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398" r:id="rId3"/>
    <p:sldId id="485" r:id="rId4"/>
    <p:sldId id="490" r:id="rId5"/>
    <p:sldId id="552" r:id="rId6"/>
    <p:sldId id="493" r:id="rId7"/>
    <p:sldId id="542" r:id="rId8"/>
    <p:sldId id="541" r:id="rId9"/>
    <p:sldId id="492" r:id="rId10"/>
    <p:sldId id="491" r:id="rId11"/>
    <p:sldId id="553" r:id="rId12"/>
    <p:sldId id="554" r:id="rId13"/>
    <p:sldId id="543" r:id="rId14"/>
    <p:sldId id="544" r:id="rId15"/>
    <p:sldId id="545" r:id="rId16"/>
    <p:sldId id="546" r:id="rId17"/>
    <p:sldId id="547" r:id="rId18"/>
    <p:sldId id="555" r:id="rId19"/>
    <p:sldId id="549" r:id="rId20"/>
    <p:sldId id="557" r:id="rId21"/>
    <p:sldId id="556" r:id="rId22"/>
    <p:sldId id="558" r:id="rId23"/>
    <p:sldId id="488" r:id="rId24"/>
    <p:sldId id="465" r:id="rId25"/>
    <p:sldId id="445" r:id="rId26"/>
    <p:sldId id="484" r:id="rId27"/>
    <p:sldId id="38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iKV" initials="G" lastIdx="1" clrIdx="0">
    <p:extLst>
      <p:ext uri="{19B8F6BF-5375-455C-9EA6-DF929625EA0E}">
        <p15:presenceInfo xmlns:p15="http://schemas.microsoft.com/office/powerpoint/2012/main" userId="S::GeorgiKV@students.softuni.bg::725c42dc-c8f2-4e01-87d6-8a92e0d1ce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83274" autoAdjust="0"/>
  </p:normalViewPr>
  <p:slideViewPr>
    <p:cSldViewPr snapToGrid="0">
      <p:cViewPr>
        <p:scale>
          <a:sx n="90" d="100"/>
          <a:sy n="90" d="100"/>
        </p:scale>
        <p:origin x="75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8E435-C9EC-47A3-841D-260AEA59612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847A9-BC36-4A8E-BD8F-6F005670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8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34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43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0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43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5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25AA9BA-5962-464A-A689-6DE696FE98BE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EFB8-2C9D-4E64-BB46-093C37E96C57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B8DE-6669-4839-9C8B-EE4A7D378344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5BEE-0D14-465E-84E9-0A8C9090ACB2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EEEF-C7D9-4609-88C2-CF690A9AC8CB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C1E4-87EB-440B-B6EA-7F54410FFA53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8F56-2D9B-44C7-A3B6-592801A345CA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7F59-4C94-4467-BA14-0D1794E0C359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F735-32CB-4183-8103-8DBB9A7E4242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3D16-6A28-4658-B8B3-C0DF0D065352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255-8D13-48E5-9C20-5CA67BBEF6D3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405A-A043-4B02-87ED-0E341C01C314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F9AE-5DEE-4B53-89B7-DD1620B28CC5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207E-8AA5-4669-8D4F-C04C4497D382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E279-AAC2-40E1-BC78-A0A551D847AE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C0CF-3A96-4BFF-8AE2-C3F8923EF98C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E9A5-96AC-4D58-9EE0-88A428BCB08E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GlowEdges/>
                    </a14:imgEffect>
                    <a14:imgEffect>
                      <a14:colorTemperature colorTemp="695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CDDC6-AD48-42E7-B1A2-57C947E6D90E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emf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627312"/>
          </a:xfrm>
        </p:spPr>
        <p:txBody>
          <a:bodyPr/>
          <a:lstStyle/>
          <a:p>
            <a:r>
              <a:rPr lang="bg-BG" dirty="0"/>
              <a:t>Ардуино</a:t>
            </a:r>
            <a:r>
              <a:rPr lang="en-US" dirty="0"/>
              <a:t> </a:t>
            </a:r>
            <a:r>
              <a:rPr lang="bg-BG" dirty="0"/>
              <a:t>осноВИ</a:t>
            </a:r>
          </a:p>
          <a:p>
            <a:r>
              <a:rPr lang="bg-BG" dirty="0"/>
              <a:t>Част 4</a:t>
            </a:r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gevelichkov@gmail.com</a:t>
            </a:r>
          </a:p>
          <a:p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0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CBCB881-27B9-495C-9F09-96D524BA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672" y="85914"/>
            <a:ext cx="4827362" cy="789868"/>
          </a:xfrm>
        </p:spPr>
        <p:txBody>
          <a:bodyPr>
            <a:normAutofit/>
          </a:bodyPr>
          <a:lstStyle/>
          <a:p>
            <a:r>
              <a:rPr lang="bg-BG" dirty="0"/>
              <a:t>Бутон </a:t>
            </a:r>
            <a:r>
              <a:rPr lang="en-US" dirty="0"/>
              <a:t>Debounce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D8BE19B-6F08-4E2D-8F5B-8C933D1EF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206" y="707767"/>
            <a:ext cx="9905999" cy="993443"/>
          </a:xfrm>
        </p:spPr>
        <p:txBody>
          <a:bodyPr/>
          <a:lstStyle/>
          <a:p>
            <a:r>
              <a:rPr lang="bg-BG" dirty="0"/>
              <a:t>Решава проблема с продължително натискане на бутона, когато искаме да отчетем само един клик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7AA5009-8344-45B3-B155-1DA4731A7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051" y="1653892"/>
            <a:ext cx="5039832" cy="5056521"/>
          </a:xfrm>
          <a:prstGeom prst="rect">
            <a:avLst/>
          </a:prstGeom>
        </p:spPr>
      </p:pic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DA3C9CE2-27EB-42F4-884A-71E0EB37E72C}"/>
              </a:ext>
            </a:extLst>
          </p:cNvPr>
          <p:cNvSpPr/>
          <p:nvPr/>
        </p:nvSpPr>
        <p:spPr>
          <a:xfrm>
            <a:off x="2121178" y="2648910"/>
            <a:ext cx="9622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 err="1">
                <a:latin typeface="Calibri" panose="020F0502020204030204" pitchFamily="34" charset="0"/>
                <a:ea typeface="Calibri" panose="020F0502020204030204" pitchFamily="34" charset="0"/>
              </a:rPr>
              <a:t>Ideal</a:t>
            </a:r>
            <a:r>
              <a:rPr lang="bg-BG" sz="24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bg-BG" sz="2400" dirty="0" err="1">
                <a:latin typeface="Calibri" panose="020F0502020204030204" pitchFamily="34" charset="0"/>
                <a:ea typeface="Calibri" panose="020F0502020204030204" pitchFamily="34" charset="0"/>
              </a:rPr>
              <a:t>state</a:t>
            </a:r>
            <a:r>
              <a:rPr lang="bg-BG" sz="24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bg-BG" sz="2400" dirty="0"/>
          </a:p>
        </p:txBody>
      </p:sp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895A3635-09DE-4165-83CA-F58403B4BD5C}"/>
              </a:ext>
            </a:extLst>
          </p:cNvPr>
          <p:cNvSpPr/>
          <p:nvPr/>
        </p:nvSpPr>
        <p:spPr>
          <a:xfrm>
            <a:off x="2094615" y="4657061"/>
            <a:ext cx="1073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 err="1">
                <a:latin typeface="Calibri" panose="020F0502020204030204" pitchFamily="34" charset="0"/>
                <a:ea typeface="Calibri" panose="020F0502020204030204" pitchFamily="34" charset="0"/>
              </a:rPr>
              <a:t>virtual</a:t>
            </a:r>
            <a:r>
              <a:rPr lang="bg-BG" sz="24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bg-BG" sz="2400" dirty="0" err="1">
                <a:latin typeface="Calibri" panose="020F0502020204030204" pitchFamily="34" charset="0"/>
                <a:ea typeface="Calibri" panose="020F0502020204030204" pitchFamily="34" charset="0"/>
              </a:rPr>
              <a:t>state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076483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9C473CB-1E77-436C-8B46-5BD20E9B2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38" y="2541181"/>
            <a:ext cx="2519916" cy="879939"/>
          </a:xfrm>
        </p:spPr>
        <p:txBody>
          <a:bodyPr>
            <a:normAutofit fontScale="90000"/>
          </a:bodyPr>
          <a:lstStyle/>
          <a:p>
            <a:r>
              <a:rPr lang="bg-BG" dirty="0"/>
              <a:t>Код на</a:t>
            </a:r>
            <a:br>
              <a:rPr lang="en-US" dirty="0"/>
            </a:br>
            <a:r>
              <a:rPr lang="en-US" dirty="0"/>
              <a:t>debounce</a:t>
            </a:r>
          </a:p>
        </p:txBody>
      </p:sp>
      <p:sp>
        <p:nvSpPr>
          <p:cNvPr id="10" name="Правоъгълник 9">
            <a:extLst>
              <a:ext uri="{FF2B5EF4-FFF2-40B4-BE49-F238E27FC236}">
                <a16:creationId xmlns:a16="http://schemas.microsoft.com/office/drawing/2014/main" id="{3D4ED77D-9B3E-468C-927E-CA96A5A49B6D}"/>
              </a:ext>
            </a:extLst>
          </p:cNvPr>
          <p:cNvSpPr/>
          <p:nvPr/>
        </p:nvSpPr>
        <p:spPr>
          <a:xfrm>
            <a:off x="2945218" y="148856"/>
            <a:ext cx="8314661" cy="653294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1270" marR="1049655" indent="-6350">
              <a:lnSpc>
                <a:spcPct val="120000"/>
              </a:lnSpc>
            </a:pPr>
            <a:r>
              <a:rPr lang="bg-BG" sz="1300" dirty="0" err="1">
                <a:solidFill>
                  <a:srgbClr val="00979C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int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buttonPin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=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12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;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//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the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number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of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the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push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button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pin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endParaRPr lang="en-US" sz="1300" dirty="0">
              <a:solidFill>
                <a:srgbClr val="434F54"/>
              </a:solidFill>
              <a:latin typeface="SimSun" panose="02010600030101010101" pitchFamily="2" charset="-122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1270" marR="1049655" indent="-6350">
              <a:lnSpc>
                <a:spcPct val="120000"/>
              </a:lnSpc>
            </a:pPr>
            <a:r>
              <a:rPr lang="bg-BG" sz="1300" dirty="0" err="1">
                <a:solidFill>
                  <a:srgbClr val="00979C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int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ledPin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=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9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;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    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//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the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number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of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the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LED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pin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endParaRPr lang="bg-BG" sz="13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270" marR="1049655" indent="-6350">
              <a:lnSpc>
                <a:spcPct val="120000"/>
              </a:lnSpc>
            </a:pPr>
            <a:r>
              <a:rPr lang="bg-BG" sz="1300" dirty="0" err="1">
                <a:solidFill>
                  <a:srgbClr val="00979C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boolean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isLighting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=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00979C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false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;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//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define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a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variable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to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save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the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state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of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LED </a:t>
            </a:r>
            <a:endParaRPr lang="bg-BG" sz="13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270" marR="95885" indent="-6350">
              <a:lnSpc>
                <a:spcPct val="120000"/>
              </a:lnSpc>
            </a:pPr>
            <a:r>
              <a:rPr lang="bg-BG" sz="1300" dirty="0" err="1">
                <a:solidFill>
                  <a:srgbClr val="00979C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void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5E6D03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setup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()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{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  </a:t>
            </a:r>
            <a:endParaRPr lang="bg-BG" sz="13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270" marR="95885" indent="-6350">
              <a:lnSpc>
                <a:spcPct val="120000"/>
              </a:lnSpc>
            </a:pPr>
            <a:r>
              <a:rPr lang="bg-BG" sz="1300" dirty="0" err="1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pinMode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(</a:t>
            </a:r>
            <a:r>
              <a:rPr lang="bg-BG" sz="1300" dirty="0" err="1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buttonPin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,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>
                <a:solidFill>
                  <a:srgbClr val="00979C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INPUT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);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 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//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set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push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button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pin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into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input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mode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 </a:t>
            </a:r>
            <a:endParaRPr lang="bg-BG" sz="13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270" marR="95885" indent="-6350">
              <a:lnSpc>
                <a:spcPct val="120000"/>
              </a:lnSpc>
            </a:pPr>
            <a:r>
              <a:rPr lang="bg-BG" sz="1300" dirty="0" err="1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pinMode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(</a:t>
            </a:r>
            <a:r>
              <a:rPr lang="bg-BG" sz="1300" dirty="0" err="1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ledPin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,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>
                <a:solidFill>
                  <a:srgbClr val="00979C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OUTPUT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);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   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//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set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LED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pin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into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output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mode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endParaRPr lang="bg-BG" sz="13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270" marR="95885" indent="-6350">
              <a:lnSpc>
                <a:spcPct val="120000"/>
              </a:lnSpc>
            </a:pP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}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 </a:t>
            </a:r>
            <a:endParaRPr lang="bg-BG" sz="13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270" marR="95885" indent="-6350">
              <a:lnSpc>
                <a:spcPct val="120000"/>
              </a:lnSpc>
            </a:pPr>
            <a:r>
              <a:rPr lang="bg-BG" sz="1300" dirty="0" err="1">
                <a:solidFill>
                  <a:srgbClr val="00979C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void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5E6D03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loop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()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{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  </a:t>
            </a:r>
            <a:endParaRPr lang="bg-BG" sz="13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270" marR="95885" indent="-6350">
              <a:lnSpc>
                <a:spcPct val="120000"/>
              </a:lnSpc>
            </a:pPr>
            <a:r>
              <a:rPr lang="bg-BG" sz="1300" dirty="0" err="1">
                <a:solidFill>
                  <a:srgbClr val="5E6D03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if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(</a:t>
            </a:r>
            <a:r>
              <a:rPr lang="bg-BG" sz="1300" dirty="0" err="1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digitalRead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(</a:t>
            </a:r>
            <a:r>
              <a:rPr lang="bg-BG" sz="1300" dirty="0" err="1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buttonPin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)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==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>
                <a:solidFill>
                  <a:srgbClr val="00979C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LOW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)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{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       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//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if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the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button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is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pressed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   </a:t>
            </a:r>
            <a:endParaRPr lang="bg-BG" sz="13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270" marR="95885" indent="-6350">
              <a:lnSpc>
                <a:spcPct val="120000"/>
              </a:lnSpc>
            </a:pPr>
            <a:r>
              <a:rPr lang="bg-BG" sz="1300" dirty="0" err="1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delay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(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10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);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   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//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delay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for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a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certain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time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to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skip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the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bounce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   </a:t>
            </a:r>
            <a:endParaRPr lang="bg-BG" sz="13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270" marR="95885" indent="-6350">
              <a:lnSpc>
                <a:spcPct val="120000"/>
              </a:lnSpc>
            </a:pPr>
            <a:r>
              <a:rPr lang="bg-BG" sz="1300" dirty="0" err="1">
                <a:solidFill>
                  <a:srgbClr val="5E6D03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if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(</a:t>
            </a:r>
            <a:r>
              <a:rPr lang="bg-BG" sz="1300" dirty="0" err="1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digitalRead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(</a:t>
            </a:r>
            <a:r>
              <a:rPr lang="bg-BG" sz="1300" dirty="0" err="1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buttonPin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)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==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>
                <a:solidFill>
                  <a:srgbClr val="00979C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LOW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)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{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     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//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confirm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again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if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the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button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is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pressed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 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     </a:t>
            </a:r>
            <a:endParaRPr lang="en-US" sz="1300" dirty="0">
              <a:solidFill>
                <a:srgbClr val="000000"/>
              </a:solidFill>
              <a:latin typeface="SimSun" panose="02010600030101010101" pitchFamily="2" charset="-122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1270" marR="95885" indent="-6350">
              <a:lnSpc>
                <a:spcPct val="120000"/>
              </a:lnSpc>
            </a:pPr>
            <a:r>
              <a:rPr lang="bg-BG" sz="1300" dirty="0" err="1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reverseLED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();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                          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//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reverse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LED 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     </a:t>
            </a:r>
            <a:endParaRPr lang="bg-BG" sz="13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270" marR="95885" indent="-6350">
              <a:lnSpc>
                <a:spcPct val="120000"/>
              </a:lnSpc>
            </a:pPr>
            <a:r>
              <a:rPr lang="bg-BG" sz="1300" dirty="0" err="1">
                <a:solidFill>
                  <a:srgbClr val="5E6D03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while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(</a:t>
            </a:r>
            <a:r>
              <a:rPr lang="bg-BG" sz="1300" dirty="0" err="1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digitalRead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(</a:t>
            </a:r>
            <a:r>
              <a:rPr lang="bg-BG" sz="1300" dirty="0" err="1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buttonPin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)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==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>
                <a:solidFill>
                  <a:srgbClr val="00979C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LOW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);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 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//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wait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for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releasing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     </a:t>
            </a:r>
            <a:endParaRPr lang="bg-BG" sz="13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270" marR="95885" indent="-6350">
              <a:lnSpc>
                <a:spcPct val="120000"/>
              </a:lnSpc>
            </a:pPr>
            <a:r>
              <a:rPr lang="bg-BG" sz="1300" dirty="0" err="1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delay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(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10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);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 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//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delay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for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a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certain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time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to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skip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bounce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when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the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button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is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released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endParaRPr lang="bg-BG" sz="13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270" indent="-6350">
              <a:lnSpc>
                <a:spcPct val="107000"/>
              </a:lnSpc>
              <a:spcAft>
                <a:spcPts val="160"/>
              </a:spcAft>
            </a:pP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   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}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endParaRPr lang="bg-BG" sz="13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270" indent="-6350">
              <a:lnSpc>
                <a:spcPct val="107000"/>
              </a:lnSpc>
              <a:spcAft>
                <a:spcPts val="160"/>
              </a:spcAft>
            </a:pP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 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}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endParaRPr lang="bg-BG" sz="13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270" marR="2065020" indent="-6350">
              <a:lnSpc>
                <a:spcPct val="120000"/>
              </a:lnSpc>
            </a:pP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}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 </a:t>
            </a:r>
            <a:endParaRPr lang="bg-BG" sz="13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270" marR="2065020" indent="-6350">
              <a:lnSpc>
                <a:spcPct val="120000"/>
              </a:lnSpc>
            </a:pPr>
            <a:r>
              <a:rPr lang="bg-BG" sz="1300" dirty="0" err="1">
                <a:solidFill>
                  <a:srgbClr val="00979C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void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reverseLED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()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{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  </a:t>
            </a:r>
            <a:endParaRPr lang="bg-BG" sz="13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270" marR="2065020" indent="-6350">
              <a:lnSpc>
                <a:spcPct val="120000"/>
              </a:lnSpc>
            </a:pPr>
            <a:r>
              <a:rPr lang="bg-BG" sz="1300" dirty="0" err="1">
                <a:solidFill>
                  <a:srgbClr val="5E6D03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if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(</a:t>
            </a:r>
            <a:r>
              <a:rPr lang="bg-BG" sz="1300" dirty="0" err="1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isLighting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)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{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            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//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if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LED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is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lighting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, 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   </a:t>
            </a:r>
            <a:endParaRPr lang="en-US" sz="1300" dirty="0">
              <a:solidFill>
                <a:srgbClr val="000000"/>
              </a:solidFill>
              <a:latin typeface="SimSun" panose="02010600030101010101" pitchFamily="2" charset="-122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1270" marR="2065020" indent="-6350">
              <a:lnSpc>
                <a:spcPct val="120000"/>
              </a:lnSpc>
            </a:pPr>
            <a:r>
              <a:rPr lang="bg-BG" sz="1300" dirty="0" err="1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digitalWrite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(</a:t>
            </a:r>
            <a:r>
              <a:rPr lang="bg-BG" sz="1300" dirty="0" err="1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ledPin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,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>
                <a:solidFill>
                  <a:srgbClr val="00979C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LOW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);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 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//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switch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off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LED 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   </a:t>
            </a:r>
            <a:endParaRPr lang="en-US" sz="1300" dirty="0">
              <a:solidFill>
                <a:srgbClr val="000000"/>
              </a:solidFill>
              <a:latin typeface="SimSun" panose="02010600030101010101" pitchFamily="2" charset="-122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1270" marR="2065020" indent="-6350">
              <a:lnSpc>
                <a:spcPct val="120000"/>
              </a:lnSpc>
            </a:pPr>
            <a:r>
              <a:rPr lang="bg-BG" sz="1300" dirty="0" err="1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isLighting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=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00979C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false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;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        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//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store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the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state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of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LED </a:t>
            </a:r>
            <a:endParaRPr lang="bg-BG" sz="13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270" indent="-6350">
              <a:lnSpc>
                <a:spcPct val="107000"/>
              </a:lnSpc>
              <a:spcAft>
                <a:spcPts val="165"/>
              </a:spcAft>
            </a:pP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 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}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endParaRPr lang="bg-BG" sz="13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270" marR="1238885" indent="-6350">
              <a:lnSpc>
                <a:spcPct val="120000"/>
              </a:lnSpc>
            </a:pP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 </a:t>
            </a:r>
            <a:r>
              <a:rPr lang="bg-BG" sz="1300" dirty="0" err="1">
                <a:solidFill>
                  <a:srgbClr val="5E6D03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else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{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                       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//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if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LED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is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off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, 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   </a:t>
            </a:r>
            <a:endParaRPr lang="en-US" sz="1300" dirty="0">
              <a:solidFill>
                <a:srgbClr val="000000"/>
              </a:solidFill>
              <a:latin typeface="SimSun" panose="02010600030101010101" pitchFamily="2" charset="-122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1270" marR="1238885" indent="-6350">
              <a:lnSpc>
                <a:spcPct val="120000"/>
              </a:lnSpc>
            </a:pPr>
            <a:r>
              <a:rPr lang="bg-BG" sz="1300" dirty="0" err="1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digitalWrite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(</a:t>
            </a:r>
            <a:r>
              <a:rPr lang="bg-BG" sz="1300" dirty="0" err="1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ledPin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,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>
                <a:solidFill>
                  <a:srgbClr val="00979C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HIGH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);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//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switch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LED </a:t>
            </a:r>
            <a:endParaRPr lang="bg-BG" sz="13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270" marR="1938655" indent="-6350">
              <a:lnSpc>
                <a:spcPct val="120000"/>
              </a:lnSpc>
            </a:pP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   </a:t>
            </a:r>
            <a:r>
              <a:rPr lang="bg-BG" sz="1300" dirty="0" err="1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isLighting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=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00979C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true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;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         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//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store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the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state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 err="1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of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LED 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 </a:t>
            </a:r>
            <a:r>
              <a:rPr lang="en-US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 </a:t>
            </a:r>
          </a:p>
          <a:p>
            <a:pPr marL="1270" marR="1938655" indent="-6350">
              <a:lnSpc>
                <a:spcPct val="120000"/>
              </a:lnSpc>
            </a:pPr>
            <a:r>
              <a:rPr lang="en-US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}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endParaRPr lang="bg-BG" sz="13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bg-BG" sz="1300" dirty="0">
                <a:solidFill>
                  <a:srgbClr val="434F54"/>
                </a:solidFill>
                <a:latin typeface="SimSun" panose="02010600030101010101" pitchFamily="2" charset="-122"/>
                <a:cs typeface="SimSun" panose="02010600030101010101" pitchFamily="2" charset="-122"/>
              </a:rPr>
              <a:t>}</a:t>
            </a:r>
            <a:r>
              <a:rPr lang="bg-BG" sz="1300" dirty="0">
                <a:solidFill>
                  <a:srgbClr val="000000"/>
                </a:solidFill>
                <a:latin typeface="SimSun" panose="02010600030101010101" pitchFamily="2" charset="-122"/>
                <a:cs typeface="SimSun" panose="02010600030101010101" pitchFamily="2" charset="-122"/>
              </a:rPr>
              <a:t> </a:t>
            </a:r>
            <a:endParaRPr lang="bg-BG" sz="1300" dirty="0"/>
          </a:p>
        </p:txBody>
      </p:sp>
    </p:spTree>
    <p:extLst>
      <p:ext uri="{BB962C8B-B14F-4D97-AF65-F5344CB8AC3E}">
        <p14:creationId xmlns:p14="http://schemas.microsoft.com/office/powerpoint/2010/main" val="1214146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1F022E7-2A49-4A72-8A40-A44D0D99C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427" y="512192"/>
            <a:ext cx="3558177" cy="901937"/>
          </a:xfrm>
        </p:spPr>
        <p:txBody>
          <a:bodyPr>
            <a:normAutofit fontScale="90000"/>
          </a:bodyPr>
          <a:lstStyle/>
          <a:p>
            <a:r>
              <a:rPr lang="bg-BG" dirty="0"/>
              <a:t>Серийна </a:t>
            </a:r>
            <a:br>
              <a:rPr lang="bg-BG" dirty="0"/>
            </a:br>
            <a:r>
              <a:rPr lang="bg-BG" dirty="0"/>
              <a:t>комуникация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8693F8F3-953B-4A76-ACCE-42CBD7113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0313" y="127591"/>
            <a:ext cx="6047987" cy="1664395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8AC7DBA5-4CA5-46F5-8EEE-9CF31C6BB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782" y="1881963"/>
            <a:ext cx="8548151" cy="4894134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843981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35ED01-2CF8-4F4D-9C42-14B6989B9798}"/>
              </a:ext>
            </a:extLst>
          </p:cNvPr>
          <p:cNvSpPr txBox="1">
            <a:spLocks/>
          </p:cNvSpPr>
          <p:nvPr/>
        </p:nvSpPr>
        <p:spPr>
          <a:xfrm>
            <a:off x="3095895" y="197541"/>
            <a:ext cx="4756066" cy="580380"/>
          </a:xfrm>
          <a:prstGeom prst="rect">
            <a:avLst/>
          </a:prstGeom>
        </p:spPr>
        <p:txBody>
          <a:bodyPr vert="horz" wrap="square" lIns="91440" tIns="35271" rIns="91440" bIns="45720" rtlCol="0" anchor="ctr">
            <a:spAutoFit/>
          </a:bodyPr>
          <a:lstStyle>
            <a:defPPr lvl="0"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r>
              <a:rPr lang="bg-BG" dirty="0"/>
              <a:t>Код Вариант 1</a:t>
            </a:r>
          </a:p>
        </p:txBody>
      </p:sp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08234A33-B1AB-4A63-B62A-B07D23A87B2C}"/>
              </a:ext>
            </a:extLst>
          </p:cNvPr>
          <p:cNvSpPr/>
          <p:nvPr/>
        </p:nvSpPr>
        <p:spPr>
          <a:xfrm>
            <a:off x="1222745" y="1008184"/>
            <a:ext cx="1049433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int counter = 0;  // define a variable as a data sending to serial port </a:t>
            </a:r>
            <a:endParaRPr lang="bg-BG" sz="2400" dirty="0"/>
          </a:p>
          <a:p>
            <a:endParaRPr lang="bg-BG" sz="2400" dirty="0"/>
          </a:p>
          <a:p>
            <a:r>
              <a:rPr lang="en-US" sz="2400" dirty="0"/>
              <a:t>void setup() { 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Serial.begin</a:t>
            </a:r>
            <a:r>
              <a:rPr lang="en-US" sz="2400" dirty="0"/>
              <a:t>(9600);                 // initialize the serial port, set the baud rate to 9600 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Serial.println</a:t>
            </a:r>
            <a:r>
              <a:rPr lang="en-US" sz="2400" dirty="0"/>
              <a:t>("UNO is ready!");    // print the string "UNO is ready!" </a:t>
            </a:r>
          </a:p>
          <a:p>
            <a:r>
              <a:rPr lang="en-US" sz="2400" dirty="0"/>
              <a:t>}  </a:t>
            </a:r>
          </a:p>
          <a:p>
            <a:r>
              <a:rPr lang="en-US" sz="2400" dirty="0"/>
              <a:t>void loop() { </a:t>
            </a:r>
          </a:p>
          <a:p>
            <a:r>
              <a:rPr lang="en-US" sz="2400" dirty="0"/>
              <a:t>  // print variable counter value to serial </a:t>
            </a:r>
          </a:p>
          <a:p>
            <a:r>
              <a:rPr lang="en-US" sz="2400" dirty="0" err="1"/>
              <a:t>Serial.print</a:t>
            </a:r>
            <a:r>
              <a:rPr lang="en-US" sz="2400" dirty="0"/>
              <a:t>("counter:");   // print the string "counter:"   </a:t>
            </a:r>
            <a:endParaRPr lang="bg-BG" sz="2400" dirty="0"/>
          </a:p>
          <a:p>
            <a:r>
              <a:rPr lang="en-US" sz="2400" dirty="0" err="1"/>
              <a:t>Serial.println</a:t>
            </a:r>
            <a:r>
              <a:rPr lang="en-US" sz="2400" dirty="0"/>
              <a:t>(counter);    // print the variable counter value   </a:t>
            </a:r>
            <a:endParaRPr lang="bg-BG" sz="2400" dirty="0"/>
          </a:p>
          <a:p>
            <a:r>
              <a:rPr lang="en-US" sz="2400" dirty="0"/>
              <a:t>delay(500);                 // wait 500ms to avoid cycling too fast   </a:t>
            </a:r>
            <a:endParaRPr lang="bg-BG" sz="2400" dirty="0"/>
          </a:p>
          <a:p>
            <a:r>
              <a:rPr lang="en-US" sz="2400" dirty="0"/>
              <a:t>counter++;                  // variable counter increases 1 </a:t>
            </a:r>
          </a:p>
          <a:p>
            <a:r>
              <a:rPr lang="en-US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593216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35ED01-2CF8-4F4D-9C42-14B6989B9798}"/>
              </a:ext>
            </a:extLst>
          </p:cNvPr>
          <p:cNvSpPr txBox="1">
            <a:spLocks/>
          </p:cNvSpPr>
          <p:nvPr/>
        </p:nvSpPr>
        <p:spPr>
          <a:xfrm>
            <a:off x="3032100" y="208173"/>
            <a:ext cx="4756066" cy="580380"/>
          </a:xfrm>
          <a:prstGeom prst="rect">
            <a:avLst/>
          </a:prstGeom>
        </p:spPr>
        <p:txBody>
          <a:bodyPr vert="horz" wrap="square" lIns="91440" tIns="35271" rIns="91440" bIns="45720" rtlCol="0" anchor="ctr">
            <a:spAutoFit/>
          </a:bodyPr>
          <a:lstStyle>
            <a:defPPr lvl="0"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r>
              <a:rPr lang="bg-BG" dirty="0"/>
              <a:t>Код Вариант 2</a:t>
            </a:r>
          </a:p>
        </p:txBody>
      </p:sp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ABF15B78-A1D6-46D5-9F94-6A89554A34E7}"/>
              </a:ext>
            </a:extLst>
          </p:cNvPr>
          <p:cNvSpPr/>
          <p:nvPr/>
        </p:nvSpPr>
        <p:spPr>
          <a:xfrm>
            <a:off x="1424762" y="1028343"/>
            <a:ext cx="984574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char </a:t>
            </a:r>
            <a:r>
              <a:rPr lang="en-US" sz="2400" dirty="0" err="1"/>
              <a:t>inChar</a:t>
            </a:r>
            <a:r>
              <a:rPr lang="en-US" sz="2400" dirty="0"/>
              <a:t>;      // define a variable to store characters received from serial port 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void setup() { 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Serial.begin</a:t>
            </a:r>
            <a:r>
              <a:rPr lang="en-US" sz="2400" dirty="0"/>
              <a:t>(9600);                 // initialize serial port, set baud rate to 9600 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Serial.println</a:t>
            </a:r>
            <a:r>
              <a:rPr lang="en-US" sz="2400" dirty="0"/>
              <a:t>("UNO is ready!");    // print the string "UNO is ready!" </a:t>
            </a:r>
          </a:p>
          <a:p>
            <a:r>
              <a:rPr lang="en-US" sz="2400" dirty="0"/>
              <a:t>}  </a:t>
            </a:r>
            <a:endParaRPr lang="bg-BG" sz="2400" dirty="0"/>
          </a:p>
          <a:p>
            <a:endParaRPr lang="bg-BG" sz="2400" dirty="0"/>
          </a:p>
          <a:p>
            <a:r>
              <a:rPr lang="en-US" sz="2400" dirty="0"/>
              <a:t>void loop() {  </a:t>
            </a:r>
          </a:p>
          <a:p>
            <a:r>
              <a:rPr lang="en-US" sz="2400" dirty="0"/>
              <a:t> if (</a:t>
            </a:r>
            <a:r>
              <a:rPr lang="en-US" sz="2400" dirty="0" err="1"/>
              <a:t>Serial.available</a:t>
            </a:r>
            <a:r>
              <a:rPr lang="en-US" sz="2400" dirty="0"/>
              <a:t>()) {         // judge whether data has been received       </a:t>
            </a:r>
            <a:endParaRPr lang="bg-BG" sz="2400" dirty="0"/>
          </a:p>
          <a:p>
            <a:r>
              <a:rPr lang="bg-BG" sz="2400" dirty="0"/>
              <a:t>    </a:t>
            </a:r>
            <a:r>
              <a:rPr lang="en-US" sz="2400" dirty="0" err="1"/>
              <a:t>inChar</a:t>
            </a:r>
            <a:r>
              <a:rPr lang="en-US" sz="2400" dirty="0"/>
              <a:t> = </a:t>
            </a:r>
            <a:r>
              <a:rPr lang="en-US" sz="2400" dirty="0" err="1"/>
              <a:t>Serial.read</a:t>
            </a:r>
            <a:r>
              <a:rPr lang="en-US" sz="2400" dirty="0"/>
              <a:t>();         // read one character 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Serial.print</a:t>
            </a:r>
            <a:r>
              <a:rPr lang="en-US" sz="2400" dirty="0"/>
              <a:t>("UNO received:");  // print the string "UNO received:" 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Serial.println</a:t>
            </a:r>
            <a:r>
              <a:rPr lang="en-US" sz="2400" dirty="0"/>
              <a:t>(</a:t>
            </a:r>
            <a:r>
              <a:rPr lang="en-US" sz="2400" dirty="0" err="1"/>
              <a:t>inChar</a:t>
            </a:r>
            <a:r>
              <a:rPr lang="en-US" sz="2400" dirty="0"/>
              <a:t>);         // print the received character </a:t>
            </a:r>
          </a:p>
          <a:p>
            <a:r>
              <a:rPr lang="en-US" sz="2400" dirty="0"/>
              <a:t>  } </a:t>
            </a:r>
          </a:p>
          <a:p>
            <a:r>
              <a:rPr lang="en-US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575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35ED01-2CF8-4F4D-9C42-14B6989B9798}"/>
              </a:ext>
            </a:extLst>
          </p:cNvPr>
          <p:cNvSpPr txBox="1">
            <a:spLocks/>
          </p:cNvSpPr>
          <p:nvPr/>
        </p:nvSpPr>
        <p:spPr>
          <a:xfrm>
            <a:off x="2884955" y="82048"/>
            <a:ext cx="4756066" cy="580380"/>
          </a:xfrm>
          <a:prstGeom prst="rect">
            <a:avLst/>
          </a:prstGeom>
        </p:spPr>
        <p:txBody>
          <a:bodyPr vert="horz" wrap="square" lIns="91440" tIns="35271" rIns="91440" bIns="45720" rtlCol="0" anchor="ctr">
            <a:spAutoFit/>
          </a:bodyPr>
          <a:lstStyle>
            <a:defPPr lvl="0"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r>
              <a:rPr lang="bg-BG" dirty="0"/>
              <a:t>Код Вариант 3</a:t>
            </a:r>
          </a:p>
        </p:txBody>
      </p:sp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0DE5A704-7469-46FD-9889-909BFDDF9ECB}"/>
              </a:ext>
            </a:extLst>
          </p:cNvPr>
          <p:cNvSpPr/>
          <p:nvPr/>
        </p:nvSpPr>
        <p:spPr>
          <a:xfrm>
            <a:off x="1222744" y="738779"/>
            <a:ext cx="1050496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char </a:t>
            </a:r>
            <a:r>
              <a:rPr lang="en-US" dirty="0" err="1"/>
              <a:t>inChar</a:t>
            </a:r>
            <a:r>
              <a:rPr lang="en-US" dirty="0"/>
              <a:t>;      // define a variable to store character received from serial port </a:t>
            </a:r>
            <a:endParaRPr lang="bg-BG" dirty="0"/>
          </a:p>
          <a:p>
            <a:r>
              <a:rPr lang="en-US" dirty="0"/>
              <a:t>int counter = 0;  // define a variable as the data sent to Serial port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void setup() { </a:t>
            </a:r>
          </a:p>
          <a:p>
            <a:r>
              <a:rPr lang="en-US" dirty="0"/>
              <a:t>  </a:t>
            </a:r>
            <a:r>
              <a:rPr lang="en-US" dirty="0" err="1"/>
              <a:t>Serial.begin</a:t>
            </a:r>
            <a:r>
              <a:rPr lang="en-US" dirty="0"/>
              <a:t>(9600);                 // initialize serial port and set baud rate to 9600 </a:t>
            </a:r>
          </a:p>
          <a:p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("UNO is ready!");    // print the string "UNO is ready!" 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void loop() { </a:t>
            </a:r>
          </a:p>
          <a:p>
            <a:r>
              <a:rPr lang="en-US" dirty="0"/>
              <a:t>  // Print value of variable counter to serial </a:t>
            </a:r>
          </a:p>
          <a:p>
            <a:r>
              <a:rPr lang="en-US" dirty="0"/>
              <a:t>  </a:t>
            </a:r>
            <a:r>
              <a:rPr lang="en-US" dirty="0" err="1"/>
              <a:t>Serial.print</a:t>
            </a:r>
            <a:r>
              <a:rPr lang="en-US" dirty="0"/>
              <a:t>("counter:");   // print the string "counter:" </a:t>
            </a:r>
          </a:p>
          <a:p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(counter);    // print the value of variable "counter"   </a:t>
            </a:r>
            <a:endParaRPr lang="bg-BG" dirty="0"/>
          </a:p>
          <a:p>
            <a:r>
              <a:rPr lang="en-US" dirty="0"/>
              <a:t>delay(1000);                // wait 1000ms to avoid cycling too fast   </a:t>
            </a:r>
            <a:endParaRPr lang="bg-BG" dirty="0"/>
          </a:p>
          <a:p>
            <a:r>
              <a:rPr lang="en-US" dirty="0"/>
              <a:t>counter++;                  // variable "counter" increases 1 </a:t>
            </a:r>
            <a:endParaRPr lang="bg-BG" dirty="0"/>
          </a:p>
          <a:p>
            <a:r>
              <a:rPr lang="en-US" dirty="0"/>
              <a:t>}  </a:t>
            </a:r>
          </a:p>
          <a:p>
            <a:r>
              <a:rPr lang="en-US" dirty="0"/>
              <a:t>void </a:t>
            </a:r>
            <a:r>
              <a:rPr lang="en-US" dirty="0" err="1"/>
              <a:t>serialEvent</a:t>
            </a:r>
            <a:r>
              <a:rPr lang="en-US" dirty="0"/>
              <a:t>() { </a:t>
            </a:r>
          </a:p>
          <a:p>
            <a:r>
              <a:rPr lang="en-US" dirty="0"/>
              <a:t>  if (</a:t>
            </a:r>
            <a:r>
              <a:rPr lang="en-US" dirty="0" err="1"/>
              <a:t>Serial.available</a:t>
            </a:r>
            <a:r>
              <a:rPr lang="en-US" dirty="0"/>
              <a:t>()) {         // judge whether the data has been received     </a:t>
            </a:r>
          </a:p>
          <a:p>
            <a:r>
              <a:rPr lang="bg-BG" dirty="0"/>
              <a:t>  </a:t>
            </a:r>
            <a:r>
              <a:rPr lang="en-US" dirty="0" err="1"/>
              <a:t>inChar</a:t>
            </a:r>
            <a:r>
              <a:rPr lang="en-US" dirty="0"/>
              <a:t> = </a:t>
            </a:r>
            <a:r>
              <a:rPr lang="en-US" dirty="0" err="1"/>
              <a:t>Serial.read</a:t>
            </a:r>
            <a:r>
              <a:rPr lang="en-US" dirty="0"/>
              <a:t>();         // read one character </a:t>
            </a:r>
          </a:p>
          <a:p>
            <a:r>
              <a:rPr lang="en-US" dirty="0"/>
              <a:t>    </a:t>
            </a:r>
            <a:r>
              <a:rPr lang="en-US" dirty="0" err="1"/>
              <a:t>Serial.print</a:t>
            </a:r>
            <a:r>
              <a:rPr lang="en-US" dirty="0"/>
              <a:t>("UNO received:");  // print the string "UNO received:" </a:t>
            </a:r>
          </a:p>
          <a:p>
            <a:r>
              <a:rPr lang="en-US" dirty="0"/>
              <a:t>    </a:t>
            </a:r>
            <a:r>
              <a:rPr lang="en-US" dirty="0" err="1"/>
              <a:t>Serial.println</a:t>
            </a:r>
            <a:r>
              <a:rPr lang="en-US" dirty="0"/>
              <a:t>(</a:t>
            </a:r>
            <a:r>
              <a:rPr lang="en-US" dirty="0" err="1"/>
              <a:t>inChar</a:t>
            </a:r>
            <a:r>
              <a:rPr lang="en-US" dirty="0"/>
              <a:t>);         // print the received character </a:t>
            </a:r>
          </a:p>
          <a:p>
            <a:r>
              <a:rPr lang="en-US" dirty="0"/>
              <a:t>  } 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934322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1">
            <a:extLst>
              <a:ext uri="{FF2B5EF4-FFF2-40B4-BE49-F238E27FC236}">
                <a16:creationId xmlns:a16="http://schemas.microsoft.com/office/drawing/2014/main" id="{986C11DA-3B73-439F-A6F2-655026CBA7EA}"/>
              </a:ext>
            </a:extLst>
          </p:cNvPr>
          <p:cNvSpPr txBox="1">
            <a:spLocks/>
          </p:cNvSpPr>
          <p:nvPr/>
        </p:nvSpPr>
        <p:spPr>
          <a:xfrm>
            <a:off x="2014873" y="431777"/>
            <a:ext cx="3661814" cy="5376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Задача 2</a:t>
            </a:r>
            <a:endParaRPr lang="en-US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B717AB40-E053-433E-9BBC-EA54CD385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674" y="1329895"/>
            <a:ext cx="2690037" cy="4549121"/>
          </a:xfrm>
          <a:prstGeom prst="rect">
            <a:avLst/>
          </a:prstGeom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7BA53AA7-5A2D-41DB-B9C8-34F7DA7F7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624" y="181169"/>
            <a:ext cx="4898052" cy="650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84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35ED01-2CF8-4F4D-9C42-14B6989B9798}"/>
              </a:ext>
            </a:extLst>
          </p:cNvPr>
          <p:cNvSpPr txBox="1">
            <a:spLocks/>
          </p:cNvSpPr>
          <p:nvPr/>
        </p:nvSpPr>
        <p:spPr>
          <a:xfrm>
            <a:off x="2339162" y="159489"/>
            <a:ext cx="7590423" cy="580380"/>
          </a:xfrm>
          <a:prstGeom prst="rect">
            <a:avLst/>
          </a:prstGeom>
        </p:spPr>
        <p:txBody>
          <a:bodyPr vert="horz" wrap="square" lIns="91440" tIns="35271" rIns="91440" bIns="45720" rtlCol="0" anchor="ctr">
            <a:spAutoFit/>
          </a:bodyPr>
          <a:lstStyle>
            <a:defPPr lvl="0"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r>
              <a:rPr lang="bg-BG" dirty="0"/>
              <a:t>Код</a:t>
            </a:r>
            <a:r>
              <a:rPr lang="en-US" dirty="0"/>
              <a:t> </a:t>
            </a:r>
            <a:r>
              <a:rPr lang="bg-BG" dirty="0"/>
              <a:t>със серийно управление </a:t>
            </a:r>
          </a:p>
        </p:txBody>
      </p:sp>
      <p:sp>
        <p:nvSpPr>
          <p:cNvPr id="2" name="Правоъгълник 1">
            <a:extLst>
              <a:ext uri="{FF2B5EF4-FFF2-40B4-BE49-F238E27FC236}">
                <a16:creationId xmlns:a16="http://schemas.microsoft.com/office/drawing/2014/main" id="{ACDFB76F-3393-453A-A01D-9F332D908600}"/>
              </a:ext>
            </a:extLst>
          </p:cNvPr>
          <p:cNvSpPr/>
          <p:nvPr/>
        </p:nvSpPr>
        <p:spPr>
          <a:xfrm>
            <a:off x="1474381" y="919532"/>
            <a:ext cx="843516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int </a:t>
            </a:r>
            <a:r>
              <a:rPr lang="en-US" sz="2000" dirty="0" err="1"/>
              <a:t>inInt</a:t>
            </a:r>
            <a:r>
              <a:rPr lang="en-US" sz="2000" dirty="0"/>
              <a:t>;        // define a variable to store the data received from serial</a:t>
            </a:r>
          </a:p>
          <a:p>
            <a:r>
              <a:rPr lang="en-US" sz="2000" dirty="0"/>
              <a:t>int counter = 0;  // define a variable as the data sending to serial</a:t>
            </a:r>
          </a:p>
          <a:p>
            <a:r>
              <a:rPr lang="en-US" sz="2000" dirty="0"/>
              <a:t>int </a:t>
            </a:r>
            <a:r>
              <a:rPr lang="en-US" sz="2000" dirty="0" err="1"/>
              <a:t>ledPin</a:t>
            </a:r>
            <a:r>
              <a:rPr lang="en-US" sz="2000" dirty="0"/>
              <a:t> = 11;  // the number of the LED pin</a:t>
            </a:r>
          </a:p>
          <a:p>
            <a:endParaRPr lang="en-US" sz="2000" dirty="0"/>
          </a:p>
          <a:p>
            <a:r>
              <a:rPr lang="en-US" sz="2000" dirty="0"/>
              <a:t>void setup()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pinMode</a:t>
            </a:r>
            <a:r>
              <a:rPr lang="en-US" sz="2000" dirty="0"/>
              <a:t>(</a:t>
            </a:r>
            <a:r>
              <a:rPr lang="en-US" sz="2000" dirty="0" err="1"/>
              <a:t>ledPin</a:t>
            </a:r>
            <a:r>
              <a:rPr lang="en-US" sz="2000" dirty="0"/>
              <a:t>, OUTPUT);              // initialize the LED pin as an output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Serial.begin</a:t>
            </a:r>
            <a:r>
              <a:rPr lang="en-US" sz="2000" dirty="0"/>
              <a:t>(9600);                  // initialize serial port, set baud rate to 9600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Serial.println</a:t>
            </a:r>
            <a:r>
              <a:rPr lang="en-US" sz="2000" dirty="0"/>
              <a:t>("UNO is ready!");     // print the string "UNO is ready!"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/>
              <a:t>void loop() {</a:t>
            </a:r>
          </a:p>
          <a:p>
            <a:r>
              <a:rPr lang="en-US" sz="2000" dirty="0"/>
              <a:t>  if (</a:t>
            </a:r>
            <a:r>
              <a:rPr lang="en-US" sz="2000" dirty="0" err="1"/>
              <a:t>Serial.available</a:t>
            </a:r>
            <a:r>
              <a:rPr lang="en-US" sz="2000" dirty="0"/>
              <a:t>()) {         // judge whether the data has been received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inInt</a:t>
            </a:r>
            <a:r>
              <a:rPr lang="en-US" sz="2000" dirty="0"/>
              <a:t> = </a:t>
            </a:r>
            <a:r>
              <a:rPr lang="en-US" sz="2000" dirty="0" err="1"/>
              <a:t>Serial.parseInt</a:t>
            </a:r>
            <a:r>
              <a:rPr lang="en-US" sz="2000" dirty="0"/>
              <a:t>();      // read an integer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Serial.print</a:t>
            </a:r>
            <a:r>
              <a:rPr lang="en-US" sz="2000" dirty="0"/>
              <a:t>("UNO received:");  // print the string "UNO received:"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Serial.println</a:t>
            </a:r>
            <a:r>
              <a:rPr lang="en-US" sz="2000" dirty="0"/>
              <a:t>(</a:t>
            </a:r>
            <a:r>
              <a:rPr lang="en-US" sz="2000" dirty="0" err="1"/>
              <a:t>inInt</a:t>
            </a:r>
            <a:r>
              <a:rPr lang="en-US" sz="2000" dirty="0"/>
              <a:t>);          // print the received character</a:t>
            </a:r>
          </a:p>
          <a:p>
            <a:r>
              <a:rPr lang="en-US" sz="2000" dirty="0"/>
              <a:t>    // convert the received integer into PWM duty cycle of </a:t>
            </a:r>
            <a:r>
              <a:rPr lang="en-US" sz="2000" dirty="0" err="1"/>
              <a:t>ledPin</a:t>
            </a:r>
            <a:r>
              <a:rPr lang="en-US" sz="2000" dirty="0"/>
              <a:t> port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analogWrite</a:t>
            </a:r>
            <a:r>
              <a:rPr lang="en-US" sz="2000" dirty="0"/>
              <a:t>(</a:t>
            </a:r>
            <a:r>
              <a:rPr lang="en-US" sz="2000" dirty="0" err="1"/>
              <a:t>ledPin</a:t>
            </a:r>
            <a:r>
              <a:rPr lang="en-US" sz="2000" dirty="0"/>
              <a:t>, constrain(</a:t>
            </a:r>
            <a:r>
              <a:rPr lang="en-US" sz="2000" dirty="0" err="1"/>
              <a:t>inInt</a:t>
            </a:r>
            <a:r>
              <a:rPr lang="en-US" sz="2000" dirty="0"/>
              <a:t>, 0, 255));</a:t>
            </a:r>
          </a:p>
          <a:p>
            <a:r>
              <a:rPr lang="en-US" sz="2000" dirty="0"/>
              <a:t>  }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103378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5FBC4B2-0F58-466A-8F1E-9EBE1CE3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944" y="161318"/>
            <a:ext cx="9905998" cy="1157119"/>
          </a:xfrm>
        </p:spPr>
        <p:txBody>
          <a:bodyPr/>
          <a:lstStyle/>
          <a:p>
            <a:r>
              <a:rPr lang="bg-BG" dirty="0"/>
              <a:t>Аналогово цифров преобразувател </a:t>
            </a:r>
            <a:br>
              <a:rPr lang="bg-BG" dirty="0"/>
            </a:br>
            <a:r>
              <a:rPr lang="bg-BG" dirty="0"/>
              <a:t>(</a:t>
            </a:r>
            <a:r>
              <a:rPr lang="bg-BG" dirty="0" err="1"/>
              <a:t>ацп</a:t>
            </a:r>
            <a:r>
              <a:rPr lang="bg-BG" dirty="0"/>
              <a:t> - </a:t>
            </a:r>
            <a:r>
              <a:rPr lang="en-US" dirty="0" err="1"/>
              <a:t>adc</a:t>
            </a:r>
            <a:r>
              <a:rPr lang="bg-BG" dirty="0"/>
              <a:t>)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EF7A2C74-B9AC-4E34-9816-BE62CB854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544" y="2339163"/>
            <a:ext cx="4030092" cy="3115339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243C40D-EDF6-4545-A334-C525D644B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411" y="1956318"/>
            <a:ext cx="6581891" cy="3459439"/>
          </a:xfrm>
          <a:prstGeom prst="rect">
            <a:avLst/>
          </a:prstGeom>
        </p:spPr>
      </p:pic>
      <p:sp>
        <p:nvSpPr>
          <p:cNvPr id="7" name="Freeform 3">
            <a:extLst>
              <a:ext uri="{FF2B5EF4-FFF2-40B4-BE49-F238E27FC236}">
                <a16:creationId xmlns:a16="http://schemas.microsoft.com/office/drawing/2014/main" id="{7F380FF9-D2B3-4559-966C-E77BD5911A7E}"/>
              </a:ext>
            </a:extLst>
          </p:cNvPr>
          <p:cNvSpPr/>
          <p:nvPr/>
        </p:nvSpPr>
        <p:spPr>
          <a:xfrm>
            <a:off x="711436" y="1715299"/>
            <a:ext cx="4402824" cy="48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2800" b="1" i="0" u="none" strike="noStrike" baseline="0" dirty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10-битово АЦП (0 - 1023)</a:t>
            </a:r>
          </a:p>
        </p:txBody>
      </p:sp>
    </p:spTree>
    <p:extLst>
      <p:ext uri="{BB962C8B-B14F-4D97-AF65-F5344CB8AC3E}">
        <p14:creationId xmlns:p14="http://schemas.microsoft.com/office/powerpoint/2010/main" val="601321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9E8795C-4348-4A3A-B2AC-B4AFA2819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944" y="219125"/>
            <a:ext cx="9905998" cy="768848"/>
          </a:xfrm>
        </p:spPr>
        <p:txBody>
          <a:bodyPr/>
          <a:lstStyle/>
          <a:p>
            <a:r>
              <a:rPr lang="en-US" dirty="0"/>
              <a:t> Analog</a:t>
            </a:r>
            <a:r>
              <a:rPr lang="bg-BG" dirty="0"/>
              <a:t> </a:t>
            </a:r>
            <a:r>
              <a:rPr lang="en-US" dirty="0"/>
              <a:t>read 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EB57BCE-CD71-4C5D-AE31-E2A2F2E9D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536" y="956715"/>
            <a:ext cx="9905999" cy="1965161"/>
          </a:xfrm>
        </p:spPr>
        <p:txBody>
          <a:bodyPr/>
          <a:lstStyle/>
          <a:p>
            <a:r>
              <a:rPr lang="en-US" dirty="0" err="1"/>
              <a:t>analogRead</a:t>
            </a:r>
            <a:r>
              <a:rPr lang="en-US" dirty="0"/>
              <a:t>(</a:t>
            </a:r>
            <a:r>
              <a:rPr lang="bg-BG" dirty="0"/>
              <a:t>„номер на пин“</a:t>
            </a:r>
            <a:r>
              <a:rPr lang="en-US" dirty="0"/>
              <a:t>)</a:t>
            </a:r>
            <a:r>
              <a:rPr lang="bg-BG" dirty="0"/>
              <a:t>;</a:t>
            </a:r>
          </a:p>
          <a:p>
            <a:r>
              <a:rPr lang="bg-BG" dirty="0"/>
              <a:t>Номер на пин – номер на </a:t>
            </a:r>
            <a:r>
              <a:rPr lang="bg-BG" dirty="0" err="1"/>
              <a:t>алалогов</a:t>
            </a:r>
            <a:r>
              <a:rPr lang="bg-BG" dirty="0"/>
              <a:t> пин на </a:t>
            </a:r>
            <a:r>
              <a:rPr lang="bg-BG" dirty="0" err="1"/>
              <a:t>ардуиното</a:t>
            </a:r>
            <a:endParaRPr lang="bg-BG" dirty="0"/>
          </a:p>
          <a:p>
            <a:r>
              <a:rPr lang="bg-BG" dirty="0"/>
              <a:t>Получена стойност – от 0 до 1023</a:t>
            </a:r>
            <a:endParaRPr lang="en-US" dirty="0"/>
          </a:p>
        </p:txBody>
      </p:sp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1B41A80B-CB49-4E8C-9641-042EEA8767D6}"/>
              </a:ext>
            </a:extLst>
          </p:cNvPr>
          <p:cNvSpPr/>
          <p:nvPr/>
        </p:nvSpPr>
        <p:spPr>
          <a:xfrm>
            <a:off x="1314109" y="2771368"/>
            <a:ext cx="86346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map(value, </a:t>
            </a:r>
            <a:r>
              <a:rPr lang="en-US" sz="3600" dirty="0" err="1"/>
              <a:t>fromLow</a:t>
            </a:r>
            <a:r>
              <a:rPr lang="en-US" sz="3600" dirty="0"/>
              <a:t>, </a:t>
            </a:r>
            <a:r>
              <a:rPr lang="en-US" sz="3600" dirty="0" err="1"/>
              <a:t>fromHigh</a:t>
            </a:r>
            <a:r>
              <a:rPr lang="en-US" sz="3600" dirty="0"/>
              <a:t>, </a:t>
            </a:r>
            <a:r>
              <a:rPr lang="en-US" sz="3600" dirty="0" err="1"/>
              <a:t>toLow</a:t>
            </a:r>
            <a:r>
              <a:rPr lang="en-US" sz="3600" dirty="0"/>
              <a:t>, </a:t>
            </a:r>
            <a:r>
              <a:rPr lang="en-US" sz="3600" dirty="0" err="1"/>
              <a:t>toHigh</a:t>
            </a:r>
            <a:r>
              <a:rPr lang="en-US" sz="3600" dirty="0"/>
              <a:t>) </a:t>
            </a:r>
            <a:endParaRPr lang="bg-BG" sz="3600" dirty="0"/>
          </a:p>
        </p:txBody>
      </p:sp>
      <p:sp>
        <p:nvSpPr>
          <p:cNvPr id="10" name="Правоъгълник 9">
            <a:extLst>
              <a:ext uri="{FF2B5EF4-FFF2-40B4-BE49-F238E27FC236}">
                <a16:creationId xmlns:a16="http://schemas.microsoft.com/office/drawing/2014/main" id="{1B4204DC-4700-4BEF-A8CE-60E5828E47CE}"/>
              </a:ext>
            </a:extLst>
          </p:cNvPr>
          <p:cNvSpPr/>
          <p:nvPr/>
        </p:nvSpPr>
        <p:spPr>
          <a:xfrm>
            <a:off x="1334811" y="3632537"/>
            <a:ext cx="854491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err="1"/>
              <a:t>Тази</a:t>
            </a:r>
            <a:r>
              <a:rPr lang="ru-RU" sz="2000" dirty="0"/>
              <a:t> функция се </a:t>
            </a:r>
            <a:r>
              <a:rPr lang="ru-RU" sz="2000" dirty="0" err="1"/>
              <a:t>използва</a:t>
            </a:r>
            <a:r>
              <a:rPr lang="ru-RU" sz="2000" dirty="0"/>
              <a:t> за </a:t>
            </a:r>
            <a:r>
              <a:rPr lang="ru-RU" sz="2000" dirty="0" err="1"/>
              <a:t>пренареждане</a:t>
            </a:r>
            <a:r>
              <a:rPr lang="ru-RU" sz="2000" dirty="0"/>
              <a:t> на </a:t>
            </a:r>
            <a:r>
              <a:rPr lang="ru-RU" sz="2000" dirty="0" err="1"/>
              <a:t>стойност</a:t>
            </a:r>
            <a:r>
              <a:rPr lang="ru-RU" sz="2000" dirty="0"/>
              <a:t>, </a:t>
            </a:r>
            <a:r>
              <a:rPr lang="ru-RU" sz="2000" dirty="0" err="1"/>
              <a:t>която</a:t>
            </a:r>
            <a:r>
              <a:rPr lang="ru-RU" sz="2000" dirty="0"/>
              <a:t> </a:t>
            </a:r>
            <a:r>
              <a:rPr lang="ru-RU" sz="2000" dirty="0" err="1"/>
              <a:t>ще</a:t>
            </a:r>
            <a:r>
              <a:rPr lang="ru-RU" sz="2000" dirty="0"/>
              <a:t> </a:t>
            </a:r>
            <a:r>
              <a:rPr lang="ru-RU" sz="2000" dirty="0" err="1"/>
              <a:t>върне</a:t>
            </a:r>
            <a:r>
              <a:rPr lang="ru-RU" sz="2000" dirty="0"/>
              <a:t> нова </a:t>
            </a:r>
            <a:r>
              <a:rPr lang="ru-RU" sz="2000" dirty="0" err="1"/>
              <a:t>стойност</a:t>
            </a:r>
            <a:r>
              <a:rPr lang="ru-RU" sz="2000" dirty="0"/>
              <a:t>, </a:t>
            </a:r>
            <a:r>
              <a:rPr lang="ru-RU" sz="2000" dirty="0" err="1"/>
              <a:t>чийто</a:t>
            </a:r>
            <a:r>
              <a:rPr lang="ru-RU" sz="2000" dirty="0"/>
              <a:t> процент в </a:t>
            </a:r>
            <a:r>
              <a:rPr lang="ru-RU" sz="2000" dirty="0" err="1"/>
              <a:t>исканото</a:t>
            </a:r>
            <a:r>
              <a:rPr lang="ru-RU" sz="2000" dirty="0"/>
              <a:t> на </a:t>
            </a:r>
            <a:r>
              <a:rPr lang="ru-RU" sz="2000" dirty="0" err="1"/>
              <a:t>toLow</a:t>
            </a:r>
            <a:r>
              <a:rPr lang="ru-RU" sz="2000" dirty="0"/>
              <a:t> - </a:t>
            </a:r>
            <a:r>
              <a:rPr lang="ru-RU" sz="2000" dirty="0" err="1"/>
              <a:t>toHigh</a:t>
            </a:r>
            <a:r>
              <a:rPr lang="ru-RU" sz="2000" dirty="0"/>
              <a:t> е равен на процента от "</a:t>
            </a:r>
            <a:r>
              <a:rPr lang="ru-RU" sz="2000" dirty="0" err="1"/>
              <a:t>стойност</a:t>
            </a:r>
            <a:r>
              <a:rPr lang="ru-RU" sz="2000" dirty="0"/>
              <a:t>", </a:t>
            </a:r>
            <a:r>
              <a:rPr lang="ru-RU" sz="2000" dirty="0" err="1"/>
              <a:t>използвана</a:t>
            </a:r>
            <a:r>
              <a:rPr lang="ru-RU" sz="2000" dirty="0"/>
              <a:t> в диапазона </a:t>
            </a:r>
            <a:r>
              <a:rPr lang="en-US" sz="2000" dirty="0" err="1"/>
              <a:t>fromLow</a:t>
            </a:r>
            <a:r>
              <a:rPr lang="en-US" sz="2000" dirty="0"/>
              <a:t> </a:t>
            </a:r>
            <a:r>
              <a:rPr lang="ru-RU" sz="2000" dirty="0"/>
              <a:t>- </a:t>
            </a:r>
            <a:r>
              <a:rPr lang="en-US" sz="2000" dirty="0" err="1"/>
              <a:t>formHigh</a:t>
            </a:r>
            <a:r>
              <a:rPr lang="ru-RU" sz="2000" dirty="0"/>
              <a:t>. </a:t>
            </a:r>
            <a:r>
              <a:rPr lang="ru-RU" sz="2000" dirty="0" err="1"/>
              <a:t>Такава</a:t>
            </a:r>
            <a:r>
              <a:rPr lang="ru-RU" sz="2000" dirty="0"/>
              <a:t> </a:t>
            </a:r>
            <a:r>
              <a:rPr lang="ru-RU" sz="2000" dirty="0" err="1"/>
              <a:t>като</a:t>
            </a:r>
            <a:r>
              <a:rPr lang="ru-RU" sz="2000" dirty="0"/>
              <a:t> 1 е в диапазона от 0-1 </a:t>
            </a:r>
            <a:r>
              <a:rPr lang="en-US" sz="2000" dirty="0"/>
              <a:t>e</a:t>
            </a:r>
            <a:r>
              <a:rPr lang="ru-RU" sz="2000" dirty="0"/>
              <a:t> </a:t>
            </a:r>
            <a:r>
              <a:rPr lang="ru-RU" sz="2000" dirty="0" err="1"/>
              <a:t>максималната</a:t>
            </a:r>
            <a:r>
              <a:rPr lang="ru-RU" sz="2000" dirty="0"/>
              <a:t>, а </a:t>
            </a:r>
            <a:r>
              <a:rPr lang="ru-RU" sz="2000" dirty="0" err="1"/>
              <a:t>максималната</a:t>
            </a:r>
            <a:r>
              <a:rPr lang="ru-RU" sz="2000" dirty="0"/>
              <a:t> </a:t>
            </a:r>
            <a:r>
              <a:rPr lang="ru-RU" sz="2000" dirty="0" err="1"/>
              <a:t>стойност</a:t>
            </a:r>
            <a:r>
              <a:rPr lang="ru-RU" sz="2000" dirty="0"/>
              <a:t> в обхвата 0-2 е 2, </a:t>
            </a:r>
            <a:r>
              <a:rPr lang="ru-RU" sz="2000" dirty="0" err="1"/>
              <a:t>тоест</a:t>
            </a:r>
            <a:r>
              <a:rPr lang="ru-RU" sz="2000" dirty="0"/>
              <a:t> </a:t>
            </a:r>
            <a:r>
              <a:rPr lang="ru-RU" sz="2000" dirty="0" err="1"/>
              <a:t>картата</a:t>
            </a:r>
            <a:r>
              <a:rPr lang="ru-RU" sz="2000" dirty="0"/>
              <a:t> на </a:t>
            </a:r>
            <a:r>
              <a:rPr lang="ru-RU" sz="2000" dirty="0" err="1"/>
              <a:t>резулттна</a:t>
            </a:r>
            <a:r>
              <a:rPr lang="ru-RU" sz="2000" dirty="0"/>
              <a:t> </a:t>
            </a:r>
            <a:r>
              <a:rPr lang="ru-RU" sz="2000" dirty="0" err="1"/>
              <a:t>стойност</a:t>
            </a:r>
            <a:r>
              <a:rPr lang="ru-RU" sz="2000" dirty="0"/>
              <a:t> (1, 0, 1, 0, 2) е 2.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43766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03B2E45-2ACB-4423-AD71-D1EEC0EA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259" y="146245"/>
            <a:ext cx="4234455" cy="717913"/>
          </a:xfrm>
        </p:spPr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BBD1C14-32D4-4FFB-A036-D40B1F7B9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944" y="894304"/>
            <a:ext cx="9905999" cy="5449557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endParaRPr lang="en-US" sz="2400" dirty="0"/>
          </a:p>
          <a:p>
            <a:r>
              <a:rPr lang="bg-BG" dirty="0"/>
              <a:t>Бутон</a:t>
            </a:r>
          </a:p>
          <a:p>
            <a:r>
              <a:rPr lang="en-US" dirty="0"/>
              <a:t>Pull Up / Pull Down </a:t>
            </a:r>
            <a:r>
              <a:rPr lang="bg-BG" dirty="0"/>
              <a:t>резистор</a:t>
            </a:r>
          </a:p>
          <a:p>
            <a:r>
              <a:rPr lang="bg-BG" dirty="0"/>
              <a:t>Бутон </a:t>
            </a:r>
            <a:r>
              <a:rPr lang="en-US" dirty="0"/>
              <a:t>Debounce</a:t>
            </a:r>
          </a:p>
          <a:p>
            <a:r>
              <a:rPr lang="bg-BG" dirty="0"/>
              <a:t>Серийна комуникация</a:t>
            </a:r>
          </a:p>
          <a:p>
            <a:r>
              <a:rPr lang="bg-BG" dirty="0"/>
              <a:t>Управление със серийна комуникация</a:t>
            </a:r>
          </a:p>
          <a:p>
            <a:r>
              <a:rPr lang="bg-BG" dirty="0"/>
              <a:t>Аналогово цифрово преобразуване</a:t>
            </a:r>
          </a:p>
          <a:p>
            <a:r>
              <a:rPr lang="bg-BG" dirty="0" err="1"/>
              <a:t>Потенциометър</a:t>
            </a:r>
            <a:r>
              <a:rPr lang="bg-BG" dirty="0"/>
              <a:t> и делител на напрежение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91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17DAE5-2CE1-4ACC-B0B6-6D7A5DA6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214" y="171951"/>
            <a:ext cx="9898911" cy="721184"/>
          </a:xfrm>
        </p:spPr>
        <p:txBody>
          <a:bodyPr>
            <a:normAutofit/>
          </a:bodyPr>
          <a:lstStyle/>
          <a:p>
            <a:r>
              <a:rPr lang="bg-BG" dirty="0" err="1"/>
              <a:t>Потенциометър</a:t>
            </a:r>
            <a:r>
              <a:rPr lang="bg-BG" dirty="0"/>
              <a:t> и делител на напрежение</a:t>
            </a:r>
          </a:p>
        </p:txBody>
      </p:sp>
      <p:pic>
        <p:nvPicPr>
          <p:cNvPr id="4" name="Контейнер за съдържание 3">
            <a:extLst>
              <a:ext uri="{FF2B5EF4-FFF2-40B4-BE49-F238E27FC236}">
                <a16:creationId xmlns:a16="http://schemas.microsoft.com/office/drawing/2014/main" id="{8B19EB24-B48C-4579-80A1-49A9DC273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1938" y="4078728"/>
            <a:ext cx="4763165" cy="1371791"/>
          </a:xfrm>
          <a:prstGeom prst="rect">
            <a:avLst/>
          </a:prstGeom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8CF7EAC4-351C-40AA-8FAC-A3090AE54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576" y="4136148"/>
            <a:ext cx="1532852" cy="2487935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2A0A71EC-22BF-4837-9839-4620BC7AF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598" y="4132085"/>
            <a:ext cx="1981266" cy="2456770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21F7042F-F1F0-4423-A460-4650BBF63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303" y="4066815"/>
            <a:ext cx="8007449" cy="2344619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210D2851-0015-407C-AEFE-21D356894F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4940" y="911796"/>
            <a:ext cx="7535309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15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17DAE5-2CE1-4ACC-B0B6-6D7A5DA6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585" y="512193"/>
            <a:ext cx="2207843" cy="721184"/>
          </a:xfrm>
        </p:spPr>
        <p:txBody>
          <a:bodyPr>
            <a:normAutofit/>
          </a:bodyPr>
          <a:lstStyle/>
          <a:p>
            <a:r>
              <a:rPr lang="bg-BG" dirty="0"/>
              <a:t>Задача 3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355501E2-D4E3-4CA5-A61D-F31F9A2D7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070" y="1222857"/>
            <a:ext cx="4082902" cy="4927111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0D480089-A00E-486E-B08B-03F5E556C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352" y="148856"/>
            <a:ext cx="4919067" cy="65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33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AC56521-1C04-42BC-903B-DEAFD92C2C08}"/>
              </a:ext>
            </a:extLst>
          </p:cNvPr>
          <p:cNvSpPr txBox="1">
            <a:spLocks/>
          </p:cNvSpPr>
          <p:nvPr/>
        </p:nvSpPr>
        <p:spPr>
          <a:xfrm>
            <a:off x="4202174" y="0"/>
            <a:ext cx="8228974" cy="580380"/>
          </a:xfrm>
          <a:prstGeom prst="rect">
            <a:avLst/>
          </a:prstGeom>
        </p:spPr>
        <p:txBody>
          <a:bodyPr vert="horz" wrap="square" lIns="91440" tIns="35271" rIns="91440" bIns="45720" rtlCol="0" anchor="ctr">
            <a:spAutoFit/>
          </a:bodyPr>
          <a:lstStyle>
            <a:defPPr lvl="0"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r>
              <a:rPr lang="bg-BG" dirty="0"/>
              <a:t>КОД задача 3</a:t>
            </a:r>
            <a:endParaRPr lang="en-US" dirty="0"/>
          </a:p>
        </p:txBody>
      </p:sp>
      <p:sp>
        <p:nvSpPr>
          <p:cNvPr id="2" name="Правоъгълник 1">
            <a:extLst>
              <a:ext uri="{FF2B5EF4-FFF2-40B4-BE49-F238E27FC236}">
                <a16:creationId xmlns:a16="http://schemas.microsoft.com/office/drawing/2014/main" id="{A0AF73D6-BD97-4F57-B1B7-4118F420E8B0}"/>
              </a:ext>
            </a:extLst>
          </p:cNvPr>
          <p:cNvSpPr/>
          <p:nvPr/>
        </p:nvSpPr>
        <p:spPr>
          <a:xfrm>
            <a:off x="1275906" y="637954"/>
            <a:ext cx="1001587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int </a:t>
            </a:r>
            <a:r>
              <a:rPr lang="en-US" sz="2400" dirty="0" err="1"/>
              <a:t>adcValue</a:t>
            </a:r>
            <a:r>
              <a:rPr lang="en-US" sz="2400" dirty="0"/>
              <a:t>;     // Define a variable to save ADC value </a:t>
            </a:r>
            <a:endParaRPr lang="bg-BG" sz="2400" dirty="0"/>
          </a:p>
          <a:p>
            <a:r>
              <a:rPr lang="en-US" sz="2400" dirty="0"/>
              <a:t>float voltage;    // Define a variable to save the calculated voltage value 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void setup() { 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Serial.begin</a:t>
            </a:r>
            <a:r>
              <a:rPr lang="en-US" sz="2400" dirty="0"/>
              <a:t>(9600);      // Initialize the serial port and set the baud rate to 9600 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Serial.println</a:t>
            </a:r>
            <a:r>
              <a:rPr lang="en-US" sz="2400" dirty="0"/>
              <a:t>("UNO is ready!");    // Print the string "UNO is ready!" </a:t>
            </a:r>
          </a:p>
          <a:p>
            <a:r>
              <a:rPr lang="en-US" sz="2400" dirty="0"/>
              <a:t>}  </a:t>
            </a:r>
            <a:endParaRPr lang="bg-BG" sz="2400" dirty="0"/>
          </a:p>
          <a:p>
            <a:r>
              <a:rPr lang="en-US" sz="2400" dirty="0"/>
              <a:t>void loop() {   </a:t>
            </a:r>
            <a:endParaRPr lang="bg-BG" sz="2400" dirty="0"/>
          </a:p>
          <a:p>
            <a:r>
              <a:rPr lang="en-US" sz="2400" dirty="0" err="1"/>
              <a:t>adcValue</a:t>
            </a:r>
            <a:r>
              <a:rPr lang="en-US" sz="2400" dirty="0"/>
              <a:t> = </a:t>
            </a:r>
            <a:r>
              <a:rPr lang="en-US" sz="2400" dirty="0" err="1"/>
              <a:t>analogRead</a:t>
            </a:r>
            <a:r>
              <a:rPr lang="en-US" sz="2400" dirty="0"/>
              <a:t>(A0);          // Convert analog of A0 port to digital   </a:t>
            </a:r>
            <a:endParaRPr lang="bg-BG" sz="2400" dirty="0"/>
          </a:p>
          <a:p>
            <a:r>
              <a:rPr lang="en-US" sz="2400" dirty="0"/>
              <a:t>voltage = </a:t>
            </a:r>
            <a:r>
              <a:rPr lang="en-US" sz="2400" dirty="0" err="1"/>
              <a:t>adcValue</a:t>
            </a:r>
            <a:r>
              <a:rPr lang="en-US" sz="2400" dirty="0"/>
              <a:t> * (5.0 / 1023.0);// Calculate voltage according to digital </a:t>
            </a:r>
          </a:p>
          <a:p>
            <a:r>
              <a:rPr lang="en-US" sz="2400" dirty="0"/>
              <a:t>  // Send the result to computer through serial 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Serial.print</a:t>
            </a:r>
            <a:r>
              <a:rPr lang="en-US" sz="2400" dirty="0"/>
              <a:t>("</a:t>
            </a:r>
            <a:r>
              <a:rPr lang="en-US" sz="2400" dirty="0" err="1"/>
              <a:t>convertValue</a:t>
            </a:r>
            <a:r>
              <a:rPr lang="en-US" sz="2400" dirty="0"/>
              <a:t>:"); 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Serial.println</a:t>
            </a:r>
            <a:r>
              <a:rPr lang="en-US" sz="2400" dirty="0"/>
              <a:t>(</a:t>
            </a:r>
            <a:r>
              <a:rPr lang="en-US" sz="2400" dirty="0" err="1"/>
              <a:t>adcValue</a:t>
            </a:r>
            <a:r>
              <a:rPr lang="en-US" sz="2400" dirty="0"/>
              <a:t>); 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Serial.print</a:t>
            </a:r>
            <a:r>
              <a:rPr lang="en-US" sz="2400" dirty="0"/>
              <a:t>("Voltage:");   </a:t>
            </a:r>
            <a:r>
              <a:rPr lang="en-US" sz="2400" dirty="0" err="1"/>
              <a:t>Serial.println</a:t>
            </a:r>
            <a:r>
              <a:rPr lang="en-US" sz="2400" dirty="0"/>
              <a:t>(voltage);   delay(500); </a:t>
            </a:r>
          </a:p>
          <a:p>
            <a:r>
              <a:rPr lang="en-US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300316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1">
            <a:extLst>
              <a:ext uri="{FF2B5EF4-FFF2-40B4-BE49-F238E27FC236}">
                <a16:creationId xmlns:a16="http://schemas.microsoft.com/office/drawing/2014/main" id="{986C11DA-3B73-439F-A6F2-655026CBA7EA}"/>
              </a:ext>
            </a:extLst>
          </p:cNvPr>
          <p:cNvSpPr txBox="1">
            <a:spLocks/>
          </p:cNvSpPr>
          <p:nvPr/>
        </p:nvSpPr>
        <p:spPr>
          <a:xfrm>
            <a:off x="2612007" y="631839"/>
            <a:ext cx="3661814" cy="5376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Задача 4</a:t>
            </a:r>
            <a:endParaRPr lang="en-US" dirty="0"/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58BD330F-17AE-4F48-BABE-AB4EDE376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24" y="1850066"/>
            <a:ext cx="5094341" cy="3877426"/>
          </a:xfrm>
          <a:prstGeom prst="rect">
            <a:avLst/>
          </a:prstGeom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9772FE98-8190-4160-B71A-EE833A0A9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637" y="248276"/>
            <a:ext cx="4876787" cy="646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00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AC56521-1C04-42BC-903B-DEAFD92C2C08}"/>
              </a:ext>
            </a:extLst>
          </p:cNvPr>
          <p:cNvSpPr txBox="1">
            <a:spLocks/>
          </p:cNvSpPr>
          <p:nvPr/>
        </p:nvSpPr>
        <p:spPr>
          <a:xfrm>
            <a:off x="2628555" y="92394"/>
            <a:ext cx="8228974" cy="580380"/>
          </a:xfrm>
          <a:prstGeom prst="rect">
            <a:avLst/>
          </a:prstGeom>
        </p:spPr>
        <p:txBody>
          <a:bodyPr vert="horz" wrap="square" lIns="91440" tIns="35271" rIns="91440" bIns="45720" rtlCol="0" anchor="ctr">
            <a:spAutoFit/>
          </a:bodyPr>
          <a:lstStyle>
            <a:defPPr lvl="0"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r>
              <a:rPr lang="bg-BG" dirty="0"/>
              <a:t>КОД ДИМИРАНЕ с </a:t>
            </a:r>
            <a:r>
              <a:rPr lang="bg-BG" dirty="0" err="1"/>
              <a:t>потенциометър</a:t>
            </a:r>
            <a:endParaRPr lang="en-US" dirty="0"/>
          </a:p>
        </p:txBody>
      </p:sp>
      <p:sp>
        <p:nvSpPr>
          <p:cNvPr id="2" name="Правоъгълник 1">
            <a:extLst>
              <a:ext uri="{FF2B5EF4-FFF2-40B4-BE49-F238E27FC236}">
                <a16:creationId xmlns:a16="http://schemas.microsoft.com/office/drawing/2014/main" id="{CD07003B-1DB2-4B5C-AB02-6695F1F1CFC8}"/>
              </a:ext>
            </a:extLst>
          </p:cNvPr>
          <p:cNvSpPr/>
          <p:nvPr/>
        </p:nvSpPr>
        <p:spPr>
          <a:xfrm>
            <a:off x="1052623" y="1031358"/>
            <a:ext cx="103773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int </a:t>
            </a:r>
            <a:r>
              <a:rPr lang="en-US" sz="2400" dirty="0" err="1"/>
              <a:t>adcValue</a:t>
            </a:r>
            <a:r>
              <a:rPr lang="en-US" sz="2400" dirty="0"/>
              <a:t>;     // Define a variable to save the ADC value</a:t>
            </a:r>
          </a:p>
          <a:p>
            <a:r>
              <a:rPr lang="en-US" sz="2400" dirty="0"/>
              <a:t>int </a:t>
            </a:r>
            <a:r>
              <a:rPr lang="en-US" sz="2400" dirty="0" err="1"/>
              <a:t>ledPin</a:t>
            </a:r>
            <a:r>
              <a:rPr lang="en-US" sz="2400" dirty="0"/>
              <a:t> = 9;   // Use D9 on </a:t>
            </a:r>
            <a:r>
              <a:rPr lang="en-US" sz="2400" dirty="0" err="1"/>
              <a:t>Freenove</a:t>
            </a:r>
            <a:r>
              <a:rPr lang="en-US" sz="2400" dirty="0"/>
              <a:t> UNO to control the LED</a:t>
            </a:r>
          </a:p>
          <a:p>
            <a:endParaRPr lang="en-US" sz="2400" dirty="0"/>
          </a:p>
          <a:p>
            <a:r>
              <a:rPr lang="en-US" sz="2400" dirty="0"/>
              <a:t>void setup() {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pinMode</a:t>
            </a:r>
            <a:r>
              <a:rPr lang="en-US" sz="2400" dirty="0"/>
              <a:t>(</a:t>
            </a:r>
            <a:r>
              <a:rPr lang="en-US" sz="2400" dirty="0" err="1"/>
              <a:t>ledPin</a:t>
            </a:r>
            <a:r>
              <a:rPr lang="en-US" sz="2400" dirty="0"/>
              <a:t>, OUTPUT);             // Initialize the LED pin as an output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void loop() {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adcValue</a:t>
            </a:r>
            <a:r>
              <a:rPr lang="en-US" sz="2400" dirty="0"/>
              <a:t> = </a:t>
            </a:r>
            <a:r>
              <a:rPr lang="en-US" sz="2400" dirty="0" err="1"/>
              <a:t>analogRead</a:t>
            </a:r>
            <a:r>
              <a:rPr lang="en-US" sz="2400" dirty="0"/>
              <a:t>(A0);          // Convert the analog of A0 port to digital</a:t>
            </a:r>
          </a:p>
          <a:p>
            <a:r>
              <a:rPr lang="en-US" sz="2400" dirty="0"/>
              <a:t>  // Map analog to the 0-255 range, and works as PWM duty cycle of </a:t>
            </a:r>
            <a:r>
              <a:rPr lang="en-US" sz="2400" dirty="0" err="1"/>
              <a:t>ledPin</a:t>
            </a:r>
            <a:r>
              <a:rPr lang="en-US" sz="2400" dirty="0"/>
              <a:t> port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analogWrite</a:t>
            </a:r>
            <a:r>
              <a:rPr lang="en-US" sz="2400" dirty="0"/>
              <a:t>(</a:t>
            </a:r>
            <a:r>
              <a:rPr lang="en-US" sz="2400" dirty="0" err="1"/>
              <a:t>ledPin</a:t>
            </a:r>
            <a:r>
              <a:rPr lang="en-US" sz="2400" dirty="0"/>
              <a:t>, map(</a:t>
            </a:r>
            <a:r>
              <a:rPr lang="en-US" sz="2400" dirty="0" err="1"/>
              <a:t>adcValue</a:t>
            </a:r>
            <a:r>
              <a:rPr lang="en-US" sz="2400" dirty="0"/>
              <a:t>, 0, 1023, 0, 255));</a:t>
            </a:r>
          </a:p>
          <a:p>
            <a:r>
              <a:rPr lang="en-US" sz="2400" dirty="0"/>
              <a:t>}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4203329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44C9-091D-4403-99CC-B560E5E1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316" y="337164"/>
            <a:ext cx="10100061" cy="1019364"/>
          </a:xfrm>
        </p:spPr>
        <p:txBody>
          <a:bodyPr>
            <a:normAutofit fontScale="90000"/>
          </a:bodyPr>
          <a:lstStyle/>
          <a:p>
            <a:r>
              <a:rPr lang="bg-BG" dirty="0"/>
              <a:t>Поздравления ! ! ! вече сте четири </a:t>
            </a:r>
            <a:r>
              <a:rPr lang="bg-BG" dirty="0" err="1"/>
              <a:t>крачкИ</a:t>
            </a:r>
            <a:r>
              <a:rPr lang="bg-BG" dirty="0"/>
              <a:t> напред ;)</a:t>
            </a:r>
            <a:endParaRPr lang="en-US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454A3B4E-DCB6-42BA-BAAC-0A7FFE6CF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066" y="1474091"/>
            <a:ext cx="4956359" cy="4361596"/>
          </a:xfrm>
        </p:spPr>
      </p:pic>
    </p:spTree>
    <p:extLst>
      <p:ext uri="{BB962C8B-B14F-4D97-AF65-F5344CB8AC3E}">
        <p14:creationId xmlns:p14="http://schemas.microsoft.com/office/powerpoint/2010/main" val="1829674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933313D-3CB0-4884-9FE2-B4209B5A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979" y="162604"/>
            <a:ext cx="4304794" cy="627478"/>
          </a:xfrm>
        </p:spPr>
        <p:txBody>
          <a:bodyPr/>
          <a:lstStyle/>
          <a:p>
            <a:r>
              <a:rPr lang="bg-BG" dirty="0"/>
              <a:t>Домашна работа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F7A2FEEC-D4B6-4E5D-8ABA-6367630A5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939" y="785397"/>
            <a:ext cx="7951027" cy="596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43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9447E1E-DF32-4F80-9CC2-8E36C82F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343" y="2165964"/>
            <a:ext cx="9905998" cy="1149992"/>
          </a:xfrm>
        </p:spPr>
        <p:txBody>
          <a:bodyPr/>
          <a:lstStyle/>
          <a:p>
            <a:r>
              <a:rPr lang="bg-BG" dirty="0"/>
              <a:t>ПРавила за безопасност ! !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7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56E75360-5DD8-4BE9-BFFC-1A9748DBB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199" y="998482"/>
            <a:ext cx="9103147" cy="570645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F496A70-C26E-4E9E-B98C-FB6FAB50E805}"/>
              </a:ext>
            </a:extLst>
          </p:cNvPr>
          <p:cNvSpPr txBox="1">
            <a:spLocks/>
          </p:cNvSpPr>
          <p:nvPr/>
        </p:nvSpPr>
        <p:spPr>
          <a:xfrm>
            <a:off x="2821893" y="365828"/>
            <a:ext cx="6406189" cy="580380"/>
          </a:xfrm>
          <a:prstGeom prst="rect">
            <a:avLst/>
          </a:prstGeom>
        </p:spPr>
        <p:txBody>
          <a:bodyPr vert="horz" wrap="square" lIns="91440" tIns="35271" rIns="91440" bIns="45720" rtlCol="0" anchor="ctr">
            <a:spAutoFit/>
          </a:bodyPr>
          <a:lstStyle>
            <a:defPPr lvl="0"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r>
              <a:rPr lang="bg-BG" dirty="0"/>
              <a:t>Нива на цифровия сигнал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3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61762DC-A895-451E-A7DC-C31D45DF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580" y="828725"/>
            <a:ext cx="8828689" cy="831910"/>
          </a:xfrm>
        </p:spPr>
        <p:txBody>
          <a:bodyPr/>
          <a:lstStyle/>
          <a:p>
            <a:r>
              <a:rPr lang="bg-BG" dirty="0"/>
              <a:t>Бутон</a:t>
            </a:r>
            <a:r>
              <a:rPr lang="en-US" dirty="0"/>
              <a:t> </a:t>
            </a:r>
            <a:r>
              <a:rPr lang="bg-BG" dirty="0"/>
              <a:t>и проблемите с него</a:t>
            </a:r>
            <a:endParaRPr lang="en-US" dirty="0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7871FA85-D5ED-4A8A-9EF0-74DFE6B57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964" y="2459418"/>
            <a:ext cx="6040622" cy="2303955"/>
          </a:xfrm>
          <a:prstGeom prst="rect">
            <a:avLst/>
          </a:prstGeom>
        </p:spPr>
      </p:pic>
      <p:sp>
        <p:nvSpPr>
          <p:cNvPr id="8" name="Контейнер за съдържание 7">
            <a:extLst>
              <a:ext uri="{FF2B5EF4-FFF2-40B4-BE49-F238E27FC236}">
                <a16:creationId xmlns:a16="http://schemas.microsoft.com/office/drawing/2014/main" id="{77E74315-20B0-4D83-94A8-678D474EC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659" y="5076496"/>
            <a:ext cx="9905999" cy="1545021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94914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BBC5D7D-A896-4E44-9ACE-14751DC3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414" y="271734"/>
            <a:ext cx="8814391" cy="1014806"/>
          </a:xfrm>
        </p:spPr>
        <p:txBody>
          <a:bodyPr/>
          <a:lstStyle/>
          <a:p>
            <a:r>
              <a:rPr lang="bg-BG" dirty="0"/>
              <a:t>Схема на свързване на бутон и нива 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F0BDB641-C455-4DBB-9AFD-87E290F58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79" y="1309191"/>
            <a:ext cx="4394002" cy="5219200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390B1299-DC40-4B85-82A4-C6503BF20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3" y="1306581"/>
            <a:ext cx="4359347" cy="523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3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D7D79F8-1E3C-4328-9076-4AB63C1D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269" y="240146"/>
            <a:ext cx="8502869" cy="747827"/>
          </a:xfrm>
        </p:spPr>
        <p:txBody>
          <a:bodyPr/>
          <a:lstStyle/>
          <a:p>
            <a:r>
              <a:rPr lang="bg-BG" dirty="0"/>
              <a:t>Свързване на бутон / неправилно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2A92C898-8891-49BC-BE9D-A649E30AF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271" y="925743"/>
            <a:ext cx="9016042" cy="5620414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DAA65D83-9A67-49C9-9AD3-3B73DEF00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137" y="1199271"/>
            <a:ext cx="4761389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6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A7064D6-AD33-4FC2-AAAC-C8ECED968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384" y="124531"/>
            <a:ext cx="7855443" cy="937013"/>
          </a:xfrm>
        </p:spPr>
        <p:txBody>
          <a:bodyPr/>
          <a:lstStyle/>
          <a:p>
            <a:r>
              <a:rPr lang="bg-BG" dirty="0"/>
              <a:t>Свързване на бутон / правилно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6126F12-EE53-4714-A800-323B715AD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22" y="1219473"/>
            <a:ext cx="9905999" cy="55071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/>
              <a:t> 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2D90BABB-7282-41A9-B474-28C157CA0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767" y="1297245"/>
            <a:ext cx="9766077" cy="5294941"/>
          </a:xfrm>
          <a:prstGeom prst="rect">
            <a:avLst/>
          </a:prstGeom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EE2F6E27-3C3B-4D1E-A68E-8883560B7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073" y="1388904"/>
            <a:ext cx="3165527" cy="110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5468D04-80CD-40FF-B6F9-11E1A385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703" y="120254"/>
            <a:ext cx="2236441" cy="581496"/>
          </a:xfrm>
        </p:spPr>
        <p:txBody>
          <a:bodyPr>
            <a:normAutofit fontScale="90000"/>
          </a:bodyPr>
          <a:lstStyle/>
          <a:p>
            <a:r>
              <a:rPr lang="bg-BG" dirty="0"/>
              <a:t>Задача 1</a:t>
            </a:r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65673C2A-53D6-42A6-84B5-DC8EF8915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047" y="702636"/>
            <a:ext cx="3795823" cy="6066538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96CFEBA5-B5F8-4A90-BD54-3293A73CA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517" y="705119"/>
            <a:ext cx="4561367" cy="60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80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9C473CB-1E77-436C-8B46-5BD20E9B2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056" y="289642"/>
            <a:ext cx="4526474" cy="635391"/>
          </a:xfrm>
        </p:spPr>
        <p:txBody>
          <a:bodyPr/>
          <a:lstStyle/>
          <a:p>
            <a:r>
              <a:rPr lang="bg-BG" dirty="0"/>
              <a:t>Код на задача 1</a:t>
            </a:r>
            <a:endParaRPr lang="en-US" dirty="0"/>
          </a:p>
        </p:txBody>
      </p:sp>
      <p:sp>
        <p:nvSpPr>
          <p:cNvPr id="10" name="Правоъгълник 9">
            <a:extLst>
              <a:ext uri="{FF2B5EF4-FFF2-40B4-BE49-F238E27FC236}">
                <a16:creationId xmlns:a16="http://schemas.microsoft.com/office/drawing/2014/main" id="{1DC2C120-EEF8-4CB2-9D89-06ED1AC1C1A7}"/>
              </a:ext>
            </a:extLst>
          </p:cNvPr>
          <p:cNvSpPr/>
          <p:nvPr/>
        </p:nvSpPr>
        <p:spPr>
          <a:xfrm>
            <a:off x="1456662" y="1175334"/>
            <a:ext cx="943107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int </a:t>
            </a:r>
            <a:r>
              <a:rPr lang="en-US" sz="2400" dirty="0" err="1"/>
              <a:t>buttonPin</a:t>
            </a:r>
            <a:r>
              <a:rPr lang="en-US" sz="2400" dirty="0"/>
              <a:t> = 12; // the number of the push button pin </a:t>
            </a:r>
            <a:endParaRPr lang="bg-BG" sz="2400" dirty="0"/>
          </a:p>
          <a:p>
            <a:r>
              <a:rPr lang="en-US" sz="2400" dirty="0"/>
              <a:t>int </a:t>
            </a:r>
            <a:r>
              <a:rPr lang="en-US" sz="2400" dirty="0" err="1"/>
              <a:t>ledPin</a:t>
            </a:r>
            <a:r>
              <a:rPr lang="en-US" sz="2400" dirty="0"/>
              <a:t> = 9;     // the number of the LED pin 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void setup() {   </a:t>
            </a:r>
          </a:p>
          <a:p>
            <a:r>
              <a:rPr lang="en-US" sz="2400" dirty="0" err="1"/>
              <a:t>pinMode</a:t>
            </a:r>
            <a:r>
              <a:rPr lang="en-US" sz="2400" dirty="0"/>
              <a:t>(</a:t>
            </a:r>
            <a:r>
              <a:rPr lang="en-US" sz="2400" dirty="0" err="1"/>
              <a:t>buttonPin</a:t>
            </a:r>
            <a:r>
              <a:rPr lang="en-US" sz="2400" dirty="0"/>
              <a:t>, INPUT);  // set push button pin into input mode    </a:t>
            </a:r>
            <a:r>
              <a:rPr lang="en-US" sz="2400" dirty="0" err="1"/>
              <a:t>pinMode</a:t>
            </a:r>
            <a:r>
              <a:rPr lang="en-US" sz="2400" dirty="0"/>
              <a:t>(</a:t>
            </a:r>
            <a:r>
              <a:rPr lang="en-US" sz="2400" dirty="0" err="1"/>
              <a:t>ledPin</a:t>
            </a:r>
            <a:r>
              <a:rPr lang="en-US" sz="2400" dirty="0"/>
              <a:t>, OUTPUT);    // set LED pin into output mode  </a:t>
            </a:r>
          </a:p>
          <a:p>
            <a:r>
              <a:rPr lang="en-US" sz="2400" dirty="0"/>
              <a:t>}  </a:t>
            </a:r>
          </a:p>
          <a:p>
            <a:r>
              <a:rPr lang="en-US" sz="2400" dirty="0"/>
              <a:t>void loop() {   </a:t>
            </a:r>
          </a:p>
          <a:p>
            <a:r>
              <a:rPr lang="en-US" sz="2400" dirty="0"/>
              <a:t>if (</a:t>
            </a:r>
            <a:r>
              <a:rPr lang="en-US" sz="2400" dirty="0" err="1"/>
              <a:t>digitalRead</a:t>
            </a:r>
            <a:r>
              <a:rPr lang="en-US" sz="2400" dirty="0"/>
              <a:t>(</a:t>
            </a:r>
            <a:r>
              <a:rPr lang="en-US" sz="2400" dirty="0" err="1"/>
              <a:t>buttonPin</a:t>
            </a:r>
            <a:r>
              <a:rPr lang="en-US" sz="2400" dirty="0"/>
              <a:t>) == HIGH) // if the button is not pressed     </a:t>
            </a:r>
            <a:r>
              <a:rPr lang="en-US" sz="2400" dirty="0" err="1"/>
              <a:t>digitalWrite</a:t>
            </a:r>
            <a:r>
              <a:rPr lang="en-US" sz="2400" dirty="0"/>
              <a:t>(</a:t>
            </a:r>
            <a:r>
              <a:rPr lang="en-US" sz="2400" dirty="0" err="1"/>
              <a:t>ledPin</a:t>
            </a:r>
            <a:r>
              <a:rPr lang="en-US" sz="2400" dirty="0"/>
              <a:t>, LOW);        // switch off LED   </a:t>
            </a:r>
          </a:p>
          <a:p>
            <a:r>
              <a:rPr lang="en-US" sz="2400" dirty="0"/>
              <a:t>else                                // if the button is pressed     </a:t>
            </a:r>
            <a:endParaRPr lang="bg-BG" sz="2400" dirty="0"/>
          </a:p>
          <a:p>
            <a:r>
              <a:rPr lang="en-US" sz="2400" dirty="0" err="1"/>
              <a:t>digitalWrite</a:t>
            </a:r>
            <a:r>
              <a:rPr lang="en-US" sz="2400" dirty="0"/>
              <a:t>(</a:t>
            </a:r>
            <a:r>
              <a:rPr lang="en-US" sz="2400" dirty="0" err="1"/>
              <a:t>ledPin</a:t>
            </a:r>
            <a:r>
              <a:rPr lang="en-US" sz="2400" dirty="0"/>
              <a:t>, HIGH);       // switch on LED </a:t>
            </a:r>
          </a:p>
          <a:p>
            <a:r>
              <a:rPr lang="en-US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06163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70495</TotalTime>
  <Words>1469</Words>
  <Application>Microsoft Office PowerPoint</Application>
  <PresentationFormat>Широк екран</PresentationFormat>
  <Paragraphs>195</Paragraphs>
  <Slides>27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27</vt:i4>
      </vt:variant>
    </vt:vector>
  </HeadingPairs>
  <TitlesOfParts>
    <vt:vector size="32" baseType="lpstr">
      <vt:lpstr>SimSun</vt:lpstr>
      <vt:lpstr>Arial</vt:lpstr>
      <vt:lpstr>Calibri</vt:lpstr>
      <vt:lpstr>Tw Cen MT</vt:lpstr>
      <vt:lpstr>Circuit</vt:lpstr>
      <vt:lpstr>Arduino Basics</vt:lpstr>
      <vt:lpstr>Съдържание</vt:lpstr>
      <vt:lpstr>Презентация на PowerPoint</vt:lpstr>
      <vt:lpstr>Бутон и проблемите с него</vt:lpstr>
      <vt:lpstr>Схема на свързване на бутон и нива </vt:lpstr>
      <vt:lpstr>Свързване на бутон / неправилно</vt:lpstr>
      <vt:lpstr>Свързване на бутон / правилно</vt:lpstr>
      <vt:lpstr>Задача 1</vt:lpstr>
      <vt:lpstr>Код на задача 1</vt:lpstr>
      <vt:lpstr>Бутон Debounce</vt:lpstr>
      <vt:lpstr>Код на debounce</vt:lpstr>
      <vt:lpstr>Серийна  комуникация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Аналогово цифров преобразувател  (ацп - adc)</vt:lpstr>
      <vt:lpstr> Analog read </vt:lpstr>
      <vt:lpstr>Потенциометър и делител на напрежение</vt:lpstr>
      <vt:lpstr>Задача 3</vt:lpstr>
      <vt:lpstr>Презентация на PowerPoint</vt:lpstr>
      <vt:lpstr>Презентация на PowerPoint</vt:lpstr>
      <vt:lpstr>Презентация на PowerPoint</vt:lpstr>
      <vt:lpstr>Поздравления ! ! ! вече сте четири крачкИ напред ;)</vt:lpstr>
      <vt:lpstr>Домашна работа</vt:lpstr>
      <vt:lpstr>ПРавила за безопасност ! !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Ардуино за роботиката</dc:title>
  <dc:creator>Георги Величков</dc:creator>
  <cp:lastModifiedBy>GeorgiKV</cp:lastModifiedBy>
  <cp:revision>278</cp:revision>
  <dcterms:created xsi:type="dcterms:W3CDTF">2017-06-09T14:14:21Z</dcterms:created>
  <dcterms:modified xsi:type="dcterms:W3CDTF">2019-11-03T23:23:43Z</dcterms:modified>
</cp:coreProperties>
</file>