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398" r:id="rId3"/>
    <p:sldId id="485" r:id="rId4"/>
    <p:sldId id="493" r:id="rId5"/>
    <p:sldId id="542" r:id="rId6"/>
    <p:sldId id="490" r:id="rId7"/>
    <p:sldId id="552" r:id="rId8"/>
    <p:sldId id="492" r:id="rId9"/>
    <p:sldId id="541" r:id="rId10"/>
    <p:sldId id="543" r:id="rId11"/>
    <p:sldId id="491" r:id="rId12"/>
    <p:sldId id="554" r:id="rId13"/>
    <p:sldId id="553" r:id="rId14"/>
    <p:sldId id="544" r:id="rId15"/>
    <p:sldId id="555" r:id="rId16"/>
    <p:sldId id="445" r:id="rId17"/>
    <p:sldId id="484" r:id="rId18"/>
    <p:sldId id="38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iKV" initials="G" lastIdx="1" clrIdx="0">
    <p:extLst>
      <p:ext uri="{19B8F6BF-5375-455C-9EA6-DF929625EA0E}">
        <p15:presenceInfo xmlns:p15="http://schemas.microsoft.com/office/powerpoint/2012/main" userId="S::GeorgiKV@students.softuni.bg::725c42dc-c8f2-4e01-87d6-8a92e0d1cef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76" autoAdjust="0"/>
    <p:restoredTop sz="83274" autoAdjust="0"/>
  </p:normalViewPr>
  <p:slideViewPr>
    <p:cSldViewPr snapToGrid="0">
      <p:cViewPr varScale="1">
        <p:scale>
          <a:sx n="91" d="100"/>
          <a:sy n="91" d="100"/>
        </p:scale>
        <p:origin x="70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8E435-C9EC-47A3-841D-260AEA59612B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847A9-BC36-4A8E-BD8F-6F005670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4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847A9-BC36-4A8E-BD8F-6F00567089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8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847A9-BC36-4A8E-BD8F-6F00567089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34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847A9-BC36-4A8E-BD8F-6F00567089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43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847A9-BC36-4A8E-BD8F-6F00567089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0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25AA9BA-5962-464A-A689-6DE696FE98BE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EFB8-2C9D-4E64-BB46-093C37E96C57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B8DE-6669-4839-9C8B-EE4A7D378344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5BEE-0D14-465E-84E9-0A8C9090ACB2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EEEF-C7D9-4609-88C2-CF690A9AC8CB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C1E4-87EB-440B-B6EA-7F54410FFA53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8F56-2D9B-44C7-A3B6-592801A345CA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7F59-4C94-4467-BA14-0D1794E0C359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F735-32CB-4183-8103-8DBB9A7E4242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3D16-6A28-4658-B8B3-C0DF0D065352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9255-8D13-48E5-9C20-5CA67BBEF6D3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405A-A043-4B02-87ED-0E341C01C314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F9AE-5DEE-4B53-89B7-DD1620B28CC5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3207E-8AA5-4669-8D4F-C04C4497D382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E279-AAC2-40E1-BC78-A0A551D847AE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C0CF-3A96-4BFF-8AE2-C3F8923EF98C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E9A5-96AC-4D58-9EE0-88A428BCB08E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artisticGlowEdges/>
                    </a14:imgEffect>
                    <a14:imgEffect>
                      <a14:colorTemperature colorTemp="695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CDDC6-AD48-42E7-B1A2-57C947E6D90E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Tutorial/ShiftOut" TargetMode="External"/><Relationship Id="rId2" Type="http://schemas.openxmlformats.org/officeDocument/2006/relationships/hyperlink" Target="https://learn.sparkfun.com/tutorials/serial-communication/all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Arduino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627312"/>
          </a:xfrm>
        </p:spPr>
        <p:txBody>
          <a:bodyPr/>
          <a:lstStyle/>
          <a:p>
            <a:r>
              <a:rPr lang="bg-BG" dirty="0"/>
              <a:t>Ардуино</a:t>
            </a:r>
            <a:r>
              <a:rPr lang="en-US" dirty="0"/>
              <a:t> </a:t>
            </a:r>
            <a:r>
              <a:rPr lang="bg-BG" dirty="0"/>
              <a:t>осноВИ</a:t>
            </a:r>
          </a:p>
          <a:p>
            <a:r>
              <a:rPr lang="bg-BG" dirty="0"/>
              <a:t>Част 6</a:t>
            </a:r>
          </a:p>
          <a:p>
            <a:endParaRPr lang="bg-BG" dirty="0"/>
          </a:p>
          <a:p>
            <a:endParaRPr lang="bg-BG" dirty="0"/>
          </a:p>
          <a:p>
            <a:r>
              <a:rPr lang="en-US" dirty="0"/>
              <a:t>gevelichkov@gmail.com</a:t>
            </a:r>
          </a:p>
          <a:p>
            <a:endParaRPr lang="bg-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09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35ED01-2CF8-4F4D-9C42-14B6989B9798}"/>
              </a:ext>
            </a:extLst>
          </p:cNvPr>
          <p:cNvSpPr txBox="1">
            <a:spLocks/>
          </p:cNvSpPr>
          <p:nvPr/>
        </p:nvSpPr>
        <p:spPr>
          <a:xfrm>
            <a:off x="3575618" y="105103"/>
            <a:ext cx="4756066" cy="580380"/>
          </a:xfrm>
          <a:prstGeom prst="rect">
            <a:avLst/>
          </a:prstGeom>
        </p:spPr>
        <p:txBody>
          <a:bodyPr vert="horz" wrap="square" lIns="91440" tIns="35271" rIns="91440" bIns="45720" rtlCol="0" anchor="ctr">
            <a:spAutoFit/>
          </a:bodyPr>
          <a:lstStyle>
            <a:defPPr lvl="0">
              <a:buNone/>
              <a:defRPr/>
            </a:defPPr>
            <a:lvl1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r>
              <a:rPr lang="bg-BG" dirty="0"/>
              <a:t>Код задача 1</a:t>
            </a:r>
          </a:p>
        </p:txBody>
      </p:sp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FA09E621-134D-465E-94B9-BFE112CC11D9}"/>
              </a:ext>
            </a:extLst>
          </p:cNvPr>
          <p:cNvSpPr/>
          <p:nvPr/>
        </p:nvSpPr>
        <p:spPr>
          <a:xfrm>
            <a:off x="809297" y="787306"/>
            <a:ext cx="1063646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 </a:t>
            </a:r>
            <a:r>
              <a:rPr lang="en-US" dirty="0" err="1"/>
              <a:t>latchPin</a:t>
            </a:r>
            <a:r>
              <a:rPr lang="en-US" dirty="0"/>
              <a:t> = 12;          // Pin connected to ST_CP of 74HC595（Pin12）</a:t>
            </a:r>
          </a:p>
          <a:p>
            <a:r>
              <a:rPr lang="en-US" dirty="0"/>
              <a:t>int </a:t>
            </a:r>
            <a:r>
              <a:rPr lang="en-US" dirty="0" err="1"/>
              <a:t>clockPin</a:t>
            </a:r>
            <a:r>
              <a:rPr lang="en-US" dirty="0"/>
              <a:t> = 13;          // Pin connected to SH_CP of 74HC595（Pin11）</a:t>
            </a:r>
          </a:p>
          <a:p>
            <a:r>
              <a:rPr lang="en-US" dirty="0"/>
              <a:t>int </a:t>
            </a:r>
            <a:r>
              <a:rPr lang="en-US" dirty="0" err="1"/>
              <a:t>dataPin</a:t>
            </a:r>
            <a:r>
              <a:rPr lang="en-US" dirty="0"/>
              <a:t> = 11;           // Pin connected to DS of 74HC595（Pin14）</a:t>
            </a:r>
          </a:p>
          <a:p>
            <a:r>
              <a:rPr lang="en-US" dirty="0"/>
              <a:t>void setup() {</a:t>
            </a:r>
            <a:r>
              <a:rPr lang="bg-BG" dirty="0"/>
              <a:t>     </a:t>
            </a:r>
            <a:r>
              <a:rPr lang="en-US" dirty="0"/>
              <a:t>// set pins to output </a:t>
            </a:r>
          </a:p>
          <a:p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(</a:t>
            </a:r>
            <a:r>
              <a:rPr lang="en-US" dirty="0" err="1"/>
              <a:t>latchPin</a:t>
            </a:r>
            <a:r>
              <a:rPr lang="en-US" dirty="0"/>
              <a:t>, OUTPUT);</a:t>
            </a:r>
          </a:p>
          <a:p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(</a:t>
            </a:r>
            <a:r>
              <a:rPr lang="en-US" dirty="0" err="1"/>
              <a:t>clockPin</a:t>
            </a:r>
            <a:r>
              <a:rPr lang="en-US" dirty="0"/>
              <a:t>, OUTPUT);</a:t>
            </a:r>
          </a:p>
          <a:p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(</a:t>
            </a:r>
            <a:r>
              <a:rPr lang="en-US" dirty="0" err="1"/>
              <a:t>dataPin</a:t>
            </a:r>
            <a:r>
              <a:rPr lang="en-US" dirty="0"/>
              <a:t>, OUTPUT);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void loop() {</a:t>
            </a:r>
            <a:r>
              <a:rPr lang="bg-BG" dirty="0"/>
              <a:t>   </a:t>
            </a:r>
            <a:r>
              <a:rPr lang="en-US" dirty="0"/>
              <a:t>// Define a one-byte variable to use the 8 bits to represent the state of 8 LEDs of LED bar graph.</a:t>
            </a:r>
          </a:p>
          <a:p>
            <a:r>
              <a:rPr lang="en-US" dirty="0"/>
              <a:t>  </a:t>
            </a:r>
            <a:r>
              <a:rPr lang="bg-BG" dirty="0"/>
              <a:t>                  </a:t>
            </a:r>
            <a:r>
              <a:rPr lang="en-US" dirty="0"/>
              <a:t>// This variable is assigned to 0x01, that is binary 00000001, which indicates only one LED light on.</a:t>
            </a:r>
          </a:p>
          <a:p>
            <a:r>
              <a:rPr lang="en-US" dirty="0"/>
              <a:t>  byte x = 0x01;</a:t>
            </a:r>
          </a:p>
          <a:p>
            <a:r>
              <a:rPr lang="en-US" dirty="0"/>
              <a:t>  for (int j = 0; j &lt; 8; </a:t>
            </a:r>
            <a:r>
              <a:rPr lang="en-US" dirty="0" err="1"/>
              <a:t>j++</a:t>
            </a:r>
            <a:r>
              <a:rPr lang="en-US" dirty="0"/>
              <a:t>) {</a:t>
            </a:r>
          </a:p>
          <a:p>
            <a:r>
              <a:rPr lang="bg-BG" dirty="0"/>
              <a:t>    </a:t>
            </a:r>
            <a:r>
              <a:rPr lang="en-US" dirty="0" err="1"/>
              <a:t>digitalWrite</a:t>
            </a:r>
            <a:r>
              <a:rPr lang="en-US" dirty="0"/>
              <a:t>(</a:t>
            </a:r>
            <a:r>
              <a:rPr lang="en-US" dirty="0" err="1"/>
              <a:t>latchPin</a:t>
            </a:r>
            <a:r>
              <a:rPr lang="en-US" dirty="0"/>
              <a:t>, LOW);</a:t>
            </a:r>
            <a:r>
              <a:rPr lang="bg-BG" dirty="0"/>
              <a:t>   </a:t>
            </a:r>
            <a:r>
              <a:rPr lang="en-US" dirty="0"/>
              <a:t>// Output low level to </a:t>
            </a:r>
            <a:r>
              <a:rPr lang="en-US" dirty="0" err="1"/>
              <a:t>latchPin</a:t>
            </a:r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shiftOut</a:t>
            </a:r>
            <a:r>
              <a:rPr lang="en-US" dirty="0"/>
              <a:t>(</a:t>
            </a:r>
            <a:r>
              <a:rPr lang="en-US" dirty="0" err="1"/>
              <a:t>dataPin</a:t>
            </a:r>
            <a:r>
              <a:rPr lang="en-US" dirty="0"/>
              <a:t>, </a:t>
            </a:r>
            <a:r>
              <a:rPr lang="en-US" dirty="0" err="1"/>
              <a:t>clockPin</a:t>
            </a:r>
            <a:r>
              <a:rPr lang="en-US" dirty="0"/>
              <a:t>, LSBFIRST, x);</a:t>
            </a:r>
            <a:r>
              <a:rPr lang="bg-BG" dirty="0"/>
              <a:t>  </a:t>
            </a:r>
            <a:r>
              <a:rPr lang="en-US" dirty="0"/>
              <a:t>// Send serial data to 74HC595</a:t>
            </a:r>
          </a:p>
          <a:p>
            <a:r>
              <a:rPr lang="en-US" dirty="0"/>
              <a:t>    </a:t>
            </a:r>
            <a:r>
              <a:rPr lang="en-US" dirty="0" err="1"/>
              <a:t>digitalWrite</a:t>
            </a:r>
            <a:r>
              <a:rPr lang="en-US" dirty="0"/>
              <a:t>(</a:t>
            </a:r>
            <a:r>
              <a:rPr lang="en-US" dirty="0" err="1"/>
              <a:t>latchPin</a:t>
            </a:r>
            <a:r>
              <a:rPr lang="en-US" dirty="0"/>
              <a:t>, HIGH); </a:t>
            </a:r>
            <a:r>
              <a:rPr lang="bg-BG" dirty="0"/>
              <a:t> </a:t>
            </a:r>
            <a:r>
              <a:rPr lang="en-US" dirty="0"/>
              <a:t>// Output high level to </a:t>
            </a:r>
            <a:r>
              <a:rPr lang="en-US" dirty="0" err="1"/>
              <a:t>latchPin</a:t>
            </a:r>
            <a:r>
              <a:rPr lang="en-US" dirty="0"/>
              <a:t>, and 74HC595 will update the data to the parallel output port.</a:t>
            </a:r>
          </a:p>
          <a:p>
            <a:r>
              <a:rPr lang="bg-BG" dirty="0"/>
              <a:t>    </a:t>
            </a:r>
            <a:r>
              <a:rPr lang="en-US" dirty="0"/>
              <a:t>x &lt;&lt;= 1;</a:t>
            </a:r>
            <a:r>
              <a:rPr lang="bg-BG" dirty="0"/>
              <a:t>   </a:t>
            </a:r>
            <a:r>
              <a:rPr lang="en-US" dirty="0"/>
              <a:t>// make the variable move one bit to left once, then the bright LED move one step to the left once.</a:t>
            </a:r>
          </a:p>
          <a:p>
            <a:r>
              <a:rPr lang="en-US" dirty="0"/>
              <a:t>    delay(100);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  <a:r>
              <a:rPr lang="bg-BG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593216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CBCB881-27B9-495C-9F09-96D524BA3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252" y="127955"/>
            <a:ext cx="4827362" cy="429093"/>
          </a:xfrm>
        </p:spPr>
        <p:txBody>
          <a:bodyPr>
            <a:normAutofit fontScale="90000"/>
          </a:bodyPr>
          <a:lstStyle/>
          <a:p>
            <a:r>
              <a:rPr lang="bg-BG" dirty="0"/>
              <a:t>Ред на влизане</a:t>
            </a:r>
            <a:endParaRPr lang="en-US" dirty="0"/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A9120E54-F0F8-4E43-8BB0-D408FD742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65" y="604602"/>
            <a:ext cx="10858351" cy="602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83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1F022E7-2A49-4A72-8A40-A44D0D99C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724" y="102289"/>
            <a:ext cx="7914290" cy="517822"/>
          </a:xfrm>
        </p:spPr>
        <p:txBody>
          <a:bodyPr>
            <a:normAutofit fontScale="90000"/>
          </a:bodyPr>
          <a:lstStyle/>
          <a:p>
            <a:r>
              <a:rPr lang="bg-BG" dirty="0"/>
              <a:t>Лед матрица и 74НС595 Задача 2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C1D03196-4EEF-4034-9752-315275F75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777" y="756660"/>
            <a:ext cx="1816765" cy="1981372"/>
          </a:xfrm>
          <a:prstGeom prst="rect">
            <a:avLst/>
          </a:prstGeom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A237960B-134A-418D-B690-A7BF3AAF7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897079"/>
              </p:ext>
            </p:extLst>
          </p:nvPr>
        </p:nvGraphicFramePr>
        <p:xfrm>
          <a:off x="1334814" y="2869325"/>
          <a:ext cx="3930870" cy="3510456"/>
        </p:xfrm>
        <a:graphic>
          <a:graphicData uri="http://schemas.openxmlformats.org/drawingml/2006/table">
            <a:tbl>
              <a:tblPr firstRow="1" firstCol="1" bandRow="1"/>
              <a:tblGrid>
                <a:gridCol w="490418">
                  <a:extLst>
                    <a:ext uri="{9D8B030D-6E8A-4147-A177-3AD203B41FA5}">
                      <a16:colId xmlns:a16="http://schemas.microsoft.com/office/drawing/2014/main" val="1682686315"/>
                    </a:ext>
                  </a:extLst>
                </a:gridCol>
                <a:gridCol w="493428">
                  <a:extLst>
                    <a:ext uri="{9D8B030D-6E8A-4147-A177-3AD203B41FA5}">
                      <a16:colId xmlns:a16="http://schemas.microsoft.com/office/drawing/2014/main" val="2504110224"/>
                    </a:ext>
                  </a:extLst>
                </a:gridCol>
                <a:gridCol w="490418">
                  <a:extLst>
                    <a:ext uri="{9D8B030D-6E8A-4147-A177-3AD203B41FA5}">
                      <a16:colId xmlns:a16="http://schemas.microsoft.com/office/drawing/2014/main" val="2768440669"/>
                    </a:ext>
                  </a:extLst>
                </a:gridCol>
                <a:gridCol w="490418">
                  <a:extLst>
                    <a:ext uri="{9D8B030D-6E8A-4147-A177-3AD203B41FA5}">
                      <a16:colId xmlns:a16="http://schemas.microsoft.com/office/drawing/2014/main" val="1158293060"/>
                    </a:ext>
                  </a:extLst>
                </a:gridCol>
                <a:gridCol w="493428">
                  <a:extLst>
                    <a:ext uri="{9D8B030D-6E8A-4147-A177-3AD203B41FA5}">
                      <a16:colId xmlns:a16="http://schemas.microsoft.com/office/drawing/2014/main" val="4063094367"/>
                    </a:ext>
                  </a:extLst>
                </a:gridCol>
                <a:gridCol w="493428">
                  <a:extLst>
                    <a:ext uri="{9D8B030D-6E8A-4147-A177-3AD203B41FA5}">
                      <a16:colId xmlns:a16="http://schemas.microsoft.com/office/drawing/2014/main" val="4243364895"/>
                    </a:ext>
                  </a:extLst>
                </a:gridCol>
                <a:gridCol w="490418">
                  <a:extLst>
                    <a:ext uri="{9D8B030D-6E8A-4147-A177-3AD203B41FA5}">
                      <a16:colId xmlns:a16="http://schemas.microsoft.com/office/drawing/2014/main" val="2362243737"/>
                    </a:ext>
                  </a:extLst>
                </a:gridCol>
                <a:gridCol w="488914">
                  <a:extLst>
                    <a:ext uri="{9D8B030D-6E8A-4147-A177-3AD203B41FA5}">
                      <a16:colId xmlns:a16="http://schemas.microsoft.com/office/drawing/2014/main" val="3454940561"/>
                    </a:ext>
                  </a:extLst>
                </a:gridCol>
              </a:tblGrid>
              <a:tr h="436419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</a:t>
                      </a:r>
                    </a:p>
                  </a:txBody>
                  <a:tcPr marL="67945" marR="31115" marT="323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</a:t>
                      </a:r>
                    </a:p>
                  </a:txBody>
                  <a:tcPr marL="67945" marR="31115" marT="323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63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</a:t>
                      </a:r>
                    </a:p>
                  </a:txBody>
                  <a:tcPr marL="67945" marR="31115" marT="323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63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</a:t>
                      </a:r>
                    </a:p>
                  </a:txBody>
                  <a:tcPr marL="67945" marR="31115" marT="323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63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</a:t>
                      </a:r>
                    </a:p>
                  </a:txBody>
                  <a:tcPr marL="67945" marR="31115" marT="323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190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</a:t>
                      </a:r>
                    </a:p>
                  </a:txBody>
                  <a:tcPr marL="67945" marR="31115" marT="323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63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</a:t>
                      </a:r>
                    </a:p>
                  </a:txBody>
                  <a:tcPr marL="67945" marR="31115" marT="323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63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</a:t>
                      </a:r>
                    </a:p>
                  </a:txBody>
                  <a:tcPr marL="67945" marR="31115" marT="323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360374"/>
                  </a:ext>
                </a:extLst>
              </a:tr>
              <a:tr h="439149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</a:t>
                      </a:r>
                    </a:p>
                  </a:txBody>
                  <a:tcPr marL="67945" marR="31115" marT="323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</a:t>
                      </a:r>
                    </a:p>
                  </a:txBody>
                  <a:tcPr marL="67945" marR="31115" marT="323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63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</a:t>
                      </a:r>
                    </a:p>
                  </a:txBody>
                  <a:tcPr marL="67945" marR="31115" marT="323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</a:t>
                      </a:r>
                    </a:p>
                  </a:txBody>
                  <a:tcPr marL="67945" marR="31115" marT="323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</a:t>
                      </a:r>
                    </a:p>
                  </a:txBody>
                  <a:tcPr marL="67945" marR="31115" marT="323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90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</a:t>
                      </a:r>
                    </a:p>
                  </a:txBody>
                  <a:tcPr marL="67945" marR="31115" marT="323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</a:t>
                      </a:r>
                    </a:p>
                  </a:txBody>
                  <a:tcPr marL="67945" marR="31115" marT="323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63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</a:t>
                      </a:r>
                    </a:p>
                  </a:txBody>
                  <a:tcPr marL="67945" marR="31115" marT="323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134595"/>
                  </a:ext>
                </a:extLst>
              </a:tr>
              <a:tr h="439149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</a:t>
                      </a:r>
                    </a:p>
                  </a:txBody>
                  <a:tcPr marL="67945" marR="31115" marT="323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</a:t>
                      </a:r>
                    </a:p>
                  </a:txBody>
                  <a:tcPr marL="67945" marR="31115" marT="323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</a:t>
                      </a:r>
                    </a:p>
                  </a:txBody>
                  <a:tcPr marL="67945" marR="31115" marT="323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63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</a:t>
                      </a:r>
                    </a:p>
                  </a:txBody>
                  <a:tcPr marL="67945" marR="31115" marT="323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63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</a:t>
                      </a:r>
                    </a:p>
                  </a:txBody>
                  <a:tcPr marL="67945" marR="31115" marT="323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190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</a:t>
                      </a:r>
                    </a:p>
                  </a:txBody>
                  <a:tcPr marL="67945" marR="31115" marT="323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63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</a:t>
                      </a:r>
                    </a:p>
                  </a:txBody>
                  <a:tcPr marL="67945" marR="31115" marT="323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</a:t>
                      </a:r>
                    </a:p>
                  </a:txBody>
                  <a:tcPr marL="67945" marR="31115" marT="323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353947"/>
                  </a:ext>
                </a:extLst>
              </a:tr>
              <a:tr h="440511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</a:t>
                      </a:r>
                    </a:p>
                  </a:txBody>
                  <a:tcPr marL="67945" marR="31115" marT="323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</a:t>
                      </a:r>
                    </a:p>
                  </a:txBody>
                  <a:tcPr marL="67945" marR="31115" marT="323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63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</a:t>
                      </a:r>
                    </a:p>
                  </a:txBody>
                  <a:tcPr marL="67945" marR="31115" marT="323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</a:t>
                      </a:r>
                    </a:p>
                  </a:txBody>
                  <a:tcPr marL="67945" marR="31115" marT="323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63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</a:t>
                      </a:r>
                    </a:p>
                  </a:txBody>
                  <a:tcPr marL="67945" marR="31115" marT="323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190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</a:t>
                      </a:r>
                    </a:p>
                  </a:txBody>
                  <a:tcPr marL="67945" marR="31115" marT="323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</a:t>
                      </a:r>
                    </a:p>
                  </a:txBody>
                  <a:tcPr marL="67945" marR="31115" marT="323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63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</a:t>
                      </a:r>
                    </a:p>
                  </a:txBody>
                  <a:tcPr marL="67945" marR="31115" marT="323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905170"/>
                  </a:ext>
                </a:extLst>
              </a:tr>
              <a:tr h="440511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</a:t>
                      </a:r>
                    </a:p>
                  </a:txBody>
                  <a:tcPr marL="67945" marR="31115" marT="323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</a:t>
                      </a:r>
                    </a:p>
                  </a:txBody>
                  <a:tcPr marL="67945" marR="31115" marT="323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63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</a:t>
                      </a:r>
                    </a:p>
                  </a:txBody>
                  <a:tcPr marL="67945" marR="31115" marT="323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63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</a:t>
                      </a:r>
                    </a:p>
                  </a:txBody>
                  <a:tcPr marL="67945" marR="31115" marT="323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63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</a:t>
                      </a:r>
                    </a:p>
                  </a:txBody>
                  <a:tcPr marL="67945" marR="31115" marT="323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190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</a:t>
                      </a:r>
                    </a:p>
                  </a:txBody>
                  <a:tcPr marL="67945" marR="31115" marT="323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63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</a:t>
                      </a:r>
                    </a:p>
                  </a:txBody>
                  <a:tcPr marL="67945" marR="31115" marT="323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63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</a:t>
                      </a:r>
                    </a:p>
                  </a:txBody>
                  <a:tcPr marL="67945" marR="31115" marT="323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371881"/>
                  </a:ext>
                </a:extLst>
              </a:tr>
              <a:tr h="439149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</a:t>
                      </a:r>
                    </a:p>
                  </a:txBody>
                  <a:tcPr marL="67945" marR="31115" marT="323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</a:t>
                      </a:r>
                    </a:p>
                  </a:txBody>
                  <a:tcPr marL="67945" marR="31115" marT="323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63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</a:t>
                      </a:r>
                    </a:p>
                  </a:txBody>
                  <a:tcPr marL="67945" marR="31115" marT="323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63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</a:t>
                      </a:r>
                    </a:p>
                  </a:txBody>
                  <a:tcPr marL="67945" marR="31115" marT="323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</a:t>
                      </a:r>
                    </a:p>
                  </a:txBody>
                  <a:tcPr marL="67945" marR="31115" marT="323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90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</a:t>
                      </a:r>
                    </a:p>
                  </a:txBody>
                  <a:tcPr marL="67945" marR="31115" marT="323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63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</a:t>
                      </a:r>
                    </a:p>
                  </a:txBody>
                  <a:tcPr marL="67945" marR="31115" marT="323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63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</a:t>
                      </a:r>
                    </a:p>
                  </a:txBody>
                  <a:tcPr marL="67945" marR="31115" marT="323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241830"/>
                  </a:ext>
                </a:extLst>
              </a:tr>
              <a:tr h="439149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</a:t>
                      </a:r>
                    </a:p>
                  </a:txBody>
                  <a:tcPr marL="67945" marR="31115" marT="323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</a:t>
                      </a:r>
                    </a:p>
                  </a:txBody>
                  <a:tcPr marL="67945" marR="31115" marT="323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</a:t>
                      </a:r>
                    </a:p>
                  </a:txBody>
                  <a:tcPr marL="67945" marR="31115" marT="323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63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</a:t>
                      </a:r>
                    </a:p>
                  </a:txBody>
                  <a:tcPr marL="67945" marR="31115" marT="323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63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</a:t>
                      </a:r>
                    </a:p>
                  </a:txBody>
                  <a:tcPr marL="67945" marR="31115" marT="323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190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</a:t>
                      </a:r>
                    </a:p>
                  </a:txBody>
                  <a:tcPr marL="67945" marR="31115" marT="323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63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</a:t>
                      </a:r>
                    </a:p>
                  </a:txBody>
                  <a:tcPr marL="67945" marR="31115" marT="323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</a:t>
                      </a:r>
                    </a:p>
                  </a:txBody>
                  <a:tcPr marL="67945" marR="31115" marT="323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164190"/>
                  </a:ext>
                </a:extLst>
              </a:tr>
              <a:tr h="436419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</a:t>
                      </a:r>
                    </a:p>
                  </a:txBody>
                  <a:tcPr marL="67945" marR="31115" marT="323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</a:t>
                      </a:r>
                    </a:p>
                  </a:txBody>
                  <a:tcPr marL="67945" marR="31115" marT="323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63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</a:t>
                      </a:r>
                    </a:p>
                  </a:txBody>
                  <a:tcPr marL="67945" marR="31115" marT="323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</a:t>
                      </a:r>
                    </a:p>
                  </a:txBody>
                  <a:tcPr marL="67945" marR="31115" marT="323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</a:t>
                      </a:r>
                    </a:p>
                  </a:txBody>
                  <a:tcPr marL="67945" marR="31115" marT="323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90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</a:t>
                      </a:r>
                    </a:p>
                  </a:txBody>
                  <a:tcPr marL="67945" marR="31115" marT="323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</a:t>
                      </a:r>
                    </a:p>
                  </a:txBody>
                  <a:tcPr marL="67945" marR="31115" marT="323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63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0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</a:t>
                      </a:r>
                    </a:p>
                  </a:txBody>
                  <a:tcPr marL="67945" marR="31115" marT="323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575645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143A3911-91DA-43CD-8411-969CA8165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250118"/>
              </p:ext>
            </p:extLst>
          </p:nvPr>
        </p:nvGraphicFramePr>
        <p:xfrm>
          <a:off x="5953015" y="2891546"/>
          <a:ext cx="4557329" cy="3509250"/>
        </p:xfrm>
        <a:graphic>
          <a:graphicData uri="http://schemas.openxmlformats.org/drawingml/2006/table">
            <a:tbl>
              <a:tblPr firstRow="1" firstCol="1" bandRow="1"/>
              <a:tblGrid>
                <a:gridCol w="1520056">
                  <a:extLst>
                    <a:ext uri="{9D8B030D-6E8A-4147-A177-3AD203B41FA5}">
                      <a16:colId xmlns:a16="http://schemas.microsoft.com/office/drawing/2014/main" val="3067224894"/>
                    </a:ext>
                  </a:extLst>
                </a:gridCol>
                <a:gridCol w="1520056">
                  <a:extLst>
                    <a:ext uri="{9D8B030D-6E8A-4147-A177-3AD203B41FA5}">
                      <a16:colId xmlns:a16="http://schemas.microsoft.com/office/drawing/2014/main" val="4268180304"/>
                    </a:ext>
                  </a:extLst>
                </a:gridCol>
                <a:gridCol w="1517217">
                  <a:extLst>
                    <a:ext uri="{9D8B030D-6E8A-4147-A177-3AD203B41FA5}">
                      <a16:colId xmlns:a16="http://schemas.microsoft.com/office/drawing/2014/main" val="975873320"/>
                    </a:ext>
                  </a:extLst>
                </a:gridCol>
              </a:tblGrid>
              <a:tr h="686666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Column  </a:t>
                      </a:r>
                    </a:p>
                  </a:txBody>
                  <a:tcPr marL="68580" marR="73025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Binary </a:t>
                      </a:r>
                    </a:p>
                  </a:txBody>
                  <a:tcPr marL="68580" marR="73025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Hexadecimal </a:t>
                      </a:r>
                    </a:p>
                  </a:txBody>
                  <a:tcPr marL="68580" marR="73025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331733"/>
                  </a:ext>
                </a:extLst>
              </a:tr>
              <a:tr h="352823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</a:t>
                      </a:r>
                    </a:p>
                  </a:txBody>
                  <a:tcPr marL="68580" marR="73025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0001 1100 </a:t>
                      </a:r>
                    </a:p>
                  </a:txBody>
                  <a:tcPr marL="68580" marR="73025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0x1c </a:t>
                      </a:r>
                    </a:p>
                  </a:txBody>
                  <a:tcPr marL="68580" marR="73025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989397"/>
                  </a:ext>
                </a:extLst>
              </a:tr>
              <a:tr h="352823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</a:t>
                      </a:r>
                    </a:p>
                  </a:txBody>
                  <a:tcPr marL="68580" marR="73025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0010 0010 </a:t>
                      </a:r>
                    </a:p>
                  </a:txBody>
                  <a:tcPr marL="68580" marR="73025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0x22 </a:t>
                      </a:r>
                    </a:p>
                  </a:txBody>
                  <a:tcPr marL="68580" marR="73025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72311"/>
                  </a:ext>
                </a:extLst>
              </a:tr>
              <a:tr h="352823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</a:t>
                      </a:r>
                    </a:p>
                  </a:txBody>
                  <a:tcPr marL="68580" marR="73025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0101 0001 </a:t>
                      </a:r>
                    </a:p>
                  </a:txBody>
                  <a:tcPr marL="68580" marR="73025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0x51 </a:t>
                      </a:r>
                    </a:p>
                  </a:txBody>
                  <a:tcPr marL="68580" marR="73025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666441"/>
                  </a:ext>
                </a:extLst>
              </a:tr>
              <a:tr h="352823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</a:t>
                      </a:r>
                    </a:p>
                  </a:txBody>
                  <a:tcPr marL="68580" marR="73025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0100 0101 </a:t>
                      </a:r>
                    </a:p>
                  </a:txBody>
                  <a:tcPr marL="68580" marR="73025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0x45 </a:t>
                      </a:r>
                    </a:p>
                  </a:txBody>
                  <a:tcPr marL="68580" marR="73025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40521"/>
                  </a:ext>
                </a:extLst>
              </a:tr>
              <a:tr h="352823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 </a:t>
                      </a:r>
                    </a:p>
                  </a:txBody>
                  <a:tcPr marL="68580" marR="73025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0100 0101 </a:t>
                      </a:r>
                    </a:p>
                  </a:txBody>
                  <a:tcPr marL="68580" marR="73025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0x45 </a:t>
                      </a:r>
                    </a:p>
                  </a:txBody>
                  <a:tcPr marL="68580" marR="73025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942333"/>
                  </a:ext>
                </a:extLst>
              </a:tr>
              <a:tr h="352823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 </a:t>
                      </a:r>
                    </a:p>
                  </a:txBody>
                  <a:tcPr marL="68580" marR="73025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0101 0001 </a:t>
                      </a:r>
                    </a:p>
                  </a:txBody>
                  <a:tcPr marL="68580" marR="73025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0x51 </a:t>
                      </a:r>
                    </a:p>
                  </a:txBody>
                  <a:tcPr marL="68580" marR="73025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801148"/>
                  </a:ext>
                </a:extLst>
              </a:tr>
              <a:tr h="352823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 </a:t>
                      </a:r>
                    </a:p>
                  </a:txBody>
                  <a:tcPr marL="68580" marR="73025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0010 0010 </a:t>
                      </a:r>
                    </a:p>
                  </a:txBody>
                  <a:tcPr marL="68580" marR="73025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0x22 </a:t>
                      </a:r>
                    </a:p>
                  </a:txBody>
                  <a:tcPr marL="68580" marR="73025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139041"/>
                  </a:ext>
                </a:extLst>
              </a:tr>
              <a:tr h="352823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 </a:t>
                      </a:r>
                    </a:p>
                  </a:txBody>
                  <a:tcPr marL="68580" marR="73025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0001 1100 </a:t>
                      </a:r>
                    </a:p>
                  </a:txBody>
                  <a:tcPr marL="68580" marR="73025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0x1c </a:t>
                      </a:r>
                    </a:p>
                  </a:txBody>
                  <a:tcPr marL="68580" marR="73025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994190"/>
                  </a:ext>
                </a:extLst>
              </a:tr>
            </a:tbl>
          </a:graphicData>
        </a:graphic>
      </p:graphicFrame>
      <p:pic>
        <p:nvPicPr>
          <p:cNvPr id="11" name="Picture 58918">
            <a:extLst>
              <a:ext uri="{FF2B5EF4-FFF2-40B4-BE49-F238E27FC236}">
                <a16:creationId xmlns:a16="http://schemas.microsoft.com/office/drawing/2014/main" id="{E57DA8F2-5016-4A5C-BB48-77B96513CEE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40127" y="724884"/>
            <a:ext cx="2002714" cy="2018315"/>
          </a:xfrm>
          <a:prstGeom prst="rect">
            <a:avLst/>
          </a:prstGeom>
        </p:spPr>
      </p:pic>
      <p:pic>
        <p:nvPicPr>
          <p:cNvPr id="12" name="Picture 58920">
            <a:extLst>
              <a:ext uri="{FF2B5EF4-FFF2-40B4-BE49-F238E27FC236}">
                <a16:creationId xmlns:a16="http://schemas.microsoft.com/office/drawing/2014/main" id="{BFC6732B-2BC2-44BD-BEEF-57759BD2CEC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120265" y="724886"/>
            <a:ext cx="2118328" cy="207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981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1B8D1E7B-8A33-4770-87DA-F98ECA6B1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357" y="390700"/>
            <a:ext cx="4279086" cy="2436583"/>
          </a:xfrm>
          <a:prstGeom prst="rect">
            <a:avLst/>
          </a:prstGeom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064E92C7-56E3-4D09-A197-A41AC20E0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546" y="3048000"/>
            <a:ext cx="5101260" cy="3647163"/>
          </a:xfrm>
          <a:prstGeom prst="rect">
            <a:avLst/>
          </a:prstGeom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AD0FE23B-F4F3-4AEC-A8B8-ECCC93337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4884" y="362919"/>
            <a:ext cx="4603786" cy="611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46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35ED01-2CF8-4F4D-9C42-14B6989B9798}"/>
              </a:ext>
            </a:extLst>
          </p:cNvPr>
          <p:cNvSpPr txBox="1">
            <a:spLocks/>
          </p:cNvSpPr>
          <p:nvPr/>
        </p:nvSpPr>
        <p:spPr>
          <a:xfrm>
            <a:off x="3684251" y="0"/>
            <a:ext cx="4923721" cy="580380"/>
          </a:xfrm>
          <a:prstGeom prst="rect">
            <a:avLst/>
          </a:prstGeom>
        </p:spPr>
        <p:txBody>
          <a:bodyPr vert="horz" wrap="square" lIns="91440" tIns="35271" rIns="91440" bIns="45720" rtlCol="0" anchor="ctr">
            <a:spAutoFit/>
          </a:bodyPr>
          <a:lstStyle>
            <a:defPPr lvl="0">
              <a:buNone/>
              <a:defRPr/>
            </a:defPPr>
            <a:lvl1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r>
              <a:rPr lang="bg-BG" dirty="0"/>
              <a:t>Код задача 2</a:t>
            </a:r>
          </a:p>
        </p:txBody>
      </p:sp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B9ED063B-78E6-4795-A4D6-DA7535FC6EF3}"/>
              </a:ext>
            </a:extLst>
          </p:cNvPr>
          <p:cNvSpPr/>
          <p:nvPr/>
        </p:nvSpPr>
        <p:spPr>
          <a:xfrm>
            <a:off x="273269" y="637554"/>
            <a:ext cx="11634951" cy="5973453"/>
          </a:xfrm>
          <a:prstGeom prst="rect">
            <a:avLst/>
          </a:prstGeom>
          <a:solidFill>
            <a:schemeClr val="tx1"/>
          </a:solidFill>
        </p:spPr>
        <p:txBody>
          <a:bodyPr wrap="square" numCol="3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 </a:t>
            </a:r>
            <a:r>
              <a:rPr lang="en-US" sz="1000" dirty="0" err="1">
                <a:solidFill>
                  <a:schemeClr val="bg1"/>
                </a:solidFill>
              </a:rPr>
              <a:t>latchPin</a:t>
            </a:r>
            <a:r>
              <a:rPr lang="en-US" sz="1000" dirty="0">
                <a:solidFill>
                  <a:schemeClr val="bg1"/>
                </a:solidFill>
              </a:rPr>
              <a:t> = 12;          // Pin connected to ST_CP of 74HC595（Pin12）</a:t>
            </a:r>
          </a:p>
          <a:p>
            <a:r>
              <a:rPr lang="en-US" sz="1000" dirty="0">
                <a:solidFill>
                  <a:schemeClr val="bg1"/>
                </a:solidFill>
              </a:rPr>
              <a:t>int </a:t>
            </a:r>
            <a:r>
              <a:rPr lang="en-US" sz="1000" dirty="0" err="1">
                <a:solidFill>
                  <a:schemeClr val="bg1"/>
                </a:solidFill>
              </a:rPr>
              <a:t>clockPin</a:t>
            </a:r>
            <a:r>
              <a:rPr lang="en-US" sz="1000" dirty="0">
                <a:solidFill>
                  <a:schemeClr val="bg1"/>
                </a:solidFill>
              </a:rPr>
              <a:t> = 13;          // Pin connected to SH_CP of 74HC595（Pin11）</a:t>
            </a:r>
          </a:p>
          <a:p>
            <a:r>
              <a:rPr lang="en-US" sz="1000" dirty="0">
                <a:solidFill>
                  <a:schemeClr val="bg1"/>
                </a:solidFill>
              </a:rPr>
              <a:t>int </a:t>
            </a:r>
            <a:r>
              <a:rPr lang="en-US" sz="1000" dirty="0" err="1">
                <a:solidFill>
                  <a:schemeClr val="bg1"/>
                </a:solidFill>
              </a:rPr>
              <a:t>dataPin</a:t>
            </a:r>
            <a:r>
              <a:rPr lang="en-US" sz="1000" dirty="0">
                <a:solidFill>
                  <a:schemeClr val="bg1"/>
                </a:solidFill>
              </a:rPr>
              <a:t> = 11;           // Pin connected to DS of 74HC595（Pin14）</a:t>
            </a:r>
          </a:p>
          <a:p>
            <a:r>
              <a:rPr lang="en-US" sz="1000" dirty="0">
                <a:solidFill>
                  <a:schemeClr val="bg1"/>
                </a:solidFill>
              </a:rPr>
              <a:t>int </a:t>
            </a:r>
            <a:r>
              <a:rPr lang="en-US" sz="1000" dirty="0" err="1">
                <a:solidFill>
                  <a:schemeClr val="bg1"/>
                </a:solidFill>
              </a:rPr>
              <a:t>LEDPin</a:t>
            </a:r>
            <a:r>
              <a:rPr lang="en-US" sz="1000" dirty="0">
                <a:solidFill>
                  <a:schemeClr val="bg1"/>
                </a:solidFill>
              </a:rPr>
              <a:t>[] = {2, 3, 4, 5, 6, 7, 8, 9};    // column pin (cathode) of LED Matrix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// Define the pattern data for a smiling face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const int </a:t>
            </a:r>
            <a:r>
              <a:rPr lang="en-US" sz="1000" dirty="0" err="1">
                <a:solidFill>
                  <a:schemeClr val="bg1"/>
                </a:solidFill>
              </a:rPr>
              <a:t>smilingFace</a:t>
            </a:r>
            <a:r>
              <a:rPr lang="en-US" sz="1000" dirty="0">
                <a:solidFill>
                  <a:schemeClr val="bg1"/>
                </a:solidFill>
              </a:rPr>
              <a:t>[] = {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0x1C, 0x22, 0x51, 0x45, 0x45, 0x51, 0x22, 0x1C</a:t>
            </a:r>
          </a:p>
          <a:p>
            <a:r>
              <a:rPr lang="en-US" sz="1000" dirty="0">
                <a:solidFill>
                  <a:schemeClr val="bg1"/>
                </a:solidFill>
              </a:rPr>
              <a:t>};</a:t>
            </a:r>
          </a:p>
          <a:p>
            <a:r>
              <a:rPr lang="en-US" sz="1000" dirty="0">
                <a:solidFill>
                  <a:schemeClr val="bg1"/>
                </a:solidFill>
              </a:rPr>
              <a:t>// Define the data of numbers and letters, and save them in flash area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const int data[] PROGMEM = {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0x00, 0x00, 0x00, 0x00, 0x00, 0x00, 0x00, 0x00, // " "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0x00, 0x00, 0x21, 0x7F, 0x01, 0x00, 0x00, 0x00, // "1"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0x00, 0x00, 0x23, 0x45, 0x49, 0x31, 0x00, 0x00, // "2"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0x00, 0x00, 0x22, 0x49, 0x49, 0x36, 0x00, 0x00, // "3"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0x00, 0x00, 0x0E, 0x32, 0x7F, 0x02, 0x00, 0x00, // "4"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0x00, 0x00, 0x79, 0x49, 0x49, 0x46, 0x00, 0x00, // "5"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0x00, 0x00, 0x3E, 0x49, 0x49, 0x26, 0x00, 0x00, // "6"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0x00, 0x00, 0x60, 0x47, 0x48, 0x70, 0x00, 0x00, // "7"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0x00, 0x00, 0x36, 0x49, 0x49, 0x36, 0x00, 0x00, // "8"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0x00, 0x00, 0x32, 0x49, 0x49, 0x3E, 0x00, 0x00, // "9"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0x00, 0x00, 0x3E, 0x41, 0x41, 0x3E, 0x00, 0x00, // "0"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0x00, 0x00, 0x3F, 0x44, 0x44, 0x3F, 0x00, 0x00, // "A"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0x00, 0x00, 0x7F, 0x49, 0x49, 0x36, 0x00, 0x00, // "B"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0x00, 0x00, 0x3E, 0x41, 0x41, 0x22, 0x00, 0x00, // "C"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0x00, 0x00, 0x7F, 0x41, 0x41, 0x3E, 0x00, 0x00, // "D"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0x00, 0x00, 0x7F, 0x49, 0x49, 0x41, 0x00, 0x00, // "E"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0x00, 0x00, 0x7F, 0x48, 0x48, 0x40, 0x00, 0x00  // "F"</a:t>
            </a:r>
          </a:p>
          <a:p>
            <a:r>
              <a:rPr lang="en-US" sz="1000" dirty="0">
                <a:solidFill>
                  <a:schemeClr val="bg1"/>
                </a:solidFill>
              </a:rPr>
              <a:t>};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void setup() {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// set pins to output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</a:t>
            </a:r>
            <a:r>
              <a:rPr lang="en-US" sz="1000" dirty="0" err="1">
                <a:solidFill>
                  <a:schemeClr val="bg1"/>
                </a:solidFill>
              </a:rPr>
              <a:t>pinMode</a:t>
            </a:r>
            <a:r>
              <a:rPr lang="en-US" sz="1000" dirty="0">
                <a:solidFill>
                  <a:schemeClr val="bg1"/>
                </a:solidFill>
              </a:rPr>
              <a:t>(</a:t>
            </a:r>
            <a:r>
              <a:rPr lang="en-US" sz="1000" dirty="0" err="1">
                <a:solidFill>
                  <a:schemeClr val="bg1"/>
                </a:solidFill>
              </a:rPr>
              <a:t>latchPin</a:t>
            </a:r>
            <a:r>
              <a:rPr lang="en-US" sz="1000" dirty="0">
                <a:solidFill>
                  <a:schemeClr val="bg1"/>
                </a:solidFill>
              </a:rPr>
              <a:t>, OUTPUT);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</a:t>
            </a:r>
            <a:r>
              <a:rPr lang="en-US" sz="1000" dirty="0" err="1">
                <a:solidFill>
                  <a:schemeClr val="bg1"/>
                </a:solidFill>
              </a:rPr>
              <a:t>pinMode</a:t>
            </a:r>
            <a:r>
              <a:rPr lang="en-US" sz="1000" dirty="0">
                <a:solidFill>
                  <a:schemeClr val="bg1"/>
                </a:solidFill>
              </a:rPr>
              <a:t>(</a:t>
            </a:r>
            <a:r>
              <a:rPr lang="en-US" sz="1000" dirty="0" err="1">
                <a:solidFill>
                  <a:schemeClr val="bg1"/>
                </a:solidFill>
              </a:rPr>
              <a:t>clockPin</a:t>
            </a:r>
            <a:r>
              <a:rPr lang="en-US" sz="1000" dirty="0">
                <a:solidFill>
                  <a:schemeClr val="bg1"/>
                </a:solidFill>
              </a:rPr>
              <a:t>, OUTPUT);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</a:t>
            </a:r>
            <a:r>
              <a:rPr lang="en-US" sz="1000" dirty="0" err="1">
                <a:solidFill>
                  <a:schemeClr val="bg1"/>
                </a:solidFill>
              </a:rPr>
              <a:t>pinMode</a:t>
            </a:r>
            <a:r>
              <a:rPr lang="en-US" sz="1000" dirty="0">
                <a:solidFill>
                  <a:schemeClr val="bg1"/>
                </a:solidFill>
              </a:rPr>
              <a:t>(</a:t>
            </a:r>
            <a:r>
              <a:rPr lang="en-US" sz="1000" dirty="0" err="1">
                <a:solidFill>
                  <a:schemeClr val="bg1"/>
                </a:solidFill>
              </a:rPr>
              <a:t>dataPin</a:t>
            </a:r>
            <a:r>
              <a:rPr lang="en-US" sz="1000" dirty="0">
                <a:solidFill>
                  <a:schemeClr val="bg1"/>
                </a:solidFill>
              </a:rPr>
              <a:t>, OUTPUT);</a:t>
            </a:r>
            <a:r>
              <a:rPr lang="bg-BG" sz="1000" dirty="0">
                <a:solidFill>
                  <a:schemeClr val="bg1"/>
                </a:solidFill>
              </a:rPr>
              <a:t> 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  for (int </a:t>
            </a:r>
            <a:r>
              <a:rPr lang="en-US" sz="1000" dirty="0" err="1">
                <a:solidFill>
                  <a:schemeClr val="bg1"/>
                </a:solidFill>
              </a:rPr>
              <a:t>i</a:t>
            </a:r>
            <a:r>
              <a:rPr lang="en-US" sz="1000" dirty="0">
                <a:solidFill>
                  <a:schemeClr val="bg1"/>
                </a:solidFill>
              </a:rPr>
              <a:t> = 0; </a:t>
            </a:r>
            <a:r>
              <a:rPr lang="en-US" sz="1000" dirty="0" err="1">
                <a:solidFill>
                  <a:schemeClr val="bg1"/>
                </a:solidFill>
              </a:rPr>
              <a:t>i</a:t>
            </a:r>
            <a:r>
              <a:rPr lang="en-US" sz="1000" dirty="0">
                <a:solidFill>
                  <a:schemeClr val="bg1"/>
                </a:solidFill>
              </a:rPr>
              <a:t> &lt; 8; </a:t>
            </a:r>
            <a:r>
              <a:rPr lang="en-US" sz="1000" dirty="0" err="1">
                <a:solidFill>
                  <a:schemeClr val="bg1"/>
                </a:solidFill>
              </a:rPr>
              <a:t>i</a:t>
            </a:r>
            <a:r>
              <a:rPr lang="en-US" sz="1000" dirty="0">
                <a:solidFill>
                  <a:schemeClr val="bg1"/>
                </a:solidFill>
              </a:rPr>
              <a:t>++) {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</a:t>
            </a:r>
            <a:r>
              <a:rPr lang="en-US" sz="1000" dirty="0" err="1">
                <a:solidFill>
                  <a:schemeClr val="bg1"/>
                </a:solidFill>
              </a:rPr>
              <a:t>pinMode</a:t>
            </a:r>
            <a:r>
              <a:rPr lang="en-US" sz="1000" dirty="0">
                <a:solidFill>
                  <a:schemeClr val="bg1"/>
                </a:solidFill>
              </a:rPr>
              <a:t>(</a:t>
            </a:r>
            <a:r>
              <a:rPr lang="en-US" sz="1000" dirty="0" err="1">
                <a:solidFill>
                  <a:schemeClr val="bg1"/>
                </a:solidFill>
              </a:rPr>
              <a:t>LEDPin</a:t>
            </a:r>
            <a:r>
              <a:rPr lang="en-US" sz="1000" dirty="0">
                <a:solidFill>
                  <a:schemeClr val="bg1"/>
                </a:solidFill>
              </a:rPr>
              <a:t>[</a:t>
            </a:r>
            <a:r>
              <a:rPr lang="en-US" sz="1000" dirty="0" err="1">
                <a:solidFill>
                  <a:schemeClr val="bg1"/>
                </a:solidFill>
              </a:rPr>
              <a:t>i</a:t>
            </a:r>
            <a:r>
              <a:rPr lang="en-US" sz="1000" dirty="0">
                <a:solidFill>
                  <a:schemeClr val="bg1"/>
                </a:solidFill>
              </a:rPr>
              <a:t>], OUTPUT);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}</a:t>
            </a:r>
          </a:p>
          <a:p>
            <a:r>
              <a:rPr lang="en-US" sz="1000" dirty="0">
                <a:solidFill>
                  <a:schemeClr val="bg1"/>
                </a:solidFill>
              </a:rPr>
              <a:t>}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void loop() {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// Define a one-byte variable (8 bits) which is used to represent the selected state of 8 column.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int cols;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// Display the static smiling pattern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for (int j = 0; j &lt; 500; </a:t>
            </a:r>
            <a:r>
              <a:rPr lang="en-US" sz="1000" dirty="0" err="1">
                <a:solidFill>
                  <a:schemeClr val="bg1"/>
                </a:solidFill>
              </a:rPr>
              <a:t>j++</a:t>
            </a:r>
            <a:r>
              <a:rPr lang="en-US" sz="1000" dirty="0">
                <a:solidFill>
                  <a:schemeClr val="bg1"/>
                </a:solidFill>
              </a:rPr>
              <a:t> ) {  // repeat 500 times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cols = 0x01; // Assign 0x01(binary 00000001) to the variable, which represents the first column is selected.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for (int </a:t>
            </a:r>
            <a:r>
              <a:rPr lang="en-US" sz="1000" dirty="0" err="1">
                <a:solidFill>
                  <a:schemeClr val="bg1"/>
                </a:solidFill>
              </a:rPr>
              <a:t>i</a:t>
            </a:r>
            <a:r>
              <a:rPr lang="en-US" sz="1000" dirty="0">
                <a:solidFill>
                  <a:schemeClr val="bg1"/>
                </a:solidFill>
              </a:rPr>
              <a:t> = 0; </a:t>
            </a:r>
            <a:r>
              <a:rPr lang="en-US" sz="1000" dirty="0" err="1">
                <a:solidFill>
                  <a:schemeClr val="bg1"/>
                </a:solidFill>
              </a:rPr>
              <a:t>i</a:t>
            </a:r>
            <a:r>
              <a:rPr lang="en-US" sz="1000" dirty="0">
                <a:solidFill>
                  <a:schemeClr val="bg1"/>
                </a:solidFill>
              </a:rPr>
              <a:t> &lt; 8; </a:t>
            </a:r>
            <a:r>
              <a:rPr lang="en-US" sz="1000" dirty="0" err="1">
                <a:solidFill>
                  <a:schemeClr val="bg1"/>
                </a:solidFill>
              </a:rPr>
              <a:t>i</a:t>
            </a:r>
            <a:r>
              <a:rPr lang="en-US" sz="1000" dirty="0">
                <a:solidFill>
                  <a:schemeClr val="bg1"/>
                </a:solidFill>
              </a:rPr>
              <a:t>++) {   // display 8 column data by </a:t>
            </a:r>
            <a:r>
              <a:rPr lang="en-US" sz="1000" dirty="0" err="1">
                <a:solidFill>
                  <a:schemeClr val="bg1"/>
                </a:solidFill>
              </a:rPr>
              <a:t>scaning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      </a:t>
            </a:r>
            <a:r>
              <a:rPr lang="en-US" sz="1000" dirty="0" err="1">
                <a:solidFill>
                  <a:schemeClr val="bg1"/>
                </a:solidFill>
              </a:rPr>
              <a:t>matrixColsVal</a:t>
            </a:r>
            <a:r>
              <a:rPr lang="en-US" sz="1000" dirty="0">
                <a:solidFill>
                  <a:schemeClr val="bg1"/>
                </a:solidFill>
              </a:rPr>
              <a:t>(cols);          // select this column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</a:t>
            </a:r>
            <a:r>
              <a:rPr lang="en-US" sz="1000" dirty="0" err="1">
                <a:solidFill>
                  <a:schemeClr val="bg1"/>
                </a:solidFill>
              </a:rPr>
              <a:t>matrixRowsVal</a:t>
            </a:r>
            <a:r>
              <a:rPr lang="en-US" sz="1000" dirty="0">
                <a:solidFill>
                  <a:schemeClr val="bg1"/>
                </a:solidFill>
              </a:rPr>
              <a:t>(</a:t>
            </a:r>
            <a:r>
              <a:rPr lang="en-US" sz="1000" dirty="0" err="1">
                <a:solidFill>
                  <a:schemeClr val="bg1"/>
                </a:solidFill>
              </a:rPr>
              <a:t>smilingFace</a:t>
            </a:r>
            <a:r>
              <a:rPr lang="en-US" sz="1000" dirty="0">
                <a:solidFill>
                  <a:schemeClr val="bg1"/>
                </a:solidFill>
              </a:rPr>
              <a:t>[</a:t>
            </a:r>
            <a:r>
              <a:rPr lang="en-US" sz="1000" dirty="0" err="1">
                <a:solidFill>
                  <a:schemeClr val="bg1"/>
                </a:solidFill>
              </a:rPr>
              <a:t>i</a:t>
            </a:r>
            <a:r>
              <a:rPr lang="en-US" sz="1000" dirty="0">
                <a:solidFill>
                  <a:schemeClr val="bg1"/>
                </a:solidFill>
              </a:rPr>
              <a:t>]);// display the data in this column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delay(1);                     // display them for a period of time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</a:t>
            </a:r>
            <a:r>
              <a:rPr lang="en-US" sz="1000" dirty="0" err="1">
                <a:solidFill>
                  <a:schemeClr val="bg1"/>
                </a:solidFill>
              </a:rPr>
              <a:t>matrixRowsVal</a:t>
            </a:r>
            <a:r>
              <a:rPr lang="en-US" sz="1000" dirty="0">
                <a:solidFill>
                  <a:schemeClr val="bg1"/>
                </a:solidFill>
              </a:rPr>
              <a:t>(0x00);          // clear the data of this column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cols &lt;&lt;= 1;                   // </a:t>
            </a:r>
            <a:r>
              <a:rPr lang="en-US" sz="1000" dirty="0" err="1">
                <a:solidFill>
                  <a:schemeClr val="bg1"/>
                </a:solidFill>
              </a:rPr>
              <a:t>shift"cols</a:t>
            </a:r>
            <a:r>
              <a:rPr lang="en-US" sz="1000" dirty="0">
                <a:solidFill>
                  <a:schemeClr val="bg1"/>
                </a:solidFill>
              </a:rPr>
              <a:t>" 1 bit left to select the next column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}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}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// Display the dynamic patterns of numbers and letters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for (int </a:t>
            </a:r>
            <a:r>
              <a:rPr lang="en-US" sz="1000" dirty="0" err="1">
                <a:solidFill>
                  <a:schemeClr val="bg1"/>
                </a:solidFill>
              </a:rPr>
              <a:t>i</a:t>
            </a:r>
            <a:r>
              <a:rPr lang="en-US" sz="1000" dirty="0">
                <a:solidFill>
                  <a:schemeClr val="bg1"/>
                </a:solidFill>
              </a:rPr>
              <a:t> = 0; </a:t>
            </a:r>
            <a:r>
              <a:rPr lang="en-US" sz="1000" dirty="0" err="1">
                <a:solidFill>
                  <a:schemeClr val="bg1"/>
                </a:solidFill>
              </a:rPr>
              <a:t>i</a:t>
            </a:r>
            <a:r>
              <a:rPr lang="en-US" sz="1000" dirty="0">
                <a:solidFill>
                  <a:schemeClr val="bg1"/>
                </a:solidFill>
              </a:rPr>
              <a:t> &lt; 128; </a:t>
            </a:r>
            <a:r>
              <a:rPr lang="en-US" sz="1000" dirty="0" err="1">
                <a:solidFill>
                  <a:schemeClr val="bg1"/>
                </a:solidFill>
              </a:rPr>
              <a:t>i</a:t>
            </a:r>
            <a:r>
              <a:rPr lang="en-US" sz="1000" dirty="0">
                <a:solidFill>
                  <a:schemeClr val="bg1"/>
                </a:solidFill>
              </a:rPr>
              <a:t>++) { // "space，0-9，A-F"16 letters ,each letter hold 8 columns, total 136 columns. Firstly, display space ,then we need shift 128 times（136-8）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for (int k = 0; k &lt; 10; k++) {      // repeat image of each frame 10 times.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cols = 0x01;      // Assign binary 00000001. Means the first column is selected.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for (int j = </a:t>
            </a:r>
            <a:r>
              <a:rPr lang="en-US" sz="1000" dirty="0" err="1">
                <a:solidFill>
                  <a:schemeClr val="bg1"/>
                </a:solidFill>
              </a:rPr>
              <a:t>i</a:t>
            </a:r>
            <a:r>
              <a:rPr lang="en-US" sz="1000" dirty="0">
                <a:solidFill>
                  <a:schemeClr val="bg1"/>
                </a:solidFill>
              </a:rPr>
              <a:t>; j &lt; 8 + </a:t>
            </a:r>
            <a:r>
              <a:rPr lang="en-US" sz="1000" dirty="0" err="1">
                <a:solidFill>
                  <a:schemeClr val="bg1"/>
                </a:solidFill>
              </a:rPr>
              <a:t>i</a:t>
            </a:r>
            <a:r>
              <a:rPr lang="en-US" sz="1000" dirty="0">
                <a:solidFill>
                  <a:schemeClr val="bg1"/>
                </a:solidFill>
              </a:rPr>
              <a:t>; </a:t>
            </a:r>
            <a:r>
              <a:rPr lang="en-US" sz="1000" dirty="0" err="1">
                <a:solidFill>
                  <a:schemeClr val="bg1"/>
                </a:solidFill>
              </a:rPr>
              <a:t>j++</a:t>
            </a:r>
            <a:r>
              <a:rPr lang="en-US" sz="1000" dirty="0">
                <a:solidFill>
                  <a:schemeClr val="bg1"/>
                </a:solidFill>
              </a:rPr>
              <a:t>) { // display image of each frame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</a:t>
            </a:r>
            <a:r>
              <a:rPr lang="en-US" sz="1000" dirty="0" err="1">
                <a:solidFill>
                  <a:schemeClr val="bg1"/>
                </a:solidFill>
              </a:rPr>
              <a:t>matrixColsVal</a:t>
            </a:r>
            <a:r>
              <a:rPr lang="en-US" sz="1000" dirty="0">
                <a:solidFill>
                  <a:schemeClr val="bg1"/>
                </a:solidFill>
              </a:rPr>
              <a:t>(cols);            // select this column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</a:t>
            </a:r>
            <a:r>
              <a:rPr lang="en-US" sz="1000" dirty="0" err="1">
                <a:solidFill>
                  <a:schemeClr val="bg1"/>
                </a:solidFill>
              </a:rPr>
              <a:t>matrixRowsVal</a:t>
            </a:r>
            <a:r>
              <a:rPr lang="en-US" sz="1000" dirty="0">
                <a:solidFill>
                  <a:schemeClr val="bg1"/>
                </a:solidFill>
              </a:rPr>
              <a:t>(</a:t>
            </a:r>
            <a:r>
              <a:rPr lang="en-US" sz="1000" dirty="0" err="1">
                <a:solidFill>
                  <a:schemeClr val="bg1"/>
                </a:solidFill>
              </a:rPr>
              <a:t>pgm_read_word_near</a:t>
            </a:r>
            <a:r>
              <a:rPr lang="en-US" sz="1000" dirty="0">
                <a:solidFill>
                  <a:schemeClr val="bg1"/>
                </a:solidFill>
              </a:rPr>
              <a:t>(data + j));// display the data in this column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delay(1);                       // display them for a period of time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</a:t>
            </a:r>
            <a:r>
              <a:rPr lang="en-US" sz="1000" dirty="0" err="1">
                <a:solidFill>
                  <a:schemeClr val="bg1"/>
                </a:solidFill>
              </a:rPr>
              <a:t>matrixRowsVal</a:t>
            </a:r>
            <a:r>
              <a:rPr lang="en-US" sz="1000" dirty="0">
                <a:solidFill>
                  <a:schemeClr val="bg1"/>
                </a:solidFill>
              </a:rPr>
              <a:t>(0x00);            // close the data of this column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cols &lt;&lt;= 1;                 // </a:t>
            </a:r>
            <a:r>
              <a:rPr lang="en-US" sz="1000" dirty="0" err="1">
                <a:solidFill>
                  <a:schemeClr val="bg1"/>
                </a:solidFill>
              </a:rPr>
              <a:t>shift"cols</a:t>
            </a:r>
            <a:r>
              <a:rPr lang="en-US" sz="1000" dirty="0">
                <a:solidFill>
                  <a:schemeClr val="bg1"/>
                </a:solidFill>
              </a:rPr>
              <a:t>" 1 bit left to select the next column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}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}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}</a:t>
            </a:r>
          </a:p>
          <a:p>
            <a:r>
              <a:rPr lang="en-US" sz="1000" dirty="0">
                <a:solidFill>
                  <a:schemeClr val="bg1"/>
                </a:solidFill>
              </a:rPr>
              <a:t>}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void </a:t>
            </a:r>
            <a:r>
              <a:rPr lang="en-US" sz="1000" dirty="0" err="1">
                <a:solidFill>
                  <a:schemeClr val="bg1"/>
                </a:solidFill>
              </a:rPr>
              <a:t>matrixRowsVal</a:t>
            </a:r>
            <a:r>
              <a:rPr lang="en-US" sz="1000" dirty="0">
                <a:solidFill>
                  <a:schemeClr val="bg1"/>
                </a:solidFill>
              </a:rPr>
              <a:t>(int value) {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// make </a:t>
            </a:r>
            <a:r>
              <a:rPr lang="en-US" sz="1000" dirty="0" err="1">
                <a:solidFill>
                  <a:schemeClr val="bg1"/>
                </a:solidFill>
              </a:rPr>
              <a:t>latchPin</a:t>
            </a:r>
            <a:r>
              <a:rPr lang="en-US" sz="1000" dirty="0">
                <a:solidFill>
                  <a:schemeClr val="bg1"/>
                </a:solidFill>
              </a:rPr>
              <a:t> output low level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</a:t>
            </a:r>
            <a:r>
              <a:rPr lang="en-US" sz="1000" dirty="0" err="1">
                <a:solidFill>
                  <a:schemeClr val="bg1"/>
                </a:solidFill>
              </a:rPr>
              <a:t>digitalWrite</a:t>
            </a:r>
            <a:r>
              <a:rPr lang="en-US" sz="1000" dirty="0">
                <a:solidFill>
                  <a:schemeClr val="bg1"/>
                </a:solidFill>
              </a:rPr>
              <a:t>(</a:t>
            </a:r>
            <a:r>
              <a:rPr lang="en-US" sz="1000" dirty="0" err="1">
                <a:solidFill>
                  <a:schemeClr val="bg1"/>
                </a:solidFill>
              </a:rPr>
              <a:t>latchPin</a:t>
            </a:r>
            <a:r>
              <a:rPr lang="en-US" sz="1000" dirty="0">
                <a:solidFill>
                  <a:schemeClr val="bg1"/>
                </a:solidFill>
              </a:rPr>
              <a:t>, LOW);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// Send serial data to 74HC595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</a:t>
            </a:r>
            <a:r>
              <a:rPr lang="en-US" sz="1000" dirty="0" err="1">
                <a:solidFill>
                  <a:schemeClr val="bg1"/>
                </a:solidFill>
              </a:rPr>
              <a:t>shiftOut</a:t>
            </a:r>
            <a:r>
              <a:rPr lang="en-US" sz="1000" dirty="0">
                <a:solidFill>
                  <a:schemeClr val="bg1"/>
                </a:solidFill>
              </a:rPr>
              <a:t>(</a:t>
            </a:r>
            <a:r>
              <a:rPr lang="en-US" sz="1000" dirty="0" err="1">
                <a:solidFill>
                  <a:schemeClr val="bg1"/>
                </a:solidFill>
              </a:rPr>
              <a:t>dataPin</a:t>
            </a:r>
            <a:r>
              <a:rPr lang="en-US" sz="1000" dirty="0">
                <a:solidFill>
                  <a:schemeClr val="bg1"/>
                </a:solidFill>
              </a:rPr>
              <a:t>, </a:t>
            </a:r>
            <a:r>
              <a:rPr lang="en-US" sz="1000" dirty="0" err="1">
                <a:solidFill>
                  <a:schemeClr val="bg1"/>
                </a:solidFill>
              </a:rPr>
              <a:t>clockPin</a:t>
            </a:r>
            <a:r>
              <a:rPr lang="en-US" sz="1000" dirty="0">
                <a:solidFill>
                  <a:schemeClr val="bg1"/>
                </a:solidFill>
              </a:rPr>
              <a:t>, LSBFIRST, value);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// make </a:t>
            </a:r>
            <a:r>
              <a:rPr lang="en-US" sz="1000" dirty="0" err="1">
                <a:solidFill>
                  <a:schemeClr val="bg1"/>
                </a:solidFill>
              </a:rPr>
              <a:t>latchPin</a:t>
            </a:r>
            <a:r>
              <a:rPr lang="en-US" sz="1000" dirty="0">
                <a:solidFill>
                  <a:schemeClr val="bg1"/>
                </a:solidFill>
              </a:rPr>
              <a:t> output high level, then 74HC595 will update the data to parallel output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</a:t>
            </a:r>
            <a:r>
              <a:rPr lang="en-US" sz="1000" dirty="0" err="1">
                <a:solidFill>
                  <a:schemeClr val="bg1"/>
                </a:solidFill>
              </a:rPr>
              <a:t>digitalWrite</a:t>
            </a:r>
            <a:r>
              <a:rPr lang="en-US" sz="1000" dirty="0">
                <a:solidFill>
                  <a:schemeClr val="bg1"/>
                </a:solidFill>
              </a:rPr>
              <a:t>(</a:t>
            </a:r>
            <a:r>
              <a:rPr lang="en-US" sz="1000" dirty="0" err="1">
                <a:solidFill>
                  <a:schemeClr val="bg1"/>
                </a:solidFill>
              </a:rPr>
              <a:t>latchPin</a:t>
            </a:r>
            <a:r>
              <a:rPr lang="en-US" sz="1000" dirty="0">
                <a:solidFill>
                  <a:schemeClr val="bg1"/>
                </a:solidFill>
              </a:rPr>
              <a:t>, HIGH);</a:t>
            </a:r>
          </a:p>
          <a:p>
            <a:r>
              <a:rPr lang="en-US" sz="1000" dirty="0">
                <a:solidFill>
                  <a:schemeClr val="bg1"/>
                </a:solidFill>
              </a:rPr>
              <a:t>}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void </a:t>
            </a:r>
            <a:r>
              <a:rPr lang="en-US" sz="1000" dirty="0" err="1">
                <a:solidFill>
                  <a:schemeClr val="bg1"/>
                </a:solidFill>
              </a:rPr>
              <a:t>matrixColsVal</a:t>
            </a:r>
            <a:r>
              <a:rPr lang="en-US" sz="1000" dirty="0">
                <a:solidFill>
                  <a:schemeClr val="bg1"/>
                </a:solidFill>
              </a:rPr>
              <a:t>(byte value) {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byte cols = 0x01;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// Output the column data to the corresponding port.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for (int </a:t>
            </a:r>
            <a:r>
              <a:rPr lang="en-US" sz="1000" dirty="0" err="1">
                <a:solidFill>
                  <a:schemeClr val="bg1"/>
                </a:solidFill>
              </a:rPr>
              <a:t>i</a:t>
            </a:r>
            <a:r>
              <a:rPr lang="en-US" sz="1000" dirty="0">
                <a:solidFill>
                  <a:schemeClr val="bg1"/>
                </a:solidFill>
              </a:rPr>
              <a:t> = 0; </a:t>
            </a:r>
            <a:r>
              <a:rPr lang="en-US" sz="1000" dirty="0" err="1">
                <a:solidFill>
                  <a:schemeClr val="bg1"/>
                </a:solidFill>
              </a:rPr>
              <a:t>i</a:t>
            </a:r>
            <a:r>
              <a:rPr lang="en-US" sz="1000" dirty="0">
                <a:solidFill>
                  <a:schemeClr val="bg1"/>
                </a:solidFill>
              </a:rPr>
              <a:t> &lt; 8; </a:t>
            </a:r>
            <a:r>
              <a:rPr lang="en-US" sz="1000" dirty="0" err="1">
                <a:solidFill>
                  <a:schemeClr val="bg1"/>
                </a:solidFill>
              </a:rPr>
              <a:t>i</a:t>
            </a:r>
            <a:r>
              <a:rPr lang="en-US" sz="1000" dirty="0">
                <a:solidFill>
                  <a:schemeClr val="bg1"/>
                </a:solidFill>
              </a:rPr>
              <a:t>++) {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</a:t>
            </a:r>
            <a:r>
              <a:rPr lang="en-US" sz="1000" dirty="0" err="1">
                <a:solidFill>
                  <a:schemeClr val="bg1"/>
                </a:solidFill>
              </a:rPr>
              <a:t>digitalWrite</a:t>
            </a:r>
            <a:r>
              <a:rPr lang="en-US" sz="1000" dirty="0">
                <a:solidFill>
                  <a:schemeClr val="bg1"/>
                </a:solidFill>
              </a:rPr>
              <a:t>(</a:t>
            </a:r>
            <a:r>
              <a:rPr lang="en-US" sz="1000" dirty="0" err="1">
                <a:solidFill>
                  <a:schemeClr val="bg1"/>
                </a:solidFill>
              </a:rPr>
              <a:t>LEDPin</a:t>
            </a:r>
            <a:r>
              <a:rPr lang="en-US" sz="1000" dirty="0">
                <a:solidFill>
                  <a:schemeClr val="bg1"/>
                </a:solidFill>
              </a:rPr>
              <a:t>[</a:t>
            </a:r>
            <a:r>
              <a:rPr lang="en-US" sz="1000" dirty="0" err="1">
                <a:solidFill>
                  <a:schemeClr val="bg1"/>
                </a:solidFill>
              </a:rPr>
              <a:t>i</a:t>
            </a:r>
            <a:r>
              <a:rPr lang="en-US" sz="1000" dirty="0">
                <a:solidFill>
                  <a:schemeClr val="bg1"/>
                </a:solidFill>
              </a:rPr>
              <a:t>], ((value &amp; cols) == cols) ? LOW : HIGH);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cols &lt;&lt;= 1;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}</a:t>
            </a:r>
          </a:p>
          <a:p>
            <a:r>
              <a:rPr lang="en-US" sz="1000" dirty="0">
                <a:solidFill>
                  <a:schemeClr val="bg1"/>
                </a:solidFill>
              </a:rPr>
              <a:t>}</a:t>
            </a:r>
            <a:endParaRPr lang="bg-BG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53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359C3ECC-CB5D-4F7E-B180-5FA8392A585D}"/>
              </a:ext>
            </a:extLst>
          </p:cNvPr>
          <p:cNvSpPr/>
          <p:nvPr/>
        </p:nvSpPr>
        <p:spPr>
          <a:xfrm>
            <a:off x="1623041" y="2035644"/>
            <a:ext cx="5813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https://learn.sparkfun.com/tutorials/serial-communication/all</a:t>
            </a:r>
            <a:endParaRPr lang="bg-B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B3C6B7-FFAB-42E8-9148-059736304CC6}"/>
              </a:ext>
            </a:extLst>
          </p:cNvPr>
          <p:cNvSpPr txBox="1">
            <a:spLocks/>
          </p:cNvSpPr>
          <p:nvPr/>
        </p:nvSpPr>
        <p:spPr>
          <a:xfrm>
            <a:off x="3001079" y="315311"/>
            <a:ext cx="4923721" cy="580380"/>
          </a:xfrm>
          <a:prstGeom prst="rect">
            <a:avLst/>
          </a:prstGeom>
        </p:spPr>
        <p:txBody>
          <a:bodyPr vert="horz" wrap="square" lIns="91440" tIns="35271" rIns="91440" bIns="45720" rtlCol="0" anchor="ctr">
            <a:spAutoFit/>
          </a:bodyPr>
          <a:lstStyle>
            <a:defPPr lvl="0">
              <a:buNone/>
              <a:defRPr/>
            </a:defPPr>
            <a:lvl1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r>
              <a:rPr lang="bg-BG" dirty="0"/>
              <a:t>Полезни Линкове</a:t>
            </a:r>
          </a:p>
        </p:txBody>
      </p:sp>
      <p:sp>
        <p:nvSpPr>
          <p:cNvPr id="6" name="Правоъгълник 5">
            <a:extLst>
              <a:ext uri="{FF2B5EF4-FFF2-40B4-BE49-F238E27FC236}">
                <a16:creationId xmlns:a16="http://schemas.microsoft.com/office/drawing/2014/main" id="{17A1CE40-9E9E-4747-9F56-7365B17A45DD}"/>
              </a:ext>
            </a:extLst>
          </p:cNvPr>
          <p:cNvSpPr/>
          <p:nvPr/>
        </p:nvSpPr>
        <p:spPr>
          <a:xfrm>
            <a:off x="1620445" y="1646761"/>
            <a:ext cx="4305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https://www.arduino.cc/en/Tutorial/ShiftOut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75888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144C9-091D-4403-99CC-B560E5E18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316" y="337164"/>
            <a:ext cx="10100061" cy="1019364"/>
          </a:xfrm>
        </p:spPr>
        <p:txBody>
          <a:bodyPr>
            <a:normAutofit fontScale="90000"/>
          </a:bodyPr>
          <a:lstStyle/>
          <a:p>
            <a:r>
              <a:rPr lang="bg-BG" dirty="0"/>
              <a:t>Поздравления ! ! ! вече сте шест </a:t>
            </a:r>
            <a:r>
              <a:rPr lang="bg-BG" dirty="0" err="1"/>
              <a:t>крачкИ</a:t>
            </a:r>
            <a:r>
              <a:rPr lang="bg-BG" dirty="0"/>
              <a:t> напред ;)</a:t>
            </a:r>
            <a:endParaRPr lang="en-US" dirty="0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454A3B4E-DCB6-42BA-BAAC-0A7FFE6CF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1066" y="1474091"/>
            <a:ext cx="4956359" cy="4361596"/>
          </a:xfrm>
        </p:spPr>
      </p:pic>
    </p:spTree>
    <p:extLst>
      <p:ext uri="{BB962C8B-B14F-4D97-AF65-F5344CB8AC3E}">
        <p14:creationId xmlns:p14="http://schemas.microsoft.com/office/powerpoint/2010/main" val="1829674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933313D-3CB0-4884-9FE2-B4209B5A0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9093" y="0"/>
            <a:ext cx="4304794" cy="512310"/>
          </a:xfrm>
        </p:spPr>
        <p:txBody>
          <a:bodyPr>
            <a:normAutofit fontScale="90000"/>
          </a:bodyPr>
          <a:lstStyle/>
          <a:p>
            <a:r>
              <a:rPr lang="bg-BG" dirty="0"/>
              <a:t>Домашна работа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FDF4409-6350-44BE-AFB5-A3685A324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841" y="458308"/>
            <a:ext cx="8418785" cy="63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743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9447E1E-DF32-4F80-9CC2-8E36C82FA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9343" y="2165964"/>
            <a:ext cx="9905998" cy="1149992"/>
          </a:xfrm>
        </p:spPr>
        <p:txBody>
          <a:bodyPr/>
          <a:lstStyle/>
          <a:p>
            <a:r>
              <a:rPr lang="bg-BG" dirty="0"/>
              <a:t>ПРавила за безопасност ! !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77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03B2E45-2ACB-4423-AD71-D1EEC0EA0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373" y="189788"/>
            <a:ext cx="4234455" cy="717913"/>
          </a:xfrm>
        </p:spPr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BBD1C14-32D4-4FFB-A036-D40B1F7B9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374" y="937847"/>
            <a:ext cx="9111256" cy="5449557"/>
          </a:xfrm>
        </p:spPr>
        <p:txBody>
          <a:bodyPr>
            <a:normAutofit/>
          </a:bodyPr>
          <a:lstStyle/>
          <a:p>
            <a:r>
              <a:rPr lang="bg-BG" dirty="0"/>
              <a:t>Преобразуване на числа</a:t>
            </a:r>
          </a:p>
          <a:p>
            <a:r>
              <a:rPr lang="bg-BG" dirty="0"/>
              <a:t>Преместващ регистър</a:t>
            </a:r>
          </a:p>
          <a:p>
            <a:r>
              <a:rPr lang="bg-BG" dirty="0"/>
              <a:t>Свързване на регистър 74НС595</a:t>
            </a:r>
          </a:p>
          <a:p>
            <a:r>
              <a:rPr lang="bg-BG" dirty="0"/>
              <a:t>Серийно свързване на 74НС595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291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F496A70-C26E-4E9E-B98C-FB6FAB50E805}"/>
              </a:ext>
            </a:extLst>
          </p:cNvPr>
          <p:cNvSpPr txBox="1">
            <a:spLocks/>
          </p:cNvSpPr>
          <p:nvPr/>
        </p:nvSpPr>
        <p:spPr>
          <a:xfrm>
            <a:off x="1083316" y="126124"/>
            <a:ext cx="10308771" cy="552680"/>
          </a:xfrm>
          <a:prstGeom prst="rect">
            <a:avLst/>
          </a:prstGeom>
        </p:spPr>
        <p:txBody>
          <a:bodyPr vert="horz" wrap="square" lIns="91440" tIns="35271" rIns="91440" bIns="45720" rtlCol="0" anchor="ctr">
            <a:spAutoFit/>
          </a:bodyPr>
          <a:lstStyle>
            <a:defPPr lvl="0">
              <a:buNone/>
              <a:defRPr/>
            </a:defPPr>
            <a:lvl1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r>
              <a:rPr lang="bg-BG" sz="3400" dirty="0"/>
              <a:t>Преобразуване на десетично &lt;&gt; двоично число </a:t>
            </a:r>
            <a:endParaRPr lang="en-US" sz="3400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C209F36-B9A9-414D-9DB5-B665A2139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086629"/>
              </p:ext>
            </p:extLst>
          </p:nvPr>
        </p:nvGraphicFramePr>
        <p:xfrm>
          <a:off x="1567543" y="1113238"/>
          <a:ext cx="8469085" cy="985362"/>
        </p:xfrm>
        <a:graphic>
          <a:graphicData uri="http://schemas.openxmlformats.org/drawingml/2006/table">
            <a:tbl>
              <a:tblPr firstRow="1" firstCol="1" bandRow="1"/>
              <a:tblGrid>
                <a:gridCol w="1654629">
                  <a:extLst>
                    <a:ext uri="{9D8B030D-6E8A-4147-A177-3AD203B41FA5}">
                      <a16:colId xmlns:a16="http://schemas.microsoft.com/office/drawing/2014/main" val="1956002534"/>
                    </a:ext>
                  </a:extLst>
                </a:gridCol>
                <a:gridCol w="809347">
                  <a:extLst>
                    <a:ext uri="{9D8B030D-6E8A-4147-A177-3AD203B41FA5}">
                      <a16:colId xmlns:a16="http://schemas.microsoft.com/office/drawing/2014/main" val="3488753814"/>
                    </a:ext>
                  </a:extLst>
                </a:gridCol>
                <a:gridCol w="856611">
                  <a:extLst>
                    <a:ext uri="{9D8B030D-6E8A-4147-A177-3AD203B41FA5}">
                      <a16:colId xmlns:a16="http://schemas.microsoft.com/office/drawing/2014/main" val="4203593037"/>
                    </a:ext>
                  </a:extLst>
                </a:gridCol>
                <a:gridCol w="856611">
                  <a:extLst>
                    <a:ext uri="{9D8B030D-6E8A-4147-A177-3AD203B41FA5}">
                      <a16:colId xmlns:a16="http://schemas.microsoft.com/office/drawing/2014/main" val="10136375"/>
                    </a:ext>
                  </a:extLst>
                </a:gridCol>
                <a:gridCol w="860396">
                  <a:extLst>
                    <a:ext uri="{9D8B030D-6E8A-4147-A177-3AD203B41FA5}">
                      <a16:colId xmlns:a16="http://schemas.microsoft.com/office/drawing/2014/main" val="4237800289"/>
                    </a:ext>
                  </a:extLst>
                </a:gridCol>
                <a:gridCol w="856611">
                  <a:extLst>
                    <a:ext uri="{9D8B030D-6E8A-4147-A177-3AD203B41FA5}">
                      <a16:colId xmlns:a16="http://schemas.microsoft.com/office/drawing/2014/main" val="1411878178"/>
                    </a:ext>
                  </a:extLst>
                </a:gridCol>
                <a:gridCol w="856611">
                  <a:extLst>
                    <a:ext uri="{9D8B030D-6E8A-4147-A177-3AD203B41FA5}">
                      <a16:colId xmlns:a16="http://schemas.microsoft.com/office/drawing/2014/main" val="4078874606"/>
                    </a:ext>
                  </a:extLst>
                </a:gridCol>
                <a:gridCol w="860396">
                  <a:extLst>
                    <a:ext uri="{9D8B030D-6E8A-4147-A177-3AD203B41FA5}">
                      <a16:colId xmlns:a16="http://schemas.microsoft.com/office/drawing/2014/main" val="4143704842"/>
                    </a:ext>
                  </a:extLst>
                </a:gridCol>
                <a:gridCol w="857873">
                  <a:extLst>
                    <a:ext uri="{9D8B030D-6E8A-4147-A177-3AD203B41FA5}">
                      <a16:colId xmlns:a16="http://schemas.microsoft.com/office/drawing/2014/main" val="1879378071"/>
                    </a:ext>
                  </a:extLst>
                </a:gridCol>
              </a:tblGrid>
              <a:tr h="492681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Ред на четене </a:t>
                      </a:r>
                    </a:p>
                  </a:txBody>
                  <a:tcPr marL="68580" marR="31750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3873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 </a:t>
                      </a:r>
                    </a:p>
                  </a:txBody>
                  <a:tcPr marL="68580" marR="31750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3746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 </a:t>
                      </a:r>
                    </a:p>
                  </a:txBody>
                  <a:tcPr marL="68580" marR="31750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3746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 </a:t>
                      </a:r>
                    </a:p>
                  </a:txBody>
                  <a:tcPr marL="68580" marR="31750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3937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</a:t>
                      </a:r>
                    </a:p>
                  </a:txBody>
                  <a:tcPr marL="68580" marR="31750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3746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</a:t>
                      </a:r>
                    </a:p>
                  </a:txBody>
                  <a:tcPr marL="68580" marR="31750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3746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</a:t>
                      </a:r>
                    </a:p>
                  </a:txBody>
                  <a:tcPr marL="68580" marR="31750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3937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</a:t>
                      </a:r>
                    </a:p>
                  </a:txBody>
                  <a:tcPr marL="68580" marR="31750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3810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</a:t>
                      </a:r>
                    </a:p>
                  </a:txBody>
                  <a:tcPr marL="68580" marR="31750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633227"/>
                  </a:ext>
                </a:extLst>
              </a:tr>
              <a:tr h="492681">
                <a:tc>
                  <a:txBody>
                    <a:bodyPr/>
                    <a:lstStyle/>
                    <a:p>
                      <a:pPr marL="4254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Число </a:t>
                      </a:r>
                    </a:p>
                  </a:txBody>
                  <a:tcPr marL="68580" marR="31750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3873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</a:t>
                      </a:r>
                    </a:p>
                  </a:txBody>
                  <a:tcPr marL="68580" marR="31750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3746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</a:t>
                      </a:r>
                    </a:p>
                  </a:txBody>
                  <a:tcPr marL="68580" marR="31750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3746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</a:t>
                      </a:r>
                    </a:p>
                  </a:txBody>
                  <a:tcPr marL="68580" marR="31750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3937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</a:t>
                      </a:r>
                    </a:p>
                  </a:txBody>
                  <a:tcPr marL="68580" marR="31750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3746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</a:t>
                      </a:r>
                    </a:p>
                  </a:txBody>
                  <a:tcPr marL="68580" marR="31750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3746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</a:t>
                      </a:r>
                    </a:p>
                  </a:txBody>
                  <a:tcPr marL="68580" marR="31750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3937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</a:t>
                      </a:r>
                    </a:p>
                  </a:txBody>
                  <a:tcPr marL="68580" marR="31750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3810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</a:t>
                      </a:r>
                    </a:p>
                  </a:txBody>
                  <a:tcPr marL="68580" marR="31750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476691"/>
                  </a:ext>
                </a:extLst>
              </a:tr>
            </a:tbl>
          </a:graphicData>
        </a:graphic>
      </p:graphicFrame>
      <p:grpSp>
        <p:nvGrpSpPr>
          <p:cNvPr id="72" name="Групиране 71">
            <a:extLst>
              <a:ext uri="{FF2B5EF4-FFF2-40B4-BE49-F238E27FC236}">
                <a16:creationId xmlns:a16="http://schemas.microsoft.com/office/drawing/2014/main" id="{CD03929D-814A-4DCA-945F-04B4FD8528D4}"/>
              </a:ext>
            </a:extLst>
          </p:cNvPr>
          <p:cNvGrpSpPr/>
          <p:nvPr/>
        </p:nvGrpSpPr>
        <p:grpSpPr>
          <a:xfrm>
            <a:off x="2173301" y="2742068"/>
            <a:ext cx="5392027" cy="2831419"/>
            <a:chOff x="2271271" y="2469924"/>
            <a:chExt cx="5392027" cy="2831419"/>
          </a:xfrm>
        </p:grpSpPr>
        <p:grpSp>
          <p:nvGrpSpPr>
            <p:cNvPr id="64" name="Групиране 63">
              <a:extLst>
                <a:ext uri="{FF2B5EF4-FFF2-40B4-BE49-F238E27FC236}">
                  <a16:creationId xmlns:a16="http://schemas.microsoft.com/office/drawing/2014/main" id="{275AC261-C8DF-4C5C-AB7D-163F1F0646F0}"/>
                </a:ext>
              </a:extLst>
            </p:cNvPr>
            <p:cNvGrpSpPr/>
            <p:nvPr/>
          </p:nvGrpSpPr>
          <p:grpSpPr>
            <a:xfrm>
              <a:off x="2271271" y="2469924"/>
              <a:ext cx="5392027" cy="2831419"/>
              <a:chOff x="2271271" y="2459038"/>
              <a:chExt cx="5392027" cy="2831419"/>
            </a:xfrm>
            <a:solidFill>
              <a:schemeClr val="tx1"/>
            </a:solidFill>
          </p:grpSpPr>
          <p:grpSp>
            <p:nvGrpSpPr>
              <p:cNvPr id="6" name="Group 470487">
                <a:extLst>
                  <a:ext uri="{FF2B5EF4-FFF2-40B4-BE49-F238E27FC236}">
                    <a16:creationId xmlns:a16="http://schemas.microsoft.com/office/drawing/2014/main" id="{3DC437C1-C83B-4C0A-8ACE-4EC866778BB0}"/>
                  </a:ext>
                </a:extLst>
              </p:cNvPr>
              <p:cNvGrpSpPr/>
              <p:nvPr/>
            </p:nvGrpSpPr>
            <p:grpSpPr>
              <a:xfrm>
                <a:off x="2547258" y="2459038"/>
                <a:ext cx="5116040" cy="2831419"/>
                <a:chOff x="0" y="0"/>
                <a:chExt cx="1806322" cy="1647194"/>
              </a:xfrm>
              <a:grpFill/>
            </p:grpSpPr>
            <p:sp>
              <p:nvSpPr>
                <p:cNvPr id="7" name="Shape 546229">
                  <a:extLst>
                    <a:ext uri="{FF2B5EF4-FFF2-40B4-BE49-F238E27FC236}">
                      <a16:creationId xmlns:a16="http://schemas.microsoft.com/office/drawing/2014/main" id="{C8649CB8-4878-4BED-A548-6C0F92721F5B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144" cy="19812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144" h="198120">
                      <a:moveTo>
                        <a:pt x="0" y="0"/>
                      </a:moveTo>
                      <a:lnTo>
                        <a:pt x="9144" y="0"/>
                      </a:lnTo>
                      <a:lnTo>
                        <a:pt x="9144" y="198120"/>
                      </a:lnTo>
                      <a:lnTo>
                        <a:pt x="0" y="198120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0" cap="flat">
                  <a:noFill/>
                  <a:miter lim="127000"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bg-BG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" name="Shape 546230">
                  <a:extLst>
                    <a:ext uri="{FF2B5EF4-FFF2-40B4-BE49-F238E27FC236}">
                      <a16:creationId xmlns:a16="http://schemas.microsoft.com/office/drawing/2014/main" id="{ACD478D0-1536-45E6-894F-DF2057FB99D6}"/>
                    </a:ext>
                  </a:extLst>
                </p:cNvPr>
                <p:cNvSpPr/>
                <p:nvPr/>
              </p:nvSpPr>
              <p:spPr>
                <a:xfrm>
                  <a:off x="0" y="198120"/>
                  <a:ext cx="9144" cy="914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144" h="9144">
                      <a:moveTo>
                        <a:pt x="0" y="0"/>
                      </a:moveTo>
                      <a:lnTo>
                        <a:pt x="9144" y="0"/>
                      </a:lnTo>
                      <a:lnTo>
                        <a:pt x="9144" y="9144"/>
                      </a:lnTo>
                      <a:lnTo>
                        <a:pt x="0" y="9144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0" cap="flat">
                  <a:noFill/>
                  <a:miter lim="127000"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bg-BG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" name="Shape 546231">
                  <a:extLst>
                    <a:ext uri="{FF2B5EF4-FFF2-40B4-BE49-F238E27FC236}">
                      <a16:creationId xmlns:a16="http://schemas.microsoft.com/office/drawing/2014/main" id="{FC81065F-225C-4100-ABCB-FDF728F1E608}"/>
                    </a:ext>
                  </a:extLst>
                </p:cNvPr>
                <p:cNvSpPr/>
                <p:nvPr/>
              </p:nvSpPr>
              <p:spPr>
                <a:xfrm>
                  <a:off x="6096" y="198120"/>
                  <a:ext cx="53340" cy="914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3340" h="9144">
                      <a:moveTo>
                        <a:pt x="0" y="0"/>
                      </a:moveTo>
                      <a:lnTo>
                        <a:pt x="53340" y="0"/>
                      </a:lnTo>
                      <a:lnTo>
                        <a:pt x="53340" y="9144"/>
                      </a:lnTo>
                      <a:lnTo>
                        <a:pt x="0" y="9144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0" cap="flat">
                  <a:noFill/>
                  <a:miter lim="127000"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bg-BG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" name="Shape 546232">
                  <a:extLst>
                    <a:ext uri="{FF2B5EF4-FFF2-40B4-BE49-F238E27FC236}">
                      <a16:creationId xmlns:a16="http://schemas.microsoft.com/office/drawing/2014/main" id="{2234D1BF-6E07-4C12-ACB9-9CEE0E119ECB}"/>
                    </a:ext>
                  </a:extLst>
                </p:cNvPr>
                <p:cNvSpPr/>
                <p:nvPr/>
              </p:nvSpPr>
              <p:spPr>
                <a:xfrm>
                  <a:off x="59436" y="198120"/>
                  <a:ext cx="9144" cy="914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144" h="9144">
                      <a:moveTo>
                        <a:pt x="0" y="0"/>
                      </a:moveTo>
                      <a:lnTo>
                        <a:pt x="9144" y="0"/>
                      </a:lnTo>
                      <a:lnTo>
                        <a:pt x="9144" y="9144"/>
                      </a:lnTo>
                      <a:lnTo>
                        <a:pt x="0" y="9144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0" cap="flat">
                  <a:noFill/>
                  <a:miter lim="127000"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bg-BG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" name="Shape 546233">
                  <a:extLst>
                    <a:ext uri="{FF2B5EF4-FFF2-40B4-BE49-F238E27FC236}">
                      <a16:creationId xmlns:a16="http://schemas.microsoft.com/office/drawing/2014/main" id="{9F48F339-B7F1-4796-8990-FDC4201F3F4F}"/>
                    </a:ext>
                  </a:extLst>
                </p:cNvPr>
                <p:cNvSpPr/>
                <p:nvPr/>
              </p:nvSpPr>
              <p:spPr>
                <a:xfrm>
                  <a:off x="65532" y="198120"/>
                  <a:ext cx="810768" cy="914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10768" h="9144">
                      <a:moveTo>
                        <a:pt x="0" y="0"/>
                      </a:moveTo>
                      <a:lnTo>
                        <a:pt x="810768" y="0"/>
                      </a:lnTo>
                      <a:lnTo>
                        <a:pt x="810768" y="9144"/>
                      </a:lnTo>
                      <a:lnTo>
                        <a:pt x="0" y="9144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0" cap="flat">
                  <a:noFill/>
                  <a:miter lim="127000"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bg-BG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" name="Shape 546234">
                  <a:extLst>
                    <a:ext uri="{FF2B5EF4-FFF2-40B4-BE49-F238E27FC236}">
                      <a16:creationId xmlns:a16="http://schemas.microsoft.com/office/drawing/2014/main" id="{21889C8A-FF0D-48B2-A844-4EB5D235F1B5}"/>
                    </a:ext>
                  </a:extLst>
                </p:cNvPr>
                <p:cNvSpPr/>
                <p:nvPr/>
              </p:nvSpPr>
              <p:spPr>
                <a:xfrm>
                  <a:off x="59436" y="204216"/>
                  <a:ext cx="9144" cy="19812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144" h="198120">
                      <a:moveTo>
                        <a:pt x="0" y="0"/>
                      </a:moveTo>
                      <a:lnTo>
                        <a:pt x="9144" y="0"/>
                      </a:lnTo>
                      <a:lnTo>
                        <a:pt x="9144" y="198120"/>
                      </a:lnTo>
                      <a:lnTo>
                        <a:pt x="0" y="198120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0" cap="flat">
                  <a:noFill/>
                  <a:miter lim="127000"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bg-BG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" name="Rectangle 26238">
                  <a:extLst>
                    <a:ext uri="{FF2B5EF4-FFF2-40B4-BE49-F238E27FC236}">
                      <a16:creationId xmlns:a16="http://schemas.microsoft.com/office/drawing/2014/main" id="{BC1FC846-74B4-44D2-9098-38353CDBA495}"/>
                    </a:ext>
                  </a:extLst>
                </p:cNvPr>
                <p:cNvSpPr/>
                <p:nvPr/>
              </p:nvSpPr>
              <p:spPr>
                <a:xfrm>
                  <a:off x="65921" y="432144"/>
                  <a:ext cx="94001" cy="1858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lIns="0" tIns="0" rIns="0" bIns="0" rtlCol="0">
                  <a:noAutofit/>
                </a:bodyPr>
                <a:lstStyle/>
                <a:p>
                  <a:pPr marL="6350" marR="0" lvl="0" indent="-6350" algn="l" defTabSz="91440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bg-BG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</a:rPr>
                    <a:t>2</a:t>
                  </a:r>
                </a:p>
              </p:txBody>
            </p:sp>
            <p:sp>
              <p:nvSpPr>
                <p:cNvPr id="16" name="Shape 546235">
                  <a:extLst>
                    <a:ext uri="{FF2B5EF4-FFF2-40B4-BE49-F238E27FC236}">
                      <a16:creationId xmlns:a16="http://schemas.microsoft.com/office/drawing/2014/main" id="{6CA2F0DB-F97D-47E8-A0EB-308049607DC5}"/>
                    </a:ext>
                  </a:extLst>
                </p:cNvPr>
                <p:cNvSpPr/>
                <p:nvPr/>
              </p:nvSpPr>
              <p:spPr>
                <a:xfrm>
                  <a:off x="59436" y="402336"/>
                  <a:ext cx="9144" cy="914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144" h="9144">
                      <a:moveTo>
                        <a:pt x="0" y="0"/>
                      </a:moveTo>
                      <a:lnTo>
                        <a:pt x="9144" y="0"/>
                      </a:lnTo>
                      <a:lnTo>
                        <a:pt x="9144" y="9144"/>
                      </a:lnTo>
                      <a:lnTo>
                        <a:pt x="0" y="9144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0" cap="flat">
                  <a:noFill/>
                  <a:miter lim="127000"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bg-BG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" name="Shape 546236">
                  <a:extLst>
                    <a:ext uri="{FF2B5EF4-FFF2-40B4-BE49-F238E27FC236}">
                      <a16:creationId xmlns:a16="http://schemas.microsoft.com/office/drawing/2014/main" id="{38B14CBC-269D-4AC4-B358-EB7FB9B6A16A}"/>
                    </a:ext>
                  </a:extLst>
                </p:cNvPr>
                <p:cNvSpPr/>
                <p:nvPr/>
              </p:nvSpPr>
              <p:spPr>
                <a:xfrm>
                  <a:off x="65532" y="402336"/>
                  <a:ext cx="83820" cy="914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3820" h="9144">
                      <a:moveTo>
                        <a:pt x="0" y="0"/>
                      </a:moveTo>
                      <a:lnTo>
                        <a:pt x="83820" y="0"/>
                      </a:lnTo>
                      <a:lnTo>
                        <a:pt x="83820" y="9144"/>
                      </a:lnTo>
                      <a:lnTo>
                        <a:pt x="0" y="9144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0" cap="flat">
                  <a:noFill/>
                  <a:miter lim="127000"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bg-BG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" name="Shape 546237">
                  <a:extLst>
                    <a:ext uri="{FF2B5EF4-FFF2-40B4-BE49-F238E27FC236}">
                      <a16:creationId xmlns:a16="http://schemas.microsoft.com/office/drawing/2014/main" id="{F88B39E8-7944-44A6-826A-F16F0A7E00CC}"/>
                    </a:ext>
                  </a:extLst>
                </p:cNvPr>
                <p:cNvSpPr/>
                <p:nvPr/>
              </p:nvSpPr>
              <p:spPr>
                <a:xfrm>
                  <a:off x="149352" y="402336"/>
                  <a:ext cx="9144" cy="914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144" h="9144">
                      <a:moveTo>
                        <a:pt x="0" y="0"/>
                      </a:moveTo>
                      <a:lnTo>
                        <a:pt x="9144" y="0"/>
                      </a:lnTo>
                      <a:lnTo>
                        <a:pt x="9144" y="9144"/>
                      </a:lnTo>
                      <a:lnTo>
                        <a:pt x="0" y="9144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0" cap="flat">
                  <a:noFill/>
                  <a:miter lim="127000"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bg-BG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" name="Shape 546238">
                  <a:extLst>
                    <a:ext uri="{FF2B5EF4-FFF2-40B4-BE49-F238E27FC236}">
                      <a16:creationId xmlns:a16="http://schemas.microsoft.com/office/drawing/2014/main" id="{44928B6A-73AC-4E8A-8F97-D466E79D2F31}"/>
                    </a:ext>
                  </a:extLst>
                </p:cNvPr>
                <p:cNvSpPr/>
                <p:nvPr/>
              </p:nvSpPr>
              <p:spPr>
                <a:xfrm>
                  <a:off x="155448" y="402336"/>
                  <a:ext cx="720852" cy="914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20852" h="9144">
                      <a:moveTo>
                        <a:pt x="0" y="0"/>
                      </a:moveTo>
                      <a:lnTo>
                        <a:pt x="720852" y="0"/>
                      </a:lnTo>
                      <a:lnTo>
                        <a:pt x="720852" y="9144"/>
                      </a:lnTo>
                      <a:lnTo>
                        <a:pt x="0" y="9144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0" cap="flat">
                  <a:noFill/>
                  <a:miter lim="127000"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bg-BG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" name="Shape 546239">
                  <a:extLst>
                    <a:ext uri="{FF2B5EF4-FFF2-40B4-BE49-F238E27FC236}">
                      <a16:creationId xmlns:a16="http://schemas.microsoft.com/office/drawing/2014/main" id="{B24A9471-ACEF-420A-AD3A-AFE7F6176B5D}"/>
                    </a:ext>
                  </a:extLst>
                </p:cNvPr>
                <p:cNvSpPr/>
                <p:nvPr/>
              </p:nvSpPr>
              <p:spPr>
                <a:xfrm>
                  <a:off x="149352" y="408432"/>
                  <a:ext cx="9144" cy="19812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144" h="198120">
                      <a:moveTo>
                        <a:pt x="0" y="0"/>
                      </a:moveTo>
                      <a:lnTo>
                        <a:pt x="9144" y="0"/>
                      </a:lnTo>
                      <a:lnTo>
                        <a:pt x="9144" y="198120"/>
                      </a:lnTo>
                      <a:lnTo>
                        <a:pt x="0" y="198120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0" cap="flat">
                  <a:noFill/>
                  <a:miter lim="127000"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bg-BG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" name="Rectangle 26254">
                  <a:extLst>
                    <a:ext uri="{FF2B5EF4-FFF2-40B4-BE49-F238E27FC236}">
                      <a16:creationId xmlns:a16="http://schemas.microsoft.com/office/drawing/2014/main" id="{8DE88F3D-DC7F-4C44-ADC8-74D2F134E6A7}"/>
                    </a:ext>
                  </a:extLst>
                </p:cNvPr>
                <p:cNvSpPr/>
                <p:nvPr/>
              </p:nvSpPr>
              <p:spPr>
                <a:xfrm>
                  <a:off x="155837" y="642693"/>
                  <a:ext cx="94001" cy="1858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lIns="0" tIns="0" rIns="0" bIns="0" rtlCol="0">
                  <a:noAutofit/>
                </a:bodyPr>
                <a:lstStyle/>
                <a:p>
                  <a:pPr marL="6350" marR="0" lvl="0" indent="-6350" algn="l" defTabSz="91440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bg-BG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</a:rPr>
                    <a:t>2</a:t>
                  </a:r>
                </a:p>
              </p:txBody>
            </p:sp>
            <p:sp>
              <p:nvSpPr>
                <p:cNvPr id="22" name="Rectangle 26255">
                  <a:extLst>
                    <a:ext uri="{FF2B5EF4-FFF2-40B4-BE49-F238E27FC236}">
                      <a16:creationId xmlns:a16="http://schemas.microsoft.com/office/drawing/2014/main" id="{5C83CFB5-A948-48EE-9E1B-301A949E3480}"/>
                    </a:ext>
                  </a:extLst>
                </p:cNvPr>
                <p:cNvSpPr/>
                <p:nvPr/>
              </p:nvSpPr>
              <p:spPr>
                <a:xfrm>
                  <a:off x="189110" y="642693"/>
                  <a:ext cx="48873" cy="1858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lIns="0" tIns="0" rIns="0" bIns="0" rtlCol="0">
                  <a:noAutofit/>
                </a:bodyPr>
                <a:lstStyle/>
                <a:p>
                  <a:pPr marL="6350" marR="0" lvl="0" indent="-6350" algn="l" defTabSz="91440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bg-BG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</a:rPr>
                    <a:t> </a:t>
                  </a:r>
                </a:p>
              </p:txBody>
            </p:sp>
            <p:sp>
              <p:nvSpPr>
                <p:cNvPr id="23" name="Shape 546240">
                  <a:extLst>
                    <a:ext uri="{FF2B5EF4-FFF2-40B4-BE49-F238E27FC236}">
                      <a16:creationId xmlns:a16="http://schemas.microsoft.com/office/drawing/2014/main" id="{F32BBA35-DB0F-4902-A264-F1E8727CD72A}"/>
                    </a:ext>
                  </a:extLst>
                </p:cNvPr>
                <p:cNvSpPr/>
                <p:nvPr/>
              </p:nvSpPr>
              <p:spPr>
                <a:xfrm>
                  <a:off x="149352" y="606552"/>
                  <a:ext cx="9144" cy="914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144" h="9144">
                      <a:moveTo>
                        <a:pt x="0" y="0"/>
                      </a:moveTo>
                      <a:lnTo>
                        <a:pt x="9144" y="0"/>
                      </a:lnTo>
                      <a:lnTo>
                        <a:pt x="9144" y="9144"/>
                      </a:lnTo>
                      <a:lnTo>
                        <a:pt x="0" y="9144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0" cap="flat">
                  <a:noFill/>
                  <a:miter lim="127000"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bg-BG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" name="Shape 546241">
                  <a:extLst>
                    <a:ext uri="{FF2B5EF4-FFF2-40B4-BE49-F238E27FC236}">
                      <a16:creationId xmlns:a16="http://schemas.microsoft.com/office/drawing/2014/main" id="{ACBC24DA-2CAB-4F8C-802B-334677E9A4A1}"/>
                    </a:ext>
                  </a:extLst>
                </p:cNvPr>
                <p:cNvSpPr/>
                <p:nvPr/>
              </p:nvSpPr>
              <p:spPr>
                <a:xfrm>
                  <a:off x="155448" y="606552"/>
                  <a:ext cx="83820" cy="914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3820" h="9144">
                      <a:moveTo>
                        <a:pt x="0" y="0"/>
                      </a:moveTo>
                      <a:lnTo>
                        <a:pt x="83820" y="0"/>
                      </a:lnTo>
                      <a:lnTo>
                        <a:pt x="83820" y="9144"/>
                      </a:lnTo>
                      <a:lnTo>
                        <a:pt x="0" y="9144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0" cap="flat">
                  <a:noFill/>
                  <a:miter lim="127000"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bg-BG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" name="Shape 546242">
                  <a:extLst>
                    <a:ext uri="{FF2B5EF4-FFF2-40B4-BE49-F238E27FC236}">
                      <a16:creationId xmlns:a16="http://schemas.microsoft.com/office/drawing/2014/main" id="{4F92498B-93AD-410C-B9E1-67419D8B9D83}"/>
                    </a:ext>
                  </a:extLst>
                </p:cNvPr>
                <p:cNvSpPr/>
                <p:nvPr/>
              </p:nvSpPr>
              <p:spPr>
                <a:xfrm>
                  <a:off x="239268" y="606552"/>
                  <a:ext cx="9144" cy="914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144" h="9144">
                      <a:moveTo>
                        <a:pt x="0" y="0"/>
                      </a:moveTo>
                      <a:lnTo>
                        <a:pt x="9144" y="0"/>
                      </a:lnTo>
                      <a:lnTo>
                        <a:pt x="9144" y="9144"/>
                      </a:lnTo>
                      <a:lnTo>
                        <a:pt x="0" y="9144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0" cap="flat">
                  <a:noFill/>
                  <a:miter lim="127000"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bg-BG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" name="Shape 546243">
                  <a:extLst>
                    <a:ext uri="{FF2B5EF4-FFF2-40B4-BE49-F238E27FC236}">
                      <a16:creationId xmlns:a16="http://schemas.microsoft.com/office/drawing/2014/main" id="{5A1589F4-35C9-4614-A1F7-3E2E520358E4}"/>
                    </a:ext>
                  </a:extLst>
                </p:cNvPr>
                <p:cNvSpPr/>
                <p:nvPr/>
              </p:nvSpPr>
              <p:spPr>
                <a:xfrm>
                  <a:off x="245364" y="606552"/>
                  <a:ext cx="630936" cy="914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0936" h="9144">
                      <a:moveTo>
                        <a:pt x="0" y="0"/>
                      </a:moveTo>
                      <a:lnTo>
                        <a:pt x="630936" y="0"/>
                      </a:lnTo>
                      <a:lnTo>
                        <a:pt x="630936" y="9144"/>
                      </a:lnTo>
                      <a:lnTo>
                        <a:pt x="0" y="9144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0" cap="flat">
                  <a:noFill/>
                  <a:miter lim="127000"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bg-BG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" name="Shape 546244">
                  <a:extLst>
                    <a:ext uri="{FF2B5EF4-FFF2-40B4-BE49-F238E27FC236}">
                      <a16:creationId xmlns:a16="http://schemas.microsoft.com/office/drawing/2014/main" id="{CADC684D-E161-4BCD-A716-D6B79E104D52}"/>
                    </a:ext>
                  </a:extLst>
                </p:cNvPr>
                <p:cNvSpPr/>
                <p:nvPr/>
              </p:nvSpPr>
              <p:spPr>
                <a:xfrm>
                  <a:off x="239268" y="612597"/>
                  <a:ext cx="9144" cy="1984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144" h="198425">
                      <a:moveTo>
                        <a:pt x="0" y="0"/>
                      </a:moveTo>
                      <a:lnTo>
                        <a:pt x="9144" y="0"/>
                      </a:lnTo>
                      <a:lnTo>
                        <a:pt x="9144" y="198425"/>
                      </a:lnTo>
                      <a:lnTo>
                        <a:pt x="0" y="198425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0" cap="flat">
                  <a:noFill/>
                  <a:miter lim="127000"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bg-BG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" name="Rectangle 26270">
                  <a:extLst>
                    <a:ext uri="{FF2B5EF4-FFF2-40B4-BE49-F238E27FC236}">
                      <a16:creationId xmlns:a16="http://schemas.microsoft.com/office/drawing/2014/main" id="{0547DBC3-5394-42D3-8343-031FF64E4B0F}"/>
                    </a:ext>
                  </a:extLst>
                </p:cNvPr>
                <p:cNvSpPr/>
                <p:nvPr/>
              </p:nvSpPr>
              <p:spPr>
                <a:xfrm>
                  <a:off x="239819" y="834498"/>
                  <a:ext cx="94001" cy="1858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lIns="0" tIns="0" rIns="0" bIns="0" rtlCol="0">
                  <a:noAutofit/>
                </a:bodyPr>
                <a:lstStyle/>
                <a:p>
                  <a:pPr marL="6350" marR="0" lvl="0" indent="-6350" algn="l" defTabSz="91440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bg-BG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</a:rPr>
                    <a:t>2</a:t>
                  </a:r>
                </a:p>
              </p:txBody>
            </p:sp>
            <p:sp>
              <p:nvSpPr>
                <p:cNvPr id="29" name="Rectangle 26271">
                  <a:extLst>
                    <a:ext uri="{FF2B5EF4-FFF2-40B4-BE49-F238E27FC236}">
                      <a16:creationId xmlns:a16="http://schemas.microsoft.com/office/drawing/2014/main" id="{79CC1777-9DFD-4182-9431-9FBB1BF4BF27}"/>
                    </a:ext>
                  </a:extLst>
                </p:cNvPr>
                <p:cNvSpPr/>
                <p:nvPr/>
              </p:nvSpPr>
              <p:spPr>
                <a:xfrm>
                  <a:off x="265176" y="847163"/>
                  <a:ext cx="48873" cy="1858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lIns="0" tIns="0" rIns="0" bIns="0" rtlCol="0">
                  <a:noAutofit/>
                </a:bodyPr>
                <a:lstStyle/>
                <a:p>
                  <a:pPr marL="6350" marR="0" lvl="0" indent="-6350" algn="l" defTabSz="91440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bg-BG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</a:rPr>
                    <a:t> </a:t>
                  </a:r>
                </a:p>
              </p:txBody>
            </p:sp>
            <p:sp>
              <p:nvSpPr>
                <p:cNvPr id="30" name="Shape 546245">
                  <a:extLst>
                    <a:ext uri="{FF2B5EF4-FFF2-40B4-BE49-F238E27FC236}">
                      <a16:creationId xmlns:a16="http://schemas.microsoft.com/office/drawing/2014/main" id="{0A0F11D3-E0AA-46FD-8FCA-880DD768924E}"/>
                    </a:ext>
                  </a:extLst>
                </p:cNvPr>
                <p:cNvSpPr/>
                <p:nvPr/>
              </p:nvSpPr>
              <p:spPr>
                <a:xfrm>
                  <a:off x="239268" y="811022"/>
                  <a:ext cx="9144" cy="914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144" h="9144">
                      <a:moveTo>
                        <a:pt x="0" y="0"/>
                      </a:moveTo>
                      <a:lnTo>
                        <a:pt x="9144" y="0"/>
                      </a:lnTo>
                      <a:lnTo>
                        <a:pt x="9144" y="9144"/>
                      </a:lnTo>
                      <a:lnTo>
                        <a:pt x="0" y="9144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0" cap="flat">
                  <a:noFill/>
                  <a:miter lim="127000"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bg-BG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1" name="Shape 546246">
                  <a:extLst>
                    <a:ext uri="{FF2B5EF4-FFF2-40B4-BE49-F238E27FC236}">
                      <a16:creationId xmlns:a16="http://schemas.microsoft.com/office/drawing/2014/main" id="{A9715056-06E0-4B29-AC61-337DED224244}"/>
                    </a:ext>
                  </a:extLst>
                </p:cNvPr>
                <p:cNvSpPr/>
                <p:nvPr/>
              </p:nvSpPr>
              <p:spPr>
                <a:xfrm>
                  <a:off x="245364" y="811022"/>
                  <a:ext cx="83820" cy="914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3820" h="9144">
                      <a:moveTo>
                        <a:pt x="0" y="0"/>
                      </a:moveTo>
                      <a:lnTo>
                        <a:pt x="83820" y="0"/>
                      </a:lnTo>
                      <a:lnTo>
                        <a:pt x="83820" y="9144"/>
                      </a:lnTo>
                      <a:lnTo>
                        <a:pt x="0" y="9144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0" cap="flat">
                  <a:noFill/>
                  <a:miter lim="127000"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bg-BG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" name="Shape 546247">
                  <a:extLst>
                    <a:ext uri="{FF2B5EF4-FFF2-40B4-BE49-F238E27FC236}">
                      <a16:creationId xmlns:a16="http://schemas.microsoft.com/office/drawing/2014/main" id="{47BE9807-A25C-4FEE-BC03-B3F4DE940BA7}"/>
                    </a:ext>
                  </a:extLst>
                </p:cNvPr>
                <p:cNvSpPr/>
                <p:nvPr/>
              </p:nvSpPr>
              <p:spPr>
                <a:xfrm>
                  <a:off x="329184" y="811022"/>
                  <a:ext cx="9144" cy="914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144" h="9144">
                      <a:moveTo>
                        <a:pt x="0" y="0"/>
                      </a:moveTo>
                      <a:lnTo>
                        <a:pt x="9144" y="0"/>
                      </a:lnTo>
                      <a:lnTo>
                        <a:pt x="9144" y="9144"/>
                      </a:lnTo>
                      <a:lnTo>
                        <a:pt x="0" y="9144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0" cap="flat">
                  <a:noFill/>
                  <a:miter lim="127000"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bg-BG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" name="Shape 546248">
                  <a:extLst>
                    <a:ext uri="{FF2B5EF4-FFF2-40B4-BE49-F238E27FC236}">
                      <a16:creationId xmlns:a16="http://schemas.microsoft.com/office/drawing/2014/main" id="{8077C203-F9EC-48F2-942A-5F81031E5871}"/>
                    </a:ext>
                  </a:extLst>
                </p:cNvPr>
                <p:cNvSpPr/>
                <p:nvPr/>
              </p:nvSpPr>
              <p:spPr>
                <a:xfrm>
                  <a:off x="335280" y="811022"/>
                  <a:ext cx="541020" cy="914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41020" h="9144">
                      <a:moveTo>
                        <a:pt x="0" y="0"/>
                      </a:moveTo>
                      <a:lnTo>
                        <a:pt x="541020" y="0"/>
                      </a:lnTo>
                      <a:lnTo>
                        <a:pt x="541020" y="9144"/>
                      </a:lnTo>
                      <a:lnTo>
                        <a:pt x="0" y="9144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0" cap="flat">
                  <a:noFill/>
                  <a:miter lim="127000"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bg-BG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" name="Shape 546249">
                  <a:extLst>
                    <a:ext uri="{FF2B5EF4-FFF2-40B4-BE49-F238E27FC236}">
                      <a16:creationId xmlns:a16="http://schemas.microsoft.com/office/drawing/2014/main" id="{847705F2-1F55-43B0-A46A-B0E4EB9B1475}"/>
                    </a:ext>
                  </a:extLst>
                </p:cNvPr>
                <p:cNvSpPr/>
                <p:nvPr/>
              </p:nvSpPr>
              <p:spPr>
                <a:xfrm>
                  <a:off x="329184" y="817118"/>
                  <a:ext cx="9144" cy="19812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144" h="198120">
                      <a:moveTo>
                        <a:pt x="0" y="0"/>
                      </a:moveTo>
                      <a:lnTo>
                        <a:pt x="9144" y="0"/>
                      </a:lnTo>
                      <a:lnTo>
                        <a:pt x="9144" y="198120"/>
                      </a:lnTo>
                      <a:lnTo>
                        <a:pt x="0" y="198120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0" cap="flat">
                  <a:noFill/>
                  <a:miter lim="127000"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bg-BG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5" name="Rectangle 26286">
                  <a:extLst>
                    <a:ext uri="{FF2B5EF4-FFF2-40B4-BE49-F238E27FC236}">
                      <a16:creationId xmlns:a16="http://schemas.microsoft.com/office/drawing/2014/main" id="{F08E3A79-1D09-4870-A65D-9C61EC0870F6}"/>
                    </a:ext>
                  </a:extLst>
                </p:cNvPr>
                <p:cNvSpPr/>
                <p:nvPr/>
              </p:nvSpPr>
              <p:spPr>
                <a:xfrm>
                  <a:off x="333464" y="1046571"/>
                  <a:ext cx="94001" cy="1858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lIns="0" tIns="0" rIns="0" bIns="0" rtlCol="0">
                  <a:noAutofit/>
                </a:bodyPr>
                <a:lstStyle/>
                <a:p>
                  <a:pPr marL="6350" marR="0" lvl="0" indent="-6350" algn="l" defTabSz="91440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bg-BG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</a:rPr>
                    <a:t>2</a:t>
                  </a:r>
                </a:p>
              </p:txBody>
            </p:sp>
            <p:sp>
              <p:nvSpPr>
                <p:cNvPr id="36" name="Rectangle 26287">
                  <a:extLst>
                    <a:ext uri="{FF2B5EF4-FFF2-40B4-BE49-F238E27FC236}">
                      <a16:creationId xmlns:a16="http://schemas.microsoft.com/office/drawing/2014/main" id="{C70C51FE-0746-42E4-B735-C119948525D3}"/>
                    </a:ext>
                  </a:extLst>
                </p:cNvPr>
                <p:cNvSpPr/>
                <p:nvPr/>
              </p:nvSpPr>
              <p:spPr>
                <a:xfrm>
                  <a:off x="355092" y="1052903"/>
                  <a:ext cx="48873" cy="1858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lIns="0" tIns="0" rIns="0" bIns="0" rtlCol="0">
                  <a:noAutofit/>
                </a:bodyPr>
                <a:lstStyle/>
                <a:p>
                  <a:pPr marL="6350" marR="0" lvl="0" indent="-6350" algn="l" defTabSz="91440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bg-BG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</a:rPr>
                    <a:t> </a:t>
                  </a:r>
                </a:p>
              </p:txBody>
            </p:sp>
            <p:sp>
              <p:nvSpPr>
                <p:cNvPr id="37" name="Shape 546250">
                  <a:extLst>
                    <a:ext uri="{FF2B5EF4-FFF2-40B4-BE49-F238E27FC236}">
                      <a16:creationId xmlns:a16="http://schemas.microsoft.com/office/drawing/2014/main" id="{8742E625-FB66-423B-964F-D28C25A3A4A2}"/>
                    </a:ext>
                  </a:extLst>
                </p:cNvPr>
                <p:cNvSpPr/>
                <p:nvPr/>
              </p:nvSpPr>
              <p:spPr>
                <a:xfrm>
                  <a:off x="329184" y="1015238"/>
                  <a:ext cx="9144" cy="914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144" h="9144">
                      <a:moveTo>
                        <a:pt x="0" y="0"/>
                      </a:moveTo>
                      <a:lnTo>
                        <a:pt x="9144" y="0"/>
                      </a:lnTo>
                      <a:lnTo>
                        <a:pt x="9144" y="9144"/>
                      </a:lnTo>
                      <a:lnTo>
                        <a:pt x="0" y="9144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0" cap="flat">
                  <a:noFill/>
                  <a:miter lim="127000"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bg-BG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8" name="Shape 546251">
                  <a:extLst>
                    <a:ext uri="{FF2B5EF4-FFF2-40B4-BE49-F238E27FC236}">
                      <a16:creationId xmlns:a16="http://schemas.microsoft.com/office/drawing/2014/main" id="{1F7DDCCA-ABEE-4259-9C6A-F5915AEB9E4F}"/>
                    </a:ext>
                  </a:extLst>
                </p:cNvPr>
                <p:cNvSpPr/>
                <p:nvPr/>
              </p:nvSpPr>
              <p:spPr>
                <a:xfrm>
                  <a:off x="335280" y="1015238"/>
                  <a:ext cx="85344" cy="914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5344" h="9144">
                      <a:moveTo>
                        <a:pt x="0" y="0"/>
                      </a:moveTo>
                      <a:lnTo>
                        <a:pt x="85344" y="0"/>
                      </a:lnTo>
                      <a:lnTo>
                        <a:pt x="85344" y="9144"/>
                      </a:lnTo>
                      <a:lnTo>
                        <a:pt x="0" y="9144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0" cap="flat">
                  <a:noFill/>
                  <a:miter lim="127000"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bg-BG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9" name="Shape 546252">
                  <a:extLst>
                    <a:ext uri="{FF2B5EF4-FFF2-40B4-BE49-F238E27FC236}">
                      <a16:creationId xmlns:a16="http://schemas.microsoft.com/office/drawing/2014/main" id="{D61C01BA-FF24-4D83-931B-8202CF94059F}"/>
                    </a:ext>
                  </a:extLst>
                </p:cNvPr>
                <p:cNvSpPr/>
                <p:nvPr/>
              </p:nvSpPr>
              <p:spPr>
                <a:xfrm>
                  <a:off x="420624" y="1015238"/>
                  <a:ext cx="9144" cy="914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144" h="9144">
                      <a:moveTo>
                        <a:pt x="0" y="0"/>
                      </a:moveTo>
                      <a:lnTo>
                        <a:pt x="9144" y="0"/>
                      </a:lnTo>
                      <a:lnTo>
                        <a:pt x="9144" y="9144"/>
                      </a:lnTo>
                      <a:lnTo>
                        <a:pt x="0" y="9144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0" cap="flat">
                  <a:noFill/>
                  <a:miter lim="127000"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bg-BG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0" name="Shape 546253">
                  <a:extLst>
                    <a:ext uri="{FF2B5EF4-FFF2-40B4-BE49-F238E27FC236}">
                      <a16:creationId xmlns:a16="http://schemas.microsoft.com/office/drawing/2014/main" id="{07249984-CB12-4BCC-B57A-88A2331557F5}"/>
                    </a:ext>
                  </a:extLst>
                </p:cNvPr>
                <p:cNvSpPr/>
                <p:nvPr/>
              </p:nvSpPr>
              <p:spPr>
                <a:xfrm>
                  <a:off x="426720" y="1015238"/>
                  <a:ext cx="449580" cy="914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49580" h="9144">
                      <a:moveTo>
                        <a:pt x="0" y="0"/>
                      </a:moveTo>
                      <a:lnTo>
                        <a:pt x="449580" y="0"/>
                      </a:lnTo>
                      <a:lnTo>
                        <a:pt x="449580" y="9144"/>
                      </a:lnTo>
                      <a:lnTo>
                        <a:pt x="0" y="9144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0" cap="flat">
                  <a:noFill/>
                  <a:miter lim="127000"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bg-BG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1" name="Shape 546254">
                  <a:extLst>
                    <a:ext uri="{FF2B5EF4-FFF2-40B4-BE49-F238E27FC236}">
                      <a16:creationId xmlns:a16="http://schemas.microsoft.com/office/drawing/2014/main" id="{0F481E79-AF0D-4DA9-AF80-943DC98ED023}"/>
                    </a:ext>
                  </a:extLst>
                </p:cNvPr>
                <p:cNvSpPr/>
                <p:nvPr/>
              </p:nvSpPr>
              <p:spPr>
                <a:xfrm>
                  <a:off x="420624" y="1021334"/>
                  <a:ext cx="9144" cy="19964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144" h="199644">
                      <a:moveTo>
                        <a:pt x="0" y="0"/>
                      </a:moveTo>
                      <a:lnTo>
                        <a:pt x="9144" y="0"/>
                      </a:lnTo>
                      <a:lnTo>
                        <a:pt x="9144" y="199644"/>
                      </a:lnTo>
                      <a:lnTo>
                        <a:pt x="0" y="199644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0" cap="flat">
                  <a:noFill/>
                  <a:miter lim="127000"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bg-BG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2" name="Rectangle 26302">
                  <a:extLst>
                    <a:ext uri="{FF2B5EF4-FFF2-40B4-BE49-F238E27FC236}">
                      <a16:creationId xmlns:a16="http://schemas.microsoft.com/office/drawing/2014/main" id="{BD856B51-DFB8-4FFB-B5BE-C88228BD648F}"/>
                    </a:ext>
                  </a:extLst>
                </p:cNvPr>
                <p:cNvSpPr/>
                <p:nvPr/>
              </p:nvSpPr>
              <p:spPr>
                <a:xfrm>
                  <a:off x="407403" y="1257119"/>
                  <a:ext cx="108454" cy="136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lIns="0" tIns="0" rIns="0" bIns="0" rtlCol="0">
                  <a:noAutofit/>
                </a:bodyPr>
                <a:lstStyle/>
                <a:p>
                  <a:pPr marL="6350" marR="0" lvl="0" indent="-6350" algn="l" defTabSz="91440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bg-BG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</a:rPr>
                    <a:t>2</a:t>
                  </a:r>
                </a:p>
              </p:txBody>
            </p:sp>
            <p:sp>
              <p:nvSpPr>
                <p:cNvPr id="43" name="Rectangle 26303">
                  <a:extLst>
                    <a:ext uri="{FF2B5EF4-FFF2-40B4-BE49-F238E27FC236}">
                      <a16:creationId xmlns:a16="http://schemas.microsoft.com/office/drawing/2014/main" id="{E9AFBB19-357E-41F8-A6F6-8A2DC9124FC5}"/>
                    </a:ext>
                  </a:extLst>
                </p:cNvPr>
                <p:cNvSpPr/>
                <p:nvPr/>
              </p:nvSpPr>
              <p:spPr>
                <a:xfrm>
                  <a:off x="443484" y="1257119"/>
                  <a:ext cx="48873" cy="1858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lIns="0" tIns="0" rIns="0" bIns="0" rtlCol="0">
                  <a:noAutofit/>
                </a:bodyPr>
                <a:lstStyle/>
                <a:p>
                  <a:pPr marL="6350" marR="0" lvl="0" indent="-6350" algn="l" defTabSz="91440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bg-BG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</a:rPr>
                    <a:t> </a:t>
                  </a:r>
                </a:p>
              </p:txBody>
            </p:sp>
            <p:sp>
              <p:nvSpPr>
                <p:cNvPr id="44" name="Shape 546255">
                  <a:extLst>
                    <a:ext uri="{FF2B5EF4-FFF2-40B4-BE49-F238E27FC236}">
                      <a16:creationId xmlns:a16="http://schemas.microsoft.com/office/drawing/2014/main" id="{D9A39954-4D04-42C1-B979-E4D8231A321C}"/>
                    </a:ext>
                  </a:extLst>
                </p:cNvPr>
                <p:cNvSpPr/>
                <p:nvPr/>
              </p:nvSpPr>
              <p:spPr>
                <a:xfrm>
                  <a:off x="420624" y="1220978"/>
                  <a:ext cx="9144" cy="914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144" h="9144">
                      <a:moveTo>
                        <a:pt x="0" y="0"/>
                      </a:moveTo>
                      <a:lnTo>
                        <a:pt x="9144" y="0"/>
                      </a:lnTo>
                      <a:lnTo>
                        <a:pt x="9144" y="9144"/>
                      </a:lnTo>
                      <a:lnTo>
                        <a:pt x="0" y="9144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0" cap="flat">
                  <a:noFill/>
                  <a:miter lim="127000"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bg-BG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5" name="Shape 546256">
                  <a:extLst>
                    <a:ext uri="{FF2B5EF4-FFF2-40B4-BE49-F238E27FC236}">
                      <a16:creationId xmlns:a16="http://schemas.microsoft.com/office/drawing/2014/main" id="{8520761D-507A-477B-A9D9-12D54818F2A4}"/>
                    </a:ext>
                  </a:extLst>
                </p:cNvPr>
                <p:cNvSpPr/>
                <p:nvPr/>
              </p:nvSpPr>
              <p:spPr>
                <a:xfrm>
                  <a:off x="426720" y="1220978"/>
                  <a:ext cx="82296" cy="914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2296" h="9144">
                      <a:moveTo>
                        <a:pt x="0" y="0"/>
                      </a:moveTo>
                      <a:lnTo>
                        <a:pt x="82296" y="0"/>
                      </a:lnTo>
                      <a:lnTo>
                        <a:pt x="82296" y="9144"/>
                      </a:lnTo>
                      <a:lnTo>
                        <a:pt x="0" y="9144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0" cap="flat">
                  <a:noFill/>
                  <a:miter lim="127000"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bg-BG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6" name="Shape 546257">
                  <a:extLst>
                    <a:ext uri="{FF2B5EF4-FFF2-40B4-BE49-F238E27FC236}">
                      <a16:creationId xmlns:a16="http://schemas.microsoft.com/office/drawing/2014/main" id="{46176D7F-A511-4232-A4DD-7DCBC0E689E6}"/>
                    </a:ext>
                  </a:extLst>
                </p:cNvPr>
                <p:cNvSpPr/>
                <p:nvPr/>
              </p:nvSpPr>
              <p:spPr>
                <a:xfrm>
                  <a:off x="509016" y="1220978"/>
                  <a:ext cx="9144" cy="914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144" h="9144">
                      <a:moveTo>
                        <a:pt x="0" y="0"/>
                      </a:moveTo>
                      <a:lnTo>
                        <a:pt x="9144" y="0"/>
                      </a:lnTo>
                      <a:lnTo>
                        <a:pt x="9144" y="9144"/>
                      </a:lnTo>
                      <a:lnTo>
                        <a:pt x="0" y="9144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0" cap="flat">
                  <a:noFill/>
                  <a:miter lim="127000"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bg-BG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7" name="Shape 546258">
                  <a:extLst>
                    <a:ext uri="{FF2B5EF4-FFF2-40B4-BE49-F238E27FC236}">
                      <a16:creationId xmlns:a16="http://schemas.microsoft.com/office/drawing/2014/main" id="{B6502708-356E-4C12-8F9F-A948615B914C}"/>
                    </a:ext>
                  </a:extLst>
                </p:cNvPr>
                <p:cNvSpPr/>
                <p:nvPr/>
              </p:nvSpPr>
              <p:spPr>
                <a:xfrm>
                  <a:off x="515112" y="1220978"/>
                  <a:ext cx="361188" cy="914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1188" h="9144">
                      <a:moveTo>
                        <a:pt x="0" y="0"/>
                      </a:moveTo>
                      <a:lnTo>
                        <a:pt x="361188" y="0"/>
                      </a:lnTo>
                      <a:lnTo>
                        <a:pt x="361188" y="9144"/>
                      </a:lnTo>
                      <a:lnTo>
                        <a:pt x="0" y="9144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0" cap="flat">
                  <a:noFill/>
                  <a:miter lim="127000"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bg-BG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8" name="Shape 546259">
                  <a:extLst>
                    <a:ext uri="{FF2B5EF4-FFF2-40B4-BE49-F238E27FC236}">
                      <a16:creationId xmlns:a16="http://schemas.microsoft.com/office/drawing/2014/main" id="{66BB5AB8-0044-4358-8C37-F22FBC8BACBD}"/>
                    </a:ext>
                  </a:extLst>
                </p:cNvPr>
                <p:cNvSpPr/>
                <p:nvPr/>
              </p:nvSpPr>
              <p:spPr>
                <a:xfrm>
                  <a:off x="509016" y="1227074"/>
                  <a:ext cx="9144" cy="19812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144" h="198120">
                      <a:moveTo>
                        <a:pt x="0" y="0"/>
                      </a:moveTo>
                      <a:lnTo>
                        <a:pt x="9144" y="0"/>
                      </a:lnTo>
                      <a:lnTo>
                        <a:pt x="9144" y="198120"/>
                      </a:lnTo>
                      <a:lnTo>
                        <a:pt x="0" y="198120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0" cap="flat">
                  <a:noFill/>
                  <a:miter lim="127000"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bg-BG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9" name="Rectangle 26318">
                  <a:extLst>
                    <a:ext uri="{FF2B5EF4-FFF2-40B4-BE49-F238E27FC236}">
                      <a16:creationId xmlns:a16="http://schemas.microsoft.com/office/drawing/2014/main" id="{09F78DD6-9AFD-495C-B06E-5F48B82F16BF}"/>
                    </a:ext>
                  </a:extLst>
                </p:cNvPr>
                <p:cNvSpPr/>
                <p:nvPr/>
              </p:nvSpPr>
              <p:spPr>
                <a:xfrm>
                  <a:off x="513296" y="1448670"/>
                  <a:ext cx="94001" cy="1858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lIns="0" tIns="0" rIns="0" bIns="0" rtlCol="0">
                  <a:noAutofit/>
                </a:bodyPr>
                <a:lstStyle/>
                <a:p>
                  <a:pPr marL="6350" marR="0" lvl="0" indent="-6350" algn="l" defTabSz="91440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bg-BG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</a:rPr>
                    <a:t>2</a:t>
                  </a:r>
                </a:p>
              </p:txBody>
            </p:sp>
            <p:sp>
              <p:nvSpPr>
                <p:cNvPr id="50" name="Rectangle 26319">
                  <a:extLst>
                    <a:ext uri="{FF2B5EF4-FFF2-40B4-BE49-F238E27FC236}">
                      <a16:creationId xmlns:a16="http://schemas.microsoft.com/office/drawing/2014/main" id="{73B199A2-951F-4CD5-9669-58BFC87FF2D0}"/>
                    </a:ext>
                  </a:extLst>
                </p:cNvPr>
                <p:cNvSpPr/>
                <p:nvPr/>
              </p:nvSpPr>
              <p:spPr>
                <a:xfrm>
                  <a:off x="534924" y="1461335"/>
                  <a:ext cx="48873" cy="1858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lIns="0" tIns="0" rIns="0" bIns="0" rtlCol="0">
                  <a:noAutofit/>
                </a:bodyPr>
                <a:lstStyle/>
                <a:p>
                  <a:pPr marL="6350" marR="0" lvl="0" indent="-6350" algn="l" defTabSz="91440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bg-BG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</a:rPr>
                    <a:t> </a:t>
                  </a:r>
                </a:p>
              </p:txBody>
            </p:sp>
            <p:sp>
              <p:nvSpPr>
                <p:cNvPr id="51" name="Rectangle 26320">
                  <a:extLst>
                    <a:ext uri="{FF2B5EF4-FFF2-40B4-BE49-F238E27FC236}">
                      <a16:creationId xmlns:a16="http://schemas.microsoft.com/office/drawing/2014/main" id="{E59AD874-BDA2-4E83-8CA0-76FC3752BF19}"/>
                    </a:ext>
                  </a:extLst>
                </p:cNvPr>
                <p:cNvSpPr/>
                <p:nvPr/>
              </p:nvSpPr>
              <p:spPr>
                <a:xfrm>
                  <a:off x="1712321" y="709936"/>
                  <a:ext cx="94001" cy="2026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lIns="0" tIns="0" rIns="0" bIns="0" rtlCol="0">
                  <a:noAutofit/>
                </a:bodyPr>
                <a:lstStyle/>
                <a:p>
                  <a:pPr marL="6350" marR="0" lvl="0" indent="-6350" algn="l" defTabSz="91440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bg-BG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</a:rPr>
                    <a:t> </a:t>
                  </a:r>
                </a:p>
              </p:txBody>
            </p:sp>
            <p:sp>
              <p:nvSpPr>
                <p:cNvPr id="52" name="Rectangle 26321">
                  <a:extLst>
                    <a:ext uri="{FF2B5EF4-FFF2-40B4-BE49-F238E27FC236}">
                      <a16:creationId xmlns:a16="http://schemas.microsoft.com/office/drawing/2014/main" id="{4102BDE9-B017-4193-9D82-7156A2EC1FBA}"/>
                    </a:ext>
                  </a:extLst>
                </p:cNvPr>
                <p:cNvSpPr/>
                <p:nvPr/>
              </p:nvSpPr>
              <p:spPr>
                <a:xfrm flipH="1">
                  <a:off x="916565" y="42782"/>
                  <a:ext cx="640022" cy="1858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lIns="0" tIns="0" rIns="0" bIns="0" rtlCol="0">
                  <a:noAutofit/>
                </a:bodyPr>
                <a:lstStyle/>
                <a:p>
                  <a:pPr marL="6350" marR="0" lvl="0" indent="-6350" algn="l" defTabSz="91440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bg-BG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</a:rPr>
                    <a:t> 150……………0           0 </a:t>
                  </a:r>
                </a:p>
              </p:txBody>
            </p:sp>
            <p:sp>
              <p:nvSpPr>
                <p:cNvPr id="53" name="Shape 546260">
                  <a:extLst>
                    <a:ext uri="{FF2B5EF4-FFF2-40B4-BE49-F238E27FC236}">
                      <a16:creationId xmlns:a16="http://schemas.microsoft.com/office/drawing/2014/main" id="{7D841E23-EA46-446C-AAFD-18FA77EAD4C9}"/>
                    </a:ext>
                  </a:extLst>
                </p:cNvPr>
                <p:cNvSpPr/>
                <p:nvPr/>
              </p:nvSpPr>
              <p:spPr>
                <a:xfrm>
                  <a:off x="509016" y="1425194"/>
                  <a:ext cx="9144" cy="914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144" h="9144">
                      <a:moveTo>
                        <a:pt x="0" y="0"/>
                      </a:moveTo>
                      <a:lnTo>
                        <a:pt x="9144" y="0"/>
                      </a:lnTo>
                      <a:lnTo>
                        <a:pt x="9144" y="9144"/>
                      </a:lnTo>
                      <a:lnTo>
                        <a:pt x="0" y="9144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0" cap="flat">
                  <a:noFill/>
                  <a:miter lim="127000"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bg-BG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4" name="Shape 546261">
                  <a:extLst>
                    <a:ext uri="{FF2B5EF4-FFF2-40B4-BE49-F238E27FC236}">
                      <a16:creationId xmlns:a16="http://schemas.microsoft.com/office/drawing/2014/main" id="{27F0D2C0-CEDE-4EB5-BB97-176F876607CE}"/>
                    </a:ext>
                  </a:extLst>
                </p:cNvPr>
                <p:cNvSpPr/>
                <p:nvPr/>
              </p:nvSpPr>
              <p:spPr>
                <a:xfrm>
                  <a:off x="515112" y="1425194"/>
                  <a:ext cx="85344" cy="914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5344" h="9144">
                      <a:moveTo>
                        <a:pt x="0" y="0"/>
                      </a:moveTo>
                      <a:lnTo>
                        <a:pt x="85344" y="0"/>
                      </a:lnTo>
                      <a:lnTo>
                        <a:pt x="85344" y="9144"/>
                      </a:lnTo>
                      <a:lnTo>
                        <a:pt x="0" y="9144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0" cap="flat">
                  <a:noFill/>
                  <a:miter lim="127000"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bg-BG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5" name="Shape 546262">
                  <a:extLst>
                    <a:ext uri="{FF2B5EF4-FFF2-40B4-BE49-F238E27FC236}">
                      <a16:creationId xmlns:a16="http://schemas.microsoft.com/office/drawing/2014/main" id="{B60340C5-B0C8-4D5C-828D-2EA206928EBD}"/>
                    </a:ext>
                  </a:extLst>
                </p:cNvPr>
                <p:cNvSpPr/>
                <p:nvPr/>
              </p:nvSpPr>
              <p:spPr>
                <a:xfrm>
                  <a:off x="600456" y="1425194"/>
                  <a:ext cx="9144" cy="914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144" h="9144">
                      <a:moveTo>
                        <a:pt x="0" y="0"/>
                      </a:moveTo>
                      <a:lnTo>
                        <a:pt x="9144" y="0"/>
                      </a:lnTo>
                      <a:lnTo>
                        <a:pt x="9144" y="9144"/>
                      </a:lnTo>
                      <a:lnTo>
                        <a:pt x="0" y="9144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0" cap="flat">
                  <a:noFill/>
                  <a:miter lim="127000"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bg-BG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6" name="Shape 546263">
                  <a:extLst>
                    <a:ext uri="{FF2B5EF4-FFF2-40B4-BE49-F238E27FC236}">
                      <a16:creationId xmlns:a16="http://schemas.microsoft.com/office/drawing/2014/main" id="{D2B7D543-A0F3-4A05-A0D5-ED0ACBE30C6B}"/>
                    </a:ext>
                  </a:extLst>
                </p:cNvPr>
                <p:cNvSpPr/>
                <p:nvPr/>
              </p:nvSpPr>
              <p:spPr>
                <a:xfrm>
                  <a:off x="606552" y="1425194"/>
                  <a:ext cx="269748" cy="914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69748" h="9144">
                      <a:moveTo>
                        <a:pt x="0" y="0"/>
                      </a:moveTo>
                      <a:lnTo>
                        <a:pt x="269748" y="0"/>
                      </a:lnTo>
                      <a:lnTo>
                        <a:pt x="269748" y="9144"/>
                      </a:lnTo>
                      <a:lnTo>
                        <a:pt x="0" y="9144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0" cap="flat">
                  <a:noFill/>
                  <a:miter lim="127000"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bg-BG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7" name="Shape 546264">
                  <a:extLst>
                    <a:ext uri="{FF2B5EF4-FFF2-40B4-BE49-F238E27FC236}">
                      <a16:creationId xmlns:a16="http://schemas.microsoft.com/office/drawing/2014/main" id="{D6D7C4FA-79DA-4DCB-8D9A-56DDB0CAD6B4}"/>
                    </a:ext>
                  </a:extLst>
                </p:cNvPr>
                <p:cNvSpPr/>
                <p:nvPr/>
              </p:nvSpPr>
              <p:spPr>
                <a:xfrm>
                  <a:off x="600456" y="1431290"/>
                  <a:ext cx="9144" cy="19812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144" h="198120">
                      <a:moveTo>
                        <a:pt x="0" y="0"/>
                      </a:moveTo>
                      <a:lnTo>
                        <a:pt x="9144" y="0"/>
                      </a:lnTo>
                      <a:lnTo>
                        <a:pt x="9144" y="198120"/>
                      </a:lnTo>
                      <a:lnTo>
                        <a:pt x="0" y="198120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0" cap="flat">
                  <a:noFill/>
                  <a:miter lim="127000"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bg-BG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8" name="Shape 546265">
                  <a:extLst>
                    <a:ext uri="{FF2B5EF4-FFF2-40B4-BE49-F238E27FC236}">
                      <a16:creationId xmlns:a16="http://schemas.microsoft.com/office/drawing/2014/main" id="{E2AC7E3F-5CAF-4EE2-9D50-7A2ED7E113D9}"/>
                    </a:ext>
                  </a:extLst>
                </p:cNvPr>
                <p:cNvSpPr/>
                <p:nvPr/>
              </p:nvSpPr>
              <p:spPr>
                <a:xfrm>
                  <a:off x="600456" y="1629410"/>
                  <a:ext cx="9144" cy="914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144" h="9144">
                      <a:moveTo>
                        <a:pt x="0" y="0"/>
                      </a:moveTo>
                      <a:lnTo>
                        <a:pt x="9144" y="0"/>
                      </a:lnTo>
                      <a:lnTo>
                        <a:pt x="9144" y="9144"/>
                      </a:lnTo>
                      <a:lnTo>
                        <a:pt x="0" y="9144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0" cap="flat">
                  <a:noFill/>
                  <a:miter lim="127000"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bg-BG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9" name="Shape 546266">
                  <a:extLst>
                    <a:ext uri="{FF2B5EF4-FFF2-40B4-BE49-F238E27FC236}">
                      <a16:creationId xmlns:a16="http://schemas.microsoft.com/office/drawing/2014/main" id="{CCF6B9CA-0D19-4A04-9D4E-FE63FA297C18}"/>
                    </a:ext>
                  </a:extLst>
                </p:cNvPr>
                <p:cNvSpPr/>
                <p:nvPr/>
              </p:nvSpPr>
              <p:spPr>
                <a:xfrm>
                  <a:off x="606552" y="1629410"/>
                  <a:ext cx="86868" cy="914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6868" h="9144">
                      <a:moveTo>
                        <a:pt x="0" y="0"/>
                      </a:moveTo>
                      <a:lnTo>
                        <a:pt x="86868" y="0"/>
                      </a:lnTo>
                      <a:lnTo>
                        <a:pt x="86868" y="9144"/>
                      </a:lnTo>
                      <a:lnTo>
                        <a:pt x="0" y="9144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0" cap="flat">
                  <a:noFill/>
                  <a:miter lim="127000"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bg-BG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0" name="Shape 546267">
                  <a:extLst>
                    <a:ext uri="{FF2B5EF4-FFF2-40B4-BE49-F238E27FC236}">
                      <a16:creationId xmlns:a16="http://schemas.microsoft.com/office/drawing/2014/main" id="{E4FD5C10-4516-4442-896D-D64D91D3934F}"/>
                    </a:ext>
                  </a:extLst>
                </p:cNvPr>
                <p:cNvSpPr/>
                <p:nvPr/>
              </p:nvSpPr>
              <p:spPr>
                <a:xfrm>
                  <a:off x="693420" y="1629410"/>
                  <a:ext cx="9144" cy="914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144" h="9144">
                      <a:moveTo>
                        <a:pt x="0" y="0"/>
                      </a:moveTo>
                      <a:lnTo>
                        <a:pt x="9144" y="0"/>
                      </a:lnTo>
                      <a:lnTo>
                        <a:pt x="9144" y="9144"/>
                      </a:lnTo>
                      <a:lnTo>
                        <a:pt x="0" y="9144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0" cap="flat">
                  <a:noFill/>
                  <a:miter lim="127000"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bg-BG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" name="Shape 546268">
                  <a:extLst>
                    <a:ext uri="{FF2B5EF4-FFF2-40B4-BE49-F238E27FC236}">
                      <a16:creationId xmlns:a16="http://schemas.microsoft.com/office/drawing/2014/main" id="{A28317E9-36C5-45D5-B0F4-1F670AE6B966}"/>
                    </a:ext>
                  </a:extLst>
                </p:cNvPr>
                <p:cNvSpPr/>
                <p:nvPr/>
              </p:nvSpPr>
              <p:spPr>
                <a:xfrm>
                  <a:off x="699516" y="1629410"/>
                  <a:ext cx="176784" cy="914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6784" h="9144">
                      <a:moveTo>
                        <a:pt x="0" y="0"/>
                      </a:moveTo>
                      <a:lnTo>
                        <a:pt x="176784" y="0"/>
                      </a:lnTo>
                      <a:lnTo>
                        <a:pt x="176784" y="9144"/>
                      </a:lnTo>
                      <a:lnTo>
                        <a:pt x="0" y="9144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0" cap="flat">
                  <a:noFill/>
                  <a:miter lim="127000"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bg-BG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62" name="Rectangle 26238">
                <a:extLst>
                  <a:ext uri="{FF2B5EF4-FFF2-40B4-BE49-F238E27FC236}">
                    <a16:creationId xmlns:a16="http://schemas.microsoft.com/office/drawing/2014/main" id="{60F53E94-0D30-4A0F-9F86-5F74BBF13F9B}"/>
                  </a:ext>
                </a:extLst>
              </p:cNvPr>
              <p:cNvSpPr/>
              <p:nvPr/>
            </p:nvSpPr>
            <p:spPr>
              <a:xfrm>
                <a:off x="2460172" y="2906485"/>
                <a:ext cx="235575" cy="3100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marR="0" lvl="0" indent="-6350" algn="l" defTabSz="91440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bg-BG" sz="16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63" name="Rectangle 26238">
                <a:extLst>
                  <a:ext uri="{FF2B5EF4-FFF2-40B4-BE49-F238E27FC236}">
                    <a16:creationId xmlns:a16="http://schemas.microsoft.com/office/drawing/2014/main" id="{80CEA100-9CC8-43EB-9603-FD349E38C28E}"/>
                  </a:ext>
                </a:extLst>
              </p:cNvPr>
              <p:cNvSpPr/>
              <p:nvPr/>
            </p:nvSpPr>
            <p:spPr>
              <a:xfrm>
                <a:off x="2271271" y="2514600"/>
                <a:ext cx="272077" cy="2447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marR="0" lvl="0" indent="-6350" algn="l" defTabSz="91440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bg-BG" sz="16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</a:rPr>
                  <a:t>2</a:t>
                </a:r>
              </a:p>
            </p:txBody>
          </p:sp>
        </p:grpSp>
        <p:sp>
          <p:nvSpPr>
            <p:cNvPr id="65" name="Rectangle 26321">
              <a:extLst>
                <a:ext uri="{FF2B5EF4-FFF2-40B4-BE49-F238E27FC236}">
                  <a16:creationId xmlns:a16="http://schemas.microsoft.com/office/drawing/2014/main" id="{CF3ACACF-620C-4713-A055-3C498F488A94}"/>
                </a:ext>
              </a:extLst>
            </p:cNvPr>
            <p:cNvSpPr/>
            <p:nvPr/>
          </p:nvSpPr>
          <p:spPr>
            <a:xfrm flipH="1">
              <a:off x="5262983" y="2880921"/>
              <a:ext cx="1812732" cy="319479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bg-BG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</a:rPr>
                <a:t> 75……………1           1 </a:t>
              </a:r>
            </a:p>
          </p:txBody>
        </p:sp>
        <p:sp>
          <p:nvSpPr>
            <p:cNvPr id="66" name="Rectangle 26321">
              <a:extLst>
                <a:ext uri="{FF2B5EF4-FFF2-40B4-BE49-F238E27FC236}">
                  <a16:creationId xmlns:a16="http://schemas.microsoft.com/office/drawing/2014/main" id="{89DDC2D1-E203-4B95-8A47-EF2700618A90}"/>
                </a:ext>
              </a:extLst>
            </p:cNvPr>
            <p:cNvSpPr/>
            <p:nvPr/>
          </p:nvSpPr>
          <p:spPr>
            <a:xfrm flipH="1">
              <a:off x="5262984" y="3229264"/>
              <a:ext cx="1812732" cy="319479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bg-BG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</a:rPr>
                <a:t> 37……………1           2 </a:t>
              </a:r>
            </a:p>
          </p:txBody>
        </p:sp>
        <p:sp>
          <p:nvSpPr>
            <p:cNvPr id="67" name="Rectangle 26321">
              <a:extLst>
                <a:ext uri="{FF2B5EF4-FFF2-40B4-BE49-F238E27FC236}">
                  <a16:creationId xmlns:a16="http://schemas.microsoft.com/office/drawing/2014/main" id="{3E2E3D9A-B9CE-42E0-AF44-158F18DFD69E}"/>
                </a:ext>
              </a:extLst>
            </p:cNvPr>
            <p:cNvSpPr/>
            <p:nvPr/>
          </p:nvSpPr>
          <p:spPr>
            <a:xfrm flipH="1">
              <a:off x="5273869" y="3566721"/>
              <a:ext cx="1812732" cy="319479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bg-BG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</a:rPr>
                <a:t> 18……………0           3 </a:t>
              </a:r>
            </a:p>
          </p:txBody>
        </p:sp>
        <p:sp>
          <p:nvSpPr>
            <p:cNvPr id="68" name="Rectangle 26321">
              <a:extLst>
                <a:ext uri="{FF2B5EF4-FFF2-40B4-BE49-F238E27FC236}">
                  <a16:creationId xmlns:a16="http://schemas.microsoft.com/office/drawing/2014/main" id="{5035ABDF-95C8-44FB-A072-2CE00BD65E2E}"/>
                </a:ext>
              </a:extLst>
            </p:cNvPr>
            <p:cNvSpPr/>
            <p:nvPr/>
          </p:nvSpPr>
          <p:spPr>
            <a:xfrm flipH="1">
              <a:off x="5382727" y="3947721"/>
              <a:ext cx="1812732" cy="319479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bg-BG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</a:rPr>
                <a:t> 9……………1           4 </a:t>
              </a:r>
            </a:p>
          </p:txBody>
        </p:sp>
        <p:sp>
          <p:nvSpPr>
            <p:cNvPr id="69" name="Rectangle 26321">
              <a:extLst>
                <a:ext uri="{FF2B5EF4-FFF2-40B4-BE49-F238E27FC236}">
                  <a16:creationId xmlns:a16="http://schemas.microsoft.com/office/drawing/2014/main" id="{30A42152-178C-482D-BC6C-067AA46BF060}"/>
                </a:ext>
              </a:extLst>
            </p:cNvPr>
            <p:cNvSpPr/>
            <p:nvPr/>
          </p:nvSpPr>
          <p:spPr>
            <a:xfrm flipH="1">
              <a:off x="5426270" y="4274292"/>
              <a:ext cx="1812732" cy="319479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bg-BG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</a:rPr>
                <a:t>4……………0           5 </a:t>
              </a:r>
            </a:p>
          </p:txBody>
        </p:sp>
        <p:sp>
          <p:nvSpPr>
            <p:cNvPr id="70" name="Rectangle 26321">
              <a:extLst>
                <a:ext uri="{FF2B5EF4-FFF2-40B4-BE49-F238E27FC236}">
                  <a16:creationId xmlns:a16="http://schemas.microsoft.com/office/drawing/2014/main" id="{B4881D08-8FC5-49B7-9CFE-B97C823CC6C6}"/>
                </a:ext>
              </a:extLst>
            </p:cNvPr>
            <p:cNvSpPr/>
            <p:nvPr/>
          </p:nvSpPr>
          <p:spPr>
            <a:xfrm flipH="1">
              <a:off x="5382727" y="4655294"/>
              <a:ext cx="1812732" cy="319479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bg-BG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</a:rPr>
                <a:t> 2……………0           6 </a:t>
              </a:r>
            </a:p>
          </p:txBody>
        </p:sp>
        <p:sp>
          <p:nvSpPr>
            <p:cNvPr id="71" name="Rectangle 26321">
              <a:extLst>
                <a:ext uri="{FF2B5EF4-FFF2-40B4-BE49-F238E27FC236}">
                  <a16:creationId xmlns:a16="http://schemas.microsoft.com/office/drawing/2014/main" id="{378DBFB4-F58A-45C7-AAD5-F83A16B9B6AF}"/>
                </a:ext>
              </a:extLst>
            </p:cNvPr>
            <p:cNvSpPr/>
            <p:nvPr/>
          </p:nvSpPr>
          <p:spPr>
            <a:xfrm flipH="1">
              <a:off x="5426270" y="4981864"/>
              <a:ext cx="1812732" cy="319479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0" lvl="0" indent="-6350" algn="l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bg-BG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</a:rPr>
                <a:t>1……………1           7 </a:t>
              </a:r>
            </a:p>
          </p:txBody>
        </p:sp>
      </p:grpSp>
      <p:sp>
        <p:nvSpPr>
          <p:cNvPr id="73" name="Правоъгълник 72">
            <a:extLst>
              <a:ext uri="{FF2B5EF4-FFF2-40B4-BE49-F238E27FC236}">
                <a16:creationId xmlns:a16="http://schemas.microsoft.com/office/drawing/2014/main" id="{1BF9D853-A6DF-48E9-82A1-CE80D997F0F7}"/>
              </a:ext>
            </a:extLst>
          </p:cNvPr>
          <p:cNvSpPr/>
          <p:nvPr/>
        </p:nvSpPr>
        <p:spPr>
          <a:xfrm>
            <a:off x="4356679" y="5929628"/>
            <a:ext cx="40645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3600" dirty="0">
                <a:latin typeface="Calibri" panose="020F0502020204030204" pitchFamily="34" charset="0"/>
                <a:ea typeface="Calibri" panose="020F0502020204030204" pitchFamily="34" charset="0"/>
              </a:rPr>
              <a:t>Резултат: 10010110.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332943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D7D79F8-1E3C-4328-9076-4AB63C1D0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035" y="0"/>
            <a:ext cx="10573407" cy="493986"/>
          </a:xfrm>
        </p:spPr>
        <p:txBody>
          <a:bodyPr>
            <a:noAutofit/>
          </a:bodyPr>
          <a:lstStyle/>
          <a:p>
            <a:r>
              <a:rPr lang="bg-BG" sz="3000" dirty="0"/>
              <a:t>Преобразуване на шестнадесетично &lt;&gt; двоично число </a:t>
            </a:r>
            <a:endParaRPr lang="en-US" sz="3000" dirty="0"/>
          </a:p>
        </p:txBody>
      </p:sp>
      <p:sp>
        <p:nvSpPr>
          <p:cNvPr id="7" name="Правоъгълник 6">
            <a:extLst>
              <a:ext uri="{FF2B5EF4-FFF2-40B4-BE49-F238E27FC236}">
                <a16:creationId xmlns:a16="http://schemas.microsoft.com/office/drawing/2014/main" id="{44FCD59D-22C5-4E1A-A5B5-3A86E9680676}"/>
              </a:ext>
            </a:extLst>
          </p:cNvPr>
          <p:cNvSpPr/>
          <p:nvPr/>
        </p:nvSpPr>
        <p:spPr>
          <a:xfrm>
            <a:off x="987972" y="639461"/>
            <a:ext cx="2385848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Decimal	Binary	Hex</a:t>
            </a:r>
          </a:p>
          <a:p>
            <a:r>
              <a:rPr lang="bg-BG" sz="2200" dirty="0"/>
              <a:t>      </a:t>
            </a:r>
            <a:r>
              <a:rPr lang="en-US" sz="2200" dirty="0"/>
              <a:t>0	0000	0</a:t>
            </a:r>
          </a:p>
          <a:p>
            <a:r>
              <a:rPr lang="bg-BG" sz="2200" dirty="0"/>
              <a:t>      </a:t>
            </a:r>
            <a:r>
              <a:rPr lang="en-US" sz="2200" dirty="0"/>
              <a:t>1	0001	1</a:t>
            </a:r>
          </a:p>
          <a:p>
            <a:r>
              <a:rPr lang="bg-BG" sz="2200" dirty="0"/>
              <a:t>      </a:t>
            </a:r>
            <a:r>
              <a:rPr lang="en-US" sz="2200" dirty="0"/>
              <a:t>2	0010	2</a:t>
            </a:r>
          </a:p>
          <a:p>
            <a:r>
              <a:rPr lang="bg-BG" sz="2200" dirty="0"/>
              <a:t>      </a:t>
            </a:r>
            <a:r>
              <a:rPr lang="en-US" sz="2200" dirty="0"/>
              <a:t>3	0011	3</a:t>
            </a:r>
          </a:p>
          <a:p>
            <a:r>
              <a:rPr lang="bg-BG" sz="2200" dirty="0"/>
              <a:t>      </a:t>
            </a:r>
            <a:r>
              <a:rPr lang="en-US" sz="2200" dirty="0"/>
              <a:t>4	0100	4</a:t>
            </a:r>
          </a:p>
          <a:p>
            <a:r>
              <a:rPr lang="bg-BG" sz="2200" dirty="0"/>
              <a:t>      </a:t>
            </a:r>
            <a:r>
              <a:rPr lang="en-US" sz="2200" dirty="0"/>
              <a:t>5	0101	5</a:t>
            </a:r>
          </a:p>
          <a:p>
            <a:r>
              <a:rPr lang="bg-BG" sz="2200" dirty="0"/>
              <a:t>      </a:t>
            </a:r>
            <a:r>
              <a:rPr lang="en-US" sz="2200" dirty="0"/>
              <a:t>6	0110	6</a:t>
            </a:r>
          </a:p>
          <a:p>
            <a:r>
              <a:rPr lang="bg-BG" sz="2200" dirty="0"/>
              <a:t>      </a:t>
            </a:r>
            <a:r>
              <a:rPr lang="en-US" sz="2200" dirty="0"/>
              <a:t>7	0111	7</a:t>
            </a:r>
          </a:p>
          <a:p>
            <a:r>
              <a:rPr lang="bg-BG" sz="2200" dirty="0"/>
              <a:t>      </a:t>
            </a:r>
            <a:r>
              <a:rPr lang="en-US" sz="2200" dirty="0"/>
              <a:t>8	1000	8</a:t>
            </a:r>
          </a:p>
          <a:p>
            <a:r>
              <a:rPr lang="bg-BG" sz="2200" dirty="0"/>
              <a:t>      </a:t>
            </a:r>
            <a:r>
              <a:rPr lang="en-US" sz="2200" dirty="0"/>
              <a:t>9	1001	9</a:t>
            </a:r>
          </a:p>
          <a:p>
            <a:r>
              <a:rPr lang="bg-BG" sz="2200" dirty="0"/>
              <a:t>     </a:t>
            </a:r>
            <a:r>
              <a:rPr lang="en-US" sz="2200" dirty="0"/>
              <a:t>10	1010	A</a:t>
            </a:r>
          </a:p>
          <a:p>
            <a:r>
              <a:rPr lang="bg-BG" sz="2200" dirty="0"/>
              <a:t>     </a:t>
            </a:r>
            <a:r>
              <a:rPr lang="en-US" sz="2200" dirty="0"/>
              <a:t>11	1011	B</a:t>
            </a:r>
          </a:p>
          <a:p>
            <a:r>
              <a:rPr lang="bg-BG" sz="2200" dirty="0"/>
              <a:t>     </a:t>
            </a:r>
            <a:r>
              <a:rPr lang="en-US" sz="2200" dirty="0"/>
              <a:t>12	1100	C</a:t>
            </a:r>
          </a:p>
          <a:p>
            <a:r>
              <a:rPr lang="bg-BG" sz="2200" dirty="0"/>
              <a:t>     </a:t>
            </a:r>
            <a:r>
              <a:rPr lang="en-US" sz="2200" dirty="0"/>
              <a:t>13	1101	D</a:t>
            </a:r>
          </a:p>
          <a:p>
            <a:r>
              <a:rPr lang="bg-BG" sz="2200" dirty="0"/>
              <a:t>     </a:t>
            </a:r>
            <a:r>
              <a:rPr lang="en-US" sz="2200" dirty="0"/>
              <a:t>14	1110	E</a:t>
            </a:r>
          </a:p>
          <a:p>
            <a:r>
              <a:rPr lang="bg-BG" sz="2200" dirty="0"/>
              <a:t>     </a:t>
            </a:r>
            <a:r>
              <a:rPr lang="en-US" sz="2200" dirty="0"/>
              <a:t>15	1111	F</a:t>
            </a:r>
            <a:endParaRPr lang="bg-BG" sz="2200" dirty="0"/>
          </a:p>
        </p:txBody>
      </p:sp>
      <p:sp>
        <p:nvSpPr>
          <p:cNvPr id="8" name="Правоъгълник 7">
            <a:extLst>
              <a:ext uri="{FF2B5EF4-FFF2-40B4-BE49-F238E27FC236}">
                <a16:creationId xmlns:a16="http://schemas.microsoft.com/office/drawing/2014/main" id="{D08FAFAD-D620-4C09-9F9F-3D5E77B04AE3}"/>
              </a:ext>
            </a:extLst>
          </p:cNvPr>
          <p:cNvSpPr/>
          <p:nvPr/>
        </p:nvSpPr>
        <p:spPr>
          <a:xfrm>
            <a:off x="4004441" y="603013"/>
            <a:ext cx="73152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u="sng" dirty="0">
                <a:latin typeface="Arial" panose="020B0604020202020204" pitchFamily="34" charset="0"/>
              </a:rPr>
              <a:t>От </a:t>
            </a:r>
            <a:r>
              <a:rPr lang="ru-RU" sz="2400" u="sng" dirty="0" err="1">
                <a:latin typeface="Arial" panose="020B0604020202020204" pitchFamily="34" charset="0"/>
              </a:rPr>
              <a:t>двоична</a:t>
            </a:r>
            <a:r>
              <a:rPr lang="ru-RU" sz="2400" u="sng" dirty="0">
                <a:latin typeface="Arial" panose="020B0604020202020204" pitchFamily="34" charset="0"/>
              </a:rPr>
              <a:t> в </a:t>
            </a:r>
            <a:r>
              <a:rPr lang="ru-RU" sz="2400" u="sng" dirty="0" err="1">
                <a:latin typeface="Arial" panose="020B0604020202020204" pitchFamily="34" charset="0"/>
              </a:rPr>
              <a:t>шестнайсетична</a:t>
            </a:r>
            <a:endParaRPr lang="ru-RU" sz="2400" u="sng" dirty="0">
              <a:latin typeface="Arial" panose="020B0604020202020204" pitchFamily="34" charset="0"/>
            </a:endParaRPr>
          </a:p>
          <a:p>
            <a:r>
              <a:rPr lang="ru-RU" sz="2400" dirty="0" err="1">
                <a:latin typeface="Arial" panose="020B0604020202020204" pitchFamily="34" charset="0"/>
              </a:rPr>
              <a:t>Ако</a:t>
            </a:r>
            <a:r>
              <a:rPr lang="ru-RU" sz="2400" dirty="0">
                <a:latin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</a:rPr>
              <a:t>искаме</a:t>
            </a:r>
            <a:r>
              <a:rPr lang="ru-RU" sz="2400" dirty="0">
                <a:latin typeface="Arial" panose="020B0604020202020204" pitchFamily="34" charset="0"/>
              </a:rPr>
              <a:t> да </a:t>
            </a:r>
            <a:r>
              <a:rPr lang="ru-RU" sz="2400" dirty="0" err="1">
                <a:latin typeface="Arial" panose="020B0604020202020204" pitchFamily="34" charset="0"/>
              </a:rPr>
              <a:t>сметнем</a:t>
            </a:r>
            <a:r>
              <a:rPr lang="ru-RU" sz="2400" dirty="0">
                <a:latin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</a:rPr>
              <a:t>числото</a:t>
            </a:r>
            <a:r>
              <a:rPr lang="ru-RU" sz="2400" dirty="0">
                <a:latin typeface="Arial" panose="020B0604020202020204" pitchFamily="34" charset="0"/>
              </a:rPr>
              <a:t> 01101000101000101111</a:t>
            </a:r>
            <a:r>
              <a:rPr lang="ru-RU" sz="2400" baseline="-25000" dirty="0">
                <a:latin typeface="Arial" panose="020B0604020202020204" pitchFamily="34" charset="0"/>
              </a:rPr>
              <a:t>(2)</a:t>
            </a:r>
            <a:r>
              <a:rPr lang="ru-RU" sz="2400" dirty="0">
                <a:latin typeface="Arial" panose="020B0604020202020204" pitchFamily="34" charset="0"/>
              </a:rPr>
              <a:t> до число с база </a:t>
            </a:r>
            <a:r>
              <a:rPr lang="ru-RU" sz="2400" baseline="-25000" dirty="0">
                <a:latin typeface="Arial" panose="020B0604020202020204" pitchFamily="34" charset="0"/>
              </a:rPr>
              <a:t>(16)</a:t>
            </a:r>
            <a:r>
              <a:rPr lang="ru-RU" sz="2400" dirty="0">
                <a:latin typeface="Arial" panose="020B0604020202020204" pitchFamily="34" charset="0"/>
              </a:rPr>
              <a:t>, </a:t>
            </a:r>
            <a:r>
              <a:rPr lang="ru-RU" sz="2400" dirty="0" err="1">
                <a:latin typeface="Arial" panose="020B0604020202020204" pitchFamily="34" charset="0"/>
              </a:rPr>
              <a:t>първо</a:t>
            </a:r>
            <a:r>
              <a:rPr lang="ru-RU" sz="2400" dirty="0">
                <a:latin typeface="Arial" panose="020B0604020202020204" pitchFamily="34" charset="0"/>
              </a:rPr>
              <a:t> се </a:t>
            </a:r>
            <a:r>
              <a:rPr lang="ru-RU" sz="2400" dirty="0" err="1">
                <a:latin typeface="Arial" panose="020B0604020202020204" pitchFamily="34" charset="0"/>
              </a:rPr>
              <a:t>разделя</a:t>
            </a:r>
            <a:r>
              <a:rPr lang="ru-RU" sz="2400" dirty="0">
                <a:latin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</a:rPr>
              <a:t>двоичното</a:t>
            </a:r>
            <a:r>
              <a:rPr lang="ru-RU" sz="2400" dirty="0">
                <a:latin typeface="Arial" panose="020B0604020202020204" pitchFamily="34" charset="0"/>
              </a:rPr>
              <a:t> число на </a:t>
            </a:r>
            <a:r>
              <a:rPr lang="ru-RU" sz="2400" dirty="0" err="1">
                <a:latin typeface="Arial" panose="020B0604020202020204" pitchFamily="34" charset="0"/>
              </a:rPr>
              <a:t>групи</a:t>
            </a:r>
            <a:r>
              <a:rPr lang="ru-RU" sz="2400" dirty="0">
                <a:latin typeface="Arial" panose="020B0604020202020204" pitchFamily="34" charset="0"/>
              </a:rPr>
              <a:t> от по </a:t>
            </a:r>
            <a:r>
              <a:rPr lang="ru-RU" sz="2400" dirty="0" err="1">
                <a:latin typeface="Arial" panose="020B0604020202020204" pitchFamily="34" charset="0"/>
              </a:rPr>
              <a:t>четири</a:t>
            </a:r>
            <a:r>
              <a:rPr lang="ru-RU" sz="2400" dirty="0">
                <a:latin typeface="Arial" panose="020B0604020202020204" pitchFamily="34" charset="0"/>
              </a:rPr>
              <a:t>:</a:t>
            </a:r>
          </a:p>
          <a:p>
            <a:r>
              <a:rPr lang="ru-RU" sz="2400" dirty="0">
                <a:latin typeface="Arial" panose="020B0604020202020204" pitchFamily="34" charset="0"/>
              </a:rPr>
              <a:t>0110 1000 1010 0010 1111</a:t>
            </a:r>
          </a:p>
          <a:p>
            <a:r>
              <a:rPr lang="ru-RU" sz="2400" dirty="0" err="1">
                <a:latin typeface="Arial" panose="020B0604020202020204" pitchFamily="34" charset="0"/>
              </a:rPr>
              <a:t>Гледайки</a:t>
            </a:r>
            <a:r>
              <a:rPr lang="ru-RU" sz="2400" dirty="0">
                <a:latin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</a:rPr>
              <a:t>горната</a:t>
            </a:r>
            <a:r>
              <a:rPr lang="ru-RU" sz="2400" dirty="0">
                <a:latin typeface="Arial" panose="020B0604020202020204" pitchFamily="34" charset="0"/>
              </a:rPr>
              <a:t> таблица </a:t>
            </a:r>
            <a:r>
              <a:rPr lang="ru-RU" sz="2400" dirty="0" err="1">
                <a:latin typeface="Arial" panose="020B0604020202020204" pitchFamily="34" charset="0"/>
              </a:rPr>
              <a:t>заместваме</a:t>
            </a:r>
            <a:r>
              <a:rPr lang="ru-RU" sz="2400" dirty="0">
                <a:latin typeface="Arial" panose="020B0604020202020204" pitchFamily="34" charset="0"/>
              </a:rPr>
              <a:t>:</a:t>
            </a:r>
          </a:p>
          <a:p>
            <a:r>
              <a:rPr lang="ru-RU" sz="2400" dirty="0">
                <a:latin typeface="Arial" panose="020B0604020202020204" pitchFamily="34" charset="0"/>
              </a:rPr>
              <a:t>0110 = 6</a:t>
            </a:r>
          </a:p>
          <a:p>
            <a:r>
              <a:rPr lang="ru-RU" sz="2400" dirty="0">
                <a:latin typeface="Arial" panose="020B0604020202020204" pitchFamily="34" charset="0"/>
              </a:rPr>
              <a:t>1000 = 8</a:t>
            </a:r>
          </a:p>
          <a:p>
            <a:r>
              <a:rPr lang="ru-RU" sz="2400" dirty="0">
                <a:latin typeface="Arial" panose="020B0604020202020204" pitchFamily="34" charset="0"/>
              </a:rPr>
              <a:t>1010 = A</a:t>
            </a:r>
          </a:p>
          <a:p>
            <a:r>
              <a:rPr lang="ru-RU" sz="2400" dirty="0">
                <a:latin typeface="Arial" panose="020B0604020202020204" pitchFamily="34" charset="0"/>
              </a:rPr>
              <a:t>0010 = 2</a:t>
            </a:r>
          </a:p>
          <a:p>
            <a:r>
              <a:rPr lang="ru-RU" sz="2400" dirty="0">
                <a:latin typeface="Arial" panose="020B0604020202020204" pitchFamily="34" charset="0"/>
              </a:rPr>
              <a:t>1111 = F</a:t>
            </a:r>
          </a:p>
          <a:p>
            <a:r>
              <a:rPr lang="ru-RU" sz="2400" dirty="0" err="1">
                <a:latin typeface="Arial" panose="020B0604020202020204" pitchFamily="34" charset="0"/>
              </a:rPr>
              <a:t>Когато</a:t>
            </a:r>
            <a:r>
              <a:rPr lang="ru-RU" sz="2400" dirty="0">
                <a:latin typeface="Arial" panose="020B0604020202020204" pitchFamily="34" charset="0"/>
              </a:rPr>
              <a:t> се </a:t>
            </a:r>
            <a:r>
              <a:rPr lang="ru-RU" sz="2400" dirty="0" err="1">
                <a:latin typeface="Arial" panose="020B0604020202020204" pitchFamily="34" charset="0"/>
              </a:rPr>
              <a:t>съберат</a:t>
            </a:r>
            <a:r>
              <a:rPr lang="ru-RU" sz="2400" dirty="0">
                <a:latin typeface="Arial" panose="020B0604020202020204" pitchFamily="34" charset="0"/>
              </a:rPr>
              <a:t> се </a:t>
            </a:r>
            <a:r>
              <a:rPr lang="ru-RU" sz="2400" dirty="0" err="1">
                <a:latin typeface="Arial" panose="020B0604020202020204" pitchFamily="34" charset="0"/>
              </a:rPr>
              <a:t>получава</a:t>
            </a:r>
            <a:r>
              <a:rPr lang="ru-RU" sz="2400" dirty="0">
                <a:latin typeface="Arial" panose="020B0604020202020204" pitchFamily="34" charset="0"/>
              </a:rPr>
              <a:t>, че 01101000101000101111</a:t>
            </a:r>
            <a:r>
              <a:rPr lang="ru-RU" sz="2400" baseline="-25000" dirty="0">
                <a:latin typeface="Arial" panose="020B0604020202020204" pitchFamily="34" charset="0"/>
              </a:rPr>
              <a:t>(2)</a:t>
            </a:r>
            <a:r>
              <a:rPr lang="ru-RU" sz="2400" dirty="0">
                <a:latin typeface="Arial" panose="020B0604020202020204" pitchFamily="34" charset="0"/>
              </a:rPr>
              <a:t> = 68A2F</a:t>
            </a:r>
            <a:r>
              <a:rPr lang="ru-RU" sz="2400" baseline="-25000" dirty="0">
                <a:latin typeface="Arial" panose="020B0604020202020204" pitchFamily="34" charset="0"/>
              </a:rPr>
              <a:t>(16)</a:t>
            </a:r>
          </a:p>
          <a:p>
            <a:r>
              <a:rPr lang="ru-RU" sz="2400" dirty="0">
                <a:latin typeface="Arial" panose="020B0604020202020204" pitchFamily="34" charset="0"/>
              </a:rPr>
              <a:t>След </a:t>
            </a:r>
            <a:r>
              <a:rPr lang="ru-RU" sz="2400" dirty="0" err="1">
                <a:latin typeface="Arial" panose="020B0604020202020204" pitchFamily="34" charset="0"/>
              </a:rPr>
              <a:t>това</a:t>
            </a:r>
            <a:r>
              <a:rPr lang="ru-RU" sz="2400" dirty="0">
                <a:latin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</a:rPr>
              <a:t>добавяме</a:t>
            </a:r>
            <a:r>
              <a:rPr lang="ru-RU" sz="2400" dirty="0">
                <a:latin typeface="Arial" panose="020B0604020202020204" pitchFamily="34" charset="0"/>
              </a:rPr>
              <a:t> префикс </a:t>
            </a:r>
            <a:r>
              <a:rPr lang="en-US" sz="2400" dirty="0">
                <a:latin typeface="Arial" panose="020B0604020202020204" pitchFamily="34" charset="0"/>
              </a:rPr>
              <a:t>“</a:t>
            </a:r>
            <a:r>
              <a:rPr lang="ru-RU" sz="2400" dirty="0">
                <a:latin typeface="Arial" panose="020B0604020202020204" pitchFamily="34" charset="0"/>
              </a:rPr>
              <a:t>0х</a:t>
            </a:r>
            <a:r>
              <a:rPr lang="en-US" sz="2400" dirty="0">
                <a:latin typeface="Arial" panose="020B0604020202020204" pitchFamily="34" charset="0"/>
              </a:rPr>
              <a:t>”</a:t>
            </a:r>
            <a:r>
              <a:rPr lang="bg-BG" sz="2400" dirty="0">
                <a:latin typeface="Arial" panose="020B0604020202020204" pitchFamily="34" charset="0"/>
              </a:rPr>
              <a:t> и числото става : 0х68А2</a:t>
            </a:r>
            <a:r>
              <a:rPr lang="en-US" sz="2400" dirty="0">
                <a:latin typeface="Arial" panose="020B0604020202020204" pitchFamily="34" charset="0"/>
              </a:rPr>
              <a:t>F </a:t>
            </a:r>
            <a:endParaRPr lang="ru-RU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564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авоъгълник 5">
            <a:extLst>
              <a:ext uri="{FF2B5EF4-FFF2-40B4-BE49-F238E27FC236}">
                <a16:creationId xmlns:a16="http://schemas.microsoft.com/office/drawing/2014/main" id="{1EB48A20-8665-4958-B794-CCF448922C43}"/>
              </a:ext>
            </a:extLst>
          </p:cNvPr>
          <p:cNvSpPr/>
          <p:nvPr/>
        </p:nvSpPr>
        <p:spPr>
          <a:xfrm>
            <a:off x="1292771" y="189185"/>
            <a:ext cx="39624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u="sng" dirty="0">
                <a:latin typeface="Arial" panose="020B0604020202020204" pitchFamily="34" charset="0"/>
              </a:rPr>
              <a:t>От </a:t>
            </a:r>
            <a:r>
              <a:rPr lang="ru-RU" sz="2400" u="sng" dirty="0" err="1">
                <a:latin typeface="Arial" panose="020B0604020202020204" pitchFamily="34" charset="0"/>
              </a:rPr>
              <a:t>шестнайсетична</a:t>
            </a:r>
            <a:r>
              <a:rPr lang="ru-RU" sz="2400" u="sng" dirty="0">
                <a:latin typeface="Arial" panose="020B0604020202020204" pitchFamily="34" charset="0"/>
              </a:rPr>
              <a:t> в </a:t>
            </a:r>
            <a:r>
              <a:rPr lang="ru-RU" sz="2400" u="sng" dirty="0" err="1">
                <a:latin typeface="Arial" panose="020B0604020202020204" pitchFamily="34" charset="0"/>
              </a:rPr>
              <a:t>двоична</a:t>
            </a:r>
            <a:endParaRPr lang="ru-RU" sz="2400" u="sng" dirty="0">
              <a:latin typeface="Arial" panose="020B0604020202020204" pitchFamily="34" charset="0"/>
            </a:endParaRPr>
          </a:p>
          <a:p>
            <a:r>
              <a:rPr lang="ru-RU" sz="2400" dirty="0" err="1">
                <a:latin typeface="Arial" panose="020B0604020202020204" pitchFamily="34" charset="0"/>
              </a:rPr>
              <a:t>Числото</a:t>
            </a:r>
            <a:r>
              <a:rPr lang="ru-RU" sz="2400" dirty="0">
                <a:latin typeface="Arial" panose="020B0604020202020204" pitchFamily="34" charset="0"/>
              </a:rPr>
              <a:t> 68A2F</a:t>
            </a:r>
            <a:r>
              <a:rPr lang="ru-RU" sz="2400" baseline="-25000" dirty="0">
                <a:latin typeface="Arial" panose="020B0604020202020204" pitchFamily="34" charset="0"/>
              </a:rPr>
              <a:t>(16)</a:t>
            </a:r>
            <a:r>
              <a:rPr lang="ru-RU" sz="2400" dirty="0">
                <a:latin typeface="Arial" panose="020B0604020202020204" pitchFamily="34" charset="0"/>
              </a:rPr>
              <a:t> в </a:t>
            </a:r>
            <a:r>
              <a:rPr lang="ru-RU" sz="2400" dirty="0" err="1">
                <a:latin typeface="Arial" panose="020B0604020202020204" pitchFamily="34" charset="0"/>
              </a:rPr>
              <a:t>двоична</a:t>
            </a:r>
            <a:r>
              <a:rPr lang="ru-RU" sz="2400" dirty="0">
                <a:latin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</a:rPr>
              <a:t>бройна</a:t>
            </a:r>
            <a:r>
              <a:rPr lang="ru-RU" sz="2400" dirty="0">
                <a:latin typeface="Arial" panose="020B0604020202020204" pitchFamily="34" charset="0"/>
              </a:rPr>
              <a:t> система:</a:t>
            </a:r>
          </a:p>
          <a:p>
            <a:r>
              <a:rPr lang="ru-RU" sz="2400" dirty="0">
                <a:latin typeface="Arial" panose="020B0604020202020204" pitchFamily="34" charset="0"/>
              </a:rPr>
              <a:t>6 = 0110</a:t>
            </a:r>
          </a:p>
          <a:p>
            <a:r>
              <a:rPr lang="ru-RU" sz="2400" dirty="0">
                <a:latin typeface="Arial" panose="020B0604020202020204" pitchFamily="34" charset="0"/>
              </a:rPr>
              <a:t>8 = 1000</a:t>
            </a:r>
          </a:p>
          <a:p>
            <a:r>
              <a:rPr lang="ru-RU" sz="2400" dirty="0">
                <a:latin typeface="Arial" panose="020B0604020202020204" pitchFamily="34" charset="0"/>
              </a:rPr>
              <a:t>А = 1010</a:t>
            </a:r>
          </a:p>
          <a:p>
            <a:r>
              <a:rPr lang="ru-RU" sz="2400" dirty="0">
                <a:latin typeface="Arial" panose="020B0604020202020204" pitchFamily="34" charset="0"/>
              </a:rPr>
              <a:t>2 = 0010</a:t>
            </a:r>
          </a:p>
          <a:p>
            <a:r>
              <a:rPr lang="ru-RU" sz="2400" dirty="0">
                <a:latin typeface="Arial" panose="020B0604020202020204" pitchFamily="34" charset="0"/>
              </a:rPr>
              <a:t>F = 1111</a:t>
            </a:r>
          </a:p>
          <a:p>
            <a:r>
              <a:rPr lang="ru-RU" sz="2400" dirty="0" err="1">
                <a:latin typeface="Arial" panose="020B0604020202020204" pitchFamily="34" charset="0"/>
              </a:rPr>
              <a:t>Когато</a:t>
            </a:r>
            <a:r>
              <a:rPr lang="ru-RU" sz="2400" dirty="0">
                <a:latin typeface="Arial" panose="020B0604020202020204" pitchFamily="34" charset="0"/>
              </a:rPr>
              <a:t> се </a:t>
            </a:r>
            <a:r>
              <a:rPr lang="ru-RU" sz="2400" dirty="0" err="1">
                <a:latin typeface="Arial" panose="020B0604020202020204" pitchFamily="34" charset="0"/>
              </a:rPr>
              <a:t>съберат</a:t>
            </a:r>
            <a:r>
              <a:rPr lang="ru-RU" sz="2400" dirty="0">
                <a:latin typeface="Arial" panose="020B0604020202020204" pitchFamily="34" charset="0"/>
              </a:rPr>
              <a:t> се </a:t>
            </a:r>
            <a:r>
              <a:rPr lang="ru-RU" sz="2400" dirty="0" err="1">
                <a:latin typeface="Arial" panose="020B0604020202020204" pitchFamily="34" charset="0"/>
              </a:rPr>
              <a:t>получава</a:t>
            </a:r>
            <a:r>
              <a:rPr lang="ru-RU" sz="2400" dirty="0">
                <a:latin typeface="Arial" panose="020B0604020202020204" pitchFamily="34" charset="0"/>
              </a:rPr>
              <a:t>, че 68A2F</a:t>
            </a:r>
            <a:r>
              <a:rPr lang="ru-RU" sz="2400" baseline="-25000" dirty="0">
                <a:latin typeface="Arial" panose="020B0604020202020204" pitchFamily="34" charset="0"/>
              </a:rPr>
              <a:t>(16)</a:t>
            </a:r>
            <a:r>
              <a:rPr lang="ru-RU" sz="2400" dirty="0">
                <a:latin typeface="Arial" panose="020B0604020202020204" pitchFamily="34" charset="0"/>
              </a:rPr>
              <a:t> =</a:t>
            </a:r>
          </a:p>
          <a:p>
            <a:r>
              <a:rPr lang="ru-RU" sz="2400" dirty="0">
                <a:latin typeface="Arial" panose="020B0604020202020204" pitchFamily="34" charset="0"/>
              </a:rPr>
              <a:t>01101000101000101111</a:t>
            </a:r>
            <a:r>
              <a:rPr lang="ru-RU" sz="2400" baseline="-25000" dirty="0">
                <a:latin typeface="Arial" panose="020B0604020202020204" pitchFamily="34" charset="0"/>
              </a:rPr>
              <a:t>(2)</a:t>
            </a:r>
            <a:r>
              <a:rPr lang="ru-RU" sz="240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9" name="Правоъгълник 8">
            <a:extLst>
              <a:ext uri="{FF2B5EF4-FFF2-40B4-BE49-F238E27FC236}">
                <a16:creationId xmlns:a16="http://schemas.microsoft.com/office/drawing/2014/main" id="{F8E568EC-6911-46DA-B935-2F43B241814A}"/>
              </a:ext>
            </a:extLst>
          </p:cNvPr>
          <p:cNvSpPr/>
          <p:nvPr/>
        </p:nvSpPr>
        <p:spPr>
          <a:xfrm>
            <a:off x="5276193" y="191245"/>
            <a:ext cx="650590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u="sng" dirty="0"/>
              <a:t>От </a:t>
            </a:r>
            <a:r>
              <a:rPr lang="ru-RU" sz="2400" u="sng" dirty="0" err="1"/>
              <a:t>десетична</a:t>
            </a:r>
            <a:r>
              <a:rPr lang="ru-RU" sz="2400" u="sng" dirty="0"/>
              <a:t> в </a:t>
            </a:r>
            <a:r>
              <a:rPr lang="ru-RU" sz="2400" u="sng" dirty="0" err="1"/>
              <a:t>шестнайсетична</a:t>
            </a:r>
            <a:endParaRPr lang="ru-RU" sz="2400" u="sng" dirty="0"/>
          </a:p>
          <a:p>
            <a:r>
              <a:rPr lang="ru-RU" sz="2400" dirty="0"/>
              <a:t>Имаме </a:t>
            </a:r>
            <a:r>
              <a:rPr lang="ru-RU" sz="2400" dirty="0" err="1"/>
              <a:t>числото</a:t>
            </a:r>
            <a:r>
              <a:rPr lang="ru-RU" sz="2400" dirty="0"/>
              <a:t> 428 591. Всяка цифра се </a:t>
            </a:r>
            <a:r>
              <a:rPr lang="ru-RU" sz="2400" dirty="0" err="1"/>
              <a:t>разделя</a:t>
            </a:r>
            <a:r>
              <a:rPr lang="ru-RU" sz="2400" dirty="0"/>
              <a:t> на 16 и се </a:t>
            </a:r>
            <a:r>
              <a:rPr lang="ru-RU" sz="2400" dirty="0" err="1"/>
              <a:t>взима</a:t>
            </a:r>
            <a:r>
              <a:rPr lang="ru-RU" sz="2400" dirty="0"/>
              <a:t> </a:t>
            </a:r>
            <a:r>
              <a:rPr lang="ru-RU" sz="2400" dirty="0" err="1"/>
              <a:t>нейният</a:t>
            </a:r>
            <a:r>
              <a:rPr lang="ru-RU" sz="2400" dirty="0"/>
              <a:t> </a:t>
            </a:r>
            <a:r>
              <a:rPr lang="ru-RU" sz="2400" dirty="0" err="1"/>
              <a:t>остатък</a:t>
            </a:r>
            <a:r>
              <a:rPr lang="ru-RU" sz="2400" dirty="0"/>
              <a:t>. </a:t>
            </a:r>
            <a:r>
              <a:rPr lang="ru-RU" sz="2400" dirty="0" err="1"/>
              <a:t>Полученото</a:t>
            </a:r>
            <a:r>
              <a:rPr lang="ru-RU" sz="2400" dirty="0"/>
              <a:t> от </a:t>
            </a:r>
            <a:r>
              <a:rPr lang="ru-RU" sz="2400" dirty="0" err="1"/>
              <a:t>делението</a:t>
            </a:r>
            <a:r>
              <a:rPr lang="ru-RU" sz="2400" dirty="0"/>
              <a:t> число делим </a:t>
            </a:r>
            <a:r>
              <a:rPr lang="ru-RU" sz="2400" dirty="0" err="1"/>
              <a:t>отново</a:t>
            </a:r>
            <a:r>
              <a:rPr lang="ru-RU" sz="2400" dirty="0"/>
              <a:t> на 16, </a:t>
            </a:r>
            <a:r>
              <a:rPr lang="ru-RU" sz="2400" dirty="0" err="1"/>
              <a:t>дотогава</a:t>
            </a:r>
            <a:r>
              <a:rPr lang="ru-RU" sz="2400" dirty="0"/>
              <a:t> </a:t>
            </a:r>
            <a:r>
              <a:rPr lang="ru-RU" sz="2400" dirty="0" err="1"/>
              <a:t>докато</a:t>
            </a:r>
            <a:r>
              <a:rPr lang="ru-RU" sz="2400" dirty="0"/>
              <a:t> се получи 0 за </a:t>
            </a:r>
            <a:r>
              <a:rPr lang="ru-RU" sz="2400" dirty="0" err="1"/>
              <a:t>резултат</a:t>
            </a:r>
            <a:r>
              <a:rPr lang="ru-RU" sz="2400" dirty="0"/>
              <a:t>. </a:t>
            </a:r>
            <a:r>
              <a:rPr lang="ru-RU" sz="2400" dirty="0" err="1"/>
              <a:t>Получените</a:t>
            </a:r>
            <a:r>
              <a:rPr lang="ru-RU" sz="2400" dirty="0"/>
              <a:t> от </a:t>
            </a:r>
            <a:r>
              <a:rPr lang="ru-RU" sz="2400" dirty="0" err="1"/>
              <a:t>остатъка</a:t>
            </a:r>
            <a:r>
              <a:rPr lang="ru-RU" sz="2400" dirty="0"/>
              <a:t> числа се </a:t>
            </a:r>
            <a:r>
              <a:rPr lang="ru-RU" sz="2400" dirty="0" err="1"/>
              <a:t>вземат</a:t>
            </a:r>
            <a:r>
              <a:rPr lang="ru-RU" sz="2400" dirty="0"/>
              <a:t> </a:t>
            </a:r>
            <a:r>
              <a:rPr lang="ru-RU" sz="2400" dirty="0" err="1"/>
              <a:t>отзад</a:t>
            </a:r>
            <a:r>
              <a:rPr lang="ru-RU" sz="2400" dirty="0"/>
              <a:t> </a:t>
            </a:r>
            <a:r>
              <a:rPr lang="ru-RU" sz="2400" dirty="0" err="1"/>
              <a:t>напред</a:t>
            </a:r>
            <a:r>
              <a:rPr lang="ru-RU" sz="2400" dirty="0"/>
              <a:t> (от </a:t>
            </a:r>
            <a:r>
              <a:rPr lang="ru-RU" sz="2400" dirty="0" err="1"/>
              <a:t>последното</a:t>
            </a:r>
            <a:r>
              <a:rPr lang="ru-RU" sz="2400" dirty="0"/>
              <a:t> деление до </a:t>
            </a:r>
            <a:r>
              <a:rPr lang="ru-RU" sz="2400" dirty="0" err="1"/>
              <a:t>първото</a:t>
            </a:r>
            <a:r>
              <a:rPr lang="ru-RU" sz="2400" dirty="0"/>
              <a:t>) и се </a:t>
            </a:r>
            <a:r>
              <a:rPr lang="ru-RU" sz="2400" dirty="0" err="1"/>
              <a:t>получава</a:t>
            </a:r>
            <a:r>
              <a:rPr lang="ru-RU" sz="2400" dirty="0"/>
              <a:t> </a:t>
            </a:r>
            <a:r>
              <a:rPr lang="ru-RU" sz="2400" dirty="0" err="1"/>
              <a:t>числото</a:t>
            </a:r>
            <a:r>
              <a:rPr lang="ru-RU" sz="2400" dirty="0"/>
              <a:t> в </a:t>
            </a:r>
            <a:r>
              <a:rPr lang="ru-RU" sz="2400" dirty="0" err="1"/>
              <a:t>шестнайсетична</a:t>
            </a:r>
            <a:r>
              <a:rPr lang="ru-RU" sz="2400" dirty="0"/>
              <a:t> </a:t>
            </a:r>
            <a:r>
              <a:rPr lang="ru-RU" sz="2400" dirty="0" err="1"/>
              <a:t>бройна</a:t>
            </a:r>
            <a:r>
              <a:rPr lang="ru-RU" sz="2400" dirty="0"/>
              <a:t> система.</a:t>
            </a:r>
          </a:p>
          <a:p>
            <a:endParaRPr lang="ru-RU" sz="2400" dirty="0"/>
          </a:p>
          <a:p>
            <a:r>
              <a:rPr lang="ru-RU" sz="2400" dirty="0"/>
              <a:t>428591	÷	16	=	26786	</a:t>
            </a:r>
            <a:r>
              <a:rPr lang="ru-RU" sz="2400" dirty="0" err="1"/>
              <a:t>остатък</a:t>
            </a:r>
            <a:r>
              <a:rPr lang="ru-RU" sz="2400" dirty="0"/>
              <a:t>	15</a:t>
            </a:r>
          </a:p>
          <a:p>
            <a:r>
              <a:rPr lang="ru-RU" sz="2400" dirty="0"/>
              <a:t>26786	÷	16	=	1674	</a:t>
            </a:r>
            <a:r>
              <a:rPr lang="ru-RU" sz="2400" dirty="0" err="1"/>
              <a:t>остатък</a:t>
            </a:r>
            <a:r>
              <a:rPr lang="ru-RU" sz="2400" dirty="0"/>
              <a:t>	2</a:t>
            </a:r>
          </a:p>
          <a:p>
            <a:r>
              <a:rPr lang="ru-RU" sz="2400" dirty="0"/>
              <a:t>1674	÷	16	=	104	</a:t>
            </a:r>
            <a:r>
              <a:rPr lang="ru-RU" sz="2400" dirty="0" err="1"/>
              <a:t>остатък</a:t>
            </a:r>
            <a:r>
              <a:rPr lang="ru-RU" sz="2400" dirty="0"/>
              <a:t>	10</a:t>
            </a:r>
          </a:p>
          <a:p>
            <a:r>
              <a:rPr lang="ru-RU" sz="2400" dirty="0"/>
              <a:t>104	÷	16	=	6	</a:t>
            </a:r>
            <a:r>
              <a:rPr lang="ru-RU" sz="2400" dirty="0" err="1"/>
              <a:t>остатък</a:t>
            </a:r>
            <a:r>
              <a:rPr lang="ru-RU" sz="2400" dirty="0"/>
              <a:t>	8</a:t>
            </a:r>
          </a:p>
          <a:p>
            <a:r>
              <a:rPr lang="ru-RU" sz="2400" dirty="0"/>
              <a:t>6	÷	16	=	0	</a:t>
            </a:r>
            <a:r>
              <a:rPr lang="ru-RU" sz="2400" dirty="0" err="1"/>
              <a:t>остатък</a:t>
            </a:r>
            <a:r>
              <a:rPr lang="ru-RU" sz="2400" dirty="0"/>
              <a:t>	6</a:t>
            </a:r>
          </a:p>
          <a:p>
            <a:r>
              <a:rPr lang="ru-RU" sz="2400" dirty="0" err="1"/>
              <a:t>Гледаме</a:t>
            </a:r>
            <a:r>
              <a:rPr lang="ru-RU" sz="2400" dirty="0"/>
              <a:t> </a:t>
            </a:r>
            <a:r>
              <a:rPr lang="ru-RU" sz="2400" dirty="0" err="1"/>
              <a:t>остатъка</a:t>
            </a:r>
            <a:r>
              <a:rPr lang="ru-RU" sz="2400" dirty="0"/>
              <a:t> </a:t>
            </a:r>
            <a:r>
              <a:rPr lang="ru-RU" sz="2400" dirty="0" err="1"/>
              <a:t>отзад</a:t>
            </a:r>
            <a:r>
              <a:rPr lang="ru-RU" sz="2400" dirty="0"/>
              <a:t> </a:t>
            </a:r>
            <a:r>
              <a:rPr lang="ru-RU" sz="2400" dirty="0" err="1"/>
              <a:t>напред</a:t>
            </a:r>
            <a:r>
              <a:rPr lang="ru-RU" sz="2400" dirty="0"/>
              <a:t> и </a:t>
            </a:r>
            <a:r>
              <a:rPr lang="ru-RU" sz="2400" dirty="0" err="1"/>
              <a:t>получаваме</a:t>
            </a:r>
            <a:r>
              <a:rPr lang="ru-RU" sz="2400" dirty="0"/>
              <a:t>, че 428591</a:t>
            </a:r>
            <a:r>
              <a:rPr lang="ru-RU" sz="2400" baseline="-25000" dirty="0">
                <a:latin typeface="Arial" panose="020B0604020202020204" pitchFamily="34" charset="0"/>
              </a:rPr>
              <a:t>(10)</a:t>
            </a:r>
            <a:r>
              <a:rPr lang="ru-RU" sz="2400" dirty="0">
                <a:latin typeface="Arial" panose="020B0604020202020204" pitchFamily="34" charset="0"/>
              </a:rPr>
              <a:t> </a:t>
            </a:r>
            <a:r>
              <a:rPr lang="ru-RU" sz="2400" dirty="0"/>
              <a:t> = 68A2F</a:t>
            </a:r>
            <a:r>
              <a:rPr lang="ru-RU" sz="2400" baseline="-25000" dirty="0">
                <a:latin typeface="Arial" panose="020B0604020202020204" pitchFamily="34" charset="0"/>
              </a:rPr>
              <a:t>(16)</a:t>
            </a:r>
            <a:r>
              <a:rPr lang="ru-RU" sz="2400" dirty="0">
                <a:latin typeface="Arial" panose="020B0604020202020204" pitchFamily="34" charset="0"/>
              </a:rPr>
              <a:t> </a:t>
            </a:r>
            <a:r>
              <a:rPr lang="ru-RU" sz="2400" dirty="0"/>
              <a:t>.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7422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61762DC-A895-451E-A7DC-C31D45DF1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013" y="0"/>
            <a:ext cx="7100863" cy="831910"/>
          </a:xfrm>
        </p:spPr>
        <p:txBody>
          <a:bodyPr>
            <a:normAutofit/>
          </a:bodyPr>
          <a:lstStyle/>
          <a:p>
            <a:r>
              <a:rPr lang="bg-BG" dirty="0"/>
              <a:t>Преместващ регистър 74нс595</a:t>
            </a:r>
            <a:endParaRPr lang="en-US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F44D26A6-5BD1-40CC-91C6-969A1DFBF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93" y="1926671"/>
            <a:ext cx="5261411" cy="2655839"/>
          </a:xfrm>
          <a:prstGeom prst="rect">
            <a:avLst/>
          </a:prstGeom>
        </p:spPr>
      </p:pic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CBA0CA75-154A-4166-9B58-4BA1C525C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774271"/>
              </p:ext>
            </p:extLst>
          </p:nvPr>
        </p:nvGraphicFramePr>
        <p:xfrm>
          <a:off x="5712393" y="893379"/>
          <a:ext cx="5817454" cy="5844696"/>
        </p:xfrm>
        <a:graphic>
          <a:graphicData uri="http://schemas.openxmlformats.org/drawingml/2006/table">
            <a:tbl>
              <a:tblPr firstRow="1" firstCol="1" bandRow="1"/>
              <a:tblGrid>
                <a:gridCol w="583304">
                  <a:extLst>
                    <a:ext uri="{9D8B030D-6E8A-4147-A177-3AD203B41FA5}">
                      <a16:colId xmlns:a16="http://schemas.microsoft.com/office/drawing/2014/main" val="1440557633"/>
                    </a:ext>
                  </a:extLst>
                </a:gridCol>
                <a:gridCol w="785820">
                  <a:extLst>
                    <a:ext uri="{9D8B030D-6E8A-4147-A177-3AD203B41FA5}">
                      <a16:colId xmlns:a16="http://schemas.microsoft.com/office/drawing/2014/main" val="1294376096"/>
                    </a:ext>
                  </a:extLst>
                </a:gridCol>
                <a:gridCol w="4448330">
                  <a:extLst>
                    <a:ext uri="{9D8B030D-6E8A-4147-A177-3AD203B41FA5}">
                      <a16:colId xmlns:a16="http://schemas.microsoft.com/office/drawing/2014/main" val="715303907"/>
                    </a:ext>
                  </a:extLst>
                </a:gridCol>
              </a:tblGrid>
              <a:tr h="374517">
                <a:tc>
                  <a:txBody>
                    <a:bodyPr/>
                    <a:lstStyle/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Pin name </a:t>
                      </a:r>
                    </a:p>
                  </a:txBody>
                  <a:tcPr marL="67310" marR="31750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Pin number </a:t>
                      </a:r>
                    </a:p>
                  </a:txBody>
                  <a:tcPr marL="67310" marR="31750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r>
                        <a:rPr lang="bg-BG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7310" marR="31750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604300"/>
                  </a:ext>
                </a:extLst>
              </a:tr>
              <a:tr h="291819">
                <a:tc>
                  <a:txBody>
                    <a:bodyPr/>
                    <a:lstStyle/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Q0-Q7 </a:t>
                      </a:r>
                    </a:p>
                  </a:txBody>
                  <a:tcPr marL="67310" marR="31750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15, 1-7 </a:t>
                      </a:r>
                    </a:p>
                  </a:txBody>
                  <a:tcPr marL="67310" marR="31750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Parallel data output </a:t>
                      </a:r>
                    </a:p>
                  </a:txBody>
                  <a:tcPr marL="67310" marR="31750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112523"/>
                  </a:ext>
                </a:extLst>
              </a:tr>
              <a:tr h="290017">
                <a:tc>
                  <a:txBody>
                    <a:bodyPr/>
                    <a:lstStyle/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VCC </a:t>
                      </a:r>
                    </a:p>
                  </a:txBody>
                  <a:tcPr marL="67310" marR="31750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 </a:t>
                      </a:r>
                    </a:p>
                  </a:txBody>
                  <a:tcPr marL="67310" marR="31750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positive electrode of power supply, the voltage is 2~6V </a:t>
                      </a:r>
                    </a:p>
                  </a:txBody>
                  <a:tcPr marL="67310" marR="31750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704811"/>
                  </a:ext>
                </a:extLst>
              </a:tr>
              <a:tr h="290017">
                <a:tc>
                  <a:txBody>
                    <a:bodyPr/>
                    <a:lstStyle/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GND </a:t>
                      </a:r>
                    </a:p>
                  </a:txBody>
                  <a:tcPr marL="67310" marR="31750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 </a:t>
                      </a:r>
                    </a:p>
                  </a:txBody>
                  <a:tcPr marL="67310" marR="31750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negative electrode of power supply </a:t>
                      </a:r>
                    </a:p>
                  </a:txBody>
                  <a:tcPr marL="67310" marR="31750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076030"/>
                  </a:ext>
                </a:extLst>
              </a:tr>
              <a:tr h="290017">
                <a:tc>
                  <a:txBody>
                    <a:bodyPr/>
                    <a:lstStyle/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DS </a:t>
                      </a:r>
                    </a:p>
                  </a:txBody>
                  <a:tcPr marL="67310" marR="31750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 </a:t>
                      </a:r>
                    </a:p>
                  </a:txBody>
                  <a:tcPr marL="67310" marR="31750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Serial</a:t>
                      </a:r>
                      <a:r>
                        <a:rPr lang="bg-BG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bg-BG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</a:t>
                      </a:r>
                      <a:r>
                        <a:rPr lang="bg-BG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bg-BG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bg-BG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7310" marR="31750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168922"/>
                  </a:ext>
                </a:extLst>
              </a:tr>
              <a:tr h="852038">
                <a:tc>
                  <a:txBody>
                    <a:bodyPr/>
                    <a:lstStyle/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OE </a:t>
                      </a:r>
                    </a:p>
                  </a:txBody>
                  <a:tcPr marL="67310" marR="31750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 </a:t>
                      </a:r>
                    </a:p>
                  </a:txBody>
                  <a:tcPr marL="67310" marR="31750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170"/>
                        </a:spcAft>
                      </a:pPr>
                      <a:r>
                        <a:rPr lang="bg-BG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Enable</a:t>
                      </a:r>
                      <a:r>
                        <a:rPr lang="bg-BG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bg-BG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output</a:t>
                      </a:r>
                      <a:r>
                        <a:rPr lang="bg-BG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</a:p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170"/>
                        </a:spcAft>
                      </a:pPr>
                      <a:r>
                        <a:rPr lang="bg-BG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When</a:t>
                      </a:r>
                      <a:r>
                        <a:rPr lang="bg-BG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bg-BG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this</a:t>
                      </a:r>
                      <a:r>
                        <a:rPr lang="bg-BG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bg-BG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pin</a:t>
                      </a:r>
                      <a:r>
                        <a:rPr lang="bg-BG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bg-BG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lang="bg-BG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bg-BG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bg-BG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bg-BG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r>
                        <a:rPr lang="bg-BG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bg-BG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level</a:t>
                      </a:r>
                      <a:r>
                        <a:rPr lang="bg-BG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Q0-Q7 </a:t>
                      </a:r>
                      <a:r>
                        <a:rPr lang="bg-BG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lang="bg-BG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bg-BG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bg-BG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bg-BG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r>
                        <a:rPr lang="bg-BG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bg-BG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resistance</a:t>
                      </a:r>
                      <a:r>
                        <a:rPr lang="bg-BG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bg-BG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state</a:t>
                      </a:r>
                      <a:r>
                        <a:rPr lang="bg-BG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When</a:t>
                      </a:r>
                      <a:r>
                        <a:rPr lang="bg-BG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bg-BG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this</a:t>
                      </a:r>
                      <a:r>
                        <a:rPr lang="bg-BG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bg-BG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pin</a:t>
                      </a:r>
                      <a:r>
                        <a:rPr lang="bg-BG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bg-BG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lang="bg-BG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bg-BG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bg-BG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bg-BG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</a:t>
                      </a:r>
                      <a:r>
                        <a:rPr lang="bg-BG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bg-BG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level</a:t>
                      </a:r>
                      <a:r>
                        <a:rPr lang="bg-BG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Q0-Q7 </a:t>
                      </a:r>
                      <a:r>
                        <a:rPr lang="bg-BG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lang="bg-BG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bg-BG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bg-BG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bg-BG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output</a:t>
                      </a:r>
                      <a:r>
                        <a:rPr lang="bg-BG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bg-BG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</a:t>
                      </a:r>
                      <a:r>
                        <a:rPr lang="bg-BG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7310" marR="31750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339496"/>
                  </a:ext>
                </a:extLst>
              </a:tr>
              <a:tr h="571027">
                <a:tc>
                  <a:txBody>
                    <a:bodyPr/>
                    <a:lstStyle/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ST_CP </a:t>
                      </a:r>
                    </a:p>
                  </a:txBody>
                  <a:tcPr marL="67310" marR="31750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 </a:t>
                      </a:r>
                    </a:p>
                  </a:txBody>
                  <a:tcPr marL="67310" marR="31750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Parallel update output: when its electrical level is rising, it will update the parallel data output. </a:t>
                      </a:r>
                    </a:p>
                  </a:txBody>
                  <a:tcPr marL="67310" marR="31750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709345"/>
                  </a:ext>
                </a:extLst>
              </a:tr>
              <a:tr h="572829">
                <a:tc>
                  <a:txBody>
                    <a:bodyPr/>
                    <a:lstStyle/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SH_CP </a:t>
                      </a:r>
                    </a:p>
                  </a:txBody>
                  <a:tcPr marL="67310" marR="31750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 </a:t>
                      </a:r>
                    </a:p>
                  </a:txBody>
                  <a:tcPr marL="67310" marR="31750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Serial shift clock: when its electrical level is rising, serial data input register will do a shift. </a:t>
                      </a:r>
                    </a:p>
                  </a:txBody>
                  <a:tcPr marL="67310" marR="31750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4267"/>
                  </a:ext>
                </a:extLst>
              </a:tr>
              <a:tr h="571027">
                <a:tc>
                  <a:txBody>
                    <a:bodyPr/>
                    <a:lstStyle/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MR </a:t>
                      </a:r>
                    </a:p>
                  </a:txBody>
                  <a:tcPr marL="67310" marR="31750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 </a:t>
                      </a:r>
                    </a:p>
                  </a:txBody>
                  <a:tcPr marL="67310" marR="31750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Remove shift register:When this pin is in low level, the content in shift register will be cleared . </a:t>
                      </a:r>
                    </a:p>
                  </a:txBody>
                  <a:tcPr marL="67310" marR="31750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418058"/>
                  </a:ext>
                </a:extLst>
              </a:tr>
              <a:tr h="290017">
                <a:tc>
                  <a:txBody>
                    <a:bodyPr/>
                    <a:lstStyle/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Q7' </a:t>
                      </a:r>
                    </a:p>
                  </a:txBody>
                  <a:tcPr marL="67310" marR="31750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27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 </a:t>
                      </a:r>
                    </a:p>
                  </a:txBody>
                  <a:tcPr marL="67310" marR="31750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Serial</a:t>
                      </a:r>
                      <a:r>
                        <a:rPr lang="bg-BG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bg-BG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</a:t>
                      </a:r>
                      <a:r>
                        <a:rPr lang="bg-BG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bg-BG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output</a:t>
                      </a:r>
                      <a:r>
                        <a:rPr lang="bg-BG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bg-BG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</a:t>
                      </a:r>
                      <a:r>
                        <a:rPr lang="bg-BG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bg-BG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</a:t>
                      </a:r>
                      <a:r>
                        <a:rPr lang="bg-BG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bg-BG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</a:t>
                      </a:r>
                      <a:r>
                        <a:rPr lang="bg-BG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bg-BG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connected</a:t>
                      </a:r>
                      <a:r>
                        <a:rPr lang="bg-BG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bg-BG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bg-BG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bg-BG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more</a:t>
                      </a:r>
                      <a:r>
                        <a:rPr lang="bg-BG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74HC595 </a:t>
                      </a:r>
                      <a:r>
                        <a:rPr lang="bg-BG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bg-BG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bg-BG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series</a:t>
                      </a:r>
                      <a:r>
                        <a:rPr lang="bg-BG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</a:t>
                      </a:r>
                    </a:p>
                  </a:txBody>
                  <a:tcPr marL="67310" marR="31750" marT="330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812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914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BBC5D7D-A896-4E44-9ACE-14751DC38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7414" y="271734"/>
            <a:ext cx="8814391" cy="1014806"/>
          </a:xfrm>
        </p:spPr>
        <p:txBody>
          <a:bodyPr/>
          <a:lstStyle/>
          <a:p>
            <a:r>
              <a:rPr lang="bg-BG" dirty="0"/>
              <a:t>Схема на свързване на 74нс595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93AF6D81-03A4-4BD4-B387-C7189887A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27" y="1545022"/>
            <a:ext cx="5812122" cy="2998240"/>
          </a:xfrm>
          <a:prstGeom prst="rect">
            <a:avLst/>
          </a:prstGeom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D59857BC-26EE-4F8C-A383-C299F1C07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958" y="1550110"/>
            <a:ext cx="6034927" cy="461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31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9C473CB-1E77-436C-8B46-5BD20E9B2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552" y="0"/>
            <a:ext cx="4594303" cy="1040524"/>
          </a:xfrm>
        </p:spPr>
        <p:txBody>
          <a:bodyPr>
            <a:normAutofit fontScale="90000"/>
          </a:bodyPr>
          <a:lstStyle/>
          <a:p>
            <a:r>
              <a:rPr lang="bg-BG" dirty="0"/>
              <a:t>Схема на серийно свързвана на 74НС595</a:t>
            </a:r>
            <a:endParaRPr lang="en-US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01D69F48-C90B-4757-AEE2-DA4B01E15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31" y="1059737"/>
            <a:ext cx="5705475" cy="5705475"/>
          </a:xfrm>
          <a:prstGeom prst="rect">
            <a:avLst/>
          </a:prstGeom>
        </p:spPr>
      </p:pic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756EC557-D21B-4305-A4B6-242CF84A6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991" y="100998"/>
            <a:ext cx="5238750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63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5468D04-80CD-40FF-B6F9-11E1A385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543" y="0"/>
            <a:ext cx="8488229" cy="581496"/>
          </a:xfrm>
        </p:spPr>
        <p:txBody>
          <a:bodyPr>
            <a:normAutofit fontScale="90000"/>
          </a:bodyPr>
          <a:lstStyle/>
          <a:p>
            <a:r>
              <a:rPr lang="bg-BG" dirty="0"/>
              <a:t>Лед редица и 74НС595, задача 1</a:t>
            </a:r>
            <a:endParaRPr lang="en-US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E1FEA8EE-FB69-4E42-BF15-672E9E92E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26" y="1292774"/>
            <a:ext cx="6299325" cy="4193626"/>
          </a:xfrm>
          <a:prstGeom prst="rect">
            <a:avLst/>
          </a:prstGeom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592F7F30-96CD-4123-93F3-23DB13835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130" y="679010"/>
            <a:ext cx="4603531" cy="610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80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70981</TotalTime>
  <Words>2118</Words>
  <Application>Microsoft Office PowerPoint</Application>
  <PresentationFormat>Широк екран</PresentationFormat>
  <Paragraphs>360</Paragraphs>
  <Slides>18</Slides>
  <Notes>4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18</vt:i4>
      </vt:variant>
    </vt:vector>
  </HeadingPairs>
  <TitlesOfParts>
    <vt:vector size="22" baseType="lpstr">
      <vt:lpstr>Arial</vt:lpstr>
      <vt:lpstr>Calibri</vt:lpstr>
      <vt:lpstr>Tw Cen MT</vt:lpstr>
      <vt:lpstr>Circuit</vt:lpstr>
      <vt:lpstr>Arduino Basics</vt:lpstr>
      <vt:lpstr>Съдържание</vt:lpstr>
      <vt:lpstr>Презентация на PowerPoint</vt:lpstr>
      <vt:lpstr>Преобразуване на шестнадесетично &lt;&gt; двоично число </vt:lpstr>
      <vt:lpstr>Презентация на PowerPoint</vt:lpstr>
      <vt:lpstr>Преместващ регистър 74нс595</vt:lpstr>
      <vt:lpstr>Схема на свързване на 74нс595</vt:lpstr>
      <vt:lpstr>Схема на серийно свързвана на 74НС595</vt:lpstr>
      <vt:lpstr>Лед редица и 74НС595, задача 1</vt:lpstr>
      <vt:lpstr>Презентация на PowerPoint</vt:lpstr>
      <vt:lpstr>Ред на влизане</vt:lpstr>
      <vt:lpstr>Лед матрица и 74НС595 Задача 2</vt:lpstr>
      <vt:lpstr>Презентация на PowerPoint</vt:lpstr>
      <vt:lpstr>Презентация на PowerPoint</vt:lpstr>
      <vt:lpstr>Презентация на PowerPoint</vt:lpstr>
      <vt:lpstr>Поздравления ! ! ! вече сте шест крачкИ напред ;)</vt:lpstr>
      <vt:lpstr>Домашна работа</vt:lpstr>
      <vt:lpstr>ПРавила за безопасност ! !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Ардуино за роботиката</dc:title>
  <dc:creator>Георги Величков</dc:creator>
  <cp:lastModifiedBy>GeorgiKV</cp:lastModifiedBy>
  <cp:revision>314</cp:revision>
  <dcterms:created xsi:type="dcterms:W3CDTF">2017-06-09T14:14:21Z</dcterms:created>
  <dcterms:modified xsi:type="dcterms:W3CDTF">2019-11-17T23:58:16Z</dcterms:modified>
</cp:coreProperties>
</file>