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98" r:id="rId3"/>
    <p:sldId id="485" r:id="rId4"/>
    <p:sldId id="493" r:id="rId5"/>
    <p:sldId id="542" r:id="rId6"/>
    <p:sldId id="552" r:id="rId7"/>
    <p:sldId id="490" r:id="rId8"/>
    <p:sldId id="492" r:id="rId9"/>
    <p:sldId id="541" r:id="rId10"/>
    <p:sldId id="543" r:id="rId11"/>
    <p:sldId id="491" r:id="rId12"/>
    <p:sldId id="555" r:id="rId13"/>
    <p:sldId id="445" r:id="rId14"/>
    <p:sldId id="3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KV" initials="G" lastIdx="1" clrIdx="0">
    <p:extLst>
      <p:ext uri="{19B8F6BF-5375-455C-9EA6-DF929625EA0E}">
        <p15:presenceInfo xmlns:p15="http://schemas.microsoft.com/office/powerpoint/2012/main" userId="S::GeorgiKV@students.softuni.bg::725c42dc-c8f2-4e01-87d6-8a92e0d1c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274" autoAdjust="0"/>
  </p:normalViewPr>
  <p:slideViewPr>
    <p:cSldViewPr snapToGrid="0">
      <p:cViewPr varScale="1">
        <p:scale>
          <a:sx n="91" d="100"/>
          <a:sy n="91" d="100"/>
        </p:scale>
        <p:origin x="7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  <a14:imgEffect>
                      <a14:colorTemperature colorTemp="69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7312"/>
          </a:xfrm>
        </p:spPr>
        <p:txBody>
          <a:bodyPr/>
          <a:lstStyle/>
          <a:p>
            <a:r>
              <a:rPr lang="bg-BG" dirty="0"/>
              <a:t>Ардуино</a:t>
            </a:r>
            <a:r>
              <a:rPr lang="en-US" dirty="0"/>
              <a:t> </a:t>
            </a:r>
            <a:r>
              <a:rPr lang="bg-BG" dirty="0"/>
              <a:t>осноВИ</a:t>
            </a:r>
          </a:p>
          <a:p>
            <a:r>
              <a:rPr lang="bg-BG" dirty="0"/>
              <a:t>Част 7</a:t>
            </a:r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gevelichkov@gmail.com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74B9E0B7-5562-42A2-93C6-0DA431ACDA63}"/>
              </a:ext>
            </a:extLst>
          </p:cNvPr>
          <p:cNvSpPr/>
          <p:nvPr/>
        </p:nvSpPr>
        <p:spPr>
          <a:xfrm>
            <a:off x="178676" y="140777"/>
            <a:ext cx="11624442" cy="671722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sz="1050" dirty="0"/>
              <a:t>#include &lt;</a:t>
            </a:r>
            <a:r>
              <a:rPr lang="en-US" sz="1050" dirty="0" err="1"/>
              <a:t>LiquidCrystal.h</a:t>
            </a:r>
            <a:r>
              <a:rPr lang="en-US" sz="1050" dirty="0"/>
              <a:t>&gt;    // Contains </a:t>
            </a:r>
            <a:r>
              <a:rPr lang="en-US" sz="1050" dirty="0" err="1"/>
              <a:t>LiquidCrystal</a:t>
            </a:r>
            <a:r>
              <a:rPr lang="en-US" sz="1050" dirty="0"/>
              <a:t> Library</a:t>
            </a:r>
          </a:p>
          <a:p>
            <a:r>
              <a:rPr lang="en-US" sz="1050" dirty="0"/>
              <a:t>#include &lt;FlexiTimer2.h&gt;      // Contains FlexiTimer2 Library</a:t>
            </a:r>
          </a:p>
          <a:p>
            <a:endParaRPr lang="en-US" sz="1050" dirty="0"/>
          </a:p>
          <a:p>
            <a:r>
              <a:rPr lang="en-US" sz="1050" dirty="0"/>
              <a:t>// initialize the library with the numbers of the interface pins</a:t>
            </a:r>
          </a:p>
          <a:p>
            <a:r>
              <a:rPr lang="en-US" sz="1050" dirty="0" err="1"/>
              <a:t>LiquidCrystal</a:t>
            </a:r>
            <a:r>
              <a:rPr lang="en-US" sz="1050" dirty="0"/>
              <a:t> </a:t>
            </a:r>
            <a:r>
              <a:rPr lang="en-US" sz="1050" dirty="0" err="1"/>
              <a:t>lcd</a:t>
            </a:r>
            <a:r>
              <a:rPr lang="en-US" sz="1050" dirty="0"/>
              <a:t>(12, 11, 5, 4, 3, 2);</a:t>
            </a:r>
          </a:p>
          <a:p>
            <a:endParaRPr lang="en-US" sz="1050" dirty="0"/>
          </a:p>
          <a:p>
            <a:r>
              <a:rPr lang="en-US" sz="1050" dirty="0"/>
              <a:t>int </a:t>
            </a:r>
            <a:r>
              <a:rPr lang="en-US" sz="1050" dirty="0" err="1"/>
              <a:t>tempPin</a:t>
            </a:r>
            <a:r>
              <a:rPr lang="en-US" sz="1050" dirty="0"/>
              <a:t> = 4;                // define the pin of temperature sensor</a:t>
            </a:r>
          </a:p>
          <a:p>
            <a:r>
              <a:rPr lang="en-US" sz="1050" dirty="0"/>
              <a:t>float </a:t>
            </a:r>
            <a:r>
              <a:rPr lang="en-US" sz="1050" dirty="0" err="1"/>
              <a:t>tempVal</a:t>
            </a:r>
            <a:r>
              <a:rPr lang="en-US" sz="1050" dirty="0"/>
              <a:t>;                  // define a variable to store temperature value</a:t>
            </a:r>
          </a:p>
          <a:p>
            <a:r>
              <a:rPr lang="en-US" sz="1050" dirty="0"/>
              <a:t>int hour, minute, second;       // define variables stored record time</a:t>
            </a:r>
          </a:p>
          <a:p>
            <a:endParaRPr lang="en-US" sz="1050" dirty="0"/>
          </a:p>
          <a:p>
            <a:r>
              <a:rPr lang="en-US" sz="1050" dirty="0"/>
              <a:t>void setup() {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lcd.begin</a:t>
            </a:r>
            <a:r>
              <a:rPr lang="en-US" sz="1050" dirty="0"/>
              <a:t>(16, 2);     // set up the LCD's number of columns and rows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startingAnimation</a:t>
            </a:r>
            <a:r>
              <a:rPr lang="en-US" sz="1050" dirty="0"/>
              <a:t>();  // display a dynamic start screen</a:t>
            </a:r>
          </a:p>
          <a:p>
            <a:r>
              <a:rPr lang="en-US" sz="1050" dirty="0"/>
              <a:t>  FlexiTimer2::set(1000, </a:t>
            </a:r>
            <a:r>
              <a:rPr lang="en-US" sz="1050" dirty="0" err="1"/>
              <a:t>timerInt</a:t>
            </a:r>
            <a:r>
              <a:rPr lang="en-US" sz="1050" dirty="0"/>
              <a:t>);  // configure the timer and interrupt function</a:t>
            </a:r>
          </a:p>
          <a:p>
            <a:r>
              <a:rPr lang="en-US" sz="1050" dirty="0"/>
              <a:t>  FlexiTimer2::start();              // start timer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Serial.begin</a:t>
            </a:r>
            <a:r>
              <a:rPr lang="en-US" sz="1050" dirty="0"/>
              <a:t>(9600);                // initialize serial port with baud rate 9600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Serial.println</a:t>
            </a:r>
            <a:r>
              <a:rPr lang="en-US" sz="1050" dirty="0"/>
              <a:t>("UNO is ready!");   // print the string "UNO is ready!"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Serial.println</a:t>
            </a:r>
            <a:r>
              <a:rPr lang="en-US" sz="1050" dirty="0"/>
              <a:t>("Input </a:t>
            </a:r>
            <a:r>
              <a:rPr lang="en-US" sz="1050" dirty="0" err="1"/>
              <a:t>hour,minute,second</a:t>
            </a:r>
            <a:r>
              <a:rPr lang="en-US" sz="1050" dirty="0"/>
              <a:t> to set time.");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void loop() {</a:t>
            </a:r>
          </a:p>
          <a:p>
            <a:r>
              <a:rPr lang="en-US" sz="1050" dirty="0"/>
              <a:t>  // Get temperature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tempVal</a:t>
            </a:r>
            <a:r>
              <a:rPr lang="en-US" sz="1050" dirty="0"/>
              <a:t> = </a:t>
            </a:r>
            <a:r>
              <a:rPr lang="en-US" sz="1050" dirty="0" err="1"/>
              <a:t>getTemp</a:t>
            </a:r>
            <a:r>
              <a:rPr lang="en-US" sz="1050" dirty="0"/>
              <a:t>();</a:t>
            </a:r>
          </a:p>
          <a:p>
            <a:r>
              <a:rPr lang="en-US" sz="1050" dirty="0"/>
              <a:t>  if (second &gt;= 60) {       // when seconds is equal to 60, minutes plus 1</a:t>
            </a:r>
          </a:p>
          <a:p>
            <a:r>
              <a:rPr lang="en-US" sz="1050" dirty="0"/>
              <a:t>    second = 0;</a:t>
            </a:r>
          </a:p>
          <a:p>
            <a:r>
              <a:rPr lang="en-US" sz="1050" dirty="0"/>
              <a:t>    minute++;</a:t>
            </a:r>
          </a:p>
          <a:p>
            <a:r>
              <a:rPr lang="en-US" sz="1050" dirty="0"/>
              <a:t>    if (minute &gt;= 60) {     // when minutes is equal to 60, hours plus 1</a:t>
            </a:r>
          </a:p>
          <a:p>
            <a:r>
              <a:rPr lang="en-US" sz="1050" dirty="0"/>
              <a:t>      minute = 0;</a:t>
            </a:r>
          </a:p>
          <a:p>
            <a:r>
              <a:rPr lang="en-US" sz="1050" dirty="0"/>
              <a:t>      hour++;</a:t>
            </a:r>
          </a:p>
          <a:p>
            <a:r>
              <a:rPr lang="en-US" sz="1050" dirty="0"/>
              <a:t>      if (hour &gt;= 24) {     // when hours is equal to 24, hours turn to zero</a:t>
            </a:r>
          </a:p>
          <a:p>
            <a:r>
              <a:rPr lang="en-US" sz="1050" dirty="0"/>
              <a:t>        hour = 0;</a:t>
            </a:r>
          </a:p>
          <a:p>
            <a:r>
              <a:rPr lang="en-US" sz="1050" dirty="0"/>
              <a:t>      }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lcdDisplay</a:t>
            </a:r>
            <a:r>
              <a:rPr lang="en-US" sz="1050" dirty="0"/>
              <a:t>();             // display temperature and time information on LCD</a:t>
            </a:r>
          </a:p>
          <a:p>
            <a:r>
              <a:rPr lang="en-US" sz="1050" dirty="0"/>
              <a:t>  delay(200);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void </a:t>
            </a:r>
            <a:r>
              <a:rPr lang="en-US" sz="1050" dirty="0" err="1"/>
              <a:t>startingAnimation</a:t>
            </a:r>
            <a:r>
              <a:rPr lang="en-US" sz="1050" dirty="0"/>
              <a:t>() {</a:t>
            </a:r>
          </a:p>
          <a:p>
            <a:r>
              <a:rPr lang="en-US" sz="1050" dirty="0"/>
              <a:t>  for (int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16; 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lcd.scrollDisplayRight</a:t>
            </a:r>
            <a:r>
              <a:rPr lang="en-US" sz="1050" dirty="0"/>
              <a:t>();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("starting...");</a:t>
            </a:r>
          </a:p>
          <a:p>
            <a:r>
              <a:rPr lang="en-US" sz="1050" dirty="0"/>
              <a:t>  for (int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16; 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lcd.scrollDisplayLeft</a:t>
            </a:r>
            <a:r>
              <a:rPr lang="en-US" sz="1050" dirty="0"/>
              <a:t>();</a:t>
            </a:r>
          </a:p>
          <a:p>
            <a:r>
              <a:rPr lang="en-US" sz="1050" dirty="0"/>
              <a:t>    delay(300);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lcd.clear</a:t>
            </a:r>
            <a:r>
              <a:rPr lang="en-US" sz="1050" dirty="0"/>
              <a:t>();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// the timer interrupt function of FlexiTimer2 is executed every 1s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timerInt</a:t>
            </a:r>
            <a:r>
              <a:rPr lang="en-US" sz="1050" dirty="0"/>
              <a:t>() {</a:t>
            </a:r>
          </a:p>
          <a:p>
            <a:r>
              <a:rPr lang="en-US" sz="1050" dirty="0"/>
              <a:t>  second++;       // second plus 1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// serial port interrupt function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serialEvent</a:t>
            </a:r>
            <a:r>
              <a:rPr lang="en-US" sz="1050" dirty="0"/>
              <a:t>() {</a:t>
            </a:r>
          </a:p>
          <a:p>
            <a:r>
              <a:rPr lang="en-US" sz="1050" dirty="0"/>
              <a:t>  int </a:t>
            </a:r>
            <a:r>
              <a:rPr lang="en-US" sz="1050" dirty="0" err="1"/>
              <a:t>inInt</a:t>
            </a:r>
            <a:r>
              <a:rPr lang="en-US" sz="1050" dirty="0"/>
              <a:t>[3];  // define an array to save the received serial data</a:t>
            </a:r>
          </a:p>
          <a:p>
            <a:r>
              <a:rPr lang="en-US" sz="1050" dirty="0"/>
              <a:t>  while (</a:t>
            </a:r>
            <a:r>
              <a:rPr lang="en-US" sz="1050" dirty="0" err="1"/>
              <a:t>Serial.available</a:t>
            </a:r>
            <a:r>
              <a:rPr lang="en-US" sz="1050" dirty="0"/>
              <a:t>()) {</a:t>
            </a:r>
          </a:p>
          <a:p>
            <a:r>
              <a:rPr lang="en-US" sz="1050" dirty="0"/>
              <a:t>    for (int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3; 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r>
              <a:rPr lang="en-US" sz="1050" dirty="0"/>
              <a:t>      </a:t>
            </a:r>
            <a:r>
              <a:rPr lang="en-US" sz="1050" dirty="0" err="1"/>
              <a:t>inInt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 = </a:t>
            </a:r>
            <a:r>
              <a:rPr lang="en-US" sz="1050" dirty="0" err="1"/>
              <a:t>Serial.parseInt</a:t>
            </a:r>
            <a:r>
              <a:rPr lang="en-US" sz="1050" dirty="0"/>
              <a:t>();  // receive 3 integer data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// print the received data for confirmation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("Your input is: ");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</a:t>
            </a:r>
            <a:r>
              <a:rPr lang="en-US" sz="1050" dirty="0" err="1"/>
              <a:t>inInt</a:t>
            </a:r>
            <a:r>
              <a:rPr lang="en-US" sz="1050" dirty="0"/>
              <a:t>[0]);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(", ");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</a:t>
            </a:r>
            <a:r>
              <a:rPr lang="en-US" sz="1050" dirty="0" err="1"/>
              <a:t>inInt</a:t>
            </a:r>
            <a:r>
              <a:rPr lang="en-US" sz="1050" dirty="0"/>
              <a:t>[1]);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(", ");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Serial.println</a:t>
            </a:r>
            <a:r>
              <a:rPr lang="en-US" sz="1050" dirty="0"/>
              <a:t>(</a:t>
            </a:r>
            <a:r>
              <a:rPr lang="en-US" sz="1050" dirty="0" err="1"/>
              <a:t>inInt</a:t>
            </a:r>
            <a:r>
              <a:rPr lang="en-US" sz="1050" dirty="0"/>
              <a:t>[2]);</a:t>
            </a:r>
          </a:p>
          <a:p>
            <a:r>
              <a:rPr lang="en-US" sz="1050" dirty="0"/>
              <a:t>    // use received data to adjust time</a:t>
            </a:r>
          </a:p>
          <a:p>
            <a:r>
              <a:rPr lang="en-US" sz="1050" dirty="0"/>
              <a:t>    hour = </a:t>
            </a:r>
            <a:r>
              <a:rPr lang="en-US" sz="1050" dirty="0" err="1"/>
              <a:t>inInt</a:t>
            </a:r>
            <a:r>
              <a:rPr lang="en-US" sz="1050" dirty="0"/>
              <a:t>[0];</a:t>
            </a:r>
          </a:p>
          <a:p>
            <a:r>
              <a:rPr lang="en-US" sz="1050" dirty="0"/>
              <a:t>    minute = </a:t>
            </a:r>
            <a:r>
              <a:rPr lang="en-US" sz="1050" dirty="0" err="1"/>
              <a:t>inInt</a:t>
            </a:r>
            <a:r>
              <a:rPr lang="en-US" sz="1050" dirty="0"/>
              <a:t>[1];</a:t>
            </a:r>
          </a:p>
          <a:p>
            <a:r>
              <a:rPr lang="en-US" sz="1050" dirty="0"/>
              <a:t>    second = </a:t>
            </a:r>
            <a:r>
              <a:rPr lang="en-US" sz="1050" dirty="0" err="1"/>
              <a:t>inInt</a:t>
            </a:r>
            <a:r>
              <a:rPr lang="en-US" sz="1050" dirty="0"/>
              <a:t>[2];</a:t>
            </a:r>
          </a:p>
          <a:p>
            <a:r>
              <a:rPr lang="en-US" sz="1050" dirty="0"/>
              <a:t>    // print the modified time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("Time now is: ");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(hour / 10);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(hour % 10);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(':');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(minute / 10);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(minute % 10);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(':');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</a:t>
            </a:r>
            <a:r>
              <a:rPr lang="en-US" sz="1050" dirty="0"/>
              <a:t>(second / 10);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Serial.println</a:t>
            </a:r>
            <a:r>
              <a:rPr lang="en-US" sz="1050" dirty="0"/>
              <a:t>(second % 10);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// function used by LCD1602 to display time and temperature</a:t>
            </a:r>
          </a:p>
          <a:p>
            <a:r>
              <a:rPr lang="en-US" sz="1050" dirty="0"/>
              <a:t>void </a:t>
            </a:r>
            <a:r>
              <a:rPr lang="en-US" sz="1050" dirty="0" err="1"/>
              <a:t>lcdDisplay</a:t>
            </a:r>
            <a:r>
              <a:rPr lang="en-US" sz="1050" dirty="0"/>
              <a:t>() {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lcd.setCursor</a:t>
            </a:r>
            <a:r>
              <a:rPr lang="en-US" sz="1050" dirty="0"/>
              <a:t>(0, 0);  // set the cursor to (0,0) (first </a:t>
            </a:r>
            <a:r>
              <a:rPr lang="en-US" sz="1050" dirty="0" err="1"/>
              <a:t>column,first</a:t>
            </a:r>
            <a:r>
              <a:rPr lang="en-US" sz="1050" dirty="0"/>
              <a:t> row).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("TEMP: ");  // display temperature information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</a:t>
            </a:r>
            <a:r>
              <a:rPr lang="en-US" sz="1050" dirty="0" err="1"/>
              <a:t>tempVal</a:t>
            </a:r>
            <a:r>
              <a:rPr lang="en-US" sz="1050" dirty="0"/>
              <a:t>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("C");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lcd.setCursor</a:t>
            </a:r>
            <a:r>
              <a:rPr lang="en-US" sz="1050" dirty="0"/>
              <a:t>(0, 1);  // set the cursor to (0,1) (first </a:t>
            </a:r>
            <a:r>
              <a:rPr lang="en-US" sz="1050" dirty="0" err="1"/>
              <a:t>column,second</a:t>
            </a:r>
            <a:r>
              <a:rPr lang="en-US" sz="1050" dirty="0"/>
              <a:t> row)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("TIME: ");  // display time information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(hour / 10);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(hour % 10);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(':');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(minute / 10);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(minute % 10);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(':');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(second / 10);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lcd.print</a:t>
            </a:r>
            <a:r>
              <a:rPr lang="en-US" sz="1050" dirty="0"/>
              <a:t>(second % 10);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// function used to get temperature</a:t>
            </a:r>
          </a:p>
          <a:p>
            <a:r>
              <a:rPr lang="en-US" sz="1050" dirty="0"/>
              <a:t>float </a:t>
            </a:r>
            <a:r>
              <a:rPr lang="en-US" sz="1050" dirty="0" err="1"/>
              <a:t>getTemp</a:t>
            </a:r>
            <a:r>
              <a:rPr lang="en-US" sz="1050" dirty="0"/>
              <a:t>() {</a:t>
            </a:r>
          </a:p>
          <a:p>
            <a:r>
              <a:rPr lang="en-US" sz="1050" dirty="0"/>
              <a:t>  // Convert analog value of </a:t>
            </a:r>
            <a:r>
              <a:rPr lang="en-US" sz="1050" dirty="0" err="1"/>
              <a:t>tempPin</a:t>
            </a:r>
            <a:r>
              <a:rPr lang="en-US" sz="1050" dirty="0"/>
              <a:t> into digital value</a:t>
            </a:r>
          </a:p>
          <a:p>
            <a:r>
              <a:rPr lang="en-US" sz="1050" dirty="0"/>
              <a:t>  int </a:t>
            </a:r>
            <a:r>
              <a:rPr lang="en-US" sz="1050" dirty="0" err="1"/>
              <a:t>adcVal</a:t>
            </a:r>
            <a:r>
              <a:rPr lang="en-US" sz="1050" dirty="0"/>
              <a:t> = </a:t>
            </a:r>
            <a:r>
              <a:rPr lang="en-US" sz="1050" dirty="0" err="1"/>
              <a:t>analogRead</a:t>
            </a:r>
            <a:r>
              <a:rPr lang="en-US" sz="1050" dirty="0"/>
              <a:t>(</a:t>
            </a:r>
            <a:r>
              <a:rPr lang="en-US" sz="1050" dirty="0" err="1"/>
              <a:t>tempPin</a:t>
            </a:r>
            <a:r>
              <a:rPr lang="en-US" sz="1050" dirty="0"/>
              <a:t>);</a:t>
            </a:r>
          </a:p>
          <a:p>
            <a:r>
              <a:rPr lang="en-US" sz="1050" dirty="0"/>
              <a:t>  // Calculate voltage</a:t>
            </a:r>
          </a:p>
          <a:p>
            <a:r>
              <a:rPr lang="en-US" sz="1050" dirty="0"/>
              <a:t>  float v = </a:t>
            </a:r>
            <a:r>
              <a:rPr lang="en-US" sz="1050" dirty="0" err="1"/>
              <a:t>adcVal</a:t>
            </a:r>
            <a:r>
              <a:rPr lang="en-US" sz="1050" dirty="0"/>
              <a:t> * 5.0 / 1024;</a:t>
            </a:r>
          </a:p>
          <a:p>
            <a:r>
              <a:rPr lang="en-US" sz="1050" dirty="0"/>
              <a:t>  // Calculate resistance value of thermistor</a:t>
            </a:r>
          </a:p>
          <a:p>
            <a:r>
              <a:rPr lang="en-US" sz="1050" dirty="0"/>
              <a:t>  float Rt = 10 * v / (5 - v);</a:t>
            </a:r>
          </a:p>
          <a:p>
            <a:r>
              <a:rPr lang="en-US" sz="1050" dirty="0"/>
              <a:t>  // Calculate temperature (Kelvin)</a:t>
            </a:r>
          </a:p>
          <a:p>
            <a:r>
              <a:rPr lang="en-US" sz="1050" dirty="0"/>
              <a:t>  float </a:t>
            </a:r>
            <a:r>
              <a:rPr lang="en-US" sz="1050" dirty="0" err="1"/>
              <a:t>tempK</a:t>
            </a:r>
            <a:r>
              <a:rPr lang="en-US" sz="1050" dirty="0"/>
              <a:t> = 1 / (log(Rt / 10) / 3950 + 1 / (273.15 + 25));</a:t>
            </a:r>
          </a:p>
          <a:p>
            <a:r>
              <a:rPr lang="en-US" sz="1050" dirty="0"/>
              <a:t>  // Calculate temperature (Celsius)</a:t>
            </a:r>
          </a:p>
          <a:p>
            <a:r>
              <a:rPr lang="en-US" sz="1050" dirty="0"/>
              <a:t>  return </a:t>
            </a:r>
            <a:r>
              <a:rPr lang="en-US" sz="1050" dirty="0" err="1"/>
              <a:t>tempK</a:t>
            </a:r>
            <a:r>
              <a:rPr lang="en-US" sz="1050" dirty="0"/>
              <a:t> - 273.15;</a:t>
            </a:r>
          </a:p>
          <a:p>
            <a:r>
              <a:rPr lang="en-US" sz="1050" dirty="0"/>
              <a:t>}</a:t>
            </a:r>
            <a:endParaRPr lang="bg-BG" sz="1050" dirty="0"/>
          </a:p>
        </p:txBody>
      </p:sp>
    </p:spTree>
    <p:extLst>
      <p:ext uri="{BB962C8B-B14F-4D97-AF65-F5344CB8AC3E}">
        <p14:creationId xmlns:p14="http://schemas.microsoft.com/office/powerpoint/2010/main" val="15932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BCB881-27B9-495C-9F09-96D524BA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41" y="201527"/>
            <a:ext cx="5999141" cy="429093"/>
          </a:xfrm>
        </p:spPr>
        <p:txBody>
          <a:bodyPr>
            <a:normAutofit fontScale="90000"/>
          </a:bodyPr>
          <a:lstStyle/>
          <a:p>
            <a:r>
              <a:rPr lang="bg-BG" dirty="0"/>
              <a:t>Схема на свързване </a:t>
            </a:r>
            <a:r>
              <a:rPr lang="en-US" dirty="0"/>
              <a:t>I2C Bus</a:t>
            </a:r>
            <a:r>
              <a:rPr lang="en-US" b="1" dirty="0"/>
              <a:t> 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0D3A182-DC19-4A29-9FB5-00ABE13D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21" y="1028864"/>
            <a:ext cx="9496425" cy="4295775"/>
          </a:xfrm>
          <a:prstGeom prst="rect">
            <a:avLst/>
          </a:prstGeom>
        </p:spPr>
      </p:pic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521D44A-3052-4A99-A45E-0586053F5F7B}"/>
              </a:ext>
            </a:extLst>
          </p:cNvPr>
          <p:cNvSpPr/>
          <p:nvPr/>
        </p:nvSpPr>
        <p:spPr>
          <a:xfrm>
            <a:off x="2102069" y="57229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https://www.instructables.com/id/How-to-Connect-I2C-Lcd-Display-to-Arduino-Uno/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64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359C3ECC-CB5D-4F7E-B180-5FA8392A585D}"/>
              </a:ext>
            </a:extLst>
          </p:cNvPr>
          <p:cNvSpPr/>
          <p:nvPr/>
        </p:nvSpPr>
        <p:spPr>
          <a:xfrm>
            <a:off x="1559980" y="2161768"/>
            <a:ext cx="705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https://receiptmachine.wordpress.com/2013/01/22/arduino-lcd-display/</a:t>
            </a:r>
            <a:endParaRPr lang="bg-B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B3C6B7-FFAB-42E8-9148-059736304CC6}"/>
              </a:ext>
            </a:extLst>
          </p:cNvPr>
          <p:cNvSpPr txBox="1">
            <a:spLocks/>
          </p:cNvSpPr>
          <p:nvPr/>
        </p:nvSpPr>
        <p:spPr>
          <a:xfrm>
            <a:off x="3001079" y="315311"/>
            <a:ext cx="4923721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Полезни Линкове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17A1CE40-9E9E-4747-9F56-7365B17A45DD}"/>
              </a:ext>
            </a:extLst>
          </p:cNvPr>
          <p:cNvSpPr/>
          <p:nvPr/>
        </p:nvSpPr>
        <p:spPr>
          <a:xfrm>
            <a:off x="1546873" y="1310430"/>
            <a:ext cx="8481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https://gustmees.wordpress.com/2018/08/05/first-steps-with-the-arduino-uno-r3-and-nano-maker-makered-coding-rfid-rc522-tag-card-reader-with-lcd1602-i2c/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588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16" y="337164"/>
            <a:ext cx="10100061" cy="1019364"/>
          </a:xfrm>
        </p:spPr>
        <p:txBody>
          <a:bodyPr>
            <a:normAutofit fontScale="90000"/>
          </a:bodyPr>
          <a:lstStyle/>
          <a:p>
            <a:r>
              <a:rPr lang="bg-BG" dirty="0"/>
              <a:t>Поздравления ! ! ! вече сте шест </a:t>
            </a:r>
            <a:r>
              <a:rPr lang="bg-BG" dirty="0" err="1"/>
              <a:t>крачкИ</a:t>
            </a:r>
            <a:r>
              <a:rPr lang="bg-BG" dirty="0"/>
              <a:t> напред ;)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66" y="1474091"/>
            <a:ext cx="4956359" cy="4361596"/>
          </a:xfrm>
        </p:spPr>
      </p:pic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447E1E-DF32-4F80-9CC2-8E36C82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3" y="2165964"/>
            <a:ext cx="9905998" cy="1149992"/>
          </a:xfrm>
        </p:spPr>
        <p:txBody>
          <a:bodyPr/>
          <a:lstStyle/>
          <a:p>
            <a:r>
              <a:rPr lang="bg-BG" dirty="0"/>
              <a:t>ПРавила за безопасност ! !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B2E45-2ACB-4423-AD71-D1EEC0EA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73" y="189788"/>
            <a:ext cx="4234455" cy="717913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BD1C14-32D4-4FFB-A036-D40B1F7B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74" y="937847"/>
            <a:ext cx="9111256" cy="5449557"/>
          </a:xfrm>
        </p:spPr>
        <p:txBody>
          <a:bodyPr>
            <a:normAutofit/>
          </a:bodyPr>
          <a:lstStyle/>
          <a:p>
            <a:r>
              <a:rPr lang="en-US" dirty="0"/>
              <a:t>LCD1602</a:t>
            </a:r>
          </a:p>
          <a:p>
            <a:r>
              <a:rPr lang="bg-BG" dirty="0"/>
              <a:t>Схема на 8-</a:t>
            </a:r>
            <a:r>
              <a:rPr lang="en-US" dirty="0"/>
              <a:t>Bit </a:t>
            </a:r>
            <a:r>
              <a:rPr lang="bg-BG" dirty="0"/>
              <a:t>свързване</a:t>
            </a:r>
          </a:p>
          <a:p>
            <a:r>
              <a:rPr lang="bg-BG" dirty="0"/>
              <a:t>Схема на 4-</a:t>
            </a:r>
            <a:r>
              <a:rPr lang="en-US" dirty="0"/>
              <a:t>Bit </a:t>
            </a:r>
            <a:r>
              <a:rPr lang="bg-BG" dirty="0"/>
              <a:t>свързване</a:t>
            </a:r>
          </a:p>
          <a:p>
            <a:r>
              <a:rPr lang="bg-BG" dirty="0"/>
              <a:t>Схема на свързване с 74НС595</a:t>
            </a:r>
          </a:p>
          <a:p>
            <a:r>
              <a:rPr lang="bg-BG" dirty="0"/>
              <a:t>Часовник с Термометър</a:t>
            </a:r>
          </a:p>
          <a:p>
            <a:r>
              <a:rPr lang="bg-BG" dirty="0"/>
              <a:t>Свързване с </a:t>
            </a:r>
            <a:r>
              <a:rPr lang="en-US" dirty="0"/>
              <a:t>I2C </a:t>
            </a:r>
            <a:r>
              <a:rPr lang="bg-BG" dirty="0"/>
              <a:t>контролер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"/>
    </mc:Choice>
    <mc:Fallback>
      <p:transition spd="slow" advTm="1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96A70-C26E-4E9E-B98C-FB6FAB50E805}"/>
              </a:ext>
            </a:extLst>
          </p:cNvPr>
          <p:cNvSpPr txBox="1">
            <a:spLocks/>
          </p:cNvSpPr>
          <p:nvPr/>
        </p:nvSpPr>
        <p:spPr>
          <a:xfrm>
            <a:off x="4551731" y="136634"/>
            <a:ext cx="5191360" cy="5526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en-US" sz="3400" dirty="0"/>
              <a:t>LCD 1602</a:t>
            </a:r>
          </a:p>
        </p:txBody>
      </p:sp>
      <p:sp>
        <p:nvSpPr>
          <p:cNvPr id="73" name="Правоъгълник 72">
            <a:extLst>
              <a:ext uri="{FF2B5EF4-FFF2-40B4-BE49-F238E27FC236}">
                <a16:creationId xmlns:a16="http://schemas.microsoft.com/office/drawing/2014/main" id="{1BF9D853-A6DF-48E9-82A1-CE80D997F0F7}"/>
              </a:ext>
            </a:extLst>
          </p:cNvPr>
          <p:cNvSpPr/>
          <p:nvPr/>
        </p:nvSpPr>
        <p:spPr>
          <a:xfrm>
            <a:off x="4314638" y="5246456"/>
            <a:ext cx="6984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16 – </a:t>
            </a:r>
            <a:r>
              <a:rPr lang="bg-BG" sz="3600" dirty="0">
                <a:latin typeface="Calibri" panose="020F0502020204030204" pitchFamily="34" charset="0"/>
                <a:ea typeface="Calibri" panose="020F0502020204030204" pitchFamily="34" charset="0"/>
              </a:rPr>
              <a:t>брой колони, 2 – брой редове</a:t>
            </a:r>
            <a:endParaRPr lang="bg-BG" sz="360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D27239A3-BF84-4E5F-9B3E-4689DF55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7" y="934727"/>
            <a:ext cx="3633441" cy="1871535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2A6D8C7-361B-4D01-8BFC-2438C227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61" y="2938343"/>
            <a:ext cx="1719873" cy="3641673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A331530-FC42-4580-9AF6-2F8B7B51A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6225"/>
              </p:ext>
            </p:extLst>
          </p:nvPr>
        </p:nvGraphicFramePr>
        <p:xfrm>
          <a:off x="4293497" y="1262516"/>
          <a:ext cx="7583192" cy="3803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684">
                  <a:extLst>
                    <a:ext uri="{9D8B030D-6E8A-4147-A177-3AD203B41FA5}">
                      <a16:colId xmlns:a16="http://schemas.microsoft.com/office/drawing/2014/main" val="433892796"/>
                    </a:ext>
                  </a:extLst>
                </a:gridCol>
                <a:gridCol w="1099935">
                  <a:extLst>
                    <a:ext uri="{9D8B030D-6E8A-4147-A177-3AD203B41FA5}">
                      <a16:colId xmlns:a16="http://schemas.microsoft.com/office/drawing/2014/main" val="942067742"/>
                    </a:ext>
                  </a:extLst>
                </a:gridCol>
                <a:gridCol w="5496573">
                  <a:extLst>
                    <a:ext uri="{9D8B030D-6E8A-4147-A177-3AD203B41FA5}">
                      <a16:colId xmlns:a16="http://schemas.microsoft.com/office/drawing/2014/main" val="2828167953"/>
                    </a:ext>
                  </a:extLst>
                </a:gridCol>
              </a:tblGrid>
              <a:tr h="604188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Pin name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Pin number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Description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31411245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VSS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1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Negative electrode of power supply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2471474342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VDD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2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Positive electrode of power supply, the voltage is 5V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2669129836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V0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3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Contrast and adjust the display effect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925421997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RS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4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Data/Command selection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2723511558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RW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5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Read/Write selection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1063852049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E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6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Enable pin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268979679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D0-D7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7-14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Data pin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2526935886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LED+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15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Positive electrode of backlight LED, the voltage is 5V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2019780745"/>
                  </a:ext>
                </a:extLst>
              </a:tr>
              <a:tr h="354986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LED- </a:t>
                      </a:r>
                      <a:endParaRPr lang="bg-BG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16 </a:t>
                      </a:r>
                      <a:endParaRPr lang="bg-BG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err="1">
                          <a:effectLst/>
                        </a:rPr>
                        <a:t>Negative</a:t>
                      </a:r>
                      <a:r>
                        <a:rPr lang="bg-BG" sz="1600" dirty="0">
                          <a:effectLst/>
                        </a:rPr>
                        <a:t> </a:t>
                      </a:r>
                      <a:r>
                        <a:rPr lang="bg-BG" sz="1600" dirty="0" err="1">
                          <a:effectLst/>
                        </a:rPr>
                        <a:t>electrode</a:t>
                      </a:r>
                      <a:r>
                        <a:rPr lang="bg-BG" sz="1600" dirty="0">
                          <a:effectLst/>
                        </a:rPr>
                        <a:t> </a:t>
                      </a:r>
                      <a:r>
                        <a:rPr lang="bg-BG" sz="1600" dirty="0" err="1">
                          <a:effectLst/>
                        </a:rPr>
                        <a:t>of</a:t>
                      </a:r>
                      <a:r>
                        <a:rPr lang="bg-BG" sz="1600" dirty="0">
                          <a:effectLst/>
                        </a:rPr>
                        <a:t> </a:t>
                      </a:r>
                      <a:r>
                        <a:rPr lang="bg-BG" sz="1600" dirty="0" err="1">
                          <a:effectLst/>
                        </a:rPr>
                        <a:t>backlight</a:t>
                      </a:r>
                      <a:r>
                        <a:rPr lang="bg-BG" sz="1600" dirty="0">
                          <a:effectLst/>
                        </a:rPr>
                        <a:t> LED  </a:t>
                      </a:r>
                      <a:endParaRPr lang="bg-BG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3020" marB="0"/>
                </a:tc>
                <a:extLst>
                  <a:ext uri="{0D108BD9-81ED-4DB2-BD59-A6C34878D82A}">
                    <a16:rowId xmlns:a16="http://schemas.microsoft.com/office/drawing/2014/main" val="35026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3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3"/>
    </mc:Choice>
    <mc:Fallback>
      <p:transition spd="slow" advTm="18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7D79F8-1E3C-4328-9076-4AB63C1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533" y="136633"/>
            <a:ext cx="4834758" cy="493986"/>
          </a:xfrm>
        </p:spPr>
        <p:txBody>
          <a:bodyPr>
            <a:noAutofit/>
          </a:bodyPr>
          <a:lstStyle/>
          <a:p>
            <a:r>
              <a:rPr lang="bg-BG" sz="3000" dirty="0"/>
              <a:t>Схема на свързване 8-</a:t>
            </a:r>
            <a:r>
              <a:rPr lang="en-US" sz="3000" dirty="0"/>
              <a:t>bit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FF8C9D2-0616-4E97-BA6D-FFC85D43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772993"/>
            <a:ext cx="4670720" cy="5659338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67BBB3-B716-4605-93B4-FDE53719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1" y="1279093"/>
            <a:ext cx="6711947" cy="39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4DB805F6-772D-49D3-926C-54260EAC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533" y="136633"/>
            <a:ext cx="5864770" cy="493986"/>
          </a:xfrm>
        </p:spPr>
        <p:txBody>
          <a:bodyPr>
            <a:noAutofit/>
          </a:bodyPr>
          <a:lstStyle/>
          <a:p>
            <a:r>
              <a:rPr lang="bg-BG" sz="3000" dirty="0"/>
              <a:t>Схема на свързване </a:t>
            </a:r>
            <a:r>
              <a:rPr lang="en-US" sz="3000" dirty="0"/>
              <a:t>4</a:t>
            </a:r>
            <a:r>
              <a:rPr lang="bg-BG" sz="3000" dirty="0"/>
              <a:t>-</a:t>
            </a:r>
            <a:r>
              <a:rPr lang="en-US" sz="3000" dirty="0"/>
              <a:t>bit</a:t>
            </a:r>
          </a:p>
        </p:txBody>
      </p:sp>
      <p:pic>
        <p:nvPicPr>
          <p:cNvPr id="7" name="Picture 67317">
            <a:extLst>
              <a:ext uri="{FF2B5EF4-FFF2-40B4-BE49-F238E27FC236}">
                <a16:creationId xmlns:a16="http://schemas.microsoft.com/office/drawing/2014/main" id="{97E944FD-D30A-473C-B144-DAFF6B2A5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2118" y="1353863"/>
            <a:ext cx="4932144" cy="3922329"/>
          </a:xfrm>
          <a:prstGeom prst="rect">
            <a:avLst/>
          </a:prstGeom>
        </p:spPr>
      </p:pic>
      <p:pic>
        <p:nvPicPr>
          <p:cNvPr id="8" name="Picture 67319">
            <a:extLst>
              <a:ext uri="{FF2B5EF4-FFF2-40B4-BE49-F238E27FC236}">
                <a16:creationId xmlns:a16="http://schemas.microsoft.com/office/drawing/2014/main" id="{DA6D2869-3593-45DD-B7C8-8B1233817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7835" y="651642"/>
            <a:ext cx="5684290" cy="59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C5D7D-A896-4E44-9ACE-14751DC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14" y="271734"/>
            <a:ext cx="8814391" cy="653176"/>
          </a:xfrm>
        </p:spPr>
        <p:txBody>
          <a:bodyPr/>
          <a:lstStyle/>
          <a:p>
            <a:r>
              <a:rPr lang="bg-BG" dirty="0"/>
              <a:t>Код 4-</a:t>
            </a:r>
            <a:r>
              <a:rPr lang="en-US" dirty="0"/>
              <a:t>BIT</a:t>
            </a:r>
            <a:endParaRPr lang="bg-BG" dirty="0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170F413F-B571-4DCC-AA88-A7E421826A47}"/>
              </a:ext>
            </a:extLst>
          </p:cNvPr>
          <p:cNvSpPr/>
          <p:nvPr/>
        </p:nvSpPr>
        <p:spPr>
          <a:xfrm>
            <a:off x="1650124" y="1221260"/>
            <a:ext cx="65899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LiquidCrystal.h</a:t>
            </a:r>
            <a:r>
              <a:rPr lang="en-US" dirty="0"/>
              <a:t>&gt;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initialize the library with the numbers of the interface pins </a:t>
            </a:r>
          </a:p>
          <a:p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/>
              <a:t>(12, 11, 5, 4, 3, 2); </a:t>
            </a:r>
          </a:p>
          <a:p>
            <a:r>
              <a:rPr lang="en-US" dirty="0"/>
              <a:t> void setup() { </a:t>
            </a:r>
          </a:p>
          <a:p>
            <a:r>
              <a:rPr lang="en-US" dirty="0"/>
              <a:t>  // set up the LCD's number of columns and rows:   </a:t>
            </a:r>
            <a:r>
              <a:rPr lang="en-US" dirty="0" err="1"/>
              <a:t>lcd.begin</a:t>
            </a:r>
            <a:r>
              <a:rPr lang="en-US" dirty="0"/>
              <a:t>(16, 2); </a:t>
            </a:r>
          </a:p>
          <a:p>
            <a:r>
              <a:rPr lang="en-US" dirty="0"/>
              <a:t>  // Print a message to the LCD   </a:t>
            </a:r>
            <a:r>
              <a:rPr lang="en-US" dirty="0" err="1"/>
              <a:t>lcd.print</a:t>
            </a:r>
            <a:r>
              <a:rPr lang="en-US" dirty="0"/>
              <a:t>("hello, world!"); </a:t>
            </a:r>
          </a:p>
          <a:p>
            <a:r>
              <a:rPr lang="en-US" dirty="0"/>
              <a:t>}  void loop() { </a:t>
            </a:r>
          </a:p>
          <a:p>
            <a:r>
              <a:rPr lang="en-US" dirty="0"/>
              <a:t>  // set the cursor to column 0, line 1 </a:t>
            </a:r>
          </a:p>
          <a:p>
            <a:r>
              <a:rPr lang="en-US" dirty="0"/>
              <a:t>  // (note: line 1 is the second row, since counting begins with 0):   </a:t>
            </a:r>
            <a:r>
              <a:rPr lang="en-US" dirty="0" err="1"/>
              <a:t>lcd.setCursor</a:t>
            </a:r>
            <a:r>
              <a:rPr lang="en-US" dirty="0"/>
              <a:t>(0, 1); </a:t>
            </a:r>
          </a:p>
          <a:p>
            <a:r>
              <a:rPr lang="en-US" dirty="0"/>
              <a:t>  // print the number of seconds since reset:   </a:t>
            </a:r>
            <a:r>
              <a:rPr lang="en-US" dirty="0" err="1"/>
              <a:t>lcd.print</a:t>
            </a:r>
            <a:r>
              <a:rPr lang="en-US" dirty="0"/>
              <a:t>("Counter:");   </a:t>
            </a: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() / 1000);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873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1762DC-A895-451E-A7DC-C31D45DF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44" y="189186"/>
            <a:ext cx="7100863" cy="588579"/>
          </a:xfrm>
        </p:spPr>
        <p:txBody>
          <a:bodyPr>
            <a:normAutofit/>
          </a:bodyPr>
          <a:lstStyle/>
          <a:p>
            <a:r>
              <a:rPr lang="bg-BG" dirty="0"/>
              <a:t>Схема на свързване с 74нс595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5D11A6D-7963-49B4-9EF6-F8A832D3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3" y="1065157"/>
            <a:ext cx="11161296" cy="50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52" y="0"/>
            <a:ext cx="8935076" cy="1040524"/>
          </a:xfrm>
        </p:spPr>
        <p:txBody>
          <a:bodyPr>
            <a:normAutofit/>
          </a:bodyPr>
          <a:lstStyle/>
          <a:p>
            <a:r>
              <a:rPr lang="bg-BG" dirty="0" err="1"/>
              <a:t>КОд</a:t>
            </a:r>
            <a:r>
              <a:rPr lang="bg-BG" dirty="0"/>
              <a:t> с 74НС595</a:t>
            </a:r>
            <a:endParaRPr lang="en-US" dirty="0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DADEC043-F505-434A-96AC-472D68CC9934}"/>
              </a:ext>
            </a:extLst>
          </p:cNvPr>
          <p:cNvSpPr/>
          <p:nvPr/>
        </p:nvSpPr>
        <p:spPr>
          <a:xfrm>
            <a:off x="1566042" y="95409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// include the library code:</a:t>
            </a:r>
          </a:p>
          <a:p>
            <a:r>
              <a:rPr lang="en-US" dirty="0"/>
              <a:t>#include</a:t>
            </a:r>
          </a:p>
          <a:p>
            <a:r>
              <a:rPr lang="en-US" dirty="0"/>
              <a:t>// initialize the library with the number of the </a:t>
            </a:r>
            <a:r>
              <a:rPr lang="en-US" dirty="0" err="1"/>
              <a:t>sspin</a:t>
            </a:r>
            <a:endParaRPr lang="en-US" dirty="0"/>
          </a:p>
          <a:p>
            <a:r>
              <a:rPr lang="en-US" dirty="0"/>
              <a:t>//(or the latch pin of the 74HC595)</a:t>
            </a:r>
          </a:p>
          <a:p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/>
              <a:t>(9);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// set up the LCD's number of columns and rows:</a:t>
            </a:r>
          </a:p>
          <a:p>
            <a:r>
              <a:rPr lang="en-US" dirty="0"/>
              <a:t>  </a:t>
            </a:r>
            <a:r>
              <a:rPr lang="en-US" dirty="0" err="1"/>
              <a:t>lcd.begin</a:t>
            </a:r>
            <a:r>
              <a:rPr lang="en-US" dirty="0"/>
              <a:t>(16, 2);</a:t>
            </a:r>
          </a:p>
          <a:p>
            <a:r>
              <a:rPr lang="en-US" dirty="0"/>
              <a:t>  // Print a message to the LCD.</a:t>
            </a:r>
          </a:p>
          <a:p>
            <a:r>
              <a:rPr lang="en-US" dirty="0"/>
              <a:t>  </a:t>
            </a:r>
            <a:r>
              <a:rPr lang="en-US" dirty="0" err="1"/>
              <a:t>lcd.print</a:t>
            </a:r>
            <a:r>
              <a:rPr lang="en-US" dirty="0"/>
              <a:t>("Receipt Machine");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 // set the cursor to column 0, line 1</a:t>
            </a:r>
          </a:p>
          <a:p>
            <a:r>
              <a:rPr lang="en-US" dirty="0"/>
              <a:t>  // (note: line 1 is the second row, since counting begins with 0):</a:t>
            </a:r>
          </a:p>
          <a:p>
            <a:r>
              <a:rPr lang="en-US" dirty="0"/>
              <a:t>  </a:t>
            </a:r>
            <a:r>
              <a:rPr lang="en-US" dirty="0" err="1"/>
              <a:t>lcd.setCursor</a:t>
            </a:r>
            <a:r>
              <a:rPr lang="en-US" dirty="0"/>
              <a:t>(0, 1);</a:t>
            </a:r>
          </a:p>
          <a:p>
            <a:r>
              <a:rPr lang="en-US" dirty="0"/>
              <a:t>  // print the number of seconds since reset:</a:t>
            </a:r>
          </a:p>
          <a:p>
            <a:r>
              <a:rPr lang="en-US" dirty="0"/>
              <a:t>  </a:t>
            </a: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()/1000);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61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468D04-80CD-40FF-B6F9-11E1A385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033" y="157655"/>
            <a:ext cx="8488229" cy="581496"/>
          </a:xfrm>
        </p:spPr>
        <p:txBody>
          <a:bodyPr>
            <a:normAutofit fontScale="90000"/>
          </a:bodyPr>
          <a:lstStyle/>
          <a:p>
            <a:r>
              <a:rPr lang="bg-BG" dirty="0"/>
              <a:t>Схема часовник с </a:t>
            </a:r>
            <a:r>
              <a:rPr lang="bg-BG" dirty="0" err="1"/>
              <a:t>термометар</a:t>
            </a: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73A2D66-C9DF-4D42-8E93-0469E4B0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7" y="1748701"/>
            <a:ext cx="6503371" cy="3285754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76FB3D2-1193-433C-BE08-370AB14B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93" y="840827"/>
            <a:ext cx="4806046" cy="56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71049</TotalTime>
  <Words>1389</Words>
  <Application>Microsoft Office PowerPoint</Application>
  <PresentationFormat>Широк екран</PresentationFormat>
  <Paragraphs>227</Paragraphs>
  <Slides>14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Arduino Basics</vt:lpstr>
      <vt:lpstr>Съдържание</vt:lpstr>
      <vt:lpstr>Презентация на PowerPoint</vt:lpstr>
      <vt:lpstr>Схема на свързване 8-bit</vt:lpstr>
      <vt:lpstr>Схема на свързване 4-bit</vt:lpstr>
      <vt:lpstr>Код 4-BIT</vt:lpstr>
      <vt:lpstr>Схема на свързване с 74нс595</vt:lpstr>
      <vt:lpstr>КОд с 74НС595</vt:lpstr>
      <vt:lpstr>Схема часовник с термометар</vt:lpstr>
      <vt:lpstr>Презентация на PowerPoint</vt:lpstr>
      <vt:lpstr>Схема на свързване I2C Bus </vt:lpstr>
      <vt:lpstr>Презентация на PowerPoint</vt:lpstr>
      <vt:lpstr>Поздравления ! ! ! вече сте шест крачкИ напред ;)</vt:lpstr>
      <vt:lpstr>ПРавила за безопасност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Георги Величков</dc:creator>
  <cp:lastModifiedBy>GeorgiKV</cp:lastModifiedBy>
  <cp:revision>321</cp:revision>
  <dcterms:created xsi:type="dcterms:W3CDTF">2017-06-09T14:14:21Z</dcterms:created>
  <dcterms:modified xsi:type="dcterms:W3CDTF">2019-12-01T22:18:30Z</dcterms:modified>
</cp:coreProperties>
</file>