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3" r:id="rId2"/>
    <p:sldId id="256" r:id="rId3"/>
    <p:sldId id="315" r:id="rId4"/>
    <p:sldId id="257" r:id="rId5"/>
    <p:sldId id="258" r:id="rId6"/>
    <p:sldId id="259" r:id="rId7"/>
    <p:sldId id="260" r:id="rId8"/>
    <p:sldId id="261" r:id="rId9"/>
    <p:sldId id="262" r:id="rId10"/>
    <p:sldId id="263" r:id="rId11"/>
    <p:sldId id="265" r:id="rId12"/>
    <p:sldId id="264" r:id="rId13"/>
    <p:sldId id="266" r:id="rId14"/>
    <p:sldId id="267"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C2A473-4969-4929-BAD8-993C460D25D6}"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338704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199034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3465849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162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3263287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C2A473-4969-4929-BAD8-993C460D25D6}"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3460645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EC2A473-4969-4929-BAD8-993C460D25D6}"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1200683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A473-4969-4929-BAD8-993C460D25D6}"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922404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A473-4969-4929-BAD8-993C460D25D6}"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217363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2A473-4969-4929-BAD8-993C460D25D6}"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335978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C2A473-4969-4929-BAD8-993C460D25D6}"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39976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276220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C2A473-4969-4929-BAD8-993C460D25D6}"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234611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2A473-4969-4929-BAD8-993C460D25D6}"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175870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EC2A473-4969-4929-BAD8-993C460D25D6}"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284743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1161448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C2A473-4969-4929-BAD8-993C460D25D6}"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FA6970-C302-4604-8D03-D6FB17FFBFF9}" type="slidenum">
              <a:rPr lang="en-US" smtClean="0"/>
              <a:t>‹#›</a:t>
            </a:fld>
            <a:endParaRPr lang="en-US"/>
          </a:p>
        </p:txBody>
      </p:sp>
    </p:spTree>
    <p:extLst>
      <p:ext uri="{BB962C8B-B14F-4D97-AF65-F5344CB8AC3E}">
        <p14:creationId xmlns:p14="http://schemas.microsoft.com/office/powerpoint/2010/main" val="84486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EC2A473-4969-4929-BAD8-993C460D25D6}" type="datetimeFigureOut">
              <a:rPr lang="en-US" smtClean="0"/>
              <a:t>2/8/2024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CFA6970-C302-4604-8D03-D6FB17FFBFF9}" type="slidenum">
              <a:rPr lang="en-US" smtClean="0"/>
              <a:t>‹#›</a:t>
            </a:fld>
            <a:endParaRPr lang="en-US"/>
          </a:p>
        </p:txBody>
      </p:sp>
    </p:spTree>
    <p:extLst>
      <p:ext uri="{BB962C8B-B14F-4D97-AF65-F5344CB8AC3E}">
        <p14:creationId xmlns:p14="http://schemas.microsoft.com/office/powerpoint/2010/main" val="4192773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913776" y="870443"/>
            <a:ext cx="10364451" cy="1596177"/>
          </a:xfrm>
        </p:spPr>
        <p:txBody>
          <a:bodyPr/>
          <a:lstStyle/>
          <a:p>
            <a:r>
              <a:rPr lang="en-US" b="1" cap="none" dirty="0">
                <a:latin typeface="Arial" panose="020B0604020202020204" pitchFamily="34" charset="0"/>
                <a:cs typeface="Arial" panose="020B0604020202020204" pitchFamily="34" charset="0"/>
              </a:rPr>
              <a:t>Robot Finding Module For Maze using Search Algorithms</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137710" y="2466620"/>
            <a:ext cx="10364452" cy="3380968"/>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cap="none" dirty="0">
                <a:latin typeface="Arial" panose="020B0604020202020204" pitchFamily="34" charset="0"/>
                <a:cs typeface="Arial" panose="020B0604020202020204" pitchFamily="34" charset="0"/>
              </a:rPr>
              <a:t>The Main Idea Of This Module, Pyamaze, </a:t>
            </a:r>
            <a:endParaRPr lang="ar-EG" sz="2800" cap="none" dirty="0">
              <a:latin typeface="Arial" panose="020B0604020202020204" pitchFamily="34" charset="0"/>
              <a:cs typeface="Arial" panose="020B0604020202020204" pitchFamily="34" charset="0"/>
            </a:endParaRPr>
          </a:p>
          <a:p>
            <a:pPr marL="0" indent="0">
              <a:buNone/>
            </a:pPr>
            <a:r>
              <a:rPr lang="en-US" sz="2800" cap="none" dirty="0">
                <a:latin typeface="Arial" panose="020B0604020202020204" pitchFamily="34" charset="0"/>
                <a:cs typeface="Arial" panose="020B0604020202020204" pitchFamily="34" charset="0"/>
              </a:rPr>
              <a:t>Is To Assist In Creating Customizable Random Mazes</a:t>
            </a:r>
            <a:endParaRPr lang="ar-EG" sz="2800" cap="none" dirty="0">
              <a:latin typeface="Arial" panose="020B0604020202020204" pitchFamily="34" charset="0"/>
              <a:cs typeface="Arial" panose="020B0604020202020204" pitchFamily="34" charset="0"/>
            </a:endParaRPr>
          </a:p>
          <a:p>
            <a:pPr marL="0" indent="0">
              <a:buNone/>
            </a:pPr>
            <a:r>
              <a:rPr lang="en-US" sz="2800" cap="none" dirty="0">
                <a:latin typeface="Arial" panose="020B0604020202020204" pitchFamily="34" charset="0"/>
                <a:cs typeface="Arial" panose="020B0604020202020204" pitchFamily="34" charset="0"/>
              </a:rPr>
              <a:t>And Be Able To Work On That, </a:t>
            </a:r>
            <a:endParaRPr lang="ar-EG" sz="2800" cap="none" dirty="0">
              <a:latin typeface="Arial" panose="020B0604020202020204" pitchFamily="34" charset="0"/>
              <a:cs typeface="Arial" panose="020B0604020202020204" pitchFamily="34" charset="0"/>
            </a:endParaRPr>
          </a:p>
          <a:p>
            <a:pPr marL="0" indent="0">
              <a:buNone/>
            </a:pPr>
            <a:r>
              <a:rPr lang="en-US" sz="2800" cap="none" dirty="0">
                <a:latin typeface="Arial" panose="020B0604020202020204" pitchFamily="34" charset="0"/>
                <a:cs typeface="Arial" panose="020B0604020202020204" pitchFamily="34" charset="0"/>
              </a:rPr>
              <a:t>Like Applying The Search Algorithm especially A* Algorithm</a:t>
            </a:r>
          </a:p>
          <a:p>
            <a:pPr marL="0" indent="0">
              <a:buNone/>
            </a:pPr>
            <a:r>
              <a:rPr lang="en-US" sz="2800" cap="none" dirty="0">
                <a:latin typeface="Arial" panose="020B0604020202020204" pitchFamily="34" charset="0"/>
                <a:cs typeface="Arial" panose="020B0604020202020204" pitchFamily="34" charset="0"/>
              </a:rPr>
              <a:t>With Much Ease.</a:t>
            </a:r>
          </a:p>
        </p:txBody>
      </p:sp>
    </p:spTree>
    <p:extLst>
      <p:ext uri="{BB962C8B-B14F-4D97-AF65-F5344CB8AC3E}">
        <p14:creationId xmlns:p14="http://schemas.microsoft.com/office/powerpoint/2010/main" val="3682531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74645"/>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Placing Agents inside the Maze:</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2" y="1133115"/>
            <a:ext cx="10364452" cy="1358158"/>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latin typeface="Arial" panose="020B0604020202020204" pitchFamily="34" charset="0"/>
                <a:cs typeface="Arial" panose="020B0604020202020204" pitchFamily="34" charset="0"/>
              </a:rPr>
              <a:t>We can place agent (one or more) inside the Maze. </a:t>
            </a:r>
            <a:endParaRPr lang="ar-EG"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An agent can be thought of as a physical agent like a robot or it can simply be used to highlight or point a cell in the maze.</a:t>
            </a:r>
          </a:p>
        </p:txBody>
      </p:sp>
      <p:pic>
        <p:nvPicPr>
          <p:cNvPr id="5" name="Picture 4">
            <a:extLst>
              <a:ext uri="{FF2B5EF4-FFF2-40B4-BE49-F238E27FC236}">
                <a16:creationId xmlns:a16="http://schemas.microsoft.com/office/drawing/2014/main" id="{3D9E6005-E708-0F43-53B5-9C9BA143E578}"/>
              </a:ext>
            </a:extLst>
          </p:cNvPr>
          <p:cNvPicPr>
            <a:picLocks noChangeAspect="1"/>
          </p:cNvPicPr>
          <p:nvPr/>
        </p:nvPicPr>
        <p:blipFill>
          <a:blip r:embed="rId2"/>
          <a:stretch>
            <a:fillRect/>
          </a:stretch>
        </p:blipFill>
        <p:spPr>
          <a:xfrm>
            <a:off x="2140709" y="3549743"/>
            <a:ext cx="4428041" cy="3332138"/>
          </a:xfrm>
          <a:prstGeom prst="rect">
            <a:avLst/>
          </a:prstGeom>
        </p:spPr>
      </p:pic>
      <p:pic>
        <p:nvPicPr>
          <p:cNvPr id="8" name="Picture 7">
            <a:extLst>
              <a:ext uri="{FF2B5EF4-FFF2-40B4-BE49-F238E27FC236}">
                <a16:creationId xmlns:a16="http://schemas.microsoft.com/office/drawing/2014/main" id="{E0ED8E1D-4318-B59E-CC48-3CE5ED8892AE}"/>
              </a:ext>
            </a:extLst>
          </p:cNvPr>
          <p:cNvPicPr>
            <a:picLocks noChangeAspect="1"/>
          </p:cNvPicPr>
          <p:nvPr/>
        </p:nvPicPr>
        <p:blipFill>
          <a:blip r:embed="rId3"/>
          <a:stretch>
            <a:fillRect/>
          </a:stretch>
        </p:blipFill>
        <p:spPr>
          <a:xfrm>
            <a:off x="1091057" y="2392777"/>
            <a:ext cx="7475868" cy="1156966"/>
          </a:xfrm>
          <a:prstGeom prst="rect">
            <a:avLst/>
          </a:prstGeom>
        </p:spPr>
      </p:pic>
    </p:spTree>
    <p:extLst>
      <p:ext uri="{BB962C8B-B14F-4D97-AF65-F5344CB8AC3E}">
        <p14:creationId xmlns:p14="http://schemas.microsoft.com/office/powerpoint/2010/main" val="853952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74645"/>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Optional Arguments of the agent class:</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3" y="1366380"/>
            <a:ext cx="10364452" cy="4978437"/>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b="1" cap="none" dirty="0">
                <a:solidFill>
                  <a:srgbClr val="FF0000"/>
                </a:solidFill>
                <a:latin typeface="Arial" panose="020B0604020202020204" pitchFamily="34" charset="0"/>
                <a:cs typeface="Arial" panose="020B0604020202020204" pitchFamily="34" charset="0"/>
              </a:rPr>
              <a:t>Location of the agent: </a:t>
            </a:r>
            <a:r>
              <a:rPr lang="en-US" cap="none" dirty="0">
                <a:latin typeface="Arial" panose="020B0604020202020204" pitchFamily="34" charset="0"/>
                <a:cs typeface="Arial" panose="020B0604020202020204" pitchFamily="34" charset="0"/>
              </a:rPr>
              <a:t>The default location of the agent is the start cell of the Maze which is the bottom-right corner of the Maze. </a:t>
            </a:r>
            <a:endParaRPr lang="ar-EG" cap="none" dirty="0">
              <a:latin typeface="Arial" panose="020B0604020202020204" pitchFamily="34" charset="0"/>
              <a:cs typeface="Arial" panose="020B0604020202020204" pitchFamily="34" charset="0"/>
            </a:endParaRPr>
          </a:p>
          <a:p>
            <a:pPr marL="0" indent="0">
              <a:buNone/>
            </a:pPr>
            <a:r>
              <a:rPr lang="en-US" b="1" cap="none" dirty="0">
                <a:solidFill>
                  <a:srgbClr val="FF0000"/>
                </a:solidFill>
                <a:latin typeface="Arial" panose="020B0604020202020204" pitchFamily="34" charset="0"/>
                <a:cs typeface="Arial" panose="020B0604020202020204" pitchFamily="34" charset="0"/>
              </a:rPr>
              <a:t>Goal of the agent: </a:t>
            </a:r>
            <a:r>
              <a:rPr lang="en-US" cap="none" dirty="0">
                <a:latin typeface="Arial" panose="020B0604020202020204" pitchFamily="34" charset="0"/>
                <a:cs typeface="Arial" panose="020B0604020202020204" pitchFamily="34" charset="0"/>
              </a:rPr>
              <a:t>The default goal for the agent is the goal of the Maze meaning the target for the agent is to reach the goal of the Maze.</a:t>
            </a:r>
            <a:endParaRPr lang="ar-EG" cap="none" dirty="0">
              <a:latin typeface="Arial" panose="020B0604020202020204" pitchFamily="34" charset="0"/>
              <a:cs typeface="Arial" panose="020B0604020202020204" pitchFamily="34" charset="0"/>
            </a:endParaRPr>
          </a:p>
          <a:p>
            <a:pPr marL="0" indent="0">
              <a:buNone/>
            </a:pPr>
            <a:r>
              <a:rPr lang="en-US" b="1" cap="none" dirty="0">
                <a:solidFill>
                  <a:srgbClr val="FF0000"/>
                </a:solidFill>
                <a:latin typeface="Arial" panose="020B0604020202020204" pitchFamily="34" charset="0"/>
                <a:cs typeface="Arial" panose="020B0604020202020204" pitchFamily="34" charset="0"/>
              </a:rPr>
              <a:t>Size of the Agent: </a:t>
            </a:r>
            <a:r>
              <a:rPr lang="en-US" cap="none" dirty="0">
                <a:latin typeface="Arial" panose="020B0604020202020204" pitchFamily="34" charset="0"/>
                <a:cs typeface="Arial" panose="020B0604020202020204" pitchFamily="34" charset="0"/>
              </a:rPr>
              <a:t>By default, the size of the agent is smaller than the cell dimensions.</a:t>
            </a:r>
            <a:endParaRPr lang="ar-EG" cap="none" dirty="0">
              <a:latin typeface="Arial" panose="020B0604020202020204" pitchFamily="34" charset="0"/>
              <a:cs typeface="Arial" panose="020B0604020202020204" pitchFamily="34" charset="0"/>
            </a:endParaRPr>
          </a:p>
          <a:p>
            <a:pPr marL="0" indent="0">
              <a:buNone/>
            </a:pPr>
            <a:r>
              <a:rPr lang="en-US" b="1" cap="none" dirty="0">
                <a:solidFill>
                  <a:srgbClr val="FF0000"/>
                </a:solidFill>
                <a:latin typeface="Arial" panose="020B0604020202020204" pitchFamily="34" charset="0"/>
                <a:cs typeface="Arial" panose="020B0604020202020204" pitchFamily="34" charset="0"/>
              </a:rPr>
              <a:t>Shape of the agent: </a:t>
            </a:r>
            <a:r>
              <a:rPr lang="en-US" cap="none" dirty="0">
                <a:latin typeface="Arial" panose="020B0604020202020204" pitchFamily="34" charset="0"/>
                <a:cs typeface="Arial" panose="020B0604020202020204" pitchFamily="34" charset="0"/>
              </a:rPr>
              <a:t>By default, the agent is of square shape and there is a second option of shape arrow that you can set to the shape argument and the agent will be arrow-head shaped. </a:t>
            </a:r>
            <a:endParaRPr lang="ar-EG" cap="none" dirty="0">
              <a:latin typeface="Arial" panose="020B0604020202020204" pitchFamily="34" charset="0"/>
              <a:cs typeface="Arial" panose="020B0604020202020204" pitchFamily="34" charset="0"/>
            </a:endParaRPr>
          </a:p>
          <a:p>
            <a:pPr marL="0" indent="0">
              <a:buNone/>
            </a:pPr>
            <a:r>
              <a:rPr lang="en-US" b="1" cap="none" dirty="0">
                <a:solidFill>
                  <a:srgbClr val="FF0000"/>
                </a:solidFill>
                <a:latin typeface="Arial" panose="020B0604020202020204" pitchFamily="34" charset="0"/>
                <a:cs typeface="Arial" panose="020B0604020202020204" pitchFamily="34" charset="0"/>
              </a:rPr>
              <a:t>See the footprints</a:t>
            </a:r>
            <a:r>
              <a:rPr lang="en-US" cap="none" dirty="0">
                <a:latin typeface="Arial" panose="020B0604020202020204" pitchFamily="34" charset="0"/>
                <a:cs typeface="Arial" panose="020B0604020202020204" pitchFamily="34" charset="0"/>
              </a:rPr>
              <a:t>: When you will implement some search algorithm and the agent will move in the maze, it can be the requirement to visualize the complete path trace. </a:t>
            </a:r>
          </a:p>
        </p:txBody>
      </p:sp>
    </p:spTree>
    <p:extLst>
      <p:ext uri="{BB962C8B-B14F-4D97-AF65-F5344CB8AC3E}">
        <p14:creationId xmlns:p14="http://schemas.microsoft.com/office/powerpoint/2010/main" val="135178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74645"/>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Optional Arguments of the agent class:</a:t>
            </a:r>
          </a:p>
        </p:txBody>
      </p:sp>
      <p:pic>
        <p:nvPicPr>
          <p:cNvPr id="6" name="Picture 5">
            <a:extLst>
              <a:ext uri="{FF2B5EF4-FFF2-40B4-BE49-F238E27FC236}">
                <a16:creationId xmlns:a16="http://schemas.microsoft.com/office/drawing/2014/main" id="{05B2FD51-F1EA-B1D1-7A58-C2DF978D55F5}"/>
              </a:ext>
            </a:extLst>
          </p:cNvPr>
          <p:cNvPicPr>
            <a:picLocks noChangeAspect="1"/>
          </p:cNvPicPr>
          <p:nvPr/>
        </p:nvPicPr>
        <p:blipFill>
          <a:blip r:embed="rId2"/>
          <a:stretch>
            <a:fillRect/>
          </a:stretch>
        </p:blipFill>
        <p:spPr>
          <a:xfrm>
            <a:off x="1962099" y="3172409"/>
            <a:ext cx="4671966" cy="3685592"/>
          </a:xfrm>
          <a:prstGeom prst="rect">
            <a:avLst/>
          </a:prstGeom>
        </p:spPr>
      </p:pic>
      <p:pic>
        <p:nvPicPr>
          <p:cNvPr id="9" name="Picture 8">
            <a:extLst>
              <a:ext uri="{FF2B5EF4-FFF2-40B4-BE49-F238E27FC236}">
                <a16:creationId xmlns:a16="http://schemas.microsoft.com/office/drawing/2014/main" id="{5529148A-6539-3179-3E8C-072845A0253E}"/>
              </a:ext>
            </a:extLst>
          </p:cNvPr>
          <p:cNvPicPr>
            <a:picLocks noChangeAspect="1"/>
          </p:cNvPicPr>
          <p:nvPr/>
        </p:nvPicPr>
        <p:blipFill>
          <a:blip r:embed="rId3"/>
          <a:stretch>
            <a:fillRect/>
          </a:stretch>
        </p:blipFill>
        <p:spPr>
          <a:xfrm>
            <a:off x="1093060" y="1440445"/>
            <a:ext cx="8862703" cy="1731963"/>
          </a:xfrm>
          <a:prstGeom prst="rect">
            <a:avLst/>
          </a:prstGeom>
        </p:spPr>
      </p:pic>
    </p:spTree>
    <p:extLst>
      <p:ext uri="{BB962C8B-B14F-4D97-AF65-F5344CB8AC3E}">
        <p14:creationId xmlns:p14="http://schemas.microsoft.com/office/powerpoint/2010/main" val="1668821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74645"/>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Value of the maze map:</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3" y="1310396"/>
            <a:ext cx="10364452" cy="1712721"/>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latin typeface="Arial" panose="020B0604020202020204" pitchFamily="34" charset="0"/>
                <a:cs typeface="Arial" panose="020B0604020202020204" pitchFamily="34" charset="0"/>
              </a:rPr>
              <a:t>You can see the value of this attribute and confirm the values with the maze generated as:</a:t>
            </a:r>
          </a:p>
          <a:p>
            <a:pPr marL="0" indent="0">
              <a:buNone/>
            </a:pPr>
            <a:r>
              <a:rPr lang="en-US" b="1" cap="none" dirty="0">
                <a:solidFill>
                  <a:srgbClr val="FF0000"/>
                </a:solidFill>
                <a:latin typeface="Arial" panose="020B0604020202020204" pitchFamily="34" charset="0"/>
                <a:cs typeface="Arial" panose="020B0604020202020204" pitchFamily="34" charset="0"/>
              </a:rPr>
              <a:t>Path from start to goal: </a:t>
            </a:r>
            <a:r>
              <a:rPr lang="en-US" cap="none" dirty="0">
                <a:latin typeface="Arial" panose="020B0604020202020204" pitchFamily="34" charset="0"/>
                <a:cs typeface="Arial" panose="020B0604020202020204" pitchFamily="34" charset="0"/>
              </a:rPr>
              <a:t>The maze generation algorithm used in the pyamaze module (Recursive Backtracker) not just generates a random maze, but also has the information of the path from start to goal.</a:t>
            </a:r>
          </a:p>
        </p:txBody>
      </p:sp>
      <p:pic>
        <p:nvPicPr>
          <p:cNvPr id="6" name="Picture 5">
            <a:extLst>
              <a:ext uri="{FF2B5EF4-FFF2-40B4-BE49-F238E27FC236}">
                <a16:creationId xmlns:a16="http://schemas.microsoft.com/office/drawing/2014/main" id="{F2F948D8-88B2-D4BA-41FB-A88FB1E25685}"/>
              </a:ext>
            </a:extLst>
          </p:cNvPr>
          <p:cNvPicPr>
            <a:picLocks noChangeAspect="1"/>
          </p:cNvPicPr>
          <p:nvPr/>
        </p:nvPicPr>
        <p:blipFill>
          <a:blip r:embed="rId2"/>
          <a:stretch>
            <a:fillRect/>
          </a:stretch>
        </p:blipFill>
        <p:spPr>
          <a:xfrm>
            <a:off x="401416" y="3023118"/>
            <a:ext cx="11790584" cy="3834882"/>
          </a:xfrm>
          <a:prstGeom prst="rect">
            <a:avLst/>
          </a:prstGeom>
        </p:spPr>
      </p:pic>
    </p:spTree>
    <p:extLst>
      <p:ext uri="{BB962C8B-B14F-4D97-AF65-F5344CB8AC3E}">
        <p14:creationId xmlns:p14="http://schemas.microsoft.com/office/powerpoint/2010/main" val="2289715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913774" y="979713"/>
            <a:ext cx="10364451" cy="1595534"/>
          </a:xfrm>
        </p:spPr>
        <p:txBody>
          <a:bodyPr>
            <a:noAutofit/>
          </a:bodyPr>
          <a:lstStyle/>
          <a:p>
            <a:pPr algn="l"/>
            <a:r>
              <a:rPr lang="en-US" sz="2000" b="1" cap="none" dirty="0">
                <a:solidFill>
                  <a:srgbClr val="FF0000"/>
                </a:solidFill>
                <a:latin typeface="Arial" panose="020B0604020202020204" pitchFamily="34" charset="0"/>
                <a:cs typeface="Arial" panose="020B0604020202020204" pitchFamily="34" charset="0"/>
              </a:rPr>
              <a:t>Move the agent on a path: </a:t>
            </a:r>
            <a:r>
              <a:rPr lang="en-US" sz="2000" cap="none" dirty="0">
                <a:latin typeface="Arial" panose="020B0604020202020204" pitchFamily="34" charset="0"/>
                <a:cs typeface="Arial" panose="020B0604020202020204" pitchFamily="34" charset="0"/>
              </a:rPr>
              <a:t>After creating a Maze and agent (one or more) inside the Maze, we can make the agent move on a specific path. The best will be moving the agent on the ***path*** attribute of the maze.</a:t>
            </a:r>
          </a:p>
        </p:txBody>
      </p:sp>
      <p:sp>
        <p:nvSpPr>
          <p:cNvPr id="3" name="Title 1">
            <a:extLst>
              <a:ext uri="{FF2B5EF4-FFF2-40B4-BE49-F238E27FC236}">
                <a16:creationId xmlns:a16="http://schemas.microsoft.com/office/drawing/2014/main" id="{ADB71C38-6E38-C938-E8BD-39BB98E8593D}"/>
              </a:ext>
            </a:extLst>
          </p:cNvPr>
          <p:cNvSpPr txBox="1">
            <a:spLocks/>
          </p:cNvSpPr>
          <p:nvPr/>
        </p:nvSpPr>
        <p:spPr>
          <a:xfrm>
            <a:off x="1016413" y="107301"/>
            <a:ext cx="10364451" cy="159553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b="1" cap="none" dirty="0">
                <a:latin typeface="Arial" panose="020B0604020202020204" pitchFamily="34" charset="0"/>
                <a:cs typeface="Arial" panose="020B0604020202020204" pitchFamily="34" charset="0"/>
              </a:rPr>
              <a:t>Solution of the maze:</a:t>
            </a:r>
          </a:p>
        </p:txBody>
      </p:sp>
      <p:pic>
        <p:nvPicPr>
          <p:cNvPr id="5" name="Picture 4">
            <a:extLst>
              <a:ext uri="{FF2B5EF4-FFF2-40B4-BE49-F238E27FC236}">
                <a16:creationId xmlns:a16="http://schemas.microsoft.com/office/drawing/2014/main" id="{50EEF48E-1B48-DD23-CD8F-EC417B30D95B}"/>
              </a:ext>
            </a:extLst>
          </p:cNvPr>
          <p:cNvPicPr>
            <a:picLocks noChangeAspect="1"/>
          </p:cNvPicPr>
          <p:nvPr/>
        </p:nvPicPr>
        <p:blipFill>
          <a:blip r:embed="rId2"/>
          <a:stretch>
            <a:fillRect/>
          </a:stretch>
        </p:blipFill>
        <p:spPr>
          <a:xfrm>
            <a:off x="2603242" y="3429000"/>
            <a:ext cx="4180114" cy="3429000"/>
          </a:xfrm>
          <a:prstGeom prst="rect">
            <a:avLst/>
          </a:prstGeom>
        </p:spPr>
      </p:pic>
      <p:pic>
        <p:nvPicPr>
          <p:cNvPr id="8" name="Picture 7">
            <a:extLst>
              <a:ext uri="{FF2B5EF4-FFF2-40B4-BE49-F238E27FC236}">
                <a16:creationId xmlns:a16="http://schemas.microsoft.com/office/drawing/2014/main" id="{5E9A4AE5-76D5-8167-2C2B-80EA7A25E8D5}"/>
              </a:ext>
            </a:extLst>
          </p:cNvPr>
          <p:cNvPicPr>
            <a:picLocks noChangeAspect="1"/>
          </p:cNvPicPr>
          <p:nvPr/>
        </p:nvPicPr>
        <p:blipFill>
          <a:blip r:embed="rId3"/>
          <a:stretch>
            <a:fillRect/>
          </a:stretch>
        </p:blipFill>
        <p:spPr>
          <a:xfrm>
            <a:off x="1016413" y="2213385"/>
            <a:ext cx="8323530" cy="1215615"/>
          </a:xfrm>
          <a:prstGeom prst="rect">
            <a:avLst/>
          </a:prstGeom>
        </p:spPr>
      </p:pic>
    </p:spTree>
    <p:extLst>
      <p:ext uri="{BB962C8B-B14F-4D97-AF65-F5344CB8AC3E}">
        <p14:creationId xmlns:p14="http://schemas.microsoft.com/office/powerpoint/2010/main" val="2496868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2279560" y="2054154"/>
            <a:ext cx="7255768" cy="2304256"/>
          </a:xfrm>
        </p:spPr>
        <p:txBody>
          <a:bodyPr anchor="ctr">
            <a:noAutofit/>
          </a:bodyPr>
          <a:lstStyle/>
          <a:p>
            <a:pPr algn="ctr" rtl="0"/>
            <a:r>
              <a:rPr lang="en-US" sz="8800" dirty="0">
                <a:latin typeface="Times New Roman" pitchFamily="18" charset="0"/>
                <a:cs typeface="Times New Roman" pitchFamily="18" charset="0"/>
              </a:rPr>
              <a:t>The end </a:t>
            </a:r>
            <a:endParaRPr lang="ar-SA" sz="8800" dirty="0">
              <a:latin typeface="Times New Roman" pitchFamily="18" charset="0"/>
              <a:cs typeface="Times New Roman" pitchFamily="18" charset="0"/>
            </a:endParaRPr>
          </a:p>
        </p:txBody>
      </p:sp>
    </p:spTree>
    <p:extLst>
      <p:ext uri="{BB962C8B-B14F-4D97-AF65-F5344CB8AC3E}">
        <p14:creationId xmlns:p14="http://schemas.microsoft.com/office/powerpoint/2010/main" val="287115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anim calcmode="lin" valueType="num">
                                      <p:cBhvr>
                                        <p:cTn id="8" dur="5000" fill="hold"/>
                                        <p:tgtEl>
                                          <p:spTgt spid="2"/>
                                        </p:tgtEl>
                                        <p:attrNameLst>
                                          <p:attrName>ppt_x</p:attrName>
                                        </p:attrNameLst>
                                      </p:cBhvr>
                                      <p:tavLst>
                                        <p:tav tm="0">
                                          <p:val>
                                            <p:strVal val="#ppt_x"/>
                                          </p:val>
                                        </p:tav>
                                        <p:tav tm="100000">
                                          <p:val>
                                            <p:strVal val="#ppt_x"/>
                                          </p:val>
                                        </p:tav>
                                      </p:tavLst>
                                    </p:anim>
                                    <p:anim calcmode="lin" valueType="num">
                                      <p:cBhvr>
                                        <p:cTn id="9" dur="5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25742" y="464245"/>
            <a:ext cx="10364451" cy="1596177"/>
          </a:xfrm>
        </p:spPr>
        <p:txBody>
          <a:bodyPr/>
          <a:lstStyle/>
          <a:p>
            <a:pPr algn="l"/>
            <a:r>
              <a:rPr lang="en-US" b="1" cap="none" dirty="0">
                <a:latin typeface="Arial" panose="020B0604020202020204" pitchFamily="34" charset="0"/>
                <a:cs typeface="Arial" panose="020B0604020202020204" pitchFamily="34" charset="0"/>
              </a:rPr>
              <a:t>A* Search Algorithm</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25740" y="1901802"/>
            <a:ext cx="10945435" cy="4424353"/>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v"/>
            </a:pPr>
            <a:r>
              <a:rPr lang="en-US" sz="2400" cap="none" dirty="0">
                <a:latin typeface="Arial" panose="020B0604020202020204" pitchFamily="34" charset="0"/>
                <a:cs typeface="Arial" panose="020B0604020202020204" pitchFamily="34" charset="0"/>
              </a:rPr>
              <a:t>  A* Algorithm is one of the best and popular techniques used for</a:t>
            </a:r>
          </a:p>
          <a:p>
            <a:pPr marL="0" indent="0">
              <a:buNone/>
            </a:pPr>
            <a:r>
              <a:rPr lang="en-US" sz="2400" cap="none" dirty="0">
                <a:latin typeface="Arial" panose="020B0604020202020204" pitchFamily="34" charset="0"/>
                <a:cs typeface="Arial" panose="020B0604020202020204" pitchFamily="34" charset="0"/>
              </a:rPr>
              <a:t>     path finding and graph traversals.</a:t>
            </a:r>
          </a:p>
          <a:p>
            <a:pPr>
              <a:buFont typeface="Wingdings" panose="05000000000000000000" pitchFamily="2" charset="2"/>
              <a:buChar char="v"/>
            </a:pPr>
            <a:r>
              <a:rPr lang="en-US" sz="2400" cap="none" dirty="0">
                <a:latin typeface="Arial" panose="020B0604020202020204" pitchFamily="34" charset="0"/>
                <a:cs typeface="Arial" panose="020B0604020202020204" pitchFamily="34" charset="0"/>
              </a:rPr>
              <a:t>  A lot of games and web based maps use this algorithm for finding</a:t>
            </a:r>
          </a:p>
          <a:p>
            <a:pPr marL="0" indent="0">
              <a:buNone/>
            </a:pPr>
            <a:r>
              <a:rPr lang="en-US" sz="2400" cap="none" dirty="0">
                <a:latin typeface="Arial" panose="020B0604020202020204" pitchFamily="34" charset="0"/>
                <a:cs typeface="Arial" panose="020B0604020202020204" pitchFamily="34" charset="0"/>
              </a:rPr>
              <a:t>     the shortest path efficiently.</a:t>
            </a:r>
          </a:p>
          <a:p>
            <a:pPr>
              <a:buFont typeface="Wingdings" panose="05000000000000000000" pitchFamily="2" charset="2"/>
              <a:buChar char="v"/>
            </a:pPr>
            <a:r>
              <a:rPr lang="en-US" sz="2400" cap="none" dirty="0">
                <a:latin typeface="Arial" panose="020B0604020202020204" pitchFamily="34" charset="0"/>
                <a:cs typeface="Arial" panose="020B0604020202020204" pitchFamily="34" charset="0"/>
              </a:rPr>
              <a:t>  It combines features of Uniform Cost Search and greedy best first search </a:t>
            </a:r>
          </a:p>
          <a:p>
            <a:pPr marL="0" indent="0">
              <a:buNone/>
            </a:pPr>
            <a:r>
              <a:rPr lang="en-US" sz="2400" cap="none" dirty="0">
                <a:latin typeface="Arial" panose="020B0604020202020204" pitchFamily="34" charset="0"/>
                <a:cs typeface="Arial" panose="020B0604020202020204" pitchFamily="34" charset="0"/>
              </a:rPr>
              <a:t>     by which it solve the problem efficiently.</a:t>
            </a:r>
          </a:p>
        </p:txBody>
      </p:sp>
    </p:spTree>
    <p:extLst>
      <p:ext uri="{BB962C8B-B14F-4D97-AF65-F5344CB8AC3E}">
        <p14:creationId xmlns:p14="http://schemas.microsoft.com/office/powerpoint/2010/main" val="4108064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72397" y="485192"/>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The agent will test whether the freight rate is greater than 30% or not</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72397" y="2252788"/>
            <a:ext cx="10364452" cy="2879049"/>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buFontTx/>
              <a:buChar char="-"/>
            </a:pPr>
            <a:r>
              <a:rPr lang="en-US" cap="none" dirty="0">
                <a:latin typeface="Arial" panose="020B0604020202020204" pitchFamily="34" charset="0"/>
                <a:cs typeface="Arial" panose="020B0604020202020204" pitchFamily="34" charset="0"/>
              </a:rPr>
              <a:t>If it is bigger than 30%, the agent will go to pick up the target and determines the best path to capture the target by using the Depth First algorithm</a:t>
            </a:r>
            <a:endParaRPr lang="ar-EG" cap="none" dirty="0">
              <a:latin typeface="Arial" panose="020B0604020202020204" pitchFamily="34" charset="0"/>
              <a:cs typeface="Arial" panose="020B0604020202020204" pitchFamily="34" charset="0"/>
            </a:endParaRPr>
          </a:p>
          <a:p>
            <a:pPr>
              <a:buFontTx/>
              <a:buChar char="-"/>
            </a:pPr>
            <a:endParaRPr lang="en-US"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 If the freight rate is less than 30%, the agent chooses the best way to the place of shipment first and does not go to the target place except when the freight rate reaches 30% at least</a:t>
            </a:r>
          </a:p>
        </p:txBody>
      </p:sp>
    </p:spTree>
    <p:extLst>
      <p:ext uri="{BB962C8B-B14F-4D97-AF65-F5344CB8AC3E}">
        <p14:creationId xmlns:p14="http://schemas.microsoft.com/office/powerpoint/2010/main" val="1492821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913776" y="870443"/>
            <a:ext cx="10364451" cy="1596177"/>
          </a:xfrm>
        </p:spPr>
        <p:txBody>
          <a:bodyPr/>
          <a:lstStyle/>
          <a:p>
            <a:pPr algn="l"/>
            <a:r>
              <a:rPr lang="en-US" b="1" cap="none" dirty="0">
                <a:latin typeface="Arial" panose="020B0604020202020204" pitchFamily="34" charset="0"/>
                <a:cs typeface="Arial" panose="020B0604020202020204" pitchFamily="34" charset="0"/>
              </a:rPr>
              <a:t>Install the Package:</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997751" y="2466620"/>
            <a:ext cx="10364452" cy="955009"/>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latin typeface="Arial" panose="020B0604020202020204" pitchFamily="34" charset="0"/>
                <a:cs typeface="Arial" panose="020B0604020202020204" pitchFamily="34" charset="0"/>
              </a:rPr>
              <a:t>pip install pyamaze</a:t>
            </a:r>
            <a:endParaRPr lang="ar-EG"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On command prompt run the following command:</a:t>
            </a:r>
            <a:r>
              <a:rPr lang="ar-EG" cap="none" dirty="0">
                <a:latin typeface="Arial" panose="020B0604020202020204" pitchFamily="34" charset="0"/>
                <a:cs typeface="Arial" panose="020B0604020202020204" pitchFamily="34" charset="0"/>
              </a:rPr>
              <a:t>- </a:t>
            </a:r>
            <a:endParaRPr lang="en-US" cap="non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F9CC9A1-277D-29AB-5371-812ABF510712}"/>
              </a:ext>
            </a:extLst>
          </p:cNvPr>
          <p:cNvPicPr>
            <a:picLocks noChangeAspect="1"/>
          </p:cNvPicPr>
          <p:nvPr/>
        </p:nvPicPr>
        <p:blipFill>
          <a:blip r:embed="rId2"/>
          <a:stretch>
            <a:fillRect/>
          </a:stretch>
        </p:blipFill>
        <p:spPr>
          <a:xfrm>
            <a:off x="997751" y="3819173"/>
            <a:ext cx="10196498" cy="1198633"/>
          </a:xfrm>
          <a:prstGeom prst="rect">
            <a:avLst/>
          </a:prstGeom>
        </p:spPr>
      </p:pic>
    </p:spTree>
    <p:extLst>
      <p:ext uri="{BB962C8B-B14F-4D97-AF65-F5344CB8AC3E}">
        <p14:creationId xmlns:p14="http://schemas.microsoft.com/office/powerpoint/2010/main" val="522198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578498"/>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Generate a Maze:</a:t>
            </a:r>
            <a:br>
              <a:rPr lang="en-US" b="1" cap="none" dirty="0">
                <a:latin typeface="Arial" panose="020B0604020202020204" pitchFamily="34" charset="0"/>
                <a:cs typeface="Arial" panose="020B0604020202020204" pitchFamily="34" charset="0"/>
              </a:rPr>
            </a:br>
            <a:br>
              <a:rPr lang="ar-EG" b="1" cap="none" dirty="0">
                <a:latin typeface="Arial" panose="020B0604020202020204" pitchFamily="34" charset="0"/>
                <a:cs typeface="Arial" panose="020B0604020202020204" pitchFamily="34" charset="0"/>
              </a:rPr>
            </a:br>
            <a:endParaRPr lang="en-US" b="1" cap="none" dirty="0">
              <a:latin typeface="Arial" panose="020B0604020202020204" pitchFamily="34" charset="0"/>
              <a:cs typeface="Arial" panose="020B0604020202020204" pitchFamily="34" charset="0"/>
            </a:endParaRP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2" y="1104034"/>
            <a:ext cx="10364452" cy="1692126"/>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000" cap="none" dirty="0">
                <a:latin typeface="Arial" panose="020B0604020202020204" pitchFamily="34" charset="0"/>
                <a:cs typeface="Arial" panose="020B0604020202020204" pitchFamily="34" charset="0"/>
              </a:rPr>
              <a:t>To simply generate a maze, you need to create the maze object and then apply the Create</a:t>
            </a:r>
            <a:r>
              <a:rPr lang="ar-EG" sz="2000" cap="none" dirty="0">
                <a:latin typeface="Arial" panose="020B0604020202020204" pitchFamily="34" charset="0"/>
                <a:cs typeface="Arial" panose="020B0604020202020204" pitchFamily="34" charset="0"/>
              </a:rPr>
              <a:t> </a:t>
            </a:r>
            <a:r>
              <a:rPr lang="en-US" sz="2000" cap="none" dirty="0">
                <a:latin typeface="Arial" panose="020B0604020202020204" pitchFamily="34" charset="0"/>
                <a:cs typeface="Arial" panose="020B0604020202020204" pitchFamily="34" charset="0"/>
              </a:rPr>
              <a:t>Maze function. </a:t>
            </a:r>
            <a:endParaRPr lang="ar-EG" sz="2000" cap="none" dirty="0">
              <a:latin typeface="Arial" panose="020B0604020202020204" pitchFamily="34" charset="0"/>
              <a:cs typeface="Arial" panose="020B0604020202020204" pitchFamily="34" charset="0"/>
            </a:endParaRPr>
          </a:p>
          <a:p>
            <a:pPr marL="0" indent="0">
              <a:buNone/>
            </a:pPr>
            <a:r>
              <a:rPr lang="en-US" sz="2000" cap="none" dirty="0">
                <a:latin typeface="Arial" panose="020B0604020202020204" pitchFamily="34" charset="0"/>
                <a:cs typeface="Arial" panose="020B0604020202020204" pitchFamily="34" charset="0"/>
              </a:rPr>
              <a:t>The last statement will be applying the function run to run the simulation.</a:t>
            </a:r>
            <a:endParaRPr lang="en-US" cap="none"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97BC6CA-13D0-82C2-CAF7-53BA52959C03}"/>
              </a:ext>
            </a:extLst>
          </p:cNvPr>
          <p:cNvPicPr>
            <a:picLocks noChangeAspect="1"/>
          </p:cNvPicPr>
          <p:nvPr/>
        </p:nvPicPr>
        <p:blipFill>
          <a:blip r:embed="rId2"/>
          <a:stretch>
            <a:fillRect/>
          </a:stretch>
        </p:blipFill>
        <p:spPr>
          <a:xfrm>
            <a:off x="2182737" y="3490679"/>
            <a:ext cx="4319898" cy="3097581"/>
          </a:xfrm>
          <a:prstGeom prst="rect">
            <a:avLst/>
          </a:prstGeom>
        </p:spPr>
      </p:pic>
      <p:pic>
        <p:nvPicPr>
          <p:cNvPr id="13" name="Picture 12">
            <a:extLst>
              <a:ext uri="{FF2B5EF4-FFF2-40B4-BE49-F238E27FC236}">
                <a16:creationId xmlns:a16="http://schemas.microsoft.com/office/drawing/2014/main" id="{7974217C-639F-CE47-0147-E450CB3291E5}"/>
              </a:ext>
            </a:extLst>
          </p:cNvPr>
          <p:cNvPicPr>
            <a:picLocks noChangeAspect="1"/>
          </p:cNvPicPr>
          <p:nvPr/>
        </p:nvPicPr>
        <p:blipFill>
          <a:blip r:embed="rId3"/>
          <a:stretch>
            <a:fillRect/>
          </a:stretch>
        </p:blipFill>
        <p:spPr>
          <a:xfrm>
            <a:off x="1084651" y="2362821"/>
            <a:ext cx="9356306" cy="1127858"/>
          </a:xfrm>
          <a:prstGeom prst="rect">
            <a:avLst/>
          </a:prstGeom>
        </p:spPr>
      </p:pic>
    </p:spTree>
    <p:extLst>
      <p:ext uri="{BB962C8B-B14F-4D97-AF65-F5344CB8AC3E}">
        <p14:creationId xmlns:p14="http://schemas.microsoft.com/office/powerpoint/2010/main" val="552030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1" y="354563"/>
            <a:ext cx="10364451" cy="1595534"/>
          </a:xfrm>
        </p:spPr>
        <p:txBody>
          <a:bodyPr>
            <a:normAutofit/>
          </a:bodyPr>
          <a:lstStyle/>
          <a:p>
            <a:pPr algn="l"/>
            <a:r>
              <a:rPr lang="en-US" sz="2800" cap="none" dirty="0">
                <a:latin typeface="Arial" panose="020B0604020202020204" pitchFamily="34" charset="0"/>
                <a:cs typeface="Arial" panose="020B0604020202020204" pitchFamily="34" charset="0"/>
              </a:rPr>
              <a:t>A random 10x10 maze will be generated like this:</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1" y="1492558"/>
            <a:ext cx="10364452" cy="1692126"/>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cap="none" dirty="0">
                <a:latin typeface="Arial" panose="020B0604020202020204" pitchFamily="34" charset="0"/>
                <a:cs typeface="Arial" panose="020B0604020202020204" pitchFamily="34" charset="0"/>
              </a:rPr>
              <a:t>We can change the size of the maze while creating that. For example, a 5x5 maze can be generated as:</a:t>
            </a:r>
          </a:p>
        </p:txBody>
      </p:sp>
      <p:pic>
        <p:nvPicPr>
          <p:cNvPr id="12" name="Picture 11">
            <a:extLst>
              <a:ext uri="{FF2B5EF4-FFF2-40B4-BE49-F238E27FC236}">
                <a16:creationId xmlns:a16="http://schemas.microsoft.com/office/drawing/2014/main" id="{AD9445C7-E397-9292-0BD6-EE8B0FF1C027}"/>
              </a:ext>
            </a:extLst>
          </p:cNvPr>
          <p:cNvPicPr>
            <a:picLocks noChangeAspect="1"/>
          </p:cNvPicPr>
          <p:nvPr/>
        </p:nvPicPr>
        <p:blipFill>
          <a:blip r:embed="rId2"/>
          <a:stretch>
            <a:fillRect/>
          </a:stretch>
        </p:blipFill>
        <p:spPr>
          <a:xfrm>
            <a:off x="2199954" y="3673317"/>
            <a:ext cx="4694327" cy="3118456"/>
          </a:xfrm>
          <a:prstGeom prst="rect">
            <a:avLst/>
          </a:prstGeom>
        </p:spPr>
      </p:pic>
      <p:pic>
        <p:nvPicPr>
          <p:cNvPr id="15" name="Picture 14">
            <a:extLst>
              <a:ext uri="{FF2B5EF4-FFF2-40B4-BE49-F238E27FC236}">
                <a16:creationId xmlns:a16="http://schemas.microsoft.com/office/drawing/2014/main" id="{0988D603-E1D7-6D4D-0147-475D2ABCBD9C}"/>
              </a:ext>
            </a:extLst>
          </p:cNvPr>
          <p:cNvPicPr>
            <a:picLocks noChangeAspect="1"/>
          </p:cNvPicPr>
          <p:nvPr/>
        </p:nvPicPr>
        <p:blipFill>
          <a:blip r:embed="rId3"/>
          <a:stretch>
            <a:fillRect/>
          </a:stretch>
        </p:blipFill>
        <p:spPr>
          <a:xfrm>
            <a:off x="1007081" y="2613134"/>
            <a:ext cx="9609653" cy="1060184"/>
          </a:xfrm>
          <a:prstGeom prst="rect">
            <a:avLst/>
          </a:prstGeom>
        </p:spPr>
      </p:pic>
    </p:spTree>
    <p:extLst>
      <p:ext uri="{BB962C8B-B14F-4D97-AF65-F5344CB8AC3E}">
        <p14:creationId xmlns:p14="http://schemas.microsoft.com/office/powerpoint/2010/main" val="59105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0"/>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Optional Arguments of Create</a:t>
            </a:r>
            <a:r>
              <a:rPr lang="ar-EG" b="1" cap="none" dirty="0">
                <a:latin typeface="Arial" panose="020B0604020202020204" pitchFamily="34" charset="0"/>
                <a:cs typeface="Arial" panose="020B0604020202020204" pitchFamily="34" charset="0"/>
              </a:rPr>
              <a:t> </a:t>
            </a:r>
            <a:r>
              <a:rPr lang="en-US" b="1" cap="none" dirty="0">
                <a:latin typeface="Arial" panose="020B0604020202020204" pitchFamily="34" charset="0"/>
                <a:cs typeface="Arial" panose="020B0604020202020204" pitchFamily="34" charset="0"/>
              </a:rPr>
              <a:t>Maze:</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2" y="1133115"/>
            <a:ext cx="10364452" cy="1320836"/>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000" cap="none" dirty="0">
                <a:solidFill>
                  <a:srgbClr val="FF0000"/>
                </a:solidFill>
                <a:latin typeface="Arial" panose="020B0604020202020204" pitchFamily="34" charset="0"/>
                <a:cs typeface="Arial" panose="020B0604020202020204" pitchFamily="34" charset="0"/>
              </a:rPr>
              <a:t>Goal (x and y): </a:t>
            </a:r>
            <a:r>
              <a:rPr lang="en-US" sz="2000" cap="none" dirty="0">
                <a:latin typeface="Arial" panose="020B0604020202020204" pitchFamily="34" charset="0"/>
                <a:cs typeface="Arial" panose="020B0604020202020204" pitchFamily="34" charset="0"/>
              </a:rPr>
              <a:t>To change the goal cell from (1,1) to some other cell we can provide the optional arguments x and y as the goal.</a:t>
            </a:r>
            <a:endParaRPr lang="ar-EG" sz="2000" cap="none" dirty="0">
              <a:latin typeface="Arial" panose="020B0604020202020204" pitchFamily="34" charset="0"/>
              <a:cs typeface="Arial" panose="020B0604020202020204" pitchFamily="34" charset="0"/>
            </a:endParaRPr>
          </a:p>
          <a:p>
            <a:pPr marL="0" indent="0">
              <a:buNone/>
            </a:pPr>
            <a:r>
              <a:rPr lang="en-US" sz="2000" cap="none" dirty="0">
                <a:solidFill>
                  <a:srgbClr val="FF0000"/>
                </a:solidFill>
                <a:latin typeface="Arial" panose="020B0604020202020204" pitchFamily="34" charset="0"/>
                <a:cs typeface="Arial" panose="020B0604020202020204" pitchFamily="34" charset="0"/>
              </a:rPr>
              <a:t>Pattern: </a:t>
            </a:r>
            <a:r>
              <a:rPr lang="en-US" sz="2000" cap="none" dirty="0">
                <a:latin typeface="Arial" panose="020B0604020202020204" pitchFamily="34" charset="0"/>
                <a:cs typeface="Arial" panose="020B0604020202020204" pitchFamily="34" charset="0"/>
              </a:rPr>
              <a:t>We can generate a Horizontal (or Vertical) pattern maze. </a:t>
            </a:r>
            <a:endParaRPr lang="en-US" cap="none"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40AC618-C5C3-228E-F668-A1E21DD982AF}"/>
              </a:ext>
            </a:extLst>
          </p:cNvPr>
          <p:cNvPicPr>
            <a:picLocks noChangeAspect="1"/>
          </p:cNvPicPr>
          <p:nvPr/>
        </p:nvPicPr>
        <p:blipFill>
          <a:blip r:embed="rId2"/>
          <a:stretch>
            <a:fillRect/>
          </a:stretch>
        </p:blipFill>
        <p:spPr>
          <a:xfrm>
            <a:off x="2273559" y="3153747"/>
            <a:ext cx="4580958" cy="3704253"/>
          </a:xfrm>
          <a:prstGeom prst="rect">
            <a:avLst/>
          </a:prstGeom>
        </p:spPr>
      </p:pic>
      <p:pic>
        <p:nvPicPr>
          <p:cNvPr id="9" name="Picture 8">
            <a:extLst>
              <a:ext uri="{FF2B5EF4-FFF2-40B4-BE49-F238E27FC236}">
                <a16:creationId xmlns:a16="http://schemas.microsoft.com/office/drawing/2014/main" id="{ADAA73DE-E25F-962B-EA03-AEB1941F2D39}"/>
              </a:ext>
            </a:extLst>
          </p:cNvPr>
          <p:cNvPicPr>
            <a:picLocks noChangeAspect="1"/>
          </p:cNvPicPr>
          <p:nvPr/>
        </p:nvPicPr>
        <p:blipFill>
          <a:blip r:embed="rId3"/>
          <a:stretch>
            <a:fillRect/>
          </a:stretch>
        </p:blipFill>
        <p:spPr>
          <a:xfrm>
            <a:off x="1145383" y="2389529"/>
            <a:ext cx="8913017" cy="764218"/>
          </a:xfrm>
          <a:prstGeom prst="rect">
            <a:avLst/>
          </a:prstGeom>
        </p:spPr>
      </p:pic>
    </p:spTree>
    <p:extLst>
      <p:ext uri="{BB962C8B-B14F-4D97-AF65-F5344CB8AC3E}">
        <p14:creationId xmlns:p14="http://schemas.microsoft.com/office/powerpoint/2010/main" val="561818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74645"/>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Multiple Paths Maze:</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2" y="1133115"/>
            <a:ext cx="10364452" cy="1320836"/>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800" cap="none" dirty="0">
                <a:latin typeface="Arial" panose="020B0604020202020204" pitchFamily="34" charset="0"/>
                <a:cs typeface="Arial" panose="020B0604020202020204" pitchFamily="34" charset="0"/>
              </a:rPr>
              <a:t>By default, the generated maze is Perfect Maze meaning just the one path from any cell to the goal cell. However, we can generate a maze with multiple paths by setting the optional argument </a:t>
            </a:r>
            <a:r>
              <a:rPr lang="ar-EG" sz="1800" cap="none" dirty="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loop</a:t>
            </a:r>
            <a:r>
              <a:rPr lang="ar-EG" sz="1800" cap="none" dirty="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Percent to some positive number. Loop</a:t>
            </a:r>
            <a:r>
              <a:rPr lang="ar-EG" sz="1800" cap="none" dirty="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Percent set to highest value 100 means the maze generation algorithm will maximize the number of multiple paths for example as:</a:t>
            </a:r>
          </a:p>
        </p:txBody>
      </p:sp>
      <p:pic>
        <p:nvPicPr>
          <p:cNvPr id="5" name="Picture 4">
            <a:extLst>
              <a:ext uri="{FF2B5EF4-FFF2-40B4-BE49-F238E27FC236}">
                <a16:creationId xmlns:a16="http://schemas.microsoft.com/office/drawing/2014/main" id="{D4F541BF-8BD6-6FD2-36C5-77F5F51A8705}"/>
              </a:ext>
            </a:extLst>
          </p:cNvPr>
          <p:cNvPicPr>
            <a:picLocks noChangeAspect="1"/>
          </p:cNvPicPr>
          <p:nvPr/>
        </p:nvPicPr>
        <p:blipFill>
          <a:blip r:embed="rId2"/>
          <a:stretch>
            <a:fillRect/>
          </a:stretch>
        </p:blipFill>
        <p:spPr>
          <a:xfrm>
            <a:off x="2174031" y="3429000"/>
            <a:ext cx="4239209" cy="3429000"/>
          </a:xfrm>
          <a:prstGeom prst="rect">
            <a:avLst/>
          </a:prstGeom>
        </p:spPr>
      </p:pic>
      <p:pic>
        <p:nvPicPr>
          <p:cNvPr id="8" name="Picture 7">
            <a:extLst>
              <a:ext uri="{FF2B5EF4-FFF2-40B4-BE49-F238E27FC236}">
                <a16:creationId xmlns:a16="http://schemas.microsoft.com/office/drawing/2014/main" id="{D350B9E2-38F7-D277-98A8-7DA76E778A06}"/>
              </a:ext>
            </a:extLst>
          </p:cNvPr>
          <p:cNvPicPr>
            <a:picLocks noChangeAspect="1"/>
          </p:cNvPicPr>
          <p:nvPr/>
        </p:nvPicPr>
        <p:blipFill>
          <a:blip r:embed="rId3"/>
          <a:stretch>
            <a:fillRect/>
          </a:stretch>
        </p:blipFill>
        <p:spPr>
          <a:xfrm>
            <a:off x="1007082" y="2557722"/>
            <a:ext cx="9256591" cy="871278"/>
          </a:xfrm>
          <a:prstGeom prst="rect">
            <a:avLst/>
          </a:prstGeom>
        </p:spPr>
      </p:pic>
    </p:spTree>
    <p:extLst>
      <p:ext uri="{BB962C8B-B14F-4D97-AF65-F5344CB8AC3E}">
        <p14:creationId xmlns:p14="http://schemas.microsoft.com/office/powerpoint/2010/main" val="1923616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EFBE-7C63-2A82-D040-1728CC2EB7DF}"/>
              </a:ext>
            </a:extLst>
          </p:cNvPr>
          <p:cNvSpPr>
            <a:spLocks noGrp="1"/>
          </p:cNvSpPr>
          <p:nvPr>
            <p:ph type="title"/>
          </p:nvPr>
        </p:nvSpPr>
        <p:spPr>
          <a:xfrm>
            <a:off x="1007083" y="74645"/>
            <a:ext cx="10364451" cy="1595534"/>
          </a:xfrm>
        </p:spPr>
        <p:txBody>
          <a:bodyPr>
            <a:normAutofit/>
          </a:bodyPr>
          <a:lstStyle/>
          <a:p>
            <a:pPr algn="l"/>
            <a:r>
              <a:rPr lang="en-US" b="1" cap="none" dirty="0">
                <a:latin typeface="Arial" panose="020B0604020202020204" pitchFamily="34" charset="0"/>
                <a:cs typeface="Arial" panose="020B0604020202020204" pitchFamily="34" charset="0"/>
              </a:rPr>
              <a:t>Theme</a:t>
            </a:r>
            <a:r>
              <a:rPr lang="en-US" cap="none" dirty="0">
                <a:latin typeface="Arial" panose="020B0604020202020204" pitchFamily="34" charset="0"/>
                <a:cs typeface="Arial" panose="020B0604020202020204" pitchFamily="34" charset="0"/>
              </a:rPr>
              <a:t>:</a:t>
            </a:r>
          </a:p>
        </p:txBody>
      </p:sp>
      <p:sp>
        <p:nvSpPr>
          <p:cNvPr id="4" name="Text Placeholder 2">
            <a:extLst>
              <a:ext uri="{FF2B5EF4-FFF2-40B4-BE49-F238E27FC236}">
                <a16:creationId xmlns:a16="http://schemas.microsoft.com/office/drawing/2014/main" id="{D0A18DA7-C866-B36D-7573-F12A8EBBCC19}"/>
              </a:ext>
            </a:extLst>
          </p:cNvPr>
          <p:cNvSpPr txBox="1">
            <a:spLocks/>
          </p:cNvSpPr>
          <p:nvPr/>
        </p:nvSpPr>
        <p:spPr>
          <a:xfrm>
            <a:off x="1007082" y="1133115"/>
            <a:ext cx="10364452" cy="994265"/>
          </a:xfrm>
          <a:prstGeom prst="rect">
            <a:avLst/>
          </a:prstGeom>
        </p:spPr>
        <p:txBody>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cap="none" dirty="0">
                <a:latin typeface="Arial" panose="020B0604020202020204" pitchFamily="34" charset="0"/>
                <a:cs typeface="Arial" panose="020B0604020202020204" pitchFamily="34" charset="0"/>
              </a:rPr>
              <a:t>The default theme of the Maze is the Dark theme and we can change that to the Light theme by using the argument theme and setting that to the Light theme. </a:t>
            </a:r>
          </a:p>
        </p:txBody>
      </p:sp>
      <p:pic>
        <p:nvPicPr>
          <p:cNvPr id="6" name="Picture 5">
            <a:extLst>
              <a:ext uri="{FF2B5EF4-FFF2-40B4-BE49-F238E27FC236}">
                <a16:creationId xmlns:a16="http://schemas.microsoft.com/office/drawing/2014/main" id="{997A8DAE-94B5-C2D6-C61B-459F6F0658A5}"/>
              </a:ext>
            </a:extLst>
          </p:cNvPr>
          <p:cNvPicPr>
            <a:picLocks noChangeAspect="1"/>
          </p:cNvPicPr>
          <p:nvPr/>
        </p:nvPicPr>
        <p:blipFill>
          <a:blip r:embed="rId2"/>
          <a:stretch>
            <a:fillRect/>
          </a:stretch>
        </p:blipFill>
        <p:spPr>
          <a:xfrm>
            <a:off x="2099388" y="2929812"/>
            <a:ext cx="4416149" cy="3928188"/>
          </a:xfrm>
          <a:prstGeom prst="rect">
            <a:avLst/>
          </a:prstGeom>
        </p:spPr>
      </p:pic>
      <p:pic>
        <p:nvPicPr>
          <p:cNvPr id="9" name="Picture 8">
            <a:extLst>
              <a:ext uri="{FF2B5EF4-FFF2-40B4-BE49-F238E27FC236}">
                <a16:creationId xmlns:a16="http://schemas.microsoft.com/office/drawing/2014/main" id="{949BA2B0-3AB7-59EC-2AEA-8048E56FD195}"/>
              </a:ext>
            </a:extLst>
          </p:cNvPr>
          <p:cNvPicPr>
            <a:picLocks noChangeAspect="1"/>
          </p:cNvPicPr>
          <p:nvPr/>
        </p:nvPicPr>
        <p:blipFill>
          <a:blip r:embed="rId3"/>
          <a:stretch>
            <a:fillRect/>
          </a:stretch>
        </p:blipFill>
        <p:spPr>
          <a:xfrm>
            <a:off x="1109718" y="2027548"/>
            <a:ext cx="8426168" cy="902264"/>
          </a:xfrm>
          <a:prstGeom prst="rect">
            <a:avLst/>
          </a:prstGeom>
        </p:spPr>
      </p:pic>
    </p:spTree>
    <p:extLst>
      <p:ext uri="{BB962C8B-B14F-4D97-AF65-F5344CB8AC3E}">
        <p14:creationId xmlns:p14="http://schemas.microsoft.com/office/powerpoint/2010/main" val="94880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530</TotalTime>
  <Words>778</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Tw Cen MT</vt:lpstr>
      <vt:lpstr>Wingdings</vt:lpstr>
      <vt:lpstr>Droplet</vt:lpstr>
      <vt:lpstr>Robot Finding Module For Maze using Search Algorithms</vt:lpstr>
      <vt:lpstr>A* Search Algorithm</vt:lpstr>
      <vt:lpstr>The agent will test whether the freight rate is greater than 30% or not</vt:lpstr>
      <vt:lpstr>Install the Package:</vt:lpstr>
      <vt:lpstr>Generate a Maze:  </vt:lpstr>
      <vt:lpstr>A random 10x10 maze will be generated like this:</vt:lpstr>
      <vt:lpstr>Optional Arguments of Create Maze:</vt:lpstr>
      <vt:lpstr>Multiple Paths Maze:</vt:lpstr>
      <vt:lpstr>Theme:</vt:lpstr>
      <vt:lpstr>Placing Agents inside the Maze:</vt:lpstr>
      <vt:lpstr>Optional Arguments of the agent class:</vt:lpstr>
      <vt:lpstr>Optional Arguments of the agent class:</vt:lpstr>
      <vt:lpstr>Value of the maze map:</vt:lpstr>
      <vt:lpstr>Move the agent on a path: After creating a Maze and agent (one or more) inside the Maze, we can make the agent move on a specific path. The best will be moving the agent on the ***path*** attribute of the maze.</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Finding Module For Maze Search Algorithms</dc:title>
  <dc:creator>HP</dc:creator>
  <cp:lastModifiedBy>Mohamed Ahmed</cp:lastModifiedBy>
  <cp:revision>33</cp:revision>
  <dcterms:created xsi:type="dcterms:W3CDTF">2022-10-28T14:32:17Z</dcterms:created>
  <dcterms:modified xsi:type="dcterms:W3CDTF">2024-02-08T14:02:58Z</dcterms:modified>
</cp:coreProperties>
</file>