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7" r:id="rId3"/>
    <p:sldId id="268" r:id="rId4"/>
    <p:sldId id="269" r:id="rId5"/>
    <p:sldId id="257" r:id="rId6"/>
    <p:sldId id="259" r:id="rId7"/>
    <p:sldId id="258" r:id="rId8"/>
    <p:sldId id="260" r:id="rId9"/>
    <p:sldId id="270" r:id="rId10"/>
    <p:sldId id="261" r:id="rId11"/>
    <p:sldId id="262" r:id="rId12"/>
    <p:sldId id="263" r:id="rId13"/>
    <p:sldId id="310" r:id="rId14"/>
    <p:sldId id="307" r:id="rId15"/>
    <p:sldId id="264" r:id="rId16"/>
    <p:sldId id="30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94F357-6493-45FA-9D32-C2318969FF5D}"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5E25388C-7F57-401D-80B1-C22F22B11611}">
      <dgm:prSet/>
      <dgm:spPr/>
      <dgm:t>
        <a:bodyPr/>
        <a:lstStyle/>
        <a:p>
          <a:r>
            <a:rPr lang="en-US"/>
            <a:t>Microprocessor consists of only a Central Processing Unit, whereas Micro Controller contains a CPU, Memory, I/O all integrated into one chip.</a:t>
          </a:r>
        </a:p>
      </dgm:t>
    </dgm:pt>
    <dgm:pt modelId="{36379D0C-BBE7-41FF-87B1-C0738356E6B9}" type="parTrans" cxnId="{162D1F29-C0C2-416B-874D-E452E7394662}">
      <dgm:prSet/>
      <dgm:spPr/>
      <dgm:t>
        <a:bodyPr/>
        <a:lstStyle/>
        <a:p>
          <a:endParaRPr lang="en-US"/>
        </a:p>
      </dgm:t>
    </dgm:pt>
    <dgm:pt modelId="{71EE78FA-EF33-4980-A367-FFE9FA63816F}" type="sibTrans" cxnId="{162D1F29-C0C2-416B-874D-E452E7394662}">
      <dgm:prSet/>
      <dgm:spPr/>
      <dgm:t>
        <a:bodyPr/>
        <a:lstStyle/>
        <a:p>
          <a:endParaRPr lang="en-US"/>
        </a:p>
      </dgm:t>
    </dgm:pt>
    <dgm:pt modelId="{C1D1FCD6-43F1-46DD-9693-A6A7FD1A32A1}">
      <dgm:prSet/>
      <dgm:spPr/>
      <dgm:t>
        <a:bodyPr/>
        <a:lstStyle/>
        <a:p>
          <a:r>
            <a:rPr lang="en-US"/>
            <a:t>Microprocessor is used in Personal Computers whereas Micro Controller is used in an embedded system.</a:t>
          </a:r>
        </a:p>
      </dgm:t>
    </dgm:pt>
    <dgm:pt modelId="{B750587B-2B93-417C-BFDC-AFE6A5B5AFA4}" type="parTrans" cxnId="{5517BB78-0228-4E38-8B6D-4B8DF6F597E4}">
      <dgm:prSet/>
      <dgm:spPr/>
      <dgm:t>
        <a:bodyPr/>
        <a:lstStyle/>
        <a:p>
          <a:endParaRPr lang="en-US"/>
        </a:p>
      </dgm:t>
    </dgm:pt>
    <dgm:pt modelId="{16CC2BF2-2653-45D8-9FA9-6DC47C043B44}" type="sibTrans" cxnId="{5517BB78-0228-4E38-8B6D-4B8DF6F597E4}">
      <dgm:prSet/>
      <dgm:spPr/>
      <dgm:t>
        <a:bodyPr/>
        <a:lstStyle/>
        <a:p>
          <a:endParaRPr lang="en-US"/>
        </a:p>
      </dgm:t>
    </dgm:pt>
    <dgm:pt modelId="{0EF9C59C-E0F1-4B2A-8C4E-399EDF5337C3}" type="pres">
      <dgm:prSet presAssocID="{E194F357-6493-45FA-9D32-C2318969FF5D}" presName="linear" presStyleCnt="0">
        <dgm:presLayoutVars>
          <dgm:animLvl val="lvl"/>
          <dgm:resizeHandles val="exact"/>
        </dgm:presLayoutVars>
      </dgm:prSet>
      <dgm:spPr/>
    </dgm:pt>
    <dgm:pt modelId="{48ED7C2F-6F59-4BE0-AC2F-D50146930887}" type="pres">
      <dgm:prSet presAssocID="{5E25388C-7F57-401D-80B1-C22F22B11611}" presName="parentText" presStyleLbl="node1" presStyleIdx="0" presStyleCnt="2">
        <dgm:presLayoutVars>
          <dgm:chMax val="0"/>
          <dgm:bulletEnabled val="1"/>
        </dgm:presLayoutVars>
      </dgm:prSet>
      <dgm:spPr/>
    </dgm:pt>
    <dgm:pt modelId="{6AEDCCA4-1FE0-4699-BD7E-CB3F15D02B66}" type="pres">
      <dgm:prSet presAssocID="{71EE78FA-EF33-4980-A367-FFE9FA63816F}" presName="spacer" presStyleCnt="0"/>
      <dgm:spPr/>
    </dgm:pt>
    <dgm:pt modelId="{E9BD55E8-0AB7-4067-BFB7-D5A428C60ACD}" type="pres">
      <dgm:prSet presAssocID="{C1D1FCD6-43F1-46DD-9693-A6A7FD1A32A1}" presName="parentText" presStyleLbl="node1" presStyleIdx="1" presStyleCnt="2">
        <dgm:presLayoutVars>
          <dgm:chMax val="0"/>
          <dgm:bulletEnabled val="1"/>
        </dgm:presLayoutVars>
      </dgm:prSet>
      <dgm:spPr/>
    </dgm:pt>
  </dgm:ptLst>
  <dgm:cxnLst>
    <dgm:cxn modelId="{162D1F29-C0C2-416B-874D-E452E7394662}" srcId="{E194F357-6493-45FA-9D32-C2318969FF5D}" destId="{5E25388C-7F57-401D-80B1-C22F22B11611}" srcOrd="0" destOrd="0" parTransId="{36379D0C-BBE7-41FF-87B1-C0738356E6B9}" sibTransId="{71EE78FA-EF33-4980-A367-FFE9FA63816F}"/>
    <dgm:cxn modelId="{E6F3D75F-5D17-45C5-8C9F-D4941603129F}" type="presOf" srcId="{5E25388C-7F57-401D-80B1-C22F22B11611}" destId="{48ED7C2F-6F59-4BE0-AC2F-D50146930887}" srcOrd="0" destOrd="0" presId="urn:microsoft.com/office/officeart/2005/8/layout/vList2"/>
    <dgm:cxn modelId="{5517BB78-0228-4E38-8B6D-4B8DF6F597E4}" srcId="{E194F357-6493-45FA-9D32-C2318969FF5D}" destId="{C1D1FCD6-43F1-46DD-9693-A6A7FD1A32A1}" srcOrd="1" destOrd="0" parTransId="{B750587B-2B93-417C-BFDC-AFE6A5B5AFA4}" sibTransId="{16CC2BF2-2653-45D8-9FA9-6DC47C043B44}"/>
    <dgm:cxn modelId="{1D678D8D-34C1-4049-BDDC-4C798ECBA2E6}" type="presOf" srcId="{E194F357-6493-45FA-9D32-C2318969FF5D}" destId="{0EF9C59C-E0F1-4B2A-8C4E-399EDF5337C3}" srcOrd="0" destOrd="0" presId="urn:microsoft.com/office/officeart/2005/8/layout/vList2"/>
    <dgm:cxn modelId="{6BD915E9-1376-4438-9D70-9245B31CB938}" type="presOf" srcId="{C1D1FCD6-43F1-46DD-9693-A6A7FD1A32A1}" destId="{E9BD55E8-0AB7-4067-BFB7-D5A428C60ACD}" srcOrd="0" destOrd="0" presId="urn:microsoft.com/office/officeart/2005/8/layout/vList2"/>
    <dgm:cxn modelId="{76913993-4C77-43A2-86A0-B08F68812C2D}" type="presParOf" srcId="{0EF9C59C-E0F1-4B2A-8C4E-399EDF5337C3}" destId="{48ED7C2F-6F59-4BE0-AC2F-D50146930887}" srcOrd="0" destOrd="0" presId="urn:microsoft.com/office/officeart/2005/8/layout/vList2"/>
    <dgm:cxn modelId="{796BD1F1-14D4-4F47-A7BE-8CF8894D85E2}" type="presParOf" srcId="{0EF9C59C-E0F1-4B2A-8C4E-399EDF5337C3}" destId="{6AEDCCA4-1FE0-4699-BD7E-CB3F15D02B66}" srcOrd="1" destOrd="0" presId="urn:microsoft.com/office/officeart/2005/8/layout/vList2"/>
    <dgm:cxn modelId="{F0C18BA6-6436-4F11-9C05-A1B25512BCD3}" type="presParOf" srcId="{0EF9C59C-E0F1-4B2A-8C4E-399EDF5337C3}" destId="{E9BD55E8-0AB7-4067-BFB7-D5A428C60AC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D7C2F-6F59-4BE0-AC2F-D50146930887}">
      <dsp:nvSpPr>
        <dsp:cNvPr id="0" name=""/>
        <dsp:cNvSpPr/>
      </dsp:nvSpPr>
      <dsp:spPr>
        <a:xfrm>
          <a:off x="0" y="61989"/>
          <a:ext cx="6832212" cy="2527200"/>
        </a:xfrm>
        <a:prstGeom prst="round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Microprocessor consists of only a Central Processing Unit, whereas Micro Controller contains a CPU, Memory, I/O all integrated into one chip.</a:t>
          </a:r>
        </a:p>
      </dsp:txBody>
      <dsp:txXfrm>
        <a:off x="123368" y="185357"/>
        <a:ext cx="6585476" cy="2280464"/>
      </dsp:txXfrm>
    </dsp:sp>
    <dsp:sp modelId="{E9BD55E8-0AB7-4067-BFB7-D5A428C60ACD}">
      <dsp:nvSpPr>
        <dsp:cNvPr id="0" name=""/>
        <dsp:cNvSpPr/>
      </dsp:nvSpPr>
      <dsp:spPr>
        <a:xfrm>
          <a:off x="0" y="2675589"/>
          <a:ext cx="6832212" cy="2527200"/>
        </a:xfrm>
        <a:prstGeom prst="roundRect">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Microprocessor is used in Personal Computers whereas Micro Controller is used in an embedded system.</a:t>
          </a:r>
        </a:p>
      </dsp:txBody>
      <dsp:txXfrm>
        <a:off x="123368" y="2798957"/>
        <a:ext cx="6585476" cy="22804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0:42:09.947"/>
    </inkml:context>
    <inkml:brush xml:id="br0">
      <inkml:brushProperty name="width" value="0.035" units="cm"/>
      <inkml:brushProperty name="height" value="0.035" units="cm"/>
      <inkml:brushProperty name="color" value="#E71224"/>
    </inkml:brush>
  </inkml:definitions>
  <inkml:trace contextRef="#ctx0" brushRef="#br0">1 33 24575,'2'5'0,"-1"-1"0,1 1 0,-1 0 0,0-1 0,0 1 0,0 0 0,-1 0 0,1 0 0,-1 0 0,0 0 0,-1 0 0,0 6 0,0 6 0,0 24 0,-1-20 0,2-1 0,0 0 0,1 1 0,1-1 0,1 0 0,11 38 0,-12-54 0,0 0 0,0-1 0,0 0 0,1 1 0,-1-1 0,1 0 0,0 0 0,0 0 0,0-1 0,0 1 0,1-1 0,-1 0 0,0 1 0,1-1 0,6 2 0,66 19 0,-39-13 0,-11-3 0,1-2 0,0-1 0,1-1 0,33 0 0,-31-2 0,0 1 0,0 1 0,34 9 0,-51-10 0,1-1 0,0 0 0,-1-1 0,1 0 0,0-1 0,16-3 0,8 0 0,-10 0 0,0-2 0,0-1 0,-1-1 0,46-20 0,-66 24 0,0 0 0,0-1 0,0 1 0,-1-1 0,0 0 0,0-1 0,0 1 0,0-1 0,7-12 0,-5 7 0,0-1 0,-1 0 0,0 0 0,9-25 0,-13 28 0,-1-1 0,0 0 0,0 0 0,-1 0 0,0 0 0,-1 0 0,0-1 0,-1 1 0,-3-16 0,0 22 0,0 0 0,-1 0 0,1 0 0,-1 1 0,0 0 0,0 0 0,-1 0 0,1 0 0,-1 1 0,-8-3 0,-6-4 0,-20-8 0,0 2 0,-1 2 0,-1 1 0,0 2 0,0 2 0,-74-4 0,-300 5 0,403 9-136,-1 0 0,1 1-1,-1 0 1,-19 8 0,23-8-548</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279D0F-33EB-481F-A8C3-34001CA8965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30BE8D8-9A60-41EB-A65F-2979D216238C}" type="slidenum">
              <a:rPr lang="en-US" smtClean="0"/>
              <a:t>‹#›</a:t>
            </a:fld>
            <a:endParaRPr lang="en-US"/>
          </a:p>
        </p:txBody>
      </p:sp>
    </p:spTree>
    <p:extLst>
      <p:ext uri="{BB962C8B-B14F-4D97-AF65-F5344CB8AC3E}">
        <p14:creationId xmlns:p14="http://schemas.microsoft.com/office/powerpoint/2010/main" val="338817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9D0F-33EB-481F-A8C3-34001CA8965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127776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9D0F-33EB-481F-A8C3-34001CA8965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22451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9D0F-33EB-481F-A8C3-34001CA8965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197570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7279D0F-33EB-481F-A8C3-34001CA8965E}" type="datetimeFigureOut">
              <a:rPr lang="en-US" smtClean="0"/>
              <a:t>2/16/2025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30BE8D8-9A60-41EB-A65F-2979D216238C}" type="slidenum">
              <a:rPr lang="en-US" smtClean="0"/>
              <a:t>‹#›</a:t>
            </a:fld>
            <a:endParaRPr lang="en-US"/>
          </a:p>
        </p:txBody>
      </p:sp>
    </p:spTree>
    <p:extLst>
      <p:ext uri="{BB962C8B-B14F-4D97-AF65-F5344CB8AC3E}">
        <p14:creationId xmlns:p14="http://schemas.microsoft.com/office/powerpoint/2010/main" val="198608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79D0F-33EB-481F-A8C3-34001CA8965E}"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170456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279D0F-33EB-481F-A8C3-34001CA8965E}" type="datetimeFigureOut">
              <a:rPr lang="en-US" smtClean="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77205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279D0F-33EB-481F-A8C3-34001CA8965E}" type="datetimeFigureOut">
              <a:rPr lang="en-US" smtClean="0"/>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155989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79D0F-33EB-481F-A8C3-34001CA8965E}" type="datetimeFigureOut">
              <a:rPr lang="en-US" smtClean="0"/>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208786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279D0F-33EB-481F-A8C3-34001CA8965E}"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220539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279D0F-33EB-481F-A8C3-34001CA8965E}" type="datetimeFigureOut">
              <a:rPr lang="en-US" smtClean="0"/>
              <a:t>2/16/2025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87228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7279D0F-33EB-481F-A8C3-34001CA8965E}" type="datetimeFigureOut">
              <a:rPr lang="en-US" smtClean="0"/>
              <a:t>2/16/2025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30BE8D8-9A60-41EB-A65F-2979D216238C}" type="slidenum">
              <a:rPr lang="en-US" smtClean="0"/>
              <a:t>‹#›</a:t>
            </a:fld>
            <a:endParaRPr lang="en-US"/>
          </a:p>
        </p:txBody>
      </p:sp>
    </p:spTree>
    <p:extLst>
      <p:ext uri="{BB962C8B-B14F-4D97-AF65-F5344CB8AC3E}">
        <p14:creationId xmlns:p14="http://schemas.microsoft.com/office/powerpoint/2010/main" val="16434013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6513E-25B6-7D2A-54E9-FE63C56B3C26}"/>
              </a:ext>
            </a:extLst>
          </p:cNvPr>
          <p:cNvSpPr>
            <a:spLocks noGrp="1"/>
          </p:cNvSpPr>
          <p:nvPr>
            <p:ph type="ctrTitle"/>
          </p:nvPr>
        </p:nvSpPr>
        <p:spPr>
          <a:xfrm>
            <a:off x="4984262" y="1099011"/>
            <a:ext cx="6057144" cy="3357976"/>
          </a:xfrm>
        </p:spPr>
        <p:txBody>
          <a:bodyPr>
            <a:normAutofit/>
          </a:bodyPr>
          <a:lstStyle/>
          <a:p>
            <a:pPr algn="ctr"/>
            <a:r>
              <a:rPr lang="en-US" sz="7400" dirty="0"/>
              <a:t>	Introduction to Robotics</a:t>
            </a:r>
          </a:p>
        </p:txBody>
      </p:sp>
      <p:sp>
        <p:nvSpPr>
          <p:cNvPr id="16" name="Rectangle 15">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5" name="Oval 4">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 name="Oval 5">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13D18FB1-CCB3-0D3B-9EB5-D5CDB8F15B9F}"/>
              </a:ext>
            </a:extLst>
          </p:cNvPr>
          <p:cNvSpPr>
            <a:spLocks noGrp="1"/>
          </p:cNvSpPr>
          <p:nvPr>
            <p:ph type="subTitle" idx="1"/>
          </p:nvPr>
        </p:nvSpPr>
        <p:spPr>
          <a:xfrm>
            <a:off x="4961376" y="4093288"/>
            <a:ext cx="6080030" cy="687058"/>
          </a:xfrm>
        </p:spPr>
        <p:txBody>
          <a:bodyPr>
            <a:noAutofit/>
          </a:bodyPr>
          <a:lstStyle/>
          <a:p>
            <a:r>
              <a:rPr lang="en-US" sz="2000" dirty="0">
                <a:solidFill>
                  <a:srgbClr val="000000"/>
                </a:solidFill>
              </a:rPr>
              <a:t>DR/ Ahmed Zakaria	</a:t>
            </a:r>
          </a:p>
          <a:p>
            <a:r>
              <a:rPr lang="en-US" sz="2000" dirty="0">
                <a:solidFill>
                  <a:srgbClr val="000000"/>
                </a:solidFill>
              </a:rPr>
              <a:t>TA/Ahmed Tarek</a:t>
            </a:r>
          </a:p>
          <a:p>
            <a:r>
              <a:rPr lang="en-US" sz="2000" dirty="0">
                <a:solidFill>
                  <a:srgbClr val="000000"/>
                </a:solidFill>
              </a:rPr>
              <a:t>TA/Ahmed Abd El Latif</a:t>
            </a:r>
          </a:p>
          <a:p>
            <a:r>
              <a:rPr lang="en-US" sz="2000" dirty="0">
                <a:solidFill>
                  <a:srgbClr val="000000"/>
                </a:solidFill>
              </a:rPr>
              <a:t>TA/Omar Khaled</a:t>
            </a:r>
          </a:p>
          <a:p>
            <a:endParaRPr lang="en-US" sz="2000" dirty="0">
              <a:solidFill>
                <a:srgbClr val="000000"/>
              </a:solidFill>
            </a:endParaRPr>
          </a:p>
        </p:txBody>
      </p:sp>
      <p:pic>
        <p:nvPicPr>
          <p:cNvPr id="8" name="Graphic 7" descr="Gears">
            <a:extLst>
              <a:ext uri="{FF2B5EF4-FFF2-40B4-BE49-F238E27FC236}">
                <a16:creationId xmlns:a16="http://schemas.microsoft.com/office/drawing/2014/main" id="{74F29CF4-509E-8903-36E0-90E746E4B3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915" y="1686320"/>
            <a:ext cx="3416725" cy="3416725"/>
          </a:xfrm>
          <a:prstGeom prst="rect">
            <a:avLst/>
          </a:prstGeom>
        </p:spPr>
      </p:pic>
    </p:spTree>
    <p:extLst>
      <p:ext uri="{BB962C8B-B14F-4D97-AF65-F5344CB8AC3E}">
        <p14:creationId xmlns:p14="http://schemas.microsoft.com/office/powerpoint/2010/main" val="334714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5A5B50-6AF2-EC88-BD9E-6293701BD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591" y="724038"/>
            <a:ext cx="5183188" cy="5183188"/>
          </a:xfrm>
        </p:spPr>
      </p:pic>
    </p:spTree>
    <p:extLst>
      <p:ext uri="{BB962C8B-B14F-4D97-AF65-F5344CB8AC3E}">
        <p14:creationId xmlns:p14="http://schemas.microsoft.com/office/powerpoint/2010/main" val="99292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15311C-07A4-6186-338F-C05B90963F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6090" y="834501"/>
            <a:ext cx="5909147" cy="4997450"/>
          </a:xfrm>
        </p:spPr>
      </p:pic>
    </p:spTree>
    <p:extLst>
      <p:ext uri="{BB962C8B-B14F-4D97-AF65-F5344CB8AC3E}">
        <p14:creationId xmlns:p14="http://schemas.microsoft.com/office/powerpoint/2010/main" val="40283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C58839-7923-258D-2AF3-D05F7757E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6962" y="512986"/>
            <a:ext cx="5759899" cy="5832027"/>
          </a:xfrm>
        </p:spPr>
      </p:pic>
    </p:spTree>
    <p:extLst>
      <p:ext uri="{BB962C8B-B14F-4D97-AF65-F5344CB8AC3E}">
        <p14:creationId xmlns:p14="http://schemas.microsoft.com/office/powerpoint/2010/main" val="231685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00B1-AE07-7FCE-06F9-BEE5FD246707}"/>
              </a:ext>
            </a:extLst>
          </p:cNvPr>
          <p:cNvSpPr>
            <a:spLocks noGrp="1"/>
          </p:cNvSpPr>
          <p:nvPr>
            <p:ph type="title"/>
          </p:nvPr>
        </p:nvSpPr>
        <p:spPr/>
        <p:txBody>
          <a:bodyPr/>
          <a:lstStyle/>
          <a:p>
            <a:r>
              <a:rPr lang="en-US" dirty="0"/>
              <a:t>Blink Led</a:t>
            </a:r>
          </a:p>
        </p:txBody>
      </p:sp>
      <p:pic>
        <p:nvPicPr>
          <p:cNvPr id="5" name="Content Placeholder 4" descr="A blue circuit board with a black usb cable&#10;&#10;AI-generated content may be incorrect.">
            <a:extLst>
              <a:ext uri="{FF2B5EF4-FFF2-40B4-BE49-F238E27FC236}">
                <a16:creationId xmlns:a16="http://schemas.microsoft.com/office/drawing/2014/main" id="{8718B0AA-B512-1F65-345E-1DD885187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260" y="1797001"/>
            <a:ext cx="5713108" cy="3778250"/>
          </a:xfrm>
        </p:spPr>
      </p:pic>
      <p:sp>
        <p:nvSpPr>
          <p:cNvPr id="7" name="TextBox 6">
            <a:extLst>
              <a:ext uri="{FF2B5EF4-FFF2-40B4-BE49-F238E27FC236}">
                <a16:creationId xmlns:a16="http://schemas.microsoft.com/office/drawing/2014/main" id="{62013E3D-7DA6-411F-D069-5342466ED136}"/>
              </a:ext>
            </a:extLst>
          </p:cNvPr>
          <p:cNvSpPr txBox="1"/>
          <p:nvPr/>
        </p:nvSpPr>
        <p:spPr>
          <a:xfrm>
            <a:off x="7223185" y="1905000"/>
            <a:ext cx="6096000" cy="3970318"/>
          </a:xfrm>
          <a:prstGeom prst="rect">
            <a:avLst/>
          </a:prstGeom>
          <a:noFill/>
        </p:spPr>
        <p:txBody>
          <a:bodyPr wrap="square">
            <a:spAutoFit/>
          </a:bodyPr>
          <a:lstStyle/>
          <a:p>
            <a:r>
              <a:rPr lang="en-US" dirty="0"/>
              <a:t>// C++ code</a:t>
            </a:r>
          </a:p>
          <a:p>
            <a:r>
              <a:rPr lang="en-US" dirty="0"/>
              <a:t>//</a:t>
            </a:r>
          </a:p>
          <a:p>
            <a:r>
              <a:rPr lang="en-US" dirty="0"/>
              <a:t>void setup()</a:t>
            </a:r>
          </a:p>
          <a:p>
            <a:r>
              <a:rPr lang="en-US" dirty="0"/>
              <a:t>{</a:t>
            </a:r>
          </a:p>
          <a:p>
            <a:r>
              <a:rPr lang="en-US" dirty="0"/>
              <a:t>  </a:t>
            </a:r>
            <a:r>
              <a:rPr lang="en-US" dirty="0" err="1"/>
              <a:t>pinMode</a:t>
            </a:r>
            <a:r>
              <a:rPr lang="en-US" dirty="0"/>
              <a:t>(LED_BUILTIN, OUTPUT);</a:t>
            </a:r>
          </a:p>
          <a:p>
            <a:r>
              <a:rPr lang="en-US" dirty="0"/>
              <a:t>}</a:t>
            </a:r>
          </a:p>
          <a:p>
            <a:endParaRPr lang="en-US" dirty="0"/>
          </a:p>
          <a:p>
            <a:r>
              <a:rPr lang="en-US" dirty="0"/>
              <a:t>void loop()</a:t>
            </a:r>
          </a:p>
          <a:p>
            <a:r>
              <a:rPr lang="en-US" dirty="0"/>
              <a:t>{</a:t>
            </a:r>
          </a:p>
          <a:p>
            <a:r>
              <a:rPr lang="en-US" dirty="0"/>
              <a:t>  </a:t>
            </a:r>
            <a:r>
              <a:rPr lang="en-US" dirty="0" err="1"/>
              <a:t>digitalWrite</a:t>
            </a:r>
            <a:r>
              <a:rPr lang="en-US" dirty="0"/>
              <a:t>(LED_BUILTIN, HIGH);</a:t>
            </a:r>
          </a:p>
          <a:p>
            <a:r>
              <a:rPr lang="en-US" dirty="0"/>
              <a:t>  delay(1000); // Wait for 1000 millisecond(s)</a:t>
            </a:r>
          </a:p>
          <a:p>
            <a:r>
              <a:rPr lang="en-US" dirty="0"/>
              <a:t>  </a:t>
            </a:r>
            <a:r>
              <a:rPr lang="en-US" dirty="0" err="1"/>
              <a:t>digitalWrite</a:t>
            </a:r>
            <a:r>
              <a:rPr lang="en-US" dirty="0"/>
              <a:t>(LED_BUILTIN, LOW);</a:t>
            </a:r>
          </a:p>
          <a:p>
            <a:r>
              <a:rPr lang="en-US" dirty="0"/>
              <a:t>  delay(1000); // Wait for 1000 millisecond(s)</a:t>
            </a:r>
          </a:p>
          <a:p>
            <a:r>
              <a:rPr lang="en-US" dirty="0"/>
              <a:t>}</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135EA9A-2F05-B2E9-8849-12CC99090AC9}"/>
                  </a:ext>
                </a:extLst>
              </p14:cNvPr>
              <p14:cNvContentPartPr/>
              <p14:nvPr/>
            </p14:nvContentPartPr>
            <p14:xfrm>
              <a:off x="4500289" y="3319429"/>
              <a:ext cx="351000" cy="167760"/>
            </p14:xfrm>
          </p:contentPart>
        </mc:Choice>
        <mc:Fallback xmlns="">
          <p:pic>
            <p:nvPicPr>
              <p:cNvPr id="8" name="Ink 7">
                <a:extLst>
                  <a:ext uri="{FF2B5EF4-FFF2-40B4-BE49-F238E27FC236}">
                    <a16:creationId xmlns:a16="http://schemas.microsoft.com/office/drawing/2014/main" id="{2135EA9A-2F05-B2E9-8849-12CC99090AC9}"/>
                  </a:ext>
                </a:extLst>
              </p:cNvPr>
              <p:cNvPicPr/>
              <p:nvPr/>
            </p:nvPicPr>
            <p:blipFill>
              <a:blip r:embed="rId4"/>
              <a:stretch>
                <a:fillRect/>
              </a:stretch>
            </p:blipFill>
            <p:spPr>
              <a:xfrm>
                <a:off x="4494169" y="3313309"/>
                <a:ext cx="363240" cy="180000"/>
              </a:xfrm>
              <a:prstGeom prst="rect">
                <a:avLst/>
              </a:prstGeom>
            </p:spPr>
          </p:pic>
        </mc:Fallback>
      </mc:AlternateContent>
    </p:spTree>
    <p:extLst>
      <p:ext uri="{BB962C8B-B14F-4D97-AF65-F5344CB8AC3E}">
        <p14:creationId xmlns:p14="http://schemas.microsoft.com/office/powerpoint/2010/main" val="420273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DA93-6E93-7BA9-6E1E-EB64DE533230}"/>
              </a:ext>
            </a:extLst>
          </p:cNvPr>
          <p:cNvSpPr>
            <a:spLocks noGrp="1"/>
          </p:cNvSpPr>
          <p:nvPr>
            <p:ph type="title"/>
          </p:nvPr>
        </p:nvSpPr>
        <p:spPr/>
        <p:txBody>
          <a:bodyPr/>
          <a:lstStyle/>
          <a:p>
            <a:r>
              <a:rPr lang="en-US" dirty="0"/>
              <a:t>LEDS</a:t>
            </a:r>
          </a:p>
        </p:txBody>
      </p:sp>
      <p:pic>
        <p:nvPicPr>
          <p:cNvPr id="5" name="Content Placeholder 4" descr="Diagram of a blue led&#10;&#10;Description automatically generated">
            <a:extLst>
              <a:ext uri="{FF2B5EF4-FFF2-40B4-BE49-F238E27FC236}">
                <a16:creationId xmlns:a16="http://schemas.microsoft.com/office/drawing/2014/main" id="{A2B13C83-62C3-2BE6-6905-1F27FE897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2817" y="1971675"/>
            <a:ext cx="4986366" cy="3778250"/>
          </a:xfrm>
        </p:spPr>
      </p:pic>
    </p:spTree>
    <p:extLst>
      <p:ext uri="{BB962C8B-B14F-4D97-AF65-F5344CB8AC3E}">
        <p14:creationId xmlns:p14="http://schemas.microsoft.com/office/powerpoint/2010/main" val="297846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B6EB-C502-9383-5403-073C98AFF047}"/>
              </a:ext>
            </a:extLst>
          </p:cNvPr>
          <p:cNvSpPr>
            <a:spLocks noGrp="1"/>
          </p:cNvSpPr>
          <p:nvPr>
            <p:ph type="title"/>
          </p:nvPr>
        </p:nvSpPr>
        <p:spPr/>
        <p:txBody>
          <a:bodyPr/>
          <a:lstStyle/>
          <a:p>
            <a:r>
              <a:rPr lang="en-US" dirty="0"/>
              <a:t>Let’s start by controlling </a:t>
            </a:r>
            <a:r>
              <a:rPr lang="en-US" dirty="0" err="1"/>
              <a:t>leds</a:t>
            </a:r>
            <a:endParaRPr lang="en-US" dirty="0"/>
          </a:p>
        </p:txBody>
      </p:sp>
      <p:sp>
        <p:nvSpPr>
          <p:cNvPr id="3" name="Content Placeholder 2">
            <a:extLst>
              <a:ext uri="{FF2B5EF4-FFF2-40B4-BE49-F238E27FC236}">
                <a16:creationId xmlns:a16="http://schemas.microsoft.com/office/drawing/2014/main" id="{D5C304FF-9FE0-A546-EAC9-6792CF6FBA09}"/>
              </a:ext>
            </a:extLst>
          </p:cNvPr>
          <p:cNvSpPr>
            <a:spLocks noGrp="1"/>
          </p:cNvSpPr>
          <p:nvPr>
            <p:ph idx="1"/>
          </p:nvPr>
        </p:nvSpPr>
        <p:spPr/>
        <p:txBody>
          <a:bodyPr>
            <a:normAutofit fontScale="77500" lnSpcReduction="20000"/>
          </a:bodyPr>
          <a:lstStyle/>
          <a:p>
            <a:r>
              <a:rPr lang="en-US" b="0" dirty="0">
                <a:solidFill>
                  <a:srgbClr val="95A5A6"/>
                </a:solidFill>
                <a:effectLst/>
                <a:latin typeface="Consolas" panose="020B0609020204030204" pitchFamily="49" charset="0"/>
              </a:rPr>
              <a:t>// the setup function runs once when you press reset or power the board</a:t>
            </a:r>
            <a:endParaRPr lang="en-US" b="0" dirty="0">
              <a:solidFill>
                <a:srgbClr val="4E5B61"/>
              </a:solidFill>
              <a:effectLst/>
              <a:latin typeface="Consolas" panose="020B0609020204030204" pitchFamily="49" charset="0"/>
            </a:endParaRPr>
          </a:p>
          <a:p>
            <a:r>
              <a:rPr lang="en-US" b="0" dirty="0">
                <a:solidFill>
                  <a:srgbClr val="00979D"/>
                </a:solidFill>
                <a:effectLst/>
                <a:latin typeface="Consolas" panose="020B0609020204030204" pitchFamily="49" charset="0"/>
              </a:rPr>
              <a:t>void</a:t>
            </a:r>
            <a:r>
              <a:rPr lang="en-US" b="0" dirty="0">
                <a:solidFill>
                  <a:srgbClr val="4E5B61"/>
                </a:solidFill>
                <a:effectLst/>
                <a:latin typeface="Consolas" panose="020B0609020204030204" pitchFamily="49" charset="0"/>
              </a:rPr>
              <a:t> </a:t>
            </a:r>
            <a:r>
              <a:rPr lang="en-US" b="0" dirty="0">
                <a:solidFill>
                  <a:srgbClr val="D35400"/>
                </a:solidFill>
                <a:effectLst/>
                <a:latin typeface="Consolas" panose="020B0609020204030204" pitchFamily="49" charset="0"/>
              </a:rPr>
              <a:t>setup</a:t>
            </a:r>
            <a:r>
              <a:rPr lang="en-US" b="0" dirty="0">
                <a:solidFill>
                  <a:srgbClr val="434F54"/>
                </a:solidFill>
                <a:effectLst/>
                <a:latin typeface="Consolas" panose="020B0609020204030204" pitchFamily="49" charset="0"/>
              </a:rPr>
              <a:t>()</a:t>
            </a:r>
            <a:r>
              <a:rPr lang="en-US" b="0" dirty="0">
                <a:solidFill>
                  <a:srgbClr val="4E5B61"/>
                </a:solidFill>
                <a:effectLst/>
                <a:latin typeface="Consolas" panose="020B0609020204030204" pitchFamily="49" charset="0"/>
              </a:rPr>
              <a:t> </a:t>
            </a:r>
            <a:r>
              <a:rPr lang="en-US" b="0" dirty="0">
                <a:solidFill>
                  <a:srgbClr val="434F54"/>
                </a:solidFill>
                <a:effectLst/>
                <a:latin typeface="Consolas" panose="020B0609020204030204" pitchFamily="49" charset="0"/>
              </a:rPr>
              <a:t>{</a:t>
            </a:r>
            <a:endParaRPr lang="en-US" b="0" dirty="0">
              <a:solidFill>
                <a:srgbClr val="4E5B61"/>
              </a:solidFill>
              <a:effectLst/>
              <a:latin typeface="Consolas" panose="020B0609020204030204" pitchFamily="49" charset="0"/>
            </a:endParaRPr>
          </a:p>
          <a:p>
            <a:r>
              <a:rPr lang="en-US" b="0" dirty="0">
                <a:solidFill>
                  <a:srgbClr val="95A5A6"/>
                </a:solidFill>
                <a:effectLst/>
                <a:latin typeface="Consolas" panose="020B0609020204030204" pitchFamily="49" charset="0"/>
              </a:rPr>
              <a:t>  // initialize digital pin LED_BUILTIN as an output.</a:t>
            </a:r>
            <a:endParaRPr lang="en-US" b="0" dirty="0">
              <a:solidFill>
                <a:srgbClr val="4E5B61"/>
              </a:solidFill>
              <a:effectLst/>
              <a:latin typeface="Consolas" panose="020B0609020204030204" pitchFamily="49" charset="0"/>
            </a:endParaRPr>
          </a:p>
          <a:p>
            <a:r>
              <a:rPr lang="en-US" b="0" dirty="0">
                <a:solidFill>
                  <a:srgbClr val="4E5B61"/>
                </a:solidFill>
                <a:effectLst/>
                <a:latin typeface="Consolas" panose="020B0609020204030204" pitchFamily="49" charset="0"/>
              </a:rPr>
              <a:t>  </a:t>
            </a:r>
            <a:r>
              <a:rPr lang="en-US" b="0" dirty="0" err="1">
                <a:solidFill>
                  <a:srgbClr val="D35400"/>
                </a:solidFill>
                <a:effectLst/>
                <a:latin typeface="Consolas" panose="020B0609020204030204" pitchFamily="49" charset="0"/>
              </a:rPr>
              <a:t>pinMode</a:t>
            </a:r>
            <a:r>
              <a:rPr lang="en-US" b="0" dirty="0">
                <a:solidFill>
                  <a:srgbClr val="434F54"/>
                </a:solidFill>
                <a:effectLst/>
                <a:latin typeface="Consolas" panose="020B0609020204030204" pitchFamily="49" charset="0"/>
              </a:rPr>
              <a:t>(</a:t>
            </a:r>
            <a:r>
              <a:rPr lang="en-US" b="0" dirty="0">
                <a:solidFill>
                  <a:srgbClr val="005C5F"/>
                </a:solidFill>
                <a:effectLst/>
                <a:latin typeface="Consolas" panose="020B0609020204030204" pitchFamily="49" charset="0"/>
              </a:rPr>
              <a:t>13</a:t>
            </a:r>
            <a:r>
              <a:rPr lang="en-US" b="0" dirty="0">
                <a:solidFill>
                  <a:srgbClr val="4E5B61"/>
                </a:solidFill>
                <a:effectLst/>
                <a:latin typeface="Consolas" panose="020B0609020204030204" pitchFamily="49" charset="0"/>
              </a:rPr>
              <a:t>, OUTPUT</a:t>
            </a:r>
            <a:r>
              <a:rPr lang="en-US" b="0" dirty="0">
                <a:solidFill>
                  <a:srgbClr val="434F54"/>
                </a:solidFill>
                <a:effectLst/>
                <a:latin typeface="Consolas" panose="020B0609020204030204" pitchFamily="49" charset="0"/>
              </a:rPr>
              <a:t>)</a:t>
            </a:r>
            <a:r>
              <a:rPr lang="en-US" b="0" dirty="0">
                <a:solidFill>
                  <a:srgbClr val="4E5B61"/>
                </a:solidFill>
                <a:effectLst/>
                <a:latin typeface="Consolas" panose="020B0609020204030204" pitchFamily="49" charset="0"/>
              </a:rPr>
              <a:t>;</a:t>
            </a:r>
          </a:p>
          <a:p>
            <a:r>
              <a:rPr lang="en-US" b="0" dirty="0">
                <a:solidFill>
                  <a:srgbClr val="434F54"/>
                </a:solidFill>
                <a:effectLst/>
                <a:latin typeface="Consolas" panose="020B0609020204030204" pitchFamily="49" charset="0"/>
              </a:rPr>
              <a:t>}</a:t>
            </a:r>
            <a:endParaRPr lang="en-US" b="0" dirty="0">
              <a:solidFill>
                <a:srgbClr val="4E5B61"/>
              </a:solidFill>
              <a:effectLst/>
              <a:latin typeface="Consolas" panose="020B0609020204030204" pitchFamily="49" charset="0"/>
            </a:endParaRPr>
          </a:p>
          <a:p>
            <a:br>
              <a:rPr lang="en-US" b="0" dirty="0">
                <a:solidFill>
                  <a:srgbClr val="4E5B61"/>
                </a:solidFill>
                <a:effectLst/>
                <a:latin typeface="Consolas" panose="020B0609020204030204" pitchFamily="49" charset="0"/>
              </a:rPr>
            </a:br>
            <a:r>
              <a:rPr lang="en-US" b="0" dirty="0">
                <a:solidFill>
                  <a:srgbClr val="95A5A6"/>
                </a:solidFill>
                <a:effectLst/>
                <a:latin typeface="Consolas" panose="020B0609020204030204" pitchFamily="49" charset="0"/>
              </a:rPr>
              <a:t>// the loop function runs over and over again forever</a:t>
            </a:r>
            <a:endParaRPr lang="en-US" b="0" dirty="0">
              <a:solidFill>
                <a:srgbClr val="4E5B61"/>
              </a:solidFill>
              <a:effectLst/>
              <a:latin typeface="Consolas" panose="020B0609020204030204" pitchFamily="49" charset="0"/>
            </a:endParaRPr>
          </a:p>
          <a:p>
            <a:r>
              <a:rPr lang="en-US" b="0" dirty="0">
                <a:solidFill>
                  <a:srgbClr val="00979D"/>
                </a:solidFill>
                <a:effectLst/>
                <a:latin typeface="Consolas" panose="020B0609020204030204" pitchFamily="49" charset="0"/>
              </a:rPr>
              <a:t>void</a:t>
            </a:r>
            <a:r>
              <a:rPr lang="en-US" b="0" dirty="0">
                <a:solidFill>
                  <a:srgbClr val="4E5B61"/>
                </a:solidFill>
                <a:effectLst/>
                <a:latin typeface="Consolas" panose="020B0609020204030204" pitchFamily="49" charset="0"/>
              </a:rPr>
              <a:t> </a:t>
            </a:r>
            <a:r>
              <a:rPr lang="en-US" b="0" dirty="0">
                <a:solidFill>
                  <a:srgbClr val="D35400"/>
                </a:solidFill>
                <a:effectLst/>
                <a:latin typeface="Consolas" panose="020B0609020204030204" pitchFamily="49" charset="0"/>
              </a:rPr>
              <a:t>loop</a:t>
            </a:r>
            <a:r>
              <a:rPr lang="en-US" b="0" dirty="0">
                <a:solidFill>
                  <a:srgbClr val="434F54"/>
                </a:solidFill>
                <a:effectLst/>
                <a:latin typeface="Consolas" panose="020B0609020204030204" pitchFamily="49" charset="0"/>
              </a:rPr>
              <a:t>()</a:t>
            </a:r>
            <a:r>
              <a:rPr lang="en-US" b="0" dirty="0">
                <a:solidFill>
                  <a:srgbClr val="4E5B61"/>
                </a:solidFill>
                <a:effectLst/>
                <a:latin typeface="Consolas" panose="020B0609020204030204" pitchFamily="49" charset="0"/>
              </a:rPr>
              <a:t> </a:t>
            </a:r>
            <a:r>
              <a:rPr lang="en-US" b="0" dirty="0">
                <a:solidFill>
                  <a:srgbClr val="434F54"/>
                </a:solidFill>
                <a:effectLst/>
                <a:latin typeface="Consolas" panose="020B0609020204030204" pitchFamily="49" charset="0"/>
              </a:rPr>
              <a:t>{</a:t>
            </a:r>
            <a:endParaRPr lang="en-US" b="0" dirty="0">
              <a:solidFill>
                <a:srgbClr val="4E5B61"/>
              </a:solidFill>
              <a:effectLst/>
              <a:latin typeface="Consolas" panose="020B0609020204030204" pitchFamily="49" charset="0"/>
            </a:endParaRPr>
          </a:p>
          <a:p>
            <a:r>
              <a:rPr lang="en-US" b="0" dirty="0">
                <a:solidFill>
                  <a:srgbClr val="4E5B61"/>
                </a:solidFill>
                <a:effectLst/>
                <a:latin typeface="Consolas" panose="020B0609020204030204" pitchFamily="49" charset="0"/>
              </a:rPr>
              <a:t>  </a:t>
            </a:r>
            <a:r>
              <a:rPr lang="en-US" b="0" dirty="0" err="1">
                <a:solidFill>
                  <a:srgbClr val="D35400"/>
                </a:solidFill>
                <a:effectLst/>
                <a:latin typeface="Consolas" panose="020B0609020204030204" pitchFamily="49" charset="0"/>
              </a:rPr>
              <a:t>digitalWrite</a:t>
            </a:r>
            <a:r>
              <a:rPr lang="en-US" b="0" dirty="0">
                <a:solidFill>
                  <a:srgbClr val="434F54"/>
                </a:solidFill>
                <a:effectLst/>
                <a:latin typeface="Consolas" panose="020B0609020204030204" pitchFamily="49" charset="0"/>
              </a:rPr>
              <a:t>(</a:t>
            </a:r>
            <a:r>
              <a:rPr lang="en-US" b="0" dirty="0">
                <a:solidFill>
                  <a:srgbClr val="005C5F"/>
                </a:solidFill>
                <a:effectLst/>
                <a:latin typeface="Consolas" panose="020B0609020204030204" pitchFamily="49" charset="0"/>
              </a:rPr>
              <a:t>13</a:t>
            </a:r>
            <a:r>
              <a:rPr lang="en-US" b="0" dirty="0">
                <a:solidFill>
                  <a:srgbClr val="4E5B61"/>
                </a:solidFill>
                <a:effectLst/>
                <a:latin typeface="Consolas" panose="020B0609020204030204" pitchFamily="49" charset="0"/>
              </a:rPr>
              <a:t>, HIGH</a:t>
            </a:r>
            <a:r>
              <a:rPr lang="en-US" b="0" dirty="0">
                <a:solidFill>
                  <a:srgbClr val="434F54"/>
                </a:solidFill>
                <a:effectLst/>
                <a:latin typeface="Consolas" panose="020B0609020204030204" pitchFamily="49" charset="0"/>
              </a:rPr>
              <a:t>)</a:t>
            </a:r>
            <a:r>
              <a:rPr lang="en-US" b="0" dirty="0">
                <a:solidFill>
                  <a:srgbClr val="4E5B61"/>
                </a:solidFill>
                <a:effectLst/>
                <a:latin typeface="Consolas" panose="020B0609020204030204" pitchFamily="49" charset="0"/>
              </a:rPr>
              <a:t>;</a:t>
            </a:r>
            <a:r>
              <a:rPr lang="en-US" b="0" dirty="0">
                <a:solidFill>
                  <a:srgbClr val="95A5A6"/>
                </a:solidFill>
                <a:effectLst/>
                <a:latin typeface="Consolas" panose="020B0609020204030204" pitchFamily="49" charset="0"/>
              </a:rPr>
              <a:t>  // turn the LED on (HIGH is the voltage level)</a:t>
            </a:r>
            <a:endParaRPr lang="en-US" b="0" dirty="0">
              <a:solidFill>
                <a:srgbClr val="4E5B61"/>
              </a:solidFill>
              <a:effectLst/>
              <a:latin typeface="Consolas" panose="020B0609020204030204" pitchFamily="49" charset="0"/>
            </a:endParaRPr>
          </a:p>
          <a:p>
            <a:r>
              <a:rPr lang="en-US" b="0" dirty="0">
                <a:solidFill>
                  <a:srgbClr val="4E5B61"/>
                </a:solidFill>
                <a:effectLst/>
                <a:latin typeface="Consolas" panose="020B0609020204030204" pitchFamily="49" charset="0"/>
              </a:rPr>
              <a:t>  </a:t>
            </a:r>
            <a:r>
              <a:rPr lang="en-US" b="0" dirty="0">
                <a:solidFill>
                  <a:srgbClr val="D35400"/>
                </a:solidFill>
                <a:effectLst/>
                <a:latin typeface="Consolas" panose="020B0609020204030204" pitchFamily="49" charset="0"/>
              </a:rPr>
              <a:t>delay</a:t>
            </a:r>
            <a:r>
              <a:rPr lang="en-US" b="0" dirty="0">
                <a:solidFill>
                  <a:srgbClr val="434F54"/>
                </a:solidFill>
                <a:effectLst/>
                <a:latin typeface="Consolas" panose="020B0609020204030204" pitchFamily="49" charset="0"/>
              </a:rPr>
              <a:t>(</a:t>
            </a:r>
            <a:r>
              <a:rPr lang="en-US" b="0" dirty="0">
                <a:solidFill>
                  <a:srgbClr val="005C5F"/>
                </a:solidFill>
                <a:effectLst/>
                <a:latin typeface="Consolas" panose="020B0609020204030204" pitchFamily="49" charset="0"/>
              </a:rPr>
              <a:t>1000</a:t>
            </a:r>
            <a:r>
              <a:rPr lang="en-US" b="0" dirty="0">
                <a:solidFill>
                  <a:srgbClr val="434F54"/>
                </a:solidFill>
                <a:effectLst/>
                <a:latin typeface="Consolas" panose="020B0609020204030204" pitchFamily="49" charset="0"/>
              </a:rPr>
              <a:t>)</a:t>
            </a:r>
            <a:r>
              <a:rPr lang="en-US" b="0" dirty="0">
                <a:solidFill>
                  <a:srgbClr val="4E5B61"/>
                </a:solidFill>
                <a:effectLst/>
                <a:latin typeface="Consolas" panose="020B0609020204030204" pitchFamily="49" charset="0"/>
              </a:rPr>
              <a:t>;</a:t>
            </a:r>
            <a:r>
              <a:rPr lang="en-US" b="0" dirty="0">
                <a:solidFill>
                  <a:srgbClr val="95A5A6"/>
                </a:solidFill>
                <a:effectLst/>
                <a:latin typeface="Consolas" panose="020B0609020204030204" pitchFamily="49" charset="0"/>
              </a:rPr>
              <a:t>                      // wait for a second</a:t>
            </a:r>
            <a:endParaRPr lang="en-US" b="0" dirty="0">
              <a:solidFill>
                <a:srgbClr val="4E5B61"/>
              </a:solidFill>
              <a:effectLst/>
              <a:latin typeface="Consolas" panose="020B0609020204030204" pitchFamily="49" charset="0"/>
            </a:endParaRPr>
          </a:p>
          <a:p>
            <a:r>
              <a:rPr lang="en-US" b="0" dirty="0">
                <a:solidFill>
                  <a:srgbClr val="4E5B61"/>
                </a:solidFill>
                <a:effectLst/>
                <a:latin typeface="Consolas" panose="020B0609020204030204" pitchFamily="49" charset="0"/>
              </a:rPr>
              <a:t>  </a:t>
            </a:r>
            <a:r>
              <a:rPr lang="en-US" b="0" dirty="0" err="1">
                <a:solidFill>
                  <a:srgbClr val="D35400"/>
                </a:solidFill>
                <a:effectLst/>
                <a:latin typeface="Consolas" panose="020B0609020204030204" pitchFamily="49" charset="0"/>
              </a:rPr>
              <a:t>digitalWrite</a:t>
            </a:r>
            <a:r>
              <a:rPr lang="en-US" b="0" dirty="0">
                <a:solidFill>
                  <a:srgbClr val="434F54"/>
                </a:solidFill>
                <a:effectLst/>
                <a:latin typeface="Consolas" panose="020B0609020204030204" pitchFamily="49" charset="0"/>
              </a:rPr>
              <a:t>(</a:t>
            </a:r>
            <a:r>
              <a:rPr lang="en-US" b="0" dirty="0">
                <a:solidFill>
                  <a:srgbClr val="005C5F"/>
                </a:solidFill>
                <a:effectLst/>
                <a:latin typeface="Consolas" panose="020B0609020204030204" pitchFamily="49" charset="0"/>
              </a:rPr>
              <a:t>13</a:t>
            </a:r>
            <a:r>
              <a:rPr lang="en-US" b="0" dirty="0">
                <a:solidFill>
                  <a:srgbClr val="4E5B61"/>
                </a:solidFill>
                <a:effectLst/>
                <a:latin typeface="Consolas" panose="020B0609020204030204" pitchFamily="49" charset="0"/>
              </a:rPr>
              <a:t>, LOW</a:t>
            </a:r>
            <a:r>
              <a:rPr lang="en-US" b="0" dirty="0">
                <a:solidFill>
                  <a:srgbClr val="434F54"/>
                </a:solidFill>
                <a:effectLst/>
                <a:latin typeface="Consolas" panose="020B0609020204030204" pitchFamily="49" charset="0"/>
              </a:rPr>
              <a:t>)</a:t>
            </a:r>
            <a:r>
              <a:rPr lang="en-US" b="0" dirty="0">
                <a:solidFill>
                  <a:srgbClr val="4E5B61"/>
                </a:solidFill>
                <a:effectLst/>
                <a:latin typeface="Consolas" panose="020B0609020204030204" pitchFamily="49" charset="0"/>
              </a:rPr>
              <a:t>;</a:t>
            </a:r>
            <a:r>
              <a:rPr lang="en-US" b="0" dirty="0">
                <a:solidFill>
                  <a:srgbClr val="95A5A6"/>
                </a:solidFill>
                <a:effectLst/>
                <a:latin typeface="Consolas" panose="020B0609020204030204" pitchFamily="49" charset="0"/>
              </a:rPr>
              <a:t>   // turn the LED off by making the voltage LOW</a:t>
            </a:r>
            <a:endParaRPr lang="en-US" b="0" dirty="0">
              <a:solidFill>
                <a:srgbClr val="4E5B61"/>
              </a:solidFill>
              <a:effectLst/>
              <a:latin typeface="Consolas" panose="020B0609020204030204" pitchFamily="49" charset="0"/>
            </a:endParaRPr>
          </a:p>
          <a:p>
            <a:r>
              <a:rPr lang="en-US" b="0" dirty="0">
                <a:solidFill>
                  <a:srgbClr val="4E5B61"/>
                </a:solidFill>
                <a:effectLst/>
                <a:latin typeface="Consolas" panose="020B0609020204030204" pitchFamily="49" charset="0"/>
              </a:rPr>
              <a:t>  </a:t>
            </a:r>
            <a:r>
              <a:rPr lang="en-US" b="0" dirty="0">
                <a:solidFill>
                  <a:srgbClr val="D35400"/>
                </a:solidFill>
                <a:effectLst/>
                <a:latin typeface="Consolas" panose="020B0609020204030204" pitchFamily="49" charset="0"/>
              </a:rPr>
              <a:t>delay</a:t>
            </a:r>
            <a:r>
              <a:rPr lang="en-US" b="0" dirty="0">
                <a:solidFill>
                  <a:srgbClr val="434F54"/>
                </a:solidFill>
                <a:effectLst/>
                <a:latin typeface="Consolas" panose="020B0609020204030204" pitchFamily="49" charset="0"/>
              </a:rPr>
              <a:t>(</a:t>
            </a:r>
            <a:r>
              <a:rPr lang="en-US" b="0" dirty="0">
                <a:solidFill>
                  <a:srgbClr val="005C5F"/>
                </a:solidFill>
                <a:effectLst/>
                <a:latin typeface="Consolas" panose="020B0609020204030204" pitchFamily="49" charset="0"/>
              </a:rPr>
              <a:t>1000</a:t>
            </a:r>
            <a:r>
              <a:rPr lang="en-US" b="0" dirty="0">
                <a:solidFill>
                  <a:srgbClr val="434F54"/>
                </a:solidFill>
                <a:effectLst/>
                <a:latin typeface="Consolas" panose="020B0609020204030204" pitchFamily="49" charset="0"/>
              </a:rPr>
              <a:t>)</a:t>
            </a:r>
            <a:r>
              <a:rPr lang="en-US" b="0" dirty="0">
                <a:solidFill>
                  <a:srgbClr val="4E5B61"/>
                </a:solidFill>
                <a:effectLst/>
                <a:latin typeface="Consolas" panose="020B0609020204030204" pitchFamily="49" charset="0"/>
              </a:rPr>
              <a:t>;</a:t>
            </a:r>
            <a:r>
              <a:rPr lang="en-US" b="0" dirty="0">
                <a:solidFill>
                  <a:srgbClr val="95A5A6"/>
                </a:solidFill>
                <a:effectLst/>
                <a:latin typeface="Consolas" panose="020B0609020204030204" pitchFamily="49" charset="0"/>
              </a:rPr>
              <a:t>                      // wait for a second</a:t>
            </a:r>
            <a:endParaRPr lang="en-US" b="0" dirty="0">
              <a:solidFill>
                <a:srgbClr val="4E5B61"/>
              </a:solidFill>
              <a:effectLst/>
              <a:latin typeface="Consolas" panose="020B0609020204030204" pitchFamily="49" charset="0"/>
            </a:endParaRPr>
          </a:p>
          <a:p>
            <a:r>
              <a:rPr lang="en-US" b="0" dirty="0">
                <a:solidFill>
                  <a:srgbClr val="434F54"/>
                </a:solidFill>
                <a:effectLst/>
                <a:latin typeface="Consolas" panose="020B0609020204030204" pitchFamily="49" charset="0"/>
              </a:rPr>
              <a:t>}</a:t>
            </a:r>
            <a:endParaRPr lang="en-US" b="0" dirty="0">
              <a:solidFill>
                <a:srgbClr val="4E5B61"/>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216351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110C-696D-CAA0-9F12-619964FF6B2F}"/>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481E2748-D954-9C8E-63E1-3A9A00DE9491}"/>
              </a:ext>
            </a:extLst>
          </p:cNvPr>
          <p:cNvSpPr>
            <a:spLocks noGrp="1"/>
          </p:cNvSpPr>
          <p:nvPr>
            <p:ph idx="1"/>
          </p:nvPr>
        </p:nvSpPr>
        <p:spPr/>
        <p:txBody>
          <a:bodyPr/>
          <a:lstStyle/>
          <a:p>
            <a:r>
              <a:rPr lang="en-US" dirty="0"/>
              <a:t>Using Arduino and LEDs  write code to make Chase Effect with 8 </a:t>
            </a:r>
            <a:r>
              <a:rPr lang="en-US" dirty="0" err="1"/>
              <a:t>leds</a:t>
            </a:r>
            <a:endParaRPr lang="en-US" dirty="0"/>
          </a:p>
        </p:txBody>
      </p:sp>
    </p:spTree>
    <p:extLst>
      <p:ext uri="{BB962C8B-B14F-4D97-AF65-F5344CB8AC3E}">
        <p14:creationId xmlns:p14="http://schemas.microsoft.com/office/powerpoint/2010/main" val="158588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D973-86C7-7E91-1154-771E76A88993}"/>
              </a:ext>
            </a:extLst>
          </p:cNvPr>
          <p:cNvSpPr>
            <a:spLocks noGrp="1"/>
          </p:cNvSpPr>
          <p:nvPr>
            <p:ph type="title"/>
          </p:nvPr>
        </p:nvSpPr>
        <p:spPr/>
        <p:txBody>
          <a:bodyPr/>
          <a:lstStyle/>
          <a:p>
            <a:r>
              <a:rPr lang="en-US" dirty="0"/>
              <a:t>Robotics</a:t>
            </a:r>
          </a:p>
        </p:txBody>
      </p:sp>
      <p:sp>
        <p:nvSpPr>
          <p:cNvPr id="3" name="Content Placeholder 2">
            <a:extLst>
              <a:ext uri="{FF2B5EF4-FFF2-40B4-BE49-F238E27FC236}">
                <a16:creationId xmlns:a16="http://schemas.microsoft.com/office/drawing/2014/main" id="{4864FEE6-24B8-57B0-4EB1-5FC5009355E2}"/>
              </a:ext>
            </a:extLst>
          </p:cNvPr>
          <p:cNvSpPr>
            <a:spLocks noGrp="1"/>
          </p:cNvSpPr>
          <p:nvPr>
            <p:ph idx="1"/>
          </p:nvPr>
        </p:nvSpPr>
        <p:spPr/>
        <p:txBody>
          <a:bodyPr/>
          <a:lstStyle/>
          <a:p>
            <a:r>
              <a:rPr lang="en-US" b="0" i="0" dirty="0">
                <a:solidFill>
                  <a:srgbClr val="666666"/>
                </a:solidFill>
                <a:effectLst/>
                <a:latin typeface="Arial" panose="020B0604020202020204" pitchFamily="34" charset="0"/>
              </a:rPr>
              <a:t>Robotics is a branch of engineering and computer science that involves the conception, design, manufacture and operation of robots. The objective of the robotics field is to create intelligent machines that can assist humans in a variety of ways.</a:t>
            </a:r>
            <a:endParaRPr lang="en-US" dirty="0"/>
          </a:p>
          <a:p>
            <a:endParaRPr lang="en-US" dirty="0"/>
          </a:p>
        </p:txBody>
      </p:sp>
    </p:spTree>
    <p:extLst>
      <p:ext uri="{BB962C8B-B14F-4D97-AF65-F5344CB8AC3E}">
        <p14:creationId xmlns:p14="http://schemas.microsoft.com/office/powerpoint/2010/main" val="366679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7A6A-5B95-A506-21F1-FFABF19F95D3}"/>
              </a:ext>
            </a:extLst>
          </p:cNvPr>
          <p:cNvSpPr>
            <a:spLocks noGrp="1"/>
          </p:cNvSpPr>
          <p:nvPr>
            <p:ph type="title"/>
          </p:nvPr>
        </p:nvSpPr>
        <p:spPr/>
        <p:txBody>
          <a:bodyPr/>
          <a:lstStyle/>
          <a:p>
            <a:r>
              <a:rPr lang="en-US" dirty="0"/>
              <a:t>Why do we use robots</a:t>
            </a:r>
          </a:p>
        </p:txBody>
      </p:sp>
      <p:sp>
        <p:nvSpPr>
          <p:cNvPr id="3" name="Content Placeholder 2">
            <a:extLst>
              <a:ext uri="{FF2B5EF4-FFF2-40B4-BE49-F238E27FC236}">
                <a16:creationId xmlns:a16="http://schemas.microsoft.com/office/drawing/2014/main" id="{A5C798EB-B5EC-3EA5-EB50-534BAB3C12EF}"/>
              </a:ext>
            </a:extLst>
          </p:cNvPr>
          <p:cNvSpPr>
            <a:spLocks noGrp="1"/>
          </p:cNvSpPr>
          <p:nvPr>
            <p:ph idx="1"/>
          </p:nvPr>
        </p:nvSpPr>
        <p:spPr/>
        <p:txBody>
          <a:bodyPr/>
          <a:lstStyle/>
          <a:p>
            <a:r>
              <a:rPr lang="en-US" dirty="0"/>
              <a:t>Robots can ensure better accuracy within the workplace, which reduces the likelihood of human error.</a:t>
            </a:r>
          </a:p>
          <a:p>
            <a:r>
              <a:rPr lang="en-US" dirty="0"/>
              <a:t>Robots are used in multiple areas, especially where they can alleviate strenuous tasks or complete missions that are dangerous for a human to undertake.</a:t>
            </a:r>
          </a:p>
          <a:p>
            <a:endParaRPr lang="en-US" dirty="0"/>
          </a:p>
        </p:txBody>
      </p:sp>
    </p:spTree>
    <p:extLst>
      <p:ext uri="{BB962C8B-B14F-4D97-AF65-F5344CB8AC3E}">
        <p14:creationId xmlns:p14="http://schemas.microsoft.com/office/powerpoint/2010/main" val="59689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4B2F-627B-7E77-9716-E3C1017B8C60}"/>
              </a:ext>
            </a:extLst>
          </p:cNvPr>
          <p:cNvSpPr>
            <a:spLocks noGrp="1"/>
          </p:cNvSpPr>
          <p:nvPr>
            <p:ph type="title"/>
          </p:nvPr>
        </p:nvSpPr>
        <p:spPr/>
        <p:txBody>
          <a:bodyPr/>
          <a:lstStyle/>
          <a:p>
            <a:r>
              <a:rPr lang="en-US" dirty="0"/>
              <a:t>Things needed for building a robot</a:t>
            </a:r>
          </a:p>
        </p:txBody>
      </p:sp>
      <p:sp>
        <p:nvSpPr>
          <p:cNvPr id="3" name="Content Placeholder 2">
            <a:extLst>
              <a:ext uri="{FF2B5EF4-FFF2-40B4-BE49-F238E27FC236}">
                <a16:creationId xmlns:a16="http://schemas.microsoft.com/office/drawing/2014/main" id="{ADCABBF5-EF8C-9662-1BE8-6773E9487238}"/>
              </a:ext>
            </a:extLst>
          </p:cNvPr>
          <p:cNvSpPr>
            <a:spLocks noGrp="1"/>
          </p:cNvSpPr>
          <p:nvPr>
            <p:ph idx="1"/>
          </p:nvPr>
        </p:nvSpPr>
        <p:spPr/>
        <p:txBody>
          <a:bodyPr/>
          <a:lstStyle/>
          <a:p>
            <a:r>
              <a:rPr lang="en-US" dirty="0"/>
              <a:t>Hardware: like sensors , </a:t>
            </a:r>
            <a:r>
              <a:rPr lang="en-US" dirty="0" err="1"/>
              <a:t>leds</a:t>
            </a:r>
            <a:r>
              <a:rPr lang="en-US" dirty="0"/>
              <a:t> , displays , motor ….etc.</a:t>
            </a:r>
          </a:p>
          <a:p>
            <a:r>
              <a:rPr lang="en-US" dirty="0"/>
              <a:t>Software : building robot isn’t enough you need to program it to work in certain way depending on your tasks</a:t>
            </a:r>
          </a:p>
          <a:p>
            <a:r>
              <a:rPr lang="en-US" dirty="0"/>
              <a:t>And for this course we will be working with Arduino </a:t>
            </a:r>
          </a:p>
          <a:p>
            <a:endParaRPr lang="en-US" dirty="0"/>
          </a:p>
          <a:p>
            <a:endParaRPr lang="en-US" dirty="0"/>
          </a:p>
        </p:txBody>
      </p:sp>
    </p:spTree>
    <p:extLst>
      <p:ext uri="{BB962C8B-B14F-4D97-AF65-F5344CB8AC3E}">
        <p14:creationId xmlns:p14="http://schemas.microsoft.com/office/powerpoint/2010/main" val="250444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CF98-099D-57B9-18F0-AFD5EA051922}"/>
              </a:ext>
            </a:extLst>
          </p:cNvPr>
          <p:cNvSpPr>
            <a:spLocks noGrp="1"/>
          </p:cNvSpPr>
          <p:nvPr>
            <p:ph type="title"/>
          </p:nvPr>
        </p:nvSpPr>
        <p:spPr>
          <a:xfrm>
            <a:off x="649224" y="645106"/>
            <a:ext cx="3650279" cy="1259894"/>
          </a:xfrm>
        </p:spPr>
        <p:txBody>
          <a:bodyPr>
            <a:normAutofit/>
          </a:bodyPr>
          <a:lstStyle/>
          <a:p>
            <a:r>
              <a:rPr lang="en-US" sz="3300" dirty="0"/>
              <a:t>Microprocessor</a:t>
            </a:r>
          </a:p>
        </p:txBody>
      </p:sp>
      <p:sp>
        <p:nvSpPr>
          <p:cNvPr id="3" name="Content Placeholder 2">
            <a:extLst>
              <a:ext uri="{FF2B5EF4-FFF2-40B4-BE49-F238E27FC236}">
                <a16:creationId xmlns:a16="http://schemas.microsoft.com/office/drawing/2014/main" id="{33AB3FE8-1D14-BD49-BDBF-A97A2E20953F}"/>
              </a:ext>
            </a:extLst>
          </p:cNvPr>
          <p:cNvSpPr>
            <a:spLocks noGrp="1"/>
          </p:cNvSpPr>
          <p:nvPr>
            <p:ph idx="1"/>
          </p:nvPr>
        </p:nvSpPr>
        <p:spPr>
          <a:xfrm>
            <a:off x="649225" y="2133600"/>
            <a:ext cx="3650278" cy="3759253"/>
          </a:xfrm>
        </p:spPr>
        <p:txBody>
          <a:bodyPr>
            <a:normAutofit/>
          </a:bodyPr>
          <a:lstStyle/>
          <a:p>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microprocessor</a:t>
            </a:r>
            <a:r>
              <a:rPr lang="en-US" b="0" i="0" dirty="0">
                <a:solidFill>
                  <a:srgbClr val="222222"/>
                </a:solidFill>
                <a:effectLst/>
                <a:latin typeface="Source Sans Pro" panose="020B0503030403020204" pitchFamily="34" charset="0"/>
              </a:rPr>
              <a:t> is a controlling unit of a micro-computer wrapped inside a small chip. It performs Arithmetic Logical Unit (ALU) operations and communicates with the other devices connected with it. It is a single Integrated Circuit in which several functions are combined.</a:t>
            </a:r>
            <a:endParaRPr lang="en-US" dirty="0"/>
          </a:p>
        </p:txBody>
      </p:sp>
      <p:pic>
        <p:nvPicPr>
          <p:cNvPr id="5" name="Picture 4" descr="A person holding a chip&#10;&#10;Description automatically generated">
            <a:extLst>
              <a:ext uri="{FF2B5EF4-FFF2-40B4-BE49-F238E27FC236}">
                <a16:creationId xmlns:a16="http://schemas.microsoft.com/office/drawing/2014/main" id="{A6D43D43-FC57-905F-BB34-3690AE092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52822"/>
            <a:ext cx="6953577" cy="4627289"/>
          </a:xfrm>
          <a:prstGeom prst="rect">
            <a:avLst/>
          </a:prstGeom>
        </p:spPr>
      </p:pic>
    </p:spTree>
    <p:extLst>
      <p:ext uri="{BB962C8B-B14F-4D97-AF65-F5344CB8AC3E}">
        <p14:creationId xmlns:p14="http://schemas.microsoft.com/office/powerpoint/2010/main" val="197542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96DC-B7B0-B948-3DC4-A0D24972AD3D}"/>
              </a:ext>
            </a:extLst>
          </p:cNvPr>
          <p:cNvSpPr>
            <a:spLocks noGrp="1"/>
          </p:cNvSpPr>
          <p:nvPr>
            <p:ph type="title"/>
          </p:nvPr>
        </p:nvSpPr>
        <p:spPr>
          <a:xfrm>
            <a:off x="2592926" y="624110"/>
            <a:ext cx="4790008" cy="1280890"/>
          </a:xfrm>
        </p:spPr>
        <p:txBody>
          <a:bodyPr>
            <a:normAutofit/>
          </a:bodyPr>
          <a:lstStyle/>
          <a:p>
            <a:r>
              <a:rPr lang="en-US" dirty="0"/>
              <a:t>Microcontroller </a:t>
            </a:r>
          </a:p>
        </p:txBody>
      </p:sp>
      <p:sp>
        <p:nvSpPr>
          <p:cNvPr id="3" name="Content Placeholder 2">
            <a:extLst>
              <a:ext uri="{FF2B5EF4-FFF2-40B4-BE49-F238E27FC236}">
                <a16:creationId xmlns:a16="http://schemas.microsoft.com/office/drawing/2014/main" id="{13F4FD5D-8968-7B89-94E7-E0E4E80880F5}"/>
              </a:ext>
            </a:extLst>
          </p:cNvPr>
          <p:cNvSpPr>
            <a:spLocks noGrp="1"/>
          </p:cNvSpPr>
          <p:nvPr>
            <p:ph idx="1"/>
          </p:nvPr>
        </p:nvSpPr>
        <p:spPr>
          <a:xfrm>
            <a:off x="2589213" y="2040467"/>
            <a:ext cx="4802188" cy="3870755"/>
          </a:xfrm>
        </p:spPr>
        <p:txBody>
          <a:bodyPr>
            <a:normAutofit/>
          </a:bodyPr>
          <a:lstStyle/>
          <a:p>
            <a:r>
              <a:rPr lang="en-US" b="0" i="0">
                <a:effectLst/>
                <a:latin typeface="Source Sans Pro" panose="020B0503030403020204" pitchFamily="34" charset="0"/>
              </a:rPr>
              <a:t>A </a:t>
            </a:r>
            <a:r>
              <a:rPr lang="en-US" b="1" i="0">
                <a:effectLst/>
                <a:latin typeface="Source Sans Pro" panose="020B0503030403020204" pitchFamily="34" charset="0"/>
              </a:rPr>
              <a:t>microcontroller</a:t>
            </a:r>
            <a:r>
              <a:rPr lang="en-US" b="0" i="0">
                <a:effectLst/>
                <a:latin typeface="Source Sans Pro" panose="020B0503030403020204" pitchFamily="34" charset="0"/>
              </a:rPr>
              <a:t> is a chip optimized to control electronic devices. It is stored in a single integrated circuit which is dedicated to performing a particular task and execute one specific application.</a:t>
            </a:r>
          </a:p>
          <a:p>
            <a:r>
              <a:rPr lang="en-US" b="0" i="0">
                <a:effectLst/>
                <a:latin typeface="Source Sans Pro" panose="020B0503030403020204" pitchFamily="34" charset="0"/>
              </a:rPr>
              <a:t>It is specially designed circuits for embedded applications and is widely used in automatically controlled electronic devices. It contains memory, processor, and programmable I/O.</a:t>
            </a:r>
          </a:p>
        </p:txBody>
      </p:sp>
      <p:pic>
        <p:nvPicPr>
          <p:cNvPr id="5" name="Picture 4" descr="A black square electronic device&#10;&#10;Description automatically generated with medium confidence">
            <a:extLst>
              <a:ext uri="{FF2B5EF4-FFF2-40B4-BE49-F238E27FC236}">
                <a16:creationId xmlns:a16="http://schemas.microsoft.com/office/drawing/2014/main" id="{40990CC6-B46E-521B-C58C-0533BD642E71}"/>
              </a:ext>
            </a:extLst>
          </p:cNvPr>
          <p:cNvPicPr>
            <a:picLocks noChangeAspect="1"/>
          </p:cNvPicPr>
          <p:nvPr/>
        </p:nvPicPr>
        <p:blipFill rotWithShape="1">
          <a:blip r:embed="rId2">
            <a:extLst>
              <a:ext uri="{28A0092B-C50C-407E-A947-70E740481C1C}">
                <a14:useLocalDpi xmlns:a14="http://schemas.microsoft.com/office/drawing/2010/main" val="0"/>
              </a:ext>
            </a:extLst>
          </a:blip>
          <a:srcRect l="9617" r="10059" b="-1"/>
          <a:stretch/>
        </p:blipFill>
        <p:spPr>
          <a:xfrm>
            <a:off x="7736146" y="624111"/>
            <a:ext cx="3768466" cy="2627322"/>
          </a:xfrm>
          <a:prstGeom prst="rect">
            <a:avLst/>
          </a:prstGeom>
        </p:spPr>
      </p:pic>
      <p:pic>
        <p:nvPicPr>
          <p:cNvPr id="7" name="Picture 6" descr="A black and silver chip&#10;&#10;Description automatically generated">
            <a:extLst>
              <a:ext uri="{FF2B5EF4-FFF2-40B4-BE49-F238E27FC236}">
                <a16:creationId xmlns:a16="http://schemas.microsoft.com/office/drawing/2014/main" id="{AF0F8695-94EC-415B-5AEC-50D88049FA01}"/>
              </a:ext>
            </a:extLst>
          </p:cNvPr>
          <p:cNvPicPr>
            <a:picLocks noChangeAspect="1"/>
          </p:cNvPicPr>
          <p:nvPr/>
        </p:nvPicPr>
        <p:blipFill rotWithShape="1">
          <a:blip r:embed="rId3">
            <a:extLst>
              <a:ext uri="{28A0092B-C50C-407E-A947-70E740481C1C}">
                <a14:useLocalDpi xmlns:a14="http://schemas.microsoft.com/office/drawing/2010/main" val="0"/>
              </a:ext>
            </a:extLst>
          </a:blip>
          <a:srcRect t="13890" r="-2" b="16390"/>
          <a:stretch/>
        </p:blipFill>
        <p:spPr>
          <a:xfrm>
            <a:off x="7736146" y="3416024"/>
            <a:ext cx="3768466" cy="2627323"/>
          </a:xfrm>
          <a:prstGeom prst="rect">
            <a:avLst/>
          </a:prstGeom>
        </p:spPr>
      </p:pic>
    </p:spTree>
    <p:extLst>
      <p:ext uri="{BB962C8B-B14F-4D97-AF65-F5344CB8AC3E}">
        <p14:creationId xmlns:p14="http://schemas.microsoft.com/office/powerpoint/2010/main" val="184735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AA6A-4B22-3D5E-8187-A4310A613F85}"/>
              </a:ext>
            </a:extLst>
          </p:cNvPr>
          <p:cNvSpPr>
            <a:spLocks noGrp="1"/>
          </p:cNvSpPr>
          <p:nvPr>
            <p:ph type="title"/>
          </p:nvPr>
        </p:nvSpPr>
        <p:spPr>
          <a:xfrm>
            <a:off x="386132" y="1914328"/>
            <a:ext cx="4194931" cy="3029344"/>
          </a:xfrm>
        </p:spPr>
        <p:txBody>
          <a:bodyPr>
            <a:normAutofit fontScale="90000"/>
          </a:bodyPr>
          <a:lstStyle/>
          <a:p>
            <a:r>
              <a:rPr lang="en-US" dirty="0">
                <a:solidFill>
                  <a:schemeClr val="tx1"/>
                </a:solidFill>
              </a:rPr>
              <a:t>Microprocessor Vs Microcontroller</a:t>
            </a:r>
          </a:p>
        </p:txBody>
      </p:sp>
      <p:graphicFrame>
        <p:nvGraphicFramePr>
          <p:cNvPr id="5" name="Content Placeholder 2">
            <a:extLst>
              <a:ext uri="{FF2B5EF4-FFF2-40B4-BE49-F238E27FC236}">
                <a16:creationId xmlns:a16="http://schemas.microsoft.com/office/drawing/2014/main" id="{C663D1DB-5FB3-D664-61AD-1EAFF77C94C5}"/>
              </a:ext>
            </a:extLst>
          </p:cNvPr>
          <p:cNvGraphicFramePr>
            <a:graphicFrameLocks noGrp="1"/>
          </p:cNvGraphicFramePr>
          <p:nvPr>
            <p:ph idx="1"/>
            <p:extLst>
              <p:ext uri="{D42A27DB-BD31-4B8C-83A1-F6EECF244321}">
                <p14:modId xmlns:p14="http://schemas.microsoft.com/office/powerpoint/2010/main" val="1135002631"/>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44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FFEF-1902-10A7-697F-93DCAFD86C78}"/>
              </a:ext>
            </a:extLst>
          </p:cNvPr>
          <p:cNvSpPr>
            <a:spLocks noGrp="1"/>
          </p:cNvSpPr>
          <p:nvPr>
            <p:ph type="title"/>
          </p:nvPr>
        </p:nvSpPr>
        <p:spPr/>
        <p:txBody>
          <a:bodyPr/>
          <a:lstStyle/>
          <a:p>
            <a:r>
              <a:rPr lang="en-US" dirty="0"/>
              <a:t>Arduino</a:t>
            </a:r>
          </a:p>
        </p:txBody>
      </p:sp>
      <p:sp>
        <p:nvSpPr>
          <p:cNvPr id="3" name="Content Placeholder 2">
            <a:extLst>
              <a:ext uri="{FF2B5EF4-FFF2-40B4-BE49-F238E27FC236}">
                <a16:creationId xmlns:a16="http://schemas.microsoft.com/office/drawing/2014/main" id="{4D7C8ACF-D4CD-337F-68E6-01B6BF1015DE}"/>
              </a:ext>
            </a:extLst>
          </p:cNvPr>
          <p:cNvSpPr>
            <a:spLocks noGrp="1"/>
          </p:cNvSpPr>
          <p:nvPr>
            <p:ph idx="1"/>
          </p:nvPr>
        </p:nvSpPr>
        <p:spPr/>
        <p:txBody>
          <a:bodyPr/>
          <a:lstStyle/>
          <a:p>
            <a:r>
              <a:rPr lang="en-US" dirty="0"/>
              <a:t>What will we study is Arduino</a:t>
            </a:r>
          </a:p>
        </p:txBody>
      </p:sp>
      <p:pic>
        <p:nvPicPr>
          <p:cNvPr id="5" name="Picture 4">
            <a:extLst>
              <a:ext uri="{FF2B5EF4-FFF2-40B4-BE49-F238E27FC236}">
                <a16:creationId xmlns:a16="http://schemas.microsoft.com/office/drawing/2014/main" id="{57239BA4-BF91-7458-AA91-3475CE1F1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587" y="3108761"/>
            <a:ext cx="3771900" cy="2518819"/>
          </a:xfrm>
          <a:prstGeom prst="rect">
            <a:avLst/>
          </a:prstGeom>
        </p:spPr>
      </p:pic>
      <p:pic>
        <p:nvPicPr>
          <p:cNvPr id="7" name="Picture 6">
            <a:extLst>
              <a:ext uri="{FF2B5EF4-FFF2-40B4-BE49-F238E27FC236}">
                <a16:creationId xmlns:a16="http://schemas.microsoft.com/office/drawing/2014/main" id="{B9BD79B9-6C45-54EF-2D21-3D471E130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666" y="3108761"/>
            <a:ext cx="3165493" cy="3165493"/>
          </a:xfrm>
          <a:prstGeom prst="rect">
            <a:avLst/>
          </a:prstGeom>
        </p:spPr>
      </p:pic>
      <p:pic>
        <p:nvPicPr>
          <p:cNvPr id="9" name="Picture 8">
            <a:extLst>
              <a:ext uri="{FF2B5EF4-FFF2-40B4-BE49-F238E27FC236}">
                <a16:creationId xmlns:a16="http://schemas.microsoft.com/office/drawing/2014/main" id="{6FBD4A6C-5F43-24F4-019B-BE1CC943E6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9894" y="529634"/>
            <a:ext cx="2438362" cy="2438362"/>
          </a:xfrm>
          <a:prstGeom prst="rect">
            <a:avLst/>
          </a:prstGeom>
        </p:spPr>
      </p:pic>
    </p:spTree>
    <p:extLst>
      <p:ext uri="{BB962C8B-B14F-4D97-AF65-F5344CB8AC3E}">
        <p14:creationId xmlns:p14="http://schemas.microsoft.com/office/powerpoint/2010/main" val="100796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8EEC-E746-F9CB-CE1D-2ED67365E256}"/>
              </a:ext>
            </a:extLst>
          </p:cNvPr>
          <p:cNvSpPr>
            <a:spLocks noGrp="1"/>
          </p:cNvSpPr>
          <p:nvPr>
            <p:ph type="title"/>
          </p:nvPr>
        </p:nvSpPr>
        <p:spPr/>
        <p:txBody>
          <a:bodyPr/>
          <a:lstStyle/>
          <a:p>
            <a:r>
              <a:rPr lang="en-US" dirty="0"/>
              <a:t>Arduino </a:t>
            </a:r>
          </a:p>
        </p:txBody>
      </p:sp>
      <p:sp>
        <p:nvSpPr>
          <p:cNvPr id="3" name="Content Placeholder 2">
            <a:extLst>
              <a:ext uri="{FF2B5EF4-FFF2-40B4-BE49-F238E27FC236}">
                <a16:creationId xmlns:a16="http://schemas.microsoft.com/office/drawing/2014/main" id="{94BDC304-34B0-96E3-4466-BF078E564697}"/>
              </a:ext>
            </a:extLst>
          </p:cNvPr>
          <p:cNvSpPr>
            <a:spLocks noGrp="1"/>
          </p:cNvSpPr>
          <p:nvPr>
            <p:ph idx="1"/>
          </p:nvPr>
        </p:nvSpPr>
        <p:spPr/>
        <p:txBody>
          <a:bodyPr/>
          <a:lstStyle/>
          <a:p>
            <a:r>
              <a:rPr lang="en-US" dirty="0"/>
              <a:t>Arduino is an open-source hardware and software platform that is commonly used for creating interactive electronic projects. It consists of both a physical microcontroller board (hardware) and a development environment (software) that allows users to program and control a wide variety of electronic components, such as sensors, motors, LEDs, and more.</a:t>
            </a:r>
          </a:p>
          <a:p>
            <a:endParaRPr lang="en-US" dirty="0"/>
          </a:p>
          <a:p>
            <a:r>
              <a:rPr lang="en-US" dirty="0"/>
              <a:t>Arduino will be powered by Arduino IDE and for it’s programming language </a:t>
            </a:r>
            <a:r>
              <a:rPr lang="en-US" dirty="0" err="1"/>
              <a:t>c++</a:t>
            </a:r>
            <a:endParaRPr lang="en-US" dirty="0"/>
          </a:p>
          <a:p>
            <a:endParaRPr lang="en-US" dirty="0"/>
          </a:p>
          <a:p>
            <a:endParaRPr lang="en-US" dirty="0"/>
          </a:p>
        </p:txBody>
      </p:sp>
    </p:spTree>
    <p:extLst>
      <p:ext uri="{BB962C8B-B14F-4D97-AF65-F5344CB8AC3E}">
        <p14:creationId xmlns:p14="http://schemas.microsoft.com/office/powerpoint/2010/main" val="1805523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112</TotalTime>
  <Words>605</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Consolas</vt:lpstr>
      <vt:lpstr>Rockwell</vt:lpstr>
      <vt:lpstr>Rockwell Condensed</vt:lpstr>
      <vt:lpstr>Rockwell Extra Bold</vt:lpstr>
      <vt:lpstr>Source Sans Pro</vt:lpstr>
      <vt:lpstr>Wingdings</vt:lpstr>
      <vt:lpstr>Wood Type</vt:lpstr>
      <vt:lpstr> Introduction to Robotics</vt:lpstr>
      <vt:lpstr>Robotics</vt:lpstr>
      <vt:lpstr>Why do we use robots</vt:lpstr>
      <vt:lpstr>Things needed for building a robot</vt:lpstr>
      <vt:lpstr>Microprocessor</vt:lpstr>
      <vt:lpstr>Microcontroller </vt:lpstr>
      <vt:lpstr>Microprocessor Vs Microcontroller</vt:lpstr>
      <vt:lpstr>Arduino</vt:lpstr>
      <vt:lpstr>Arduino </vt:lpstr>
      <vt:lpstr>PowerPoint Presentation</vt:lpstr>
      <vt:lpstr>PowerPoint Presentation</vt:lpstr>
      <vt:lpstr>PowerPoint Presentation</vt:lpstr>
      <vt:lpstr>Blink Led</vt:lpstr>
      <vt:lpstr>LEDS</vt:lpstr>
      <vt:lpstr>Let’s start by controlling leds</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     Ai 231</dc:title>
  <dc:creator>Ahmed Tarek</dc:creator>
  <cp:lastModifiedBy>Ahmed abdellatife mohamed salaheldine Lotfy</cp:lastModifiedBy>
  <cp:revision>19</cp:revision>
  <dcterms:created xsi:type="dcterms:W3CDTF">2024-02-26T09:57:33Z</dcterms:created>
  <dcterms:modified xsi:type="dcterms:W3CDTF">2025-02-16T19:46:24Z</dcterms:modified>
</cp:coreProperties>
</file>