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8" r:id="rId2"/>
    <p:sldId id="265" r:id="rId3"/>
    <p:sldId id="358" r:id="rId4"/>
    <p:sldId id="404" r:id="rId5"/>
    <p:sldId id="405" r:id="rId6"/>
    <p:sldId id="445" r:id="rId7"/>
    <p:sldId id="406" r:id="rId8"/>
    <p:sldId id="407" r:id="rId9"/>
    <p:sldId id="408" r:id="rId10"/>
    <p:sldId id="410" r:id="rId11"/>
    <p:sldId id="409" r:id="rId12"/>
    <p:sldId id="411" r:id="rId13"/>
    <p:sldId id="413" r:id="rId14"/>
    <p:sldId id="414" r:id="rId15"/>
    <p:sldId id="415" r:id="rId16"/>
    <p:sldId id="416" r:id="rId17"/>
    <p:sldId id="417" r:id="rId18"/>
    <p:sldId id="418" r:id="rId19"/>
    <p:sldId id="446" r:id="rId20"/>
    <p:sldId id="419" r:id="rId21"/>
    <p:sldId id="420" r:id="rId22"/>
    <p:sldId id="421" r:id="rId23"/>
    <p:sldId id="422" r:id="rId24"/>
    <p:sldId id="447" r:id="rId25"/>
    <p:sldId id="448" r:id="rId26"/>
    <p:sldId id="449" r:id="rId27"/>
    <p:sldId id="450" r:id="rId28"/>
    <p:sldId id="451" r:id="rId29"/>
    <p:sldId id="453" r:id="rId30"/>
    <p:sldId id="452" r:id="rId31"/>
    <p:sldId id="454" r:id="rId32"/>
    <p:sldId id="315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89020" autoAdjust="0"/>
  </p:normalViewPr>
  <p:slideViewPr>
    <p:cSldViewPr showGuides="1">
      <p:cViewPr>
        <p:scale>
          <a:sx n="72" d="100"/>
          <a:sy n="72" d="100"/>
        </p:scale>
        <p:origin x="595" y="-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pPr/>
              <a:t>3/3/2025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</a:t>
            </a:r>
            <a:r>
              <a:rPr lang="en-US" dirty="0" err="1"/>
              <a:t>empCount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name, salary):</a:t>
            </a:r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r>
              <a:rPr lang="en-US" dirty="0"/>
              <a:t>      </a:t>
            </a:r>
            <a:r>
              <a:rPr lang="en-US" dirty="0" err="1"/>
              <a:t>Employee.empCount</a:t>
            </a:r>
            <a:r>
              <a:rPr lang="en-US" dirty="0"/>
              <a:t> += 1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def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print "Total Employee %d" % </a:t>
            </a:r>
            <a:r>
              <a:rPr lang="en-US" dirty="0" err="1"/>
              <a:t>Employee.empCount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def </a:t>
            </a:r>
            <a:r>
              <a:rPr lang="en-US" dirty="0" err="1"/>
              <a:t>displayEmployee</a:t>
            </a:r>
            <a:r>
              <a:rPr lang="en-US" dirty="0"/>
              <a:t>(self):</a:t>
            </a:r>
          </a:p>
          <a:p>
            <a:r>
              <a:rPr lang="en-US" dirty="0"/>
              <a:t>      print "Name : ", self.name,  ", Salary: ", </a:t>
            </a:r>
            <a:r>
              <a:rPr lang="en-US" dirty="0" err="1"/>
              <a:t>self.salary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284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2421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DB3E-8D0E-BAC0-8527-47B403D16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65C71-3455-3DA9-663C-1182CF9D5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ED987-D9F2-DBC1-5D73-FD57C9BAB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96EF4-3105-2061-8AB1-27A69DDAF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2352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EEB82-FCB3-8EB6-B851-DF0C90D8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548D4F-4482-47F1-2F5A-BB7E88104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08E0C-095F-EA7E-06D6-0856E0725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3E45D-0792-6E07-4AEC-4FBC89FDD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3483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80FA0-CF83-A35B-1E2D-190965AE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0E0AD-8C1D-CB2E-FEBE-EDA97B84C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27C7C-2D9D-0C1B-7A48-65F3CB734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AD623-6D14-30FB-6D30-33A09B707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6377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1533A-E3C7-6752-F169-55B49BFE8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3D956-9962-537F-A117-8B2FD1CC9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EE260-036C-6336-1E0F-B019A2D23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B198-DB0A-F2F0-E336-02628F87A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060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CED6-0630-490E-6F9B-50F483AD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5377B-D741-FE79-EC11-BD505732B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72304-DB80-EE67-5B70-CBED73DB4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E5A5A-83D0-1BD1-FCA6-5689F2A77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765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E6D60-A98D-CCAD-1137-AB16BBB1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82217E-62EF-9848-519E-A4D260CA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499DD-04F5-E598-C3AE-45EAECD71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F4E5F-48EC-3D8B-AE0A-D5C9B7A8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602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4037A-5148-8AD3-3BCB-B0223DA66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2829C-104A-23FF-B8DE-0FDA00433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E1B5E-CD2F-A3E2-24DB-A0CD63D86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723D-175C-A926-6442-77D198523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551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40231-8941-D6D3-1912-8C0F884E1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017F8-3017-8C9F-3991-6CE351711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297D3-5BC2-1D0E-074D-4049D294A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#grid creation</a:t>
            </a:r>
          </a:p>
          <a:p>
            <a:r>
              <a:rPr lang="en-US" dirty="0"/>
              <a:t>grid = []</a:t>
            </a:r>
          </a:p>
          <a:p>
            <a:r>
              <a:rPr lang="en-US" dirty="0"/>
              <a:t>line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for j in range (3):</a:t>
            </a:r>
          </a:p>
          <a:p>
            <a:r>
              <a:rPr lang="en-US" dirty="0"/>
              <a:t>        </a:t>
            </a:r>
            <a:r>
              <a:rPr lang="en-US" dirty="0" err="1"/>
              <a:t>line.append</a:t>
            </a:r>
            <a:r>
              <a:rPr lang="en-US" dirty="0"/>
              <a:t>(" ")</a:t>
            </a:r>
          </a:p>
          <a:p>
            <a:r>
              <a:rPr lang="en-US" dirty="0"/>
              <a:t>    </a:t>
            </a:r>
            <a:r>
              <a:rPr lang="en-US" dirty="0" err="1"/>
              <a:t>grid.append</a:t>
            </a:r>
            <a:r>
              <a:rPr lang="en-US" dirty="0"/>
              <a:t>(line)</a:t>
            </a:r>
          </a:p>
          <a:p>
            <a:r>
              <a:rPr lang="en-US" dirty="0"/>
              <a:t>    line = []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#grid printing</a:t>
            </a:r>
          </a:p>
          <a:p>
            <a:r>
              <a:rPr lang="en-US" dirty="0"/>
              <a:t>def </a:t>
            </a:r>
            <a:r>
              <a:rPr lang="en-US" dirty="0" err="1"/>
              <a:t>print_grid</a:t>
            </a:r>
            <a:r>
              <a:rPr lang="en-US" dirty="0"/>
              <a:t>():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print("|", end ="")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print (grid[</a:t>
            </a:r>
            <a:r>
              <a:rPr lang="en-US" dirty="0" err="1"/>
              <a:t>i</a:t>
            </a:r>
            <a:r>
              <a:rPr lang="en-US" dirty="0"/>
              <a:t>][j], "|", end ="")</a:t>
            </a:r>
          </a:p>
          <a:p>
            <a:r>
              <a:rPr lang="en-US" dirty="0"/>
              <a:t>        print("")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#player turn</a:t>
            </a:r>
          </a:p>
          <a:p>
            <a:r>
              <a:rPr lang="en-US" dirty="0"/>
              <a:t>def </a:t>
            </a:r>
            <a:r>
              <a:rPr lang="en-US" dirty="0" err="1"/>
              <a:t>player_turn</a:t>
            </a:r>
            <a:r>
              <a:rPr lang="en-US" dirty="0"/>
              <a:t>(turn_player1):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turn_player1 = False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{player2}'s turn")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turn_player1 = True</a:t>
            </a:r>
          </a:p>
          <a:p>
            <a:r>
              <a:rPr lang="en-US" dirty="0"/>
              <a:t>        print(</a:t>
            </a:r>
            <a:r>
              <a:rPr lang="en-US" dirty="0" err="1"/>
              <a:t>f"It's</a:t>
            </a:r>
            <a:r>
              <a:rPr lang="en-US" dirty="0"/>
              <a:t> {player1}'s turn")        </a:t>
            </a:r>
          </a:p>
          <a:p>
            <a:r>
              <a:rPr lang="en-US" dirty="0"/>
              <a:t>    return turn_player1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#choosing cell</a:t>
            </a:r>
          </a:p>
          <a:p>
            <a:r>
              <a:rPr lang="en-US" dirty="0"/>
              <a:t>def </a:t>
            </a:r>
            <a:r>
              <a:rPr lang="en-US" dirty="0" err="1"/>
              <a:t>write_cell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   </a:t>
            </a:r>
          </a:p>
          <a:p>
            <a:r>
              <a:rPr lang="en-US" dirty="0"/>
              <a:t>    if turn_player1 == True: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player1_symbol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grid[</a:t>
            </a:r>
            <a:r>
              <a:rPr lang="en-US" dirty="0" err="1"/>
              <a:t>i</a:t>
            </a:r>
            <a:r>
              <a:rPr lang="en-US" dirty="0"/>
              <a:t>][j] = player2_symbol</a:t>
            </a:r>
          </a:p>
          <a:p>
            <a:r>
              <a:rPr lang="en-US" dirty="0"/>
              <a:t>    return grid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#checking cell</a:t>
            </a:r>
          </a:p>
          <a:p>
            <a:r>
              <a:rPr lang="en-US" dirty="0"/>
              <a:t>def </a:t>
            </a:r>
            <a:r>
              <a:rPr lang="en-US" dirty="0" err="1"/>
              <a:t>free_cell</a:t>
            </a:r>
            <a:r>
              <a:rPr lang="en-US" dirty="0"/>
              <a:t>(cell):</a:t>
            </a:r>
          </a:p>
          <a:p>
            <a:r>
              <a:rPr lang="en-US" dirty="0"/>
              <a:t>    cell -= 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int(cell / 3)</a:t>
            </a:r>
          </a:p>
          <a:p>
            <a:r>
              <a:rPr lang="en-US" dirty="0"/>
              <a:t>    j =  cell % 3</a:t>
            </a:r>
          </a:p>
          <a:p>
            <a:r>
              <a:rPr lang="en-US" dirty="0"/>
              <a:t>    if grid[</a:t>
            </a:r>
            <a:r>
              <a:rPr lang="en-US" dirty="0" err="1"/>
              <a:t>i</a:t>
            </a:r>
            <a:r>
              <a:rPr lang="en-US" dirty="0"/>
              <a:t>][j] == player1_symbol or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print("This cell is not free")</a:t>
            </a:r>
          </a:p>
          <a:p>
            <a:r>
              <a:rPr lang="en-US" dirty="0"/>
              <a:t>        return False</a:t>
            </a:r>
          </a:p>
          <a:p>
            <a:r>
              <a:rPr lang="en-US" dirty="0"/>
              <a:t>    return True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 opening</a:t>
            </a:r>
          </a:p>
          <a:p>
            <a:r>
              <a:rPr lang="en-US" dirty="0"/>
              <a:t>print("Welcome to the Tic-Tac-Toe !")</a:t>
            </a:r>
          </a:p>
          <a:p>
            <a:r>
              <a:rPr lang="en-US" dirty="0"/>
              <a:t>print("")</a:t>
            </a:r>
          </a:p>
          <a:p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print("")</a:t>
            </a:r>
          </a:p>
          <a:p>
            <a:r>
              <a:rPr lang="en-US" dirty="0"/>
              <a:t>player1 = input("Please enter name of player 1 : ")</a:t>
            </a:r>
          </a:p>
          <a:p>
            <a:r>
              <a:rPr lang="en-US" dirty="0"/>
              <a:t>player1_symbol = input("Please enter the symbol of player 1 : ")</a:t>
            </a:r>
          </a:p>
          <a:p>
            <a:r>
              <a:rPr lang="en-US" dirty="0"/>
              <a:t>player2 = input("Please enter name of player 2 : ")</a:t>
            </a:r>
          </a:p>
          <a:p>
            <a:r>
              <a:rPr lang="en-US" dirty="0"/>
              <a:t>player2_symbol = input("Please enter the symbol of player 2 : ")</a:t>
            </a:r>
          </a:p>
          <a:p>
            <a:r>
              <a:rPr lang="en-US" dirty="0"/>
              <a:t>game = True</a:t>
            </a:r>
          </a:p>
          <a:p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turn_player1 = False</a:t>
            </a:r>
          </a:p>
          <a:p>
            <a:r>
              <a:rPr lang="en-US" dirty="0"/>
              <a:t>winner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#win check</a:t>
            </a:r>
          </a:p>
          <a:p>
            <a:r>
              <a:rPr lang="en-US" dirty="0"/>
              <a:t>def </a:t>
            </a:r>
            <a:r>
              <a:rPr lang="en-US" dirty="0" err="1"/>
              <a:t>win_check</a:t>
            </a:r>
            <a:r>
              <a:rPr lang="en-US" dirty="0"/>
              <a:t>(grid, player1_symbol, player2_symbol):</a:t>
            </a:r>
          </a:p>
          <a:p>
            <a:r>
              <a:rPr lang="en-US" dirty="0"/>
              <a:t>    </a:t>
            </a:r>
            <a:r>
              <a:rPr lang="en-US" dirty="0" err="1"/>
              <a:t>full_grid</a:t>
            </a:r>
            <a:r>
              <a:rPr lang="en-US" dirty="0"/>
              <a:t> = True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</a:t>
            </a:r>
          </a:p>
          <a:p>
            <a:r>
              <a:rPr lang="en-US" dirty="0"/>
              <a:t>    #checking rows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        for j in range(3):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player1_symbol:</a:t>
            </a:r>
          </a:p>
          <a:p>
            <a:r>
              <a:rPr lang="en-US" dirty="0"/>
              <a:t>                player1_symbol_count += 1</a:t>
            </a:r>
          </a:p>
          <a:p>
            <a:r>
              <a:rPr lang="en-US" dirty="0"/>
              <a:t>                player2_symbol_count = 0</a:t>
            </a:r>
          </a:p>
          <a:p>
            <a:r>
              <a:rPr lang="en-US" dirty="0"/>
              <a:t>                if player1_symbol_count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player1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player2_symbol:</a:t>
            </a:r>
          </a:p>
          <a:p>
            <a:r>
              <a:rPr lang="en-US" dirty="0"/>
              <a:t>                player2_symbol_count += 1</a:t>
            </a:r>
          </a:p>
          <a:p>
            <a:r>
              <a:rPr lang="en-US" dirty="0"/>
              <a:t>                player1_symbol_count = 0</a:t>
            </a:r>
          </a:p>
          <a:p>
            <a:r>
              <a:rPr lang="en-US" dirty="0"/>
              <a:t>                if player2_symbol_count == 3:</a:t>
            </a:r>
          </a:p>
          <a:p>
            <a:r>
              <a:rPr lang="en-US" dirty="0"/>
              <a:t>                    game = False</a:t>
            </a:r>
          </a:p>
          <a:p>
            <a:r>
              <a:rPr lang="en-US" dirty="0"/>
              <a:t>                    winner = player2</a:t>
            </a:r>
          </a:p>
          <a:p>
            <a:r>
              <a:rPr lang="en-US" dirty="0"/>
              <a:t>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player1_symbol_count = 0</a:t>
            </a:r>
          </a:p>
          <a:p>
            <a:r>
              <a:rPr lang="en-US" dirty="0"/>
              <a:t>        player2_symbol_count = 0</a:t>
            </a:r>
          </a:p>
          <a:p>
            <a:r>
              <a:rPr lang="en-US" dirty="0"/>
              <a:t>    #checking columns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#checking diagonals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+ k &lt;= 2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+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player1_symbol_count = 0</a:t>
            </a:r>
          </a:p>
          <a:p>
            <a:r>
              <a:rPr lang="en-US" dirty="0"/>
              <a:t>    player2_symbol_count = 0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 (3):</a:t>
            </a:r>
          </a:p>
          <a:p>
            <a:r>
              <a:rPr lang="en-US" dirty="0"/>
              <a:t>        for j in range (3):</a:t>
            </a:r>
          </a:p>
          <a:p>
            <a:r>
              <a:rPr lang="en-US" dirty="0"/>
              <a:t>            for k in range (3):</a:t>
            </a:r>
          </a:p>
          <a:p>
            <a:r>
              <a:rPr lang="en-US" dirty="0"/>
              <a:t>                if j - k &gt;= 0 and </a:t>
            </a:r>
            <a:r>
              <a:rPr lang="en-US" dirty="0" err="1"/>
              <a:t>i</a:t>
            </a:r>
            <a:r>
              <a:rPr lang="en-US" dirty="0"/>
              <a:t> + k &lt;= 2: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player1_symbol:</a:t>
            </a:r>
          </a:p>
          <a:p>
            <a:r>
              <a:rPr lang="en-US" dirty="0"/>
              <a:t>                        player1_symbol_count += 1</a:t>
            </a:r>
          </a:p>
          <a:p>
            <a:r>
              <a:rPr lang="en-US" dirty="0"/>
              <a:t>                        player2_symbol_count = 0</a:t>
            </a:r>
          </a:p>
          <a:p>
            <a:r>
              <a:rPr lang="en-US" dirty="0"/>
              <a:t>                        if player1_symbol_count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player1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        if grid[</a:t>
            </a:r>
            <a:r>
              <a:rPr lang="en-US" dirty="0" err="1"/>
              <a:t>i</a:t>
            </a:r>
            <a:r>
              <a:rPr lang="en-US" dirty="0"/>
              <a:t> + k][j - k] == player2_symbol:</a:t>
            </a:r>
          </a:p>
          <a:p>
            <a:r>
              <a:rPr lang="en-US" dirty="0"/>
              <a:t>                        player2_symbol_count += 1</a:t>
            </a:r>
          </a:p>
          <a:p>
            <a:r>
              <a:rPr lang="en-US" dirty="0"/>
              <a:t>                        player1_symbol_count = 0</a:t>
            </a:r>
          </a:p>
          <a:p>
            <a:r>
              <a:rPr lang="en-US" dirty="0"/>
              <a:t>                        if player2_symbol_count == 3:</a:t>
            </a:r>
          </a:p>
          <a:p>
            <a:r>
              <a:rPr lang="en-US" dirty="0"/>
              <a:t>                            game = False</a:t>
            </a:r>
          </a:p>
          <a:p>
            <a:r>
              <a:rPr lang="en-US" dirty="0"/>
              <a:t>                            winner = player2</a:t>
            </a:r>
          </a:p>
          <a:p>
            <a:r>
              <a:rPr lang="en-US" dirty="0"/>
              <a:t>                            return game, winner</a:t>
            </a:r>
          </a:p>
          <a:p>
            <a:r>
              <a:rPr lang="en-US" dirty="0"/>
              <a:t>            if grid[</a:t>
            </a:r>
            <a:r>
              <a:rPr lang="en-US" dirty="0" err="1"/>
              <a:t>i</a:t>
            </a:r>
            <a:r>
              <a:rPr lang="en-US" dirty="0"/>
              <a:t>][j] == " ":</a:t>
            </a:r>
          </a:p>
          <a:p>
            <a:r>
              <a:rPr lang="en-US" dirty="0"/>
              <a:t>                </a:t>
            </a:r>
            <a:r>
              <a:rPr lang="en-US" dirty="0" err="1"/>
              <a:t>full_grid</a:t>
            </a:r>
            <a:r>
              <a:rPr lang="en-US" dirty="0"/>
              <a:t> = False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player1_symbol_count = 0</a:t>
            </a:r>
          </a:p>
          <a:p>
            <a:r>
              <a:rPr lang="en-US" dirty="0"/>
              <a:t>            player2_symbol_count = 0             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#full grid or not</a:t>
            </a:r>
          </a:p>
          <a:p>
            <a:r>
              <a:rPr lang="en-US" dirty="0"/>
              <a:t>    if </a:t>
            </a:r>
            <a:r>
              <a:rPr lang="en-US" dirty="0" err="1"/>
              <a:t>full_grid</a:t>
            </a:r>
            <a:r>
              <a:rPr lang="en-US" dirty="0"/>
              <a:t> == True:</a:t>
            </a:r>
          </a:p>
          <a:p>
            <a:r>
              <a:rPr lang="en-US" dirty="0"/>
              <a:t>        game = False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game = True</a:t>
            </a:r>
          </a:p>
          <a:p>
            <a:r>
              <a:rPr lang="en-US" dirty="0"/>
              <a:t>        winner = ""</a:t>
            </a:r>
          </a:p>
          <a:p>
            <a:r>
              <a:rPr lang="en-US" dirty="0"/>
              <a:t>        return game, winner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#game</a:t>
            </a:r>
          </a:p>
          <a:p>
            <a:r>
              <a:rPr lang="en-US" dirty="0"/>
              <a:t>while game == True:</a:t>
            </a:r>
          </a:p>
          <a:p>
            <a:r>
              <a:rPr lang="en-US" dirty="0"/>
              <a:t>    turn_player1 = </a:t>
            </a:r>
            <a:r>
              <a:rPr lang="en-US" dirty="0" err="1"/>
              <a:t>player_turn</a:t>
            </a:r>
            <a:r>
              <a:rPr lang="en-US" dirty="0"/>
              <a:t>(turn_player1)</a:t>
            </a:r>
          </a:p>
          <a:p>
            <a:r>
              <a:rPr lang="en-US" dirty="0"/>
              <a:t>    </a:t>
            </a:r>
            <a:r>
              <a:rPr lang="en-US" dirty="0" err="1"/>
              <a:t>free_box</a:t>
            </a:r>
            <a:r>
              <a:rPr lang="en-US" dirty="0"/>
              <a:t> = False</a:t>
            </a:r>
          </a:p>
          <a:p>
            <a:r>
              <a:rPr lang="en-US" dirty="0"/>
              <a:t>    while </a:t>
            </a:r>
            <a:r>
              <a:rPr lang="en-US" dirty="0" err="1"/>
              <a:t>free_box</a:t>
            </a:r>
            <a:r>
              <a:rPr lang="en-US" dirty="0"/>
              <a:t> == False:</a:t>
            </a:r>
          </a:p>
          <a:p>
            <a:r>
              <a:rPr lang="en-US" dirty="0"/>
              <a:t>        cell = int(input("Please enter a number for your case (1 to 9 from left to right and from top to bottom) : "))</a:t>
            </a:r>
          </a:p>
          <a:p>
            <a:r>
              <a:rPr lang="en-US" dirty="0"/>
              <a:t>        </a:t>
            </a:r>
            <a:r>
              <a:rPr lang="en-US" dirty="0" err="1"/>
              <a:t>free_box</a:t>
            </a:r>
            <a:r>
              <a:rPr lang="en-US" dirty="0"/>
              <a:t> = </a:t>
            </a:r>
            <a:r>
              <a:rPr lang="en-US" dirty="0" err="1"/>
              <a:t>free_cell</a:t>
            </a:r>
            <a:r>
              <a:rPr lang="en-US" dirty="0"/>
              <a:t>(cell)</a:t>
            </a:r>
          </a:p>
          <a:p>
            <a:r>
              <a:rPr lang="en-US" dirty="0"/>
              <a:t>    grid = </a:t>
            </a:r>
            <a:r>
              <a:rPr lang="en-US" dirty="0" err="1"/>
              <a:t>write_cell</a:t>
            </a:r>
            <a:r>
              <a:rPr lang="en-US" dirty="0"/>
              <a:t>(cell)</a:t>
            </a:r>
          </a:p>
          <a:p>
            <a:r>
              <a:rPr lang="en-US" dirty="0"/>
              <a:t>    </a:t>
            </a:r>
            <a:r>
              <a:rPr lang="en-US" dirty="0" err="1"/>
              <a:t>print_grid</a:t>
            </a:r>
            <a:r>
              <a:rPr lang="en-US" dirty="0"/>
              <a:t>()</a:t>
            </a:r>
          </a:p>
          <a:p>
            <a:r>
              <a:rPr lang="en-US" dirty="0"/>
              <a:t>    game, winner = </a:t>
            </a:r>
            <a:r>
              <a:rPr lang="en-US" dirty="0" err="1"/>
              <a:t>win_check</a:t>
            </a:r>
            <a:r>
              <a:rPr lang="en-US" dirty="0"/>
              <a:t>(grid, player1_symbol, player2_symbol)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#end of game</a:t>
            </a:r>
          </a:p>
          <a:p>
            <a:r>
              <a:rPr lang="en-US" dirty="0"/>
              <a:t>if winner == player1: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{player1} !")</a:t>
            </a:r>
          </a:p>
          <a:p>
            <a:r>
              <a:rPr lang="en-US" dirty="0" err="1"/>
              <a:t>elif</a:t>
            </a:r>
            <a:r>
              <a:rPr lang="en-US" dirty="0"/>
              <a:t> winner == player2:</a:t>
            </a:r>
          </a:p>
          <a:p>
            <a:r>
              <a:rPr lang="en-US" dirty="0"/>
              <a:t>    print(</a:t>
            </a:r>
            <a:r>
              <a:rPr lang="en-US" dirty="0" err="1"/>
              <a:t>f"Winner</a:t>
            </a:r>
            <a:r>
              <a:rPr lang="en-US" dirty="0"/>
              <a:t> is {player2} 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</a:t>
            </a:r>
            <a:r>
              <a:rPr lang="en-US" dirty="0" err="1"/>
              <a:t>f"Grid</a:t>
            </a:r>
            <a:r>
              <a:rPr lang="en-US" dirty="0"/>
              <a:t> is full : equality for {player1} and {player2} !")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2EFD4-136D-3D2E-A9A9-27D3D0B55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67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"Common base class for all employees"</a:t>
            </a:r>
          </a:p>
          <a:p>
            <a:r>
              <a:rPr lang="en-US" dirty="0"/>
              <a:t>   </a:t>
            </a:r>
            <a:r>
              <a:rPr lang="en-US" dirty="0" err="1"/>
              <a:t>empCount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name, salary):</a:t>
            </a:r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r>
              <a:rPr lang="en-US" dirty="0"/>
              <a:t>      </a:t>
            </a:r>
            <a:r>
              <a:rPr lang="en-US" dirty="0" err="1"/>
              <a:t>Employee.empCount</a:t>
            </a:r>
            <a:r>
              <a:rPr lang="en-US" dirty="0"/>
              <a:t> += 1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def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print ("Total Employee %d" % </a:t>
            </a:r>
            <a:r>
              <a:rPr lang="en-US" dirty="0" err="1"/>
              <a:t>Employee.empCount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def </a:t>
            </a:r>
            <a:r>
              <a:rPr lang="en-US" dirty="0" err="1"/>
              <a:t>displayEmployee</a:t>
            </a:r>
            <a:r>
              <a:rPr lang="en-US" dirty="0"/>
              <a:t>(self):</a:t>
            </a:r>
          </a:p>
          <a:p>
            <a:r>
              <a:rPr lang="en-US" dirty="0"/>
              <a:t>      print ("Name : ", self.name,  ", Salary: ", 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This would create first object of Employee class</a:t>
            </a:r>
          </a:p>
          <a:p>
            <a:r>
              <a:rPr lang="en-US" dirty="0"/>
              <a:t>emp1 = Employee("Zara", 2000)</a:t>
            </a:r>
          </a:p>
          <a:p>
            <a:r>
              <a:rPr lang="en-US" dirty="0"/>
              <a:t># This would create second object of Employee class</a:t>
            </a:r>
          </a:p>
          <a:p>
            <a:r>
              <a:rPr lang="en-US" dirty="0"/>
              <a:t>emp2 = Employee("Manni", 5000)</a:t>
            </a:r>
          </a:p>
          <a:p>
            <a:r>
              <a:rPr lang="en-US" dirty="0"/>
              <a:t>emp1.displayEmployee()</a:t>
            </a:r>
          </a:p>
          <a:p>
            <a:r>
              <a:rPr lang="en-US" dirty="0"/>
              <a:t>emp2.displayEmployee()</a:t>
            </a:r>
          </a:p>
          <a:p>
            <a:r>
              <a:rPr lang="en-US" dirty="0"/>
              <a:t>print ("Total Employee %d" % </a:t>
            </a:r>
            <a:r>
              <a:rPr lang="en-US" dirty="0" err="1"/>
              <a:t>Employee.empCount</a:t>
            </a:r>
            <a:r>
              <a:rPr lang="en-US" dirty="0"/>
              <a:t>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05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Returns true if 'age' attribute exists</a:t>
            </a:r>
          </a:p>
          <a:p>
            <a:r>
              <a:rPr lang="en-US" dirty="0" err="1"/>
              <a:t>hasattr</a:t>
            </a:r>
            <a:r>
              <a:rPr lang="en-US" dirty="0"/>
              <a:t>(emp1, 'age')   </a:t>
            </a:r>
          </a:p>
          <a:p>
            <a:r>
              <a:rPr lang="en-US" dirty="0"/>
              <a:t># Returns value of 'age' attribute</a:t>
            </a:r>
          </a:p>
          <a:p>
            <a:r>
              <a:rPr lang="en-US" dirty="0" err="1"/>
              <a:t>getattr</a:t>
            </a:r>
            <a:r>
              <a:rPr lang="en-US" dirty="0"/>
              <a:t>(emp1, 'age')    </a:t>
            </a:r>
          </a:p>
          <a:p>
            <a:r>
              <a:rPr lang="en-US" dirty="0"/>
              <a:t># Set attribute 'age' at 8</a:t>
            </a:r>
          </a:p>
          <a:p>
            <a:r>
              <a:rPr lang="en-US" dirty="0" err="1"/>
              <a:t>setattr</a:t>
            </a:r>
            <a:r>
              <a:rPr lang="en-US" dirty="0"/>
              <a:t>(emp1, 'age', 8) </a:t>
            </a:r>
          </a:p>
          <a:p>
            <a:r>
              <a:rPr lang="en-US" dirty="0"/>
              <a:t># Delete attribute 'age'</a:t>
            </a:r>
          </a:p>
          <a:p>
            <a:r>
              <a:rPr lang="en-US" dirty="0" err="1"/>
              <a:t>delattr</a:t>
            </a:r>
            <a:r>
              <a:rPr lang="en-US" dirty="0"/>
              <a:t>(</a:t>
            </a:r>
            <a:r>
              <a:rPr lang="en-US" dirty="0" err="1"/>
              <a:t>empl</a:t>
            </a:r>
            <a:r>
              <a:rPr lang="en-US" dirty="0"/>
              <a:t>, 'age')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950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</a:t>
            </a:r>
            <a:r>
              <a:rPr lang="en-US" dirty="0" err="1"/>
              <a:t>empCount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name, salary):</a:t>
            </a:r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r>
              <a:rPr lang="en-US" dirty="0"/>
              <a:t>      </a:t>
            </a:r>
            <a:r>
              <a:rPr lang="en-US" dirty="0" err="1"/>
              <a:t>Employee.empCount</a:t>
            </a:r>
            <a:r>
              <a:rPr lang="en-US" dirty="0"/>
              <a:t> += 1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def </a:t>
            </a:r>
            <a:r>
              <a:rPr lang="en-US" dirty="0" err="1"/>
              <a:t>displayCount</a:t>
            </a:r>
            <a:r>
              <a:rPr lang="en-US" dirty="0"/>
              <a:t>(self):</a:t>
            </a:r>
          </a:p>
          <a:p>
            <a:r>
              <a:rPr lang="en-US" dirty="0"/>
              <a:t>     print ("Total Employee %d" % </a:t>
            </a:r>
            <a:r>
              <a:rPr lang="en-US" dirty="0" err="1"/>
              <a:t>Employee.empCount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def </a:t>
            </a:r>
            <a:r>
              <a:rPr lang="en-US" dirty="0" err="1"/>
              <a:t>displayEmployee</a:t>
            </a:r>
            <a:r>
              <a:rPr lang="en-US" dirty="0"/>
              <a:t>(self):</a:t>
            </a:r>
          </a:p>
          <a:p>
            <a:r>
              <a:rPr lang="en-US" dirty="0"/>
              <a:t>      print ("Name : ", self.name,  ", Salary: ", </a:t>
            </a:r>
            <a:r>
              <a:rPr lang="en-US" dirty="0" err="1"/>
              <a:t>self.salary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 ("</a:t>
            </a:r>
            <a:r>
              <a:rPr lang="en-US" dirty="0" err="1"/>
              <a:t>Employee.__doc</a:t>
            </a:r>
            <a:r>
              <a:rPr lang="en-US" dirty="0"/>
              <a:t>__:", </a:t>
            </a:r>
            <a:r>
              <a:rPr lang="en-US" dirty="0" err="1"/>
              <a:t>Employee.__doc</a:t>
            </a:r>
            <a:r>
              <a:rPr lang="en-US" dirty="0"/>
              <a:t>__)</a:t>
            </a:r>
          </a:p>
          <a:p>
            <a:r>
              <a:rPr lang="en-US" dirty="0"/>
              <a:t>print ("</a:t>
            </a:r>
            <a:r>
              <a:rPr lang="en-US" dirty="0" err="1"/>
              <a:t>Employee.__name</a:t>
            </a:r>
            <a:r>
              <a:rPr lang="en-US" dirty="0"/>
              <a:t>__:", </a:t>
            </a:r>
            <a:r>
              <a:rPr lang="en-US" dirty="0" err="1"/>
              <a:t>Employee.__name</a:t>
            </a:r>
            <a:r>
              <a:rPr lang="en-US" dirty="0"/>
              <a:t>__)</a:t>
            </a:r>
          </a:p>
          <a:p>
            <a:r>
              <a:rPr lang="en-US" dirty="0"/>
              <a:t>print ("</a:t>
            </a:r>
            <a:r>
              <a:rPr lang="en-US" dirty="0" err="1"/>
              <a:t>Employee.__module</a:t>
            </a:r>
            <a:r>
              <a:rPr lang="en-US" dirty="0"/>
              <a:t>__:", </a:t>
            </a:r>
            <a:r>
              <a:rPr lang="en-US" dirty="0" err="1"/>
              <a:t>Employee.__module</a:t>
            </a:r>
            <a:r>
              <a:rPr lang="en-US" dirty="0"/>
              <a:t>__)</a:t>
            </a:r>
          </a:p>
          <a:p>
            <a:r>
              <a:rPr lang="en-US" dirty="0"/>
              <a:t>print ("</a:t>
            </a:r>
            <a:r>
              <a:rPr lang="en-US" dirty="0" err="1"/>
              <a:t>Employee.__bases</a:t>
            </a:r>
            <a:r>
              <a:rPr lang="en-US" dirty="0"/>
              <a:t>__:", </a:t>
            </a:r>
            <a:r>
              <a:rPr lang="en-US" dirty="0" err="1"/>
              <a:t>Employee.__bases</a:t>
            </a:r>
            <a:r>
              <a:rPr lang="en-US" dirty="0"/>
              <a:t>__)</a:t>
            </a:r>
          </a:p>
          <a:p>
            <a:r>
              <a:rPr lang="en-US" dirty="0"/>
              <a:t>print ("Employee.__</a:t>
            </a:r>
            <a:r>
              <a:rPr lang="en-US" dirty="0" err="1"/>
              <a:t>dict</a:t>
            </a:r>
            <a:r>
              <a:rPr lang="en-US" dirty="0"/>
              <a:t>__:", Employee.__</a:t>
            </a:r>
            <a:r>
              <a:rPr lang="en-US" dirty="0" err="1"/>
              <a:t>dict</a:t>
            </a:r>
            <a:r>
              <a:rPr lang="en-US" dirty="0"/>
              <a:t>__)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02721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Point: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 self, x=0, y=0):</a:t>
            </a:r>
          </a:p>
          <a:p>
            <a:r>
              <a:rPr lang="en-US" dirty="0"/>
              <a:t>      </a:t>
            </a:r>
            <a:r>
              <a:rPr lang="en-US" dirty="0" err="1"/>
              <a:t>self.x</a:t>
            </a:r>
            <a:r>
              <a:rPr lang="en-US" dirty="0"/>
              <a:t> = x</a:t>
            </a:r>
          </a:p>
          <a:p>
            <a:r>
              <a:rPr lang="en-US" dirty="0"/>
              <a:t>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r>
              <a:rPr lang="en-US" dirty="0"/>
              <a:t>   def __del__(self):</a:t>
            </a:r>
          </a:p>
          <a:p>
            <a:r>
              <a:rPr lang="en-US" dirty="0"/>
              <a:t>      </a:t>
            </a:r>
            <a:r>
              <a:rPr lang="en-US" dirty="0" err="1"/>
              <a:t>class_name</a:t>
            </a:r>
            <a:r>
              <a:rPr lang="en-US" dirty="0"/>
              <a:t> = </a:t>
            </a:r>
            <a:r>
              <a:rPr lang="en-US" dirty="0" err="1"/>
              <a:t>self.__class__.__name</a:t>
            </a:r>
            <a:r>
              <a:rPr lang="en-US" dirty="0"/>
              <a:t>__</a:t>
            </a:r>
          </a:p>
          <a:p>
            <a:r>
              <a:rPr lang="en-US" dirty="0"/>
              <a:t>      print (</a:t>
            </a:r>
            <a:r>
              <a:rPr lang="en-US" dirty="0" err="1"/>
              <a:t>class_name</a:t>
            </a:r>
            <a:r>
              <a:rPr lang="en-US" dirty="0"/>
              <a:t>, "destroyed")</a:t>
            </a:r>
          </a:p>
          <a:p>
            <a:endParaRPr lang="en-US" dirty="0"/>
          </a:p>
          <a:p>
            <a:r>
              <a:rPr lang="en-US" dirty="0"/>
              <a:t>pt1 = Point()</a:t>
            </a:r>
          </a:p>
          <a:p>
            <a:r>
              <a:rPr lang="en-US" dirty="0"/>
              <a:t>pt2 = pt1</a:t>
            </a:r>
          </a:p>
          <a:p>
            <a:r>
              <a:rPr lang="en-US" dirty="0"/>
              <a:t>pt3 = pt1</a:t>
            </a:r>
          </a:p>
          <a:p>
            <a:r>
              <a:rPr lang="en-US" dirty="0"/>
              <a:t># prints the ids of the </a:t>
            </a:r>
            <a:r>
              <a:rPr lang="en-US" dirty="0" err="1"/>
              <a:t>obejcts</a:t>
            </a:r>
            <a:endParaRPr lang="en-US" dirty="0"/>
          </a:p>
          <a:p>
            <a:r>
              <a:rPr lang="en-US" dirty="0"/>
              <a:t>print (id(pt1), id(pt2), id(pt3))</a:t>
            </a:r>
          </a:p>
          <a:p>
            <a:r>
              <a:rPr lang="en-US" dirty="0"/>
              <a:t>del pt1</a:t>
            </a:r>
          </a:p>
          <a:p>
            <a:r>
              <a:rPr lang="en-US" dirty="0"/>
              <a:t>del pt2</a:t>
            </a:r>
          </a:p>
          <a:p>
            <a:r>
              <a:rPr lang="en-US" dirty="0"/>
              <a:t>del pt3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41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JustCounter</a:t>
            </a:r>
            <a:r>
              <a:rPr lang="en-US" dirty="0"/>
              <a:t>:</a:t>
            </a:r>
          </a:p>
          <a:p>
            <a:r>
              <a:rPr lang="en-US" dirty="0"/>
              <a:t>   __</a:t>
            </a:r>
            <a:r>
              <a:rPr lang="en-US" dirty="0" err="1"/>
              <a:t>secretCount</a:t>
            </a:r>
            <a:r>
              <a:rPr lang="en-US" dirty="0"/>
              <a:t> = 0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def count(self):</a:t>
            </a:r>
          </a:p>
          <a:p>
            <a:r>
              <a:rPr lang="en-US" dirty="0"/>
              <a:t>      self.__</a:t>
            </a:r>
            <a:r>
              <a:rPr lang="en-US" dirty="0" err="1"/>
              <a:t>secretCount</a:t>
            </a:r>
            <a:r>
              <a:rPr lang="en-US" dirty="0"/>
              <a:t> += 1</a:t>
            </a:r>
          </a:p>
          <a:p>
            <a:r>
              <a:rPr lang="en-US" dirty="0"/>
              <a:t>      print self.__</a:t>
            </a:r>
            <a:r>
              <a:rPr lang="en-US" dirty="0" err="1"/>
              <a:t>secretCount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counter = </a:t>
            </a:r>
            <a:r>
              <a:rPr lang="en-US" dirty="0" err="1"/>
              <a:t>JustCounter</a:t>
            </a:r>
            <a:r>
              <a:rPr lang="en-US" dirty="0"/>
              <a:t>()</a:t>
            </a:r>
          </a:p>
          <a:p>
            <a:r>
              <a:rPr lang="en-US" dirty="0" err="1"/>
              <a:t>counter.count</a:t>
            </a:r>
            <a:r>
              <a:rPr lang="en-US" dirty="0"/>
              <a:t>()</a:t>
            </a:r>
          </a:p>
          <a:p>
            <a:r>
              <a:rPr lang="en-US" dirty="0" err="1"/>
              <a:t>counter.count</a:t>
            </a:r>
            <a:r>
              <a:rPr lang="en-US" dirty="0"/>
              <a:t>()</a:t>
            </a:r>
          </a:p>
          <a:p>
            <a:r>
              <a:rPr lang="en-US" dirty="0"/>
              <a:t>print counter.__</a:t>
            </a:r>
            <a:r>
              <a:rPr lang="en-US" dirty="0" err="1"/>
              <a:t>secretCount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207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self.name = "Bhavana"</a:t>
            </a:r>
          </a:p>
          <a:p>
            <a:r>
              <a:rPr lang="en-US" dirty="0"/>
              <a:t>      </a:t>
            </a:r>
            <a:r>
              <a:rPr lang="en-US" dirty="0" err="1"/>
              <a:t>self.age</a:t>
            </a:r>
            <a:r>
              <a:rPr lang="en-US" dirty="0"/>
              <a:t> = 24</a:t>
            </a:r>
          </a:p>
          <a:p>
            <a:endParaRPr lang="en-US" dirty="0"/>
          </a:p>
          <a:p>
            <a:r>
              <a:rPr lang="en-US" dirty="0"/>
              <a:t>e1 = Employee()</a:t>
            </a:r>
          </a:p>
          <a:p>
            <a:r>
              <a:rPr lang="en-US" dirty="0"/>
              <a:t>print ("Name: {}".format(e1.name))</a:t>
            </a:r>
          </a:p>
          <a:p>
            <a:r>
              <a:rPr lang="en-US" dirty="0"/>
              <a:t>print ("age: {}".format(e1.age))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9402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B4DB-EF42-8CC2-2A20-9CAEDC62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D6A41-09FB-978B-FAD4-6DB8A246B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BD2AA-54F8-E3FD-6B1E-86A24B637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'Common base class for all employees'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      self.name = name</a:t>
            </a:r>
          </a:p>
          <a:p>
            <a:r>
              <a:rPr lang="en-US" dirty="0"/>
              <a:t>  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r>
              <a:rPr lang="en-US" dirty="0"/>
              <a:t>e1 = Employee("Bhavana", 24)</a:t>
            </a:r>
          </a:p>
          <a:p>
            <a:r>
              <a:rPr lang="en-US" dirty="0"/>
              <a:t>e2 = Employee("Bharat", 25)</a:t>
            </a:r>
          </a:p>
          <a:p>
            <a:endParaRPr lang="en-US" dirty="0"/>
          </a:p>
          <a:p>
            <a:r>
              <a:rPr lang="en-US" dirty="0"/>
              <a:t>print ("Name: {}".format(e1.name))</a:t>
            </a:r>
          </a:p>
          <a:p>
            <a:r>
              <a:rPr lang="en-US" dirty="0"/>
              <a:t>print ("age: {}".format(e1.age))</a:t>
            </a:r>
          </a:p>
          <a:p>
            <a:r>
              <a:rPr lang="en-US" dirty="0"/>
              <a:t>print ("Name: {}".format(e2.name))</a:t>
            </a:r>
          </a:p>
          <a:p>
            <a:r>
              <a:rPr lang="en-US" dirty="0"/>
              <a:t>print ("age: {}".format(e2.age))</a:t>
            </a:r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0300-1EC3-5DE4-3714-DF74E629F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08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random </a:t>
            </a:r>
          </a:p>
          <a:p>
            <a:r>
              <a:rPr lang="en-US" dirty="0"/>
              <a:t>while True:</a:t>
            </a:r>
          </a:p>
          <a:p>
            <a:r>
              <a:rPr lang="en-US" dirty="0"/>
              <a:t>  print('''1.roll the dice    2.To exit ''')</a:t>
            </a:r>
          </a:p>
          <a:p>
            <a:r>
              <a:rPr lang="en-US" dirty="0"/>
              <a:t>  user = int(input("what you want to do\n"))</a:t>
            </a:r>
          </a:p>
          <a:p>
            <a:r>
              <a:rPr lang="en-US" dirty="0"/>
              <a:t>  if user==1:</a:t>
            </a:r>
          </a:p>
          <a:p>
            <a:r>
              <a:rPr lang="en-US" dirty="0"/>
              <a:t>    number = </a:t>
            </a:r>
            <a:r>
              <a:rPr lang="en-US" dirty="0" err="1"/>
              <a:t>random.randint</a:t>
            </a:r>
            <a:r>
              <a:rPr lang="en-US" dirty="0"/>
              <a:t>(1,6)</a:t>
            </a:r>
          </a:p>
          <a:p>
            <a:r>
              <a:rPr lang="en-US" dirty="0"/>
              <a:t>    print(number)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break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ar-EG" smtClean="0"/>
              <a:pPr/>
              <a:t>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3590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3319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9" y="0"/>
            <a:ext cx="457320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639" y="1600200"/>
            <a:ext cx="4573192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2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1" cap="none" baseline="0">
                <a:solidFill>
                  <a:schemeClr val="tx2"/>
                </a:solidFill>
              </a:defRPr>
            </a:lvl1pPr>
            <a:lvl2pPr marL="45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2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4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609600"/>
            <a:ext cx="1981717" cy="5638800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609600"/>
            <a:ext cx="7393324" cy="5638800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1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0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3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40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6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129" y="1828800"/>
            <a:ext cx="4420750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761" y="1828800"/>
            <a:ext cx="4420751" cy="4419600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 marL="2058017">
              <a:defRPr sz="1600"/>
            </a:lvl6pPr>
            <a:lvl7pPr marL="2058017">
              <a:defRPr sz="1600"/>
            </a:lvl7pPr>
            <a:lvl8pPr marL="2058017">
              <a:defRPr sz="1600"/>
            </a:lvl8pPr>
            <a:lvl9pPr marL="2058017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537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537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7219" y="1828800"/>
            <a:ext cx="441770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1" b="0" cap="none" baseline="0">
                <a:solidFill>
                  <a:schemeClr val="tx2"/>
                </a:solidFill>
              </a:defRPr>
            </a:lvl1pPr>
            <a:lvl2pPr marL="457337" indent="0">
              <a:buNone/>
              <a:defRPr sz="2001" b="1"/>
            </a:lvl2pPr>
            <a:lvl3pPr marL="914674" indent="0">
              <a:buNone/>
              <a:defRPr sz="1801" b="1"/>
            </a:lvl3pPr>
            <a:lvl4pPr marL="1372011" indent="0">
              <a:buNone/>
              <a:defRPr sz="1600" b="1"/>
            </a:lvl4pPr>
            <a:lvl5pPr marL="1829349" indent="0">
              <a:buNone/>
              <a:defRPr sz="1600" b="1"/>
            </a:lvl5pPr>
            <a:lvl6pPr marL="2286686" indent="0">
              <a:buNone/>
              <a:defRPr sz="1600" b="1"/>
            </a:lvl6pPr>
            <a:lvl7pPr marL="2744023" indent="0">
              <a:buNone/>
              <a:defRPr sz="1600" b="1"/>
            </a:lvl7pPr>
            <a:lvl8pPr marL="3201360" indent="0">
              <a:buNone/>
              <a:defRPr sz="1600" b="1"/>
            </a:lvl8pPr>
            <a:lvl9pPr marL="3658697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7219" y="2743200"/>
            <a:ext cx="4417702" cy="3505200"/>
          </a:xfrm>
        </p:spPr>
        <p:txBody>
          <a:bodyPr>
            <a:normAutofit/>
          </a:bodyPr>
          <a:lstStyle>
            <a:lvl1pPr>
              <a:defRPr sz="2001"/>
            </a:lvl1pPr>
            <a:lvl2pPr>
              <a:defRPr sz="1801"/>
            </a:lvl2pPr>
            <a:lvl3pPr>
              <a:defRPr sz="1600"/>
            </a:lvl3pPr>
            <a:lvl4pPr>
              <a:defRPr sz="1400"/>
            </a:lvl4pPr>
            <a:lvl5pPr marL="2058017">
              <a:defRPr sz="1400"/>
            </a:lvl5pPr>
            <a:lvl6pPr marL="2058017">
              <a:defRPr sz="1400"/>
            </a:lvl6pPr>
            <a:lvl7pPr marL="2058017">
              <a:defRPr sz="1400"/>
            </a:lvl7pPr>
            <a:lvl8pPr marL="2058017">
              <a:defRPr sz="1400"/>
            </a:lvl8pPr>
            <a:lvl9pPr marL="2058017"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4"/>
            <a:ext cx="3658553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1" b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2" y="588964"/>
            <a:ext cx="5487829" cy="5580061"/>
          </a:xfrm>
        </p:spPr>
        <p:txBody>
          <a:bodyPr>
            <a:normAutofit/>
          </a:bodyPr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49" y="588963"/>
            <a:ext cx="5487781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09137" y="805658"/>
            <a:ext cx="5061604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1"/>
            </a:lvl1pPr>
            <a:lvl2pPr marL="457337" indent="0">
              <a:buNone/>
              <a:defRPr sz="2801"/>
            </a:lvl2pPr>
            <a:lvl3pPr marL="914674" indent="0">
              <a:buNone/>
              <a:defRPr sz="2401"/>
            </a:lvl3pPr>
            <a:lvl4pPr marL="1372011" indent="0">
              <a:buNone/>
              <a:defRPr sz="2001"/>
            </a:lvl4pPr>
            <a:lvl5pPr marL="1829349" indent="0">
              <a:buNone/>
              <a:defRPr sz="2001"/>
            </a:lvl5pPr>
            <a:lvl6pPr marL="2286686" indent="0">
              <a:buNone/>
              <a:defRPr sz="2001"/>
            </a:lvl6pPr>
            <a:lvl7pPr marL="2744023" indent="0">
              <a:buNone/>
              <a:defRPr sz="2001"/>
            </a:lvl7pPr>
            <a:lvl8pPr marL="3201360" indent="0">
              <a:buNone/>
              <a:defRPr sz="2001"/>
            </a:lvl8pPr>
            <a:lvl9pPr marL="3658697" indent="0">
              <a:buNone/>
              <a:defRPr sz="2001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9" y="588963"/>
            <a:ext cx="3658553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1" b="0" i="0" baseline="0">
                <a:solidFill>
                  <a:schemeClr val="tx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129" y="3581400"/>
            <a:ext cx="3658553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1"/>
            </a:lvl1pPr>
            <a:lvl2pPr marL="457337" indent="0">
              <a:buNone/>
              <a:defRPr sz="1200"/>
            </a:lvl2pPr>
            <a:lvl3pPr marL="914674" indent="0">
              <a:buNone/>
              <a:defRPr sz="1000"/>
            </a:lvl3pPr>
            <a:lvl4pPr marL="1372011" indent="0">
              <a:buNone/>
              <a:defRPr sz="900"/>
            </a:lvl4pPr>
            <a:lvl5pPr marL="1829349" indent="0">
              <a:buNone/>
              <a:defRPr sz="900"/>
            </a:lvl5pPr>
            <a:lvl6pPr marL="2286686" indent="0">
              <a:buNone/>
              <a:defRPr sz="900"/>
            </a:lvl6pPr>
            <a:lvl7pPr marL="2744023" indent="0">
              <a:buNone/>
              <a:defRPr sz="900"/>
            </a:lvl7pPr>
            <a:lvl8pPr marL="3201360" indent="0">
              <a:buNone/>
              <a:defRPr sz="900"/>
            </a:lvl8pPr>
            <a:lvl9pPr marL="3658697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3/3/2025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674" rtl="0" eaLnBrk="1" latinLnBrk="0" hangingPunct="1">
        <a:lnSpc>
          <a:spcPct val="90000"/>
        </a:lnSpc>
        <a:spcBef>
          <a:spcPct val="0"/>
        </a:spcBef>
        <a:buNone/>
        <a:defRPr sz="3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905" indent="-223905" algn="l" defTabSz="914674" rtl="0" eaLnBrk="1" latinLnBrk="0" hangingPunct="1">
        <a:lnSpc>
          <a:spcPct val="90000"/>
        </a:lnSpc>
        <a:spcBef>
          <a:spcPts val="1801"/>
        </a:spcBef>
        <a:buSzPct val="80000"/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8600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3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7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4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s://www.tutorialspoint.com/python/python_constructors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3" name="Picture 9" descr="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86400"/>
            <a:ext cx="1844675" cy="137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3B3B2-67A8-E19E-872A-4570062D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5C49-6F99-6728-B0F8-BFE90AFC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22784"/>
            <a:ext cx="9146383" cy="1219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Instead of using the normal statements to access attributes, you can also use the following functions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5D9CD3D6-4034-3021-F221-2BF85E9D83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D6D7E0-7F0D-C884-31B4-F71E7B631422}"/>
              </a:ext>
            </a:extLst>
          </p:cNvPr>
          <p:cNvSpPr txBox="1"/>
          <p:nvPr/>
        </p:nvSpPr>
        <p:spPr>
          <a:xfrm>
            <a:off x="2055017" y="1807568"/>
            <a:ext cx="9146383" cy="3355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inherit"/>
              </a:rPr>
              <a:t>getattr</a:t>
            </a:r>
            <a:r>
              <a:rPr lang="en-US" sz="2400" b="1" i="0" dirty="0">
                <a:effectLst/>
                <a:latin typeface="inherit"/>
              </a:rPr>
              <a:t>(obj, name[, default])</a:t>
            </a:r>
            <a:r>
              <a:rPr lang="en-US" sz="2400" b="1" i="0" dirty="0">
                <a:effectLst/>
                <a:latin typeface="Verdana" panose="020B0604030504040204" pitchFamily="34" charset="0"/>
              </a:rPr>
              <a:t> </a:t>
            </a:r>
            <a:r>
              <a:rPr lang="en-US" sz="2400" i="0" dirty="0">
                <a:effectLst/>
                <a:latin typeface="Verdana" panose="020B0604030504040204" pitchFamily="34" charset="0"/>
              </a:rPr>
              <a:t>− to access the attribute of object.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inherit"/>
              </a:rPr>
              <a:t>hasattr</a:t>
            </a:r>
            <a:r>
              <a:rPr lang="en-US" sz="2400" b="1" i="0" dirty="0">
                <a:effectLst/>
                <a:latin typeface="inherit"/>
              </a:rPr>
              <a:t>(</a:t>
            </a:r>
            <a:r>
              <a:rPr lang="en-US" sz="2400" b="1" i="0" dirty="0" err="1">
                <a:effectLst/>
                <a:latin typeface="inherit"/>
              </a:rPr>
              <a:t>obj,name</a:t>
            </a:r>
            <a:r>
              <a:rPr lang="en-US" sz="2400" b="1" i="0" dirty="0">
                <a:effectLst/>
                <a:latin typeface="inherit"/>
              </a:rPr>
              <a:t>)</a:t>
            </a:r>
            <a:r>
              <a:rPr lang="en-US" sz="2400" b="1" i="0" dirty="0">
                <a:effectLst/>
                <a:latin typeface="Verdana" panose="020B0604030504040204" pitchFamily="34" charset="0"/>
              </a:rPr>
              <a:t> </a:t>
            </a:r>
            <a:r>
              <a:rPr lang="en-US" sz="2400" i="0" dirty="0">
                <a:effectLst/>
                <a:latin typeface="Verdana" panose="020B0604030504040204" pitchFamily="34" charset="0"/>
              </a:rPr>
              <a:t>− to check if an attribute exists or not.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inherit"/>
              </a:rPr>
              <a:t>setattr</a:t>
            </a:r>
            <a:r>
              <a:rPr lang="en-US" sz="2400" b="1" i="0" dirty="0">
                <a:effectLst/>
                <a:latin typeface="inherit"/>
              </a:rPr>
              <a:t>(</a:t>
            </a:r>
            <a:r>
              <a:rPr lang="en-US" sz="2400" b="1" i="0" dirty="0" err="1">
                <a:effectLst/>
                <a:latin typeface="inherit"/>
              </a:rPr>
              <a:t>obj,name,value</a:t>
            </a:r>
            <a:r>
              <a:rPr lang="en-US" sz="2400" b="1" i="0" dirty="0">
                <a:effectLst/>
                <a:latin typeface="inherit"/>
              </a:rPr>
              <a:t>)</a:t>
            </a:r>
            <a:r>
              <a:rPr lang="en-US" sz="2400" b="1" i="0" dirty="0">
                <a:effectLst/>
                <a:latin typeface="Verdana" panose="020B0604030504040204" pitchFamily="34" charset="0"/>
              </a:rPr>
              <a:t> </a:t>
            </a:r>
            <a:r>
              <a:rPr lang="en-US" sz="2400" i="0" dirty="0">
                <a:effectLst/>
                <a:latin typeface="Verdana" panose="020B0604030504040204" pitchFamily="34" charset="0"/>
              </a:rPr>
              <a:t>− to set an attribute. If attribute does not exist, then it would be created.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inherit"/>
              </a:rPr>
              <a:t>delattr</a:t>
            </a:r>
            <a:r>
              <a:rPr lang="en-US" sz="2400" b="1" i="0" dirty="0">
                <a:effectLst/>
                <a:latin typeface="inherit"/>
              </a:rPr>
              <a:t>(obj, name)</a:t>
            </a:r>
            <a:r>
              <a:rPr lang="en-US" sz="2400" b="1" i="0" dirty="0">
                <a:effectLst/>
                <a:latin typeface="Verdana" panose="020B0604030504040204" pitchFamily="34" charset="0"/>
              </a:rPr>
              <a:t> </a:t>
            </a:r>
            <a:r>
              <a:rPr lang="en-US" sz="2400" i="0" dirty="0">
                <a:effectLst/>
                <a:latin typeface="Verdana" panose="020B0604030504040204" pitchFamily="34" charset="0"/>
              </a:rPr>
              <a:t>− to delete an attribute.</a:t>
            </a:r>
          </a:p>
        </p:txBody>
      </p:sp>
    </p:spTree>
    <p:extLst>
      <p:ext uri="{BB962C8B-B14F-4D97-AF65-F5344CB8AC3E}">
        <p14:creationId xmlns:p14="http://schemas.microsoft.com/office/powerpoint/2010/main" val="224693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FEDE-1772-BA06-DC93-C020DB0D6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ACD2-FB5D-FF2B-F9AE-C896F4D4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Example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3C7FF7B0-48FB-8942-4D3D-2DB93A8FF7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8EED0-15E3-7F76-5585-216F6A60C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81200"/>
            <a:ext cx="5257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CDA70-58C3-0FD5-B39E-F9E82821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5C63-AB45-E862-75BA-9B449D90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Built-In Class Attributes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AB520A9F-EE5A-4BB1-B237-A4537BFF3B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A2E196-A8FD-A435-52AB-283E930A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676400"/>
            <a:ext cx="8229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43CB5-EE22-D2C1-E175-F46BFBF3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C61-8443-B79E-BEE7-BCB3B8A5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105" y="304800"/>
            <a:ext cx="9146383" cy="1219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Example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2200" dirty="0"/>
              <a:t>For the above Employee class, let us try to access its attributes :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FE02EBD9-953C-1C86-4C60-AAF074AEBED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9D2644-E3C0-28D4-C5A5-7D9A19DF0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687032"/>
            <a:ext cx="7924800" cy="50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0097C-03E6-A1EF-09A3-BDE8B56F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40CC-E150-B3DD-9AD3-8E27A1BA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17" y="677592"/>
            <a:ext cx="9146383" cy="1219200"/>
          </a:xfrm>
        </p:spPr>
        <p:txBody>
          <a:bodyPr/>
          <a:lstStyle/>
          <a:p>
            <a:r>
              <a:rPr lang="en-US" sz="3600" b="1" dirty="0"/>
              <a:t>Garbage Collection(Destroying Objects)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310D72E0-021F-D570-36F8-EDF267D6EA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C7C64-8587-7AB2-CE47-A1C9E90C962B}"/>
              </a:ext>
            </a:extLst>
          </p:cNvPr>
          <p:cNvSpPr txBox="1"/>
          <p:nvPr/>
        </p:nvSpPr>
        <p:spPr>
          <a:xfrm>
            <a:off x="1317826" y="2201592"/>
            <a:ext cx="5463974" cy="389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ldhabi" panose="020F0502020204030204" pitchFamily="2" charset="-78"/>
                <a:cs typeface="+mj-cs"/>
              </a:rPr>
              <a:t>Python deletes unwanted objects (built-in types or class instances) automatically to free the memory space.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ldhabi" panose="020F0502020204030204" pitchFamily="2" charset="-78"/>
                <a:cs typeface="+mj-cs"/>
              </a:rPr>
              <a:t>The process by which Python periodically reclaims blocks of memory that no longer are in use is termed </a:t>
            </a:r>
            <a:r>
              <a:rPr lang="en-US" sz="2800" b="1" i="0" dirty="0">
                <a:effectLst/>
                <a:latin typeface="Aldhabi" panose="020F0502020204030204" pitchFamily="2" charset="-78"/>
                <a:cs typeface="+mj-cs"/>
              </a:rPr>
              <a:t>Garbage Collection</a:t>
            </a:r>
            <a:r>
              <a:rPr lang="en-US" sz="2800" b="0" i="0" dirty="0">
                <a:effectLst/>
                <a:latin typeface="Aldhabi" panose="020F0502020204030204" pitchFamily="2" charset="-78"/>
                <a:cs typeface="+mj-cs"/>
              </a:rPr>
              <a:t>.</a:t>
            </a:r>
            <a:endParaRPr lang="en-US" sz="2800" b="1" dirty="0">
              <a:latin typeface="Aldhabi" panose="020F0502020204030204" pitchFamily="2" charset="-78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90B90-2A1C-4F45-D963-BF3142E8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015367"/>
            <a:ext cx="4572000" cy="43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6209C-46AB-AA36-E8D9-E75DACF1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51B5-1876-2599-B2A3-632712D4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54" y="152400"/>
            <a:ext cx="9146383" cy="609600"/>
          </a:xfrm>
        </p:spPr>
        <p:txBody>
          <a:bodyPr/>
          <a:lstStyle/>
          <a:p>
            <a:r>
              <a:rPr lang="en-GB" sz="3600" b="1" dirty="0"/>
              <a:t>Example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0CFE6FBB-9CC6-420A-5069-3D71D15F00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875CC-2B2F-1F8B-8B57-C4D7BECBD0B1}"/>
              </a:ext>
            </a:extLst>
          </p:cNvPr>
          <p:cNvSpPr txBox="1"/>
          <p:nvPr/>
        </p:nvSpPr>
        <p:spPr>
          <a:xfrm>
            <a:off x="1316054" y="762000"/>
            <a:ext cx="9146383" cy="95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__del__() destructor prints the class name of an instance that is about to be destroyed as shown in the below code block: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04802-0FC6-197A-0D32-A23D66DB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28800"/>
            <a:ext cx="76200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DCC5-2DDC-49DE-611D-42733C005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F48-56C3-8296-6B1F-EE61CD29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19" y="56707"/>
            <a:ext cx="9146383" cy="685800"/>
          </a:xfrm>
        </p:spPr>
        <p:txBody>
          <a:bodyPr/>
          <a:lstStyle/>
          <a:p>
            <a:r>
              <a:rPr lang="en-GB" sz="3600" b="1" dirty="0"/>
              <a:t>Data Hiding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4F7DDE3E-84FB-1663-58C1-861483073C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609AA-6E0D-DB42-C80F-23CC4D24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914400"/>
            <a:ext cx="42672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AB674-E8C3-53C8-EBEB-1A5BF8D04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2" y="4476379"/>
            <a:ext cx="5631712" cy="2324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4270A7-0933-B00B-D823-99E9505D0325}"/>
              </a:ext>
            </a:extLst>
          </p:cNvPr>
          <p:cNvSpPr txBox="1"/>
          <p:nvPr/>
        </p:nvSpPr>
        <p:spPr>
          <a:xfrm>
            <a:off x="5715000" y="1884667"/>
            <a:ext cx="5943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Python protects those members by internally changing the name to include the class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You can access such attributes as </a:t>
            </a:r>
            <a:r>
              <a:rPr lang="en-US" b="0" i="1" dirty="0">
                <a:effectLst/>
                <a:latin typeface="Verdana" panose="020B0604030504040204" pitchFamily="34" charset="0"/>
              </a:rPr>
              <a:t>object._</a:t>
            </a:r>
            <a:r>
              <a:rPr lang="en-US" b="0" i="1" dirty="0" err="1">
                <a:effectLst/>
                <a:latin typeface="Verdana" panose="020B0604030504040204" pitchFamily="34" charset="0"/>
              </a:rPr>
              <a:t>className</a:t>
            </a:r>
            <a:r>
              <a:rPr lang="en-US" b="0" i="1" dirty="0">
                <a:effectLst/>
                <a:latin typeface="Verdana" panose="020B0604030504040204" pitchFamily="34" charset="0"/>
              </a:rPr>
              <a:t>__</a:t>
            </a:r>
            <a:r>
              <a:rPr lang="en-US" b="0" i="1" dirty="0" err="1">
                <a:effectLst/>
                <a:latin typeface="Verdana" panose="020B0604030504040204" pitchFamily="34" charset="0"/>
              </a:rPr>
              <a:t>attrName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If you would replace your last line as following, then it works for you </a:t>
            </a:r>
            <a:endParaRPr lang="ar-E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4EBC3-33A0-9D46-0F91-4BA7AF717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29592"/>
            <a:ext cx="5257800" cy="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03918-AD0E-9647-1C88-1CC9415B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2C02-AC3A-4679-E2FE-DB3DBB9C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9233"/>
            <a:ext cx="9146383" cy="685800"/>
          </a:xfrm>
        </p:spPr>
        <p:txBody>
          <a:bodyPr/>
          <a:lstStyle/>
          <a:p>
            <a:r>
              <a:rPr lang="en-GB" sz="3600" b="1" dirty="0"/>
              <a:t>Python  Constructors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41104700-E0F1-233A-EABE-561D46803B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5C87A-1F96-A199-35B0-94A044BF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23" y="1029587"/>
            <a:ext cx="8746351" cy="3124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8EDED-8158-A48D-0647-3B17D9A3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522" y="4571999"/>
            <a:ext cx="4722277" cy="20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09F08-1598-434E-03CA-1EEFBA41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7CA2-D3C4-3A61-5011-EE1F2DE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50874"/>
            <a:ext cx="9146383" cy="715926"/>
          </a:xfrm>
        </p:spPr>
        <p:txBody>
          <a:bodyPr>
            <a:normAutofit/>
          </a:bodyPr>
          <a:lstStyle/>
          <a:p>
            <a:r>
              <a:rPr lang="en-GB" sz="3600" b="1" dirty="0"/>
              <a:t>Default Constructor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5BDAC4C9-4C59-F60C-DAC1-6BCE94612A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ACC0D-7831-B585-FDBD-CE6FF9ADF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628552"/>
            <a:ext cx="5410200" cy="3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7156-0A97-4112-F20D-F16877B2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A444-C1BC-5B02-1A5C-F3BB3D00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50874"/>
            <a:ext cx="9146383" cy="715926"/>
          </a:xfrm>
        </p:spPr>
        <p:txBody>
          <a:bodyPr>
            <a:normAutofit/>
          </a:bodyPr>
          <a:lstStyle/>
          <a:p>
            <a:r>
              <a:rPr lang="en-GB" sz="3600" b="1" dirty="0"/>
              <a:t>Parameterized Constructor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BABE7317-CFED-0064-40E7-10ED7C9F32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A789B0-890C-E914-E3AE-B1E535D1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1752600"/>
            <a:ext cx="5657100" cy="4144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659F6-4EA1-3825-8492-5EB2F68A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789814"/>
            <a:ext cx="5486400" cy="41449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083707F-F12E-7EA8-A677-4A4EECCE961C}"/>
              </a:ext>
            </a:extLst>
          </p:cNvPr>
          <p:cNvSpPr/>
          <p:nvPr/>
        </p:nvSpPr>
        <p:spPr>
          <a:xfrm rot="16200000">
            <a:off x="10617495" y="3490137"/>
            <a:ext cx="1447800" cy="4111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BC6F5D7-325C-F283-CEBF-5951B307012A}"/>
              </a:ext>
            </a:extLst>
          </p:cNvPr>
          <p:cNvSpPr/>
          <p:nvPr/>
        </p:nvSpPr>
        <p:spPr>
          <a:xfrm rot="16200000">
            <a:off x="9357537" y="3490137"/>
            <a:ext cx="1447800" cy="4111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366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781800" y="1600200"/>
            <a:ext cx="5257800" cy="3657600"/>
          </a:xfrm>
        </p:spPr>
        <p:txBody>
          <a:bodyPr>
            <a:normAutofit/>
          </a:bodyPr>
          <a:lstStyle/>
          <a:p>
            <a:r>
              <a:rPr lang="en-US" dirty="0"/>
              <a:t>Ai201:</a:t>
            </a:r>
            <a:br>
              <a:rPr lang="en-US" dirty="0"/>
            </a:br>
            <a:r>
              <a:rPr lang="en-US" dirty="0"/>
              <a:t>Introduction to AI</a:t>
            </a:r>
            <a:br>
              <a:rPr lang="en-US" dirty="0"/>
            </a:br>
            <a:r>
              <a:rPr lang="en-US" dirty="0"/>
              <a:t>Section Three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2AC4-D998-3011-8634-20055D63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6225-ECED-7516-6DE2-9225B4AF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17" y="187842"/>
            <a:ext cx="9146383" cy="609600"/>
          </a:xfrm>
        </p:spPr>
        <p:txBody>
          <a:bodyPr/>
          <a:lstStyle/>
          <a:p>
            <a:r>
              <a:rPr lang="en-GB" sz="3600" b="1" dirty="0"/>
              <a:t>Python Multiple Constructors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EA5AD4A5-DFE9-6B31-A467-03FA3A015C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CA22B-73B7-25CC-8594-ABA34849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14400"/>
            <a:ext cx="586740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1EF7C-8054-AC06-C5D1-8B4C6926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590800"/>
            <a:ext cx="461812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FE9C4-414D-9A35-8674-F3E1629F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F527-306A-F418-9E42-D8BC71F3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17" y="1600200"/>
            <a:ext cx="9146383" cy="3048000"/>
          </a:xfrm>
        </p:spPr>
        <p:txBody>
          <a:bodyPr>
            <a:normAutofit/>
          </a:bodyPr>
          <a:lstStyle/>
          <a:p>
            <a:r>
              <a:rPr lang="en-GB" sz="3600" b="1" dirty="0"/>
              <a:t>For more about </a:t>
            </a:r>
            <a:r>
              <a:rPr lang="en-GB" sz="3600" b="1" i="1" dirty="0">
                <a:solidFill>
                  <a:srgbClr val="FFFF00"/>
                </a:solidFill>
              </a:rPr>
              <a:t>Classes</a:t>
            </a:r>
            <a:r>
              <a:rPr lang="en-GB" sz="3600" b="1" dirty="0"/>
              <a:t> and </a:t>
            </a:r>
            <a:r>
              <a:rPr lang="en-GB" sz="3600" b="1" i="1" dirty="0">
                <a:solidFill>
                  <a:srgbClr val="FFFF00"/>
                </a:solidFill>
              </a:rPr>
              <a:t>Objects</a:t>
            </a:r>
            <a:r>
              <a:rPr lang="en-GB" sz="3600" b="1" dirty="0"/>
              <a:t> visit </a:t>
            </a:r>
            <a:r>
              <a:rPr lang="en-GB" sz="3600" b="1" dirty="0">
                <a:sym typeface="Wingdings" panose="05000000000000000000" pitchFamily="2" charset="2"/>
              </a:rPr>
              <a:t> </a:t>
            </a:r>
            <a:r>
              <a:rPr lang="en-GB" sz="3600" b="1" dirty="0"/>
              <a:t> </a:t>
            </a:r>
            <a:r>
              <a:rPr lang="en-GB" sz="3600" b="1" dirty="0">
                <a:hlinkClick r:id="rId2"/>
              </a:rPr>
              <a:t>https://www.tutorialspoint.com/python/python_constructors.htm</a:t>
            </a:r>
            <a:r>
              <a:rPr lang="en-GB" sz="3600" b="1" dirty="0"/>
              <a:t> 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4C254C5F-BC8A-BD4A-07A6-E4C0EF93B0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40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03BD-D16C-F4EC-DF01-A7CD1927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8798-40B2-69B5-62F2-3B3E8819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129" y="381000"/>
            <a:ext cx="8764072" cy="1219200"/>
          </a:xfrm>
        </p:spPr>
        <p:txBody>
          <a:bodyPr/>
          <a:lstStyle/>
          <a:p>
            <a:r>
              <a:rPr lang="en-GB" sz="3600" b="1" dirty="0"/>
              <a:t>Rolling Die Python Code Using Random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C088F6E3-A5C1-A361-29E5-9D66861E86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846FE-747A-F76E-2972-B7F20EE2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696" y="1828800"/>
            <a:ext cx="5647504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1A312-9196-08F9-3257-865923EBBAD1}"/>
              </a:ext>
            </a:extLst>
          </p:cNvPr>
          <p:cNvSpPr txBox="1"/>
          <p:nvPr/>
        </p:nvSpPr>
        <p:spPr>
          <a:xfrm>
            <a:off x="7924800" y="2921168"/>
            <a:ext cx="37338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Your Task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 Develop class die that gives you the same results without using random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E943B-0A2E-16B6-FE86-72E94605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1257-0547-83B7-2C84-AFD60AD8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3CD8FC3C-B1CB-565A-7FFD-73AC3D67063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D7CE9-DF28-BA42-661A-E6B101BCB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08" y="1066800"/>
            <a:ext cx="7392592" cy="52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10FFF-B085-3978-63E6-438F4218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F7AA-EDE6-F70F-53E4-D3DAA2C1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556598C7-003B-1EFC-FFEE-4D198DA52F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ECC33-11F4-1137-1550-56BCF72D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939209"/>
            <a:ext cx="5715000" cy="52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7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A3445-A37D-1E22-5132-25F3DB6F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AFF7-B2D5-46B8-B976-30BFABFF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CEECE75D-3D48-FEC8-A239-297BAA24F4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51BD1-A1B2-FB01-D7AD-6A557CDF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066800"/>
            <a:ext cx="7696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7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CCBA2-43A4-5DBB-466C-50D5B683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5108-29AA-31DF-2FA4-079C83DB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9B5A8B73-9B6D-0391-8778-2EBBA4F1DF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82DF66-B0E9-2596-253F-DECAFCA9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895130"/>
            <a:ext cx="5257800" cy="588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53A0C-C332-01EB-FF14-A27166A9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448" y="2725848"/>
            <a:ext cx="4663752" cy="192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DDCCF-98FD-BECA-F1D5-52FA4195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824F-42BD-A94F-F2AD-4E6AEE5A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85A5E5E1-6584-2848-ED69-8F62330077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230EB-631D-FC62-7C2F-493BF3848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914400"/>
            <a:ext cx="6096000" cy="586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15009-FABC-C0D1-64F9-C942C1B13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3048000"/>
            <a:ext cx="3703641" cy="174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2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D90A-3921-5C20-7E1A-DE79FFA13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1587-30E9-D550-00E9-D88F816C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8CE0F0A4-A4B0-4EA4-E0A2-E828CB2F18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480F00-C068-725D-3377-98E581B8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08" y="962246"/>
            <a:ext cx="6401992" cy="58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6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BC4C7-B6D4-1A38-A953-29E87CFC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4CD4-2F28-A08D-1134-0B53E94C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A9E33F18-AFD5-174D-3C27-6C4BD8653E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C046F-F8DA-4805-1C93-6CE24691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914400"/>
            <a:ext cx="5943600" cy="563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471A5-C29C-CDBD-F71E-FF8A8BB25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514600"/>
            <a:ext cx="42447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0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is a Class in Python?</a:t>
            </a:r>
            <a:endParaRPr lang="en-US" dirty="0"/>
          </a:p>
        </p:txBody>
      </p:sp>
      <p:pic>
        <p:nvPicPr>
          <p:cNvPr id="5" name="Picture 2" descr="C:\Users\user\Desktop\AI\robot 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9A5A00-F6B4-01D4-96B4-0D60A49A6586}"/>
              </a:ext>
            </a:extLst>
          </p:cNvPr>
          <p:cNvSpPr txBox="1"/>
          <p:nvPr/>
        </p:nvSpPr>
        <p:spPr>
          <a:xfrm>
            <a:off x="2095499" y="1901707"/>
            <a:ext cx="9146383" cy="223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Python, a class is a user defined entity (data types) that defines the type of data an object can contain and the actions it can perform.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used as a template for creating objects.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F2A4-5BE7-6DC4-1BFF-580489D3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42FA-6584-AAB0-7BCE-0A901636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8CAE2708-4212-2CE3-11E0-9AD95F29AA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D3890-FF84-565A-B8C3-4DAEF9EF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068572"/>
            <a:ext cx="8686800" cy="533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46790-B980-106F-B800-0E768597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A4D5-3D22-6CC9-0972-4C9BE12E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08" y="304800"/>
            <a:ext cx="9146383" cy="609600"/>
          </a:xfrm>
        </p:spPr>
        <p:txBody>
          <a:bodyPr/>
          <a:lstStyle/>
          <a:p>
            <a:r>
              <a:rPr lang="en-GB" sz="3600" b="1" dirty="0"/>
              <a:t>Tic-Tac-Toe Game Python Code (cont..)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CAD2AC84-C045-D260-5A46-5499CF2358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0A742-706B-F9F7-1CE7-3B55447D4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78" y="1219200"/>
            <a:ext cx="6977922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F49AA-F2F8-1A7C-C434-511AD32D851B}"/>
              </a:ext>
            </a:extLst>
          </p:cNvPr>
          <p:cNvSpPr txBox="1"/>
          <p:nvPr/>
        </p:nvSpPr>
        <p:spPr>
          <a:xfrm>
            <a:off x="1371600" y="4261017"/>
            <a:ext cx="9829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Your Task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 Develop Tic-Tac-Toe Game using class</a:t>
            </a:r>
            <a:endParaRPr lang="ar-EG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4191000" y="3200400"/>
            <a:ext cx="3558235" cy="11593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marR="0" lvl="0" indent="0" algn="l" defTabSz="91467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1" i="0" u="none" strike="noStrike" kern="1200" cap="none" spc="5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 </a:t>
            </a:r>
            <a:r>
              <a:rPr kumimoji="0" lang="en-US" sz="5400" b="0" i="0" u="none" strike="noStrike" kern="1200" cap="none" spc="50" normalizeH="0" baseline="0" noProof="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300" endPos="45500" dist="50800" dir="5400000" sy="-100000" algn="bl" rotWithShape="0"/>
                </a:effectLst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The end</a:t>
            </a:r>
            <a:endParaRPr kumimoji="0" lang="en-IN" sz="6700" b="0" i="0" u="none" strike="noStrike" kern="1200" cap="none" spc="50" normalizeH="0" baseline="0" noProof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reflection blurRad="6350" stA="55000" endA="300" endPos="45500" dist="50800" dir="5400000" sy="-100000" algn="bl" rotWithShape="0"/>
              </a:effectLst>
              <a:uLnTx/>
              <a:uFillTx/>
              <a:latin typeface="Copperplate Gothic Light" panose="020E05070202060204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52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710F-2769-8B48-0D5B-976A2083F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B293-1E2E-37FB-7F04-9371432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Creating Classes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F3062306-3B4B-E44B-DB8D-3E02BCC39B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FFF83-93D7-76E0-81DE-4494B66E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85638"/>
            <a:ext cx="6873836" cy="17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6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56B0-6384-3ECC-BFF0-C43E94A2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A769-E4FE-251B-6465-CDD01348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9146383" cy="1219200"/>
          </a:xfrm>
        </p:spPr>
        <p:txBody>
          <a:bodyPr/>
          <a:lstStyle/>
          <a:p>
            <a:r>
              <a:rPr lang="en-GB" sz="3600" b="1" dirty="0"/>
              <a:t>Example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1F0A1D6D-F3CC-E0D4-AD1F-E1E4C7FD65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FA51F-00EB-789D-1EC1-F0E3CAEA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924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8F290-D13F-6E51-8AD1-DA42AC94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F50-0B8E-D801-3A60-C89570D7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353"/>
            <a:ext cx="9146383" cy="1219200"/>
          </a:xfrm>
        </p:spPr>
        <p:txBody>
          <a:bodyPr/>
          <a:lstStyle/>
          <a:p>
            <a:r>
              <a:rPr lang="en-US" sz="3600" b="1" dirty="0"/>
              <a:t>What is an Object?</a:t>
            </a:r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9A9A79BA-7A56-1F17-147E-5610ECFAED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756C6-BE13-E7CE-A077-25A5B55774CB}"/>
              </a:ext>
            </a:extLst>
          </p:cNvPr>
          <p:cNvSpPr txBox="1"/>
          <p:nvPr/>
        </p:nvSpPr>
        <p:spPr>
          <a:xfrm>
            <a:off x="1828801" y="1300717"/>
            <a:ext cx="8229600" cy="445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object is referred to as an instance of a given Python class.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object has its own attributes and methods, which are defined by its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a class is created, it only describes the structure of objects.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The memory is allocated when an object is instantiated from a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5DE62-8263-E91C-A81B-FD5DC7BF6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1" y="2895600"/>
            <a:ext cx="27318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2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D48A-C444-33E6-82D3-CC342A87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BF03-F0FE-EB2C-AA9C-121A880F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Creating Objects of Classes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361C290B-BAAB-A369-F448-A450B08BE1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6FFAB-9175-D142-59A7-79153AE0A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133600"/>
            <a:ext cx="7848599" cy="18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5672-09A8-02E6-1D6C-6CC7160A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C075-D0DC-8A84-729B-D72BAFBB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Accessing Attributes of Objects in Python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AA7AF039-D8AE-50E1-85C9-FED3B9BF1D7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5CDCC-70C2-BD80-8CD1-72E2C2E8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951" y="1905000"/>
            <a:ext cx="6065702" cy="19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1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9AF8-2BA2-E613-F817-5A9C361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8C9-5C82-06FF-586D-62810B3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You can add, remove, or modify attributes of classes and objects at any time </a:t>
            </a:r>
            <a:endParaRPr lang="en-US" dirty="0"/>
          </a:p>
        </p:txBody>
      </p:sp>
      <p:pic>
        <p:nvPicPr>
          <p:cNvPr id="5" name="Picture 2" descr="C:\Users\user\Desktop\AI\robot animation.gif">
            <a:extLst>
              <a:ext uri="{FF2B5EF4-FFF2-40B4-BE49-F238E27FC236}">
                <a16:creationId xmlns:a16="http://schemas.microsoft.com/office/drawing/2014/main" id="{39311E49-898D-0179-B8C7-FD941FAB36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9400" y="152400"/>
            <a:ext cx="1524000" cy="152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4F8C1-0509-9CF3-D26E-D45E5177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28800"/>
            <a:ext cx="6634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4843</TotalTime>
  <Words>13768</Words>
  <Application>Microsoft Office PowerPoint</Application>
  <PresentationFormat>Widescreen</PresentationFormat>
  <Paragraphs>1998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Agency FB</vt:lpstr>
      <vt:lpstr>Aldhabi</vt:lpstr>
      <vt:lpstr>Arial</vt:lpstr>
      <vt:lpstr>Century Gothic</vt:lpstr>
      <vt:lpstr>Copperplate Gothic Light</vt:lpstr>
      <vt:lpstr>inherit</vt:lpstr>
      <vt:lpstr>Verdana</vt:lpstr>
      <vt:lpstr>Wingdings</vt:lpstr>
      <vt:lpstr>Ocean Waves 16x9</vt:lpstr>
      <vt:lpstr>PowerPoint Presentation</vt:lpstr>
      <vt:lpstr>Ai201: Introduction to AI Section Three</vt:lpstr>
      <vt:lpstr>What is a Class in Python?</vt:lpstr>
      <vt:lpstr>Creating Classes in Python</vt:lpstr>
      <vt:lpstr>Example</vt:lpstr>
      <vt:lpstr>What is an Object?</vt:lpstr>
      <vt:lpstr>Creating Objects of Classes in Python</vt:lpstr>
      <vt:lpstr>Accessing Attributes of Objects in Python</vt:lpstr>
      <vt:lpstr>You can add, remove, or modify attributes of classes and objects at any time </vt:lpstr>
      <vt:lpstr>Instead of using the normal statements to access attributes, you can also use the following functions</vt:lpstr>
      <vt:lpstr>Example</vt:lpstr>
      <vt:lpstr>Built-In Class Attributes in Python</vt:lpstr>
      <vt:lpstr>Example  For the above Employee class, let us try to access its attributes :</vt:lpstr>
      <vt:lpstr>Garbage Collection(Destroying Objects) in Python</vt:lpstr>
      <vt:lpstr>Example</vt:lpstr>
      <vt:lpstr>Data Hiding in Python</vt:lpstr>
      <vt:lpstr>Python  Constructors</vt:lpstr>
      <vt:lpstr>Default Constructor in Python</vt:lpstr>
      <vt:lpstr>Parameterized Constructor</vt:lpstr>
      <vt:lpstr>Python Multiple Constructors</vt:lpstr>
      <vt:lpstr>For more about Classes and Objects visit   https://www.tutorialspoint.com/python/python_constructors.htm </vt:lpstr>
      <vt:lpstr>Rolling Die Python Code Using Random</vt:lpstr>
      <vt:lpstr>Tic-Tac-Toe Game Python Code</vt:lpstr>
      <vt:lpstr>Tic-Tac-Toe Game Python Code (cont..)</vt:lpstr>
      <vt:lpstr>Tic-Tac-Toe Game Python Code (cont..)</vt:lpstr>
      <vt:lpstr>Tic-Tac-Toe Game Python Code (cont..)</vt:lpstr>
      <vt:lpstr>Tic-Tac-Toe Game Python Code (cont..)</vt:lpstr>
      <vt:lpstr>Tic-Tac-Toe Game Python Code (cont..)</vt:lpstr>
      <vt:lpstr>Tic-Tac-Toe Game Python Code (cont..)</vt:lpstr>
      <vt:lpstr>Tic-Tac-Toe Game Python Code (cont..)</vt:lpstr>
      <vt:lpstr>Tic-Tac-Toe Game Python Code (cont..)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</dc:creator>
  <cp:lastModifiedBy>shaimaa bahaa</cp:lastModifiedBy>
  <cp:revision>229</cp:revision>
  <dcterms:created xsi:type="dcterms:W3CDTF">2012-05-18T02:13:39Z</dcterms:created>
  <dcterms:modified xsi:type="dcterms:W3CDTF">2025-03-03T04:50:16Z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