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6" r:id="rId3"/>
    <p:sldId id="277" r:id="rId4"/>
    <p:sldId id="290" r:id="rId5"/>
    <p:sldId id="291" r:id="rId6"/>
    <p:sldId id="292" r:id="rId7"/>
    <p:sldId id="293" r:id="rId8"/>
    <p:sldId id="278" r:id="rId9"/>
    <p:sldId id="311" r:id="rId10"/>
    <p:sldId id="312" r:id="rId11"/>
    <p:sldId id="313" r:id="rId12"/>
    <p:sldId id="296" r:id="rId13"/>
    <p:sldId id="308" r:id="rId14"/>
    <p:sldId id="309" r:id="rId15"/>
    <p:sldId id="305" r:id="rId16"/>
    <p:sldId id="31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62"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636A2B-C9D1-44A5-B081-153DC1B8B7C9}" type="datetimeFigureOut">
              <a:rPr lang="en-US" smtClean="0"/>
              <a:t>2/28/2025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334AC-D549-4021-A417-852F77E3F47F}" type="slidenum">
              <a:rPr lang="en-US" smtClean="0"/>
              <a:t>‹#›</a:t>
            </a:fld>
            <a:endParaRPr lang="en-US"/>
          </a:p>
        </p:txBody>
      </p:sp>
    </p:spTree>
    <p:extLst>
      <p:ext uri="{BB962C8B-B14F-4D97-AF65-F5344CB8AC3E}">
        <p14:creationId xmlns:p14="http://schemas.microsoft.com/office/powerpoint/2010/main" val="791725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279D0F-33EB-481F-A8C3-34001CA8965E}"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30BE8D8-9A60-41EB-A65F-2979D216238C}" type="slidenum">
              <a:rPr lang="en-US" smtClean="0"/>
              <a:t>‹#›</a:t>
            </a:fld>
            <a:endParaRPr lang="en-US"/>
          </a:p>
        </p:txBody>
      </p:sp>
    </p:spTree>
    <p:extLst>
      <p:ext uri="{BB962C8B-B14F-4D97-AF65-F5344CB8AC3E}">
        <p14:creationId xmlns:p14="http://schemas.microsoft.com/office/powerpoint/2010/main" val="2462979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79D0F-33EB-481F-A8C3-34001CA8965E}"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0BE8D8-9A60-41EB-A65F-2979D216238C}" type="slidenum">
              <a:rPr lang="en-US" smtClean="0"/>
              <a:t>‹#›</a:t>
            </a:fld>
            <a:endParaRPr lang="en-US"/>
          </a:p>
        </p:txBody>
      </p:sp>
    </p:spTree>
    <p:extLst>
      <p:ext uri="{BB962C8B-B14F-4D97-AF65-F5344CB8AC3E}">
        <p14:creationId xmlns:p14="http://schemas.microsoft.com/office/powerpoint/2010/main" val="213813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79D0F-33EB-481F-A8C3-34001CA8965E}"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0BE8D8-9A60-41EB-A65F-2979D216238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3553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7279D0F-33EB-481F-A8C3-34001CA8965E}"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0BE8D8-9A60-41EB-A65F-2979D216238C}" type="slidenum">
              <a:rPr lang="en-US" smtClean="0"/>
              <a:t>‹#›</a:t>
            </a:fld>
            <a:endParaRPr lang="en-US"/>
          </a:p>
        </p:txBody>
      </p:sp>
    </p:spTree>
    <p:extLst>
      <p:ext uri="{BB962C8B-B14F-4D97-AF65-F5344CB8AC3E}">
        <p14:creationId xmlns:p14="http://schemas.microsoft.com/office/powerpoint/2010/main" val="3773070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7279D0F-33EB-481F-A8C3-34001CA8965E}"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0BE8D8-9A60-41EB-A65F-2979D216238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9040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7279D0F-33EB-481F-A8C3-34001CA8965E}"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0BE8D8-9A60-41EB-A65F-2979D216238C}" type="slidenum">
              <a:rPr lang="en-US" smtClean="0"/>
              <a:t>‹#›</a:t>
            </a:fld>
            <a:endParaRPr lang="en-US"/>
          </a:p>
        </p:txBody>
      </p:sp>
    </p:spTree>
    <p:extLst>
      <p:ext uri="{BB962C8B-B14F-4D97-AF65-F5344CB8AC3E}">
        <p14:creationId xmlns:p14="http://schemas.microsoft.com/office/powerpoint/2010/main" val="1065470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279D0F-33EB-481F-A8C3-34001CA8965E}"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0BE8D8-9A60-41EB-A65F-2979D216238C}" type="slidenum">
              <a:rPr lang="en-US" smtClean="0"/>
              <a:t>‹#›</a:t>
            </a:fld>
            <a:endParaRPr lang="en-US"/>
          </a:p>
        </p:txBody>
      </p:sp>
    </p:spTree>
    <p:extLst>
      <p:ext uri="{BB962C8B-B14F-4D97-AF65-F5344CB8AC3E}">
        <p14:creationId xmlns:p14="http://schemas.microsoft.com/office/powerpoint/2010/main" val="3020555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279D0F-33EB-481F-A8C3-34001CA8965E}"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0BE8D8-9A60-41EB-A65F-2979D216238C}" type="slidenum">
              <a:rPr lang="en-US" smtClean="0"/>
              <a:t>‹#›</a:t>
            </a:fld>
            <a:endParaRPr lang="en-US"/>
          </a:p>
        </p:txBody>
      </p:sp>
    </p:spTree>
    <p:extLst>
      <p:ext uri="{BB962C8B-B14F-4D97-AF65-F5344CB8AC3E}">
        <p14:creationId xmlns:p14="http://schemas.microsoft.com/office/powerpoint/2010/main" val="1552262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279D0F-33EB-481F-A8C3-34001CA8965E}"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0BE8D8-9A60-41EB-A65F-2979D216238C}" type="slidenum">
              <a:rPr lang="en-US" smtClean="0"/>
              <a:t>‹#›</a:t>
            </a:fld>
            <a:endParaRPr lang="en-US"/>
          </a:p>
        </p:txBody>
      </p:sp>
    </p:spTree>
    <p:extLst>
      <p:ext uri="{BB962C8B-B14F-4D97-AF65-F5344CB8AC3E}">
        <p14:creationId xmlns:p14="http://schemas.microsoft.com/office/powerpoint/2010/main" val="2203195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79D0F-33EB-481F-A8C3-34001CA8965E}"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0BE8D8-9A60-41EB-A65F-2979D216238C}" type="slidenum">
              <a:rPr lang="en-US" smtClean="0"/>
              <a:t>‹#›</a:t>
            </a:fld>
            <a:endParaRPr lang="en-US"/>
          </a:p>
        </p:txBody>
      </p:sp>
    </p:spTree>
    <p:extLst>
      <p:ext uri="{BB962C8B-B14F-4D97-AF65-F5344CB8AC3E}">
        <p14:creationId xmlns:p14="http://schemas.microsoft.com/office/powerpoint/2010/main" val="413883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279D0F-33EB-481F-A8C3-34001CA8965E}"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30BE8D8-9A60-41EB-A65F-2979D216238C}" type="slidenum">
              <a:rPr lang="en-US" smtClean="0"/>
              <a:t>‹#›</a:t>
            </a:fld>
            <a:endParaRPr lang="en-US"/>
          </a:p>
        </p:txBody>
      </p:sp>
    </p:spTree>
    <p:extLst>
      <p:ext uri="{BB962C8B-B14F-4D97-AF65-F5344CB8AC3E}">
        <p14:creationId xmlns:p14="http://schemas.microsoft.com/office/powerpoint/2010/main" val="416867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279D0F-33EB-481F-A8C3-34001CA8965E}" type="datetimeFigureOut">
              <a:rPr lang="en-US" smtClean="0"/>
              <a:t>2/28/2025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30BE8D8-9A60-41EB-A65F-2979D216238C}" type="slidenum">
              <a:rPr lang="en-US" smtClean="0"/>
              <a:t>‹#›</a:t>
            </a:fld>
            <a:endParaRPr lang="en-US"/>
          </a:p>
        </p:txBody>
      </p:sp>
    </p:spTree>
    <p:extLst>
      <p:ext uri="{BB962C8B-B14F-4D97-AF65-F5344CB8AC3E}">
        <p14:creationId xmlns:p14="http://schemas.microsoft.com/office/powerpoint/2010/main" val="3558770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279D0F-33EB-481F-A8C3-34001CA8965E}" type="datetimeFigureOut">
              <a:rPr lang="en-US" smtClean="0"/>
              <a:t>2/28/2025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30BE8D8-9A60-41EB-A65F-2979D216238C}" type="slidenum">
              <a:rPr lang="en-US" smtClean="0"/>
              <a:t>‹#›</a:t>
            </a:fld>
            <a:endParaRPr lang="en-US"/>
          </a:p>
        </p:txBody>
      </p:sp>
    </p:spTree>
    <p:extLst>
      <p:ext uri="{BB962C8B-B14F-4D97-AF65-F5344CB8AC3E}">
        <p14:creationId xmlns:p14="http://schemas.microsoft.com/office/powerpoint/2010/main" val="140058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279D0F-33EB-481F-A8C3-34001CA8965E}" type="datetimeFigureOut">
              <a:rPr lang="en-US" smtClean="0"/>
              <a:t>2/28/2025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30BE8D8-9A60-41EB-A65F-2979D216238C}" type="slidenum">
              <a:rPr lang="en-US" smtClean="0"/>
              <a:t>‹#›</a:t>
            </a:fld>
            <a:endParaRPr lang="en-US"/>
          </a:p>
        </p:txBody>
      </p:sp>
    </p:spTree>
    <p:extLst>
      <p:ext uri="{BB962C8B-B14F-4D97-AF65-F5344CB8AC3E}">
        <p14:creationId xmlns:p14="http://schemas.microsoft.com/office/powerpoint/2010/main" val="2303193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279D0F-33EB-481F-A8C3-34001CA8965E}"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30BE8D8-9A60-41EB-A65F-2979D216238C}" type="slidenum">
              <a:rPr lang="en-US" smtClean="0"/>
              <a:t>‹#›</a:t>
            </a:fld>
            <a:endParaRPr lang="en-US"/>
          </a:p>
        </p:txBody>
      </p:sp>
    </p:spTree>
    <p:extLst>
      <p:ext uri="{BB962C8B-B14F-4D97-AF65-F5344CB8AC3E}">
        <p14:creationId xmlns:p14="http://schemas.microsoft.com/office/powerpoint/2010/main" val="2080019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279D0F-33EB-481F-A8C3-34001CA8965E}"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0BE8D8-9A60-41EB-A65F-2979D216238C}" type="slidenum">
              <a:rPr lang="en-US" smtClean="0"/>
              <a:t>‹#›</a:t>
            </a:fld>
            <a:endParaRPr lang="en-US"/>
          </a:p>
        </p:txBody>
      </p:sp>
    </p:spTree>
    <p:extLst>
      <p:ext uri="{BB962C8B-B14F-4D97-AF65-F5344CB8AC3E}">
        <p14:creationId xmlns:p14="http://schemas.microsoft.com/office/powerpoint/2010/main" val="372846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7279D0F-33EB-481F-A8C3-34001CA8965E}" type="datetimeFigureOut">
              <a:rPr lang="en-US" smtClean="0"/>
              <a:t>2/28/2025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30BE8D8-9A60-41EB-A65F-2979D216238C}" type="slidenum">
              <a:rPr lang="en-US" smtClean="0"/>
              <a:t>‹#›</a:t>
            </a:fld>
            <a:endParaRPr lang="en-US"/>
          </a:p>
        </p:txBody>
      </p:sp>
    </p:spTree>
    <p:extLst>
      <p:ext uri="{BB962C8B-B14F-4D97-AF65-F5344CB8AC3E}">
        <p14:creationId xmlns:p14="http://schemas.microsoft.com/office/powerpoint/2010/main" val="1196674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11"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7"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3"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9"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15"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23"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17"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25"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19"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20"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21"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22"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sp>
        <p:nvSpPr>
          <p:cNvPr id="24"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txBody>
          <a:bodyPr/>
          <a:lstStyle/>
          <a:p>
            <a:endParaRPr lang="en-US"/>
          </a:p>
        </p:txBody>
      </p:sp>
      <p:sp>
        <p:nvSpPr>
          <p:cNvPr id="2" name="Title 1">
            <a:extLst>
              <a:ext uri="{FF2B5EF4-FFF2-40B4-BE49-F238E27FC236}">
                <a16:creationId xmlns:a16="http://schemas.microsoft.com/office/drawing/2014/main" id="{70F6513E-25B6-7D2A-54E9-FE63C56B3C26}"/>
              </a:ext>
            </a:extLst>
          </p:cNvPr>
          <p:cNvSpPr>
            <a:spLocks noGrp="1"/>
          </p:cNvSpPr>
          <p:nvPr>
            <p:ph type="ctrTitle"/>
          </p:nvPr>
        </p:nvSpPr>
        <p:spPr>
          <a:xfrm>
            <a:off x="333565" y="1477614"/>
            <a:ext cx="5856718" cy="4220820"/>
          </a:xfrm>
        </p:spPr>
        <p:txBody>
          <a:bodyPr anchor="ctr">
            <a:normAutofit/>
          </a:bodyPr>
          <a:lstStyle/>
          <a:p>
            <a:r>
              <a:rPr lang="en-US" dirty="0">
                <a:solidFill>
                  <a:srgbClr val="FFFFFF"/>
                </a:solidFill>
              </a:rPr>
              <a:t>	Embedded systems</a:t>
            </a:r>
          </a:p>
        </p:txBody>
      </p:sp>
      <p:sp>
        <p:nvSpPr>
          <p:cNvPr id="3" name="Subtitle 2">
            <a:extLst>
              <a:ext uri="{FF2B5EF4-FFF2-40B4-BE49-F238E27FC236}">
                <a16:creationId xmlns:a16="http://schemas.microsoft.com/office/drawing/2014/main" id="{13D18FB1-CCB3-0D3B-9EB5-D5CDB8F15B9F}"/>
              </a:ext>
            </a:extLst>
          </p:cNvPr>
          <p:cNvSpPr>
            <a:spLocks noGrp="1"/>
          </p:cNvSpPr>
          <p:nvPr>
            <p:ph type="subTitle" idx="1"/>
          </p:nvPr>
        </p:nvSpPr>
        <p:spPr>
          <a:xfrm>
            <a:off x="7712032" y="804334"/>
            <a:ext cx="3675634" cy="5249332"/>
          </a:xfrm>
        </p:spPr>
        <p:txBody>
          <a:bodyPr anchor="ctr">
            <a:normAutofit/>
          </a:bodyPr>
          <a:lstStyle/>
          <a:p>
            <a:r>
              <a:rPr lang="en-US" dirty="0">
                <a:solidFill>
                  <a:schemeClr val="tx1"/>
                </a:solidFill>
              </a:rPr>
              <a:t>DR/ Ahmed Zakaria	</a:t>
            </a:r>
          </a:p>
          <a:p>
            <a:r>
              <a:rPr lang="en-US" dirty="0">
                <a:solidFill>
                  <a:schemeClr val="tx1"/>
                </a:solidFill>
              </a:rPr>
              <a:t>	TA/Ahmed Tarek</a:t>
            </a:r>
          </a:p>
          <a:p>
            <a:r>
              <a:rPr lang="en-US" dirty="0">
                <a:solidFill>
                  <a:schemeClr val="tx1"/>
                </a:solidFill>
              </a:rPr>
              <a:t>	TA/Mariem Faried</a:t>
            </a:r>
          </a:p>
          <a:p>
            <a:r>
              <a:rPr lang="en-US" dirty="0">
                <a:solidFill>
                  <a:schemeClr val="tx1"/>
                </a:solidFill>
              </a:rPr>
              <a:t>	TA/Ahmed Abdel </a:t>
            </a:r>
            <a:r>
              <a:rPr lang="en-US" dirty="0" err="1">
                <a:solidFill>
                  <a:schemeClr val="tx1"/>
                </a:solidFill>
              </a:rPr>
              <a:t>Latief</a:t>
            </a:r>
            <a:endParaRPr lang="en-US" dirty="0">
              <a:solidFill>
                <a:schemeClr val="tx1"/>
              </a:solidFill>
            </a:endParaRPr>
          </a:p>
        </p:txBody>
      </p:sp>
    </p:spTree>
    <p:extLst>
      <p:ext uri="{BB962C8B-B14F-4D97-AF65-F5344CB8AC3E}">
        <p14:creationId xmlns:p14="http://schemas.microsoft.com/office/powerpoint/2010/main" val="334714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4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2000"/>
                                  </p:stCondLst>
                                  <p:iterate type="lt">
                                    <p:tmPct val="10000"/>
                                  </p:iterate>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488E-4672-2180-7C4A-55656033269B}"/>
              </a:ext>
            </a:extLst>
          </p:cNvPr>
          <p:cNvSpPr>
            <a:spLocks noGrp="1"/>
          </p:cNvSpPr>
          <p:nvPr>
            <p:ph type="title"/>
          </p:nvPr>
        </p:nvSpPr>
        <p:spPr/>
        <p:txBody>
          <a:bodyPr/>
          <a:lstStyle/>
          <a:p>
            <a:r>
              <a:rPr lang="en-US" dirty="0"/>
              <a:t>Diagram</a:t>
            </a:r>
          </a:p>
        </p:txBody>
      </p:sp>
      <p:pic>
        <p:nvPicPr>
          <p:cNvPr id="5" name="Content Placeholder 4" descr="A circuit board with wires connected to it&#10;&#10;AI-generated content may be incorrect.">
            <a:extLst>
              <a:ext uri="{FF2B5EF4-FFF2-40B4-BE49-F238E27FC236}">
                <a16:creationId xmlns:a16="http://schemas.microsoft.com/office/drawing/2014/main" id="{A869AE9B-418E-3A45-C124-CEA2A5B991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8526" y="1505384"/>
            <a:ext cx="5511314" cy="4596966"/>
          </a:xfrm>
        </p:spPr>
      </p:pic>
    </p:spTree>
    <p:extLst>
      <p:ext uri="{BB962C8B-B14F-4D97-AF65-F5344CB8AC3E}">
        <p14:creationId xmlns:p14="http://schemas.microsoft.com/office/powerpoint/2010/main" val="2111133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B77BF-3D51-F1CB-E264-50CCE6B4E8C6}"/>
              </a:ext>
            </a:extLst>
          </p:cNvPr>
          <p:cNvSpPr>
            <a:spLocks noGrp="1"/>
          </p:cNvSpPr>
          <p:nvPr>
            <p:ph type="title"/>
          </p:nvPr>
        </p:nvSpPr>
        <p:spPr/>
        <p:txBody>
          <a:bodyPr/>
          <a:lstStyle/>
          <a:p>
            <a:r>
              <a:rPr lang="en-US" dirty="0" err="1"/>
              <a:t>Diagram+Code</a:t>
            </a:r>
            <a:endParaRPr lang="en-US" dirty="0"/>
          </a:p>
        </p:txBody>
      </p:sp>
      <p:pic>
        <p:nvPicPr>
          <p:cNvPr id="5" name="Content Placeholder 4" descr="A circuit board with wires connected to it&#10;&#10;AI-generated content may be incorrect.">
            <a:extLst>
              <a:ext uri="{FF2B5EF4-FFF2-40B4-BE49-F238E27FC236}">
                <a16:creationId xmlns:a16="http://schemas.microsoft.com/office/drawing/2014/main" id="{17F32A76-4B7A-ED1F-BA8F-200AFFC1C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8761" y="2114550"/>
            <a:ext cx="4529753" cy="3778250"/>
          </a:xfrm>
        </p:spPr>
      </p:pic>
      <p:sp>
        <p:nvSpPr>
          <p:cNvPr id="7" name="TextBox 6">
            <a:extLst>
              <a:ext uri="{FF2B5EF4-FFF2-40B4-BE49-F238E27FC236}">
                <a16:creationId xmlns:a16="http://schemas.microsoft.com/office/drawing/2014/main" id="{5D612454-9DAB-D82B-5A3A-F31B4D4C05AA}"/>
              </a:ext>
            </a:extLst>
          </p:cNvPr>
          <p:cNvSpPr txBox="1"/>
          <p:nvPr/>
        </p:nvSpPr>
        <p:spPr>
          <a:xfrm>
            <a:off x="7353300" y="1464518"/>
            <a:ext cx="6096000" cy="5078313"/>
          </a:xfrm>
          <a:prstGeom prst="rect">
            <a:avLst/>
          </a:prstGeom>
          <a:noFill/>
        </p:spPr>
        <p:txBody>
          <a:bodyPr wrap="square">
            <a:spAutoFit/>
          </a:bodyPr>
          <a:lstStyle/>
          <a:p>
            <a:r>
              <a:rPr lang="en-US" dirty="0"/>
              <a:t>const int </a:t>
            </a:r>
            <a:r>
              <a:rPr lang="en-US" dirty="0" err="1"/>
              <a:t>buttonPin</a:t>
            </a:r>
            <a:r>
              <a:rPr lang="en-US" dirty="0"/>
              <a:t> = 13;</a:t>
            </a:r>
          </a:p>
          <a:p>
            <a:r>
              <a:rPr lang="en-US" dirty="0"/>
              <a:t>const int </a:t>
            </a:r>
            <a:r>
              <a:rPr lang="en-US" dirty="0" err="1"/>
              <a:t>ledPin</a:t>
            </a:r>
            <a:r>
              <a:rPr lang="en-US" dirty="0"/>
              <a:t> = 9;</a:t>
            </a:r>
          </a:p>
          <a:p>
            <a:endParaRPr lang="en-US" dirty="0"/>
          </a:p>
          <a:p>
            <a:r>
              <a:rPr lang="en-US" dirty="0"/>
              <a:t>void setup() {</a:t>
            </a:r>
          </a:p>
          <a:p>
            <a:r>
              <a:rPr lang="en-US" dirty="0"/>
              <a:t>  </a:t>
            </a:r>
            <a:r>
              <a:rPr lang="en-US" dirty="0" err="1"/>
              <a:t>pinMode</a:t>
            </a:r>
            <a:r>
              <a:rPr lang="en-US" dirty="0"/>
              <a:t>(</a:t>
            </a:r>
            <a:r>
              <a:rPr lang="en-US" dirty="0" err="1"/>
              <a:t>ledPin</a:t>
            </a:r>
            <a:r>
              <a:rPr lang="en-US" dirty="0"/>
              <a:t>, OUTPUT);</a:t>
            </a:r>
          </a:p>
          <a:p>
            <a:r>
              <a:rPr lang="en-US" dirty="0"/>
              <a:t>  </a:t>
            </a:r>
            <a:r>
              <a:rPr lang="en-US" dirty="0" err="1"/>
              <a:t>pinMode</a:t>
            </a:r>
            <a:r>
              <a:rPr lang="en-US" dirty="0"/>
              <a:t>(</a:t>
            </a:r>
            <a:r>
              <a:rPr lang="en-US" dirty="0" err="1"/>
              <a:t>buttonPin</a:t>
            </a:r>
            <a:r>
              <a:rPr lang="en-US" dirty="0"/>
              <a:t>, INPUT);</a:t>
            </a:r>
          </a:p>
          <a:p>
            <a:r>
              <a:rPr lang="en-US" dirty="0"/>
              <a:t>}</a:t>
            </a:r>
          </a:p>
          <a:p>
            <a:endParaRPr lang="en-US" dirty="0"/>
          </a:p>
          <a:p>
            <a:r>
              <a:rPr lang="en-US" dirty="0"/>
              <a:t>void loop() {</a:t>
            </a:r>
          </a:p>
          <a:p>
            <a:r>
              <a:rPr lang="en-US" dirty="0"/>
              <a:t>  int </a:t>
            </a:r>
            <a:r>
              <a:rPr lang="en-US" dirty="0" err="1"/>
              <a:t>currentState</a:t>
            </a:r>
            <a:r>
              <a:rPr lang="en-US" dirty="0"/>
              <a:t> = </a:t>
            </a:r>
            <a:r>
              <a:rPr lang="en-US" dirty="0" err="1"/>
              <a:t>digitalRead</a:t>
            </a:r>
            <a:r>
              <a:rPr lang="en-US" dirty="0"/>
              <a:t>(</a:t>
            </a:r>
            <a:r>
              <a:rPr lang="en-US" dirty="0" err="1"/>
              <a:t>buttonPin</a:t>
            </a:r>
            <a:r>
              <a:rPr lang="en-US" dirty="0"/>
              <a:t>);</a:t>
            </a:r>
          </a:p>
          <a:p>
            <a:r>
              <a:rPr lang="en-US" dirty="0"/>
              <a:t>  if (</a:t>
            </a:r>
            <a:r>
              <a:rPr lang="en-US" dirty="0" err="1"/>
              <a:t>currentState</a:t>
            </a:r>
            <a:r>
              <a:rPr lang="en-US" dirty="0"/>
              <a:t> == LOW) {</a:t>
            </a:r>
          </a:p>
          <a:p>
            <a:r>
              <a:rPr lang="en-US" dirty="0"/>
              <a:t>    </a:t>
            </a:r>
            <a:r>
              <a:rPr lang="en-US" dirty="0" err="1"/>
              <a:t>digitalWrite</a:t>
            </a:r>
            <a:r>
              <a:rPr lang="en-US" dirty="0"/>
              <a:t>(</a:t>
            </a:r>
            <a:r>
              <a:rPr lang="en-US" dirty="0" err="1"/>
              <a:t>ledPin</a:t>
            </a:r>
            <a:r>
              <a:rPr lang="en-US" dirty="0"/>
              <a:t>, HIGH);</a:t>
            </a:r>
          </a:p>
          <a:p>
            <a:r>
              <a:rPr lang="en-US" dirty="0"/>
              <a:t>  }</a:t>
            </a:r>
          </a:p>
          <a:p>
            <a:r>
              <a:rPr lang="en-US" dirty="0"/>
              <a:t>  else if (</a:t>
            </a:r>
            <a:r>
              <a:rPr lang="en-US" dirty="0" err="1"/>
              <a:t>currentState</a:t>
            </a:r>
            <a:r>
              <a:rPr lang="en-US" dirty="0"/>
              <a:t> == HIGH) {</a:t>
            </a:r>
          </a:p>
          <a:p>
            <a:r>
              <a:rPr lang="en-US" dirty="0"/>
              <a:t>    </a:t>
            </a:r>
            <a:r>
              <a:rPr lang="en-US" dirty="0" err="1"/>
              <a:t>digitalWrite</a:t>
            </a:r>
            <a:r>
              <a:rPr lang="en-US" dirty="0"/>
              <a:t>(</a:t>
            </a:r>
            <a:r>
              <a:rPr lang="en-US" dirty="0" err="1"/>
              <a:t>ledPin</a:t>
            </a:r>
            <a:r>
              <a:rPr lang="en-US" dirty="0"/>
              <a:t>, LOW);</a:t>
            </a:r>
          </a:p>
          <a:p>
            <a:r>
              <a:rPr lang="en-US" dirty="0"/>
              <a:t>  }</a:t>
            </a:r>
          </a:p>
          <a:p>
            <a:r>
              <a:rPr lang="en-US" dirty="0"/>
              <a:t>  delay(50);</a:t>
            </a:r>
          </a:p>
          <a:p>
            <a:r>
              <a:rPr lang="en-US" dirty="0"/>
              <a:t>}</a:t>
            </a:r>
          </a:p>
        </p:txBody>
      </p:sp>
    </p:spTree>
    <p:extLst>
      <p:ext uri="{BB962C8B-B14F-4D97-AF65-F5344CB8AC3E}">
        <p14:creationId xmlns:p14="http://schemas.microsoft.com/office/powerpoint/2010/main" val="3193001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8406-ED1C-FD42-7B9E-0E9F8F1FC7B4}"/>
              </a:ext>
            </a:extLst>
          </p:cNvPr>
          <p:cNvSpPr>
            <a:spLocks noGrp="1"/>
          </p:cNvSpPr>
          <p:nvPr>
            <p:ph type="title"/>
          </p:nvPr>
        </p:nvSpPr>
        <p:spPr/>
        <p:txBody>
          <a:bodyPr/>
          <a:lstStyle/>
          <a:p>
            <a:r>
              <a:rPr lang="en-US" dirty="0"/>
              <a:t>7-segment Display</a:t>
            </a:r>
          </a:p>
        </p:txBody>
      </p:sp>
      <p:sp>
        <p:nvSpPr>
          <p:cNvPr id="3" name="Content Placeholder 2">
            <a:extLst>
              <a:ext uri="{FF2B5EF4-FFF2-40B4-BE49-F238E27FC236}">
                <a16:creationId xmlns:a16="http://schemas.microsoft.com/office/drawing/2014/main" id="{AC4A369C-EE5C-3D40-C511-D17AFA5980EB}"/>
              </a:ext>
            </a:extLst>
          </p:cNvPr>
          <p:cNvSpPr>
            <a:spLocks noGrp="1"/>
          </p:cNvSpPr>
          <p:nvPr>
            <p:ph idx="1"/>
          </p:nvPr>
        </p:nvSpPr>
        <p:spPr/>
        <p:txBody>
          <a:bodyPr/>
          <a:lstStyle/>
          <a:p>
            <a:r>
              <a:rPr lang="en-US" b="0" i="0" dirty="0">
                <a:solidFill>
                  <a:srgbClr val="191919"/>
                </a:solidFill>
                <a:effectLst/>
                <a:latin typeface="Lato" panose="020F0502020204030203" pitchFamily="34" charset="0"/>
              </a:rPr>
              <a:t>An LED or Light Emitting Diode, is a solid state optical </a:t>
            </a:r>
            <a:r>
              <a:rPr lang="en-US" b="0" i="0" dirty="0" err="1">
                <a:solidFill>
                  <a:srgbClr val="191919"/>
                </a:solidFill>
                <a:effectLst/>
                <a:latin typeface="Lato" panose="020F0502020204030203" pitchFamily="34" charset="0"/>
              </a:rPr>
              <a:t>pn</a:t>
            </a:r>
            <a:r>
              <a:rPr lang="en-US" b="0" i="0" dirty="0">
                <a:solidFill>
                  <a:srgbClr val="191919"/>
                </a:solidFill>
                <a:effectLst/>
                <a:latin typeface="Lato" panose="020F0502020204030203" pitchFamily="34" charset="0"/>
              </a:rPr>
              <a:t>-junction diode which emits light energy in the form of photons</a:t>
            </a:r>
            <a:endParaRPr lang="en-US" dirty="0"/>
          </a:p>
          <a:p>
            <a:endParaRPr lang="en-US" dirty="0"/>
          </a:p>
        </p:txBody>
      </p:sp>
      <p:pic>
        <p:nvPicPr>
          <p:cNvPr id="4" name="Picture 3" descr="A digital number on a white background&#10;&#10;Description automatically generated">
            <a:extLst>
              <a:ext uri="{FF2B5EF4-FFF2-40B4-BE49-F238E27FC236}">
                <a16:creationId xmlns:a16="http://schemas.microsoft.com/office/drawing/2014/main" id="{EBB8918E-42D7-2FE8-768C-AF7C949E9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1437" y="3302416"/>
            <a:ext cx="1895475" cy="2419350"/>
          </a:xfrm>
          <a:prstGeom prst="rect">
            <a:avLst/>
          </a:prstGeom>
        </p:spPr>
      </p:pic>
    </p:spTree>
    <p:extLst>
      <p:ext uri="{BB962C8B-B14F-4D97-AF65-F5344CB8AC3E}">
        <p14:creationId xmlns:p14="http://schemas.microsoft.com/office/powerpoint/2010/main" val="344463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digital device&#10;&#10;Description automatically generated with medium confidence">
            <a:extLst>
              <a:ext uri="{FF2B5EF4-FFF2-40B4-BE49-F238E27FC236}">
                <a16:creationId xmlns:a16="http://schemas.microsoft.com/office/drawing/2014/main" id="{3A4F9F33-4B68-CC2C-C8DF-E82F87882D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1896" y="1533525"/>
            <a:ext cx="7069667" cy="4241800"/>
          </a:xfrm>
        </p:spPr>
      </p:pic>
    </p:spTree>
    <p:extLst>
      <p:ext uri="{BB962C8B-B14F-4D97-AF65-F5344CB8AC3E}">
        <p14:creationId xmlns:p14="http://schemas.microsoft.com/office/powerpoint/2010/main" val="2163361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gital display with numbers and wires&#10;&#10;Description automatically generated with medium confidence">
            <a:extLst>
              <a:ext uri="{FF2B5EF4-FFF2-40B4-BE49-F238E27FC236}">
                <a16:creationId xmlns:a16="http://schemas.microsoft.com/office/drawing/2014/main" id="{DB2579C2-2269-E617-4EEA-09A4E1F782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2878" y="1438275"/>
            <a:ext cx="4367919" cy="3778250"/>
          </a:xfrm>
        </p:spPr>
      </p:pic>
    </p:spTree>
    <p:extLst>
      <p:ext uri="{BB962C8B-B14F-4D97-AF65-F5344CB8AC3E}">
        <p14:creationId xmlns:p14="http://schemas.microsoft.com/office/powerpoint/2010/main" val="2183792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E1D2-FA83-1517-5435-552C3456BF35}"/>
              </a:ext>
            </a:extLst>
          </p:cNvPr>
          <p:cNvSpPr>
            <a:spLocks noGrp="1"/>
          </p:cNvSpPr>
          <p:nvPr>
            <p:ph type="title"/>
          </p:nvPr>
        </p:nvSpPr>
        <p:spPr/>
        <p:txBody>
          <a:bodyPr/>
          <a:lstStyle/>
          <a:p>
            <a:r>
              <a:rPr lang="en-US" dirty="0"/>
              <a:t>Interfacing 7-segment</a:t>
            </a:r>
          </a:p>
        </p:txBody>
      </p:sp>
      <p:pic>
        <p:nvPicPr>
          <p:cNvPr id="5" name="Content Placeholder 4" descr="A blue circuit board with wires connected to it&#10;&#10;Description automatically generated">
            <a:extLst>
              <a:ext uri="{FF2B5EF4-FFF2-40B4-BE49-F238E27FC236}">
                <a16:creationId xmlns:a16="http://schemas.microsoft.com/office/drawing/2014/main" id="{F10CE284-F4E9-D3F2-1B87-9B427013A2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2098445"/>
            <a:ext cx="6294541" cy="3881437"/>
          </a:xfrm>
        </p:spPr>
      </p:pic>
    </p:spTree>
    <p:extLst>
      <p:ext uri="{BB962C8B-B14F-4D97-AF65-F5344CB8AC3E}">
        <p14:creationId xmlns:p14="http://schemas.microsoft.com/office/powerpoint/2010/main" val="3598327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165424-40B1-CE93-0AA3-1A8D89E978CC}"/>
              </a:ext>
            </a:extLst>
          </p:cNvPr>
          <p:cNvSpPr>
            <a:spLocks noGrp="1"/>
          </p:cNvSpPr>
          <p:nvPr>
            <p:ph type="title"/>
          </p:nvPr>
        </p:nvSpPr>
        <p:spPr>
          <a:xfrm>
            <a:off x="649224" y="645106"/>
            <a:ext cx="3650279" cy="1259894"/>
          </a:xfrm>
        </p:spPr>
        <p:txBody>
          <a:bodyPr>
            <a:normAutofit/>
          </a:bodyPr>
          <a:lstStyle/>
          <a:p>
            <a:r>
              <a:rPr lang="en-US" dirty="0"/>
              <a:t>Practice	</a:t>
            </a:r>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1EE936E-7881-31CC-8134-0281C594634A}"/>
              </a:ext>
            </a:extLst>
          </p:cNvPr>
          <p:cNvSpPr>
            <a:spLocks noGrp="1"/>
          </p:cNvSpPr>
          <p:nvPr>
            <p:ph idx="1"/>
          </p:nvPr>
        </p:nvSpPr>
        <p:spPr>
          <a:xfrm>
            <a:off x="649225" y="2133600"/>
            <a:ext cx="3650278" cy="3759253"/>
          </a:xfrm>
        </p:spPr>
        <p:txBody>
          <a:bodyPr>
            <a:normAutofit/>
          </a:bodyPr>
          <a:lstStyle/>
          <a:p>
            <a:r>
              <a:rPr lang="en-US" dirty="0"/>
              <a:t>USING 7-SEGMENT write code with  7-segment to display numbers from 0 to 9 and repeat the process using a button</a:t>
            </a:r>
          </a:p>
        </p:txBody>
      </p:sp>
      <p:pic>
        <p:nvPicPr>
          <p:cNvPr id="5" name="Picture 4" descr="A circuit board with wires connected to it&#10;&#10;AI-generated content may be incorrect.">
            <a:extLst>
              <a:ext uri="{FF2B5EF4-FFF2-40B4-BE49-F238E27FC236}">
                <a16:creationId xmlns:a16="http://schemas.microsoft.com/office/drawing/2014/main" id="{A6732433-544B-66B8-B06C-58148ED19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980478"/>
            <a:ext cx="6953577" cy="4571977"/>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236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D973-86C7-7E91-1154-771E76A88993}"/>
              </a:ext>
            </a:extLst>
          </p:cNvPr>
          <p:cNvSpPr>
            <a:spLocks noGrp="1"/>
          </p:cNvSpPr>
          <p:nvPr>
            <p:ph type="title"/>
          </p:nvPr>
        </p:nvSpPr>
        <p:spPr/>
        <p:txBody>
          <a:bodyPr/>
          <a:lstStyle/>
          <a:p>
            <a:r>
              <a:rPr lang="en-US" b="0" i="0" dirty="0">
                <a:solidFill>
                  <a:srgbClr val="3A3A3A"/>
                </a:solidFill>
                <a:effectLst/>
                <a:latin typeface="-apple-system"/>
              </a:rPr>
              <a:t>Push buttons</a:t>
            </a:r>
            <a:endParaRPr lang="en-US" dirty="0"/>
          </a:p>
        </p:txBody>
      </p:sp>
      <p:sp>
        <p:nvSpPr>
          <p:cNvPr id="3" name="Content Placeholder 2">
            <a:extLst>
              <a:ext uri="{FF2B5EF4-FFF2-40B4-BE49-F238E27FC236}">
                <a16:creationId xmlns:a16="http://schemas.microsoft.com/office/drawing/2014/main" id="{4864FEE6-24B8-57B0-4EB1-5FC5009355E2}"/>
              </a:ext>
            </a:extLst>
          </p:cNvPr>
          <p:cNvSpPr>
            <a:spLocks noGrp="1"/>
          </p:cNvSpPr>
          <p:nvPr>
            <p:ph idx="1"/>
          </p:nvPr>
        </p:nvSpPr>
        <p:spPr/>
        <p:txBody>
          <a:bodyPr/>
          <a:lstStyle/>
          <a:p>
            <a:pPr algn="l"/>
            <a:r>
              <a:rPr lang="en-US" b="0" i="0" dirty="0">
                <a:solidFill>
                  <a:srgbClr val="3A3A3A"/>
                </a:solidFill>
                <a:effectLst/>
                <a:latin typeface="-apple-system"/>
              </a:rPr>
              <a:t>Push buttons come in different shapes and sizes. But the internal structure and working principle are the same for most push buttons.</a:t>
            </a:r>
          </a:p>
          <a:p>
            <a:pPr algn="l"/>
            <a:r>
              <a:rPr lang="en-US" b="0" i="0" dirty="0">
                <a:solidFill>
                  <a:srgbClr val="3A3A3A"/>
                </a:solidFill>
                <a:effectLst/>
                <a:latin typeface="-apple-system"/>
              </a:rPr>
              <a:t>Push buttons usually have four pins. But these pins are connected internally in pairs. So actually you have two connections. When you press the button these two terminals will connect together. And when you release the button these terminals will disconnect.</a:t>
            </a:r>
          </a:p>
        </p:txBody>
      </p:sp>
      <p:pic>
        <p:nvPicPr>
          <p:cNvPr id="5" name="Picture 4" descr="A black and silver button&#10;&#10;Description automatically generated">
            <a:extLst>
              <a:ext uri="{FF2B5EF4-FFF2-40B4-BE49-F238E27FC236}">
                <a16:creationId xmlns:a16="http://schemas.microsoft.com/office/drawing/2014/main" id="{D4B70E28-36A7-47F4-F854-90369601B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5343" y="3824286"/>
            <a:ext cx="2881313" cy="2881313"/>
          </a:xfrm>
          <a:prstGeom prst="rect">
            <a:avLst/>
          </a:prstGeom>
        </p:spPr>
      </p:pic>
    </p:spTree>
    <p:extLst>
      <p:ext uri="{BB962C8B-B14F-4D97-AF65-F5344CB8AC3E}">
        <p14:creationId xmlns:p14="http://schemas.microsoft.com/office/powerpoint/2010/main" val="371374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A83C6-290C-5449-4286-47FC88C26F2B}"/>
              </a:ext>
            </a:extLst>
          </p:cNvPr>
          <p:cNvSpPr>
            <a:spLocks noGrp="1"/>
          </p:cNvSpPr>
          <p:nvPr>
            <p:ph type="title"/>
          </p:nvPr>
        </p:nvSpPr>
        <p:spPr/>
        <p:txBody>
          <a:bodyPr/>
          <a:lstStyle/>
          <a:p>
            <a:r>
              <a:rPr lang="en-US" dirty="0"/>
              <a:t>How Push </a:t>
            </a:r>
            <a:r>
              <a:rPr lang="en-US" dirty="0" err="1"/>
              <a:t>btn</a:t>
            </a:r>
            <a:r>
              <a:rPr lang="en-US" dirty="0"/>
              <a:t> work</a:t>
            </a:r>
          </a:p>
        </p:txBody>
      </p:sp>
      <p:pic>
        <p:nvPicPr>
          <p:cNvPr id="5" name="Content Placeholder 4" descr="A diagram of a button&#10;&#10;Description automatically generated">
            <a:extLst>
              <a:ext uri="{FF2B5EF4-FFF2-40B4-BE49-F238E27FC236}">
                <a16:creationId xmlns:a16="http://schemas.microsoft.com/office/drawing/2014/main" id="{58CEAEF9-1DD2-1C6D-2BC5-A4CF62D70B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9713" y="2470150"/>
            <a:ext cx="6819900" cy="1466850"/>
          </a:xfrm>
        </p:spPr>
      </p:pic>
    </p:spTree>
    <p:extLst>
      <p:ext uri="{BB962C8B-B14F-4D97-AF65-F5344CB8AC3E}">
        <p14:creationId xmlns:p14="http://schemas.microsoft.com/office/powerpoint/2010/main" val="2926558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47770-6FD5-B8CC-E7CE-0E8F1956D91F}"/>
              </a:ext>
            </a:extLst>
          </p:cNvPr>
          <p:cNvSpPr>
            <a:spLocks noGrp="1"/>
          </p:cNvSpPr>
          <p:nvPr>
            <p:ph type="title"/>
          </p:nvPr>
        </p:nvSpPr>
        <p:spPr/>
        <p:txBody>
          <a:bodyPr/>
          <a:lstStyle/>
          <a:p>
            <a:r>
              <a:rPr lang="en-US" dirty="0"/>
              <a:t>Switches</a:t>
            </a:r>
          </a:p>
        </p:txBody>
      </p:sp>
      <p:pic>
        <p:nvPicPr>
          <p:cNvPr id="7" name="Picture 6" descr="Diagram&#10;&#10;Description automatically generated">
            <a:extLst>
              <a:ext uri="{FF2B5EF4-FFF2-40B4-BE49-F238E27FC236}">
                <a16:creationId xmlns:a16="http://schemas.microsoft.com/office/drawing/2014/main" id="{5A1C89CA-6A98-153C-B8E5-EDB20D571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1519" y="2727725"/>
            <a:ext cx="3360711" cy="1798476"/>
          </a:xfrm>
          <a:prstGeom prst="rect">
            <a:avLst/>
          </a:prstGeom>
        </p:spPr>
      </p:pic>
      <p:sp>
        <p:nvSpPr>
          <p:cNvPr id="9" name="Content Placeholder 8">
            <a:extLst>
              <a:ext uri="{FF2B5EF4-FFF2-40B4-BE49-F238E27FC236}">
                <a16:creationId xmlns:a16="http://schemas.microsoft.com/office/drawing/2014/main" id="{3F2BB397-575F-C529-18D3-E926BCFA4343}"/>
              </a:ext>
            </a:extLst>
          </p:cNvPr>
          <p:cNvSpPr>
            <a:spLocks noGrp="1"/>
          </p:cNvSpPr>
          <p:nvPr>
            <p:ph idx="1"/>
          </p:nvPr>
        </p:nvSpPr>
        <p:spPr>
          <a:xfrm>
            <a:off x="2131215" y="2098089"/>
            <a:ext cx="8915400" cy="3777622"/>
          </a:xfrm>
        </p:spPr>
        <p:txBody>
          <a:bodyPr/>
          <a:lstStyle/>
          <a:p>
            <a:r>
              <a:rPr lang="en-US" dirty="0"/>
              <a:t>What is the difference between these 2 switched and what is the pin value</a:t>
            </a:r>
          </a:p>
          <a:p>
            <a:endParaRPr lang="en-US" dirty="0"/>
          </a:p>
          <a:p>
            <a:endParaRPr lang="en-US" dirty="0"/>
          </a:p>
          <a:p>
            <a:endParaRPr lang="en-US" dirty="0"/>
          </a:p>
          <a:p>
            <a:endParaRPr lang="en-US" dirty="0"/>
          </a:p>
          <a:p>
            <a:endParaRPr lang="en-US" dirty="0"/>
          </a:p>
          <a:p>
            <a:endParaRPr lang="en-US" dirty="0"/>
          </a:p>
          <a:p>
            <a:r>
              <a:rPr lang="en-US" dirty="0"/>
              <a:t>IF Switch Closed and Opened</a:t>
            </a:r>
          </a:p>
        </p:txBody>
      </p:sp>
      <p:pic>
        <p:nvPicPr>
          <p:cNvPr id="10" name="Content Placeholder 4" descr="Diagram&#10;&#10;Description automatically generated">
            <a:extLst>
              <a:ext uri="{FF2B5EF4-FFF2-40B4-BE49-F238E27FC236}">
                <a16:creationId xmlns:a16="http://schemas.microsoft.com/office/drawing/2014/main" id="{F81C0EA2-7CDF-23F3-66AD-E358B252E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215" y="2805987"/>
            <a:ext cx="3360711" cy="1798476"/>
          </a:xfrm>
          <a:prstGeom prst="rect">
            <a:avLst/>
          </a:prstGeom>
        </p:spPr>
      </p:pic>
    </p:spTree>
    <p:extLst>
      <p:ext uri="{BB962C8B-B14F-4D97-AF65-F5344CB8AC3E}">
        <p14:creationId xmlns:p14="http://schemas.microsoft.com/office/powerpoint/2010/main" val="3739805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33AA-6DE2-1669-D3ED-8305375E5B79}"/>
              </a:ext>
            </a:extLst>
          </p:cNvPr>
          <p:cNvSpPr>
            <a:spLocks noGrp="1"/>
          </p:cNvSpPr>
          <p:nvPr>
            <p:ph type="title"/>
          </p:nvPr>
        </p:nvSpPr>
        <p:spPr/>
        <p:txBody>
          <a:bodyPr/>
          <a:lstStyle/>
          <a:p>
            <a:r>
              <a:rPr lang="en-US" dirty="0"/>
              <a:t>Floating Pin</a:t>
            </a:r>
          </a:p>
        </p:txBody>
      </p:sp>
      <p:sp>
        <p:nvSpPr>
          <p:cNvPr id="3" name="Content Placeholder 2">
            <a:extLst>
              <a:ext uri="{FF2B5EF4-FFF2-40B4-BE49-F238E27FC236}">
                <a16:creationId xmlns:a16="http://schemas.microsoft.com/office/drawing/2014/main" id="{85F734A3-5C14-B5BB-3722-61787A4333DB}"/>
              </a:ext>
            </a:extLst>
          </p:cNvPr>
          <p:cNvSpPr>
            <a:spLocks noGrp="1"/>
          </p:cNvSpPr>
          <p:nvPr>
            <p:ph idx="1"/>
          </p:nvPr>
        </p:nvSpPr>
        <p:spPr/>
        <p:txBody>
          <a:bodyPr/>
          <a:lstStyle/>
          <a:p>
            <a:r>
              <a:rPr lang="en-US" b="0" i="0" dirty="0">
                <a:solidFill>
                  <a:srgbClr val="202124"/>
                </a:solidFill>
                <a:effectLst/>
                <a:latin typeface="Google Sans"/>
              </a:rPr>
              <a:t>A signal is said to be “floating” when its state is indeterminate, meaning that it is neither connected to VCC or to ground. The signal's voltage will “float” to match the residual voltage. The term “floating” is often used colloquially to describe </a:t>
            </a:r>
            <a:r>
              <a:rPr lang="en-US" b="0" i="0" dirty="0">
                <a:solidFill>
                  <a:srgbClr val="040C28"/>
                </a:solidFill>
                <a:effectLst/>
                <a:latin typeface="Google Sans"/>
              </a:rPr>
              <a:t>a pin which is in the high-impedance state</a:t>
            </a:r>
            <a:r>
              <a:rPr lang="en-US" b="0" i="0" dirty="0">
                <a:solidFill>
                  <a:srgbClr val="202124"/>
                </a:solidFill>
                <a:effectLst/>
                <a:latin typeface="Google Sans"/>
              </a:rPr>
              <a:t>.</a:t>
            </a:r>
            <a:endParaRPr lang="en-US" dirty="0"/>
          </a:p>
        </p:txBody>
      </p:sp>
    </p:spTree>
    <p:extLst>
      <p:ext uri="{BB962C8B-B14F-4D97-AF65-F5344CB8AC3E}">
        <p14:creationId xmlns:p14="http://schemas.microsoft.com/office/powerpoint/2010/main" val="2681947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8B640-B2D5-ED3B-2066-02E7C739ABE2}"/>
              </a:ext>
            </a:extLst>
          </p:cNvPr>
          <p:cNvSpPr>
            <a:spLocks noGrp="1"/>
          </p:cNvSpPr>
          <p:nvPr>
            <p:ph type="title"/>
          </p:nvPr>
        </p:nvSpPr>
        <p:spPr>
          <a:xfrm>
            <a:off x="3720389" y="624110"/>
            <a:ext cx="8911687" cy="1280890"/>
          </a:xfrm>
        </p:spPr>
        <p:txBody>
          <a:bodyPr/>
          <a:lstStyle/>
          <a:p>
            <a:r>
              <a:rPr lang="en-US" dirty="0"/>
              <a:t>How to Solve it ?</a:t>
            </a:r>
          </a:p>
        </p:txBody>
      </p:sp>
      <p:sp>
        <p:nvSpPr>
          <p:cNvPr id="3" name="Content Placeholder 2">
            <a:extLst>
              <a:ext uri="{FF2B5EF4-FFF2-40B4-BE49-F238E27FC236}">
                <a16:creationId xmlns:a16="http://schemas.microsoft.com/office/drawing/2014/main" id="{9BF785CD-24A9-2BE0-AF0B-1F7AEC74DD8C}"/>
              </a:ext>
            </a:extLst>
          </p:cNvPr>
          <p:cNvSpPr>
            <a:spLocks noGrp="1"/>
          </p:cNvSpPr>
          <p:nvPr>
            <p:ph idx="1"/>
          </p:nvPr>
        </p:nvSpPr>
        <p:spPr>
          <a:xfrm>
            <a:off x="1804798" y="1601295"/>
            <a:ext cx="8596668" cy="3880773"/>
          </a:xfrm>
        </p:spPr>
        <p:txBody>
          <a:bodyPr>
            <a:normAutofit fontScale="92500" lnSpcReduction="10000"/>
          </a:bodyPr>
          <a:lstStyle/>
          <a:p>
            <a:r>
              <a:rPr lang="en-US" dirty="0"/>
              <a:t>Pull up Resistor:</a:t>
            </a:r>
          </a:p>
          <a:p>
            <a:r>
              <a:rPr lang="en-US" b="0" i="0" dirty="0">
                <a:solidFill>
                  <a:srgbClr val="333333"/>
                </a:solidFill>
                <a:effectLst/>
                <a:latin typeface="Libre Franklin" panose="020B0604020202020204" pitchFamily="2" charset="0"/>
              </a:rPr>
              <a:t>Pull-ups are resistors that connect a signal to VCC. Pull-ups are used to set a default state when the signal is floating.</a:t>
            </a:r>
            <a:r>
              <a:rPr lang="en-US" dirty="0"/>
              <a:t> </a:t>
            </a:r>
          </a:p>
          <a:p>
            <a:r>
              <a:rPr lang="en-US" dirty="0"/>
              <a:t>Recall that when an input pin is in high-impedance mode and not driven by external sources, it is floating at a residual voltage level. Pull-up resistors prevent the pin from floating by forcing the signal to VCC when it is not being actively driven. When another source drives the signal low (connects to ground), the pull-up is overridden and the input pin will read a ‘0’.</a:t>
            </a:r>
          </a:p>
          <a:p>
            <a:endParaRPr lang="en-US" dirty="0"/>
          </a:p>
          <a:p>
            <a:endParaRPr lang="en-US" dirty="0"/>
          </a:p>
          <a:p>
            <a:r>
              <a:rPr lang="en-US" dirty="0" err="1"/>
              <a:t>Sw</a:t>
            </a:r>
            <a:r>
              <a:rPr lang="en-US" dirty="0"/>
              <a:t>/ Closed       p=GND</a:t>
            </a:r>
          </a:p>
          <a:p>
            <a:r>
              <a:rPr lang="en-US" dirty="0"/>
              <a:t>SW   opened      P=VCC</a:t>
            </a:r>
          </a:p>
        </p:txBody>
      </p:sp>
      <p:pic>
        <p:nvPicPr>
          <p:cNvPr id="9" name="Picture 8" descr="A picture containing text, clock&#10;&#10;Description automatically generated">
            <a:extLst>
              <a:ext uri="{FF2B5EF4-FFF2-40B4-BE49-F238E27FC236}">
                <a16:creationId xmlns:a16="http://schemas.microsoft.com/office/drawing/2014/main" id="{446E48B1-BDD2-D0FA-B957-D0E72D284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542" y="4316107"/>
            <a:ext cx="3292125" cy="2331922"/>
          </a:xfrm>
          <a:prstGeom prst="rect">
            <a:avLst/>
          </a:prstGeom>
        </p:spPr>
      </p:pic>
    </p:spTree>
    <p:extLst>
      <p:ext uri="{BB962C8B-B14F-4D97-AF65-F5344CB8AC3E}">
        <p14:creationId xmlns:p14="http://schemas.microsoft.com/office/powerpoint/2010/main" val="297713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B48F63-A97D-D4FD-A95A-FA20402426D9}"/>
              </a:ext>
            </a:extLst>
          </p:cNvPr>
          <p:cNvSpPr>
            <a:spLocks noGrp="1"/>
          </p:cNvSpPr>
          <p:nvPr>
            <p:ph idx="1"/>
          </p:nvPr>
        </p:nvSpPr>
        <p:spPr>
          <a:xfrm>
            <a:off x="2195417" y="828939"/>
            <a:ext cx="8596668" cy="3880773"/>
          </a:xfrm>
        </p:spPr>
        <p:txBody>
          <a:bodyPr>
            <a:normAutofit lnSpcReduction="10000"/>
          </a:bodyPr>
          <a:lstStyle/>
          <a:p>
            <a:r>
              <a:rPr lang="en-US" dirty="0"/>
              <a:t>Pull Down Resistance:</a:t>
            </a:r>
          </a:p>
          <a:p>
            <a:r>
              <a:rPr lang="en-US" dirty="0"/>
              <a:t>Pull-downs are resistors that connect a signal to ground. Pull-downs are used to set a default state when the signal is floating. When another source drives the signal high (connects to VCC), the pull-down is overridden and the input pin will read a ‘1’.</a:t>
            </a:r>
          </a:p>
          <a:p>
            <a:r>
              <a:rPr lang="en-US" dirty="0"/>
              <a:t>Many microcontrollers supply internal pull-down configuration options. Sometimes, a specific pull-down resistor value is required which necessitates using an external pull-down instead of a chip’s internal pull-down.</a:t>
            </a:r>
          </a:p>
          <a:p>
            <a:pPr marL="0" indent="0">
              <a:buNone/>
            </a:pPr>
            <a:endParaRPr lang="en-US" dirty="0"/>
          </a:p>
          <a:p>
            <a:r>
              <a:rPr lang="en-US" dirty="0" err="1"/>
              <a:t>Sw</a:t>
            </a:r>
            <a:r>
              <a:rPr lang="en-US" dirty="0"/>
              <a:t> Closed    P=VCC</a:t>
            </a:r>
          </a:p>
          <a:p>
            <a:r>
              <a:rPr lang="en-US" dirty="0" err="1"/>
              <a:t>Sw</a:t>
            </a:r>
            <a:r>
              <a:rPr lang="en-US" dirty="0"/>
              <a:t> opened   P=GND       </a:t>
            </a:r>
          </a:p>
        </p:txBody>
      </p:sp>
      <p:pic>
        <p:nvPicPr>
          <p:cNvPr id="9" name="Picture 8" descr="Diagram&#10;&#10;Description automatically generated">
            <a:extLst>
              <a:ext uri="{FF2B5EF4-FFF2-40B4-BE49-F238E27FC236}">
                <a16:creationId xmlns:a16="http://schemas.microsoft.com/office/drawing/2014/main" id="{78888BC9-859B-73CB-E5A1-5D15AA9A7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4344" y="3826690"/>
            <a:ext cx="3490262" cy="2202371"/>
          </a:xfrm>
          <a:prstGeom prst="rect">
            <a:avLst/>
          </a:prstGeom>
        </p:spPr>
      </p:pic>
    </p:spTree>
    <p:extLst>
      <p:ext uri="{BB962C8B-B14F-4D97-AF65-F5344CB8AC3E}">
        <p14:creationId xmlns:p14="http://schemas.microsoft.com/office/powerpoint/2010/main" val="301953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circuit board with wires connected to it&#10;&#10;Description automatically generated">
            <a:extLst>
              <a:ext uri="{FF2B5EF4-FFF2-40B4-BE49-F238E27FC236}">
                <a16:creationId xmlns:a16="http://schemas.microsoft.com/office/drawing/2014/main" id="{66CC9C96-56BB-A035-17FC-53EC57EDB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748" y="1466849"/>
            <a:ext cx="7080601" cy="4455277"/>
          </a:xfrm>
          <a:prstGeom prst="rect">
            <a:avLst/>
          </a:prstGeom>
        </p:spPr>
      </p:pic>
    </p:spTree>
    <p:extLst>
      <p:ext uri="{BB962C8B-B14F-4D97-AF65-F5344CB8AC3E}">
        <p14:creationId xmlns:p14="http://schemas.microsoft.com/office/powerpoint/2010/main" val="749050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322A-BCF2-F659-F907-C19A20CF17E9}"/>
              </a:ext>
            </a:extLst>
          </p:cNvPr>
          <p:cNvSpPr>
            <a:spLocks noGrp="1"/>
          </p:cNvSpPr>
          <p:nvPr>
            <p:ph type="title"/>
          </p:nvPr>
        </p:nvSpPr>
        <p:spPr/>
        <p:txBody>
          <a:bodyPr/>
          <a:lstStyle/>
          <a:p>
            <a:r>
              <a:rPr lang="en-US" dirty="0"/>
              <a:t>Task 1</a:t>
            </a:r>
          </a:p>
        </p:txBody>
      </p:sp>
      <p:sp>
        <p:nvSpPr>
          <p:cNvPr id="3" name="Content Placeholder 2">
            <a:extLst>
              <a:ext uri="{FF2B5EF4-FFF2-40B4-BE49-F238E27FC236}">
                <a16:creationId xmlns:a16="http://schemas.microsoft.com/office/drawing/2014/main" id="{7C3FA45A-EC0F-03E6-56CD-B7E37E8C6F71}"/>
              </a:ext>
            </a:extLst>
          </p:cNvPr>
          <p:cNvSpPr>
            <a:spLocks noGrp="1"/>
          </p:cNvSpPr>
          <p:nvPr>
            <p:ph idx="1"/>
          </p:nvPr>
        </p:nvSpPr>
        <p:spPr/>
        <p:txBody>
          <a:bodyPr/>
          <a:lstStyle/>
          <a:p>
            <a:r>
              <a:rPr lang="en-US" dirty="0"/>
              <a:t>Cerate a Circuit for Button state change detection using a led and button : when ever you press the button the Current state of led changes (On-Off)</a:t>
            </a:r>
          </a:p>
        </p:txBody>
      </p:sp>
    </p:spTree>
    <p:extLst>
      <p:ext uri="{BB962C8B-B14F-4D97-AF65-F5344CB8AC3E}">
        <p14:creationId xmlns:p14="http://schemas.microsoft.com/office/powerpoint/2010/main" val="10648971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396</TotalTime>
  <Words>561</Words>
  <Application>Microsoft Office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-apple-system</vt:lpstr>
      <vt:lpstr>Aptos</vt:lpstr>
      <vt:lpstr>Arial</vt:lpstr>
      <vt:lpstr>Century Gothic</vt:lpstr>
      <vt:lpstr>Google Sans</vt:lpstr>
      <vt:lpstr>Lato</vt:lpstr>
      <vt:lpstr>Libre Franklin</vt:lpstr>
      <vt:lpstr>Wingdings 3</vt:lpstr>
      <vt:lpstr>Wisp</vt:lpstr>
      <vt:lpstr> Embedded systems</vt:lpstr>
      <vt:lpstr>Push buttons</vt:lpstr>
      <vt:lpstr>How Push btn work</vt:lpstr>
      <vt:lpstr>Switches</vt:lpstr>
      <vt:lpstr>Floating Pin</vt:lpstr>
      <vt:lpstr>How to Solve it ?</vt:lpstr>
      <vt:lpstr>PowerPoint Presentation</vt:lpstr>
      <vt:lpstr>PowerPoint Presentation</vt:lpstr>
      <vt:lpstr>Task 1</vt:lpstr>
      <vt:lpstr>Diagram</vt:lpstr>
      <vt:lpstr>Diagram+Code</vt:lpstr>
      <vt:lpstr>7-segment Display</vt:lpstr>
      <vt:lpstr>PowerPoint Presentation</vt:lpstr>
      <vt:lpstr>PowerPoint Presentation</vt:lpstr>
      <vt:lpstr>Interfacing 7-segment</vt:lpstr>
      <vt:lpstr>Practice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Robotics     Ai 231</dc:title>
  <dc:creator>Ahmed Tarek</dc:creator>
  <cp:lastModifiedBy>ahmed ashry</cp:lastModifiedBy>
  <cp:revision>52</cp:revision>
  <dcterms:created xsi:type="dcterms:W3CDTF">2024-02-26T09:57:33Z</dcterms:created>
  <dcterms:modified xsi:type="dcterms:W3CDTF">2025-02-28T10:55:25Z</dcterms:modified>
</cp:coreProperties>
</file>