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45"/>
  </p:notesMasterIdLst>
  <p:sldIdLst>
    <p:sldId id="256" r:id="rId2"/>
    <p:sldId id="271" r:id="rId3"/>
    <p:sldId id="305" r:id="rId4"/>
    <p:sldId id="306" r:id="rId5"/>
    <p:sldId id="257" r:id="rId6"/>
    <p:sldId id="272" r:id="rId7"/>
    <p:sldId id="309" r:id="rId8"/>
    <p:sldId id="320" r:id="rId9"/>
    <p:sldId id="311" r:id="rId10"/>
    <p:sldId id="321" r:id="rId11"/>
    <p:sldId id="312" r:id="rId12"/>
    <p:sldId id="322" r:id="rId13"/>
    <p:sldId id="313" r:id="rId14"/>
    <p:sldId id="343" r:id="rId15"/>
    <p:sldId id="317" r:id="rId16"/>
    <p:sldId id="323" r:id="rId17"/>
    <p:sldId id="314" r:id="rId18"/>
    <p:sldId id="324" r:id="rId19"/>
    <p:sldId id="318" r:id="rId20"/>
    <p:sldId id="331" r:id="rId21"/>
    <p:sldId id="325" r:id="rId22"/>
    <p:sldId id="328" r:id="rId23"/>
    <p:sldId id="332" r:id="rId24"/>
    <p:sldId id="339" r:id="rId25"/>
    <p:sldId id="326" r:id="rId26"/>
    <p:sldId id="329" r:id="rId27"/>
    <p:sldId id="334" r:id="rId28"/>
    <p:sldId id="327" r:id="rId29"/>
    <p:sldId id="330" r:id="rId30"/>
    <p:sldId id="335" r:id="rId31"/>
    <p:sldId id="336" r:id="rId32"/>
    <p:sldId id="270" r:id="rId33"/>
    <p:sldId id="340" r:id="rId34"/>
    <p:sldId id="338" r:id="rId35"/>
    <p:sldId id="342" r:id="rId36"/>
    <p:sldId id="341" r:id="rId37"/>
    <p:sldId id="310" r:id="rId38"/>
    <p:sldId id="293" r:id="rId39"/>
    <p:sldId id="295" r:id="rId40"/>
    <p:sldId id="297" r:id="rId41"/>
    <p:sldId id="298" r:id="rId42"/>
    <p:sldId id="299" r:id="rId43"/>
    <p:sldId id="30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2" autoAdjust="0"/>
    <p:restoredTop sz="96283" autoAdjust="0"/>
  </p:normalViewPr>
  <p:slideViewPr>
    <p:cSldViewPr snapToGrid="0">
      <p:cViewPr varScale="1">
        <p:scale>
          <a:sx n="108" d="100"/>
          <a:sy n="108" d="100"/>
        </p:scale>
        <p:origin x="3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4D004-2C37-4AE2-86FA-01FEBF68C01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D0460-060E-40B4-9686-11C1B7C52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3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2CC7-CA21-4284-A941-9590A5313B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2B445B3-35D3-4128-B721-A5E11DC4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5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2CC7-CA21-4284-A941-9590A5313B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B445B3-35D3-4128-B721-A5E11DC4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2CC7-CA21-4284-A941-9590A5313B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B445B3-35D3-4128-B721-A5E11DC43C5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5170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2CC7-CA21-4284-A941-9590A5313B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B445B3-35D3-4128-B721-A5E11DC4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89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2CC7-CA21-4284-A941-9590A5313B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B445B3-35D3-4128-B721-A5E11DC43C5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86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2CC7-CA21-4284-A941-9590A5313B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B445B3-35D3-4128-B721-A5E11DC4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45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2CC7-CA21-4284-A941-9590A5313B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45B3-35D3-4128-B721-A5E11DC4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66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2CC7-CA21-4284-A941-9590A5313B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45B3-35D3-4128-B721-A5E11DC4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7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9160933" cy="1600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828800"/>
            <a:ext cx="10261600" cy="3657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3F9DC2E-C59D-94F0-EF38-D5CA244522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5880090-9C46-E1E5-415C-D1AEA2256E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0F9439C-95F8-FB4B-DF34-E59F3109E0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4BBACB-99FB-4608-B7B9-7946509C170C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0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2CC7-CA21-4284-A941-9590A5313B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45B3-35D3-4128-B721-A5E11DC4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2CC7-CA21-4284-A941-9590A5313B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B445B3-35D3-4128-B721-A5E11DC4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0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2CC7-CA21-4284-A941-9590A5313B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B445B3-35D3-4128-B721-A5E11DC4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2CC7-CA21-4284-A941-9590A5313B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B445B3-35D3-4128-B721-A5E11DC4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5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2CC7-CA21-4284-A941-9590A5313B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45B3-35D3-4128-B721-A5E11DC4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2CC7-CA21-4284-A941-9590A5313B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45B3-35D3-4128-B721-A5E11DC4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7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2CC7-CA21-4284-A941-9590A5313B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445B3-35D3-4128-B721-A5E11DC4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1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2CC7-CA21-4284-A941-9590A5313B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B445B3-35D3-4128-B721-A5E11DC4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2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B2CC7-CA21-4284-A941-9590A5313B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2B445B3-35D3-4128-B721-A5E11DC43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2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default.asp" TargetMode="External"/><Relationship Id="rId2" Type="http://schemas.openxmlformats.org/officeDocument/2006/relationships/hyperlink" Target="https://www.dittofi.com/learn/relationships-in-sql-complete-guide-with-examp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qlservertutorial.net/sql-server-basics/" TargetMode="External"/><Relationship Id="rId4" Type="http://schemas.openxmlformats.org/officeDocument/2006/relationships/hyperlink" Target="https://www.tutorialspoint.com/sql/index.htm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acebook.com/groups/is22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.me/ch/AbYf_IYBJr_bx_d1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hat.whatsapp.com/E6v7xBMiEKC0wTeo8pt6Cv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ssms/download-sql-server-management-studio-ssms?view=sql-server-ver16&amp;redirectedfrom=MSDN" TargetMode="External"/><Relationship Id="rId2" Type="http://schemas.openxmlformats.org/officeDocument/2006/relationships/hyperlink" Target="https://www.microsoft.com/en-gb/download/details.aspx?id=10478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PNImNf4C1o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B4B4-4605-9B59-DD22-5DDA5C3B9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262" y="649585"/>
            <a:ext cx="9759714" cy="22627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IS220 </a:t>
            </a:r>
            <a:br>
              <a:rPr lang="en-US" b="1" dirty="0"/>
            </a:br>
            <a:r>
              <a:rPr lang="en-US" b="1" dirty="0"/>
              <a:t>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3F83F-8FB0-B8EA-AA0F-6803BA07B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8309" y="3012541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Lab 2: SQL Basics (DDL Part1)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51C01-5D3D-36C9-2214-458E329EEB21}"/>
              </a:ext>
            </a:extLst>
          </p:cNvPr>
          <p:cNvSpPr txBox="1"/>
          <p:nvPr/>
        </p:nvSpPr>
        <p:spPr>
          <a:xfrm>
            <a:off x="2494429" y="4107263"/>
            <a:ext cx="78284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Presented by:</a:t>
            </a:r>
            <a:br>
              <a:rPr lang="en-US" sz="2800" dirty="0"/>
            </a:br>
            <a:r>
              <a:rPr lang="en-US" sz="2800" dirty="0"/>
              <a:t>Asst. Lect./ Ayman S. Abdelaziz, </a:t>
            </a:r>
            <a:r>
              <a:rPr lang="en-US" sz="2400" dirty="0"/>
              <a:t>M. Sc.  </a:t>
            </a:r>
            <a:br>
              <a:rPr lang="en-US" sz="2800" dirty="0"/>
            </a:br>
            <a:r>
              <a:rPr lang="en-US" sz="2800" dirty="0"/>
              <a:t>Head of International Students Affairs Sector</a:t>
            </a:r>
          </a:p>
        </p:txBody>
      </p:sp>
    </p:spTree>
    <p:extLst>
      <p:ext uri="{BB962C8B-B14F-4D97-AF65-F5344CB8AC3E}">
        <p14:creationId xmlns:p14="http://schemas.microsoft.com/office/powerpoint/2010/main" val="123040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E495E-D71F-F478-00A9-649AC0A41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06E5A3-37FE-3B10-0F66-DE2AF1BB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85" y="2058750"/>
            <a:ext cx="10306127" cy="1468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/>
              <a:t> Database Creation</a:t>
            </a:r>
          </a:p>
        </p:txBody>
      </p:sp>
    </p:spTree>
    <p:extLst>
      <p:ext uri="{BB962C8B-B14F-4D97-AF65-F5344CB8AC3E}">
        <p14:creationId xmlns:p14="http://schemas.microsoft.com/office/powerpoint/2010/main" val="343163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63D3-CCEE-BA40-D097-D95AF6ED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151" y="624110"/>
            <a:ext cx="9338461" cy="1280890"/>
          </a:xfrm>
        </p:spPr>
        <p:txBody>
          <a:bodyPr/>
          <a:lstStyle/>
          <a:p>
            <a:r>
              <a:rPr lang="en-US" b="1" dirty="0"/>
              <a:t>Database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C14BE-B971-A027-1074-FF604D0BC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151" y="1802167"/>
            <a:ext cx="10025849" cy="4109055"/>
          </a:xfrm>
        </p:spPr>
        <p:txBody>
          <a:bodyPr/>
          <a:lstStyle/>
          <a:p>
            <a:r>
              <a:rPr lang="en-US" sz="2000" dirty="0"/>
              <a:t>The CREATE DATABASE statement is used to create a new SQL database.</a:t>
            </a:r>
          </a:p>
          <a:p>
            <a:endParaRPr lang="en-US" b="1" dirty="0"/>
          </a:p>
          <a:p>
            <a:r>
              <a:rPr lang="en-US" sz="2000" b="1" dirty="0"/>
              <a:t>Syntax</a:t>
            </a:r>
            <a:br>
              <a:rPr lang="en-US" sz="2000" b="1" dirty="0"/>
            </a:br>
            <a:r>
              <a:rPr lang="en-US" b="1" dirty="0">
                <a:solidFill>
                  <a:srgbClr val="005CC5"/>
                </a:solidFill>
                <a:latin typeface="Consolas" panose="020B0609020204030204" pitchFamily="49" charset="0"/>
              </a:rPr>
              <a:t>CREATE DATABASE </a:t>
            </a:r>
            <a:r>
              <a:rPr lang="en-US" b="1" i="1" dirty="0" err="1">
                <a:solidFill>
                  <a:srgbClr val="FF0000"/>
                </a:solidFill>
              </a:rPr>
              <a:t>databasename</a:t>
            </a:r>
            <a:r>
              <a:rPr lang="en-US" sz="2000" b="1" dirty="0"/>
              <a:t>;</a:t>
            </a:r>
          </a:p>
          <a:p>
            <a:endParaRPr lang="en-US" sz="2000" b="1" dirty="0"/>
          </a:p>
          <a:p>
            <a:r>
              <a:rPr lang="en-US" sz="2000" b="1" dirty="0"/>
              <a:t>Example</a:t>
            </a:r>
            <a:br>
              <a:rPr lang="en-US" sz="2000" b="1" dirty="0"/>
            </a:br>
            <a:r>
              <a:rPr lang="en-US" b="1" dirty="0">
                <a:solidFill>
                  <a:srgbClr val="005CC5"/>
                </a:solidFill>
                <a:latin typeface="Consolas" panose="020B0609020204030204" pitchFamily="49" charset="0"/>
              </a:rPr>
              <a:t>CREATE DATABASE </a:t>
            </a:r>
            <a:r>
              <a:rPr lang="en-US" b="1" dirty="0" err="1">
                <a:solidFill>
                  <a:srgbClr val="FF0000"/>
                </a:solidFill>
              </a:rPr>
              <a:t>testDB</a:t>
            </a:r>
            <a:r>
              <a:rPr lang="en-US" sz="2000" b="1" dirty="0"/>
              <a:t>;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5383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88B4C-1AA0-C0C2-7118-CF2E9B83A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C1162E-40E0-8203-2067-F043B60A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85" y="2058750"/>
            <a:ext cx="10306127" cy="1468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/>
              <a:t> SQL Data Types</a:t>
            </a:r>
          </a:p>
        </p:txBody>
      </p:sp>
    </p:spTree>
    <p:extLst>
      <p:ext uri="{BB962C8B-B14F-4D97-AF65-F5344CB8AC3E}">
        <p14:creationId xmlns:p14="http://schemas.microsoft.com/office/powerpoint/2010/main" val="338931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915C3-A77E-B722-C8F3-F20B6D2D6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DC3D-1466-1CB8-DA52-A32E0141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67826"/>
            <a:ext cx="8911687" cy="773218"/>
          </a:xfrm>
        </p:spPr>
        <p:txBody>
          <a:bodyPr/>
          <a:lstStyle/>
          <a:p>
            <a:r>
              <a:rPr lang="en-US" b="1" dirty="0"/>
              <a:t>SQL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B7C29-D734-4F68-30FA-23515EACC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178" y="1697888"/>
            <a:ext cx="10012917" cy="5918900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String Data Types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F276F2-6BB3-17B4-72E1-5A1ABE26D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410888"/>
              </p:ext>
            </p:extLst>
          </p:nvPr>
        </p:nvGraphicFramePr>
        <p:xfrm>
          <a:off x="2042956" y="2211576"/>
          <a:ext cx="9924139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060">
                  <a:extLst>
                    <a:ext uri="{9D8B030D-6E8A-4147-A177-3AD203B41FA5}">
                      <a16:colId xmlns:a16="http://schemas.microsoft.com/office/drawing/2014/main" val="4019499027"/>
                    </a:ext>
                  </a:extLst>
                </a:gridCol>
                <a:gridCol w="5828416">
                  <a:extLst>
                    <a:ext uri="{9D8B030D-6E8A-4147-A177-3AD203B41FA5}">
                      <a16:colId xmlns:a16="http://schemas.microsoft.com/office/drawing/2014/main" val="587350744"/>
                    </a:ext>
                  </a:extLst>
                </a:gridCol>
                <a:gridCol w="2221663">
                  <a:extLst>
                    <a:ext uri="{9D8B030D-6E8A-4147-A177-3AD203B41FA5}">
                      <a16:colId xmlns:a16="http://schemas.microsoft.com/office/drawing/2014/main" val="2433284627"/>
                    </a:ext>
                  </a:extLst>
                </a:gridCol>
              </a:tblGrid>
              <a:tr h="3647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Char 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127810"/>
                  </a:ext>
                </a:extLst>
              </a:tr>
              <a:tr h="36474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char(n)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Fixed-length non-Unicode character data (n must be between 1 and 8000)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8,000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47554820"/>
                  </a:ext>
                </a:extLst>
              </a:tr>
              <a:tr h="36474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varchar(n)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Variable-length non-Unicode character data (n must be between 1 and 8000)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8,000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137592117"/>
                  </a:ext>
                </a:extLst>
              </a:tr>
              <a:tr h="36474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text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holds the character string with the variable width.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2GB text data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6664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208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77B06-6097-3E16-4E40-46EE5ED52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8DA0-F57B-AD12-3DFE-BB9D5237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379" y="687031"/>
            <a:ext cx="8911687" cy="921249"/>
          </a:xfrm>
        </p:spPr>
        <p:txBody>
          <a:bodyPr/>
          <a:lstStyle/>
          <a:p>
            <a:r>
              <a:rPr lang="en-US" b="1" dirty="0"/>
              <a:t> SQL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E24B-FD36-8137-1CEB-855E931C5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8569" y="765732"/>
            <a:ext cx="10012917" cy="5918900"/>
          </a:xfrm>
        </p:spPr>
        <p:txBody>
          <a:bodyPr>
            <a:normAutofit/>
          </a:bodyPr>
          <a:lstStyle/>
          <a:p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Numeric Data Type</a:t>
            </a:r>
            <a:r>
              <a:rPr lang="en-US" sz="2000" dirty="0">
                <a:solidFill>
                  <a:srgbClr val="000000"/>
                </a:solidFill>
                <a:latin typeface="Segoe UI" panose="020B0502040204020203" pitchFamily="34" charset="0"/>
              </a:rPr>
              <a:t>   </a:t>
            </a:r>
          </a:p>
          <a:p>
            <a:pPr marL="0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23AE8B-CF9D-427E-D416-E2FFEA0FDB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99052"/>
              </p:ext>
            </p:extLst>
          </p:nvPr>
        </p:nvGraphicFramePr>
        <p:xfrm>
          <a:off x="1998569" y="2129621"/>
          <a:ext cx="9924139" cy="3191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525">
                  <a:extLst>
                    <a:ext uri="{9D8B030D-6E8A-4147-A177-3AD203B41FA5}">
                      <a16:colId xmlns:a16="http://schemas.microsoft.com/office/drawing/2014/main" val="2398604677"/>
                    </a:ext>
                  </a:extLst>
                </a:gridCol>
                <a:gridCol w="6693311">
                  <a:extLst>
                    <a:ext uri="{9D8B030D-6E8A-4147-A177-3AD203B41FA5}">
                      <a16:colId xmlns:a16="http://schemas.microsoft.com/office/drawing/2014/main" val="2384674467"/>
                    </a:ext>
                  </a:extLst>
                </a:gridCol>
                <a:gridCol w="1498303">
                  <a:extLst>
                    <a:ext uri="{9D8B030D-6E8A-4147-A177-3AD203B41FA5}">
                      <a16:colId xmlns:a16="http://schemas.microsoft.com/office/drawing/2014/main" val="283027461"/>
                    </a:ext>
                  </a:extLst>
                </a:gridCol>
              </a:tblGrid>
              <a:tr h="3441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9628"/>
                  </a:ext>
                </a:extLst>
              </a:tr>
              <a:tr h="372876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Integer that can be 0, 1, or NULL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914099"/>
                  </a:ext>
                </a:extLst>
              </a:tr>
              <a:tr h="372876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tinyint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Allows whole numbers from 0 to 255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 byte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82457780"/>
                  </a:ext>
                </a:extLst>
              </a:tr>
              <a:tr h="372876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smallint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Allows whole numbers between -32,768 and 32,767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 bytes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77742878"/>
                  </a:ext>
                </a:extLst>
              </a:tr>
              <a:tr h="372876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Allows whole numbers between -2,147,483,648 and 2,147,483,647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4 bytes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12493704"/>
                  </a:ext>
                </a:extLst>
              </a:tr>
              <a:tr h="602337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bigint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Allows whole numbers between -9,223,372,036,854,775,808 and 9,223,372,036,854,775,807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8 bytes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83311075"/>
                  </a:ext>
                </a:extLst>
              </a:tr>
              <a:tr h="68838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float(n)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 parameter indicates whether the field should hold 4 or 8 bytes. float(24) holds a 4-byte field and float(53) holds an 8-byte field. Default value of n is 53.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4 or 8 bytes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59171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513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B6BDB-9628-94AB-5EFD-4AFCF487F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8AF8-AD12-E102-4844-FCD3FEE4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4884"/>
            <a:ext cx="8911687" cy="873198"/>
          </a:xfrm>
        </p:spPr>
        <p:txBody>
          <a:bodyPr/>
          <a:lstStyle/>
          <a:p>
            <a:r>
              <a:rPr lang="en-US" b="1" dirty="0"/>
              <a:t>SQL Data Types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2A52-6237-4C9F-7A2A-032046778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4631" y="939100"/>
            <a:ext cx="9602788" cy="59189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Date and Time Data Types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29E43D-529F-713D-1A61-4122891E9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29800"/>
              </p:ext>
            </p:extLst>
          </p:nvPr>
        </p:nvGraphicFramePr>
        <p:xfrm>
          <a:off x="2034631" y="2344070"/>
          <a:ext cx="939564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1881">
                  <a:extLst>
                    <a:ext uri="{9D8B030D-6E8A-4147-A177-3AD203B41FA5}">
                      <a16:colId xmlns:a16="http://schemas.microsoft.com/office/drawing/2014/main" val="2398604677"/>
                    </a:ext>
                  </a:extLst>
                </a:gridCol>
                <a:gridCol w="3131881">
                  <a:extLst>
                    <a:ext uri="{9D8B030D-6E8A-4147-A177-3AD203B41FA5}">
                      <a16:colId xmlns:a16="http://schemas.microsoft.com/office/drawing/2014/main" val="2384674467"/>
                    </a:ext>
                  </a:extLst>
                </a:gridCol>
                <a:gridCol w="3131881">
                  <a:extLst>
                    <a:ext uri="{9D8B030D-6E8A-4147-A177-3AD203B41FA5}">
                      <a16:colId xmlns:a16="http://schemas.microsoft.com/office/drawing/2014/main" val="283027461"/>
                    </a:ext>
                  </a:extLst>
                </a:gridCol>
              </a:tblGrid>
              <a:tr h="301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9628"/>
                  </a:ext>
                </a:extLst>
              </a:tr>
              <a:tr h="30159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Stores date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8 bytes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23914099"/>
                  </a:ext>
                </a:extLst>
              </a:tr>
              <a:tr h="30159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Stores date only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3 bytes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82457780"/>
                  </a:ext>
                </a:extLst>
              </a:tr>
              <a:tr h="30159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Stores time only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5 bytes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777742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526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F227A-AFC0-FB0A-3E10-AE8CA767F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D2DE4F-F8E6-8D7D-6AD7-C1611422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85" y="2058750"/>
            <a:ext cx="10306127" cy="1468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/>
              <a:t> SQL Constraints </a:t>
            </a:r>
          </a:p>
        </p:txBody>
      </p:sp>
    </p:spTree>
    <p:extLst>
      <p:ext uri="{BB962C8B-B14F-4D97-AF65-F5344CB8AC3E}">
        <p14:creationId xmlns:p14="http://schemas.microsoft.com/office/powerpoint/2010/main" val="1547984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F8A7B-4417-95BF-CF5B-E4F2527CC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509B-87FE-2A7B-7637-C88039D5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247" y="603303"/>
            <a:ext cx="9595913" cy="1280890"/>
          </a:xfrm>
        </p:spPr>
        <p:txBody>
          <a:bodyPr/>
          <a:lstStyle/>
          <a:p>
            <a:r>
              <a:rPr lang="en-US" b="1" dirty="0"/>
              <a:t>SQL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3B53-8C37-F2B4-720A-7214D5AB7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699" y="1571349"/>
            <a:ext cx="10283301" cy="4579572"/>
          </a:xfrm>
        </p:spPr>
        <p:txBody>
          <a:bodyPr/>
          <a:lstStyle/>
          <a:p>
            <a:pPr algn="l"/>
            <a:r>
              <a:rPr lang="en-US" sz="2000" dirty="0"/>
              <a:t>SQL constraints are used to specify rules for data in a table.</a:t>
            </a:r>
          </a:p>
          <a:p>
            <a:pPr marL="0" indent="0" algn="l">
              <a:buNone/>
            </a:pPr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AFC86B-E587-8A16-EC79-34C29A4C7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928921"/>
              </p:ext>
            </p:extLst>
          </p:nvPr>
        </p:nvGraphicFramePr>
        <p:xfrm>
          <a:off x="1908699" y="2352892"/>
          <a:ext cx="9871969" cy="326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464">
                  <a:extLst>
                    <a:ext uri="{9D8B030D-6E8A-4147-A177-3AD203B41FA5}">
                      <a16:colId xmlns:a16="http://schemas.microsoft.com/office/drawing/2014/main" val="754762663"/>
                    </a:ext>
                  </a:extLst>
                </a:gridCol>
                <a:gridCol w="7666505">
                  <a:extLst>
                    <a:ext uri="{9D8B030D-6E8A-4147-A177-3AD203B41FA5}">
                      <a16:colId xmlns:a16="http://schemas.microsoft.com/office/drawing/2014/main" val="162105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6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Ensures that a column cannot have a NULL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91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UNIQUE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Ensures that all values in a column are different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5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 KEY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combination of a </a:t>
                      </a:r>
                      <a:r>
                        <a:rPr lang="en-US" dirty="0"/>
                        <a:t>NOT NULL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/>
                        <a:t>UNIQUE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Uniquely identifies each row in a 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FOREIGN KEY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Prevents actions that would destroy links between tables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90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Ensures that the values in a column satisfies a specific condition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06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a default value for a column if no value is specified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29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INDEX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create and retrieve data from the database very quickly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110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08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1D3EC-DA14-F17D-86ED-E917343D1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C55420-EFAE-BC73-BC7B-E91CC501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85" y="2058750"/>
            <a:ext cx="10306127" cy="1468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/>
              <a:t> Table Creation</a:t>
            </a:r>
          </a:p>
        </p:txBody>
      </p:sp>
    </p:spTree>
    <p:extLst>
      <p:ext uri="{BB962C8B-B14F-4D97-AF65-F5344CB8AC3E}">
        <p14:creationId xmlns:p14="http://schemas.microsoft.com/office/powerpoint/2010/main" val="466709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54DE6-E63B-0017-2D0E-1C3EB5748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003" y="579722"/>
            <a:ext cx="8911687" cy="1280890"/>
          </a:xfrm>
        </p:spPr>
        <p:txBody>
          <a:bodyPr/>
          <a:lstStyle/>
          <a:p>
            <a:r>
              <a:rPr lang="en-US" b="1" dirty="0"/>
              <a:t>SQL CREATE Table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9097-8BED-90A1-28EA-7DB7CF6A7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003" y="1615736"/>
            <a:ext cx="9635339" cy="4109055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>
                <a:solidFill>
                  <a:srgbClr val="005CC5"/>
                </a:solidFill>
                <a:latin typeface="Consolas" panose="020B0609020204030204" pitchFamily="49" charset="0"/>
              </a:rPr>
              <a:t>CREATE TABLE </a:t>
            </a:r>
            <a:r>
              <a:rPr lang="en-US" sz="2000" dirty="0"/>
              <a:t>statement is used to create a new table in a database.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Syntax</a:t>
            </a:r>
          </a:p>
          <a:p>
            <a:pPr marL="800100" lvl="2" indent="0">
              <a:buNone/>
            </a:pPr>
            <a:r>
              <a:rPr lang="en-US" sz="1900" b="1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9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1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9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1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sz="19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sz="1900" b="1" dirty="0"/>
            </a:br>
            <a:r>
              <a:rPr lang="en-US" sz="19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column1 datatype</a:t>
            </a:r>
            <a:r>
              <a:rPr lang="en-US" sz="19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1" i="1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9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900" b="1" dirty="0"/>
            </a:br>
            <a:r>
              <a:rPr lang="en-US" sz="19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column2 datatype</a:t>
            </a:r>
            <a:r>
              <a:rPr lang="en-US" sz="19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1" i="1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9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900" b="1" dirty="0"/>
            </a:br>
            <a:r>
              <a:rPr lang="en-US" sz="19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column3 datatype</a:t>
            </a:r>
            <a:r>
              <a:rPr lang="en-US" sz="19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1" i="1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en-US" sz="19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sz="1900" b="1" dirty="0"/>
            </a:br>
            <a:r>
              <a:rPr lang="en-US" sz="19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....</a:t>
            </a:r>
            <a:br>
              <a:rPr lang="en-US" sz="1900" b="1" dirty="0"/>
            </a:br>
            <a:r>
              <a:rPr lang="en-US" sz="19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04572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66CA-7758-96B7-17CE-624799AE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Practical Course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7345E-595A-7460-C17A-971E87F83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0613"/>
            <a:ext cx="8915400" cy="4620288"/>
          </a:xfrm>
        </p:spPr>
        <p:txBody>
          <a:bodyPr>
            <a:normAutofit/>
          </a:bodyPr>
          <a:lstStyle/>
          <a:p>
            <a:r>
              <a:rPr lang="en-US" sz="3200" dirty="0"/>
              <a:t> Introduction to Database</a:t>
            </a:r>
          </a:p>
          <a:p>
            <a:r>
              <a:rPr lang="en-US" sz="3200" dirty="0"/>
              <a:t> SQL Basics</a:t>
            </a:r>
          </a:p>
          <a:p>
            <a:r>
              <a:rPr lang="en-US" sz="3200" dirty="0"/>
              <a:t> DDL</a:t>
            </a:r>
          </a:p>
          <a:p>
            <a:r>
              <a:rPr lang="en-US" sz="3200" dirty="0"/>
              <a:t> DML</a:t>
            </a:r>
          </a:p>
          <a:p>
            <a:r>
              <a:rPr lang="en-US" sz="3200" dirty="0"/>
              <a:t> Joining Tables </a:t>
            </a:r>
          </a:p>
          <a:p>
            <a:r>
              <a:rPr lang="en-US" sz="3200" dirty="0"/>
              <a:t> Grouping &amp; Sorting Data</a:t>
            </a:r>
          </a:p>
        </p:txBody>
      </p:sp>
    </p:spTree>
    <p:extLst>
      <p:ext uri="{BB962C8B-B14F-4D97-AF65-F5344CB8AC3E}">
        <p14:creationId xmlns:p14="http://schemas.microsoft.com/office/powerpoint/2010/main" val="3569938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D4D71-A22A-5A25-5942-7A5CC5160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D951-83F4-0E6C-5153-E1FE2955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003" y="579722"/>
            <a:ext cx="8911687" cy="1280890"/>
          </a:xfrm>
        </p:spPr>
        <p:txBody>
          <a:bodyPr/>
          <a:lstStyle/>
          <a:p>
            <a:r>
              <a:rPr lang="en-US" b="1" dirty="0"/>
              <a:t>SQL CREATE Table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FF3E-E117-6681-9D60-818DCE0DF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021" y="2325950"/>
            <a:ext cx="5258649" cy="1518082"/>
          </a:xfrm>
        </p:spPr>
        <p:txBody>
          <a:bodyPr>
            <a:normAutofit lnSpcReduction="10000"/>
          </a:bodyPr>
          <a:lstStyle/>
          <a:p>
            <a:pPr marL="800100" lvl="2" indent="0">
              <a:buNone/>
            </a:pPr>
            <a:r>
              <a:rPr lang="en-US" sz="2400" b="1" dirty="0">
                <a:solidFill>
                  <a:srgbClr val="005CC5"/>
                </a:solidFill>
                <a:latin typeface="Consolas" panose="020B0609020204030204" pitchFamily="49" charset="0"/>
              </a:rPr>
              <a:t>CREATE TABLE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customers ( </a:t>
            </a:r>
            <a:b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id int PRIMARY KEY, </a:t>
            </a:r>
            <a:b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name varchar(30) NOT NULL </a:t>
            </a:r>
            <a:b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09863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77850-984B-2ADB-C5BF-54638E46C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ACA09B-5729-9233-DEA8-9A0FE070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71" y="3132949"/>
            <a:ext cx="11825057" cy="127037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b="1" dirty="0"/>
              <a:t> Implementing 1 : M Relation</a:t>
            </a:r>
            <a:br>
              <a:rPr lang="en-US" sz="4400" b="1" dirty="0"/>
            </a:b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63040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D396EF-8BA4-AB6E-794F-CD9BEF4A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58764" cy="1280890"/>
          </a:xfrm>
        </p:spPr>
        <p:txBody>
          <a:bodyPr/>
          <a:lstStyle/>
          <a:p>
            <a:r>
              <a:rPr lang="en-US" b="1" dirty="0"/>
              <a:t>Implementing one-to-many relationship</a:t>
            </a:r>
          </a:p>
        </p:txBody>
      </p:sp>
      <p:pic>
        <p:nvPicPr>
          <p:cNvPr id="14" name="Content Placeholder 13" descr="A diagram of a customer relationship&#10;&#10;AI-generated content may be incorrect.">
            <a:extLst>
              <a:ext uri="{FF2B5EF4-FFF2-40B4-BE49-F238E27FC236}">
                <a16:creationId xmlns:a16="http://schemas.microsoft.com/office/drawing/2014/main" id="{813FF110-F6CB-6A98-B660-1B16217F8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92810"/>
            <a:ext cx="8915400" cy="2960191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8D5296-84ED-36F5-C549-389072CA4EBA}"/>
              </a:ext>
            </a:extLst>
          </p:cNvPr>
          <p:cNvSpPr txBox="1"/>
          <p:nvPr/>
        </p:nvSpPr>
        <p:spPr>
          <a:xfrm>
            <a:off x="5166803" y="5095783"/>
            <a:ext cx="439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+mj-lt"/>
              </a:rPr>
              <a:t>One to many relationship in SQL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997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56C2F-498A-CD45-9C64-D5C9E0D75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27F9F6-BA76-ACE6-BE34-69209992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58764" cy="1280890"/>
          </a:xfrm>
        </p:spPr>
        <p:txBody>
          <a:bodyPr/>
          <a:lstStyle/>
          <a:p>
            <a:r>
              <a:rPr lang="en-US" b="1" dirty="0"/>
              <a:t>Implementing one-to-many relationship</a:t>
            </a:r>
          </a:p>
        </p:txBody>
      </p:sp>
      <p:pic>
        <p:nvPicPr>
          <p:cNvPr id="6" name="Content Placeholder 5" descr="A diagram of a customer service&#10;&#10;AI-generated content may be incorrect.">
            <a:extLst>
              <a:ext uri="{FF2B5EF4-FFF2-40B4-BE49-F238E27FC236}">
                <a16:creationId xmlns:a16="http://schemas.microsoft.com/office/drawing/2014/main" id="{E786884E-36A4-26A1-D8A5-9A3B63A12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48904"/>
            <a:ext cx="8915400" cy="296019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9CD725-337C-89BE-FDF1-8E56A9FC6A6B}"/>
              </a:ext>
            </a:extLst>
          </p:cNvPr>
          <p:cNvSpPr txBox="1"/>
          <p:nvPr/>
        </p:nvSpPr>
        <p:spPr>
          <a:xfrm>
            <a:off x="4138749" y="5060272"/>
            <a:ext cx="582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effectLst/>
                <a:latin typeface="+mj-lt"/>
              </a:rPr>
              <a:t>One to many relationship in SQL Detailed view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1779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85ECF-B138-774C-3FBC-C8FC1BAA1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668FC9-9057-4176-075D-B9D42D78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58764" cy="1280890"/>
          </a:xfrm>
        </p:spPr>
        <p:txBody>
          <a:bodyPr/>
          <a:lstStyle/>
          <a:p>
            <a:r>
              <a:rPr lang="en-US" b="1" dirty="0"/>
              <a:t>Implementing one-to-many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D156A-B0FB-D3A8-654F-8AEBC5746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193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AC2B4-E9A4-D732-2D98-8C19D0135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4161ED-018C-2E4B-4665-42594125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71" y="3141827"/>
            <a:ext cx="11825057" cy="127037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b="1" dirty="0"/>
              <a:t> Implementing M : N Relation</a:t>
            </a:r>
            <a:br>
              <a:rPr lang="en-US" sz="4400" b="1" dirty="0"/>
            </a:b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55250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CB9D9-A8A3-F303-77DE-05115CF46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1306E8-0113-5190-4DAB-72093E63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086" y="624110"/>
            <a:ext cx="9755914" cy="1280890"/>
          </a:xfrm>
        </p:spPr>
        <p:txBody>
          <a:bodyPr>
            <a:noAutofit/>
          </a:bodyPr>
          <a:lstStyle/>
          <a:p>
            <a:pPr algn="l"/>
            <a:r>
              <a:rPr lang="en-US" b="1" i="0" dirty="0">
                <a:solidFill>
                  <a:srgbClr val="2A2829"/>
                </a:solidFill>
                <a:effectLst/>
              </a:rPr>
              <a:t>Implementing many-to-many relationship</a:t>
            </a:r>
            <a:br>
              <a:rPr lang="en-US" b="1" i="0" dirty="0">
                <a:solidFill>
                  <a:srgbClr val="2A2829"/>
                </a:solidFill>
                <a:effectLst/>
              </a:rPr>
            </a:br>
            <a:br>
              <a:rPr lang="en-US" b="0" i="0" dirty="0">
                <a:solidFill>
                  <a:srgbClr val="2A2829"/>
                </a:solidFill>
                <a:effectLst/>
              </a:rPr>
            </a:br>
            <a:endParaRPr lang="en-US" b="1" dirty="0"/>
          </a:p>
        </p:txBody>
      </p:sp>
      <p:pic>
        <p:nvPicPr>
          <p:cNvPr id="3" name="Content Placeholder 2" descr="A diagram of a student id&#10;&#10;AI-generated content may be incorrect.">
            <a:extLst>
              <a:ext uri="{FF2B5EF4-FFF2-40B4-BE49-F238E27FC236}">
                <a16:creationId xmlns:a16="http://schemas.microsoft.com/office/drawing/2014/main" id="{1B000B0B-3201-3B3A-F6D0-3E233FF6D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947" y="1905000"/>
            <a:ext cx="8915400" cy="29601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5C0196-4A41-B733-C3AE-74065A9B6B9A}"/>
              </a:ext>
            </a:extLst>
          </p:cNvPr>
          <p:cNvSpPr txBox="1"/>
          <p:nvPr/>
        </p:nvSpPr>
        <p:spPr>
          <a:xfrm>
            <a:off x="3639845" y="5032901"/>
            <a:ext cx="703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  <a:latin typeface="+mj-lt"/>
              </a:rPr>
              <a:t>Example of a many to many relationship with a joining table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8916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5EF16-A076-482D-2129-693ACAD58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1A5B22-5F56-0A58-8110-C5F54B10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086" y="90622"/>
            <a:ext cx="9755914" cy="1280890"/>
          </a:xfrm>
        </p:spPr>
        <p:txBody>
          <a:bodyPr>
            <a:noAutofit/>
          </a:bodyPr>
          <a:lstStyle/>
          <a:p>
            <a:pPr algn="l"/>
            <a:r>
              <a:rPr lang="en-US" b="1" i="0" dirty="0">
                <a:solidFill>
                  <a:srgbClr val="2A2829"/>
                </a:solidFill>
                <a:effectLst/>
              </a:rPr>
              <a:t>Implementing many-to-many relationship</a:t>
            </a:r>
            <a:br>
              <a:rPr lang="en-US" b="1" i="0" dirty="0">
                <a:solidFill>
                  <a:srgbClr val="2A2829"/>
                </a:solidFill>
                <a:effectLst/>
              </a:rPr>
            </a:br>
            <a:br>
              <a:rPr lang="en-US" b="0" i="0" dirty="0">
                <a:solidFill>
                  <a:srgbClr val="2A2829"/>
                </a:solidFill>
                <a:effectLst/>
              </a:rPr>
            </a:b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CCC8FA-5039-0164-5AC9-2B39C5EF1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085" y="923278"/>
            <a:ext cx="9755913" cy="59347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class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60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enrollment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class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97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13E94-EFD4-505E-C09D-762C9E45A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A2319F-90C9-C326-3FCE-40019777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71" y="3115193"/>
            <a:ext cx="11825057" cy="127037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400" b="1" dirty="0"/>
              <a:t> Implementing 1 : 1 Relation</a:t>
            </a:r>
            <a:br>
              <a:rPr lang="en-US" sz="4400" b="1" dirty="0"/>
            </a:b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17251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59A68-04F8-2404-8D1A-7B1A745A3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A1E8C6-CD34-5103-ABF1-EA148A15C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086" y="624110"/>
            <a:ext cx="9755914" cy="1280890"/>
          </a:xfrm>
        </p:spPr>
        <p:txBody>
          <a:bodyPr>
            <a:noAutofit/>
          </a:bodyPr>
          <a:lstStyle/>
          <a:p>
            <a:pPr algn="l"/>
            <a:r>
              <a:rPr lang="en-US" b="1" i="0" dirty="0">
                <a:solidFill>
                  <a:srgbClr val="2A2829"/>
                </a:solidFill>
                <a:effectLst/>
              </a:rPr>
              <a:t>Implementing one-to-one relationship</a:t>
            </a:r>
            <a:endParaRPr lang="en-US" b="1" dirty="0"/>
          </a:p>
        </p:txBody>
      </p:sp>
      <p:pic>
        <p:nvPicPr>
          <p:cNvPr id="3" name="Content Placeholder 2" descr="A computer screen with a couple of purple rectangular objects&#10;&#10;AI-generated content may be incorrect.">
            <a:extLst>
              <a:ext uri="{FF2B5EF4-FFF2-40B4-BE49-F238E27FC236}">
                <a16:creationId xmlns:a16="http://schemas.microsoft.com/office/drawing/2014/main" id="{9FFA02E5-BC38-FEFF-DD6C-9358D7D85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86" y="1992810"/>
            <a:ext cx="8915400" cy="29601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91CDE-6067-AFEE-BB36-7AD2646FF338}"/>
              </a:ext>
            </a:extLst>
          </p:cNvPr>
          <p:cNvSpPr txBox="1"/>
          <p:nvPr/>
        </p:nvSpPr>
        <p:spPr>
          <a:xfrm>
            <a:off x="4456865" y="5040811"/>
            <a:ext cx="487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effectLst/>
                <a:latin typeface="+mj-lt"/>
              </a:rPr>
              <a:t>Example of a one-to-one relationship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898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0715F-A9E1-A5A7-F395-88658D5CB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4D0C-C834-2CF4-92FA-6CB4F299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Assessment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0878C-4A6F-738A-F3C6-77135B5B6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0613"/>
            <a:ext cx="8915400" cy="4210609"/>
          </a:xfrm>
        </p:spPr>
        <p:txBody>
          <a:bodyPr>
            <a:normAutofit/>
          </a:bodyPr>
          <a:lstStyle/>
          <a:p>
            <a:r>
              <a:rPr lang="en-US" sz="3200" dirty="0"/>
              <a:t> Lab Tasks </a:t>
            </a:r>
          </a:p>
          <a:p>
            <a:r>
              <a:rPr lang="en-US" sz="3200" dirty="0"/>
              <a:t> Home Assignments</a:t>
            </a:r>
          </a:p>
          <a:p>
            <a:r>
              <a:rPr lang="en-US" sz="3200" dirty="0"/>
              <a:t> Final Practical Exam</a:t>
            </a:r>
          </a:p>
        </p:txBody>
      </p:sp>
    </p:spTree>
    <p:extLst>
      <p:ext uri="{BB962C8B-B14F-4D97-AF65-F5344CB8AC3E}">
        <p14:creationId xmlns:p14="http://schemas.microsoft.com/office/powerpoint/2010/main" val="143586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53A10-1A10-CD00-700F-66DFE317C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8168D0-7356-981B-B7EA-7DADC7F8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086" y="624110"/>
            <a:ext cx="9755914" cy="1280890"/>
          </a:xfrm>
        </p:spPr>
        <p:txBody>
          <a:bodyPr>
            <a:noAutofit/>
          </a:bodyPr>
          <a:lstStyle/>
          <a:p>
            <a:pPr algn="l"/>
            <a:r>
              <a:rPr lang="en-US" b="1" i="0" dirty="0">
                <a:solidFill>
                  <a:srgbClr val="2A2829"/>
                </a:solidFill>
                <a:effectLst/>
              </a:rPr>
              <a:t>Implementing one-to-one relationship</a:t>
            </a:r>
            <a:endParaRPr lang="en-US" b="1" dirty="0"/>
          </a:p>
        </p:txBody>
      </p:sp>
      <p:pic>
        <p:nvPicPr>
          <p:cNvPr id="7" name="Content Placeholder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F154D2D-9CB6-E9E9-ECC0-8FD43AFD2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86" y="2129675"/>
            <a:ext cx="8915400" cy="296019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81F9FF-2762-FADB-ABEE-2FA72396966A}"/>
              </a:ext>
            </a:extLst>
          </p:cNvPr>
          <p:cNvSpPr txBox="1"/>
          <p:nvPr/>
        </p:nvSpPr>
        <p:spPr>
          <a:xfrm>
            <a:off x="3391269" y="5129875"/>
            <a:ext cx="721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effectLst/>
                <a:latin typeface="+mj-lt"/>
              </a:rPr>
              <a:t>One to one relation between Persons table &amp; Passports table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0987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50646-4B99-1208-7F6A-37B03871B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24B5D-0AC4-7976-08A3-AB25067C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086" y="624110"/>
            <a:ext cx="9755914" cy="1280890"/>
          </a:xfrm>
        </p:spPr>
        <p:txBody>
          <a:bodyPr>
            <a:noAutofit/>
          </a:bodyPr>
          <a:lstStyle/>
          <a:p>
            <a:pPr algn="l"/>
            <a:r>
              <a:rPr lang="en-US" b="1" i="0" dirty="0">
                <a:solidFill>
                  <a:srgbClr val="2A2829"/>
                </a:solidFill>
                <a:effectLst/>
              </a:rPr>
              <a:t>Implementing one-to-one relationship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3817D-B123-0DF6-B11B-9C7DF41C3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86757"/>
            <a:ext cx="8915400" cy="47584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passport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PA_id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country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date_of_issue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UNIQUE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06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3EB9-176A-63C7-C3BC-86DCBEB2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563" y="323729"/>
            <a:ext cx="8911687" cy="1280890"/>
          </a:xfrm>
        </p:spPr>
        <p:txBody>
          <a:bodyPr/>
          <a:lstStyle/>
          <a:p>
            <a:r>
              <a:rPr lang="en-US" b="1" dirty="0"/>
              <a:t>Lab Task</a:t>
            </a:r>
          </a:p>
        </p:txBody>
      </p:sp>
      <p:graphicFrame>
        <p:nvGraphicFramePr>
          <p:cNvPr id="16386" name="Group 2">
            <a:extLst>
              <a:ext uri="{FF2B5EF4-FFF2-40B4-BE49-F238E27FC236}">
                <a16:creationId xmlns:a16="http://schemas.microsoft.com/office/drawing/2014/main" id="{B5439585-2CEB-0C2F-A2E1-851DCB7854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065655"/>
              </p:ext>
            </p:extLst>
          </p:nvPr>
        </p:nvGraphicFramePr>
        <p:xfrm>
          <a:off x="2589213" y="2124722"/>
          <a:ext cx="8915400" cy="2011508"/>
        </p:xfrm>
        <a:graphic>
          <a:graphicData uri="http://schemas.openxmlformats.org/drawingml/2006/table">
            <a:tbl>
              <a:tblPr/>
              <a:tblGrid>
                <a:gridCol w="181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8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2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Customer ID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First Name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Last Name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Zip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Email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MOR9117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James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Morgan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98310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jmorgan@cti.net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PIC3760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Kate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Picadilly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64068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picadillyk@monet.com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BEL2456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Rex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Bell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59701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rexbell@xyz.com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419" name="Group 35">
            <a:extLst>
              <a:ext uri="{FF2B5EF4-FFF2-40B4-BE49-F238E27FC236}">
                <a16:creationId xmlns:a16="http://schemas.microsoft.com/office/drawing/2014/main" id="{0AA34458-08E7-6625-DD3C-4FFE37B40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90236"/>
              </p:ext>
            </p:extLst>
          </p:nvPr>
        </p:nvGraphicFramePr>
        <p:xfrm>
          <a:off x="3887556" y="4663505"/>
          <a:ext cx="5270500" cy="1844674"/>
        </p:xfrm>
        <a:graphic>
          <a:graphicData uri="http://schemas.openxmlformats.org/drawingml/2006/table">
            <a:tbl>
              <a:tblPr/>
              <a:tblGrid>
                <a:gridCol w="181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Donation ID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Customer ID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Amount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455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MOR9117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$100.56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5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456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PIC3760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$200.56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457</a:t>
                      </a:r>
                    </a:p>
                  </a:txBody>
                  <a:tcPr marT="45736" marB="457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MOR9117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Arial" charset="0"/>
                        </a:rPr>
                        <a:t>$365.00</a:t>
                      </a:r>
                    </a:p>
                  </a:txBody>
                  <a:tcPr marT="45736" marB="457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77384F-4E2E-FB70-0717-9C9D14FAEF37}"/>
              </a:ext>
            </a:extLst>
          </p:cNvPr>
          <p:cNvSpPr txBox="1"/>
          <p:nvPr/>
        </p:nvSpPr>
        <p:spPr>
          <a:xfrm>
            <a:off x="2589213" y="1217486"/>
            <a:ext cx="8978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 the relationship between the following tables then use SQL server to create them.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FA6AA-3A9E-B495-E6FC-DBE150DF4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DE4B-29A3-A54C-9179-6A94BD639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563" y="323729"/>
            <a:ext cx="8911687" cy="1280890"/>
          </a:xfrm>
        </p:spPr>
        <p:txBody>
          <a:bodyPr/>
          <a:lstStyle/>
          <a:p>
            <a:r>
              <a:rPr lang="en-US" b="1" dirty="0"/>
              <a:t>Lab Task (Solution)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092F88-CD73-8F73-6C11-5808A3578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525"/>
            <a:ext cx="8915400" cy="47586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C_ID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Zip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Email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donation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D_ID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PRIMARY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Amount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30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NULL,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FOREIGN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KEY 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REFERENCES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C_id</a:t>
            </a: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66946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FAC5-8ED4-DFBB-9441-407A2FEE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75535"/>
            <a:ext cx="8911687" cy="1280890"/>
          </a:xfrm>
        </p:spPr>
        <p:txBody>
          <a:bodyPr/>
          <a:lstStyle/>
          <a:p>
            <a:r>
              <a:rPr lang="en-US" b="1" dirty="0"/>
              <a:t>Home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516F0-5F34-CC8A-6F29-D0B957505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76374"/>
            <a:ext cx="8915400" cy="4434847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 company has several departments. Each department has a supervisor and at least one employee. Employees must be assigned to at least one, but possibly more departments. At least one employee is assigned to a project, but an employee may be on vacation and not assigned to any projects. The important data fields are the </a:t>
            </a:r>
            <a:r>
              <a:rPr lang="en-US" sz="2400" b="1" dirty="0"/>
              <a:t>names </a:t>
            </a:r>
            <a:r>
              <a:rPr lang="en-US" sz="2400" dirty="0"/>
              <a:t>of the </a:t>
            </a:r>
            <a:r>
              <a:rPr lang="en-US" sz="2400" b="1" dirty="0"/>
              <a:t>departments</a:t>
            </a:r>
            <a:r>
              <a:rPr lang="en-US" sz="2400" dirty="0"/>
              <a:t>, </a:t>
            </a:r>
            <a:r>
              <a:rPr lang="en-US" sz="2400" b="1" dirty="0"/>
              <a:t>projects</a:t>
            </a:r>
            <a:r>
              <a:rPr lang="en-US" sz="2400" dirty="0"/>
              <a:t>, </a:t>
            </a:r>
            <a:r>
              <a:rPr lang="en-US" sz="2400" b="1" dirty="0"/>
              <a:t>supervisors </a:t>
            </a:r>
            <a:r>
              <a:rPr lang="en-US" sz="2400" dirty="0"/>
              <a:t>and </a:t>
            </a:r>
            <a:r>
              <a:rPr lang="en-US" sz="2400" b="1" dirty="0"/>
              <a:t>employees</a:t>
            </a:r>
            <a:r>
              <a:rPr lang="en-US" sz="2400" dirty="0"/>
              <a:t>, as well as the </a:t>
            </a:r>
            <a:r>
              <a:rPr lang="en-US" sz="2400" b="1" dirty="0"/>
              <a:t>supervisor </a:t>
            </a:r>
            <a:r>
              <a:rPr lang="en-US" sz="2400" dirty="0"/>
              <a:t>and </a:t>
            </a:r>
            <a:r>
              <a:rPr lang="en-US" sz="2400" b="1" dirty="0"/>
              <a:t>employee number </a:t>
            </a:r>
            <a:r>
              <a:rPr lang="en-US" sz="2400" dirty="0"/>
              <a:t>and a </a:t>
            </a:r>
            <a:r>
              <a:rPr lang="en-US" sz="2400" b="1" dirty="0"/>
              <a:t>unique project number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35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2260A-064E-4B43-F56A-AE3936463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77C6-A3B4-9AB8-F828-BA97A63F6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ar-EG" dirty="0"/>
            </a:b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A99C7-0C2E-42BC-90B1-CCBBFBEB2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 dirty="0"/>
          </a:p>
          <a:p>
            <a:endParaRPr lang="ar-EG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BB6121-BDBF-A578-B709-44538271C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52400"/>
            <a:ext cx="2362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D2434EB9-0234-FC22-4A2E-898213306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7188" y="609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7BFCD42-E0BF-F2CA-3B27-A2BB93285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989" y="152401"/>
            <a:ext cx="18966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Arial" charset="0"/>
                <a:ea typeface="MS PGothic" pitchFamily="34" charset="-128"/>
              </a:rPr>
              <a:t>Department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E3901CE1-AC10-6120-68C1-B60D3275E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953000"/>
            <a:ext cx="2362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5E125D6D-071F-9143-3D29-D87483189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5410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1E153FC4-4B62-C084-1C16-7EF1F77E8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4953000"/>
            <a:ext cx="1217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Arial" charset="0"/>
                <a:ea typeface="MS PGothic" pitchFamily="34" charset="-128"/>
              </a:rPr>
              <a:t>Project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72B1A41D-501D-0EF4-51BC-53CE7D1FF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953000"/>
            <a:ext cx="2362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592A52B5-5A8D-DC88-AA48-5E74F9503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410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FD9CC9E2-8B7F-3018-D7AF-894586EC0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4953000"/>
            <a:ext cx="162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Arial" charset="0"/>
                <a:ea typeface="MS PGothic" pitchFamily="34" charset="-128"/>
              </a:rPr>
              <a:t>Employee</a:t>
            </a:r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BC7DB0C5-34EF-AFEF-78B0-55A797B94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00600"/>
            <a:ext cx="2133600" cy="1981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95B61239-B441-45DF-D1CA-F676387CC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650" y="5562601"/>
            <a:ext cx="14173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latin typeface="Arial" charset="0"/>
                <a:ea typeface="MS PGothic" pitchFamily="34" charset="-128"/>
              </a:rPr>
              <a:t>works on</a:t>
            </a: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6851565F-2644-ACD5-6CF6-37167A317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791200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73C53E05-53B4-33B9-9794-5A4DDE482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791200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22">
            <a:extLst>
              <a:ext uri="{FF2B5EF4-FFF2-40B4-BE49-F238E27FC236}">
                <a16:creationId xmlns:a16="http://schemas.microsoft.com/office/drawing/2014/main" id="{BBED146F-60AB-9412-F510-787361007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2420888"/>
            <a:ext cx="2133600" cy="1981200"/>
          </a:xfrm>
          <a:prstGeom prst="diamond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5A4DD112-AC6E-2075-D4AF-5F1E5D622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576" y="3140969"/>
            <a:ext cx="10406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Arial" charset="0"/>
                <a:ea typeface="MS PGothic" pitchFamily="34" charset="-128"/>
              </a:rPr>
              <a:t>run by</a:t>
            </a: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B3343DC5-23F9-6AFA-9C2E-2F4510887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9050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364142A4-2483-3F88-8111-D78053EC2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196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4">
            <a:extLst>
              <a:ext uri="{FF2B5EF4-FFF2-40B4-BE49-F238E27FC236}">
                <a16:creationId xmlns:a16="http://schemas.microsoft.com/office/drawing/2014/main" id="{AD3DB180-99C0-DCC8-EC25-EC51D0246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581400"/>
            <a:ext cx="15240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u="sng" dirty="0">
                <a:latin typeface="Arial" charset="0"/>
                <a:ea typeface="MS PGothic" pitchFamily="34" charset="-128"/>
              </a:rPr>
              <a:t>Project</a:t>
            </a:r>
            <a:br>
              <a:rPr lang="en-US" sz="2000" u="sng" dirty="0">
                <a:latin typeface="Arial" charset="0"/>
                <a:ea typeface="MS PGothic" pitchFamily="34" charset="-128"/>
              </a:rPr>
            </a:br>
            <a:r>
              <a:rPr lang="en-US" sz="2000" u="sng" dirty="0">
                <a:latin typeface="Arial" charset="0"/>
                <a:ea typeface="MS PGothic" pitchFamily="34" charset="-128"/>
              </a:rPr>
              <a:t>Number</a:t>
            </a:r>
          </a:p>
        </p:txBody>
      </p:sp>
      <p:sp>
        <p:nvSpPr>
          <p:cNvPr id="47" name="Line 45">
            <a:extLst>
              <a:ext uri="{FF2B5EF4-FFF2-40B4-BE49-F238E27FC236}">
                <a16:creationId xmlns:a16="http://schemas.microsoft.com/office/drawing/2014/main" id="{8A3F31B6-C572-A728-0DC4-8B0626C78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4572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6">
            <a:extLst>
              <a:ext uri="{FF2B5EF4-FFF2-40B4-BE49-F238E27FC236}">
                <a16:creationId xmlns:a16="http://schemas.microsoft.com/office/drawing/2014/main" id="{EA4F30D1-3E7A-39BC-50BA-BFD721700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581400"/>
            <a:ext cx="15240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u="sng" dirty="0">
                <a:latin typeface="Arial" charset="0"/>
                <a:ea typeface="MS PGothic" pitchFamily="34" charset="-128"/>
              </a:rPr>
              <a:t>Employee</a:t>
            </a:r>
            <a:br>
              <a:rPr lang="en-US" sz="2000" u="sng" dirty="0">
                <a:latin typeface="Arial" charset="0"/>
                <a:ea typeface="MS PGothic" pitchFamily="34" charset="-128"/>
              </a:rPr>
            </a:br>
            <a:r>
              <a:rPr lang="en-US" sz="2000" u="sng" dirty="0">
                <a:latin typeface="Arial" charset="0"/>
                <a:ea typeface="MS PGothic" pitchFamily="34" charset="-128"/>
              </a:rPr>
              <a:t>Number</a:t>
            </a:r>
          </a:p>
        </p:txBody>
      </p:sp>
      <p:sp>
        <p:nvSpPr>
          <p:cNvPr id="49" name="Line 47">
            <a:extLst>
              <a:ext uri="{FF2B5EF4-FFF2-40B4-BE49-F238E27FC236}">
                <a16:creationId xmlns:a16="http://schemas.microsoft.com/office/drawing/2014/main" id="{C79736F3-6D7B-01B0-5AD4-AEC4D92843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44958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48">
            <a:extLst>
              <a:ext uri="{FF2B5EF4-FFF2-40B4-BE49-F238E27FC236}">
                <a16:creationId xmlns:a16="http://schemas.microsoft.com/office/drawing/2014/main" id="{E106795A-F970-40D8-AC3A-F7473434C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057400"/>
            <a:ext cx="15240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dirty="0">
                <a:latin typeface="Arial" charset="0"/>
                <a:ea typeface="MS PGothic" pitchFamily="34" charset="-128"/>
              </a:rPr>
              <a:t>Department</a:t>
            </a:r>
            <a:br>
              <a:rPr lang="en-US" sz="2000" dirty="0">
                <a:latin typeface="Arial" charset="0"/>
                <a:ea typeface="MS PGothic" pitchFamily="34" charset="-128"/>
              </a:rPr>
            </a:br>
            <a:r>
              <a:rPr lang="en-US" sz="2000" dirty="0">
                <a:latin typeface="Arial" charset="0"/>
                <a:ea typeface="MS PGothic" pitchFamily="34" charset="-128"/>
              </a:rPr>
              <a:t>Name</a:t>
            </a:r>
          </a:p>
        </p:txBody>
      </p:sp>
      <p:sp>
        <p:nvSpPr>
          <p:cNvPr id="51" name="Line 49">
            <a:extLst>
              <a:ext uri="{FF2B5EF4-FFF2-40B4-BE49-F238E27FC236}">
                <a16:creationId xmlns:a16="http://schemas.microsoft.com/office/drawing/2014/main" id="{EE4EC887-B9AE-45BD-FCE9-7DDB2FDBDF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182880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id="{CDCBF6E7-CFCC-4FDE-A2D0-E5A38B298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410" y="5726298"/>
            <a:ext cx="238981" cy="15517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ar-EG"/>
          </a:p>
        </p:txBody>
      </p:sp>
      <p:sp>
        <p:nvSpPr>
          <p:cNvPr id="52" name="Text Box 37">
            <a:extLst>
              <a:ext uri="{FF2B5EF4-FFF2-40B4-BE49-F238E27FC236}">
                <a16:creationId xmlns:a16="http://schemas.microsoft.com/office/drawing/2014/main" id="{7F453891-C4DF-7BF3-2825-8A05C45F5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0" y="5894951"/>
            <a:ext cx="6618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(0, N)</a:t>
            </a:r>
          </a:p>
        </p:txBody>
      </p:sp>
    </p:spTree>
    <p:extLst>
      <p:ext uri="{BB962C8B-B14F-4D97-AF65-F5344CB8AC3E}">
        <p14:creationId xmlns:p14="http://schemas.microsoft.com/office/powerpoint/2010/main" val="1083226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9B224-1D8D-6A79-A4C3-4402249BF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2B88-9A78-8998-4684-66799BBB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75535"/>
            <a:ext cx="8911687" cy="1280890"/>
          </a:xfrm>
        </p:spPr>
        <p:txBody>
          <a:bodyPr/>
          <a:lstStyle/>
          <a:p>
            <a:r>
              <a:rPr lang="en-US" b="1" dirty="0"/>
              <a:t>Home Assignment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06EA1-4C8B-B198-2DB4-B65384730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00174"/>
            <a:ext cx="9174163" cy="4511047"/>
          </a:xfrm>
        </p:spPr>
        <p:txBody>
          <a:bodyPr>
            <a:normAutofit/>
          </a:bodyPr>
          <a:lstStyle/>
          <a:p>
            <a:r>
              <a:rPr lang="en-US" dirty="0"/>
              <a:t>Based on the system description (Slide #33)</a:t>
            </a:r>
          </a:p>
          <a:p>
            <a:pPr lvl="1"/>
            <a:r>
              <a:rPr lang="en-US" sz="1800" dirty="0"/>
              <a:t>Determine the missing relationship between entities.</a:t>
            </a:r>
          </a:p>
          <a:p>
            <a:pPr lvl="1"/>
            <a:r>
              <a:rPr lang="en-US" sz="1800" dirty="0"/>
              <a:t>use SQL server to create a database for this system, including all required tables.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r>
              <a:rPr lang="en-US" dirty="0"/>
              <a:t>Each student should solve the assignment individually and upload the solution on Smart Learning before next lab.</a:t>
            </a:r>
          </a:p>
        </p:txBody>
      </p:sp>
    </p:spTree>
    <p:extLst>
      <p:ext uri="{BB962C8B-B14F-4D97-AF65-F5344CB8AC3E}">
        <p14:creationId xmlns:p14="http://schemas.microsoft.com/office/powerpoint/2010/main" val="3942298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7BBFE-573C-7B71-B586-0F58D8A6A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25756-F361-1964-2A22-C85DE5D2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7C78-0EC1-A2FB-E237-C87030396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32247"/>
            <a:ext cx="9422461" cy="4278975"/>
          </a:xfrm>
        </p:spPr>
        <p:txBody>
          <a:bodyPr>
            <a:normAutofit/>
          </a:bodyPr>
          <a:lstStyle/>
          <a:p>
            <a:r>
              <a:rPr lang="en-US" sz="2400" dirty="0" err="1">
                <a:hlinkClick r:id="rId2"/>
              </a:rPr>
              <a:t>Dittofi</a:t>
            </a:r>
            <a:r>
              <a:rPr lang="en-US" sz="2400" dirty="0">
                <a:hlinkClick r:id="rId2"/>
              </a:rPr>
              <a:t>: Relationships in SQL</a:t>
            </a:r>
            <a:endParaRPr lang="en-US" sz="2400" dirty="0"/>
          </a:p>
          <a:p>
            <a:r>
              <a:rPr lang="en-US" sz="2400" dirty="0">
                <a:hlinkClick r:id="rId3"/>
              </a:rPr>
              <a:t>W3 Schools: SQL Tutorial</a:t>
            </a:r>
            <a:endParaRPr lang="en-US" sz="2400" dirty="0"/>
          </a:p>
          <a:p>
            <a:r>
              <a:rPr lang="en-US" sz="2400" dirty="0">
                <a:hlinkClick r:id="rId4"/>
              </a:rPr>
              <a:t>Tutorials Point: SQL Tutorial</a:t>
            </a:r>
            <a:endParaRPr lang="en-US" sz="2400" b="1" dirty="0"/>
          </a:p>
          <a:p>
            <a:r>
              <a:rPr lang="en-US" sz="2400" dirty="0">
                <a:hlinkClick r:id="rId5"/>
              </a:rPr>
              <a:t>SQL Server Tutorial: SQL Server Basics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5338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7CDE2-3B68-55B1-4944-C63B70AC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Next Lab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5CFA2-59C2-4FF8-9DC5-103788008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32247"/>
            <a:ext cx="9422461" cy="4278975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3200" b="1" dirty="0"/>
              <a:t>DDL Part (2) </a:t>
            </a:r>
          </a:p>
          <a:p>
            <a:pPr lvl="2"/>
            <a:r>
              <a:rPr lang="en-US" sz="2400" dirty="0"/>
              <a:t>Alter</a:t>
            </a:r>
          </a:p>
          <a:p>
            <a:pPr lvl="2"/>
            <a:r>
              <a:rPr lang="en-US" sz="2400" dirty="0"/>
              <a:t>Drop</a:t>
            </a:r>
          </a:p>
          <a:p>
            <a:pPr lvl="2"/>
            <a:r>
              <a:rPr lang="en-US" sz="2400" dirty="0"/>
              <a:t>Truncate</a:t>
            </a:r>
          </a:p>
        </p:txBody>
      </p:sp>
    </p:spTree>
    <p:extLst>
      <p:ext uri="{BB962C8B-B14F-4D97-AF65-F5344CB8AC3E}">
        <p14:creationId xmlns:p14="http://schemas.microsoft.com/office/powerpoint/2010/main" val="1233332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C3D8-BD89-2151-B566-ED7BD44F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282" y="640080"/>
            <a:ext cx="3650279" cy="1259894"/>
          </a:xfrm>
        </p:spPr>
        <p:txBody>
          <a:bodyPr>
            <a:normAutofit/>
          </a:bodyPr>
          <a:lstStyle/>
          <a:p>
            <a:pPr algn="ctr"/>
            <a:r>
              <a:rPr lang="en-US" sz="3300" b="1" dirty="0"/>
              <a:t>Communication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B9127-2F99-59FA-0F8F-5E3B3382B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13400" cy="3759253"/>
          </a:xfrm>
        </p:spPr>
        <p:txBody>
          <a:bodyPr>
            <a:normAutofit/>
          </a:bodyPr>
          <a:lstStyle/>
          <a:p>
            <a:r>
              <a:rPr lang="en-US" sz="2400" b="1" dirty="0"/>
              <a:t>Facebook Group</a:t>
            </a:r>
            <a:br>
              <a:rPr lang="en-US" sz="1600" b="1" dirty="0"/>
            </a:br>
            <a:r>
              <a:rPr lang="en-US" sz="1600" b="1" u="sng" dirty="0">
                <a:hlinkClick r:id="rId2"/>
              </a:rPr>
              <a:t>https://www.facebook.com/groups/is220</a:t>
            </a:r>
            <a:r>
              <a:rPr lang="en-US" sz="1600" b="1" u="sng" dirty="0"/>
              <a:t> </a:t>
            </a:r>
            <a:br>
              <a:rPr lang="en-US" sz="1600" b="1" u="sng" dirty="0"/>
            </a:br>
            <a:br>
              <a:rPr lang="en-US" sz="1600" b="1" u="sng" dirty="0"/>
            </a:br>
            <a:endParaRPr lang="en-US" sz="1600" b="1" u="sng" dirty="0"/>
          </a:p>
        </p:txBody>
      </p:sp>
      <p:pic>
        <p:nvPicPr>
          <p:cNvPr id="5" name="Picture 4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4F1B1290-6EAC-37ED-3B5A-F1CA2761C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45" y="640080"/>
            <a:ext cx="5252773" cy="525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1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55051-CFBE-2BD8-F30D-278140D0D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F662-5F8E-D80C-E318-CA0004B2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Marks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90819-6E02-4CCE-565D-993C75D1F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0613"/>
            <a:ext cx="8915400" cy="4210609"/>
          </a:xfrm>
        </p:spPr>
        <p:txBody>
          <a:bodyPr>
            <a:normAutofit/>
          </a:bodyPr>
          <a:lstStyle/>
          <a:p>
            <a:r>
              <a:rPr lang="en-US" sz="3200" dirty="0"/>
              <a:t> Lab Attendance (5 Marks) </a:t>
            </a:r>
          </a:p>
          <a:p>
            <a:r>
              <a:rPr lang="en-US" sz="3200" dirty="0"/>
              <a:t> Final Practical Exam (25 Marks)</a:t>
            </a:r>
          </a:p>
        </p:txBody>
      </p:sp>
    </p:spTree>
    <p:extLst>
      <p:ext uri="{BB962C8B-B14F-4D97-AF65-F5344CB8AC3E}">
        <p14:creationId xmlns:p14="http://schemas.microsoft.com/office/powerpoint/2010/main" val="24423678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B78F6-EC0A-4B86-55CB-EA8B01E51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682" y="640080"/>
            <a:ext cx="3959352" cy="1259894"/>
          </a:xfrm>
        </p:spPr>
        <p:txBody>
          <a:bodyPr>
            <a:normAutofit/>
          </a:bodyPr>
          <a:lstStyle/>
          <a:p>
            <a:pPr algn="ctr"/>
            <a:r>
              <a:rPr lang="en-US" sz="3300" b="1" dirty="0"/>
              <a:t>Communication Channels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6A22-EE14-A4C0-9485-C2C1B5A23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4127875" cy="3759253"/>
          </a:xfrm>
        </p:spPr>
        <p:txBody>
          <a:bodyPr>
            <a:normAutofit/>
          </a:bodyPr>
          <a:lstStyle/>
          <a:p>
            <a:r>
              <a:rPr lang="en-US" sz="2400" b="1" dirty="0"/>
              <a:t>Messenger Chat Group</a:t>
            </a:r>
            <a:br>
              <a:rPr lang="en-US" b="1" i="0" u="none" strike="noStrike" dirty="0">
                <a:effectLst/>
                <a:latin typeface="inherit"/>
              </a:rPr>
            </a:br>
            <a:r>
              <a:rPr lang="en-US" b="1" i="0" u="none" strike="noStrike" dirty="0">
                <a:effectLst/>
                <a:latin typeface="inherit"/>
              </a:rPr>
              <a:t>               </a:t>
            </a:r>
            <a:r>
              <a:rPr lang="en-US" sz="2400" b="1" i="0" u="none" strike="noStrike" dirty="0">
                <a:effectLst/>
                <a:latin typeface="inherit"/>
                <a:hlinkClick r:id="rId2"/>
              </a:rPr>
              <a:t>Click Here</a:t>
            </a:r>
            <a:endParaRPr lang="en-US" sz="2400" b="1" i="0" u="none" strike="noStrike" dirty="0">
              <a:effectLst/>
              <a:latin typeface="inherit"/>
            </a:endParaRPr>
          </a:p>
          <a:p>
            <a:endParaRPr lang="en-US" b="1" i="0" u="none" strike="noStrike" dirty="0">
              <a:effectLst/>
              <a:latin typeface="inherit"/>
            </a:endParaRPr>
          </a:p>
          <a:p>
            <a:endParaRPr lang="en-US" b="0" i="0" u="none" strike="noStrike" dirty="0">
              <a:effectLst/>
              <a:latin typeface="inherit"/>
            </a:endParaRP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qr code on a white background">
            <a:extLst>
              <a:ext uri="{FF2B5EF4-FFF2-40B4-BE49-F238E27FC236}">
                <a16:creationId xmlns:a16="http://schemas.microsoft.com/office/drawing/2014/main" id="{EFAEB05E-85FF-48BE-08D9-F60784C92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45" y="640080"/>
            <a:ext cx="5252773" cy="525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9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B3CC-CED7-7BD1-411E-22563A7E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927" y="640080"/>
            <a:ext cx="3931920" cy="1259894"/>
          </a:xfrm>
        </p:spPr>
        <p:txBody>
          <a:bodyPr>
            <a:normAutofit/>
          </a:bodyPr>
          <a:lstStyle/>
          <a:p>
            <a:pPr algn="ctr"/>
            <a:r>
              <a:rPr lang="en-US" sz="3300" b="1" dirty="0"/>
              <a:t>Communication Channels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A8B8-394D-F22A-873A-B0B06AF57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4754879" cy="3759253"/>
          </a:xfrm>
        </p:spPr>
        <p:txBody>
          <a:bodyPr>
            <a:normAutofit/>
          </a:bodyPr>
          <a:lstStyle/>
          <a:p>
            <a:r>
              <a:rPr lang="en-US" sz="2400" b="1" i="0" u="none" strike="noStrike" dirty="0">
                <a:effectLst/>
                <a:latin typeface="+mj-lt"/>
              </a:rPr>
              <a:t>WhatsApp Group</a:t>
            </a:r>
            <a:br>
              <a:rPr lang="en-US" sz="2400" b="0" i="0" u="none" strike="noStrike" dirty="0">
                <a:effectLst/>
                <a:latin typeface="inherit"/>
              </a:rPr>
            </a:br>
            <a:r>
              <a:rPr lang="en-US" sz="2400" b="0" i="0" u="none" strike="noStrike" dirty="0">
                <a:effectLst/>
                <a:latin typeface="inherit"/>
              </a:rPr>
              <a:t>     </a:t>
            </a:r>
            <a:r>
              <a:rPr lang="en-US" sz="2400" b="1" i="0" u="none" strike="noStrike" dirty="0">
                <a:effectLst/>
                <a:latin typeface="inherit"/>
                <a:hlinkClick r:id="rId2"/>
              </a:rPr>
              <a:t>Click Here</a:t>
            </a:r>
            <a:br>
              <a:rPr lang="en-US" sz="2400" b="0" i="0" u="none" strike="noStrike" dirty="0">
                <a:effectLst/>
                <a:latin typeface="inherit"/>
              </a:rPr>
            </a:br>
            <a:br>
              <a:rPr lang="en-US" sz="2400" b="0" i="0" u="none" strike="noStrike" dirty="0">
                <a:effectLst/>
                <a:latin typeface="inherit"/>
              </a:rPr>
            </a:br>
            <a:endParaRPr lang="en-US" sz="2400" b="0" i="0" u="none" strike="noStrike" dirty="0">
              <a:effectLst/>
              <a:latin typeface="inherit"/>
            </a:endParaRPr>
          </a:p>
        </p:txBody>
      </p:sp>
      <p:pic>
        <p:nvPicPr>
          <p:cNvPr id="6" name="Picture 5" descr="A qr code with black squares">
            <a:extLst>
              <a:ext uri="{FF2B5EF4-FFF2-40B4-BE49-F238E27FC236}">
                <a16:creationId xmlns:a16="http://schemas.microsoft.com/office/drawing/2014/main" id="{A1FA6041-85A3-ED78-9174-DDAEF6B00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945" y="640080"/>
            <a:ext cx="5252773" cy="525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10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1A17AA-5027-4C31-AADE-76C6E815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717" y="2307325"/>
            <a:ext cx="8915399" cy="14688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881876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A588B8-2B60-EFE8-BBE1-60EA2CAA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64" y="2360591"/>
            <a:ext cx="8915399" cy="14688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0297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BED0-6483-A3ED-F983-25845BF9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683" y="624110"/>
            <a:ext cx="9231929" cy="1280890"/>
          </a:xfrm>
        </p:spPr>
        <p:txBody>
          <a:bodyPr>
            <a:normAutofit/>
          </a:bodyPr>
          <a:lstStyle/>
          <a:p>
            <a:r>
              <a:rPr lang="en-US" sz="4000" b="1" dirty="0"/>
              <a:t>Lab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252AC-5050-DDDC-D3AB-1DB08D5F0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784" y="1606609"/>
            <a:ext cx="9999216" cy="4304613"/>
          </a:xfrm>
        </p:spPr>
        <p:txBody>
          <a:bodyPr>
            <a:normAutofit/>
          </a:bodyPr>
          <a:lstStyle/>
          <a:p>
            <a:r>
              <a:rPr lang="en-US" sz="3200" dirty="0"/>
              <a:t> Intro. to SQL</a:t>
            </a:r>
          </a:p>
          <a:p>
            <a:r>
              <a:rPr lang="en-US" sz="3200" dirty="0"/>
              <a:t> Database Creation</a:t>
            </a:r>
          </a:p>
          <a:p>
            <a:r>
              <a:rPr lang="en-US" sz="3200" dirty="0"/>
              <a:t> SQL Data Types</a:t>
            </a:r>
          </a:p>
          <a:p>
            <a:r>
              <a:rPr lang="en-US" sz="3200" dirty="0"/>
              <a:t> SQL Constraints </a:t>
            </a:r>
          </a:p>
          <a:p>
            <a:r>
              <a:rPr lang="en-US" sz="3200" dirty="0"/>
              <a:t> Table Creation</a:t>
            </a:r>
          </a:p>
          <a:p>
            <a:r>
              <a:rPr lang="en-US" sz="3200" dirty="0"/>
              <a:t> Implementing 1 : 1 , 1 : M and M : N  relations</a:t>
            </a:r>
          </a:p>
        </p:txBody>
      </p:sp>
    </p:spTree>
    <p:extLst>
      <p:ext uri="{BB962C8B-B14F-4D97-AF65-F5344CB8AC3E}">
        <p14:creationId xmlns:p14="http://schemas.microsoft.com/office/powerpoint/2010/main" val="196052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C4F30-8CB7-1238-83A5-CF946BA2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85" y="2058750"/>
            <a:ext cx="10306127" cy="1468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/>
              <a:t>Intro. to SQL</a:t>
            </a:r>
          </a:p>
        </p:txBody>
      </p:sp>
    </p:spTree>
    <p:extLst>
      <p:ext uri="{BB962C8B-B14F-4D97-AF65-F5344CB8AC3E}">
        <p14:creationId xmlns:p14="http://schemas.microsoft.com/office/powerpoint/2010/main" val="181964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CB3CD7-4D84-ED58-C456-B2108E7B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614" y="570844"/>
            <a:ext cx="9196418" cy="1280890"/>
          </a:xfrm>
        </p:spPr>
        <p:txBody>
          <a:bodyPr/>
          <a:lstStyle/>
          <a:p>
            <a:r>
              <a:rPr lang="en-US" b="1" dirty="0"/>
              <a:t>What is SQL 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D77BB1-2293-4D6A-9A28-262062DFF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586" y="1464815"/>
            <a:ext cx="11073414" cy="449079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dirty="0"/>
              <a:t>SQL stands for Structured Query Language which is a computer language.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It is used for storing, manipulating and retrieving data stored in a relational database.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SQL is the standard language to communicate with RDBMS.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SQL is a 4th generation scripting lang. that requires an interpreter to be translated.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0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0455-D32E-60B4-0B61-A70DD83A3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750" y="659621"/>
            <a:ext cx="6062803" cy="929481"/>
          </a:xfrm>
        </p:spPr>
        <p:txBody>
          <a:bodyPr/>
          <a:lstStyle/>
          <a:p>
            <a:r>
              <a:rPr lang="en-US" b="1" dirty="0"/>
              <a:t>Types of SQL Commands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5C9C559-FB96-EE95-5BF6-CB817C3CDD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/>
          <a:stretch/>
        </p:blipFill>
        <p:spPr bwMode="auto">
          <a:xfrm>
            <a:off x="1881219" y="1882704"/>
            <a:ext cx="9144344" cy="405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47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2DB0-CBC6-668C-DB59-234A7E48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S/W Set Up</a:t>
            </a:r>
            <a:br>
              <a:rPr lang="en-US" dirty="0"/>
            </a:br>
            <a:r>
              <a:rPr lang="en-US" dirty="0"/>
              <a:t>MS SQL Server 2022 Express 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24AE9-176B-A037-F6D3-1ECD31A95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21349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/>
              <a:t>Download SQL Server 2022 Express installer (SQLServer2022-SSEI-Expr)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       </a:t>
            </a:r>
            <a:r>
              <a:rPr lang="en-US" sz="2000" i="1" dirty="0">
                <a:hlinkClick r:id="rId2"/>
              </a:rPr>
              <a:t>Click Here</a:t>
            </a:r>
            <a:endParaRPr lang="en-US" sz="2000" i="1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i="0" dirty="0">
                <a:effectLst/>
              </a:rPr>
              <a:t>Download SQL Server Management Studio (SSMS)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       </a:t>
            </a:r>
            <a:r>
              <a:rPr lang="en-US" sz="2000" i="1" dirty="0">
                <a:hlinkClick r:id="rId3"/>
              </a:rPr>
              <a:t>Click Here</a:t>
            </a:r>
            <a:endParaRPr lang="en-US" sz="2000" i="1" dirty="0"/>
          </a:p>
          <a:p>
            <a:pPr marL="0" indent="0">
              <a:buNone/>
            </a:pPr>
            <a:endParaRPr lang="en-US" sz="2000" i="0" dirty="0">
              <a:effectLst/>
            </a:endParaRPr>
          </a:p>
          <a:p>
            <a:r>
              <a:rPr lang="en-US" sz="2000" dirty="0"/>
              <a:t>Tutorial Video: how to set up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       </a:t>
            </a:r>
            <a:r>
              <a:rPr lang="en-US" sz="2000" i="1" dirty="0">
                <a:hlinkClick r:id="rId4"/>
              </a:rPr>
              <a:t>Click Here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9200367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1932</TotalTime>
  <Words>1409</Words>
  <Application>Microsoft Office PowerPoint</Application>
  <PresentationFormat>Widescreen</PresentationFormat>
  <Paragraphs>296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Aptos</vt:lpstr>
      <vt:lpstr>Arial</vt:lpstr>
      <vt:lpstr>Century Gothic</vt:lpstr>
      <vt:lpstr>Comic Sans MS</vt:lpstr>
      <vt:lpstr>Consolas</vt:lpstr>
      <vt:lpstr>inherit</vt:lpstr>
      <vt:lpstr>Segoe UI</vt:lpstr>
      <vt:lpstr>Wingdings 3</vt:lpstr>
      <vt:lpstr>Wisp</vt:lpstr>
      <vt:lpstr>IS220  Database Management System</vt:lpstr>
      <vt:lpstr>Practical Course Contents</vt:lpstr>
      <vt:lpstr>Assessment Methods</vt:lpstr>
      <vt:lpstr>Marks Distribution</vt:lpstr>
      <vt:lpstr>Lab Agenda</vt:lpstr>
      <vt:lpstr>Intro. to SQL</vt:lpstr>
      <vt:lpstr>What is SQL ?</vt:lpstr>
      <vt:lpstr>Types of SQL Commands</vt:lpstr>
      <vt:lpstr>S/W Set Up MS SQL Server 2022 Express Ed.</vt:lpstr>
      <vt:lpstr> Database Creation</vt:lpstr>
      <vt:lpstr>Database Creation</vt:lpstr>
      <vt:lpstr> SQL Data Types</vt:lpstr>
      <vt:lpstr>SQL Data Types</vt:lpstr>
      <vt:lpstr> SQL Data Types</vt:lpstr>
      <vt:lpstr>SQL Data Types (Cont’d)</vt:lpstr>
      <vt:lpstr> SQL Constraints </vt:lpstr>
      <vt:lpstr>SQL Constraints</vt:lpstr>
      <vt:lpstr> Table Creation</vt:lpstr>
      <vt:lpstr>SQL CREATE Table Statement</vt:lpstr>
      <vt:lpstr>SQL CREATE Table Example</vt:lpstr>
      <vt:lpstr> Implementing 1 : M Relation </vt:lpstr>
      <vt:lpstr>Implementing one-to-many relationship</vt:lpstr>
      <vt:lpstr>Implementing one-to-many relationship</vt:lpstr>
      <vt:lpstr>Implementing one-to-many relationship</vt:lpstr>
      <vt:lpstr> Implementing M : N Relation </vt:lpstr>
      <vt:lpstr>Implementing many-to-many relationship  </vt:lpstr>
      <vt:lpstr>Implementing many-to-many relationship  </vt:lpstr>
      <vt:lpstr> Implementing 1 : 1 Relation </vt:lpstr>
      <vt:lpstr>Implementing one-to-one relationship</vt:lpstr>
      <vt:lpstr>Implementing one-to-one relationship</vt:lpstr>
      <vt:lpstr>Implementing one-to-one relationship</vt:lpstr>
      <vt:lpstr>Lab Task</vt:lpstr>
      <vt:lpstr>Lab Task (Solution)</vt:lpstr>
      <vt:lpstr>Home Assignment</vt:lpstr>
      <vt:lpstr> </vt:lpstr>
      <vt:lpstr>Home Assignment (1)</vt:lpstr>
      <vt:lpstr>References</vt:lpstr>
      <vt:lpstr>Next Lab </vt:lpstr>
      <vt:lpstr>Communication Channels</vt:lpstr>
      <vt:lpstr>Communication Channels</vt:lpstr>
      <vt:lpstr>Communication Channels</vt:lpstr>
      <vt:lpstr>Any Questions 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Ayman Shamel Abdelaziz</dc:creator>
  <cp:lastModifiedBy>Ayman Shamel Abdelaziz</cp:lastModifiedBy>
  <cp:revision>114</cp:revision>
  <dcterms:created xsi:type="dcterms:W3CDTF">2025-02-14T12:27:29Z</dcterms:created>
  <dcterms:modified xsi:type="dcterms:W3CDTF">2025-02-27T01:22:24Z</dcterms:modified>
</cp:coreProperties>
</file>