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B7D"/>
    <a:srgbClr val="336EA8"/>
    <a:srgbClr val="94B9D6"/>
    <a:srgbClr val="1869A6"/>
    <a:srgbClr val="FFF9E7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outlineViewPr>
    <p:cViewPr>
      <p:scale>
        <a:sx n="33" d="100"/>
        <a:sy n="33" d="100"/>
      </p:scale>
      <p:origin x="0" y="-6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74F03-C24C-49EB-B07B-9B53C0C85A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6077C6-11B1-48F1-921C-4093DB68C356}">
      <dgm:prSet/>
      <dgm:spPr/>
      <dgm:t>
        <a:bodyPr/>
        <a:lstStyle/>
        <a:p>
          <a:r>
            <a:rPr lang="en-US" b="1"/>
            <a:t>Interpretation:</a:t>
          </a:r>
          <a:endParaRPr lang="en-US"/>
        </a:p>
      </dgm:t>
    </dgm:pt>
    <dgm:pt modelId="{AFBDBF81-7C7A-4A90-8536-8D18D21A6ECF}" type="parTrans" cxnId="{16A113C5-85C0-4222-9249-A3703A746AE4}">
      <dgm:prSet/>
      <dgm:spPr/>
      <dgm:t>
        <a:bodyPr/>
        <a:lstStyle/>
        <a:p>
          <a:endParaRPr lang="en-US"/>
        </a:p>
      </dgm:t>
    </dgm:pt>
    <dgm:pt modelId="{7F44EE5E-AF3B-4D4B-A921-2406673464F4}" type="sibTrans" cxnId="{16A113C5-85C0-4222-9249-A3703A746AE4}">
      <dgm:prSet/>
      <dgm:spPr/>
      <dgm:t>
        <a:bodyPr/>
        <a:lstStyle/>
        <a:p>
          <a:endParaRPr lang="en-US"/>
        </a:p>
      </dgm:t>
    </dgm:pt>
    <dgm:pt modelId="{41C9FF9B-65B6-4460-8D92-826F92E249E2}">
      <dgm:prSet/>
      <dgm:spPr/>
      <dgm:t>
        <a:bodyPr/>
        <a:lstStyle/>
        <a:p>
          <a:r>
            <a:rPr lang="en-US"/>
            <a:t>The source code is executed line by line. </a:t>
          </a:r>
        </a:p>
      </dgm:t>
    </dgm:pt>
    <dgm:pt modelId="{DD7693D5-5845-4CF2-A9CF-31445A281BC7}" type="parTrans" cxnId="{E120534A-BB1D-4350-A3F9-D924959960FF}">
      <dgm:prSet/>
      <dgm:spPr/>
      <dgm:t>
        <a:bodyPr/>
        <a:lstStyle/>
        <a:p>
          <a:endParaRPr lang="en-US"/>
        </a:p>
      </dgm:t>
    </dgm:pt>
    <dgm:pt modelId="{CA95CF52-9CD3-4540-AA98-A172288506A4}" type="sibTrans" cxnId="{E120534A-BB1D-4350-A3F9-D924959960FF}">
      <dgm:prSet/>
      <dgm:spPr/>
      <dgm:t>
        <a:bodyPr/>
        <a:lstStyle/>
        <a:p>
          <a:endParaRPr lang="en-US"/>
        </a:p>
      </dgm:t>
    </dgm:pt>
    <dgm:pt modelId="{44D45CAA-1B2E-4827-AFE8-F1C6D794F73E}">
      <dgm:prSet/>
      <dgm:spPr/>
      <dgm:t>
        <a:bodyPr/>
        <a:lstStyle/>
        <a:p>
          <a:r>
            <a:rPr lang="en-US"/>
            <a:t>Advantages:</a:t>
          </a:r>
        </a:p>
      </dgm:t>
    </dgm:pt>
    <dgm:pt modelId="{CD9887B5-E657-4D93-93EB-587C3FBC59C2}" type="parTrans" cxnId="{F5E2C690-BB7B-4D06-8D81-7FD102C8EA83}">
      <dgm:prSet/>
      <dgm:spPr/>
      <dgm:t>
        <a:bodyPr/>
        <a:lstStyle/>
        <a:p>
          <a:endParaRPr lang="en-US"/>
        </a:p>
      </dgm:t>
    </dgm:pt>
    <dgm:pt modelId="{64C3EE73-A298-43D9-8673-B370277D3BD8}" type="sibTrans" cxnId="{F5E2C690-BB7B-4D06-8D81-7FD102C8EA83}">
      <dgm:prSet/>
      <dgm:spPr/>
      <dgm:t>
        <a:bodyPr/>
        <a:lstStyle/>
        <a:p>
          <a:endParaRPr lang="en-US"/>
        </a:p>
      </dgm:t>
    </dgm:pt>
    <dgm:pt modelId="{3F6AE609-FE15-486A-8777-7ECFA02C76F7}">
      <dgm:prSet/>
      <dgm:spPr/>
      <dgm:t>
        <a:bodyPr/>
        <a:lstStyle/>
        <a:p>
          <a:r>
            <a:rPr lang="en-US" b="1"/>
            <a:t>Ease of Use</a:t>
          </a:r>
          <a:r>
            <a:rPr lang="en-US"/>
            <a:t>: Easier to test and debug</a:t>
          </a:r>
        </a:p>
      </dgm:t>
    </dgm:pt>
    <dgm:pt modelId="{5875EF61-4CBB-4E7E-BDDE-BD53639381F0}" type="parTrans" cxnId="{718C9BE2-8AB4-497D-AA54-0F403CD94BC6}">
      <dgm:prSet/>
      <dgm:spPr/>
      <dgm:t>
        <a:bodyPr/>
        <a:lstStyle/>
        <a:p>
          <a:endParaRPr lang="en-US"/>
        </a:p>
      </dgm:t>
    </dgm:pt>
    <dgm:pt modelId="{4203E288-F730-43BA-BDFF-F62DC1DE24D6}" type="sibTrans" cxnId="{718C9BE2-8AB4-497D-AA54-0F403CD94BC6}">
      <dgm:prSet/>
      <dgm:spPr/>
      <dgm:t>
        <a:bodyPr/>
        <a:lstStyle/>
        <a:p>
          <a:endParaRPr lang="en-US"/>
        </a:p>
      </dgm:t>
    </dgm:pt>
    <dgm:pt modelId="{4AD69099-79F5-4BB4-8401-BBE199B10111}">
      <dgm:prSet/>
      <dgm:spPr/>
      <dgm:t>
        <a:bodyPr/>
        <a:lstStyle/>
        <a:p>
          <a:r>
            <a:rPr lang="en-US" b="1"/>
            <a:t>Portability</a:t>
          </a:r>
          <a:r>
            <a:rPr lang="en-US"/>
            <a:t>: The same source code can typically run on any platform with the appropriate interpreter.</a:t>
          </a:r>
        </a:p>
      </dgm:t>
    </dgm:pt>
    <dgm:pt modelId="{7CD3D7C1-BC3F-453F-937F-A72CEA44CED2}" type="parTrans" cxnId="{E075949A-1AF8-4B09-895A-1F9026544FE6}">
      <dgm:prSet/>
      <dgm:spPr/>
      <dgm:t>
        <a:bodyPr/>
        <a:lstStyle/>
        <a:p>
          <a:endParaRPr lang="en-US"/>
        </a:p>
      </dgm:t>
    </dgm:pt>
    <dgm:pt modelId="{F1F45D71-6408-4530-AC7B-AD81B78E9493}" type="sibTrans" cxnId="{E075949A-1AF8-4B09-895A-1F9026544FE6}">
      <dgm:prSet/>
      <dgm:spPr/>
      <dgm:t>
        <a:bodyPr/>
        <a:lstStyle/>
        <a:p>
          <a:endParaRPr lang="en-US"/>
        </a:p>
      </dgm:t>
    </dgm:pt>
    <dgm:pt modelId="{E560B56A-350E-44B7-BC09-F4D91F8C5E6D}">
      <dgm:prSet/>
      <dgm:spPr/>
      <dgm:t>
        <a:bodyPr/>
        <a:lstStyle/>
        <a:p>
          <a:r>
            <a:rPr lang="en-US"/>
            <a:t>Disadvantages:</a:t>
          </a:r>
        </a:p>
      </dgm:t>
    </dgm:pt>
    <dgm:pt modelId="{C34694C4-0CB7-4C77-A78A-93C91E18D879}" type="parTrans" cxnId="{07B9AAC3-E393-44ED-9BAE-E8186BCBDD6C}">
      <dgm:prSet/>
      <dgm:spPr/>
      <dgm:t>
        <a:bodyPr/>
        <a:lstStyle/>
        <a:p>
          <a:endParaRPr lang="en-US"/>
        </a:p>
      </dgm:t>
    </dgm:pt>
    <dgm:pt modelId="{8F146A24-2C2D-4B9C-BE8A-46F71E03B4D8}" type="sibTrans" cxnId="{07B9AAC3-E393-44ED-9BAE-E8186BCBDD6C}">
      <dgm:prSet/>
      <dgm:spPr/>
      <dgm:t>
        <a:bodyPr/>
        <a:lstStyle/>
        <a:p>
          <a:endParaRPr lang="en-US"/>
        </a:p>
      </dgm:t>
    </dgm:pt>
    <dgm:pt modelId="{ABCFE2BA-F516-4725-95FD-A73B3ABA12BC}">
      <dgm:prSet/>
      <dgm:spPr/>
      <dgm:t>
        <a:bodyPr/>
        <a:lstStyle/>
        <a:p>
          <a:r>
            <a:rPr lang="en-US" b="1"/>
            <a:t>Performance</a:t>
          </a:r>
          <a:r>
            <a:rPr lang="en-US"/>
            <a:t>: Generally slower execution </a:t>
          </a:r>
        </a:p>
      </dgm:t>
    </dgm:pt>
    <dgm:pt modelId="{3B17021E-AA14-4333-A382-5B5287FFD3E5}" type="parTrans" cxnId="{0C28DB5B-F0CE-432A-92E7-277510223E07}">
      <dgm:prSet/>
      <dgm:spPr/>
      <dgm:t>
        <a:bodyPr/>
        <a:lstStyle/>
        <a:p>
          <a:endParaRPr lang="en-US"/>
        </a:p>
      </dgm:t>
    </dgm:pt>
    <dgm:pt modelId="{D58D17A8-99FB-40B7-A252-B58BDA05784D}" type="sibTrans" cxnId="{0C28DB5B-F0CE-432A-92E7-277510223E07}">
      <dgm:prSet/>
      <dgm:spPr/>
      <dgm:t>
        <a:bodyPr/>
        <a:lstStyle/>
        <a:p>
          <a:endParaRPr lang="en-US"/>
        </a:p>
      </dgm:t>
    </dgm:pt>
    <dgm:pt modelId="{4CCA803F-B5F0-4BDA-9145-44FF5861C392}">
      <dgm:prSet/>
      <dgm:spPr/>
      <dgm:t>
        <a:bodyPr/>
        <a:lstStyle/>
        <a:p>
          <a:r>
            <a:rPr lang="en-US" b="1"/>
            <a:t>Runtime Errors</a:t>
          </a:r>
          <a:r>
            <a:rPr lang="en-US"/>
            <a:t>: Errors can only be detected during execution.</a:t>
          </a:r>
        </a:p>
      </dgm:t>
    </dgm:pt>
    <dgm:pt modelId="{DCC7469E-418B-47BD-9CE7-52AAC21B2283}" type="parTrans" cxnId="{8CEEEFEF-C889-4D9C-9026-144C392FDEE7}">
      <dgm:prSet/>
      <dgm:spPr/>
      <dgm:t>
        <a:bodyPr/>
        <a:lstStyle/>
        <a:p>
          <a:endParaRPr lang="en-US"/>
        </a:p>
      </dgm:t>
    </dgm:pt>
    <dgm:pt modelId="{F7F25864-B63A-4137-B39E-3FEB6FC2F39E}" type="sibTrans" cxnId="{8CEEEFEF-C889-4D9C-9026-144C392FDEE7}">
      <dgm:prSet/>
      <dgm:spPr/>
      <dgm:t>
        <a:bodyPr/>
        <a:lstStyle/>
        <a:p>
          <a:endParaRPr lang="en-US"/>
        </a:p>
      </dgm:t>
    </dgm:pt>
    <dgm:pt modelId="{AA0BA4A4-5A99-4F6F-8C5D-B141885704EE}" type="pres">
      <dgm:prSet presAssocID="{28D74F03-C24C-49EB-B07B-9B53C0C85A30}" presName="linear" presStyleCnt="0">
        <dgm:presLayoutVars>
          <dgm:animLvl val="lvl"/>
          <dgm:resizeHandles val="exact"/>
        </dgm:presLayoutVars>
      </dgm:prSet>
      <dgm:spPr/>
    </dgm:pt>
    <dgm:pt modelId="{A7EA501B-1255-4FB4-AB23-191C3CD04E74}" type="pres">
      <dgm:prSet presAssocID="{9B6077C6-11B1-48F1-921C-4093DB68C35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B655A7A-AB52-4915-B24B-55E680B79B1E}" type="pres">
      <dgm:prSet presAssocID="{9B6077C6-11B1-48F1-921C-4093DB68C35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716330C-DC91-4700-AA65-C96C1DD5CAF0}" type="presOf" srcId="{9B6077C6-11B1-48F1-921C-4093DB68C356}" destId="{A7EA501B-1255-4FB4-AB23-191C3CD04E74}" srcOrd="0" destOrd="0" presId="urn:microsoft.com/office/officeart/2005/8/layout/vList2"/>
    <dgm:cxn modelId="{6E90D922-10C0-4B33-9888-6F6AA7AEA788}" type="presOf" srcId="{28D74F03-C24C-49EB-B07B-9B53C0C85A30}" destId="{AA0BA4A4-5A99-4F6F-8C5D-B141885704EE}" srcOrd="0" destOrd="0" presId="urn:microsoft.com/office/officeart/2005/8/layout/vList2"/>
    <dgm:cxn modelId="{A985EA26-AE38-4ACD-99BB-A60F627B0FB1}" type="presOf" srcId="{41C9FF9B-65B6-4460-8D92-826F92E249E2}" destId="{2B655A7A-AB52-4915-B24B-55E680B79B1E}" srcOrd="0" destOrd="0" presId="urn:microsoft.com/office/officeart/2005/8/layout/vList2"/>
    <dgm:cxn modelId="{4793D62E-3A4D-4B49-A822-DC103873F6EC}" type="presOf" srcId="{44D45CAA-1B2E-4827-AFE8-F1C6D794F73E}" destId="{2B655A7A-AB52-4915-B24B-55E680B79B1E}" srcOrd="0" destOrd="1" presId="urn:microsoft.com/office/officeart/2005/8/layout/vList2"/>
    <dgm:cxn modelId="{0C28DB5B-F0CE-432A-92E7-277510223E07}" srcId="{E560B56A-350E-44B7-BC09-F4D91F8C5E6D}" destId="{ABCFE2BA-F516-4725-95FD-A73B3ABA12BC}" srcOrd="0" destOrd="0" parTransId="{3B17021E-AA14-4333-A382-5B5287FFD3E5}" sibTransId="{D58D17A8-99FB-40B7-A252-B58BDA05784D}"/>
    <dgm:cxn modelId="{E120534A-BB1D-4350-A3F9-D924959960FF}" srcId="{9B6077C6-11B1-48F1-921C-4093DB68C356}" destId="{41C9FF9B-65B6-4460-8D92-826F92E249E2}" srcOrd="0" destOrd="0" parTransId="{DD7693D5-5845-4CF2-A9CF-31445A281BC7}" sibTransId="{CA95CF52-9CD3-4540-AA98-A172288506A4}"/>
    <dgm:cxn modelId="{2300617F-50AE-4379-8032-37257ED8555E}" type="presOf" srcId="{3F6AE609-FE15-486A-8777-7ECFA02C76F7}" destId="{2B655A7A-AB52-4915-B24B-55E680B79B1E}" srcOrd="0" destOrd="2" presId="urn:microsoft.com/office/officeart/2005/8/layout/vList2"/>
    <dgm:cxn modelId="{955E7283-E366-4123-B961-6AA1027AD8DE}" type="presOf" srcId="{4CCA803F-B5F0-4BDA-9145-44FF5861C392}" destId="{2B655A7A-AB52-4915-B24B-55E680B79B1E}" srcOrd="0" destOrd="6" presId="urn:microsoft.com/office/officeart/2005/8/layout/vList2"/>
    <dgm:cxn modelId="{F5E2C690-BB7B-4D06-8D81-7FD102C8EA83}" srcId="{9B6077C6-11B1-48F1-921C-4093DB68C356}" destId="{44D45CAA-1B2E-4827-AFE8-F1C6D794F73E}" srcOrd="1" destOrd="0" parTransId="{CD9887B5-E657-4D93-93EB-587C3FBC59C2}" sibTransId="{64C3EE73-A298-43D9-8673-B370277D3BD8}"/>
    <dgm:cxn modelId="{E075949A-1AF8-4B09-895A-1F9026544FE6}" srcId="{44D45CAA-1B2E-4827-AFE8-F1C6D794F73E}" destId="{4AD69099-79F5-4BB4-8401-BBE199B10111}" srcOrd="1" destOrd="0" parTransId="{7CD3D7C1-BC3F-453F-937F-A72CEA44CED2}" sibTransId="{F1F45D71-6408-4530-AC7B-AD81B78E9493}"/>
    <dgm:cxn modelId="{7FF6219E-001C-4680-9C8D-B040E5374366}" type="presOf" srcId="{ABCFE2BA-F516-4725-95FD-A73B3ABA12BC}" destId="{2B655A7A-AB52-4915-B24B-55E680B79B1E}" srcOrd="0" destOrd="5" presId="urn:microsoft.com/office/officeart/2005/8/layout/vList2"/>
    <dgm:cxn modelId="{07B9AAC3-E393-44ED-9BAE-E8186BCBDD6C}" srcId="{9B6077C6-11B1-48F1-921C-4093DB68C356}" destId="{E560B56A-350E-44B7-BC09-F4D91F8C5E6D}" srcOrd="2" destOrd="0" parTransId="{C34694C4-0CB7-4C77-A78A-93C91E18D879}" sibTransId="{8F146A24-2C2D-4B9C-BE8A-46F71E03B4D8}"/>
    <dgm:cxn modelId="{16A113C5-85C0-4222-9249-A3703A746AE4}" srcId="{28D74F03-C24C-49EB-B07B-9B53C0C85A30}" destId="{9B6077C6-11B1-48F1-921C-4093DB68C356}" srcOrd="0" destOrd="0" parTransId="{AFBDBF81-7C7A-4A90-8536-8D18D21A6ECF}" sibTransId="{7F44EE5E-AF3B-4D4B-A921-2406673464F4}"/>
    <dgm:cxn modelId="{9AFEE8DE-B898-4F71-9744-5228237CEDCF}" type="presOf" srcId="{4AD69099-79F5-4BB4-8401-BBE199B10111}" destId="{2B655A7A-AB52-4915-B24B-55E680B79B1E}" srcOrd="0" destOrd="3" presId="urn:microsoft.com/office/officeart/2005/8/layout/vList2"/>
    <dgm:cxn modelId="{718C9BE2-8AB4-497D-AA54-0F403CD94BC6}" srcId="{44D45CAA-1B2E-4827-AFE8-F1C6D794F73E}" destId="{3F6AE609-FE15-486A-8777-7ECFA02C76F7}" srcOrd="0" destOrd="0" parTransId="{5875EF61-4CBB-4E7E-BDDE-BD53639381F0}" sibTransId="{4203E288-F730-43BA-BDFF-F62DC1DE24D6}"/>
    <dgm:cxn modelId="{8CEEEFEF-C889-4D9C-9026-144C392FDEE7}" srcId="{E560B56A-350E-44B7-BC09-F4D91F8C5E6D}" destId="{4CCA803F-B5F0-4BDA-9145-44FF5861C392}" srcOrd="1" destOrd="0" parTransId="{DCC7469E-418B-47BD-9CE7-52AAC21B2283}" sibTransId="{F7F25864-B63A-4137-B39E-3FEB6FC2F39E}"/>
    <dgm:cxn modelId="{92A03BF8-D654-4303-A720-5FBF474A4D4C}" type="presOf" srcId="{E560B56A-350E-44B7-BC09-F4D91F8C5E6D}" destId="{2B655A7A-AB52-4915-B24B-55E680B79B1E}" srcOrd="0" destOrd="4" presId="urn:microsoft.com/office/officeart/2005/8/layout/vList2"/>
    <dgm:cxn modelId="{C681638E-BF73-4F89-B82E-0F85289767FA}" type="presParOf" srcId="{AA0BA4A4-5A99-4F6F-8C5D-B141885704EE}" destId="{A7EA501B-1255-4FB4-AB23-191C3CD04E74}" srcOrd="0" destOrd="0" presId="urn:microsoft.com/office/officeart/2005/8/layout/vList2"/>
    <dgm:cxn modelId="{90B6A14D-B378-4518-8D78-9DC6F580863A}" type="presParOf" srcId="{AA0BA4A4-5A99-4F6F-8C5D-B141885704EE}" destId="{2B655A7A-AB52-4915-B24B-55E680B79B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801F1-CE51-43C9-B108-1FE3661AE7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15BCCD-A0C7-4A3B-AD24-FCD37E4AC056}">
      <dgm:prSet/>
      <dgm:spPr/>
      <dgm:t>
        <a:bodyPr/>
        <a:lstStyle/>
        <a:p>
          <a:r>
            <a:rPr lang="en-US" b="1"/>
            <a:t>Compilation:</a:t>
          </a:r>
          <a:endParaRPr lang="en-US"/>
        </a:p>
      </dgm:t>
    </dgm:pt>
    <dgm:pt modelId="{E66E62E5-6DF1-410F-A5C8-5A21DCFCF030}" type="parTrans" cxnId="{65C2A70A-1A71-41CE-8C4E-BDACDB586946}">
      <dgm:prSet/>
      <dgm:spPr/>
      <dgm:t>
        <a:bodyPr/>
        <a:lstStyle/>
        <a:p>
          <a:endParaRPr lang="en-US"/>
        </a:p>
      </dgm:t>
    </dgm:pt>
    <dgm:pt modelId="{0B5EFFE5-7CA3-435D-9208-917A77344FCF}" type="sibTrans" cxnId="{65C2A70A-1A71-41CE-8C4E-BDACDB586946}">
      <dgm:prSet/>
      <dgm:spPr/>
      <dgm:t>
        <a:bodyPr/>
        <a:lstStyle/>
        <a:p>
          <a:endParaRPr lang="en-US"/>
        </a:p>
      </dgm:t>
    </dgm:pt>
    <dgm:pt modelId="{FEFD4394-6CDC-4697-842A-17466EE1B5C7}">
      <dgm:prSet/>
      <dgm:spPr/>
      <dgm:t>
        <a:bodyPr/>
        <a:lstStyle/>
        <a:p>
          <a:r>
            <a:rPr lang="en-US"/>
            <a:t>Entire source code is translated into machine code.</a:t>
          </a:r>
        </a:p>
      </dgm:t>
    </dgm:pt>
    <dgm:pt modelId="{8C0B9368-974C-4EE4-A7E2-DCCB975F6CB8}" type="parTrans" cxnId="{5737BAFB-DCE2-409A-93B2-012703DDAA5F}">
      <dgm:prSet/>
      <dgm:spPr/>
      <dgm:t>
        <a:bodyPr/>
        <a:lstStyle/>
        <a:p>
          <a:endParaRPr lang="en-US"/>
        </a:p>
      </dgm:t>
    </dgm:pt>
    <dgm:pt modelId="{E77F16B6-0E1F-4092-A354-8EA2959CC352}" type="sibTrans" cxnId="{5737BAFB-DCE2-409A-93B2-012703DDAA5F}">
      <dgm:prSet/>
      <dgm:spPr/>
      <dgm:t>
        <a:bodyPr/>
        <a:lstStyle/>
        <a:p>
          <a:endParaRPr lang="en-US"/>
        </a:p>
      </dgm:t>
    </dgm:pt>
    <dgm:pt modelId="{D1101EA9-B45A-46D7-AACE-A76E56F59A82}">
      <dgm:prSet/>
      <dgm:spPr/>
      <dgm:t>
        <a:bodyPr/>
        <a:lstStyle/>
        <a:p>
          <a:r>
            <a:rPr lang="en-US"/>
            <a:t>The compiler generates an executable file or bytecode file that the computer can run</a:t>
          </a:r>
        </a:p>
      </dgm:t>
    </dgm:pt>
    <dgm:pt modelId="{F58DC98B-F032-4D79-A15E-CB1A31D7A551}" type="parTrans" cxnId="{7E3161DA-DB4E-44BA-963A-B08119C8ED3C}">
      <dgm:prSet/>
      <dgm:spPr/>
      <dgm:t>
        <a:bodyPr/>
        <a:lstStyle/>
        <a:p>
          <a:endParaRPr lang="en-US"/>
        </a:p>
      </dgm:t>
    </dgm:pt>
    <dgm:pt modelId="{AFCB5E8E-3BE0-4C4F-87BC-58A908C4DB8C}" type="sibTrans" cxnId="{7E3161DA-DB4E-44BA-963A-B08119C8ED3C}">
      <dgm:prSet/>
      <dgm:spPr/>
      <dgm:t>
        <a:bodyPr/>
        <a:lstStyle/>
        <a:p>
          <a:endParaRPr lang="en-US"/>
        </a:p>
      </dgm:t>
    </dgm:pt>
    <dgm:pt modelId="{51E4C64D-55E2-4E20-903C-55229276F93D}">
      <dgm:prSet/>
      <dgm:spPr/>
      <dgm:t>
        <a:bodyPr/>
        <a:lstStyle/>
        <a:p>
          <a:r>
            <a:rPr lang="en-US"/>
            <a:t>Advantages:</a:t>
          </a:r>
        </a:p>
      </dgm:t>
    </dgm:pt>
    <dgm:pt modelId="{8781DED5-907B-4C6B-9977-1BE5ABFA72D8}" type="parTrans" cxnId="{382992ED-0D98-4DE6-9765-5BEB1EE57219}">
      <dgm:prSet/>
      <dgm:spPr/>
      <dgm:t>
        <a:bodyPr/>
        <a:lstStyle/>
        <a:p>
          <a:endParaRPr lang="en-US"/>
        </a:p>
      </dgm:t>
    </dgm:pt>
    <dgm:pt modelId="{985356B8-4BBB-45CD-8E86-C351C569495E}" type="sibTrans" cxnId="{382992ED-0D98-4DE6-9765-5BEB1EE57219}">
      <dgm:prSet/>
      <dgm:spPr/>
      <dgm:t>
        <a:bodyPr/>
        <a:lstStyle/>
        <a:p>
          <a:endParaRPr lang="en-US"/>
        </a:p>
      </dgm:t>
    </dgm:pt>
    <dgm:pt modelId="{575362E7-E799-402C-A1FB-FFAE70F4AB47}">
      <dgm:prSet/>
      <dgm:spPr/>
      <dgm:t>
        <a:bodyPr/>
        <a:lstStyle/>
        <a:p>
          <a:r>
            <a:rPr lang="en-US" b="1"/>
            <a:t>Performance: </a:t>
          </a:r>
          <a:r>
            <a:rPr lang="en-US"/>
            <a:t>Generally faster execution because the translation is done beforehand.</a:t>
          </a:r>
        </a:p>
      </dgm:t>
    </dgm:pt>
    <dgm:pt modelId="{C471062B-B09E-446E-9930-68A01BDB04AE}" type="parTrans" cxnId="{1771333F-BAE9-413A-A51B-F6F47606B191}">
      <dgm:prSet/>
      <dgm:spPr/>
      <dgm:t>
        <a:bodyPr/>
        <a:lstStyle/>
        <a:p>
          <a:endParaRPr lang="en-US"/>
        </a:p>
      </dgm:t>
    </dgm:pt>
    <dgm:pt modelId="{2F52735E-48AE-4222-8737-EA478E56D682}" type="sibTrans" cxnId="{1771333F-BAE9-413A-A51B-F6F47606B191}">
      <dgm:prSet/>
      <dgm:spPr/>
      <dgm:t>
        <a:bodyPr/>
        <a:lstStyle/>
        <a:p>
          <a:endParaRPr lang="en-US"/>
        </a:p>
      </dgm:t>
    </dgm:pt>
    <dgm:pt modelId="{E6A2CFC4-A940-4EC0-A268-3E034CA22D96}">
      <dgm:prSet/>
      <dgm:spPr/>
      <dgm:t>
        <a:bodyPr/>
        <a:lstStyle/>
        <a:p>
          <a:r>
            <a:rPr lang="en-US" b="1"/>
            <a:t>Optimization: </a:t>
          </a:r>
          <a:r>
            <a:rPr lang="en-US"/>
            <a:t>Compilers often optimize the code for better performance.</a:t>
          </a:r>
        </a:p>
      </dgm:t>
    </dgm:pt>
    <dgm:pt modelId="{0DAA372F-A4E7-4795-92E8-8F12C36A5849}" type="parTrans" cxnId="{EEFA1100-9405-4693-B86B-ABC682618035}">
      <dgm:prSet/>
      <dgm:spPr/>
      <dgm:t>
        <a:bodyPr/>
        <a:lstStyle/>
        <a:p>
          <a:endParaRPr lang="en-US"/>
        </a:p>
      </dgm:t>
    </dgm:pt>
    <dgm:pt modelId="{832C09AE-7F0F-4227-8C6C-DE67AFFE428A}" type="sibTrans" cxnId="{EEFA1100-9405-4693-B86B-ABC682618035}">
      <dgm:prSet/>
      <dgm:spPr/>
      <dgm:t>
        <a:bodyPr/>
        <a:lstStyle/>
        <a:p>
          <a:endParaRPr lang="en-US"/>
        </a:p>
      </dgm:t>
    </dgm:pt>
    <dgm:pt modelId="{B8C8A5B7-7B91-4168-A9FF-73EF2326F255}">
      <dgm:prSet/>
      <dgm:spPr/>
      <dgm:t>
        <a:bodyPr/>
        <a:lstStyle/>
        <a:p>
          <a:r>
            <a:rPr lang="en-US"/>
            <a:t>Disadvantages:</a:t>
          </a:r>
        </a:p>
      </dgm:t>
    </dgm:pt>
    <dgm:pt modelId="{6EE59811-3D09-4957-979B-714207389E85}" type="parTrans" cxnId="{33CAF68C-6070-4181-85D5-08C98D9829CB}">
      <dgm:prSet/>
      <dgm:spPr/>
      <dgm:t>
        <a:bodyPr/>
        <a:lstStyle/>
        <a:p>
          <a:endParaRPr lang="en-US"/>
        </a:p>
      </dgm:t>
    </dgm:pt>
    <dgm:pt modelId="{EB29555F-29D8-4D53-BD45-C5D43E043BF6}" type="sibTrans" cxnId="{33CAF68C-6070-4181-85D5-08C98D9829CB}">
      <dgm:prSet/>
      <dgm:spPr/>
      <dgm:t>
        <a:bodyPr/>
        <a:lstStyle/>
        <a:p>
          <a:endParaRPr lang="en-US"/>
        </a:p>
      </dgm:t>
    </dgm:pt>
    <dgm:pt modelId="{079AC2C2-8FAA-4965-BE64-3EE54A289F7F}">
      <dgm:prSet/>
      <dgm:spPr/>
      <dgm:t>
        <a:bodyPr/>
        <a:lstStyle/>
        <a:p>
          <a:r>
            <a:rPr lang="en-US" b="1"/>
            <a:t>Compilation Time: </a:t>
          </a:r>
          <a:r>
            <a:rPr lang="en-US"/>
            <a:t>Requires a separate compilation step before execution.</a:t>
          </a:r>
        </a:p>
      </dgm:t>
    </dgm:pt>
    <dgm:pt modelId="{40CCBA24-C6D4-4A60-8E0B-0297B911C9A0}" type="parTrans" cxnId="{CDB2DEFC-8789-4FE1-8C74-9D0FB7663194}">
      <dgm:prSet/>
      <dgm:spPr/>
      <dgm:t>
        <a:bodyPr/>
        <a:lstStyle/>
        <a:p>
          <a:endParaRPr lang="en-US"/>
        </a:p>
      </dgm:t>
    </dgm:pt>
    <dgm:pt modelId="{F49DEF88-D036-4B9C-A05D-A9282A38EBBC}" type="sibTrans" cxnId="{CDB2DEFC-8789-4FE1-8C74-9D0FB7663194}">
      <dgm:prSet/>
      <dgm:spPr/>
      <dgm:t>
        <a:bodyPr/>
        <a:lstStyle/>
        <a:p>
          <a:endParaRPr lang="en-US"/>
        </a:p>
      </dgm:t>
    </dgm:pt>
    <dgm:pt modelId="{BE542770-9067-42BA-B34A-3EAF15B3AEF9}">
      <dgm:prSet/>
      <dgm:spPr/>
      <dgm:t>
        <a:bodyPr/>
        <a:lstStyle/>
        <a:p>
          <a:r>
            <a:rPr lang="en-US" b="1"/>
            <a:t>Portability: </a:t>
          </a:r>
          <a:r>
            <a:rPr lang="en-US"/>
            <a:t>Executables are platform-specific and may need to be recompiled for different platforms.</a:t>
          </a:r>
        </a:p>
      </dgm:t>
    </dgm:pt>
    <dgm:pt modelId="{48FD6E55-CFA3-4741-8207-EC8D4524D868}" type="parTrans" cxnId="{4990C1FD-F9DF-4FE6-A913-39E4ADBA550E}">
      <dgm:prSet/>
      <dgm:spPr/>
      <dgm:t>
        <a:bodyPr/>
        <a:lstStyle/>
        <a:p>
          <a:endParaRPr lang="en-US"/>
        </a:p>
      </dgm:t>
    </dgm:pt>
    <dgm:pt modelId="{98FE884F-6A37-486D-A961-1EEBD640FF76}" type="sibTrans" cxnId="{4990C1FD-F9DF-4FE6-A913-39E4ADBA550E}">
      <dgm:prSet/>
      <dgm:spPr/>
      <dgm:t>
        <a:bodyPr/>
        <a:lstStyle/>
        <a:p>
          <a:endParaRPr lang="en-US"/>
        </a:p>
      </dgm:t>
    </dgm:pt>
    <dgm:pt modelId="{150E1959-82F2-4EDF-AEFB-7E46B196FD53}" type="pres">
      <dgm:prSet presAssocID="{F38801F1-CE51-43C9-B108-1FE3661AE7EE}" presName="linear" presStyleCnt="0">
        <dgm:presLayoutVars>
          <dgm:animLvl val="lvl"/>
          <dgm:resizeHandles val="exact"/>
        </dgm:presLayoutVars>
      </dgm:prSet>
      <dgm:spPr/>
    </dgm:pt>
    <dgm:pt modelId="{BC853D59-B486-40B6-BC12-2FDECFB7D666}" type="pres">
      <dgm:prSet presAssocID="{6F15BCCD-A0C7-4A3B-AD24-FCD37E4AC05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C3D4794-1DDC-47EA-A467-A9A3BBF9005C}" type="pres">
      <dgm:prSet presAssocID="{6F15BCCD-A0C7-4A3B-AD24-FCD37E4AC05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EFA1100-9405-4693-B86B-ABC682618035}" srcId="{51E4C64D-55E2-4E20-903C-55229276F93D}" destId="{E6A2CFC4-A940-4EC0-A268-3E034CA22D96}" srcOrd="1" destOrd="0" parTransId="{0DAA372F-A4E7-4795-92E8-8F12C36A5849}" sibTransId="{832C09AE-7F0F-4227-8C6C-DE67AFFE428A}"/>
    <dgm:cxn modelId="{65C2A70A-1A71-41CE-8C4E-BDACDB586946}" srcId="{F38801F1-CE51-43C9-B108-1FE3661AE7EE}" destId="{6F15BCCD-A0C7-4A3B-AD24-FCD37E4AC056}" srcOrd="0" destOrd="0" parTransId="{E66E62E5-6DF1-410F-A5C8-5A21DCFCF030}" sibTransId="{0B5EFFE5-7CA3-435D-9208-917A77344FCF}"/>
    <dgm:cxn modelId="{1771333F-BAE9-413A-A51B-F6F47606B191}" srcId="{51E4C64D-55E2-4E20-903C-55229276F93D}" destId="{575362E7-E799-402C-A1FB-FFAE70F4AB47}" srcOrd="0" destOrd="0" parTransId="{C471062B-B09E-446E-9930-68A01BDB04AE}" sibTransId="{2F52735E-48AE-4222-8737-EA478E56D682}"/>
    <dgm:cxn modelId="{13A32046-08E3-494B-8768-507D805AF633}" type="presOf" srcId="{F38801F1-CE51-43C9-B108-1FE3661AE7EE}" destId="{150E1959-82F2-4EDF-AEFB-7E46B196FD53}" srcOrd="0" destOrd="0" presId="urn:microsoft.com/office/officeart/2005/8/layout/vList2"/>
    <dgm:cxn modelId="{9849B24E-F07F-45B1-BB9A-DA16DD481A61}" type="presOf" srcId="{FEFD4394-6CDC-4697-842A-17466EE1B5C7}" destId="{CC3D4794-1DDC-47EA-A467-A9A3BBF9005C}" srcOrd="0" destOrd="0" presId="urn:microsoft.com/office/officeart/2005/8/layout/vList2"/>
    <dgm:cxn modelId="{9510C473-79BE-410D-94F3-E0B8D3292451}" type="presOf" srcId="{B8C8A5B7-7B91-4168-A9FF-73EF2326F255}" destId="{CC3D4794-1DDC-47EA-A467-A9A3BBF9005C}" srcOrd="0" destOrd="5" presId="urn:microsoft.com/office/officeart/2005/8/layout/vList2"/>
    <dgm:cxn modelId="{FE9B4784-D176-4DED-81E9-D4807E1CA52E}" type="presOf" srcId="{079AC2C2-8FAA-4965-BE64-3EE54A289F7F}" destId="{CC3D4794-1DDC-47EA-A467-A9A3BBF9005C}" srcOrd="0" destOrd="6" presId="urn:microsoft.com/office/officeart/2005/8/layout/vList2"/>
    <dgm:cxn modelId="{CE50FB87-B215-421B-9A98-1A53242802DE}" type="presOf" srcId="{575362E7-E799-402C-A1FB-FFAE70F4AB47}" destId="{CC3D4794-1DDC-47EA-A467-A9A3BBF9005C}" srcOrd="0" destOrd="3" presId="urn:microsoft.com/office/officeart/2005/8/layout/vList2"/>
    <dgm:cxn modelId="{33CAF68C-6070-4181-85D5-08C98D9829CB}" srcId="{6F15BCCD-A0C7-4A3B-AD24-FCD37E4AC056}" destId="{B8C8A5B7-7B91-4168-A9FF-73EF2326F255}" srcOrd="3" destOrd="0" parTransId="{6EE59811-3D09-4957-979B-714207389E85}" sibTransId="{EB29555F-29D8-4D53-BD45-C5D43E043BF6}"/>
    <dgm:cxn modelId="{D730B88F-BE67-4AB1-98F7-4BAE43B0515D}" type="presOf" srcId="{6F15BCCD-A0C7-4A3B-AD24-FCD37E4AC056}" destId="{BC853D59-B486-40B6-BC12-2FDECFB7D666}" srcOrd="0" destOrd="0" presId="urn:microsoft.com/office/officeart/2005/8/layout/vList2"/>
    <dgm:cxn modelId="{61D5A8A4-8FBD-4D34-8474-B9390089A642}" type="presOf" srcId="{51E4C64D-55E2-4E20-903C-55229276F93D}" destId="{CC3D4794-1DDC-47EA-A467-A9A3BBF9005C}" srcOrd="0" destOrd="2" presId="urn:microsoft.com/office/officeart/2005/8/layout/vList2"/>
    <dgm:cxn modelId="{8FA199A5-2E80-44B3-B7DB-0A75047C5CCB}" type="presOf" srcId="{E6A2CFC4-A940-4EC0-A268-3E034CA22D96}" destId="{CC3D4794-1DDC-47EA-A467-A9A3BBF9005C}" srcOrd="0" destOrd="4" presId="urn:microsoft.com/office/officeart/2005/8/layout/vList2"/>
    <dgm:cxn modelId="{2B7FD1A7-C495-48DF-A935-A093BAAF553C}" type="presOf" srcId="{D1101EA9-B45A-46D7-AACE-A76E56F59A82}" destId="{CC3D4794-1DDC-47EA-A467-A9A3BBF9005C}" srcOrd="0" destOrd="1" presId="urn:microsoft.com/office/officeart/2005/8/layout/vList2"/>
    <dgm:cxn modelId="{CACB58A9-9AEF-4406-9536-4674C17A3E18}" type="presOf" srcId="{BE542770-9067-42BA-B34A-3EAF15B3AEF9}" destId="{CC3D4794-1DDC-47EA-A467-A9A3BBF9005C}" srcOrd="0" destOrd="7" presId="urn:microsoft.com/office/officeart/2005/8/layout/vList2"/>
    <dgm:cxn modelId="{7E3161DA-DB4E-44BA-963A-B08119C8ED3C}" srcId="{6F15BCCD-A0C7-4A3B-AD24-FCD37E4AC056}" destId="{D1101EA9-B45A-46D7-AACE-A76E56F59A82}" srcOrd="1" destOrd="0" parTransId="{F58DC98B-F032-4D79-A15E-CB1A31D7A551}" sibTransId="{AFCB5E8E-3BE0-4C4F-87BC-58A908C4DB8C}"/>
    <dgm:cxn modelId="{382992ED-0D98-4DE6-9765-5BEB1EE57219}" srcId="{6F15BCCD-A0C7-4A3B-AD24-FCD37E4AC056}" destId="{51E4C64D-55E2-4E20-903C-55229276F93D}" srcOrd="2" destOrd="0" parTransId="{8781DED5-907B-4C6B-9977-1BE5ABFA72D8}" sibTransId="{985356B8-4BBB-45CD-8E86-C351C569495E}"/>
    <dgm:cxn modelId="{5737BAFB-DCE2-409A-93B2-012703DDAA5F}" srcId="{6F15BCCD-A0C7-4A3B-AD24-FCD37E4AC056}" destId="{FEFD4394-6CDC-4697-842A-17466EE1B5C7}" srcOrd="0" destOrd="0" parTransId="{8C0B9368-974C-4EE4-A7E2-DCCB975F6CB8}" sibTransId="{E77F16B6-0E1F-4092-A354-8EA2959CC352}"/>
    <dgm:cxn modelId="{CDB2DEFC-8789-4FE1-8C74-9D0FB7663194}" srcId="{B8C8A5B7-7B91-4168-A9FF-73EF2326F255}" destId="{079AC2C2-8FAA-4965-BE64-3EE54A289F7F}" srcOrd="0" destOrd="0" parTransId="{40CCBA24-C6D4-4A60-8E0B-0297B911C9A0}" sibTransId="{F49DEF88-D036-4B9C-A05D-A9282A38EBBC}"/>
    <dgm:cxn modelId="{4990C1FD-F9DF-4FE6-A913-39E4ADBA550E}" srcId="{B8C8A5B7-7B91-4168-A9FF-73EF2326F255}" destId="{BE542770-9067-42BA-B34A-3EAF15B3AEF9}" srcOrd="1" destOrd="0" parTransId="{48FD6E55-CFA3-4741-8207-EC8D4524D868}" sibTransId="{98FE884F-6A37-486D-A961-1EEBD640FF76}"/>
    <dgm:cxn modelId="{D3642950-75A7-4FDE-906D-388D15B22C93}" type="presParOf" srcId="{150E1959-82F2-4EDF-AEFB-7E46B196FD53}" destId="{BC853D59-B486-40B6-BC12-2FDECFB7D666}" srcOrd="0" destOrd="0" presId="urn:microsoft.com/office/officeart/2005/8/layout/vList2"/>
    <dgm:cxn modelId="{3CC098EF-4CCF-4DD8-8224-4DCEAE7EBD22}" type="presParOf" srcId="{150E1959-82F2-4EDF-AEFB-7E46B196FD53}" destId="{CC3D4794-1DDC-47EA-A467-A9A3BBF900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51464-0167-4755-BEFD-91AFCEA3045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9B50E-CEBE-4A71-83DF-338FA50F6E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Python automatically manages memory allocation and deallocation</a:t>
          </a:r>
        </a:p>
      </dgm:t>
    </dgm:pt>
    <dgm:pt modelId="{0E53E95A-49A0-4C28-B8C4-CDD8000B3420}" type="parTrans" cxnId="{7B398E32-3CE7-4D93-BADB-5487C3B976C5}">
      <dgm:prSet/>
      <dgm:spPr/>
      <dgm:t>
        <a:bodyPr/>
        <a:lstStyle/>
        <a:p>
          <a:endParaRPr lang="en-US"/>
        </a:p>
      </dgm:t>
    </dgm:pt>
    <dgm:pt modelId="{52CAAF92-CDBE-4AAE-966F-E3BED021E7E8}" type="sibTrans" cxnId="{7B398E32-3CE7-4D93-BADB-5487C3B976C5}">
      <dgm:prSet/>
      <dgm:spPr/>
      <dgm:t>
        <a:bodyPr/>
        <a:lstStyle/>
        <a:p>
          <a:endParaRPr lang="en-US"/>
        </a:p>
      </dgm:t>
    </dgm:pt>
    <dgm:pt modelId="{3530B237-5C26-4B12-9073-2555D4DE9AC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Garbage collection</a:t>
          </a:r>
        </a:p>
      </dgm:t>
    </dgm:pt>
    <dgm:pt modelId="{8674624D-6110-4213-9B4B-68AC925E9863}" type="parTrans" cxnId="{2F5296AA-C19A-423B-858F-A571979A130E}">
      <dgm:prSet/>
      <dgm:spPr/>
      <dgm:t>
        <a:bodyPr/>
        <a:lstStyle/>
        <a:p>
          <a:endParaRPr lang="en-US"/>
        </a:p>
      </dgm:t>
    </dgm:pt>
    <dgm:pt modelId="{626016B9-0547-42C9-932B-52DC0CAECDFC}" type="sibTrans" cxnId="{2F5296AA-C19A-423B-858F-A571979A130E}">
      <dgm:prSet/>
      <dgm:spPr/>
      <dgm:t>
        <a:bodyPr/>
        <a:lstStyle/>
        <a:p>
          <a:endParaRPr lang="en-US"/>
        </a:p>
      </dgm:t>
    </dgm:pt>
    <dgm:pt modelId="{E8C8FC61-632B-4334-AF93-FF6BF04C9A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up objects that are no longer in use.</a:t>
          </a:r>
        </a:p>
      </dgm:t>
    </dgm:pt>
    <dgm:pt modelId="{E5DA9638-1C6A-465B-90D6-9217855832AF}" type="parTrans" cxnId="{476C69E5-7999-4C2C-AB8B-4936ADACD5D7}">
      <dgm:prSet/>
      <dgm:spPr/>
      <dgm:t>
        <a:bodyPr/>
        <a:lstStyle/>
        <a:p>
          <a:endParaRPr lang="en-US"/>
        </a:p>
      </dgm:t>
    </dgm:pt>
    <dgm:pt modelId="{0EE04786-F06F-44F3-8FFD-E26FF8610BD8}" type="sibTrans" cxnId="{476C69E5-7999-4C2C-AB8B-4936ADACD5D7}">
      <dgm:prSet/>
      <dgm:spPr/>
      <dgm:t>
        <a:bodyPr/>
        <a:lstStyle/>
        <a:p>
          <a:endParaRPr lang="en-US"/>
        </a:p>
      </dgm:t>
    </dgm:pt>
    <dgm:pt modelId="{F33436FE-FC2D-4C69-9EB7-43754C076AAB}" type="pres">
      <dgm:prSet presAssocID="{D4651464-0167-4755-BEFD-91AFCEA30457}" presName="root" presStyleCnt="0">
        <dgm:presLayoutVars>
          <dgm:dir/>
          <dgm:resizeHandles val="exact"/>
        </dgm:presLayoutVars>
      </dgm:prSet>
      <dgm:spPr/>
    </dgm:pt>
    <dgm:pt modelId="{44115C4B-6662-47D7-8332-7D8BDEDDFEE9}" type="pres">
      <dgm:prSet presAssocID="{2609B50E-CEBE-4A71-83DF-338FA50F6E84}" presName="compNode" presStyleCnt="0"/>
      <dgm:spPr/>
    </dgm:pt>
    <dgm:pt modelId="{1AEED98C-F152-4D7D-8EA2-FCBEA29232FD}" type="pres">
      <dgm:prSet presAssocID="{2609B50E-CEBE-4A71-83DF-338FA50F6E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316B24-783C-4AAC-A681-D588CFF74F25}" type="pres">
      <dgm:prSet presAssocID="{2609B50E-CEBE-4A71-83DF-338FA50F6E84}" presName="iconSpace" presStyleCnt="0"/>
      <dgm:spPr/>
    </dgm:pt>
    <dgm:pt modelId="{55CEC18B-0ECD-44B4-BFEC-706B87A67C4A}" type="pres">
      <dgm:prSet presAssocID="{2609B50E-CEBE-4A71-83DF-338FA50F6E84}" presName="parTx" presStyleLbl="revTx" presStyleIdx="0" presStyleCnt="4">
        <dgm:presLayoutVars>
          <dgm:chMax val="0"/>
          <dgm:chPref val="0"/>
        </dgm:presLayoutVars>
      </dgm:prSet>
      <dgm:spPr/>
    </dgm:pt>
    <dgm:pt modelId="{F5CF1DA7-EAAF-494B-8C18-1545565C5690}" type="pres">
      <dgm:prSet presAssocID="{2609B50E-CEBE-4A71-83DF-338FA50F6E84}" presName="txSpace" presStyleCnt="0"/>
      <dgm:spPr/>
    </dgm:pt>
    <dgm:pt modelId="{3BE9B525-40BC-4A37-8C6B-4DDD8F7C5829}" type="pres">
      <dgm:prSet presAssocID="{2609B50E-CEBE-4A71-83DF-338FA50F6E84}" presName="desTx" presStyleLbl="revTx" presStyleIdx="1" presStyleCnt="4">
        <dgm:presLayoutVars/>
      </dgm:prSet>
      <dgm:spPr/>
    </dgm:pt>
    <dgm:pt modelId="{B3D01256-E31D-4579-BF88-36D5177A7693}" type="pres">
      <dgm:prSet presAssocID="{52CAAF92-CDBE-4AAE-966F-E3BED021E7E8}" presName="sibTrans" presStyleCnt="0"/>
      <dgm:spPr/>
    </dgm:pt>
    <dgm:pt modelId="{E9F4A4F6-3D8C-4DD5-B913-418AE2DBF7A1}" type="pres">
      <dgm:prSet presAssocID="{3530B237-5C26-4B12-9073-2555D4DE9ACA}" presName="compNode" presStyleCnt="0"/>
      <dgm:spPr/>
    </dgm:pt>
    <dgm:pt modelId="{76434737-7FBA-4FA6-BC11-1CB9A60AA259}" type="pres">
      <dgm:prSet presAssocID="{3530B237-5C26-4B12-9073-2555D4DE9A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CD1049F1-4F78-42D4-9DAA-6A58898D4D97}" type="pres">
      <dgm:prSet presAssocID="{3530B237-5C26-4B12-9073-2555D4DE9ACA}" presName="iconSpace" presStyleCnt="0"/>
      <dgm:spPr/>
    </dgm:pt>
    <dgm:pt modelId="{42A5C0AD-737D-405F-8056-93B5F09CEB8C}" type="pres">
      <dgm:prSet presAssocID="{3530B237-5C26-4B12-9073-2555D4DE9ACA}" presName="parTx" presStyleLbl="revTx" presStyleIdx="2" presStyleCnt="4">
        <dgm:presLayoutVars>
          <dgm:chMax val="0"/>
          <dgm:chPref val="0"/>
        </dgm:presLayoutVars>
      </dgm:prSet>
      <dgm:spPr/>
    </dgm:pt>
    <dgm:pt modelId="{FD1B1FA1-AC8E-48C0-AF9D-5B91B877D6B9}" type="pres">
      <dgm:prSet presAssocID="{3530B237-5C26-4B12-9073-2555D4DE9ACA}" presName="txSpace" presStyleCnt="0"/>
      <dgm:spPr/>
    </dgm:pt>
    <dgm:pt modelId="{94159C80-A33C-4871-B47B-154D2F781360}" type="pres">
      <dgm:prSet presAssocID="{3530B237-5C26-4B12-9073-2555D4DE9ACA}" presName="desTx" presStyleLbl="revTx" presStyleIdx="3" presStyleCnt="4">
        <dgm:presLayoutVars/>
      </dgm:prSet>
      <dgm:spPr/>
    </dgm:pt>
  </dgm:ptLst>
  <dgm:cxnLst>
    <dgm:cxn modelId="{51DFF201-4435-415D-B762-696756825282}" type="presOf" srcId="{D4651464-0167-4755-BEFD-91AFCEA30457}" destId="{F33436FE-FC2D-4C69-9EB7-43754C076AAB}" srcOrd="0" destOrd="0" presId="urn:microsoft.com/office/officeart/2018/2/layout/IconLabelDescriptionList"/>
    <dgm:cxn modelId="{56CBB920-B8CB-47C7-9BC7-E2BFD4D1A8C6}" type="presOf" srcId="{3530B237-5C26-4B12-9073-2555D4DE9ACA}" destId="{42A5C0AD-737D-405F-8056-93B5F09CEB8C}" srcOrd="0" destOrd="0" presId="urn:microsoft.com/office/officeart/2018/2/layout/IconLabelDescriptionList"/>
    <dgm:cxn modelId="{7B398E32-3CE7-4D93-BADB-5487C3B976C5}" srcId="{D4651464-0167-4755-BEFD-91AFCEA30457}" destId="{2609B50E-CEBE-4A71-83DF-338FA50F6E84}" srcOrd="0" destOrd="0" parTransId="{0E53E95A-49A0-4C28-B8C4-CDD8000B3420}" sibTransId="{52CAAF92-CDBE-4AAE-966F-E3BED021E7E8}"/>
    <dgm:cxn modelId="{74D27C7A-476F-4E01-817D-0C4A74EA4162}" type="presOf" srcId="{2609B50E-CEBE-4A71-83DF-338FA50F6E84}" destId="{55CEC18B-0ECD-44B4-BFEC-706B87A67C4A}" srcOrd="0" destOrd="0" presId="urn:microsoft.com/office/officeart/2018/2/layout/IconLabelDescriptionList"/>
    <dgm:cxn modelId="{4A88D27D-6C35-43D9-B373-2CABF18C5C13}" type="presOf" srcId="{E8C8FC61-632B-4334-AF93-FF6BF04C9ADD}" destId="{94159C80-A33C-4871-B47B-154D2F781360}" srcOrd="0" destOrd="0" presId="urn:microsoft.com/office/officeart/2018/2/layout/IconLabelDescriptionList"/>
    <dgm:cxn modelId="{2F5296AA-C19A-423B-858F-A571979A130E}" srcId="{D4651464-0167-4755-BEFD-91AFCEA30457}" destId="{3530B237-5C26-4B12-9073-2555D4DE9ACA}" srcOrd="1" destOrd="0" parTransId="{8674624D-6110-4213-9B4B-68AC925E9863}" sibTransId="{626016B9-0547-42C9-932B-52DC0CAECDFC}"/>
    <dgm:cxn modelId="{476C69E5-7999-4C2C-AB8B-4936ADACD5D7}" srcId="{3530B237-5C26-4B12-9073-2555D4DE9ACA}" destId="{E8C8FC61-632B-4334-AF93-FF6BF04C9ADD}" srcOrd="0" destOrd="0" parTransId="{E5DA9638-1C6A-465B-90D6-9217855832AF}" sibTransId="{0EE04786-F06F-44F3-8FFD-E26FF8610BD8}"/>
    <dgm:cxn modelId="{B3E88556-A199-4DB4-A3F0-3C623E920D5D}" type="presParOf" srcId="{F33436FE-FC2D-4C69-9EB7-43754C076AAB}" destId="{44115C4B-6662-47D7-8332-7D8BDEDDFEE9}" srcOrd="0" destOrd="0" presId="urn:microsoft.com/office/officeart/2018/2/layout/IconLabelDescriptionList"/>
    <dgm:cxn modelId="{3C6E084A-D0C6-4EE6-B00F-040442404025}" type="presParOf" srcId="{44115C4B-6662-47D7-8332-7D8BDEDDFEE9}" destId="{1AEED98C-F152-4D7D-8EA2-FCBEA29232FD}" srcOrd="0" destOrd="0" presId="urn:microsoft.com/office/officeart/2018/2/layout/IconLabelDescriptionList"/>
    <dgm:cxn modelId="{D97343AC-1426-4286-9068-6E1DBFD96964}" type="presParOf" srcId="{44115C4B-6662-47D7-8332-7D8BDEDDFEE9}" destId="{20316B24-783C-4AAC-A681-D588CFF74F25}" srcOrd="1" destOrd="0" presId="urn:microsoft.com/office/officeart/2018/2/layout/IconLabelDescriptionList"/>
    <dgm:cxn modelId="{4DD249D2-2C73-4685-8F26-1CDF892E8BA8}" type="presParOf" srcId="{44115C4B-6662-47D7-8332-7D8BDEDDFEE9}" destId="{55CEC18B-0ECD-44B4-BFEC-706B87A67C4A}" srcOrd="2" destOrd="0" presId="urn:microsoft.com/office/officeart/2018/2/layout/IconLabelDescriptionList"/>
    <dgm:cxn modelId="{4DC672CC-93F4-42F5-B360-8E4E0FADF83B}" type="presParOf" srcId="{44115C4B-6662-47D7-8332-7D8BDEDDFEE9}" destId="{F5CF1DA7-EAAF-494B-8C18-1545565C5690}" srcOrd="3" destOrd="0" presId="urn:microsoft.com/office/officeart/2018/2/layout/IconLabelDescriptionList"/>
    <dgm:cxn modelId="{E67A2A6F-30FB-4F5F-BE6D-343506908A9B}" type="presParOf" srcId="{44115C4B-6662-47D7-8332-7D8BDEDDFEE9}" destId="{3BE9B525-40BC-4A37-8C6B-4DDD8F7C5829}" srcOrd="4" destOrd="0" presId="urn:microsoft.com/office/officeart/2018/2/layout/IconLabelDescriptionList"/>
    <dgm:cxn modelId="{4223A279-8249-4F56-B1A8-7FD3CA2ED996}" type="presParOf" srcId="{F33436FE-FC2D-4C69-9EB7-43754C076AAB}" destId="{B3D01256-E31D-4579-BF88-36D5177A7693}" srcOrd="1" destOrd="0" presId="urn:microsoft.com/office/officeart/2018/2/layout/IconLabelDescriptionList"/>
    <dgm:cxn modelId="{6D5A4B2F-7F47-4BDC-BB8A-9D962969442D}" type="presParOf" srcId="{F33436FE-FC2D-4C69-9EB7-43754C076AAB}" destId="{E9F4A4F6-3D8C-4DD5-B913-418AE2DBF7A1}" srcOrd="2" destOrd="0" presId="urn:microsoft.com/office/officeart/2018/2/layout/IconLabelDescriptionList"/>
    <dgm:cxn modelId="{5D559E2F-8347-491F-9562-E7EF25241F96}" type="presParOf" srcId="{E9F4A4F6-3D8C-4DD5-B913-418AE2DBF7A1}" destId="{76434737-7FBA-4FA6-BC11-1CB9A60AA259}" srcOrd="0" destOrd="0" presId="urn:microsoft.com/office/officeart/2018/2/layout/IconLabelDescriptionList"/>
    <dgm:cxn modelId="{3BCB014D-7D32-4F89-A92B-2E0D60FDE96F}" type="presParOf" srcId="{E9F4A4F6-3D8C-4DD5-B913-418AE2DBF7A1}" destId="{CD1049F1-4F78-42D4-9DAA-6A58898D4D97}" srcOrd="1" destOrd="0" presId="urn:microsoft.com/office/officeart/2018/2/layout/IconLabelDescriptionList"/>
    <dgm:cxn modelId="{B6767F51-B500-4082-A7FA-8612BEA02869}" type="presParOf" srcId="{E9F4A4F6-3D8C-4DD5-B913-418AE2DBF7A1}" destId="{42A5C0AD-737D-405F-8056-93B5F09CEB8C}" srcOrd="2" destOrd="0" presId="urn:microsoft.com/office/officeart/2018/2/layout/IconLabelDescriptionList"/>
    <dgm:cxn modelId="{44E61A94-B869-4BAD-9635-204DE2EC579A}" type="presParOf" srcId="{E9F4A4F6-3D8C-4DD5-B913-418AE2DBF7A1}" destId="{FD1B1FA1-AC8E-48C0-AF9D-5B91B877D6B9}" srcOrd="3" destOrd="0" presId="urn:microsoft.com/office/officeart/2018/2/layout/IconLabelDescriptionList"/>
    <dgm:cxn modelId="{139C8E4F-278E-46A7-B5AF-595EDFEE8E4C}" type="presParOf" srcId="{E9F4A4F6-3D8C-4DD5-B913-418AE2DBF7A1}" destId="{94159C80-A33C-4871-B47B-154D2F78136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A501B-1255-4FB4-AB23-191C3CD04E74}">
      <dsp:nvSpPr>
        <dsp:cNvPr id="0" name=""/>
        <dsp:cNvSpPr/>
      </dsp:nvSpPr>
      <dsp:spPr>
        <a:xfrm>
          <a:off x="0" y="59514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Interpretation:</a:t>
          </a:r>
          <a:endParaRPr lang="en-US" sz="3000" kern="1200"/>
        </a:p>
      </dsp:txBody>
      <dsp:txXfrm>
        <a:off x="35125" y="94639"/>
        <a:ext cx="10445350" cy="649299"/>
      </dsp:txXfrm>
    </dsp:sp>
    <dsp:sp modelId="{2B655A7A-AB52-4915-B24B-55E680B79B1E}">
      <dsp:nvSpPr>
        <dsp:cNvPr id="0" name=""/>
        <dsp:cNvSpPr/>
      </dsp:nvSpPr>
      <dsp:spPr>
        <a:xfrm>
          <a:off x="0" y="779064"/>
          <a:ext cx="10515600" cy="31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The source code is executed line by line.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Advantages: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Ease of Use</a:t>
          </a:r>
          <a:r>
            <a:rPr lang="en-US" sz="2300" kern="1200"/>
            <a:t>: Easier to test and debug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Portability</a:t>
          </a:r>
          <a:r>
            <a:rPr lang="en-US" sz="2300" kern="1200"/>
            <a:t>: The same source code can typically run on any platform with the appropriate interpreter.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Disadvantages: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Performance</a:t>
          </a:r>
          <a:r>
            <a:rPr lang="en-US" sz="2300" kern="1200"/>
            <a:t>: Generally slower execution 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Runtime Errors</a:t>
          </a:r>
          <a:r>
            <a:rPr lang="en-US" sz="2300" kern="1200"/>
            <a:t>: Errors can only be detected during execution.</a:t>
          </a:r>
        </a:p>
      </dsp:txBody>
      <dsp:txXfrm>
        <a:off x="0" y="779064"/>
        <a:ext cx="10515600" cy="310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53D59-B486-40B6-BC12-2FDECFB7D666}">
      <dsp:nvSpPr>
        <dsp:cNvPr id="0" name=""/>
        <dsp:cNvSpPr/>
      </dsp:nvSpPr>
      <dsp:spPr>
        <a:xfrm>
          <a:off x="0" y="55127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Compilation:</a:t>
          </a:r>
          <a:endParaRPr lang="en-US" sz="2700" kern="1200"/>
        </a:p>
      </dsp:txBody>
      <dsp:txXfrm>
        <a:off x="31613" y="86740"/>
        <a:ext cx="10452374" cy="584369"/>
      </dsp:txXfrm>
    </dsp:sp>
    <dsp:sp modelId="{CC3D4794-1DDC-47EA-A467-A9A3BBF9005C}">
      <dsp:nvSpPr>
        <dsp:cNvPr id="0" name=""/>
        <dsp:cNvSpPr/>
      </dsp:nvSpPr>
      <dsp:spPr>
        <a:xfrm>
          <a:off x="0" y="702722"/>
          <a:ext cx="10515600" cy="3185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Entire source code is translated into machine code.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compiler generates an executable file or bytecode file that the computer can run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Advantages: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Performance: </a:t>
          </a:r>
          <a:r>
            <a:rPr lang="en-US" sz="2100" kern="1200"/>
            <a:t>Generally faster execution because the translation is done beforehand.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Optimization: </a:t>
          </a:r>
          <a:r>
            <a:rPr lang="en-US" sz="2100" kern="1200"/>
            <a:t>Compilers often optimize the code for better performance.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Disadvantages: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Compilation Time: </a:t>
          </a:r>
          <a:r>
            <a:rPr lang="en-US" sz="2100" kern="1200"/>
            <a:t>Requires a separate compilation step before execution.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Portability: </a:t>
          </a:r>
          <a:r>
            <a:rPr lang="en-US" sz="2100" kern="1200"/>
            <a:t>Executables are platform-specific and may need to be recompiled for different platforms.</a:t>
          </a:r>
        </a:p>
      </dsp:txBody>
      <dsp:txXfrm>
        <a:off x="0" y="702722"/>
        <a:ext cx="10515600" cy="31857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ED98C-F152-4D7D-8EA2-FCBEA29232FD}">
      <dsp:nvSpPr>
        <dsp:cNvPr id="0" name=""/>
        <dsp:cNvSpPr/>
      </dsp:nvSpPr>
      <dsp:spPr>
        <a:xfrm>
          <a:off x="568971" y="0"/>
          <a:ext cx="1509048" cy="1325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EC18B-0ECD-44B4-BFEC-706B87A67C4A}">
      <dsp:nvSpPr>
        <dsp:cNvPr id="0" name=""/>
        <dsp:cNvSpPr/>
      </dsp:nvSpPr>
      <dsp:spPr>
        <a:xfrm>
          <a:off x="568971" y="1406051"/>
          <a:ext cx="4311566" cy="56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Python automatically manages memory allocation and deallocation</a:t>
          </a:r>
        </a:p>
      </dsp:txBody>
      <dsp:txXfrm>
        <a:off x="568971" y="1406051"/>
        <a:ext cx="4311566" cy="567945"/>
      </dsp:txXfrm>
    </dsp:sp>
    <dsp:sp modelId="{3BE9B525-40BC-4A37-8C6B-4DDD8F7C5829}">
      <dsp:nvSpPr>
        <dsp:cNvPr id="0" name=""/>
        <dsp:cNvSpPr/>
      </dsp:nvSpPr>
      <dsp:spPr>
        <a:xfrm>
          <a:off x="568971" y="2011600"/>
          <a:ext cx="4311566" cy="13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34737-7FBA-4FA6-BC11-1CB9A60AA259}">
      <dsp:nvSpPr>
        <dsp:cNvPr id="0" name=""/>
        <dsp:cNvSpPr/>
      </dsp:nvSpPr>
      <dsp:spPr>
        <a:xfrm>
          <a:off x="5635062" y="0"/>
          <a:ext cx="1509048" cy="1325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C0AD-737D-405F-8056-93B5F09CEB8C}">
      <dsp:nvSpPr>
        <dsp:cNvPr id="0" name=""/>
        <dsp:cNvSpPr/>
      </dsp:nvSpPr>
      <dsp:spPr>
        <a:xfrm>
          <a:off x="5635062" y="1406051"/>
          <a:ext cx="4311566" cy="56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Garbage collection</a:t>
          </a:r>
        </a:p>
      </dsp:txBody>
      <dsp:txXfrm>
        <a:off x="5635062" y="1406051"/>
        <a:ext cx="4311566" cy="567945"/>
      </dsp:txXfrm>
    </dsp:sp>
    <dsp:sp modelId="{94159C80-A33C-4871-B47B-154D2F781360}">
      <dsp:nvSpPr>
        <dsp:cNvPr id="0" name=""/>
        <dsp:cNvSpPr/>
      </dsp:nvSpPr>
      <dsp:spPr>
        <a:xfrm>
          <a:off x="5635062" y="2011600"/>
          <a:ext cx="4311566" cy="13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Cleaning up objects that are no longer in use.</a:t>
          </a:r>
        </a:p>
      </dsp:txBody>
      <dsp:txXfrm>
        <a:off x="5635062" y="2011600"/>
        <a:ext cx="4311566" cy="131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1773-843B-402D-B943-E7367BE302C1}" type="datetimeFigureOut">
              <a:rPr lang="en-US" smtClean="0"/>
              <a:t>02/14/2025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23A7-FDE5-4555-AB7B-2BBB96A8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02/14/2025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02/14/2025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1480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02/14/2025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5157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02/14/2025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94167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02/14/2025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171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02/14/2025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34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02/14/2025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7972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63D-828A-4F7C-B53F-CF7F3AF23101}" type="datetime1">
              <a:rPr lang="en-US" smtClean="0"/>
              <a:t>02/14/2025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1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11DA-715D-4CCB-8B4E-F539348944E6}" type="datetime1">
              <a:rPr lang="en-US" smtClean="0"/>
              <a:t>02/14/2025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51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02/14/2025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9034" y="26665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3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smtClean="0"/>
              <a:t>02/14/2025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166A50-267B-62AE-620B-5F4762078A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58708F-753C-BA29-4805-1BEE586879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8793AF50-3C65-576E-59C5-BAB32C55A311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6EF792-0779-0F0B-E0E4-B50CE115C1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DCA930A5-8492-CF2A-A83F-BB1D4EA5FBBD}"/>
              </a:ext>
            </a:extLst>
          </p:cNvPr>
          <p:cNvSpPr/>
          <p:nvPr userDrawn="1"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</p:spTree>
    <p:extLst>
      <p:ext uri="{BB962C8B-B14F-4D97-AF65-F5344CB8AC3E}">
        <p14:creationId xmlns:p14="http://schemas.microsoft.com/office/powerpoint/2010/main" val="320204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546C-EE17-4181-9D6E-D78043A81B8F}" type="datetime1">
              <a:rPr lang="en-US" smtClean="0"/>
              <a:t>02/14/2025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07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EA4-61AE-4340-8E71-F8E1C0C7F674}" type="datetime1">
              <a:rPr lang="en-US" smtClean="0"/>
              <a:t>02/14/2025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95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02/14/2025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02/14/2025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5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E29-3541-490B-A77A-28C8A779906A}" type="datetime1">
              <a:rPr lang="en-US" smtClean="0"/>
              <a:t>02/14/2025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3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057-4896-492E-A421-79CA1BC6A688}" type="datetime1">
              <a:rPr lang="en-US" smtClean="0"/>
              <a:t>02/14/2025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3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2979B47-FAC9-4AEE-B74B-3F584ED26D59}" type="datetime1">
              <a:rPr lang="en-US" smtClean="0"/>
              <a:pPr/>
              <a:t>02/14/2025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8A40C-FB23-7B73-AD2C-989C4367B44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F37750-3A43-8557-C64D-1ABFDCE45B09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2D143BDB-543F-EE3D-F349-B975E3872671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47EE80-A98E-B43C-C111-B2E8C4EC350C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080A32B5-6A02-DD34-7041-3EB33F2058B8}"/>
              </a:ext>
            </a:extLst>
          </p:cNvPr>
          <p:cNvSpPr/>
          <p:nvPr userDrawn="1"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</p:spTree>
    <p:extLst>
      <p:ext uri="{BB962C8B-B14F-4D97-AF65-F5344CB8AC3E}">
        <p14:creationId xmlns:p14="http://schemas.microsoft.com/office/powerpoint/2010/main" val="706715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60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gvanrossum?lang=en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02DF-58F9-E3C5-5C93-A117D9A79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284" y="1501774"/>
            <a:ext cx="9144000" cy="1641490"/>
          </a:xfrm>
        </p:spPr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6276A-3A81-B051-96C0-C118F9FD6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Yasmin Ali Fadel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FC7E-5781-F7C5-C02D-1A6C13FC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02/14/2025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65CD-9F37-4146-20A4-B738986F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51F4-0CAF-3357-BC0B-2E4AD3E7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4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E438-3C68-E70F-5E76-F066B3DD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44" y="365125"/>
            <a:ext cx="10071755" cy="1325563"/>
          </a:xfrm>
        </p:spPr>
        <p:txBody>
          <a:bodyPr/>
          <a:lstStyle/>
          <a:p>
            <a:r>
              <a:rPr lang="en-US" dirty="0"/>
              <a:t>Garbage-Collected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A8F6CDD-BD28-C5F6-CDCB-C85F915EA3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8965" y="2951989"/>
          <a:ext cx="10515600" cy="214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A3B1-9EBC-F632-7CFD-D0AC4F17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AEA2-2100-4B6C-4EEB-DF785376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5926-BE1A-7A7B-9F6B-342C08C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2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66E5-55C6-1E0E-42A0-175AB1C6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192" y="365126"/>
            <a:ext cx="10090608" cy="1058322"/>
          </a:xfrm>
        </p:spPr>
        <p:txBody>
          <a:bodyPr/>
          <a:lstStyle/>
          <a:p>
            <a:r>
              <a:rPr lang="en-US" dirty="0"/>
              <a:t>Python Purely Object-Oriented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6C96-03AD-F310-C9E0-DAB9E357B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Everything in Python is an object, including numbers, strings, functions, and classes.</a:t>
            </a:r>
          </a:p>
          <a:p>
            <a:r>
              <a:rPr lang="en-US" dirty="0"/>
              <a:t>Object-oriented programming principles in Python.</a:t>
            </a:r>
          </a:p>
          <a:p>
            <a:pPr lvl="1"/>
            <a:r>
              <a:rPr lang="en-US" dirty="0"/>
              <a:t>Python focus on structuring code around objects, which are instances of classes.</a:t>
            </a:r>
          </a:p>
          <a:p>
            <a:pPr lvl="1"/>
            <a:r>
              <a:rPr lang="en-US" dirty="0"/>
              <a:t>Organizing and managing complex software projects by promoting reusable and modular code.</a:t>
            </a:r>
          </a:p>
          <a:p>
            <a:pPr lvl="1"/>
            <a:r>
              <a:rPr lang="en-US" dirty="0"/>
              <a:t>Principles:</a:t>
            </a:r>
          </a:p>
          <a:p>
            <a:pPr lvl="2"/>
            <a:r>
              <a:rPr lang="en-US" dirty="0"/>
              <a:t>Encapsulation</a:t>
            </a:r>
          </a:p>
          <a:p>
            <a:pPr lvl="2"/>
            <a:r>
              <a:rPr lang="en-US" dirty="0"/>
              <a:t>Abstraction</a:t>
            </a:r>
          </a:p>
          <a:p>
            <a:pPr lvl="2"/>
            <a:r>
              <a:rPr lang="en-US" dirty="0"/>
              <a:t>Inheritance</a:t>
            </a:r>
          </a:p>
          <a:p>
            <a:pPr lvl="2"/>
            <a:r>
              <a:rPr lang="en-US" dirty="0"/>
              <a:t>Polymorphism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C7EE5-FA5F-962B-07FF-8CD8396E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309C-2C01-B7F3-3B9D-A7351FFC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5E00-9015-2EF0-375B-CD517F1D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5799-E976-5F77-512F-FE589F6A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65126"/>
            <a:ext cx="10003971" cy="82141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549A-3E44-261A-F986-33310BC1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 given to a memory location</a:t>
            </a:r>
          </a:p>
          <a:p>
            <a:r>
              <a:rPr lang="en-US" dirty="0"/>
              <a:t>Naming:</a:t>
            </a:r>
          </a:p>
          <a:p>
            <a:pPr lvl="1"/>
            <a:r>
              <a:rPr lang="en-US" sz="2800" dirty="0"/>
              <a:t>The variable's first character must be an underscore or alphabet (_).</a:t>
            </a:r>
          </a:p>
          <a:p>
            <a:pPr lvl="1"/>
            <a:r>
              <a:rPr lang="en-US" sz="2800" dirty="0"/>
              <a:t>White space and special characters (!, @, #, %, etc.) are not allowed in the identifier name.</a:t>
            </a:r>
          </a:p>
          <a:p>
            <a:pPr lvl="1"/>
            <a:r>
              <a:rPr lang="en-US" sz="2800" dirty="0"/>
              <a:t>Identifier name should not be like any watchword characterized in the language.</a:t>
            </a:r>
          </a:p>
          <a:p>
            <a:pPr lvl="1"/>
            <a:r>
              <a:rPr lang="en-US" sz="2800" dirty="0"/>
              <a:t>Names of identifiers are case-sensitive    X ≠ x</a:t>
            </a:r>
          </a:p>
          <a:p>
            <a:pPr lvl="1"/>
            <a:r>
              <a:rPr lang="en-US" sz="2800" dirty="0"/>
              <a:t>Valid names:</a:t>
            </a:r>
          </a:p>
          <a:p>
            <a:pPr lvl="2"/>
            <a:r>
              <a:rPr lang="en-US" sz="2800" dirty="0"/>
              <a:t>Camel Case 	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	</a:t>
            </a:r>
            <a:r>
              <a:rPr lang="en-US" sz="2800" dirty="0" err="1"/>
              <a:t>newVariable</a:t>
            </a:r>
            <a:endParaRPr lang="en-US" sz="2800" dirty="0"/>
          </a:p>
          <a:p>
            <a:pPr lvl="2"/>
            <a:r>
              <a:rPr lang="en-US" sz="2800" dirty="0"/>
              <a:t>Pascal Case	</a:t>
            </a:r>
            <a:r>
              <a:rPr lang="en-US" sz="2800" dirty="0">
                <a:sym typeface="Wingdings" panose="05000000000000000000" pitchFamily="2" charset="2"/>
              </a:rPr>
              <a:t>	</a:t>
            </a:r>
            <a:r>
              <a:rPr lang="en-US" sz="2800" dirty="0" err="1">
                <a:sym typeface="Wingdings" panose="05000000000000000000" pitchFamily="2" charset="2"/>
              </a:rPr>
              <a:t>NewVariable</a:t>
            </a:r>
            <a:endParaRPr lang="en-US" sz="2800" dirty="0"/>
          </a:p>
          <a:p>
            <a:pPr lvl="2"/>
            <a:r>
              <a:rPr lang="en-US" sz="2800" dirty="0"/>
              <a:t>Snake Case 	</a:t>
            </a:r>
            <a:r>
              <a:rPr lang="en-US" sz="2800" dirty="0">
                <a:sym typeface="Wingdings" panose="05000000000000000000" pitchFamily="2" charset="2"/>
              </a:rPr>
              <a:t>	</a:t>
            </a:r>
            <a:r>
              <a:rPr lang="en-US" sz="2800" dirty="0" err="1">
                <a:sym typeface="Wingdings" panose="05000000000000000000" pitchFamily="2" charset="2"/>
              </a:rPr>
              <a:t>new_variable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35A47-772F-706E-8CA0-7EEC4CA6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D4C3-21D2-1774-CC79-45B0AB88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D957-E8FC-18BA-74EB-01BFD3A3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1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FDC5-DB75-CD8C-53F0-130E4ABF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486" y="257418"/>
            <a:ext cx="9971314" cy="860172"/>
          </a:xfrm>
        </p:spPr>
        <p:txBody>
          <a:bodyPr/>
          <a:lstStyle/>
          <a:p>
            <a:r>
              <a:rPr lang="en-US" dirty="0"/>
              <a:t>Object “variable”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B6CB-C9A1-0358-DB70-90A22B44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038" y="1518764"/>
            <a:ext cx="1578430" cy="118971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50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 = a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86B55-6B1B-9AAA-0F58-80030437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FA4D-3661-B17A-82A4-8FFD3A80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9469" y="6310312"/>
            <a:ext cx="427306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FB0F-D077-66AE-71E7-1740F08C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0A14E1-1BDE-19E0-3219-1E46415D4F75}"/>
              </a:ext>
            </a:extLst>
          </p:cNvPr>
          <p:cNvGrpSpPr/>
          <p:nvPr/>
        </p:nvGrpSpPr>
        <p:grpSpPr>
          <a:xfrm>
            <a:off x="4406461" y="1490339"/>
            <a:ext cx="7099740" cy="1422783"/>
            <a:chOff x="2003654" y="3428999"/>
            <a:chExt cx="7818197" cy="15667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79FC36-59A7-E6A3-063A-336E07707761}"/>
                </a:ext>
              </a:extLst>
            </p:cNvPr>
            <p:cNvSpPr/>
            <p:nvPr/>
          </p:nvSpPr>
          <p:spPr>
            <a:xfrm>
              <a:off x="5029201" y="3428999"/>
              <a:ext cx="1643743" cy="111034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50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249822-D875-4C59-DBFB-643EC1E93F5C}"/>
                </a:ext>
              </a:extLst>
            </p:cNvPr>
            <p:cNvSpPr txBox="1"/>
            <p:nvPr/>
          </p:nvSpPr>
          <p:spPr>
            <a:xfrm>
              <a:off x="4931429" y="4626428"/>
              <a:ext cx="183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Location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4E212E-6044-5C82-7D4A-0A47BA30AD38}"/>
                </a:ext>
              </a:extLst>
            </p:cNvPr>
            <p:cNvSpPr txBox="1"/>
            <p:nvPr/>
          </p:nvSpPr>
          <p:spPr>
            <a:xfrm>
              <a:off x="2003654" y="3661004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</a:t>
              </a:r>
              <a:endParaRPr lang="en-US" sz="3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E23D27-392A-DE65-8EB1-36F0F9C8A46D}"/>
                </a:ext>
              </a:extLst>
            </p:cNvPr>
            <p:cNvSpPr txBox="1"/>
            <p:nvPr/>
          </p:nvSpPr>
          <p:spPr>
            <a:xfrm>
              <a:off x="9388719" y="366100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A5A8A1-EE4A-5751-EFC0-280512880B87}"/>
                </a:ext>
              </a:extLst>
            </p:cNvPr>
            <p:cNvCxnSpPr>
              <a:stCxn id="9" idx="3"/>
              <a:endCxn id="7" idx="1"/>
            </p:cNvCxnSpPr>
            <p:nvPr/>
          </p:nvCxnSpPr>
          <p:spPr>
            <a:xfrm>
              <a:off x="2415946" y="3984170"/>
              <a:ext cx="261325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EDBCAFB-360B-7F05-EAAC-372B2C0D6AC3}"/>
                </a:ext>
              </a:extLst>
            </p:cNvPr>
            <p:cNvCxnSpPr>
              <a:cxnSpLocks/>
              <a:stCxn id="10" idx="1"/>
              <a:endCxn id="7" idx="3"/>
            </p:cNvCxnSpPr>
            <p:nvPr/>
          </p:nvCxnSpPr>
          <p:spPr>
            <a:xfrm flipH="1">
              <a:off x="6672944" y="3984170"/>
              <a:ext cx="271577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2D4CD51-AFA7-29CD-4707-875C593124D9}"/>
              </a:ext>
            </a:extLst>
          </p:cNvPr>
          <p:cNvSpPr txBox="1"/>
          <p:nvPr/>
        </p:nvSpPr>
        <p:spPr>
          <a:xfrm>
            <a:off x="1129266" y="4232367"/>
            <a:ext cx="174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b = </a:t>
            </a:r>
            <a:r>
              <a:rPr lang="en-US" sz="2800" dirty="0">
                <a:solidFill>
                  <a:srgbClr val="C00000"/>
                </a:solidFill>
                <a:latin typeface="inter-regular"/>
              </a:rPr>
              <a:t>10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BE3F98-E21B-BF05-B78B-0808A32EA30A}"/>
              </a:ext>
            </a:extLst>
          </p:cNvPr>
          <p:cNvGrpSpPr/>
          <p:nvPr/>
        </p:nvGrpSpPr>
        <p:grpSpPr>
          <a:xfrm>
            <a:off x="5809211" y="3654579"/>
            <a:ext cx="3910467" cy="2052172"/>
            <a:chOff x="6799811" y="2848899"/>
            <a:chExt cx="3910467" cy="205217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AFD358-9740-60BF-2AFF-3C2B549A5651}"/>
                </a:ext>
              </a:extLst>
            </p:cNvPr>
            <p:cNvGrpSpPr/>
            <p:nvPr/>
          </p:nvGrpSpPr>
          <p:grpSpPr>
            <a:xfrm>
              <a:off x="6799811" y="2848899"/>
              <a:ext cx="3910467" cy="978648"/>
              <a:chOff x="2003654" y="3428999"/>
              <a:chExt cx="4767061" cy="1566761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1EF5AE6-C976-7990-EA95-C6E9A0433B2D}"/>
                  </a:ext>
                </a:extLst>
              </p:cNvPr>
              <p:cNvSpPr/>
              <p:nvPr/>
            </p:nvSpPr>
            <p:spPr>
              <a:xfrm>
                <a:off x="5029201" y="3428999"/>
                <a:ext cx="1643743" cy="111034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/>
                  <a:t>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A8B85D-801D-6F75-D396-BD9DC30A9130}"/>
                  </a:ext>
                </a:extLst>
              </p:cNvPr>
              <p:cNvSpPr txBox="1"/>
              <p:nvPr/>
            </p:nvSpPr>
            <p:spPr>
              <a:xfrm>
                <a:off x="4931429" y="4626428"/>
                <a:ext cx="1839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Memory Location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83E115-5177-D55C-9A76-82DD6BE84B2F}"/>
                  </a:ext>
                </a:extLst>
              </p:cNvPr>
              <p:cNvSpPr txBox="1"/>
              <p:nvPr/>
            </p:nvSpPr>
            <p:spPr>
              <a:xfrm>
                <a:off x="2003654" y="3661004"/>
                <a:ext cx="412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a</a:t>
                </a:r>
                <a:endParaRPr lang="en-US" sz="3200" b="1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BB0DF5E-4080-0B0D-36FB-D149FE802839}"/>
                  </a:ext>
                </a:extLst>
              </p:cNvPr>
              <p:cNvCxnSpPr>
                <a:stCxn id="24" idx="3"/>
                <a:endCxn id="22" idx="1"/>
              </p:cNvCxnSpPr>
              <p:nvPr/>
            </p:nvCxnSpPr>
            <p:spPr>
              <a:xfrm>
                <a:off x="2415946" y="3984170"/>
                <a:ext cx="2613255" cy="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65E2F8A-96F3-E1AC-B56B-6D1A979426C0}"/>
                </a:ext>
              </a:extLst>
            </p:cNvPr>
            <p:cNvGrpSpPr/>
            <p:nvPr/>
          </p:nvGrpSpPr>
          <p:grpSpPr>
            <a:xfrm>
              <a:off x="6799811" y="4070010"/>
              <a:ext cx="3874171" cy="831061"/>
              <a:chOff x="3360110" y="5112739"/>
              <a:chExt cx="4730054" cy="1110343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F521DD-77EE-61A9-9528-3E742E42BDA8}"/>
                  </a:ext>
                </a:extLst>
              </p:cNvPr>
              <p:cNvSpPr txBox="1"/>
              <p:nvPr/>
            </p:nvSpPr>
            <p:spPr>
              <a:xfrm>
                <a:off x="3360110" y="5377560"/>
                <a:ext cx="4331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b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B889AA8-DA7C-6E5D-DD20-9CED3A331A75}"/>
                  </a:ext>
                </a:extLst>
              </p:cNvPr>
              <p:cNvSpPr/>
              <p:nvPr/>
            </p:nvSpPr>
            <p:spPr>
              <a:xfrm>
                <a:off x="6446421" y="5112739"/>
                <a:ext cx="1643743" cy="111034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/>
                  <a:t>100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F15BDE7-770A-4F32-C208-6662A1E643BE}"/>
                  </a:ext>
                </a:extLst>
              </p:cNvPr>
              <p:cNvCxnSpPr>
                <a:endCxn id="29" idx="1"/>
              </p:cNvCxnSpPr>
              <p:nvPr/>
            </p:nvCxnSpPr>
            <p:spPr>
              <a:xfrm>
                <a:off x="3833166" y="5667910"/>
                <a:ext cx="2613255" cy="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391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74A7-C384-0A6C-C1C1-DB3B9A43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770" y="365125"/>
            <a:ext cx="10005029" cy="1325563"/>
          </a:xfrm>
        </p:spPr>
        <p:txBody>
          <a:bodyPr/>
          <a:lstStyle/>
          <a:p>
            <a:r>
              <a:rPr lang="en-US" dirty="0"/>
              <a:t>Multiple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6CDB-12B1-FBF4-D600-0C434226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2659143" cy="43513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nter-regular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= y = z =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50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inter-regular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inter-regular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inter-regula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a, b, c=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1AE8-59AC-7503-24F4-9977ED65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4382-40E9-7993-C74B-9C8FF7F0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1256-C1FE-4778-AA16-9D125846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22A97E-8AB5-D8D6-1AAC-A1D18CA0AC71}"/>
              </a:ext>
            </a:extLst>
          </p:cNvPr>
          <p:cNvGrpSpPr/>
          <p:nvPr/>
        </p:nvGrpSpPr>
        <p:grpSpPr>
          <a:xfrm>
            <a:off x="4930131" y="1690687"/>
            <a:ext cx="5999126" cy="1830646"/>
            <a:chOff x="4930131" y="1690687"/>
            <a:chExt cx="5999126" cy="183064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1A980EE-DAEB-DF42-6B98-1DA27F5A269E}"/>
                </a:ext>
              </a:extLst>
            </p:cNvPr>
            <p:cNvSpPr/>
            <p:nvPr/>
          </p:nvSpPr>
          <p:spPr>
            <a:xfrm>
              <a:off x="7372595" y="1690687"/>
              <a:ext cx="907332" cy="466697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50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A3C66-EEA0-76DB-2CC0-50B022B0B2E6}"/>
                </a:ext>
              </a:extLst>
            </p:cNvPr>
            <p:cNvSpPr txBox="1"/>
            <p:nvPr/>
          </p:nvSpPr>
          <p:spPr>
            <a:xfrm>
              <a:off x="4930131" y="3059668"/>
              <a:ext cx="5999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			Y			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5219021-F1A2-B92E-83F4-F13930B06E1D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262959" y="1924036"/>
              <a:ext cx="2109636" cy="113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231AE3B-B83D-479C-94E9-C503831D2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3759" y="2157385"/>
              <a:ext cx="0" cy="902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716242E-CCB7-8F18-74BA-DA9BB54E4EDB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8279927" y="1924036"/>
              <a:ext cx="2186403" cy="113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64C695-C474-EF35-0B8B-A3E0FBAC171C}"/>
              </a:ext>
            </a:extLst>
          </p:cNvPr>
          <p:cNvGrpSpPr/>
          <p:nvPr/>
        </p:nvGrpSpPr>
        <p:grpSpPr>
          <a:xfrm>
            <a:off x="4793777" y="3942191"/>
            <a:ext cx="6119964" cy="1830647"/>
            <a:chOff x="4809293" y="1690686"/>
            <a:chExt cx="6119964" cy="183064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EB373C9-C9C5-EFAD-13C7-4BD5AAE34117}"/>
                </a:ext>
              </a:extLst>
            </p:cNvPr>
            <p:cNvSpPr/>
            <p:nvPr/>
          </p:nvSpPr>
          <p:spPr>
            <a:xfrm>
              <a:off x="4809293" y="1690688"/>
              <a:ext cx="907332" cy="466697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5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9168AE8-914E-F6B5-F879-D964C1F40455}"/>
                </a:ext>
              </a:extLst>
            </p:cNvPr>
            <p:cNvSpPr/>
            <p:nvPr/>
          </p:nvSpPr>
          <p:spPr>
            <a:xfrm>
              <a:off x="9935897" y="1690686"/>
              <a:ext cx="907332" cy="466697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15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FD14440-B39C-C531-9D69-0F0A99307B04}"/>
                </a:ext>
              </a:extLst>
            </p:cNvPr>
            <p:cNvSpPr/>
            <p:nvPr/>
          </p:nvSpPr>
          <p:spPr>
            <a:xfrm>
              <a:off x="7372595" y="1690687"/>
              <a:ext cx="907332" cy="466697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C28681-C391-9923-3747-09389FAC2089}"/>
                </a:ext>
              </a:extLst>
            </p:cNvPr>
            <p:cNvSpPr txBox="1"/>
            <p:nvPr/>
          </p:nvSpPr>
          <p:spPr>
            <a:xfrm>
              <a:off x="4930131" y="3059668"/>
              <a:ext cx="5999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			b			c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4C4139F-41FF-870D-06A4-FE252294BB55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262959" y="2157385"/>
              <a:ext cx="0" cy="902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483B74-ED76-39F6-7867-2626F2179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3759" y="2157385"/>
              <a:ext cx="0" cy="902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667AA8-B97C-910D-D1D1-D50F2560E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330" y="2157385"/>
              <a:ext cx="0" cy="902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02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6F73-86FB-53A5-0511-2C4F47EB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365125"/>
            <a:ext cx="10047514" cy="1325563"/>
          </a:xfrm>
        </p:spPr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1B11-E943-10BD-6916-3C341830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/>
              <a:t>Int, Float, complex</a:t>
            </a:r>
          </a:p>
          <a:p>
            <a:r>
              <a:rPr lang="en-US" dirty="0"/>
              <a:t>Sequence Type</a:t>
            </a:r>
          </a:p>
          <a:p>
            <a:pPr lvl="1"/>
            <a:r>
              <a:rPr lang="en-US" dirty="0"/>
              <a:t>String, list, Tuple, Dictionary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/>
              <a:t>Default values True or False</a:t>
            </a:r>
          </a:p>
          <a:p>
            <a:r>
              <a:rPr lang="en-US" dirty="0"/>
              <a:t>Set</a:t>
            </a:r>
          </a:p>
          <a:p>
            <a:pPr lvl="1"/>
            <a:r>
              <a:rPr lang="en-US" dirty="0"/>
              <a:t>unordered collection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7D43-2D64-F84A-6A49-E8D86886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2452-D882-084A-5E79-F8072D1B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DB3D-FC49-669A-A114-8FC2303D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5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9464-FF2E-BB7A-E5E3-9C5AEE0A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943" y="188685"/>
            <a:ext cx="10014857" cy="984704"/>
          </a:xfrm>
        </p:spPr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F85D-99AA-F619-123E-3FACF698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3" y="1306286"/>
            <a:ext cx="11636829" cy="4870677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a = 5   			</a:t>
            </a:r>
            <a:r>
              <a:rPr lang="en-US" b="0" i="0" dirty="0">
                <a:solidFill>
                  <a:schemeClr val="tx1"/>
                </a:solidFill>
                <a:effectLst/>
                <a:latin typeface="inter-regular"/>
                <a:sym typeface="Wingdings" panose="05000000000000000000" pitchFamily="2" charset="2"/>
              </a:rPr>
              <a:t> int</a:t>
            </a:r>
          </a:p>
          <a:p>
            <a:r>
              <a:rPr lang="en-US" dirty="0">
                <a:solidFill>
                  <a:schemeClr val="tx1"/>
                </a:solidFill>
                <a:latin typeface="inter-regular"/>
                <a:sym typeface="Wingdings" panose="05000000000000000000" pitchFamily="2" charset="2"/>
              </a:rPr>
              <a:t>b = 4.5 			 float</a:t>
            </a:r>
          </a:p>
          <a:p>
            <a:r>
              <a:rPr lang="en-US" dirty="0">
                <a:solidFill>
                  <a:schemeClr val="tx1"/>
                </a:solidFill>
                <a:latin typeface="inter-regular"/>
                <a:sym typeface="Wingdings" panose="05000000000000000000" pitchFamily="2" charset="2"/>
              </a:rPr>
              <a:t>c = 1+3j			 complex “</a:t>
            </a:r>
            <a:r>
              <a:rPr lang="en-US" dirty="0">
                <a:solidFill>
                  <a:schemeClr val="tx1"/>
                </a:solidFill>
                <a:latin typeface="inter-regular"/>
              </a:rPr>
              <a:t>contains an arranged pair</a:t>
            </a:r>
            <a:r>
              <a:rPr lang="en-US" dirty="0">
                <a:solidFill>
                  <a:schemeClr val="tx1"/>
                </a:solidFill>
                <a:latin typeface="inter-regular"/>
                <a:sym typeface="Wingdings" panose="05000000000000000000" pitchFamily="2" charset="2"/>
              </a:rPr>
              <a:t>” “imaginary”</a:t>
            </a:r>
          </a:p>
          <a:p>
            <a:r>
              <a:rPr lang="en-US" dirty="0">
                <a:solidFill>
                  <a:schemeClr val="tx1"/>
                </a:solidFill>
                <a:latin typeface="inter-regular"/>
                <a:sym typeface="Wingdings" panose="05000000000000000000" pitchFamily="2" charset="2"/>
              </a:rPr>
              <a:t>s = ‘apple’  		 string</a:t>
            </a:r>
          </a:p>
          <a:p>
            <a:r>
              <a:rPr lang="en-US" dirty="0">
                <a:solidFill>
                  <a:schemeClr val="tx1"/>
                </a:solidFill>
                <a:latin typeface="inter-regular"/>
                <a:sym typeface="Wingdings" panose="05000000000000000000" pitchFamily="2" charset="2"/>
              </a:rPr>
              <a:t>l = [1,’hi’]  			 list “</a:t>
            </a:r>
            <a:r>
              <a:rPr lang="en-US" dirty="0">
                <a:solidFill>
                  <a:schemeClr val="tx1"/>
                </a:solidFill>
                <a:latin typeface="inter-regular"/>
              </a:rPr>
              <a:t>mutable (can change after creation)</a:t>
            </a:r>
            <a:r>
              <a:rPr lang="en-US" dirty="0">
                <a:solidFill>
                  <a:schemeClr val="tx1"/>
                </a:solidFill>
                <a:latin typeface="inter-regular"/>
                <a:sym typeface="Wingdings" panose="05000000000000000000" pitchFamily="2" charset="2"/>
              </a:rPr>
              <a:t>”</a:t>
            </a:r>
          </a:p>
          <a:p>
            <a:r>
              <a:rPr lang="en-US" dirty="0">
                <a:solidFill>
                  <a:schemeClr val="tx1"/>
                </a:solidFill>
                <a:latin typeface="inter-regular"/>
                <a:sym typeface="Wingdings" panose="05000000000000000000" pitchFamily="2" charset="2"/>
              </a:rPr>
              <a:t>t = (‘hi’, ’world’)		 tuple “im</a:t>
            </a:r>
            <a:r>
              <a:rPr lang="en-US" dirty="0">
                <a:solidFill>
                  <a:schemeClr val="tx1"/>
                </a:solidFill>
                <a:latin typeface="inter-regular"/>
              </a:rPr>
              <a:t>mutable (Cannot be changed)</a:t>
            </a:r>
            <a:r>
              <a:rPr lang="en-US" dirty="0">
                <a:solidFill>
                  <a:schemeClr val="tx1"/>
                </a:solidFill>
                <a:latin typeface="inter-regular"/>
                <a:sym typeface="Wingdings" panose="05000000000000000000" pitchFamily="2" charset="2"/>
              </a:rPr>
              <a:t>”</a:t>
            </a:r>
            <a:endParaRPr lang="en-US" dirty="0">
              <a:solidFill>
                <a:schemeClr val="tx1"/>
              </a:solidFill>
              <a:latin typeface="inter-regular"/>
            </a:endParaRPr>
          </a:p>
          <a:p>
            <a:r>
              <a:rPr lang="en-US" dirty="0">
                <a:solidFill>
                  <a:schemeClr val="tx1"/>
                </a:solidFill>
                <a:latin typeface="inter-regular"/>
              </a:rPr>
              <a:t>d = {1:’dog’, 2:’cat’}	</a:t>
            </a:r>
            <a:r>
              <a:rPr lang="en-US" dirty="0">
                <a:solidFill>
                  <a:schemeClr val="tx1"/>
                </a:solidFill>
                <a:latin typeface="inter-regular"/>
                <a:sym typeface="Wingdings" panose="05000000000000000000" pitchFamily="2" charset="2"/>
              </a:rPr>
              <a:t> dictionary “Key-Value pairs” </a:t>
            </a:r>
            <a:r>
              <a:rPr lang="en-US" dirty="0">
                <a:solidFill>
                  <a:schemeClr val="tx1"/>
                </a:solidFill>
                <a:latin typeface="inter-regular"/>
              </a:rPr>
              <a:t>mutable</a:t>
            </a:r>
            <a:endParaRPr lang="en-US" dirty="0">
              <a:solidFill>
                <a:schemeClr val="tx1"/>
              </a:solidFill>
              <a:latin typeface="inter-regular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latin typeface="inter-regular"/>
                <a:sym typeface="Wingdings" panose="05000000000000000000" pitchFamily="2" charset="2"/>
              </a:rPr>
              <a:t>b = True			 Boolean</a:t>
            </a:r>
          </a:p>
          <a:p>
            <a:r>
              <a:rPr lang="en-US" dirty="0">
                <a:solidFill>
                  <a:schemeClr val="tx1"/>
                </a:solidFill>
                <a:latin typeface="inter-regular"/>
              </a:rPr>
              <a:t>S = {‘dog’, 2, ‘car’,10}	</a:t>
            </a:r>
            <a:r>
              <a:rPr lang="en-US" dirty="0">
                <a:solidFill>
                  <a:schemeClr val="tx1"/>
                </a:solidFill>
                <a:latin typeface="inter-regular"/>
                <a:sym typeface="Wingdings" panose="05000000000000000000" pitchFamily="2" charset="2"/>
              </a:rPr>
              <a:t> set “</a:t>
            </a:r>
            <a:r>
              <a:rPr lang="en-US" dirty="0">
                <a:solidFill>
                  <a:schemeClr val="tx1"/>
                </a:solidFill>
                <a:latin typeface="inter-regular"/>
              </a:rPr>
              <a:t>unordered collection mutable”</a:t>
            </a:r>
          </a:p>
          <a:p>
            <a:r>
              <a:rPr lang="en-US" dirty="0">
                <a:solidFill>
                  <a:schemeClr val="tx1"/>
                </a:solidFill>
              </a:rPr>
              <a:t>n = None			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None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B278-4109-33B8-54E8-F0C0F62D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6874-8BA7-D056-FA5E-CF5C2247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ED59-630C-A1C9-C0FD-12D05307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7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0F73-BBFC-B918-A467-665204FE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321733"/>
            <a:ext cx="6105144" cy="1324506"/>
          </a:xfrm>
        </p:spPr>
        <p:txBody>
          <a:bodyPr anchor="ctr">
            <a:normAutofit/>
          </a:bodyPr>
          <a:lstStyle/>
          <a:p>
            <a:r>
              <a:rPr lang="en-US" sz="3600"/>
              <a:t>Python casting data types</a:t>
            </a:r>
          </a:p>
        </p:txBody>
      </p:sp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9DC525B5-DC2D-7005-0CBE-C3B7F3D9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009" y="1501071"/>
            <a:ext cx="3818287" cy="3818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18A3-C79C-EBD4-BA1C-CE052186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5" y="1646239"/>
            <a:ext cx="6105145" cy="4530724"/>
          </a:xfrm>
        </p:spPr>
        <p:txBody>
          <a:bodyPr>
            <a:normAutofit/>
          </a:bodyPr>
          <a:lstStyle/>
          <a:p>
            <a:r>
              <a:rPr lang="en-US" sz="24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int()			</a:t>
            </a:r>
            <a:r>
              <a:rPr lang="en-US" sz="24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sym typeface="Wingdings" panose="05000000000000000000" pitchFamily="2" charset="2"/>
              </a:rPr>
              <a:t> output integer</a:t>
            </a:r>
          </a:p>
          <a:p>
            <a:r>
              <a:rPr lang="en-US" sz="24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sym typeface="Wingdings" panose="05000000000000000000" pitchFamily="2" charset="2"/>
              </a:rPr>
              <a:t>float()		output float</a:t>
            </a:r>
          </a:p>
          <a:p>
            <a:r>
              <a:rPr lang="en-US" sz="24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sym typeface="Wingdings" panose="05000000000000000000" pitchFamily="2" charset="2"/>
              </a:rPr>
              <a:t>complex() 		 output complex number</a:t>
            </a:r>
          </a:p>
          <a:p>
            <a:pPr marL="0" indent="0">
              <a:buNone/>
            </a:pPr>
            <a:endParaRPr lang="en-US" sz="240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89B2-7818-12FD-C03D-A2D8292A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0A7B7E-3938-4D0E-8E14-E58AA83CCFB6}" type="datetime1">
              <a:rPr lang="en-US"/>
              <a:pPr>
                <a:spcAft>
                  <a:spcPts val="600"/>
                </a:spcAft>
              </a:pPr>
              <a:t>02/14/2025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92D9-EE9A-F4A4-9E27-27C9EC7E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CEC43-1AD3-79BD-47AC-709E414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E24C92-1265-4741-8F9F-404A15D9386E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D272-9DDF-01DE-870C-7EF518A8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032" y="365125"/>
            <a:ext cx="10005767" cy="1325563"/>
          </a:xfrm>
        </p:spPr>
        <p:txBody>
          <a:bodyPr/>
          <a:lstStyle/>
          <a:p>
            <a:r>
              <a:rPr lang="en-US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36E2-3BB1-1FEB-5EB2-5BCBE332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random actions such as generating random numbers, printing random a value for a list or string</a:t>
            </a:r>
          </a:p>
          <a:p>
            <a:r>
              <a:rPr lang="en-US" dirty="0"/>
              <a:t>Usage</a:t>
            </a:r>
            <a:br>
              <a:rPr lang="en-US" dirty="0"/>
            </a:br>
            <a:r>
              <a:rPr lang="en-US" dirty="0"/>
              <a:t>	import random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4E65-F74D-46D1-9615-727987AC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C047-0F41-0881-9FE9-C8C72D41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11AB-5AD8-BC20-82DB-65BB44C5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A59A-B538-C57F-0480-E11DAB31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166" y="365125"/>
            <a:ext cx="9958633" cy="1325563"/>
          </a:xfrm>
        </p:spPr>
        <p:txBody>
          <a:bodyPr/>
          <a:lstStyle/>
          <a:p>
            <a:r>
              <a:rPr lang="en-US" dirty="0"/>
              <a:t>Python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7494-2F5D-42A8-F050-63EE7D689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85501"/>
            <a:ext cx="10515600" cy="2237328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Strings in Python are arrays of bytes representing </a:t>
            </a:r>
            <a:r>
              <a:rPr lang="en-US" sz="4400" dirty="0" err="1">
                <a:latin typeface="+mj-lt"/>
                <a:ea typeface="+mj-ea"/>
                <a:cs typeface="+mj-cs"/>
              </a:rPr>
              <a:t>unicode</a:t>
            </a:r>
            <a:r>
              <a:rPr lang="en-US" sz="4400" dirty="0">
                <a:latin typeface="+mj-lt"/>
                <a:ea typeface="+mj-ea"/>
                <a:cs typeface="+mj-cs"/>
              </a:rPr>
              <a:t> characters.</a:t>
            </a: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Python does not have a character data type.</a:t>
            </a: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Single character is simply a string with a length of 1.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2C19-8B06-EE4E-F256-F33A84E3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6FD0-B739-C7C7-06EA-2DADD90E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FC239-163B-EC41-BE19-E02288E3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A829-0FDC-32BB-62D0-F4D9F26F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8" y="365125"/>
            <a:ext cx="10024621" cy="1325563"/>
          </a:xfrm>
        </p:spPr>
        <p:txBody>
          <a:bodyPr/>
          <a:lstStyle/>
          <a:p>
            <a:r>
              <a:rPr lang="en-US" dirty="0"/>
              <a:t>Python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6CC9-A05D-8BEA-BB2C-2846DA055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239812" cy="16773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Guido van Rossum Starting developing in 1980</a:t>
            </a:r>
          </a:p>
          <a:p>
            <a:r>
              <a:rPr lang="en-US" dirty="0"/>
              <a:t>First release in 1991.</a:t>
            </a:r>
          </a:p>
          <a:p>
            <a:r>
              <a:rPr lang="en-US" dirty="0"/>
              <a:t>Named python based on </a:t>
            </a:r>
          </a:p>
          <a:p>
            <a:pPr marL="0" indent="0">
              <a:buNone/>
            </a:pPr>
            <a:r>
              <a:rPr lang="en-US" dirty="0"/>
              <a:t>	Monty Python's Flying Circus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CEF0-7F5A-5CCA-7E01-6BCD5A39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25BE-B407-4CC2-B9FD-E5F4701B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BBA0-C5BD-C419-C2AE-73B97EB7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A person with glasses and a beard&#10;&#10;Description automatically generated">
            <a:extLst>
              <a:ext uri="{FF2B5EF4-FFF2-40B4-BE49-F238E27FC236}">
                <a16:creationId xmlns:a16="http://schemas.microsoft.com/office/drawing/2014/main" id="{D1E47FBF-FB2A-CFD1-1757-1E5D9EF91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020138"/>
            <a:ext cx="3192060" cy="2553648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530E7-829B-9F40-D979-C25520251558}"/>
              </a:ext>
            </a:extLst>
          </p:cNvPr>
          <p:cNvSpPr txBox="1"/>
          <p:nvPr/>
        </p:nvSpPr>
        <p:spPr>
          <a:xfrm>
            <a:off x="8403772" y="4573786"/>
            <a:ext cx="364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https://x.com/gvanrossum?lang=en</a:t>
            </a:r>
            <a:endParaRPr lang="en-US" dirty="0"/>
          </a:p>
        </p:txBody>
      </p:sp>
      <p:pic>
        <p:nvPicPr>
          <p:cNvPr id="2052" name="Picture 4" descr="Monty Python's Flying Circus">
            <a:extLst>
              <a:ext uri="{FF2B5EF4-FFF2-40B4-BE49-F238E27FC236}">
                <a16:creationId xmlns:a16="http://schemas.microsoft.com/office/drawing/2014/main" id="{FC367DA9-3402-CB29-FD68-06AF8AA35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30" y="3429000"/>
            <a:ext cx="4766330" cy="26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30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E78E-04EC-FD95-8FA2-6C381DEF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365125"/>
            <a:ext cx="10100035" cy="1325563"/>
          </a:xfrm>
        </p:spPr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C71A-EEB6-615E-644C-F14F7E5CF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72380"/>
            <a:ext cx="10515600" cy="2972618"/>
          </a:xfrm>
        </p:spPr>
        <p:txBody>
          <a:bodyPr/>
          <a:lstStyle/>
          <a:p>
            <a:r>
              <a:rPr lang="en-US" dirty="0"/>
              <a:t>\’		</a:t>
            </a:r>
            <a:r>
              <a:rPr lang="en-US" dirty="0">
                <a:sym typeface="Wingdings" panose="05000000000000000000" pitchFamily="2" charset="2"/>
              </a:rPr>
              <a:t>Single Quote</a:t>
            </a:r>
            <a:endParaRPr lang="en-US" dirty="0"/>
          </a:p>
          <a:p>
            <a:r>
              <a:rPr lang="en-US" dirty="0"/>
              <a:t>\\		</a:t>
            </a:r>
            <a:r>
              <a:rPr lang="en-US" dirty="0">
                <a:sym typeface="Wingdings" panose="05000000000000000000" pitchFamily="2" charset="2"/>
              </a:rPr>
              <a:t>Backslash</a:t>
            </a:r>
            <a:endParaRPr lang="en-US" dirty="0"/>
          </a:p>
          <a:p>
            <a:r>
              <a:rPr lang="en-US" dirty="0"/>
              <a:t>\n		</a:t>
            </a:r>
            <a:r>
              <a:rPr lang="en-US" dirty="0">
                <a:sym typeface="Wingdings" panose="05000000000000000000" pitchFamily="2" charset="2"/>
              </a:rPr>
              <a:t>New Line</a:t>
            </a:r>
            <a:endParaRPr lang="en-US" dirty="0"/>
          </a:p>
          <a:p>
            <a:r>
              <a:rPr lang="en-US" dirty="0"/>
              <a:t>\t		</a:t>
            </a:r>
            <a:r>
              <a:rPr lang="en-US" dirty="0">
                <a:sym typeface="Wingdings" panose="05000000000000000000" pitchFamily="2" charset="2"/>
              </a:rPr>
              <a:t>Tab</a:t>
            </a:r>
            <a:endParaRPr lang="en-US" dirty="0"/>
          </a:p>
          <a:p>
            <a:r>
              <a:rPr lang="en-US" dirty="0"/>
              <a:t>\b		</a:t>
            </a:r>
            <a:r>
              <a:rPr lang="en-US" dirty="0">
                <a:sym typeface="Wingdings" panose="05000000000000000000" pitchFamily="2" charset="2"/>
              </a:rPr>
              <a:t>Backspace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2917-2BE5-7073-4C72-9F09D4A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12AF-4662-5D0C-3665-28B4141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F680-0B3B-D0F9-7A3A-1A0AA0CA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BF8E9-2962-5A1B-77E2-ACBC6A20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2F2F2"/>
                </a:solidFill>
              </a:rPr>
              <a:t>Python Characteristics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9D7C-0927-FBBF-08F7-DAEC069CC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1" y="1015320"/>
            <a:ext cx="5540830" cy="4827361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Open Source: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Cost-free programming language.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Utilized in several sectors and disciplines as a result.</a:t>
            </a:r>
          </a:p>
          <a:p>
            <a:r>
              <a:rPr lang="en-US" sz="1800" dirty="0">
                <a:solidFill>
                  <a:schemeClr val="bg1"/>
                </a:solidFill>
              </a:rPr>
              <a:t>General-purpose</a:t>
            </a:r>
          </a:p>
          <a:p>
            <a:r>
              <a:rPr lang="en-US" sz="1800" dirty="0">
                <a:solidFill>
                  <a:schemeClr val="bg1"/>
                </a:solidFill>
              </a:rPr>
              <a:t>Dynamically Typed</a:t>
            </a:r>
          </a:p>
          <a:p>
            <a:r>
              <a:rPr lang="en-US" sz="1800" dirty="0">
                <a:solidFill>
                  <a:schemeClr val="bg1"/>
                </a:solidFill>
              </a:rPr>
              <a:t>High-level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Interpreted</a:t>
            </a:r>
          </a:p>
          <a:p>
            <a:r>
              <a:rPr lang="en-US" sz="1800" dirty="0">
                <a:solidFill>
                  <a:schemeClr val="bg1"/>
                </a:solidFill>
              </a:rPr>
              <a:t>Garbage-Collected</a:t>
            </a:r>
          </a:p>
          <a:p>
            <a:r>
              <a:rPr lang="en-US" sz="1800" dirty="0">
                <a:solidFill>
                  <a:schemeClr val="bg1"/>
                </a:solidFill>
              </a:rPr>
              <a:t>Purely Object-Oriented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11C8-698D-643F-7636-C7385B0B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0A7B7E-3938-4D0E-8E14-E58AA83CCFB6}" type="datetime1">
              <a:rPr lang="en-US">
                <a:solidFill>
                  <a:srgbClr val="F2F2F2"/>
                </a:solidFill>
              </a:rPr>
              <a:pPr>
                <a:spcAft>
                  <a:spcPts val="600"/>
                </a:spcAft>
              </a:pPr>
              <a:t>02/14/2025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F2BC-8FA0-0F14-6181-36738D33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9570" y="6356350"/>
            <a:ext cx="5070930" cy="365125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9755-EFC5-9973-1E29-27E718A0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E24C92-1265-4741-8F9F-404A15D9386E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53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DABDB-41A9-E7BC-1A78-86A46FF8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2F2F2"/>
                </a:solidFill>
              </a:rPr>
              <a:t>Python Generally Purposed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F2B8-B531-9D48-D6B6-4C80E1D4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1" y="1015320"/>
            <a:ext cx="5540830" cy="4827361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Python is used for multiple tasks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Data Science &amp; Machine Learning:  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TensorFlow, </a:t>
            </a:r>
            <a:r>
              <a:rPr lang="en-US" sz="1800" dirty="0" err="1">
                <a:solidFill>
                  <a:schemeClr val="bg1"/>
                </a:solidFill>
              </a:rPr>
              <a:t>PyTorch</a:t>
            </a:r>
            <a:r>
              <a:rPr lang="en-US" sz="1800" dirty="0">
                <a:solidFill>
                  <a:schemeClr val="bg1"/>
                </a:solidFill>
              </a:rPr>
              <a:t>, Scikit-learn, Matplotlib, </a:t>
            </a:r>
            <a:r>
              <a:rPr lang="en-US" sz="1800" dirty="0" err="1">
                <a:solidFill>
                  <a:schemeClr val="bg1"/>
                </a:solidFill>
              </a:rPr>
              <a:t>Scipy</a:t>
            </a:r>
            <a:r>
              <a:rPr lang="en-US" sz="1800" dirty="0">
                <a:solidFill>
                  <a:schemeClr val="bg1"/>
                </a:solidFill>
              </a:rPr>
              <a:t>, Hugging Face, OpenCV, NLTK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Desktop Applications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Tkinter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PyGTK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PyQt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Mobile Applications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Used in cross-platforms using: </a:t>
            </a:r>
            <a:r>
              <a:rPr lang="en-US" sz="1800" dirty="0" err="1">
                <a:solidFill>
                  <a:schemeClr val="bg1"/>
                </a:solidFill>
              </a:rPr>
              <a:t>Kivy</a:t>
            </a:r>
            <a:r>
              <a:rPr lang="en-US" sz="1800" dirty="0">
                <a:solidFill>
                  <a:schemeClr val="bg1"/>
                </a:solidFill>
              </a:rPr>
              <a:t> or </a:t>
            </a:r>
            <a:r>
              <a:rPr lang="en-US" sz="1800" dirty="0" err="1">
                <a:solidFill>
                  <a:schemeClr val="bg1"/>
                </a:solidFill>
              </a:rPr>
              <a:t>BeeWare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Web Applications: 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Django Flask, Pyramid, </a:t>
            </a:r>
            <a:r>
              <a:rPr lang="en-US" sz="1800" dirty="0" err="1">
                <a:solidFill>
                  <a:schemeClr val="bg1"/>
                </a:solidFill>
              </a:rPr>
              <a:t>CherryPy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Data web Scrapping: </a:t>
            </a:r>
          </a:p>
          <a:p>
            <a:pPr lvl="2"/>
            <a:r>
              <a:rPr lang="en-US" sz="1800" dirty="0" err="1">
                <a:solidFill>
                  <a:schemeClr val="bg1"/>
                </a:solidFill>
              </a:rPr>
              <a:t>BeautifulSoup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3D CAD Applications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VTK, Blender, </a:t>
            </a:r>
            <a:r>
              <a:rPr lang="en-US" sz="1800" dirty="0" err="1">
                <a:solidFill>
                  <a:schemeClr val="bg1"/>
                </a:solidFill>
              </a:rPr>
              <a:t>SiTK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600B-6D21-ACAC-B8EE-350CBF3A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0A7B7E-3938-4D0E-8E14-E58AA83CCFB6}" type="datetime1">
              <a:rPr lang="en-US">
                <a:solidFill>
                  <a:srgbClr val="F2F2F2"/>
                </a:solidFill>
              </a:rPr>
              <a:pPr>
                <a:spcAft>
                  <a:spcPts val="600"/>
                </a:spcAft>
              </a:pPr>
              <a:t>02/14/2025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1CB1-137E-F461-26EE-54C79571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9570" y="6356350"/>
            <a:ext cx="5070930" cy="365125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90D3-6376-3FD6-7672-3E0CBEF8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E24C92-1265-4741-8F9F-404A15D9386E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41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CEDD-2F48-86D2-4DD8-37F8C405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44" y="365125"/>
            <a:ext cx="10071755" cy="1325563"/>
          </a:xfrm>
        </p:spPr>
        <p:txBody>
          <a:bodyPr/>
          <a:lstStyle/>
          <a:p>
            <a:r>
              <a:rPr lang="en-US" dirty="0"/>
              <a:t>Python Dynamically 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A8AC-1369-BE4A-8E4F-A65474EF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10" y="1690688"/>
            <a:ext cx="10728489" cy="597064"/>
          </a:xfrm>
        </p:spPr>
        <p:txBody>
          <a:bodyPr/>
          <a:lstStyle/>
          <a:p>
            <a:r>
              <a:rPr lang="en-US" dirty="0"/>
              <a:t>Variable determined at runtime. You do not have to declare data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DFC35-DDC0-F5EB-16D8-4CA63868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2058-A1B8-29FB-A67E-AD323A94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FC6C-F5F0-025E-BF04-D776FBD7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9783B-A708-BDF5-DDCA-119C80FEBA7B}"/>
              </a:ext>
            </a:extLst>
          </p:cNvPr>
          <p:cNvSpPr txBox="1"/>
          <p:nvPr/>
        </p:nvSpPr>
        <p:spPr>
          <a:xfrm>
            <a:off x="2834717" y="3429000"/>
            <a:ext cx="6966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= 10		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		X is an integer</a:t>
            </a:r>
          </a:p>
          <a:p>
            <a:r>
              <a:rPr lang="en-US" sz="2400" dirty="0"/>
              <a:t>X = “Hello”	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		X is a string</a:t>
            </a:r>
          </a:p>
        </p:txBody>
      </p:sp>
    </p:spTree>
    <p:extLst>
      <p:ext uri="{BB962C8B-B14F-4D97-AF65-F5344CB8AC3E}">
        <p14:creationId xmlns:p14="http://schemas.microsoft.com/office/powerpoint/2010/main" val="146447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E70C-B901-1889-99EE-FCD5DEA5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46" y="365125"/>
            <a:ext cx="9930353" cy="1325563"/>
          </a:xfrm>
        </p:spPr>
        <p:txBody>
          <a:bodyPr/>
          <a:lstStyle/>
          <a:p>
            <a:r>
              <a:rPr lang="en-US" dirty="0"/>
              <a:t>Python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838B-434B-D454-D4F0-8123BDB5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1340"/>
          </a:xfrm>
        </p:spPr>
        <p:txBody>
          <a:bodyPr/>
          <a:lstStyle/>
          <a:p>
            <a:r>
              <a:rPr lang="en-US" dirty="0"/>
              <a:t>Written in user friendly language</a:t>
            </a:r>
          </a:p>
          <a:p>
            <a:r>
              <a:rPr lang="en-US" dirty="0"/>
              <a:t> Focus more on what you want to do rather than how the computer will do it</a:t>
            </a:r>
          </a:p>
          <a:p>
            <a:r>
              <a:rPr lang="en-US" dirty="0"/>
              <a:t>Make programming faster and more efficient for humans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65D7-9309-6E68-2D17-B461379D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9D7F7-FFC8-AFB8-ECE2-A4C87DDA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EB1D-871E-FE63-0C46-C760B126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C570E-521A-DBAC-6B8E-AAF5F4334A52}"/>
              </a:ext>
            </a:extLst>
          </p:cNvPr>
          <p:cNvSpPr txBox="1"/>
          <p:nvPr/>
        </p:nvSpPr>
        <p:spPr>
          <a:xfrm>
            <a:off x="2837467" y="4144291"/>
            <a:ext cx="5773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level 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Assembly Language: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 AX, 1       ; Move the value 1 into register 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AX, 2       ; Add the value 2 to register AX</a:t>
            </a:r>
          </a:p>
        </p:txBody>
      </p:sp>
    </p:spTree>
    <p:extLst>
      <p:ext uri="{BB962C8B-B14F-4D97-AF65-F5344CB8AC3E}">
        <p14:creationId xmlns:p14="http://schemas.microsoft.com/office/powerpoint/2010/main" val="309830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13D9-5871-4C72-71E8-24C35024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032" y="365125"/>
            <a:ext cx="10005767" cy="1325563"/>
          </a:xfrm>
        </p:spPr>
        <p:txBody>
          <a:bodyPr>
            <a:normAutofit fontScale="90000"/>
          </a:bodyPr>
          <a:lstStyle/>
          <a:p>
            <a:r>
              <a:rPr lang="en-US"/>
              <a:t>Python Compilation and Interpreted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1B93A3C-16E2-2218-C1F6-E49C82CDBA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9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54EE-D223-ADAE-80A4-DC8C5771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AD6E1-B8E3-8300-23EB-1CCD8F6B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3656-9B2A-2BB5-C8FF-95F862B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7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13D9-5871-4C72-71E8-24C35024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032" y="365125"/>
            <a:ext cx="1000576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Compilation and Interpreted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2AC9DAA-082C-346E-1B94-A8D3844BDF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9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54EE-D223-ADAE-80A4-DC8C5771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AD6E1-B8E3-8300-23EB-1CCD8F6B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3656-9B2A-2BB5-C8FF-95F862B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2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BAAA-558A-2035-7BB2-D6395CFB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94" y="365125"/>
            <a:ext cx="99492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Compilation and Interpreted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03DA-6A9F-6F4A-58D7-25883D3B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9682"/>
          </a:xfrm>
        </p:spPr>
        <p:txBody>
          <a:bodyPr>
            <a:normAutofit/>
          </a:bodyPr>
          <a:lstStyle/>
          <a:p>
            <a:r>
              <a:rPr lang="en-US" dirty="0"/>
              <a:t>Interpreted, but it is first compiled into bytecode (.</a:t>
            </a:r>
            <a:r>
              <a:rPr lang="en-US" dirty="0" err="1"/>
              <a:t>pyc</a:t>
            </a:r>
            <a:r>
              <a:rPr lang="en-US" dirty="0"/>
              <a:t> files) </a:t>
            </a:r>
            <a:r>
              <a:rPr lang="en-US" sz="2000" dirty="0"/>
              <a:t>“lower-level”</a:t>
            </a:r>
          </a:p>
          <a:p>
            <a:r>
              <a:rPr lang="en-US" dirty="0" err="1"/>
              <a:t>pyc</a:t>
            </a:r>
            <a:r>
              <a:rPr lang="en-US" dirty="0"/>
              <a:t> files executed by the Python interpreter</a:t>
            </a:r>
          </a:p>
          <a:p>
            <a:r>
              <a:rPr lang="en-US" dirty="0"/>
              <a:t>This bytecode compilation speeds up subsequent executions.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9726D-58EB-32EC-23A8-54D2AECC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02/14/2025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54B1-596C-30EA-0C58-E383CA2D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B2CF-087B-3E1B-2A0C-E830F80D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86052-0FF8-6E15-2D69-003A46F7C701}"/>
              </a:ext>
            </a:extLst>
          </p:cNvPr>
          <p:cNvSpPr txBox="1"/>
          <p:nvPr/>
        </p:nvSpPr>
        <p:spPr>
          <a:xfrm>
            <a:off x="1244338" y="3695307"/>
            <a:ext cx="9700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sz="2800" dirty="0" err="1"/>
              <a:t>pyc</a:t>
            </a:r>
            <a:r>
              <a:rPr lang="en-US" sz="2800" dirty="0"/>
              <a:t> files: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stored in a __</a:t>
            </a:r>
            <a:r>
              <a:rPr lang="en-US" sz="2000" dirty="0" err="1"/>
              <a:t>pycache</a:t>
            </a:r>
            <a:r>
              <a:rPr lang="en-US" sz="2000" dirty="0"/>
              <a:t>__ directory within the same directory as the source code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content is binary and not intended to be manually edited or viewed.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EX:</a:t>
            </a:r>
          </a:p>
          <a:p>
            <a:pPr lvl="1"/>
            <a:r>
              <a:rPr lang="en-US" sz="2000" dirty="0"/>
              <a:t>	4</a:t>
            </a:r>
            <a:r>
              <a:rPr lang="pt-BR" sz="2000" dirty="0"/>
              <a:t>24d 0d0a 1a0a 0000 0000 0000 0000 0000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669135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8245</TotalTime>
  <Words>1017</Words>
  <Application>Microsoft Office PowerPoint</Application>
  <PresentationFormat>Widescreen</PresentationFormat>
  <Paragraphs>200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inter-regular</vt:lpstr>
      <vt:lpstr>Wingdings</vt:lpstr>
      <vt:lpstr>Depth</vt:lpstr>
      <vt:lpstr>Python Fundamentals</vt:lpstr>
      <vt:lpstr>Python History</vt:lpstr>
      <vt:lpstr>Python Characteristics</vt:lpstr>
      <vt:lpstr>Python Generally Purposed</vt:lpstr>
      <vt:lpstr>Python Dynamically Typed</vt:lpstr>
      <vt:lpstr>Python High Level</vt:lpstr>
      <vt:lpstr>Python Compilation and Interpreted</vt:lpstr>
      <vt:lpstr>Python Compilation and Interpreted</vt:lpstr>
      <vt:lpstr>Python Compilation and Interpreted</vt:lpstr>
      <vt:lpstr>Garbage-Collected</vt:lpstr>
      <vt:lpstr>Python Purely Object-Oriented</vt:lpstr>
      <vt:lpstr>Python Variables</vt:lpstr>
      <vt:lpstr>Object “variable” reference</vt:lpstr>
      <vt:lpstr>Multiple Assignment</vt:lpstr>
      <vt:lpstr>Python data types</vt:lpstr>
      <vt:lpstr>Python data types</vt:lpstr>
      <vt:lpstr>Python casting data types</vt:lpstr>
      <vt:lpstr>Random module</vt:lpstr>
      <vt:lpstr>Python Strings</vt:lpstr>
      <vt:lpstr>Escape characters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yasmin Ali</cp:lastModifiedBy>
  <cp:revision>26</cp:revision>
  <dcterms:created xsi:type="dcterms:W3CDTF">2024-03-14T10:03:54Z</dcterms:created>
  <dcterms:modified xsi:type="dcterms:W3CDTF">2025-02-14T21:32:25Z</dcterms:modified>
</cp:coreProperties>
</file>