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20" r:id="rId2"/>
    <p:sldId id="347" r:id="rId3"/>
    <p:sldId id="348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36" r:id="rId13"/>
    <p:sldId id="337" r:id="rId14"/>
    <p:sldId id="338" r:id="rId15"/>
    <p:sldId id="339" r:id="rId16"/>
    <p:sldId id="340" r:id="rId17"/>
    <p:sldId id="329" r:id="rId18"/>
    <p:sldId id="330" r:id="rId19"/>
    <p:sldId id="331" r:id="rId20"/>
    <p:sldId id="334" r:id="rId21"/>
    <p:sldId id="332" r:id="rId22"/>
    <p:sldId id="333" r:id="rId23"/>
    <p:sldId id="335" r:id="rId24"/>
    <p:sldId id="351" r:id="rId25"/>
    <p:sldId id="341" r:id="rId26"/>
    <p:sldId id="349" r:id="rId27"/>
    <p:sldId id="342" r:id="rId28"/>
    <p:sldId id="343" r:id="rId29"/>
    <p:sldId id="344" r:id="rId30"/>
    <p:sldId id="345" r:id="rId31"/>
    <p:sldId id="346" r:id="rId32"/>
    <p:sldId id="35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3DBD"/>
    <a:srgbClr val="DF66A4"/>
    <a:srgbClr val="63C5CB"/>
    <a:srgbClr val="5B9BD5"/>
    <a:srgbClr val="F29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AF606853-7671-496A-8E4F-DF71F8EC918B}" styleName="Dark Style 1 –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FD4443E-F989-4FC4-A0C8-D5A2AF1F390B}" styleName="Dark Style 1 –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–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–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7" name="Rectangle 207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BED24D-F1E8-9BFB-D6D1-6415D5E5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UVM RAL 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2078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dvances in the Design of Electronics">
            <a:extLst>
              <a:ext uri="{FF2B5EF4-FFF2-40B4-BE49-F238E27FC236}">
                <a16:creationId xmlns:a16="http://schemas.microsoft.com/office/drawing/2014/main" id="{F76DA339-FBC9-1210-D05D-214FBAEAA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27" b="-6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36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AA78B-B610-6C1D-76E5-5477AE541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BUILT IN FUNCTIONS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B5938-170E-CBF6-4583-E7E4DD1D6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597716-9869-EFD0-FF07-218684AD6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332" y="1806231"/>
            <a:ext cx="8335724" cy="435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0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AA78B-B610-6C1D-76E5-5477AE541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BUILT IN FUNCTIONS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222FA6-0EA2-B2EA-C1A1-6B0A4693A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147" y="2493940"/>
            <a:ext cx="8386705" cy="1870120"/>
          </a:xfrm>
        </p:spPr>
      </p:pic>
    </p:spTree>
    <p:extLst>
      <p:ext uri="{BB962C8B-B14F-4D97-AF65-F5344CB8AC3E}">
        <p14:creationId xmlns:p14="http://schemas.microsoft.com/office/powerpoint/2010/main" val="191683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AA78B-B610-6C1D-76E5-5477AE541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/>
              <a:t>UVM_REG_BLOCK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FC4C1A-A012-3E35-DB08-6A92863F0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519" y="2083506"/>
            <a:ext cx="8280300" cy="282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AA78B-B610-6C1D-76E5-5477AE541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/>
              <a:t>UVM_REG_BLOCK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BE42D2-4C8A-B77C-A799-55EE133D1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44" y="1673328"/>
            <a:ext cx="9411516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1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AA78B-B610-6C1D-76E5-5477AE541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/>
              <a:t>UVM_REG_BLOCK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FDCE8-E862-AB97-D43D-C8E6D17F5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33" y="1574608"/>
            <a:ext cx="8409484" cy="491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2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AA78B-B610-6C1D-76E5-5477AE541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/>
              <a:t>Top level UVM_REG_BLOCK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898738-A901-47A8-6C7B-1FB43A657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95" y="1311817"/>
            <a:ext cx="10044030" cy="54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AA78B-B610-6C1D-76E5-5477AE541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level UVM_REG_BLOCK</a:t>
            </a:r>
          </a:p>
        </p:txBody>
      </p:sp>
      <p:pic>
        <p:nvPicPr>
          <p:cNvPr id="5" name="Picture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19AA6FBC-05EE-E176-B175-F8C3B3970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414" y="643466"/>
            <a:ext cx="6770503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1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C88F89-ECCD-680B-4BFD-D6D8894A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 MODEL ENVIRONMENT </a:t>
            </a:r>
          </a:p>
        </p:txBody>
      </p:sp>
      <p:pic>
        <p:nvPicPr>
          <p:cNvPr id="5" name="Content Placeholder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366B6837-DFD4-2A6E-D618-1BA3FDBDA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861"/>
          <a:stretch/>
        </p:blipFill>
        <p:spPr>
          <a:xfrm>
            <a:off x="2267338" y="1675227"/>
            <a:ext cx="780531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0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80C3D-355A-43F0-D762-D529572C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Adapter</a:t>
            </a:r>
          </a:p>
        </p:txBody>
      </p:sp>
      <p:pic>
        <p:nvPicPr>
          <p:cNvPr id="5" name="Content Placeholder 4" descr="A diagram of a computer process&#10;&#10;Description automatically generated">
            <a:extLst>
              <a:ext uri="{FF2B5EF4-FFF2-40B4-BE49-F238E27FC236}">
                <a16:creationId xmlns:a16="http://schemas.microsoft.com/office/drawing/2014/main" id="{829E379C-D864-7104-B50A-F7C3F9A36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072991"/>
            <a:ext cx="10905066" cy="359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1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B8E1-842C-6E92-1027-DFECE4BD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700906-FE14-8FDB-002A-9950E5964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379" y="1661742"/>
            <a:ext cx="8588484" cy="201947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B9F561-DF7E-EE0C-5C6B-ECF833FE7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379" y="4185070"/>
            <a:ext cx="8588483" cy="88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6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86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F9C42-D74F-C7F9-E18F-D2B05015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REG_FILE DESIGN </a:t>
            </a:r>
          </a:p>
        </p:txBody>
      </p:sp>
      <p:pic>
        <p:nvPicPr>
          <p:cNvPr id="5" name="Content Placeholder 4" descr="A computer diagram with arrows&#10;&#10;Description automatically generated with medium confidence">
            <a:extLst>
              <a:ext uri="{FF2B5EF4-FFF2-40B4-BE49-F238E27FC236}">
                <a16:creationId xmlns:a16="http://schemas.microsoft.com/office/drawing/2014/main" id="{D8284701-981A-F7A1-947F-1D03ACF7A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7942" y="961812"/>
            <a:ext cx="706951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0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2B8E1-842C-6E92-1027-DFECE4BD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Adapter class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57428A-99BD-5FA7-623F-955E8B8D4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2342923"/>
            <a:ext cx="6780700" cy="216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574B8-D876-E797-2B05-9D5ABDAE2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reg2bus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B30BB8-3BD2-C8D5-01D2-A1FD950E1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072991"/>
            <a:ext cx="10905066" cy="359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3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15E2E-22F9-6A80-7DA8-0CA1A71C1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bus2reg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F692BE-BCC2-FD7A-C37E-0FBB79519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060" y="1675227"/>
            <a:ext cx="1004387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4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1E739-76EA-4A66-B4ED-0C4254A8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RAL ENVIRONMENT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2C8563-E834-D7D2-02FD-8B56DE444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640" y="1664451"/>
            <a:ext cx="7730719" cy="454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5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1E739-76EA-4A66-B4ED-0C4254A8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TOP  ENVIRONMENT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09CB3A-F5F6-0E31-8F33-DA55AA9B9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4365" y="1454490"/>
            <a:ext cx="7502160" cy="4751758"/>
          </a:xfrm>
        </p:spPr>
      </p:pic>
    </p:spTree>
    <p:extLst>
      <p:ext uri="{BB962C8B-B14F-4D97-AF65-F5344CB8AC3E}">
        <p14:creationId xmlns:p14="http://schemas.microsoft.com/office/powerpoint/2010/main" val="3182465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1E739-76EA-4A66-B4ED-0C4254A8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SEQUENCE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AB4974-397C-470D-EA59-C692E07DB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550" y="1569105"/>
            <a:ext cx="8840537" cy="512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8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1E739-76EA-4A66-B4ED-0C4254A8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SEQUENCE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235D96-D113-BA6C-BA05-C746D8C66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4" y="2418935"/>
            <a:ext cx="12192000" cy="4525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E92399-7FED-99CE-36C4-E516BFEDD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179" y="2155371"/>
            <a:ext cx="7810264" cy="446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9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1E739-76EA-4A66-B4ED-0C4254A8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TEST 2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5F76C-AD64-08DC-3082-B962B2D2B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22" y="2282615"/>
            <a:ext cx="9121930" cy="967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B096FD-0F2E-0E76-CB95-CDF901947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56" y="3794201"/>
            <a:ext cx="11088061" cy="350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541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1E739-76EA-4A66-B4ED-0C4254A8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TEST 3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3C0220-19FA-B5DD-42FE-34A81E30D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72" y="1999276"/>
            <a:ext cx="9922100" cy="937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FBD78A-CB62-2E82-4633-8A8BBD773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4" y="3801002"/>
            <a:ext cx="12192000" cy="5323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906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1E739-76EA-4A66-B4ED-0C4254A8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TEST 4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5692EC-B741-4D1A-A9BE-A02032735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05" y="2151946"/>
            <a:ext cx="9807790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3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447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77143-11E6-8257-51FA-1F96B7EB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DESIGN.V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FE5DD95-85B9-CA51-9F1C-F12CE6315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8641" y="1400351"/>
            <a:ext cx="5316427" cy="49309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4D5AE4-7B6E-5549-8AAA-083BB5D48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95" y="395745"/>
            <a:ext cx="6096528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6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1E739-76EA-4A66-B4ED-0C4254A8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BACK DOOR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3DB45A-29D6-E3D0-C915-6F09977795CD}"/>
              </a:ext>
            </a:extLst>
          </p:cNvPr>
          <p:cNvSpPr txBox="1"/>
          <p:nvPr/>
        </p:nvSpPr>
        <p:spPr>
          <a:xfrm>
            <a:off x="345233" y="1754155"/>
            <a:ext cx="11355355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dirty="0"/>
              <a:t>A backdoor access takes zero simulation time since the HDL values are directly accessed and do not consume a bus transaction. This is not the recommended way to verify register accesses in any design, but under certain circumstances, backdoor accesses help to enhance verification efforts using the </a:t>
            </a:r>
            <a:r>
              <a:rPr lang="en-GB" dirty="0" err="1"/>
              <a:t>frontdoor</a:t>
            </a:r>
            <a:r>
              <a:rPr lang="en-GB" dirty="0"/>
              <a:t> mechanism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57DDFF-6361-F9E6-854A-B23E72DC8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61" y="3523902"/>
            <a:ext cx="7225814" cy="309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2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1E739-76EA-4A66-B4ED-0C4254A8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BACK DOOR TEST 1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A541D-1523-32A9-BE90-56BA55A68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283" y="2275508"/>
            <a:ext cx="8192210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8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1E739-76EA-4A66-B4ED-0C4254A8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BACK DOOR TEST 1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444CC-DC4B-BED1-9D41-24C7FC10F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25" y="1497419"/>
            <a:ext cx="9769687" cy="511346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D27332-9488-084E-0570-360C5FB5EF9D}"/>
              </a:ext>
            </a:extLst>
          </p:cNvPr>
          <p:cNvCxnSpPr/>
          <p:nvPr/>
        </p:nvCxnSpPr>
        <p:spPr>
          <a:xfrm>
            <a:off x="9433249" y="1726163"/>
            <a:ext cx="2118049" cy="26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BF2A570-D4CA-4FD4-1E36-A49E45D3311B}"/>
              </a:ext>
            </a:extLst>
          </p:cNvPr>
          <p:cNvSpPr/>
          <p:nvPr/>
        </p:nvSpPr>
        <p:spPr>
          <a:xfrm>
            <a:off x="11241832" y="1987420"/>
            <a:ext cx="1051249" cy="5151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-VE EDGE CLK</a:t>
            </a:r>
          </a:p>
          <a:p>
            <a:pPr algn="ctr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9497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7B179-71BE-EDA4-80A3-7FE58817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is RAL (Register Abstraction Layer)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D2F7E-47F8-9D54-F7B5-F94608BB3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"The purpose of Register Abstraction Layer or RAL is to provide a structured and standardized way to model and verify registers and memory-mapped structures within a digital design. </a:t>
            </a:r>
          </a:p>
          <a:p>
            <a:r>
              <a:rPr lang="en-GB" dirty="0"/>
              <a:t>Verification of register </a:t>
            </a:r>
            <a:r>
              <a:rPr lang="en-GB" dirty="0" err="1"/>
              <a:t>behavior</a:t>
            </a:r>
            <a:r>
              <a:rPr lang="en-GB" dirty="0"/>
              <a:t> can include testing different access scenarios, checking field values after resets, verifying register side-effects, and more</a:t>
            </a:r>
            <a:endParaRPr lang="en-US" dirty="0"/>
          </a:p>
        </p:txBody>
      </p:sp>
      <p:pic>
        <p:nvPicPr>
          <p:cNvPr id="4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EB969607-EEF0-91EF-F722-B2758CA31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73" y="1471639"/>
            <a:ext cx="10168104" cy="391472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322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D6F98-73FE-CCC6-2989-BC568FB2A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RAL CLASSES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C4EA1DB5-2449-877F-7C8F-EBC8E7209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875" y="2633472"/>
            <a:ext cx="9137202" cy="3586353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FECE65-E7C4-A5C0-62CC-82754E585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6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534F-221F-E95A-A676-EAB17C3F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UVM_REG &amp;&amp; UVM_REG_FIELD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065D23-6708-5A16-80F3-674AA78C3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402" y="1892255"/>
            <a:ext cx="8116003" cy="2034716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EE805B-A441-2DC5-E421-6B0710B4234D}"/>
              </a:ext>
            </a:extLst>
          </p:cNvPr>
          <p:cNvCxnSpPr/>
          <p:nvPr/>
        </p:nvCxnSpPr>
        <p:spPr>
          <a:xfrm flipV="1">
            <a:off x="8420877" y="1408922"/>
            <a:ext cx="1390261" cy="104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2B3FA57D-C489-8959-F0BD-D224BC67A49B}"/>
              </a:ext>
            </a:extLst>
          </p:cNvPr>
          <p:cNvSpPr/>
          <p:nvPr/>
        </p:nvSpPr>
        <p:spPr>
          <a:xfrm>
            <a:off x="9116008" y="737118"/>
            <a:ext cx="2761861" cy="6718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uvm_reg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object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37FCA0-0FC6-D0E8-EFBD-31CE8828B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110" y="4128538"/>
            <a:ext cx="8268586" cy="147896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EE23AC5-AED7-318C-FA18-EC7A9B0D3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33237"/>
              </p:ext>
            </p:extLst>
          </p:nvPr>
        </p:nvGraphicFramePr>
        <p:xfrm>
          <a:off x="1147665" y="6120882"/>
          <a:ext cx="9706673" cy="36576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802017">
                  <a:extLst>
                    <a:ext uri="{9D8B030D-6E8A-4147-A177-3AD203B41FA5}">
                      <a16:colId xmlns:a16="http://schemas.microsoft.com/office/drawing/2014/main" val="842769866"/>
                    </a:ext>
                  </a:extLst>
                </a:gridCol>
                <a:gridCol w="1327785">
                  <a:extLst>
                    <a:ext uri="{9D8B030D-6E8A-4147-A177-3AD203B41FA5}">
                      <a16:colId xmlns:a16="http://schemas.microsoft.com/office/drawing/2014/main" val="4001901821"/>
                    </a:ext>
                  </a:extLst>
                </a:gridCol>
                <a:gridCol w="1576871">
                  <a:extLst>
                    <a:ext uri="{9D8B030D-6E8A-4147-A177-3AD203B41FA5}">
                      <a16:colId xmlns:a16="http://schemas.microsoft.com/office/drawing/2014/main" val="4270902202"/>
                    </a:ext>
                  </a:extLst>
                </a:gridCol>
              </a:tblGrid>
              <a:tr h="186612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prescale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Parity_type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Parity_en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80882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0190EBF-B961-AAFD-0956-68A007F41D55}"/>
              </a:ext>
            </a:extLst>
          </p:cNvPr>
          <p:cNvSpPr txBox="1"/>
          <p:nvPr/>
        </p:nvSpPr>
        <p:spPr>
          <a:xfrm>
            <a:off x="10636624" y="5751550"/>
            <a:ext cx="4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7C4E9C-EA03-11CD-1B1E-421AC406C5C4}"/>
              </a:ext>
            </a:extLst>
          </p:cNvPr>
          <p:cNvSpPr txBox="1"/>
          <p:nvPr/>
        </p:nvSpPr>
        <p:spPr>
          <a:xfrm>
            <a:off x="9116007" y="5775635"/>
            <a:ext cx="4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2AD27C-1AA9-5DEA-A1C9-7874F5B4128D}"/>
              </a:ext>
            </a:extLst>
          </p:cNvPr>
          <p:cNvSpPr txBox="1"/>
          <p:nvPr/>
        </p:nvSpPr>
        <p:spPr>
          <a:xfrm>
            <a:off x="7797279" y="5775635"/>
            <a:ext cx="4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F55DCF-6F8F-8780-0C85-444AEFFA91A4}"/>
              </a:ext>
            </a:extLst>
          </p:cNvPr>
          <p:cNvSpPr txBox="1"/>
          <p:nvPr/>
        </p:nvSpPr>
        <p:spPr>
          <a:xfrm>
            <a:off x="923730" y="5814904"/>
            <a:ext cx="447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2080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383B-7D51-006D-DB55-8D42B625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2A2CC9-46DA-1218-2FF1-43B4CAB38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189" y="1690688"/>
            <a:ext cx="9346519" cy="10234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BF7049-6FE0-094D-4A1E-7722E39CC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725" y="165370"/>
            <a:ext cx="6189488" cy="639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2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AA78B-B610-6C1D-76E5-5477AE541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DESIRED AND MIRRORED VALUES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D332C38-DC8D-A49E-84D0-6B1DCAB65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706" y="2577920"/>
            <a:ext cx="10003194" cy="3226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405FF-F38C-2F8D-0F03-E45CE6F6B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045" y="3204233"/>
            <a:ext cx="7521592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0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AA78B-B610-6C1D-76E5-5477AE541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BUILT IN FUNCTIONS 1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857D675-4E86-CC69-57CA-569E327C6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887" y="1714330"/>
            <a:ext cx="8572998" cy="4514324"/>
          </a:xfrm>
        </p:spPr>
      </p:pic>
    </p:spTree>
    <p:extLst>
      <p:ext uri="{BB962C8B-B14F-4D97-AF65-F5344CB8AC3E}">
        <p14:creationId xmlns:p14="http://schemas.microsoft.com/office/powerpoint/2010/main" val="214931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233</Words>
  <Application>Microsoft Office PowerPoint</Application>
  <PresentationFormat>Widescreen</PresentationFormat>
  <Paragraphs>44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Office Theme</vt:lpstr>
      <vt:lpstr>UVM RAL  </vt:lpstr>
      <vt:lpstr>REG_FILE DESIGN </vt:lpstr>
      <vt:lpstr>DESIGN.V</vt:lpstr>
      <vt:lpstr>What is RAL (Register Abstraction Layer)</vt:lpstr>
      <vt:lpstr>RAL CLASSES</vt:lpstr>
      <vt:lpstr>1- UVM_REG &amp;&amp; UVM_REG_FIELD</vt:lpstr>
      <vt:lpstr>Configuration</vt:lpstr>
      <vt:lpstr>DESIRED AND MIRRORED VALUES</vt:lpstr>
      <vt:lpstr>BUILT IN FUNCTIONS 1</vt:lpstr>
      <vt:lpstr>BUILT IN FUNCTIONS 2</vt:lpstr>
      <vt:lpstr>BUILT IN FUNCTIONS 3</vt:lpstr>
      <vt:lpstr>UVM_REG_BLOCK</vt:lpstr>
      <vt:lpstr>UVM_REG_BLOCK</vt:lpstr>
      <vt:lpstr>UVM_REG_BLOCK</vt:lpstr>
      <vt:lpstr>Top level UVM_REG_BLOCK</vt:lpstr>
      <vt:lpstr>Top level UVM_REG_BLOCK</vt:lpstr>
      <vt:lpstr>REG MODEL ENVIRONMENT </vt:lpstr>
      <vt:lpstr>Adapter</vt:lpstr>
      <vt:lpstr>Adapter class</vt:lpstr>
      <vt:lpstr>Adapter class</vt:lpstr>
      <vt:lpstr>reg2bus</vt:lpstr>
      <vt:lpstr>bus2reg</vt:lpstr>
      <vt:lpstr>RAL ENVIRONMENT </vt:lpstr>
      <vt:lpstr>TOP  ENVIRONMENT </vt:lpstr>
      <vt:lpstr>SEQUENCE</vt:lpstr>
      <vt:lpstr>SEQUENCE</vt:lpstr>
      <vt:lpstr>TEST 2</vt:lpstr>
      <vt:lpstr>TEST 3</vt:lpstr>
      <vt:lpstr>TEST 4</vt:lpstr>
      <vt:lpstr>BACK DOOR</vt:lpstr>
      <vt:lpstr>BACK DOOR TEST 1</vt:lpstr>
      <vt:lpstr>BACK DOOR TEST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Nouran Hamdy</dc:creator>
  <cp:lastModifiedBy>P.kariim KG</cp:lastModifiedBy>
  <cp:revision>15</cp:revision>
  <dcterms:created xsi:type="dcterms:W3CDTF">2024-09-02T18:11:00Z</dcterms:created>
  <dcterms:modified xsi:type="dcterms:W3CDTF">2024-09-04T21:04:26Z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131AB8A6535743839C63F1EB1D71EB63_12</vt:lpwstr>
  </property>
  <property fmtid="{D5CDD505-2E9C-101B-9397-08002B2CF9AE}" pid="3" name="KSOProductBuildVer">
    <vt:lpwstr>1033-12.2.0.17562</vt:lpwstr>
  </property>
</Properties>
</file>