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layfair Display"/>
      <p:regular r:id="rId11"/>
      <p:bold r:id="rId12"/>
      <p:italic r:id="rId13"/>
      <p:boldItalic r:id="rId14"/>
    </p:embeddedFont>
    <p:embeddedFont>
      <p:font typeface="Montserrat"/>
      <p:regular r:id="rId15"/>
      <p:bold r:id="rId16"/>
      <p:italic r:id="rId17"/>
      <p:boldItalic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font" Target="fonts/PlayfairDisplay-regular.fntdata"/><Relationship Id="rId10" Type="http://schemas.openxmlformats.org/officeDocument/2006/relationships/slide" Target="slides/slide5.xml"/><Relationship Id="rId13" Type="http://schemas.openxmlformats.org/officeDocument/2006/relationships/font" Target="fonts/PlayfairDisplay-italic.fntdata"/><Relationship Id="rId12"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font" Target="fonts/PlayfairDisplay-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5743bdf1cb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5743bdf1cb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743bdf1cb_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743bdf1cb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743bdf1cb_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743bdf1cb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743bdf1cb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743bdf1cb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739275" y="1498350"/>
            <a:ext cx="7912500" cy="214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ar"/>
              <a:t>            </a:t>
            </a:r>
            <a:r>
              <a:rPr i="1" lang="ar" u="sng"/>
              <a:t>HELLO</a:t>
            </a:r>
            <a:endParaRPr i="1" sz="6000" u="sng"/>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ar" u="sng"/>
              <a:t>DATA REPRESNTATION</a:t>
            </a:r>
            <a:endParaRPr i="1"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ar" u="sng"/>
              <a:t>BINARY SYSTEM</a:t>
            </a:r>
            <a:endParaRPr b="1" i="1" u="sng"/>
          </a:p>
          <a:p>
            <a:pPr indent="0" lvl="0" marL="0" rtl="0" algn="l">
              <a:spcBef>
                <a:spcPts val="0"/>
              </a:spcBef>
              <a:spcAft>
                <a:spcPts val="0"/>
              </a:spcAft>
              <a:buNone/>
            </a:pPr>
            <a:r>
              <a:t/>
            </a:r>
            <a:endParaRPr b="1" i="1" u="sng"/>
          </a:p>
          <a:p>
            <a:pPr indent="0" lvl="0" marL="38100" rtl="0" algn="l">
              <a:lnSpc>
                <a:spcPct val="128571"/>
              </a:lnSpc>
              <a:spcBef>
                <a:spcPts val="0"/>
              </a:spcBef>
              <a:spcAft>
                <a:spcPts val="0"/>
              </a:spcAft>
              <a:buClr>
                <a:schemeClr val="dk2"/>
              </a:buClr>
              <a:buSzPct val="52380"/>
              <a:buFont typeface="Arial"/>
              <a:buNone/>
            </a:pPr>
            <a:r>
              <a:rPr lang="ar" sz="2100">
                <a:solidFill>
                  <a:srgbClr val="202124"/>
                </a:solidFill>
                <a:highlight>
                  <a:srgbClr val="F8F9FA"/>
                </a:highlight>
                <a:latin typeface="Arial"/>
                <a:ea typeface="Arial"/>
                <a:cs typeface="Arial"/>
                <a:sym typeface="Arial"/>
              </a:rPr>
              <a:t>A binary number system, is a base-2 number system used to represent numerical values ​​using two symbols, usually 0 and 1. Any two symbols or states such as 0 and 1, true/false, or on/off can also be used.</a:t>
            </a:r>
            <a:endParaRPr sz="2100">
              <a:solidFill>
                <a:srgbClr val="202124"/>
              </a:solidFill>
              <a:highlight>
                <a:srgbClr val="F8F9FA"/>
              </a:highlight>
              <a:latin typeface="Arial"/>
              <a:ea typeface="Arial"/>
              <a:cs typeface="Arial"/>
              <a:sym typeface="Arial"/>
            </a:endParaRPr>
          </a:p>
          <a:p>
            <a:pPr indent="0" lvl="0" marL="0" rtl="0" algn="l">
              <a:spcBef>
                <a:spcPts val="0"/>
              </a:spcBef>
              <a:spcAft>
                <a:spcPts val="0"/>
              </a:spcAft>
              <a:buNone/>
            </a:pPr>
            <a:r>
              <a:t/>
            </a:r>
            <a:endParaRPr b="1" i="1" u="sng"/>
          </a:p>
        </p:txBody>
      </p:sp>
      <p:sp>
        <p:nvSpPr>
          <p:cNvPr id="65" name="Google Shape;65;p14"/>
          <p:cNvSpPr txBox="1"/>
          <p:nvPr>
            <p:ph idx="1" type="body"/>
          </p:nvPr>
        </p:nvSpPr>
        <p:spPr>
          <a:xfrm>
            <a:off x="568225" y="4338150"/>
            <a:ext cx="8520600" cy="3334800"/>
          </a:xfrm>
          <a:prstGeom prst="rect">
            <a:avLst/>
          </a:prstGeom>
        </p:spPr>
        <p:txBody>
          <a:bodyPr anchorCtr="0" anchor="t" bIns="91425" lIns="91425" spcFirstLastPara="1" rIns="91425" wrap="square" tIns="91425">
            <a:normAutofit/>
          </a:bodyPr>
          <a:lstStyle/>
          <a:p>
            <a:pPr indent="0" lvl="0" marL="38100" rtl="0" algn="l">
              <a:lnSpc>
                <a:spcPct val="128571"/>
              </a:lnSpc>
              <a:spcBef>
                <a:spcPts val="0"/>
              </a:spcBef>
              <a:spcAft>
                <a:spcPts val="0"/>
              </a:spcAft>
              <a:buClr>
                <a:schemeClr val="dk2"/>
              </a:buClr>
              <a:buSzPts val="1100"/>
              <a:buFont typeface="Arial"/>
              <a:buNone/>
            </a:pPr>
            <a:r>
              <a:rPr lang="ar" sz="2100">
                <a:solidFill>
                  <a:srgbClr val="202124"/>
                </a:solidFill>
                <a:highlight>
                  <a:srgbClr val="F8F9FA"/>
                </a:highlight>
                <a:latin typeface="Arial"/>
                <a:ea typeface="Arial"/>
                <a:cs typeface="Arial"/>
                <a:sym typeface="Arial"/>
              </a:rPr>
              <a:t> </a:t>
            </a:r>
            <a:endParaRPr sz="2100">
              <a:solidFill>
                <a:srgbClr val="202124"/>
              </a:solidFill>
              <a:highlight>
                <a:srgbClr val="F8F9FA"/>
              </a:highlight>
              <a:latin typeface="Arial"/>
              <a:ea typeface="Arial"/>
              <a:cs typeface="Arial"/>
              <a:sym typeface="Arial"/>
            </a:endParaRPr>
          </a:p>
          <a:p>
            <a:pPr indent="0" lvl="0" marL="0" rtl="0" algn="l">
              <a:spcBef>
                <a:spcPts val="0"/>
              </a:spcBef>
              <a:spcAft>
                <a:spcPts val="1200"/>
              </a:spcAft>
              <a:buNone/>
            </a:pPr>
            <a:r>
              <a:t/>
            </a:r>
            <a:endParaRPr/>
          </a:p>
        </p:txBody>
      </p:sp>
      <p:pic>
        <p:nvPicPr>
          <p:cNvPr id="66" name="Google Shape;66;p14"/>
          <p:cNvPicPr preferRelativeResize="0"/>
          <p:nvPr/>
        </p:nvPicPr>
        <p:blipFill>
          <a:blip r:embed="rId3">
            <a:alphaModFix/>
          </a:blip>
          <a:stretch>
            <a:fillRect/>
          </a:stretch>
        </p:blipFill>
        <p:spPr>
          <a:xfrm>
            <a:off x="4496900" y="2571750"/>
            <a:ext cx="4591924" cy="25717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ar" u="sng"/>
              <a:t>HEXADECIMAL SYSTEM</a:t>
            </a:r>
            <a:endParaRPr b="1" i="1" u="sng"/>
          </a:p>
        </p:txBody>
      </p:sp>
      <p:sp>
        <p:nvSpPr>
          <p:cNvPr id="72" name="Google Shape;72;p15"/>
          <p:cNvSpPr txBox="1"/>
          <p:nvPr>
            <p:ph idx="1" type="body"/>
          </p:nvPr>
        </p:nvSpPr>
        <p:spPr>
          <a:xfrm>
            <a:off x="0" y="1169950"/>
            <a:ext cx="9144000" cy="4602000"/>
          </a:xfrm>
          <a:prstGeom prst="rect">
            <a:avLst/>
          </a:prstGeom>
        </p:spPr>
        <p:txBody>
          <a:bodyPr anchorCtr="0" anchor="t" bIns="91425" lIns="91425" spcFirstLastPara="1" rIns="91425" wrap="square" tIns="91425">
            <a:normAutofit/>
          </a:bodyPr>
          <a:lstStyle/>
          <a:p>
            <a:pPr indent="0" lvl="0" marL="38100" rtl="0" algn="l">
              <a:lnSpc>
                <a:spcPct val="128571"/>
              </a:lnSpc>
              <a:spcBef>
                <a:spcPts val="0"/>
              </a:spcBef>
              <a:spcAft>
                <a:spcPts val="0"/>
              </a:spcAft>
              <a:buClr>
                <a:schemeClr val="dk2"/>
              </a:buClr>
              <a:buSzPts val="1100"/>
              <a:buFont typeface="Arial"/>
              <a:buNone/>
            </a:pPr>
            <a:r>
              <a:rPr lang="ar">
                <a:solidFill>
                  <a:srgbClr val="202124"/>
                </a:solidFill>
                <a:highlight>
                  <a:srgbClr val="F8F9FA"/>
                </a:highlight>
                <a:latin typeface="Arial"/>
                <a:ea typeface="Arial"/>
                <a:cs typeface="Arial"/>
                <a:sym typeface="Arial"/>
              </a:rPr>
              <a:t>In mathematics and computing, the hexadecimal number system is a numerical notation with integer orders of 16. The symbols {0, 1, 2, 3, 4, 5, 6, 7, 8, 9, F, E, D, C, B, A} to represent the values ​​of the numbers within the first digit in ascending order according to the sequence of their occurrence, then it is reused again to write the rest of the digits according to the value of the digit.</a:t>
            </a:r>
            <a:endParaRPr>
              <a:solidFill>
                <a:srgbClr val="202124"/>
              </a:solidFill>
              <a:highlight>
                <a:srgbClr val="F8F9FA"/>
              </a:highlight>
              <a:latin typeface="Arial"/>
              <a:ea typeface="Arial"/>
              <a:cs typeface="Arial"/>
              <a:sym typeface="Arial"/>
            </a:endParaRPr>
          </a:p>
          <a:p>
            <a:pPr indent="0" lvl="0" marL="0" rtl="0" algn="l">
              <a:spcBef>
                <a:spcPts val="0"/>
              </a:spcBef>
              <a:spcAft>
                <a:spcPts val="1200"/>
              </a:spcAft>
              <a:buNone/>
            </a:pPr>
            <a:r>
              <a:t/>
            </a:r>
            <a:endParaRPr/>
          </a:p>
        </p:txBody>
      </p:sp>
      <p:pic>
        <p:nvPicPr>
          <p:cNvPr id="73" name="Google Shape;73;p15"/>
          <p:cNvPicPr preferRelativeResize="0"/>
          <p:nvPr/>
        </p:nvPicPr>
        <p:blipFill rotWithShape="1">
          <a:blip r:embed="rId3">
            <a:alphaModFix/>
          </a:blip>
          <a:srcRect b="10259" l="0" r="0" t="-10260"/>
          <a:stretch/>
        </p:blipFill>
        <p:spPr>
          <a:xfrm>
            <a:off x="4963925" y="2667950"/>
            <a:ext cx="4078874" cy="247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ar" u="sng"/>
              <a:t>ASCII CODE </a:t>
            </a:r>
            <a:endParaRPr b="1" i="1" u="sng"/>
          </a:p>
        </p:txBody>
      </p:sp>
      <p:sp>
        <p:nvSpPr>
          <p:cNvPr id="79" name="Google Shape;79;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38100" rtl="0" algn="l">
              <a:lnSpc>
                <a:spcPct val="128571"/>
              </a:lnSpc>
              <a:spcBef>
                <a:spcPts val="0"/>
              </a:spcBef>
              <a:spcAft>
                <a:spcPts val="0"/>
              </a:spcAft>
              <a:buClr>
                <a:schemeClr val="dk2"/>
              </a:buClr>
              <a:buSzPts val="1100"/>
              <a:buFont typeface="Arial"/>
              <a:buNone/>
            </a:pPr>
            <a:r>
              <a:rPr lang="ar" sz="2100">
                <a:solidFill>
                  <a:srgbClr val="202124"/>
                </a:solidFill>
                <a:highlight>
                  <a:srgbClr val="F8F9FA"/>
                </a:highlight>
                <a:latin typeface="Arial"/>
                <a:ea typeface="Arial"/>
                <a:cs typeface="Arial"/>
                <a:sym typeface="Arial"/>
              </a:rPr>
              <a:t>A set of symbols and notation systems based on the Latin alphabet as it is used in modern English and other Western European languages. One of the most common uses of ASCII scripts is in computer systems, communication devices, and control systems that deal with text.</a:t>
            </a:r>
            <a:endParaRPr sz="2100">
              <a:solidFill>
                <a:srgbClr val="202124"/>
              </a:solidFill>
              <a:highlight>
                <a:srgbClr val="F8F9FA"/>
              </a:highlight>
              <a:latin typeface="Arial"/>
              <a:ea typeface="Arial"/>
              <a:cs typeface="Arial"/>
              <a:sym typeface="Arial"/>
            </a:endParaRPr>
          </a:p>
          <a:p>
            <a:pPr indent="0" lvl="0" marL="0" rtl="0" algn="l">
              <a:spcBef>
                <a:spcPts val="0"/>
              </a:spcBef>
              <a:spcAft>
                <a:spcPts val="1200"/>
              </a:spcAft>
              <a:buNone/>
            </a:pPr>
            <a:r>
              <a:t/>
            </a:r>
            <a:endParaRPr sz="2100"/>
          </a:p>
        </p:txBody>
      </p:sp>
      <p:pic>
        <p:nvPicPr>
          <p:cNvPr id="80" name="Google Shape;80;p16"/>
          <p:cNvPicPr preferRelativeResize="0"/>
          <p:nvPr/>
        </p:nvPicPr>
        <p:blipFill>
          <a:blip r:embed="rId3">
            <a:alphaModFix/>
          </a:blip>
          <a:stretch>
            <a:fillRect/>
          </a:stretch>
        </p:blipFill>
        <p:spPr>
          <a:xfrm>
            <a:off x="4694575" y="2988625"/>
            <a:ext cx="4386724" cy="215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ar" u="sng"/>
              <a:t>THANKS FOR READING</a:t>
            </a:r>
            <a:endParaRPr b="1" i="1" u="sng"/>
          </a:p>
        </p:txBody>
      </p:sp>
      <p:sp>
        <p:nvSpPr>
          <p:cNvPr id="86" name="Google Shape;86;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7" name="Google Shape;87;p17"/>
          <p:cNvPicPr preferRelativeResize="0"/>
          <p:nvPr/>
        </p:nvPicPr>
        <p:blipFill rotWithShape="1">
          <a:blip r:embed="rId3">
            <a:alphaModFix/>
          </a:blip>
          <a:srcRect b="0" l="0" r="0" t="0"/>
          <a:stretch/>
        </p:blipFill>
        <p:spPr>
          <a:xfrm>
            <a:off x="1893713" y="1692068"/>
            <a:ext cx="5818375" cy="27485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