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60" r:id="rId3"/>
    <p:sldMasterId id="2147483670" r:id="rId4"/>
    <p:sldMasterId id="2147483676" r:id="rId5"/>
  </p:sldMasterIdLst>
  <p:sldIdLst>
    <p:sldId id="256" r:id="rId6"/>
    <p:sldId id="270" r:id="rId7"/>
    <p:sldId id="269" r:id="rId8"/>
    <p:sldId id="257" r:id="rId9"/>
    <p:sldId id="258" r:id="rId10"/>
    <p:sldId id="259" r:id="rId11"/>
    <p:sldId id="260" r:id="rId12"/>
    <p:sldId id="261" r:id="rId13"/>
    <p:sldId id="262" r:id="rId14"/>
    <p:sldId id="263" r:id="rId15"/>
    <p:sldId id="264" r:id="rId16"/>
    <p:sldId id="266" r:id="rId17"/>
    <p:sldId id="26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40" name="Google Shape;680;p23"/>
          <p:cNvPicPr/>
          <p:nvPr/>
        </p:nvPicPr>
        <p:blipFill>
          <a:blip r:embed="rId3"/>
          <a:srcRect t="1844" r="1844"/>
          <a:stretch/>
        </p:blipFill>
        <p:spPr>
          <a:xfrm flipH="1">
            <a:off x="360" y="0"/>
            <a:ext cx="9143640" cy="5143320"/>
          </a:xfrm>
          <a:prstGeom prst="rect">
            <a:avLst/>
          </a:prstGeom>
          <a:ln w="0">
            <a:noFill/>
          </a:ln>
        </p:spPr>
      </p:pic>
      <p:pic>
        <p:nvPicPr>
          <p:cNvPr id="441" name="Google Shape;681;p23"/>
          <p:cNvPicPr/>
          <p:nvPr/>
        </p:nvPicPr>
        <p:blipFill>
          <a:blip r:embed="rId4">
            <a:alphaModFix amt="60000"/>
          </a:blip>
          <a:srcRect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Actor"/>
                <a:ea typeface="Actor"/>
              </a:rPr>
              <a:t>CREDITS:</a:t>
            </a:r>
            <a:r>
              <a:rPr lang="en" sz="1000" b="0" strike="noStrike" spc="-1">
                <a:solidFill>
                  <a:schemeClr val="dk1"/>
                </a:solidFill>
                <a:latin typeface="Actor"/>
                <a:ea typeface="Actor"/>
              </a:rPr>
              <a:t> This presentation template was created by </a:t>
            </a:r>
            <a:r>
              <a:rPr lang="en" sz="1000" b="1" u="sng" strike="noStrike" spc="-1">
                <a:solidFill>
                  <a:schemeClr val="hlink"/>
                </a:solidFill>
                <a:uFillTx/>
                <a:latin typeface="Actor"/>
                <a:ea typeface="Actor"/>
                <a:hlinkClick r:id="rId5"/>
              </a:rPr>
              <a:t>Slidesgo</a:t>
            </a:r>
            <a:r>
              <a:rPr lang="en" sz="1000" b="0" strike="noStrike" spc="-1">
                <a:solidFill>
                  <a:schemeClr val="dk1"/>
                </a:solidFill>
                <a:latin typeface="Actor"/>
                <a:ea typeface="Actor"/>
              </a:rPr>
              <a:t>, and includes icons, infographics &amp; images by </a:t>
            </a:r>
            <a:r>
              <a:rPr lang="en" sz="1000" b="1" u="sng" strike="noStrike" spc="-1">
                <a:solidFill>
                  <a:schemeClr val="dk1"/>
                </a:solidFill>
                <a:uFillTx/>
                <a:latin typeface="Actor"/>
                <a:ea typeface="Actor"/>
                <a:hlinkClick r:id="rId6"/>
              </a:rPr>
              <a:t>Freepik</a:t>
            </a:r>
            <a:r>
              <a:rPr lang="en" sz="1000" b="0" strike="noStrike" spc="-1">
                <a:solidFill>
                  <a:schemeClr val="dk1"/>
                </a:solidFill>
                <a:latin typeface="Actor"/>
                <a:ea typeface="Actor"/>
              </a:rPr>
              <a:t> </a:t>
            </a:r>
            <a:endParaRPr lang="en-US" sz="1000" b="0" strike="noStrike" spc="-1">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p:cNvPicPr/>
            <p:nvPr/>
          </p:nvPicPr>
          <p:blipFill>
            <a:blip r:embed="rId7">
              <a:alphaModFix amt="50000"/>
            </a:blip>
            <a:stretch/>
          </p:blipFill>
          <p:spPr>
            <a:xfrm rot="2277600" flipH="1">
              <a:off x="7359480" y="3474000"/>
              <a:ext cx="3541680" cy="3464640"/>
            </a:xfrm>
            <a:prstGeom prst="rect">
              <a:avLst/>
            </a:prstGeom>
            <a:ln w="0">
              <a:noFill/>
            </a:ln>
          </p:spPr>
        </p:pic>
        <p:pic>
          <p:nvPicPr>
            <p:cNvPr id="445" name="Google Shape;685;p23"/>
            <p:cNvPicPr/>
            <p:nvPr/>
          </p:nvPicPr>
          <p:blipFill>
            <a:blip r:embed="rId7">
              <a:alphaModFix amt="50000"/>
            </a:blip>
            <a:stretch/>
          </p:blipFill>
          <p:spPr>
            <a:xfrm rot="13969200" flipH="1">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p:cNvPicPr/>
              <p:nvPr/>
            </p:nvPicPr>
            <p:blipFill>
              <a:blip r:embed="rId8">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104560" y="894524"/>
            <a:ext cx="6847674" cy="1685236"/>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800" b="1" strike="noStrike" spc="-1" dirty="0">
                <a:solidFill>
                  <a:schemeClr val="dk1"/>
                </a:solidFill>
                <a:latin typeface="Montserrat"/>
                <a:ea typeface="Montserrat"/>
              </a:rPr>
              <a:t>Automat</a:t>
            </a:r>
            <a:r>
              <a:rPr lang="en-US" sz="3800" b="1" spc="-1" dirty="0">
                <a:solidFill>
                  <a:schemeClr val="dk1"/>
                </a:solidFill>
                <a:latin typeface="Montserrat"/>
                <a:ea typeface="Montserrat"/>
              </a:rPr>
              <a:t>ed Testing framework for web application</a:t>
            </a:r>
            <a:endParaRPr lang="fr-FR" sz="3800" b="0" strike="noStrike" spc="-1" dirty="0">
              <a:solidFill>
                <a:schemeClr val="dk1"/>
              </a:solidFill>
              <a:latin typeface="Aria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
        <p:nvSpPr>
          <p:cNvPr id="2" name="TextBox 1">
            <a:extLst>
              <a:ext uri="{FF2B5EF4-FFF2-40B4-BE49-F238E27FC236}">
                <a16:creationId xmlns:a16="http://schemas.microsoft.com/office/drawing/2014/main" id="{A1B129CA-78B8-47CB-9EDC-3C909C6A046A}"/>
              </a:ext>
            </a:extLst>
          </p:cNvPr>
          <p:cNvSpPr txBox="1"/>
          <p:nvPr/>
        </p:nvSpPr>
        <p:spPr>
          <a:xfrm>
            <a:off x="2104560" y="2663688"/>
            <a:ext cx="3843016" cy="830997"/>
          </a:xfrm>
          <a:prstGeom prst="rect">
            <a:avLst/>
          </a:prstGeom>
          <a:noFill/>
        </p:spPr>
        <p:txBody>
          <a:bodyPr wrap="square" rtlCol="0">
            <a:spAutoFit/>
          </a:bodyPr>
          <a:lstStyle/>
          <a:p>
            <a:r>
              <a:rPr lang="en-US" sz="1600" b="1" spc="-1" dirty="0">
                <a:solidFill>
                  <a:schemeClr val="dk1"/>
                </a:solidFill>
                <a:latin typeface="Montserrat"/>
                <a:cs typeface="+mj-cs"/>
              </a:rPr>
              <a:t>Project Members:</a:t>
            </a:r>
          </a:p>
          <a:p>
            <a:r>
              <a:rPr lang="en-US" sz="1600" b="1" spc="-1" dirty="0">
                <a:solidFill>
                  <a:schemeClr val="dk1"/>
                </a:solidFill>
                <a:latin typeface="Montserrat"/>
                <a:cs typeface="+mj-cs"/>
              </a:rPr>
              <a:t>Hala Emad </a:t>
            </a:r>
            <a:br>
              <a:rPr lang="en-US" sz="1600" b="1" spc="-1" dirty="0">
                <a:solidFill>
                  <a:schemeClr val="dk1"/>
                </a:solidFill>
                <a:latin typeface="Montserrat"/>
                <a:cs typeface="+mj-cs"/>
              </a:rPr>
            </a:br>
            <a:r>
              <a:rPr lang="en-US" sz="1600" b="1" spc="-1" dirty="0">
                <a:solidFill>
                  <a:schemeClr val="dk1"/>
                </a:solidFill>
                <a:latin typeface="Montserrat"/>
                <a:cs typeface="+mj-cs"/>
              </a:rPr>
              <a:t>Kareem Adel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669710" y="474965"/>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u="sng" strike="noStrike" spc="-1" dirty="0">
                <a:solidFill>
                  <a:schemeClr val="dk1"/>
                </a:solidFill>
                <a:latin typeface="Arial"/>
              </a:rPr>
              <a:t>Challenges </a:t>
            </a:r>
            <a:r>
              <a:rPr lang="en-GB" sz="3000" b="0" u="sng" strike="noStrike" spc="-1" dirty="0">
                <a:solidFill>
                  <a:schemeClr val="dk1"/>
                </a:solidFill>
                <a:latin typeface="Arial"/>
              </a:rPr>
              <a:t>Faced</a:t>
            </a:r>
            <a:r>
              <a:rPr lang="fr-FR" sz="3000" b="0" u="sng" strike="noStrike" spc="-1" dirty="0">
                <a:solidFill>
                  <a:schemeClr val="dk1"/>
                </a:solidFill>
                <a:latin typeface="Arial"/>
              </a:rPr>
              <a:t> </a:t>
            </a:r>
          </a:p>
        </p:txBody>
      </p:sp>
      <p:sp>
        <p:nvSpPr>
          <p:cNvPr id="753" name="PlaceHolder 2"/>
          <p:cNvSpPr>
            <a:spLocks noGrp="1"/>
          </p:cNvSpPr>
          <p:nvPr>
            <p:ph type="subTitle"/>
          </p:nvPr>
        </p:nvSpPr>
        <p:spPr>
          <a:xfrm>
            <a:off x="1552304" y="1607721"/>
            <a:ext cx="5419440" cy="2142720"/>
          </a:xfrm>
          <a:prstGeom prst="rect">
            <a:avLst/>
          </a:prstGeom>
          <a:noFill/>
          <a:ln w="0">
            <a:noFill/>
          </a:ln>
        </p:spPr>
        <p:txBody>
          <a:bodyPr lIns="91440" tIns="91440" rIns="91440" bIns="91440" anchor="t">
            <a:normAutofit fontScale="77500" lnSpcReduction="20000"/>
          </a:bodyPr>
          <a:lstStyle/>
          <a:p>
            <a:pPr>
              <a:buFont typeface="Arial" panose="020B0604020202020204" pitchFamily="34" charset="0"/>
              <a:buChar char="•"/>
            </a:pPr>
            <a:r>
              <a:rPr lang="en-US" sz="1800" dirty="0"/>
              <a:t>Understanding the </a:t>
            </a:r>
            <a:r>
              <a:rPr lang="en-US" sz="1800" b="1" dirty="0"/>
              <a:t>Page Object Model (POM)</a:t>
            </a:r>
            <a:r>
              <a:rPr lang="en-US" sz="1800" dirty="0"/>
              <a:t> structure and purpose</a:t>
            </a:r>
          </a:p>
          <a:p>
            <a:pPr>
              <a:buFont typeface="Arial" panose="020B0604020202020204" pitchFamily="34" charset="0"/>
              <a:buChar char="•"/>
            </a:pPr>
            <a:r>
              <a:rPr lang="en-US" sz="1800" dirty="0"/>
              <a:t> Knowing how to </a:t>
            </a:r>
            <a:r>
              <a:rPr lang="en-US" sz="1800" b="1" dirty="0"/>
              <a:t>separate test logic from page actions</a:t>
            </a:r>
            <a:endParaRPr lang="en-US" sz="1800" dirty="0"/>
          </a:p>
          <a:p>
            <a:pPr>
              <a:buFont typeface="Arial" panose="020B0604020202020204" pitchFamily="34" charset="0"/>
              <a:buChar char="•"/>
            </a:pPr>
            <a:r>
              <a:rPr lang="en-US" sz="1800" dirty="0"/>
              <a:t> Learning </a:t>
            </a:r>
            <a:r>
              <a:rPr lang="en-US" sz="1800" b="1" dirty="0"/>
              <a:t>how and where to initialize the WebDriver</a:t>
            </a:r>
            <a:endParaRPr lang="en-US" sz="1800" dirty="0"/>
          </a:p>
          <a:p>
            <a:pPr>
              <a:buFont typeface="Arial" panose="020B0604020202020204" pitchFamily="34" charset="0"/>
              <a:buChar char="•"/>
            </a:pPr>
            <a:r>
              <a:rPr lang="en-US" sz="1800" dirty="0"/>
              <a:t> Figuring out </a:t>
            </a:r>
            <a:r>
              <a:rPr lang="en-US" sz="1800" b="1" dirty="0"/>
              <a:t>how to locate dynamic elements</a:t>
            </a:r>
            <a:r>
              <a:rPr lang="en-US" sz="1800" dirty="0"/>
              <a:t> using XPath</a:t>
            </a:r>
          </a:p>
          <a:p>
            <a:pPr>
              <a:buFont typeface="Arial" panose="020B0604020202020204" pitchFamily="34" charset="0"/>
              <a:buChar char="•"/>
            </a:pPr>
            <a:r>
              <a:rPr lang="en-US" sz="1800" dirty="0"/>
              <a:t> Dealing with </a:t>
            </a:r>
            <a:r>
              <a:rPr lang="en-US" sz="1800" b="1" dirty="0"/>
              <a:t>empty subcategories and invisible elements</a:t>
            </a:r>
            <a:endParaRPr lang="en-US" sz="1800" dirty="0"/>
          </a:p>
          <a:p>
            <a:pPr>
              <a:buFont typeface="Arial" panose="020B0604020202020204" pitchFamily="34" charset="0"/>
              <a:buChar char="•"/>
            </a:pPr>
            <a:r>
              <a:rPr lang="en-US" sz="1800" dirty="0"/>
              <a:t> Integrating all classes into one </a:t>
            </a:r>
            <a:r>
              <a:rPr lang="en-US" sz="1800" b="1" dirty="0"/>
              <a:t>working test flow</a:t>
            </a:r>
            <a:endParaRPr lang="en-US" sz="1800" dirty="0"/>
          </a:p>
          <a:p>
            <a:pPr>
              <a:buFont typeface="Arial" panose="020B0604020202020204" pitchFamily="34" charset="0"/>
              <a:buChar char="•"/>
            </a:pPr>
            <a:r>
              <a:rPr lang="en-US" sz="1800" dirty="0"/>
              <a:t> Managing </a:t>
            </a:r>
            <a:r>
              <a:rPr lang="en-US" sz="1800" b="1" dirty="0"/>
              <a:t>waits and actions</a:t>
            </a:r>
            <a:r>
              <a:rPr lang="en-US" sz="1800" dirty="0"/>
              <a:t> for hover and clicks smoothly</a:t>
            </a:r>
          </a:p>
          <a:p>
            <a:pPr indent="0">
              <a:lnSpc>
                <a:spcPct val="100000"/>
              </a:lnSpc>
              <a:buNone/>
              <a:tabLst>
                <a:tab pos="0" algn="l"/>
              </a:tabLst>
            </a:pPr>
            <a:endParaRPr lang="en-US" sz="1200" b="0" strike="noStrike" spc="-1" dirty="0">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714240" y="423753"/>
            <a:ext cx="3981240" cy="820584"/>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br>
              <a:rPr lang="en-US" sz="1200" dirty="0"/>
            </a:br>
            <a:endParaRPr lang="fr-FR" sz="3000" b="0" strike="noStrike" spc="-1" dirty="0">
              <a:solidFill>
                <a:schemeClr val="dk1"/>
              </a:solidFill>
              <a:latin typeface="Arial"/>
            </a:endParaRPr>
          </a:p>
        </p:txBody>
      </p:sp>
      <p:pic>
        <p:nvPicPr>
          <p:cNvPr id="756" name="Google Shape;846;p32"/>
          <p:cNvPicPr/>
          <p:nvPr/>
        </p:nvPicPr>
        <p:blipFill>
          <a:blip r:embed="rId2"/>
          <a:srcRect t="15166" b="15166"/>
          <a:stretch/>
        </p:blipFill>
        <p:spPr>
          <a:xfrm>
            <a:off x="5009760" y="0"/>
            <a:ext cx="4133880" cy="5143320"/>
          </a:xfrm>
          <a:prstGeom prst="rect">
            <a:avLst/>
          </a:prstGeom>
          <a:ln w="0">
            <a:noFill/>
          </a:ln>
        </p:spPr>
      </p:pic>
      <p:sp>
        <p:nvSpPr>
          <p:cNvPr id="3" name="Subtitle 2">
            <a:extLst>
              <a:ext uri="{FF2B5EF4-FFF2-40B4-BE49-F238E27FC236}">
                <a16:creationId xmlns:a16="http://schemas.microsoft.com/office/drawing/2014/main" id="{DE0D6C07-3684-49B6-8694-791AFE82081C}"/>
              </a:ext>
            </a:extLst>
          </p:cNvPr>
          <p:cNvSpPr>
            <a:spLocks noGrp="1" noChangeArrowheads="1"/>
          </p:cNvSpPr>
          <p:nvPr>
            <p:ph type="subTitle"/>
          </p:nvPr>
        </p:nvSpPr>
        <p:spPr bwMode="auto">
          <a:xfrm>
            <a:off x="790040" y="305624"/>
            <a:ext cx="390544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sz="1800" b="1" u="sng" dirty="0"/>
              <a:t>Why We Used </a:t>
            </a:r>
            <a:r>
              <a:rPr lang="en-US" sz="1800" b="1" u="sng" dirty="0" err="1"/>
              <a:t>WebDriverWait</a:t>
            </a:r>
            <a:r>
              <a:rPr lang="en-US" sz="1800" b="1" u="sng" dirty="0"/>
              <a:t> Instead of </a:t>
            </a:r>
            <a:r>
              <a:rPr lang="en-US" sz="1800" b="1" u="sng" dirty="0" err="1"/>
              <a:t>Thread.sleep</a:t>
            </a:r>
            <a:r>
              <a:rPr lang="en-US" sz="1800" b="1" u="sng" dirty="0"/>
              <a:t>? </a:t>
            </a:r>
          </a:p>
          <a:p>
            <a:pPr eaLnBrk="0" fontAlgn="base" hangingPunct="0">
              <a:lnSpc>
                <a:spcPct val="100000"/>
              </a:lnSpc>
              <a:spcBef>
                <a:spcPct val="0"/>
              </a:spcBef>
              <a:spcAft>
                <a:spcPct val="0"/>
              </a:spcAft>
            </a:pPr>
            <a:endParaRPr lang="en-US" sz="1800" b="1" dirty="0"/>
          </a:p>
          <a:p>
            <a:pPr marL="0" indent="0" eaLnBrk="0" fontAlgn="base" hangingPunct="0">
              <a:lnSpc>
                <a:spcPct val="100000"/>
              </a:lnSpc>
              <a:spcBef>
                <a:spcPct val="0"/>
              </a:spcBef>
              <a:spcAft>
                <a:spcPct val="0"/>
              </a:spcAft>
              <a:buNone/>
            </a:pPr>
            <a:r>
              <a:rPr kumimoji="0" lang="en-US" altLang="en-US" sz="1400" b="1" strike="noStrike" cap="none" normalizeH="0" baseline="0" dirty="0">
                <a:ln>
                  <a:noFill/>
                </a:ln>
                <a:solidFill>
                  <a:schemeClr val="tx1"/>
                </a:solidFill>
                <a:effectLst/>
                <a:latin typeface="Arial" panose="020B0604020202020204" pitchFamily="34" charset="0"/>
              </a:rPr>
              <a:t>We used </a:t>
            </a:r>
            <a:r>
              <a:rPr kumimoji="0" lang="en-US" altLang="en-US" sz="1400" b="1" strike="noStrike" cap="none" normalizeH="0" baseline="0" dirty="0" err="1">
                <a:ln>
                  <a:noFill/>
                </a:ln>
                <a:solidFill>
                  <a:schemeClr val="tx1"/>
                </a:solidFill>
                <a:effectLst/>
                <a:latin typeface="Arial" panose="020B0604020202020204" pitchFamily="34" charset="0"/>
              </a:rPr>
              <a:t>WebDriverWait</a:t>
            </a:r>
            <a:r>
              <a:rPr kumimoji="0" lang="en-US" altLang="en-US" sz="1400" b="1" strike="noStrike" cap="none" normalizeH="0" baseline="0" dirty="0">
                <a:ln>
                  <a:noFill/>
                </a:ln>
                <a:solidFill>
                  <a:schemeClr val="tx1"/>
                </a:solidFill>
                <a:effectLst/>
                <a:latin typeface="Arial" panose="020B0604020202020204" pitchFamily="34" charset="0"/>
              </a:rPr>
              <a:t> because it waits dynamically for elements to be available, improving test stability and speed.</a:t>
            </a:r>
            <a:br>
              <a:rPr kumimoji="0" lang="en-US" altLang="en-US" sz="1400" b="1" strike="noStrike" cap="none" normalizeH="0" baseline="0" dirty="0">
                <a:ln>
                  <a:noFill/>
                </a:ln>
                <a:solidFill>
                  <a:schemeClr val="tx1"/>
                </a:solidFill>
                <a:effectLst/>
                <a:latin typeface="Arial" panose="020B0604020202020204" pitchFamily="34" charset="0"/>
              </a:rPr>
            </a:br>
            <a:r>
              <a:rPr kumimoji="0" lang="en-US" altLang="en-US" sz="1400" b="1" strike="noStrike" cap="none" normalizeH="0" baseline="0" dirty="0">
                <a:ln>
                  <a:noFill/>
                </a:ln>
                <a:solidFill>
                  <a:schemeClr val="tx1"/>
                </a:solidFill>
                <a:effectLst/>
                <a:latin typeface="Arial" panose="020B0604020202020204" pitchFamily="34" charset="0"/>
              </a:rPr>
              <a:t>Using </a:t>
            </a:r>
            <a:r>
              <a:rPr kumimoji="0" lang="en-US" altLang="en-US" sz="1400" b="1" strike="noStrike" cap="none" normalizeH="0" baseline="0" dirty="0" err="1">
                <a:ln>
                  <a:noFill/>
                </a:ln>
                <a:solidFill>
                  <a:schemeClr val="tx1"/>
                </a:solidFill>
                <a:effectLst/>
                <a:latin typeface="Arial Unicode MS"/>
              </a:rPr>
              <a:t>Thread.sleep</a:t>
            </a:r>
            <a:r>
              <a:rPr kumimoji="0" lang="en-US" altLang="en-US" sz="1400" b="1" strike="noStrike" cap="none" normalizeH="0" baseline="0" dirty="0">
                <a:ln>
                  <a:noFill/>
                </a:ln>
                <a:solidFill>
                  <a:schemeClr val="tx1"/>
                </a:solidFill>
                <a:effectLst/>
              </a:rPr>
              <a:t> causes unnecessary delays and can lead to flaky tests if the element is not ready in time. </a:t>
            </a:r>
            <a:endParaRPr kumimoji="0" lang="en-US" altLang="en-US" sz="1400" b="1"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971A139-A4A1-4B51-B937-54054153B531}"/>
              </a:ext>
            </a:extLst>
          </p:cNvPr>
          <p:cNvSpPr txBox="1"/>
          <p:nvPr/>
        </p:nvSpPr>
        <p:spPr>
          <a:xfrm>
            <a:off x="1022702" y="2621885"/>
            <a:ext cx="4068676" cy="2215991"/>
          </a:xfrm>
          <a:prstGeom prst="rect">
            <a:avLst/>
          </a:prstGeom>
          <a:noFill/>
        </p:spPr>
        <p:txBody>
          <a:bodyPr wrap="square">
            <a:spAutoFit/>
          </a:bodyPr>
          <a:lstStyle/>
          <a:p>
            <a:pPr marL="285750" indent="-285750">
              <a:buFont typeface="Arial" panose="020B0604020202020204" pitchFamily="34" charset="0"/>
              <a:buChar char="•"/>
            </a:pPr>
            <a:r>
              <a:rPr lang="en-US" b="1" u="sng" dirty="0"/>
              <a:t>Why We Used XPath and CSS Selectors?</a:t>
            </a:r>
          </a:p>
          <a:p>
            <a:pPr marL="285750" indent="-285750">
              <a:buFont typeface="Arial" panose="020B0604020202020204" pitchFamily="34" charset="0"/>
              <a:buChar char="•"/>
            </a:pPr>
            <a:endParaRPr lang="en-US" b="1" dirty="0"/>
          </a:p>
          <a:p>
            <a:pPr eaLnBrk="0" fontAlgn="base" hangingPunct="0">
              <a:spcBef>
                <a:spcPct val="0"/>
              </a:spcBef>
              <a:spcAft>
                <a:spcPct val="0"/>
              </a:spcAft>
              <a:buFont typeface="Arial" panose="020B0604020202020204" pitchFamily="34" charset="0"/>
            </a:pPr>
            <a:r>
              <a:rPr lang="en-US" sz="1400" b="1" dirty="0"/>
              <a:t>We used XPath and CSS Selectors because sometimes elements don’t have unique IDs or class names.</a:t>
            </a:r>
            <a:br>
              <a:rPr lang="en-US" sz="1400" b="1" dirty="0"/>
            </a:br>
            <a:r>
              <a:rPr lang="en-US" sz="1400" b="1" dirty="0"/>
              <a:t>These selectors give us more flexibility to locate elements based on structure, hierarchy, or specific attributes.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Conclusions</a:t>
            </a:r>
            <a:endParaRPr lang="fr-FR" sz="3000" b="0" strike="noStrike" spc="-1" dirty="0">
              <a:solidFill>
                <a:schemeClr val="dk1"/>
              </a:solidFill>
              <a:latin typeface="Arial"/>
            </a:endParaRPr>
          </a:p>
        </p:txBody>
      </p:sp>
      <p:sp>
        <p:nvSpPr>
          <p:cNvPr id="760"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t>By applying best practices like the Page Object Model, using dynamic waits, and flexible locators (XPath &amp; CSS),</a:t>
            </a:r>
            <a:br>
              <a:rPr lang="en-US" sz="1200" dirty="0"/>
            </a:br>
            <a:r>
              <a:rPr lang="en-US" sz="1200" dirty="0"/>
              <a:t>we ensured our test automation is reliable, maintainable, and efficient.</a:t>
            </a:r>
            <a:br>
              <a:rPr lang="en-US" sz="1200" dirty="0"/>
            </a:br>
            <a:r>
              <a:rPr lang="en-US" sz="1200" dirty="0"/>
              <a:t>This experience deepened our understanding of real-world UI automation and how to structure scalable test frameworks.</a:t>
            </a:r>
            <a:endParaRPr lang="en-US" sz="1200" b="0" strike="noStrike" spc="-1" dirty="0">
              <a:solidFill>
                <a:srgbClr val="FFFFFF"/>
              </a:solidFill>
              <a:latin typeface="OpenSymbol"/>
            </a:endParaRPr>
          </a:p>
          <a:p>
            <a:pPr indent="0">
              <a:lnSpc>
                <a:spcPct val="100000"/>
              </a:lnSpc>
              <a:buNone/>
              <a:tabLst>
                <a:tab pos="0" algn="l"/>
              </a:tabLst>
            </a:pPr>
            <a:endParaRPr lang="en-US" sz="1200" b="0" strike="noStrike" spc="-1" dirty="0">
              <a:solidFill>
                <a:srgbClr val="FFFFFF"/>
              </a:solidFill>
              <a:latin typeface="OpenSymbol"/>
            </a:endParaRPr>
          </a:p>
        </p:txBody>
      </p:sp>
      <p:pic>
        <p:nvPicPr>
          <p:cNvPr id="761"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PlaceHolder 1"/>
          <p:cNvSpPr>
            <a:spLocks noGrp="1"/>
          </p:cNvSpPr>
          <p:nvPr>
            <p:ph type="title"/>
          </p:nvPr>
        </p:nvSpPr>
        <p:spPr>
          <a:xfrm>
            <a:off x="1333620" y="1674097"/>
            <a:ext cx="53622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dirty="0">
                <a:solidFill>
                  <a:schemeClr val="dk1"/>
                </a:solidFill>
                <a:latin typeface="Montserrat"/>
                <a:ea typeface="Montserrat"/>
              </a:rPr>
              <a:t>Thank you!</a:t>
            </a:r>
            <a:endParaRPr lang="fr-FR" sz="5500" b="0" strike="noStrike" spc="-1" dirty="0">
              <a:solidFill>
                <a:schemeClr val="dk1"/>
              </a:solidFill>
              <a:latin typeface="Arial"/>
            </a:endParaRPr>
          </a:p>
        </p:txBody>
      </p:sp>
      <p:sp>
        <p:nvSpPr>
          <p:cNvPr id="764" name="Google Shape;1346;p48"/>
          <p:cNvSpPr/>
          <p:nvPr/>
        </p:nvSpPr>
        <p:spPr>
          <a:xfrm>
            <a:off x="2095560" y="4343400"/>
            <a:ext cx="3838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1" strike="noStrike" spc="-1">
                <a:solidFill>
                  <a:schemeClr val="dk1"/>
                </a:solidFill>
                <a:latin typeface="Arial"/>
              </a:rPr>
              <a:t>+00 000 000 000</a:t>
            </a:r>
            <a:endParaRPr lang="en-US" sz="10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F109-4935-4C12-AF70-DF02F4A73B51}"/>
              </a:ext>
            </a:extLst>
          </p:cNvPr>
          <p:cNvSpPr>
            <a:spLocks noGrp="1"/>
          </p:cNvSpPr>
          <p:nvPr>
            <p:ph type="title"/>
          </p:nvPr>
        </p:nvSpPr>
        <p:spPr/>
        <p:txBody>
          <a:bodyPr/>
          <a:lstStyle/>
          <a:p>
            <a:r>
              <a:rPr lang="en-US" dirty="0"/>
              <a:t>What is Testing?</a:t>
            </a:r>
          </a:p>
        </p:txBody>
      </p:sp>
      <p:sp>
        <p:nvSpPr>
          <p:cNvPr id="3" name="Subtitle 2">
            <a:extLst>
              <a:ext uri="{FF2B5EF4-FFF2-40B4-BE49-F238E27FC236}">
                <a16:creationId xmlns:a16="http://schemas.microsoft.com/office/drawing/2014/main" id="{A67752C1-3CF5-4A89-A701-BA55EEDA562A}"/>
              </a:ext>
            </a:extLst>
          </p:cNvPr>
          <p:cNvSpPr>
            <a:spLocks noGrp="1"/>
          </p:cNvSpPr>
          <p:nvPr>
            <p:ph type="subTitle"/>
          </p:nvPr>
        </p:nvSpPr>
        <p:spPr>
          <a:xfrm>
            <a:off x="2099160" y="2416148"/>
            <a:ext cx="5359320" cy="1058400"/>
          </a:xfrm>
        </p:spPr>
        <p:txBody>
          <a:bodyPr/>
          <a:lstStyle/>
          <a:p>
            <a:r>
              <a:rPr lang="en-US" sz="2400" b="1" dirty="0"/>
              <a:t>Software Testing</a:t>
            </a:r>
            <a:r>
              <a:rPr lang="en-US" sz="2400" dirty="0"/>
              <a:t> is the process of checking a software application to make sure it works correctly, meets requirements, and is free of bugs or errors. It helps ensure the quality and reliability of the product before it reaches users.</a:t>
            </a:r>
          </a:p>
          <a:p>
            <a:endParaRPr lang="en-US" sz="2400" dirty="0"/>
          </a:p>
        </p:txBody>
      </p:sp>
    </p:spTree>
    <p:extLst>
      <p:ext uri="{BB962C8B-B14F-4D97-AF65-F5344CB8AC3E}">
        <p14:creationId xmlns:p14="http://schemas.microsoft.com/office/powerpoint/2010/main" val="38093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F109-4935-4C12-AF70-DF02F4A73B51}"/>
              </a:ext>
            </a:extLst>
          </p:cNvPr>
          <p:cNvSpPr>
            <a:spLocks noGrp="1"/>
          </p:cNvSpPr>
          <p:nvPr>
            <p:ph type="title"/>
          </p:nvPr>
        </p:nvSpPr>
        <p:spPr/>
        <p:txBody>
          <a:bodyPr/>
          <a:lstStyle/>
          <a:p>
            <a:r>
              <a:rPr lang="en-US" dirty="0"/>
              <a:t>History of testing</a:t>
            </a:r>
          </a:p>
        </p:txBody>
      </p:sp>
      <p:sp>
        <p:nvSpPr>
          <p:cNvPr id="3" name="Subtitle 2">
            <a:extLst>
              <a:ext uri="{FF2B5EF4-FFF2-40B4-BE49-F238E27FC236}">
                <a16:creationId xmlns:a16="http://schemas.microsoft.com/office/drawing/2014/main" id="{A67752C1-3CF5-4A89-A701-BA55EEDA562A}"/>
              </a:ext>
            </a:extLst>
          </p:cNvPr>
          <p:cNvSpPr>
            <a:spLocks noGrp="1"/>
          </p:cNvSpPr>
          <p:nvPr>
            <p:ph type="subTitle"/>
          </p:nvPr>
        </p:nvSpPr>
        <p:spPr>
          <a:xfrm>
            <a:off x="2099160" y="2233268"/>
            <a:ext cx="5359320" cy="1058400"/>
          </a:xfrm>
        </p:spPr>
        <p:txBody>
          <a:bodyPr/>
          <a:lstStyle/>
          <a:p>
            <a:r>
              <a:rPr lang="en-US" sz="1800" dirty="0"/>
              <a:t>Software testing started as a basic task done by developers but later became a structured process focused on ensuring quality and reliability. Today, it's an essential part of every development stage, supported by manual testing (done by humans) and automated testing (using tools). Testing is important because it helps find bugs early, ensures the software works as expected, improves user satisfaction, and reduces costly errors.</a:t>
            </a:r>
          </a:p>
        </p:txBody>
      </p:sp>
    </p:spTree>
    <p:extLst>
      <p:ext uri="{BB962C8B-B14F-4D97-AF65-F5344CB8AC3E}">
        <p14:creationId xmlns:p14="http://schemas.microsoft.com/office/powerpoint/2010/main" val="375433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3200" b="1" dirty="0"/>
              <a:t> Why Automation?</a:t>
            </a:r>
            <a:br>
              <a:rPr lang="en-US" sz="3200" b="1" dirty="0"/>
            </a:br>
            <a:endParaRPr lang="fr-FR" sz="3000" b="0" strike="noStrike" spc="-1" dirty="0">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US" sz="1200" b="1" dirty="0"/>
              <a:t>Speed &amp; Efficiency</a:t>
            </a:r>
            <a:r>
              <a:rPr lang="en-US" sz="1200" dirty="0"/>
              <a:t>: Manual testing was time-consuming with repetitive steps.</a:t>
            </a:r>
          </a:p>
          <a:p>
            <a:pPr>
              <a:buFont typeface="Arial" panose="020B0604020202020204" pitchFamily="34" charset="0"/>
              <a:buChar char="•"/>
            </a:pPr>
            <a:r>
              <a:rPr lang="en-US" sz="1200" b="1" dirty="0"/>
              <a:t>Accuracy</a:t>
            </a:r>
            <a:r>
              <a:rPr lang="en-US" sz="1200" dirty="0"/>
              <a:t>: Reduced human error.</a:t>
            </a:r>
          </a:p>
          <a:p>
            <a:pPr>
              <a:buFont typeface="Arial" panose="020B0604020202020204" pitchFamily="34" charset="0"/>
              <a:buChar char="•"/>
            </a:pPr>
            <a:r>
              <a:rPr lang="en-US" sz="1200" b="1" dirty="0"/>
              <a:t>Scalability</a:t>
            </a:r>
            <a:r>
              <a:rPr lang="en-US" sz="1200" dirty="0"/>
              <a:t>: Needed a solution that supports growing test coverage.</a:t>
            </a:r>
          </a:p>
          <a:p>
            <a:pPr indent="0">
              <a:lnSpc>
                <a:spcPct val="100000"/>
              </a:lnSpc>
              <a:buNone/>
              <a:tabLst>
                <a:tab pos="0" algn="l"/>
              </a:tabLst>
            </a:pPr>
            <a:endParaRPr lang="en-US" sz="1200" b="0" strike="noStrike" spc="-1" dirty="0">
              <a:solidFill>
                <a:srgbClr val="FFFFFF"/>
              </a:solidFill>
              <a:latin typeface="OpenSymbol"/>
            </a:endParaRPr>
          </a:p>
        </p:txBody>
      </p:sp>
      <p:pic>
        <p:nvPicPr>
          <p:cNvPr id="74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781021"/>
          </a:xfrm>
          <a:prstGeom prst="rect">
            <a:avLst/>
          </a:prstGeom>
          <a:noFill/>
          <a:ln w="0">
            <a:noFill/>
          </a:ln>
        </p:spPr>
        <p:txBody>
          <a:bodyPr lIns="91440" tIns="91440" rIns="91440" bIns="91440" anchor="t">
            <a:normAutofit fontScale="90000"/>
          </a:bodyPr>
          <a:lstStyle/>
          <a:p>
            <a:r>
              <a:rPr lang="en-US" sz="2000" b="1" dirty="0"/>
              <a:t>Framework</a:t>
            </a:r>
            <a:r>
              <a:rPr lang="en-US" sz="2000" dirty="0"/>
              <a:t>: </a:t>
            </a:r>
            <a:r>
              <a:rPr lang="en-US" sz="2000" b="1" dirty="0"/>
              <a:t>Selenium WebDriver</a:t>
            </a:r>
            <a:br>
              <a:rPr lang="en-US" sz="2000" dirty="0"/>
            </a:br>
            <a:r>
              <a:rPr lang="en-US" sz="2000" b="1" dirty="0"/>
              <a:t>Language</a:t>
            </a:r>
            <a:r>
              <a:rPr lang="en-US" sz="2000" dirty="0"/>
              <a:t>: </a:t>
            </a:r>
            <a:r>
              <a:rPr lang="en-US" sz="2000" b="1" dirty="0"/>
              <a:t>Java</a:t>
            </a:r>
            <a:br>
              <a:rPr lang="en-US" sz="2000" dirty="0"/>
            </a:br>
            <a:br>
              <a:rPr lang="en-US" sz="2000" dirty="0"/>
            </a:br>
            <a:endParaRPr lang="fr-FR" sz="4800" b="0" strike="noStrike" spc="-1" dirty="0">
              <a:solidFill>
                <a:schemeClr val="dk1"/>
              </a:solidFill>
              <a:latin typeface="Arial"/>
            </a:endParaRPr>
          </a:p>
        </p:txBody>
      </p:sp>
      <p:sp>
        <p:nvSpPr>
          <p:cNvPr id="742" name="PlaceHolder 2"/>
          <p:cNvSpPr>
            <a:spLocks noGrp="1"/>
          </p:cNvSpPr>
          <p:nvPr>
            <p:ph type="title"/>
          </p:nvPr>
        </p:nvSpPr>
        <p:spPr>
          <a:xfrm>
            <a:off x="1722742" y="1343520"/>
            <a:ext cx="5698156"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US" sz="6000" b="1" dirty="0"/>
              <a:t>Tech Stack</a:t>
            </a:r>
            <a:endParaRPr lang="fr-FR" sz="6000" b="0" strike="noStrike" spc="-1" dirty="0">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871380" y="3039335"/>
            <a:ext cx="3981240" cy="1028520"/>
          </a:xfrm>
          <a:prstGeom prst="rect">
            <a:avLst/>
          </a:prstGeom>
          <a:noFill/>
          <a:ln w="0">
            <a:noFill/>
          </a:ln>
        </p:spPr>
        <p:txBody>
          <a:bodyPr lIns="91440" tIns="91440" rIns="91440" bIns="91440" anchor="b">
            <a:noAutofit/>
          </a:bodyPr>
          <a:lstStyle/>
          <a:p>
            <a:pPr marL="171450" indent="-171450">
              <a:buFont typeface="Arial" panose="020B0604020202020204" pitchFamily="34" charset="0"/>
              <a:buChar char="•"/>
            </a:pPr>
            <a:r>
              <a:rPr lang="en-US" sz="1200" b="1" dirty="0"/>
              <a:t>Why Selenium?</a:t>
            </a:r>
            <a:br>
              <a:rPr lang="en-US" sz="1200" b="1" dirty="0"/>
            </a:br>
            <a:r>
              <a:rPr lang="en-US" sz="1200" dirty="0"/>
              <a:t> </a:t>
            </a:r>
            <a:r>
              <a:rPr lang="en-US" sz="1200" b="1" dirty="0"/>
              <a:t>Industry Leader</a:t>
            </a:r>
            <a:r>
              <a:rPr lang="en-US" sz="1200" dirty="0"/>
              <a:t> in browser automation</a:t>
            </a:r>
            <a:br>
              <a:rPr lang="en-US" sz="1200" dirty="0"/>
            </a:br>
            <a:r>
              <a:rPr lang="en-US" sz="1200" dirty="0"/>
              <a:t> </a:t>
            </a:r>
            <a:r>
              <a:rPr lang="en-US" sz="1200" b="1" dirty="0"/>
              <a:t>Cross-browser</a:t>
            </a:r>
            <a:r>
              <a:rPr lang="en-US" sz="1200" dirty="0"/>
              <a:t>: Chrome, Firefox, Edge</a:t>
            </a:r>
            <a:br>
              <a:rPr lang="en-US" sz="1200" dirty="0"/>
            </a:br>
            <a:r>
              <a:rPr lang="en-US" sz="1200" dirty="0"/>
              <a:t> </a:t>
            </a:r>
            <a:r>
              <a:rPr lang="en-US" sz="1200" b="1" dirty="0"/>
              <a:t>Integrates easily</a:t>
            </a:r>
            <a:r>
              <a:rPr lang="en-US" sz="1200" dirty="0"/>
              <a:t> with CI/CD and libraries</a:t>
            </a:r>
            <a:br>
              <a:rPr lang="en-US" sz="1200" dirty="0"/>
            </a:br>
            <a:br>
              <a:rPr lang="en-US" sz="1200" dirty="0"/>
            </a:br>
            <a:r>
              <a:rPr lang="en-US" sz="1200" b="1" dirty="0"/>
              <a:t> Why Java?</a:t>
            </a:r>
            <a:br>
              <a:rPr lang="en-US" sz="1200" b="1" dirty="0"/>
            </a:br>
            <a:r>
              <a:rPr lang="en-US" sz="1200" dirty="0"/>
              <a:t> </a:t>
            </a:r>
            <a:r>
              <a:rPr lang="en-US" sz="1200" b="1" dirty="0"/>
              <a:t>Top choice</a:t>
            </a:r>
            <a:r>
              <a:rPr lang="en-US" sz="1200" dirty="0"/>
              <a:t> for Selenium in the job market</a:t>
            </a:r>
            <a:br>
              <a:rPr lang="en-US" sz="1200" dirty="0"/>
            </a:br>
            <a:r>
              <a:rPr lang="en-US" sz="1200" dirty="0"/>
              <a:t> </a:t>
            </a:r>
            <a:r>
              <a:rPr lang="en-US" sz="1200" b="1" dirty="0"/>
              <a:t>OOP-friendly</a:t>
            </a:r>
            <a:r>
              <a:rPr lang="en-US" sz="1200" dirty="0"/>
              <a:t>: Clean, reusable test design</a:t>
            </a:r>
            <a:br>
              <a:rPr lang="en-US" sz="1200" dirty="0"/>
            </a:br>
            <a:r>
              <a:rPr lang="en-US" sz="1200" dirty="0"/>
              <a:t> </a:t>
            </a:r>
            <a:r>
              <a:rPr lang="en-US" sz="1200" b="1" dirty="0"/>
              <a:t>Strong community</a:t>
            </a:r>
            <a:r>
              <a:rPr lang="en-US" sz="1200" dirty="0"/>
              <a:t> &amp; enterprise adoption</a:t>
            </a:r>
            <a:br>
              <a:rPr lang="en-US" sz="1200" dirty="0"/>
            </a:br>
            <a:br>
              <a:rPr lang="en-US" sz="1200" dirty="0"/>
            </a:br>
            <a:r>
              <a:rPr lang="en-US" sz="1200" b="1" dirty="0"/>
              <a:t> Why Not Cucumber?</a:t>
            </a:r>
            <a:br>
              <a:rPr lang="en-US" sz="1200" b="1" dirty="0"/>
            </a:br>
            <a:r>
              <a:rPr lang="en-US" sz="1200" dirty="0"/>
              <a:t> </a:t>
            </a:r>
            <a:r>
              <a:rPr lang="en-US" sz="1200" b="1" dirty="0"/>
              <a:t>No need for BDD</a:t>
            </a:r>
            <a:r>
              <a:rPr lang="en-US" sz="1200" dirty="0"/>
              <a:t>: Team was fully technical</a:t>
            </a:r>
            <a:br>
              <a:rPr lang="en-US" sz="1200" dirty="0"/>
            </a:br>
            <a:r>
              <a:rPr lang="en-US" sz="1200" dirty="0"/>
              <a:t> </a:t>
            </a:r>
            <a:r>
              <a:rPr lang="en-US" sz="1200" b="1" dirty="0"/>
              <a:t>Java + Selenium = Faster, More Control</a:t>
            </a:r>
            <a:br>
              <a:rPr lang="en-US" sz="1200" dirty="0"/>
            </a:br>
            <a:r>
              <a:rPr lang="en-US" sz="1200" dirty="0"/>
              <a:t> </a:t>
            </a:r>
            <a:r>
              <a:rPr lang="en-US" sz="1200" b="1" dirty="0"/>
              <a:t>Cucumber suits business-facing teams</a:t>
            </a:r>
            <a:r>
              <a:rPr lang="en-US" sz="1200" dirty="0"/>
              <a:t>—not essential here</a:t>
            </a:r>
            <a:br>
              <a:rPr lang="en-US" sz="1200" dirty="0"/>
            </a:br>
            <a:endParaRPr lang="fr-FR" sz="1200" b="0" strike="noStrike" spc="-1" dirty="0">
              <a:solidFill>
                <a:schemeClr val="dk1"/>
              </a:solidFill>
              <a:latin typeface="Arial"/>
            </a:endParaRPr>
          </a:p>
        </p:txBody>
      </p:sp>
      <p:pic>
        <p:nvPicPr>
          <p:cNvPr id="745"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u="sng" spc="-1" dirty="0">
                <a:solidFill>
                  <a:schemeClr val="dk1"/>
                </a:solidFill>
                <a:latin typeface="Arial"/>
              </a:rPr>
              <a:t>Project </a:t>
            </a:r>
            <a:r>
              <a:rPr lang="en-GB" sz="3000" u="sng" spc="-1" dirty="0">
                <a:solidFill>
                  <a:schemeClr val="dk1"/>
                </a:solidFill>
                <a:latin typeface="Arial"/>
              </a:rPr>
              <a:t>Website</a:t>
            </a:r>
            <a:r>
              <a:rPr lang="fr-FR" sz="3000" u="sng" spc="-1" dirty="0">
                <a:solidFill>
                  <a:schemeClr val="dk1"/>
                </a:solidFill>
                <a:latin typeface="Arial"/>
              </a:rPr>
              <a:t> </a:t>
            </a:r>
            <a:r>
              <a:rPr lang="fr-FR" sz="3000" u="sng" spc="-1" dirty="0" err="1">
                <a:solidFill>
                  <a:schemeClr val="dk1"/>
                </a:solidFill>
                <a:latin typeface="Arial"/>
              </a:rPr>
              <a:t>OverView</a:t>
            </a:r>
            <a:endParaRPr lang="fr-FR" sz="3000" b="0" u="sng" strike="noStrike" spc="-1" dirty="0">
              <a:solidFill>
                <a:schemeClr val="dk1"/>
              </a:solidFill>
              <a:latin typeface="Arial"/>
            </a:endParaRPr>
          </a:p>
        </p:txBody>
      </p:sp>
      <p:sp>
        <p:nvSpPr>
          <p:cNvPr id="747" name="PlaceHolder 2"/>
          <p:cNvSpPr>
            <a:spLocks noGrp="1"/>
          </p:cNvSpPr>
          <p:nvPr>
            <p:ph type="subTitle"/>
          </p:nvPr>
        </p:nvSpPr>
        <p:spPr>
          <a:xfrm>
            <a:off x="1647720" y="202860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1" dirty="0" err="1"/>
              <a:t>AwesomeQA</a:t>
            </a:r>
            <a:r>
              <a:rPr lang="en-US" sz="1400" dirty="0"/>
              <a:t> is an e-commerce demo site used for UI automation practice, featuring categories like desktops, laptops, and phones, with full shopping cart and user account functionality.</a:t>
            </a:r>
            <a:endParaRPr lang="en-US" sz="1400" b="0" strike="noStrike" spc="-1" dirty="0">
              <a:solidFill>
                <a:srgbClr val="FFFFFF"/>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614050" y="772857"/>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u="sng" strike="noStrike" spc="-1" dirty="0">
                <a:solidFill>
                  <a:schemeClr val="dk1"/>
                </a:solidFill>
                <a:latin typeface="Arial"/>
              </a:rPr>
              <a:t>Test cases </a:t>
            </a:r>
            <a:r>
              <a:rPr lang="en-GB" sz="3000" b="0" u="sng" strike="noStrike" spc="-1" dirty="0">
                <a:solidFill>
                  <a:schemeClr val="dk1"/>
                </a:solidFill>
                <a:latin typeface="Arial"/>
              </a:rPr>
              <a:t>implemented</a:t>
            </a:r>
            <a:r>
              <a:rPr lang="fr-FR" sz="3000" b="0" u="sng" strike="noStrike" spc="-1" dirty="0">
                <a:solidFill>
                  <a:schemeClr val="dk1"/>
                </a:solidFill>
                <a:latin typeface="Arial"/>
              </a:rPr>
              <a:t> : </a:t>
            </a:r>
            <a:br>
              <a:rPr lang="fr-FR" sz="3000" b="0" strike="noStrike" spc="-1" dirty="0">
                <a:solidFill>
                  <a:schemeClr val="dk1"/>
                </a:solidFill>
                <a:latin typeface="Arial"/>
              </a:rPr>
            </a:br>
            <a:endParaRPr lang="fr-FR" sz="3000" b="0" strike="noStrike" spc="-1" dirty="0">
              <a:solidFill>
                <a:schemeClr val="dk1"/>
              </a:solidFill>
              <a:latin typeface="Arial"/>
            </a:endParaRPr>
          </a:p>
        </p:txBody>
      </p:sp>
      <p:sp>
        <p:nvSpPr>
          <p:cNvPr id="749" name="PlaceHolder 2"/>
          <p:cNvSpPr>
            <a:spLocks noGrp="1"/>
          </p:cNvSpPr>
          <p:nvPr>
            <p:ph type="subTitle"/>
          </p:nvPr>
        </p:nvSpPr>
        <p:spPr>
          <a:xfrm>
            <a:off x="2282185" y="2004641"/>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a:t>
            </a:r>
            <a:endParaRPr lang="en-US" sz="1200" b="0" strike="noStrike" spc="-1" dirty="0">
              <a:solidFill>
                <a:srgbClr val="FFFFFF"/>
              </a:solidFill>
              <a:latin typeface="OpenSymbol"/>
            </a:endParaRPr>
          </a:p>
        </p:txBody>
      </p:sp>
      <p:sp>
        <p:nvSpPr>
          <p:cNvPr id="2" name="Rectangle 1">
            <a:extLst>
              <a:ext uri="{FF2B5EF4-FFF2-40B4-BE49-F238E27FC236}">
                <a16:creationId xmlns:a16="http://schemas.microsoft.com/office/drawing/2014/main" id="{2B2C07E2-74C8-4786-856A-71CD9243819A}"/>
              </a:ext>
            </a:extLst>
          </p:cNvPr>
          <p:cNvSpPr>
            <a:spLocks noChangeArrowheads="1"/>
          </p:cNvSpPr>
          <p:nvPr/>
        </p:nvSpPr>
        <p:spPr bwMode="auto">
          <a:xfrm>
            <a:off x="708727" y="1429396"/>
            <a:ext cx="523008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u="none" strike="noStrike" cap="none" normalizeH="0" baseline="0" dirty="0">
                <a:ln>
                  <a:noFill/>
                </a:ln>
                <a:solidFill>
                  <a:schemeClr val="tx1"/>
                </a:solidFill>
                <a:effectLst/>
                <a:latin typeface="Arial" panose="020B0604020202020204" pitchFamily="34" charset="0"/>
              </a:rPr>
              <a:t>Login Functionality</a:t>
            </a:r>
            <a:endParaRPr kumimoji="0" lang="en-US" altLang="en-US" sz="16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chemeClr val="tx1"/>
                </a:solidFill>
                <a:effectLst/>
                <a:latin typeface="Arial" panose="020B0604020202020204" pitchFamily="34" charset="0"/>
              </a:rPr>
              <a:t>Valid &amp; invalid login scenarios tested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u="none" strike="noStrike" cap="none" normalizeH="0" baseline="0" dirty="0">
                <a:ln>
                  <a:noFill/>
                </a:ln>
                <a:solidFill>
                  <a:schemeClr val="tx1"/>
                </a:solidFill>
                <a:effectLst/>
                <a:latin typeface="Arial" panose="020B0604020202020204" pitchFamily="34" charset="0"/>
              </a:rPr>
              <a:t>Add Items to Shipping Cart</a:t>
            </a:r>
            <a:endParaRPr kumimoji="0" lang="en-US" altLang="en-US" sz="16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chemeClr val="tx1"/>
                </a:solidFill>
                <a:effectLst/>
                <a:latin typeface="Arial" panose="020B0604020202020204" pitchFamily="34" charset="0"/>
              </a:rPr>
              <a:t>Verified correct item addition to cart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u="none" strike="noStrike" cap="none" normalizeH="0" baseline="0" dirty="0">
                <a:ln>
                  <a:noFill/>
                </a:ln>
                <a:solidFill>
                  <a:schemeClr val="tx1"/>
                </a:solidFill>
                <a:effectLst/>
                <a:latin typeface="Arial" panose="020B0604020202020204" pitchFamily="34" charset="0"/>
              </a:rPr>
              <a:t>Add Items to Wishlist</a:t>
            </a:r>
            <a:endParaRPr kumimoji="0" lang="en-US" altLang="en-US" sz="16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chemeClr val="tx1"/>
                </a:solidFill>
                <a:effectLst/>
                <a:latin typeface="Arial" panose="020B0604020202020204" pitchFamily="34" charset="0"/>
              </a:rPr>
              <a:t>Checked </a:t>
            </a:r>
            <a:r>
              <a:rPr kumimoji="0" lang="en-US" altLang="en-US" sz="1600" b="0" u="none" strike="noStrike" cap="none" normalizeH="0" baseline="0" dirty="0" err="1">
                <a:ln>
                  <a:noFill/>
                </a:ln>
                <a:solidFill>
                  <a:schemeClr val="tx1"/>
                </a:solidFill>
                <a:effectLst/>
                <a:latin typeface="Arial" panose="020B0604020202020204" pitchFamily="34" charset="0"/>
              </a:rPr>
              <a:t>wishlist</a:t>
            </a:r>
            <a:r>
              <a:rPr kumimoji="0" lang="en-US" altLang="en-US" sz="1600" b="0" u="none" strike="noStrike" cap="none" normalizeH="0" baseline="0" dirty="0">
                <a:ln>
                  <a:noFill/>
                </a:ln>
                <a:solidFill>
                  <a:schemeClr val="tx1"/>
                </a:solidFill>
                <a:effectLst/>
                <a:latin typeface="Arial" panose="020B0604020202020204" pitchFamily="34" charset="0"/>
              </a:rPr>
              <a:t> feature for logged-in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u="none" strike="noStrike" cap="none" normalizeH="0" baseline="0" dirty="0">
                <a:ln>
                  <a:noFill/>
                </a:ln>
                <a:solidFill>
                  <a:schemeClr val="tx1"/>
                </a:solidFill>
                <a:effectLst/>
                <a:latin typeface="Arial" panose="020B0604020202020204" pitchFamily="34" charset="0"/>
              </a:rPr>
              <a:t>Hover Main &amp; Sub Categories Randomly</a:t>
            </a:r>
            <a:endParaRPr kumimoji="0" lang="en-US" altLang="en-US" sz="16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chemeClr val="tx1"/>
                </a:solidFill>
                <a:effectLst/>
                <a:latin typeface="Arial" panose="020B0604020202020204" pitchFamily="34" charset="0"/>
              </a:rPr>
              <a:t>Simulated random user navigation via hover 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u="none" strike="noStrike" cap="none" normalizeH="0" baseline="0" dirty="0">
                <a:ln>
                  <a:noFill/>
                </a:ln>
                <a:solidFill>
                  <a:schemeClr val="tx1"/>
                </a:solidFill>
                <a:effectLst/>
                <a:latin typeface="Arial" panose="020B0604020202020204" pitchFamily="34" charset="0"/>
              </a:rPr>
              <a:t>Create Order with Successful Payment</a:t>
            </a:r>
            <a:endParaRPr kumimoji="0" lang="en-US" altLang="en-US" sz="16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chemeClr val="tx1"/>
                </a:solidFill>
                <a:effectLst/>
                <a:latin typeface="Arial" panose="020B0604020202020204" pitchFamily="34" charset="0"/>
              </a:rPr>
              <a:t>Full checkout flow tested with confirmed payment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u="none" strike="noStrike" cap="none" normalizeH="0" baseline="0" dirty="0">
                <a:ln>
                  <a:noFill/>
                </a:ln>
                <a:solidFill>
                  <a:schemeClr val="tx1"/>
                </a:solidFill>
                <a:effectLst/>
                <a:latin typeface="Arial" panose="020B0604020202020204" pitchFamily="34" charset="0"/>
              </a:rPr>
              <a:t>Logged Users Select Categories</a:t>
            </a:r>
            <a:endParaRPr kumimoji="0" lang="en-US" altLang="en-US" sz="16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u="none" strike="noStrike" cap="none" normalizeH="0" baseline="0" dirty="0">
                <a:ln>
                  <a:noFill/>
                </a:ln>
                <a:solidFill>
                  <a:schemeClr val="tx1"/>
                </a:solidFill>
                <a:effectLst/>
                <a:latin typeface="Arial" panose="020B0604020202020204" pitchFamily="34" charset="0"/>
              </a:rPr>
              <a:t>Validated navigation through various product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2"/>
          <p:cNvSpPr>
            <a:spLocks noGrp="1"/>
          </p:cNvSpPr>
          <p:nvPr>
            <p:ph type="title"/>
          </p:nvPr>
        </p:nvSpPr>
        <p:spPr>
          <a:xfrm>
            <a:off x="514831" y="1277005"/>
            <a:ext cx="7950302"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a:solidFill>
                  <a:schemeClr val="dk1"/>
                </a:solidFill>
                <a:latin typeface="Arial"/>
              </a:rPr>
              <a:t>Test cases </a:t>
            </a:r>
            <a:r>
              <a:rPr lang="en-GB" sz="3000" b="0" strike="noStrike" spc="-1" dirty="0">
                <a:solidFill>
                  <a:schemeClr val="dk1"/>
                </a:solidFill>
                <a:latin typeface="Arial"/>
              </a:rPr>
              <a:t>implemented</a:t>
            </a:r>
            <a:r>
              <a:rPr lang="fr-FR" sz="3000" b="0" strike="noStrike" spc="-1" dirty="0">
                <a:solidFill>
                  <a:schemeClr val="dk1"/>
                </a:solidFill>
                <a:latin typeface="Arial"/>
              </a:rPr>
              <a:t> : </a:t>
            </a:r>
            <a:br>
              <a:rPr lang="fr-FR" sz="6000" b="0" strike="noStrike" spc="-1" dirty="0">
                <a:solidFill>
                  <a:schemeClr val="dk1"/>
                </a:solidFill>
                <a:latin typeface="Arial"/>
              </a:rPr>
            </a:br>
            <a:endParaRPr lang="fr-FR" sz="6000" b="0" strike="noStrike" spc="-1" dirty="0">
              <a:solidFill>
                <a:schemeClr val="dk1"/>
              </a:solidFill>
              <a:latin typeface="Arial"/>
            </a:endParaRPr>
          </a:p>
        </p:txBody>
      </p:sp>
      <p:sp>
        <p:nvSpPr>
          <p:cNvPr id="2" name="Title 1">
            <a:extLst>
              <a:ext uri="{FF2B5EF4-FFF2-40B4-BE49-F238E27FC236}">
                <a16:creationId xmlns:a16="http://schemas.microsoft.com/office/drawing/2014/main" id="{A60C82D7-492F-44D4-A0F2-29162E5C3A61}"/>
              </a:ext>
            </a:extLst>
          </p:cNvPr>
          <p:cNvSpPr>
            <a:spLocks noGrp="1" noChangeArrowheads="1"/>
          </p:cNvSpPr>
          <p:nvPr>
            <p:ph type="title"/>
          </p:nvPr>
        </p:nvSpPr>
        <p:spPr bwMode="auto">
          <a:xfrm>
            <a:off x="1574464" y="1182116"/>
            <a:ext cx="689066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Registration Functionality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Tested valid and invalid registration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Forget Password Flow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Verified password recovery through email reset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Select Main &amp; Sub Categories Randomly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Randomized testing for browsing different category combinations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Add Items to Compare List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Ensured accurate comparison between selected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Product Search (Logged-in Users)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Confirmed users can search and find products successfully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Currency Switch (USD ↔ Euro)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Validated currency toggle with correct price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695</Words>
  <Application>Microsoft Office PowerPoint</Application>
  <PresentationFormat>On-screen Show (16:9)</PresentationFormat>
  <Paragraphs>62</Paragraphs>
  <Slides>13</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13</vt:i4>
      </vt:variant>
    </vt:vector>
  </HeadingPairs>
  <TitlesOfParts>
    <vt:vector size="25" baseType="lpstr">
      <vt:lpstr>Actor</vt:lpstr>
      <vt:lpstr>Arial</vt:lpstr>
      <vt:lpstr>Arial Unicode MS</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Automated Testing framework for web application</vt:lpstr>
      <vt:lpstr>What is Testing?</vt:lpstr>
      <vt:lpstr>History of testing</vt:lpstr>
      <vt:lpstr> Why Automation? </vt:lpstr>
      <vt:lpstr>Framework: Selenium WebDriver Language: Java  </vt:lpstr>
      <vt:lpstr>Why Selenium?  Industry Leader in browser automation  Cross-browser: Chrome, Firefox, Edge  Integrates easily with CI/CD and libraries   Why Java?  Top choice for Selenium in the job market  OOP-friendly: Clean, reusable test design  Strong community &amp; enterprise adoption   Why Not Cucumber?  No need for BDD: Team was fully technical  Java + Selenium = Faster, More Control  Cucumber suits business-facing teams—not essential here </vt:lpstr>
      <vt:lpstr>Project Website OverView</vt:lpstr>
      <vt:lpstr>Test cases implemented :  </vt:lpstr>
      <vt:lpstr>Test cases implemented :  </vt:lpstr>
      <vt:lpstr>Challenges Faced </vt:lpstr>
      <vt:lpstr> </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 framework for web application</dc:title>
  <dc:creator>ELmohannd</dc:creator>
  <cp:lastModifiedBy>HALA EMAD</cp:lastModifiedBy>
  <cp:revision>3</cp:revision>
  <dcterms:modified xsi:type="dcterms:W3CDTF">2025-05-12T12:15:09Z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2025-05-11T21:08:10Z</dcterms:created>
  <dc:creator>Unknown Creator</dc:creator>
  <dc:description/>
  <dc:language>en-US</dc:language>
  <cp:lastModifiedBy>Unknown Creator</cp:lastModifiedBy>
  <dcterms:modified xsi:type="dcterms:W3CDTF">2025-05-11T21:08:10Z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