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39"/>
  </p:notesMasterIdLst>
  <p:handoutMasterIdLst>
    <p:handoutMasterId r:id="rId140"/>
  </p:handoutMasterIdLst>
  <p:sldIdLst>
    <p:sldId id="256" r:id="rId2"/>
    <p:sldId id="405" r:id="rId3"/>
    <p:sldId id="403" r:id="rId4"/>
    <p:sldId id="381" r:id="rId5"/>
    <p:sldId id="406" r:id="rId6"/>
    <p:sldId id="407" r:id="rId7"/>
    <p:sldId id="329" r:id="rId8"/>
    <p:sldId id="416" r:id="rId9"/>
    <p:sldId id="417" r:id="rId10"/>
    <p:sldId id="418" r:id="rId11"/>
    <p:sldId id="420" r:id="rId12"/>
    <p:sldId id="421" r:id="rId13"/>
    <p:sldId id="422" r:id="rId14"/>
    <p:sldId id="409" r:id="rId15"/>
    <p:sldId id="410" r:id="rId16"/>
    <p:sldId id="411" r:id="rId17"/>
    <p:sldId id="412" r:id="rId18"/>
    <p:sldId id="386" r:id="rId19"/>
    <p:sldId id="387" r:id="rId20"/>
    <p:sldId id="413" r:id="rId21"/>
    <p:sldId id="423" r:id="rId22"/>
    <p:sldId id="390" r:id="rId23"/>
    <p:sldId id="414" r:id="rId24"/>
    <p:sldId id="415" r:id="rId25"/>
    <p:sldId id="330" r:id="rId26"/>
    <p:sldId id="331" r:id="rId27"/>
    <p:sldId id="333" r:id="rId28"/>
    <p:sldId id="332" r:id="rId29"/>
    <p:sldId id="334" r:id="rId30"/>
    <p:sldId id="335" r:id="rId31"/>
    <p:sldId id="336" r:id="rId32"/>
    <p:sldId id="318" r:id="rId33"/>
    <p:sldId id="319" r:id="rId34"/>
    <p:sldId id="321" r:id="rId35"/>
    <p:sldId id="322" r:id="rId36"/>
    <p:sldId id="324" r:id="rId37"/>
    <p:sldId id="326" r:id="rId38"/>
    <p:sldId id="379" r:id="rId39"/>
    <p:sldId id="337" r:id="rId40"/>
    <p:sldId id="339" r:id="rId41"/>
    <p:sldId id="286" r:id="rId42"/>
    <p:sldId id="289" r:id="rId43"/>
    <p:sldId id="298" r:id="rId44"/>
    <p:sldId id="293" r:id="rId45"/>
    <p:sldId id="294" r:id="rId46"/>
    <p:sldId id="295" r:id="rId47"/>
    <p:sldId id="296" r:id="rId48"/>
    <p:sldId id="297" r:id="rId49"/>
    <p:sldId id="404" r:id="rId50"/>
    <p:sldId id="299" r:id="rId51"/>
    <p:sldId id="300" r:id="rId52"/>
    <p:sldId id="301" r:id="rId53"/>
    <p:sldId id="302" r:id="rId54"/>
    <p:sldId id="303" r:id="rId55"/>
    <p:sldId id="304" r:id="rId56"/>
    <p:sldId id="305" r:id="rId57"/>
    <p:sldId id="306" r:id="rId58"/>
    <p:sldId id="307" r:id="rId59"/>
    <p:sldId id="308" r:id="rId60"/>
    <p:sldId id="291" r:id="rId61"/>
    <p:sldId id="287" r:id="rId62"/>
    <p:sldId id="338" r:id="rId63"/>
    <p:sldId id="362" r:id="rId64"/>
    <p:sldId id="340" r:id="rId65"/>
    <p:sldId id="363" r:id="rId66"/>
    <p:sldId id="364" r:id="rId67"/>
    <p:sldId id="365" r:id="rId68"/>
    <p:sldId id="348" r:id="rId69"/>
    <p:sldId id="349" r:id="rId70"/>
    <p:sldId id="350" r:id="rId71"/>
    <p:sldId id="351" r:id="rId72"/>
    <p:sldId id="352" r:id="rId73"/>
    <p:sldId id="353" r:id="rId74"/>
    <p:sldId id="354" r:id="rId75"/>
    <p:sldId id="355" r:id="rId76"/>
    <p:sldId id="356" r:id="rId77"/>
    <p:sldId id="408" r:id="rId78"/>
    <p:sldId id="357" r:id="rId79"/>
    <p:sldId id="358" r:id="rId80"/>
    <p:sldId id="359" r:id="rId81"/>
    <p:sldId id="360" r:id="rId82"/>
    <p:sldId id="361" r:id="rId83"/>
    <p:sldId id="292" r:id="rId84"/>
    <p:sldId id="290" r:id="rId85"/>
    <p:sldId id="273" r:id="rId86"/>
    <p:sldId id="288" r:id="rId87"/>
    <p:sldId id="264" r:id="rId88"/>
    <p:sldId id="270" r:id="rId89"/>
    <p:sldId id="265" r:id="rId90"/>
    <p:sldId id="258" r:id="rId91"/>
    <p:sldId id="272" r:id="rId92"/>
    <p:sldId id="313" r:id="rId93"/>
    <p:sldId id="282" r:id="rId94"/>
    <p:sldId id="269" r:id="rId95"/>
    <p:sldId id="266" r:id="rId96"/>
    <p:sldId id="257" r:id="rId97"/>
    <p:sldId id="267" r:id="rId98"/>
    <p:sldId id="268" r:id="rId99"/>
    <p:sldId id="274" r:id="rId100"/>
    <p:sldId id="275" r:id="rId101"/>
    <p:sldId id="276" r:id="rId102"/>
    <p:sldId id="261" r:id="rId103"/>
    <p:sldId id="366" r:id="rId104"/>
    <p:sldId id="367" r:id="rId105"/>
    <p:sldId id="377" r:id="rId106"/>
    <p:sldId id="378" r:id="rId107"/>
    <p:sldId id="368" r:id="rId108"/>
    <p:sldId id="369" r:id="rId109"/>
    <p:sldId id="370" r:id="rId110"/>
    <p:sldId id="371" r:id="rId111"/>
    <p:sldId id="372" r:id="rId112"/>
    <p:sldId id="374" r:id="rId113"/>
    <p:sldId id="375" r:id="rId114"/>
    <p:sldId id="310" r:id="rId115"/>
    <p:sldId id="309" r:id="rId116"/>
    <p:sldId id="311" r:id="rId117"/>
    <p:sldId id="312" r:id="rId118"/>
    <p:sldId id="315" r:id="rId119"/>
    <p:sldId id="327" r:id="rId120"/>
    <p:sldId id="328" r:id="rId121"/>
    <p:sldId id="341" r:id="rId122"/>
    <p:sldId id="342" r:id="rId123"/>
    <p:sldId id="343" r:id="rId124"/>
    <p:sldId id="344" r:id="rId125"/>
    <p:sldId id="345" r:id="rId126"/>
    <p:sldId id="346" r:id="rId127"/>
    <p:sldId id="347" r:id="rId128"/>
    <p:sldId id="380" r:id="rId129"/>
    <p:sldId id="382" r:id="rId130"/>
    <p:sldId id="383" r:id="rId131"/>
    <p:sldId id="384" r:id="rId132"/>
    <p:sldId id="385" r:id="rId133"/>
    <p:sldId id="1070" r:id="rId134"/>
    <p:sldId id="633" r:id="rId135"/>
    <p:sldId id="1086" r:id="rId136"/>
    <p:sldId id="1087" r:id="rId137"/>
    <p:sldId id="1088"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77"/>
    <p:restoredTop sz="93692"/>
  </p:normalViewPr>
  <p:slideViewPr>
    <p:cSldViewPr snapToGrid="0" snapToObjects="1">
      <p:cViewPr varScale="1">
        <p:scale>
          <a:sx n="83" d="100"/>
          <a:sy n="83" d="100"/>
        </p:scale>
        <p:origin x="240" y="2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84E361-B1FD-3C4B-8F45-EE7800A66E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D4F98C7-5215-0A4D-AC52-AB8503F967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41333E-081B-3647-9EAC-9E3F7E8B1CA6}" type="datetimeFigureOut">
              <a:rPr lang="en-US" smtClean="0"/>
              <a:t>1/31/21</a:t>
            </a:fld>
            <a:endParaRPr lang="en-US"/>
          </a:p>
        </p:txBody>
      </p:sp>
      <p:sp>
        <p:nvSpPr>
          <p:cNvPr id="4" name="Footer Placeholder 3">
            <a:extLst>
              <a:ext uri="{FF2B5EF4-FFF2-40B4-BE49-F238E27FC236}">
                <a16:creationId xmlns:a16="http://schemas.microsoft.com/office/drawing/2014/main" id="{FE3F990A-3F06-234A-92B0-1E17F040C5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CB472FA-7AEF-424B-AEA9-CA2CD46D60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4CC07D-0613-C147-A658-46176DA913AE}" type="slidenum">
              <a:rPr lang="en-US" smtClean="0"/>
              <a:t>‹#›</a:t>
            </a:fld>
            <a:endParaRPr lang="en-US"/>
          </a:p>
        </p:txBody>
      </p:sp>
    </p:spTree>
    <p:extLst>
      <p:ext uri="{BB962C8B-B14F-4D97-AF65-F5344CB8AC3E}">
        <p14:creationId xmlns:p14="http://schemas.microsoft.com/office/powerpoint/2010/main" val="9401297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F3D5F-1E47-E74E-AAEA-1DC7F7014BAB}" type="datetimeFigureOut">
              <a:rPr lang="en-US" smtClean="0"/>
              <a:t>1/31/21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E916E-F775-8B41-8C9B-0A5137A8C5A3}" type="slidenum">
              <a:rPr lang="en-US" smtClean="0"/>
              <a:t>‹#›</a:t>
            </a:fld>
            <a:endParaRPr lang="en-US"/>
          </a:p>
        </p:txBody>
      </p:sp>
    </p:spTree>
    <p:extLst>
      <p:ext uri="{BB962C8B-B14F-4D97-AF65-F5344CB8AC3E}">
        <p14:creationId xmlns:p14="http://schemas.microsoft.com/office/powerpoint/2010/main" val="1430183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1</a:t>
            </a:fld>
            <a:endParaRPr lang="en-US"/>
          </a:p>
        </p:txBody>
      </p:sp>
    </p:spTree>
    <p:extLst>
      <p:ext uri="{BB962C8B-B14F-4D97-AF65-F5344CB8AC3E}">
        <p14:creationId xmlns:p14="http://schemas.microsoft.com/office/powerpoint/2010/main" val="97864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12</a:t>
            </a:fld>
            <a:endParaRPr lang="en-US"/>
          </a:p>
        </p:txBody>
      </p:sp>
    </p:spTree>
    <p:extLst>
      <p:ext uri="{BB962C8B-B14F-4D97-AF65-F5344CB8AC3E}">
        <p14:creationId xmlns:p14="http://schemas.microsoft.com/office/powerpoint/2010/main" val="2278715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13</a:t>
            </a:fld>
            <a:endParaRPr lang="en-US"/>
          </a:p>
        </p:txBody>
      </p:sp>
    </p:spTree>
    <p:extLst>
      <p:ext uri="{BB962C8B-B14F-4D97-AF65-F5344CB8AC3E}">
        <p14:creationId xmlns:p14="http://schemas.microsoft.com/office/powerpoint/2010/main" val="3705535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18</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2558695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19</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66833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fld id="{33A2500A-6075-7541-8EFF-1434D337D0F0}" type="slidenum">
              <a:rPr lang="en-US" altLang="en-US" sz="1200">
                <a:latin typeface="Times" charset="0"/>
              </a:rPr>
              <a:pPr/>
              <a:t>20</a:t>
            </a:fld>
            <a:endParaRPr lang="en-US" altLang="en-US" sz="1200">
              <a:latin typeface="Times" charset="0"/>
            </a:endParaRPr>
          </a:p>
        </p:txBody>
      </p:sp>
      <p:sp>
        <p:nvSpPr>
          <p:cNvPr id="74754" name="Rectangle 2"/>
          <p:cNvSpPr>
            <a:spLocks noGrp="1" noRot="1" noChangeAspect="1" noChangeArrowheads="1" noTextEdit="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945568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A6B353D-9E48-9349-A98F-EB512F918C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pitchFamily="1" charset="0"/>
                <a:ea typeface="ＭＳ Ｐゴシック" panose="020B0600070205080204" pitchFamily="34" charset="-128"/>
              </a:defRPr>
            </a:lvl1pPr>
            <a:lvl2pPr marL="742950" indent="-285750">
              <a:defRPr sz="2400">
                <a:solidFill>
                  <a:schemeClr val="tx1"/>
                </a:solidFill>
                <a:latin typeface="New York" pitchFamily="1" charset="0"/>
                <a:ea typeface="ＭＳ Ｐゴシック" panose="020B0600070205080204" pitchFamily="34" charset="-128"/>
              </a:defRPr>
            </a:lvl2pPr>
            <a:lvl3pPr marL="1143000" indent="-228600">
              <a:defRPr sz="2400">
                <a:solidFill>
                  <a:schemeClr val="tx1"/>
                </a:solidFill>
                <a:latin typeface="New York" pitchFamily="1" charset="0"/>
                <a:ea typeface="ＭＳ Ｐゴシック" panose="020B0600070205080204" pitchFamily="34" charset="-128"/>
              </a:defRPr>
            </a:lvl3pPr>
            <a:lvl4pPr marL="1600200" indent="-228600">
              <a:defRPr sz="2400">
                <a:solidFill>
                  <a:schemeClr val="tx1"/>
                </a:solidFill>
                <a:latin typeface="New York" pitchFamily="1" charset="0"/>
                <a:ea typeface="ＭＳ Ｐゴシック" panose="020B0600070205080204" pitchFamily="34" charset="-128"/>
              </a:defRPr>
            </a:lvl4pPr>
            <a:lvl5pPr marL="2057400" indent="-228600">
              <a:defRPr sz="2400">
                <a:solidFill>
                  <a:schemeClr val="tx1"/>
                </a:solidFill>
                <a:latin typeface="New York" pitchFamily="1"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9pPr>
          </a:lstStyle>
          <a:p>
            <a:fld id="{285D9837-C08A-1643-8B1B-A2007DED8C06}" type="slidenum">
              <a:rPr lang="en-US" altLang="en-US" sz="1200" smtClean="0">
                <a:latin typeface="Times" pitchFamily="2" charset="0"/>
              </a:rPr>
              <a:pPr/>
              <a:t>21</a:t>
            </a:fld>
            <a:endParaRPr lang="en-US" altLang="en-US" sz="1200">
              <a:latin typeface="Times" pitchFamily="2" charset="0"/>
            </a:endParaRPr>
          </a:p>
        </p:txBody>
      </p:sp>
      <p:sp>
        <p:nvSpPr>
          <p:cNvPr id="66562" name="Rectangle 2">
            <a:extLst>
              <a:ext uri="{FF2B5EF4-FFF2-40B4-BE49-F238E27FC236}">
                <a16:creationId xmlns:a16="http://schemas.microsoft.com/office/drawing/2014/main" id="{4B0BB72A-8BDA-8E49-A288-C1DCCA30BEE7}"/>
              </a:ext>
            </a:extLst>
          </p:cNvPr>
          <p:cNvSpPr>
            <a:spLocks noGrp="1" noRot="1" noChangeAspect="1" noChangeArrowheads="1" noTextEdit="1"/>
          </p:cNvSpPr>
          <p:nvPr>
            <p:ph type="sldImg"/>
          </p:nvPr>
        </p:nvSpPr>
        <p:spPr>
          <a:solidFill>
            <a:srgbClr val="FFFFFF"/>
          </a:solidFill>
          <a:ln/>
        </p:spPr>
      </p:sp>
      <p:sp>
        <p:nvSpPr>
          <p:cNvPr id="520195" name="Rectangle 3">
            <a:extLst>
              <a:ext uri="{FF2B5EF4-FFF2-40B4-BE49-F238E27FC236}">
                <a16:creationId xmlns:a16="http://schemas.microsoft.com/office/drawing/2014/main" id="{5AA91F74-DB7F-EC45-A0F2-AD1B8050574F}"/>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2635107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6CD87944-B9D6-C844-A00E-47A7B5D82E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pitchFamily="1" charset="0"/>
                <a:ea typeface="ＭＳ Ｐゴシック" panose="020B0600070205080204" pitchFamily="34" charset="-128"/>
              </a:defRPr>
            </a:lvl1pPr>
            <a:lvl2pPr marL="742950" indent="-285750">
              <a:defRPr sz="2400">
                <a:solidFill>
                  <a:schemeClr val="tx1"/>
                </a:solidFill>
                <a:latin typeface="New York" pitchFamily="1" charset="0"/>
                <a:ea typeface="ＭＳ Ｐゴシック" panose="020B0600070205080204" pitchFamily="34" charset="-128"/>
              </a:defRPr>
            </a:lvl2pPr>
            <a:lvl3pPr marL="1143000" indent="-228600">
              <a:defRPr sz="2400">
                <a:solidFill>
                  <a:schemeClr val="tx1"/>
                </a:solidFill>
                <a:latin typeface="New York" pitchFamily="1" charset="0"/>
                <a:ea typeface="ＭＳ Ｐゴシック" panose="020B0600070205080204" pitchFamily="34" charset="-128"/>
              </a:defRPr>
            </a:lvl3pPr>
            <a:lvl4pPr marL="1600200" indent="-228600">
              <a:defRPr sz="2400">
                <a:solidFill>
                  <a:schemeClr val="tx1"/>
                </a:solidFill>
                <a:latin typeface="New York" pitchFamily="1" charset="0"/>
                <a:ea typeface="ＭＳ Ｐゴシック" panose="020B0600070205080204" pitchFamily="34" charset="-128"/>
              </a:defRPr>
            </a:lvl4pPr>
            <a:lvl5pPr marL="2057400" indent="-228600">
              <a:defRPr sz="2400">
                <a:solidFill>
                  <a:schemeClr val="tx1"/>
                </a:solidFill>
                <a:latin typeface="New York" pitchFamily="1"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9pPr>
          </a:lstStyle>
          <a:p>
            <a:fld id="{994B672B-2495-EC4A-A713-2D84A7B3DF65}" type="slidenum">
              <a:rPr lang="en-US" altLang="en-US" sz="1200" smtClean="0">
                <a:latin typeface="Times" pitchFamily="2" charset="0"/>
              </a:rPr>
              <a:pPr/>
              <a:t>22</a:t>
            </a:fld>
            <a:endParaRPr lang="en-US" altLang="en-US" sz="1200">
              <a:latin typeface="Times" pitchFamily="2" charset="0"/>
            </a:endParaRPr>
          </a:p>
        </p:txBody>
      </p:sp>
      <p:sp>
        <p:nvSpPr>
          <p:cNvPr id="64514" name="Rectangle 2">
            <a:extLst>
              <a:ext uri="{FF2B5EF4-FFF2-40B4-BE49-F238E27FC236}">
                <a16:creationId xmlns:a16="http://schemas.microsoft.com/office/drawing/2014/main" id="{39A0251E-4CB6-F640-BCBB-46DB925A2BB8}"/>
              </a:ext>
            </a:extLst>
          </p:cNvPr>
          <p:cNvSpPr>
            <a:spLocks noGrp="1" noRot="1" noChangeAspect="1" noChangeArrowheads="1" noTextEdit="1"/>
          </p:cNvSpPr>
          <p:nvPr>
            <p:ph type="sldImg"/>
          </p:nvPr>
        </p:nvSpPr>
        <p:spPr>
          <a:solidFill>
            <a:srgbClr val="FFFFFF"/>
          </a:solidFill>
          <a:ln/>
        </p:spPr>
      </p:sp>
      <p:sp>
        <p:nvSpPr>
          <p:cNvPr id="395267" name="Rectangle 3">
            <a:extLst>
              <a:ext uri="{FF2B5EF4-FFF2-40B4-BE49-F238E27FC236}">
                <a16:creationId xmlns:a16="http://schemas.microsoft.com/office/drawing/2014/main" id="{8AFEDDF8-472E-D040-AA71-8A839261D14E}"/>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131931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850912D2-91BA-7D47-BF9A-8B921960300E}" type="slidenum">
              <a:rPr lang="en-US" altLang="en-US" sz="1200"/>
              <a:pPr/>
              <a:t>23</a:t>
            </a:fld>
            <a:endParaRPr lang="en-US" altLang="en-US" sz="1200"/>
          </a:p>
        </p:txBody>
      </p:sp>
      <p:sp>
        <p:nvSpPr>
          <p:cNvPr id="66562" name="Rectangle 2"/>
          <p:cNvSpPr>
            <a:spLocks noGrp="1" noRot="1" noChangeAspect="1" noChangeArrowheads="1"/>
          </p:cNvSpPr>
          <p:nvPr>
            <p:ph type="sldImg"/>
          </p:nvPr>
        </p:nvSpPr>
        <p:spPr>
          <a:solidFill>
            <a:srgbClr val="FFFFFF"/>
          </a:solidFill>
          <a:ln/>
        </p:spPr>
      </p:sp>
      <p:sp>
        <p:nvSpPr>
          <p:cNvPr id="18637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739754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24</a:t>
            </a:fld>
            <a:endParaRPr kumimoji="1" lang="ja-JP" altLang="en-US"/>
          </a:p>
        </p:txBody>
      </p:sp>
    </p:spTree>
    <p:extLst>
      <p:ext uri="{BB962C8B-B14F-4D97-AF65-F5344CB8AC3E}">
        <p14:creationId xmlns:p14="http://schemas.microsoft.com/office/powerpoint/2010/main" val="1769459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25</a:t>
            </a:fld>
            <a:endParaRPr lang="en-US"/>
          </a:p>
        </p:txBody>
      </p:sp>
    </p:spTree>
    <p:extLst>
      <p:ext uri="{BB962C8B-B14F-4D97-AF65-F5344CB8AC3E}">
        <p14:creationId xmlns:p14="http://schemas.microsoft.com/office/powerpoint/2010/main" val="172685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2</a:t>
            </a:fld>
            <a:endParaRPr lang="en-US"/>
          </a:p>
        </p:txBody>
      </p:sp>
    </p:spTree>
    <p:extLst>
      <p:ext uri="{BB962C8B-B14F-4D97-AF65-F5344CB8AC3E}">
        <p14:creationId xmlns:p14="http://schemas.microsoft.com/office/powerpoint/2010/main" val="3818026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49</a:t>
            </a:fld>
            <a:endParaRPr lang="en-US"/>
          </a:p>
        </p:txBody>
      </p:sp>
    </p:spTree>
    <p:extLst>
      <p:ext uri="{BB962C8B-B14F-4D97-AF65-F5344CB8AC3E}">
        <p14:creationId xmlns:p14="http://schemas.microsoft.com/office/powerpoint/2010/main" val="762120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77</a:t>
            </a:fld>
            <a:endParaRPr lang="en-US"/>
          </a:p>
        </p:txBody>
      </p:sp>
    </p:spTree>
    <p:extLst>
      <p:ext uri="{BB962C8B-B14F-4D97-AF65-F5344CB8AC3E}">
        <p14:creationId xmlns:p14="http://schemas.microsoft.com/office/powerpoint/2010/main" val="376872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89</a:t>
            </a:fld>
            <a:endParaRPr kumimoji="1" lang="ja-JP" altLang="en-US"/>
          </a:p>
        </p:txBody>
      </p:sp>
    </p:spTree>
    <p:extLst>
      <p:ext uri="{BB962C8B-B14F-4D97-AF65-F5344CB8AC3E}">
        <p14:creationId xmlns:p14="http://schemas.microsoft.com/office/powerpoint/2010/main" val="2026397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90</a:t>
            </a:fld>
            <a:endParaRPr kumimoji="1" lang="ja-JP" altLang="en-US"/>
          </a:p>
        </p:txBody>
      </p:sp>
    </p:spTree>
    <p:extLst>
      <p:ext uri="{BB962C8B-B14F-4D97-AF65-F5344CB8AC3E}">
        <p14:creationId xmlns:p14="http://schemas.microsoft.com/office/powerpoint/2010/main" val="296244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91</a:t>
            </a:fld>
            <a:endParaRPr kumimoji="1" lang="ja-JP" altLang="en-US"/>
          </a:p>
        </p:txBody>
      </p:sp>
    </p:spTree>
    <p:extLst>
      <p:ext uri="{BB962C8B-B14F-4D97-AF65-F5344CB8AC3E}">
        <p14:creationId xmlns:p14="http://schemas.microsoft.com/office/powerpoint/2010/main" val="1770196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93</a:t>
            </a:fld>
            <a:endParaRPr kumimoji="1" lang="ja-JP" altLang="en-US"/>
          </a:p>
        </p:txBody>
      </p:sp>
    </p:spTree>
    <p:extLst>
      <p:ext uri="{BB962C8B-B14F-4D97-AF65-F5344CB8AC3E}">
        <p14:creationId xmlns:p14="http://schemas.microsoft.com/office/powerpoint/2010/main" val="86366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94</a:t>
            </a:fld>
            <a:endParaRPr kumimoji="1" lang="ja-JP" altLang="en-US"/>
          </a:p>
        </p:txBody>
      </p:sp>
    </p:spTree>
    <p:extLst>
      <p:ext uri="{BB962C8B-B14F-4D97-AF65-F5344CB8AC3E}">
        <p14:creationId xmlns:p14="http://schemas.microsoft.com/office/powerpoint/2010/main" val="1342276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95</a:t>
            </a:fld>
            <a:endParaRPr kumimoji="1" lang="ja-JP" altLang="en-US"/>
          </a:p>
        </p:txBody>
      </p:sp>
    </p:spTree>
    <p:extLst>
      <p:ext uri="{BB962C8B-B14F-4D97-AF65-F5344CB8AC3E}">
        <p14:creationId xmlns:p14="http://schemas.microsoft.com/office/powerpoint/2010/main" val="1674124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96</a:t>
            </a:fld>
            <a:endParaRPr kumimoji="1" lang="ja-JP" altLang="en-US"/>
          </a:p>
        </p:txBody>
      </p:sp>
    </p:spTree>
    <p:extLst>
      <p:ext uri="{BB962C8B-B14F-4D97-AF65-F5344CB8AC3E}">
        <p14:creationId xmlns:p14="http://schemas.microsoft.com/office/powerpoint/2010/main" val="310766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97</a:t>
            </a:fld>
            <a:endParaRPr kumimoji="1" lang="ja-JP" altLang="en-US"/>
          </a:p>
        </p:txBody>
      </p:sp>
    </p:spTree>
    <p:extLst>
      <p:ext uri="{BB962C8B-B14F-4D97-AF65-F5344CB8AC3E}">
        <p14:creationId xmlns:p14="http://schemas.microsoft.com/office/powerpoint/2010/main" val="66657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3</a:t>
            </a:fld>
            <a:endParaRPr lang="en-US"/>
          </a:p>
        </p:txBody>
      </p:sp>
    </p:spTree>
    <p:extLst>
      <p:ext uri="{BB962C8B-B14F-4D97-AF65-F5344CB8AC3E}">
        <p14:creationId xmlns:p14="http://schemas.microsoft.com/office/powerpoint/2010/main" val="2203166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98</a:t>
            </a:fld>
            <a:endParaRPr kumimoji="1" lang="ja-JP" altLang="en-US"/>
          </a:p>
        </p:txBody>
      </p:sp>
    </p:spTree>
    <p:extLst>
      <p:ext uri="{BB962C8B-B14F-4D97-AF65-F5344CB8AC3E}">
        <p14:creationId xmlns:p14="http://schemas.microsoft.com/office/powerpoint/2010/main" val="1471504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99</a:t>
            </a:fld>
            <a:endParaRPr kumimoji="1" lang="ja-JP" altLang="en-US"/>
          </a:p>
        </p:txBody>
      </p:sp>
    </p:spTree>
    <p:extLst>
      <p:ext uri="{BB962C8B-B14F-4D97-AF65-F5344CB8AC3E}">
        <p14:creationId xmlns:p14="http://schemas.microsoft.com/office/powerpoint/2010/main" val="1472604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100</a:t>
            </a:fld>
            <a:endParaRPr kumimoji="1" lang="ja-JP" altLang="en-US"/>
          </a:p>
        </p:txBody>
      </p:sp>
    </p:spTree>
    <p:extLst>
      <p:ext uri="{BB962C8B-B14F-4D97-AF65-F5344CB8AC3E}">
        <p14:creationId xmlns:p14="http://schemas.microsoft.com/office/powerpoint/2010/main" val="702876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101</a:t>
            </a:fld>
            <a:endParaRPr kumimoji="1" lang="ja-JP" altLang="en-US"/>
          </a:p>
        </p:txBody>
      </p:sp>
    </p:spTree>
    <p:extLst>
      <p:ext uri="{BB962C8B-B14F-4D97-AF65-F5344CB8AC3E}">
        <p14:creationId xmlns:p14="http://schemas.microsoft.com/office/powerpoint/2010/main" val="1606368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102</a:t>
            </a:fld>
            <a:endParaRPr kumimoji="1" lang="ja-JP" altLang="en-US"/>
          </a:p>
        </p:txBody>
      </p:sp>
    </p:spTree>
    <p:extLst>
      <p:ext uri="{BB962C8B-B14F-4D97-AF65-F5344CB8AC3E}">
        <p14:creationId xmlns:p14="http://schemas.microsoft.com/office/powerpoint/2010/main" val="1261298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103</a:t>
            </a:fld>
            <a:endParaRPr kumimoji="1" lang="ja-JP" altLang="en-US"/>
          </a:p>
        </p:txBody>
      </p:sp>
    </p:spTree>
    <p:extLst>
      <p:ext uri="{BB962C8B-B14F-4D97-AF65-F5344CB8AC3E}">
        <p14:creationId xmlns:p14="http://schemas.microsoft.com/office/powerpoint/2010/main" val="1160038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104</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1902618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799920-7BEA-6A40-ACBA-8D416640AB3A}" type="slidenum">
              <a:rPr lang="en-US" smtClean="0"/>
              <a:pPr>
                <a:defRPr/>
              </a:pPr>
              <a:t>106</a:t>
            </a:fld>
            <a:endParaRPr lang="en-US"/>
          </a:p>
        </p:txBody>
      </p:sp>
    </p:spTree>
    <p:extLst>
      <p:ext uri="{BB962C8B-B14F-4D97-AF65-F5344CB8AC3E}">
        <p14:creationId xmlns:p14="http://schemas.microsoft.com/office/powerpoint/2010/main" val="1536760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107</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1397347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108</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136425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6</a:t>
            </a:fld>
            <a:endParaRPr lang="en-US"/>
          </a:p>
        </p:txBody>
      </p:sp>
    </p:spTree>
    <p:extLst>
      <p:ext uri="{BB962C8B-B14F-4D97-AF65-F5344CB8AC3E}">
        <p14:creationId xmlns:p14="http://schemas.microsoft.com/office/powerpoint/2010/main" val="3153736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EB2B007-8E15-4E46-A654-E4158DD2FC2B}" type="slidenum">
              <a:rPr lang="en-US"/>
              <a:pPr/>
              <a:t>113</a:t>
            </a:fld>
            <a:endParaRPr lang="en-US"/>
          </a:p>
        </p:txBody>
      </p:sp>
      <p:sp>
        <p:nvSpPr>
          <p:cNvPr id="931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p:txBody>
          <a:bodyPr/>
          <a:lstStyle/>
          <a:p>
            <a:endParaRPr lang="en-US"/>
          </a:p>
        </p:txBody>
      </p:sp>
      <p:sp>
        <p:nvSpPr>
          <p:cNvPr id="2" name="Footer Placeholder 1"/>
          <p:cNvSpPr>
            <a:spLocks noGrp="1"/>
          </p:cNvSpPr>
          <p:nvPr>
            <p:ph type="ftr" sz="quarter" idx="10"/>
          </p:nvPr>
        </p:nvSpPr>
        <p:spPr/>
        <p:txBody>
          <a:bodyPr/>
          <a:lstStyle/>
          <a:p>
            <a:endParaRPr lang="en-US" altLang="en-US"/>
          </a:p>
        </p:txBody>
      </p:sp>
    </p:spTree>
    <p:extLst>
      <p:ext uri="{BB962C8B-B14F-4D97-AF65-F5344CB8AC3E}">
        <p14:creationId xmlns:p14="http://schemas.microsoft.com/office/powerpoint/2010/main" val="298424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F7BD874A-A97F-CF48-A582-75794C3DFD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pitchFamily="1" charset="0"/>
                <a:ea typeface="ＭＳ Ｐゴシック" panose="020B0600070205080204" pitchFamily="34" charset="-128"/>
              </a:defRPr>
            </a:lvl1pPr>
            <a:lvl2pPr marL="742950" indent="-285750">
              <a:defRPr sz="2400">
                <a:solidFill>
                  <a:schemeClr val="tx1"/>
                </a:solidFill>
                <a:latin typeface="New York" pitchFamily="1" charset="0"/>
                <a:ea typeface="ＭＳ Ｐゴシック" panose="020B0600070205080204" pitchFamily="34" charset="-128"/>
              </a:defRPr>
            </a:lvl2pPr>
            <a:lvl3pPr marL="1143000" indent="-228600">
              <a:defRPr sz="2400">
                <a:solidFill>
                  <a:schemeClr val="tx1"/>
                </a:solidFill>
                <a:latin typeface="New York" pitchFamily="1" charset="0"/>
                <a:ea typeface="ＭＳ Ｐゴシック" panose="020B0600070205080204" pitchFamily="34" charset="-128"/>
              </a:defRPr>
            </a:lvl3pPr>
            <a:lvl4pPr marL="1600200" indent="-228600">
              <a:defRPr sz="2400">
                <a:solidFill>
                  <a:schemeClr val="tx1"/>
                </a:solidFill>
                <a:latin typeface="New York" pitchFamily="1" charset="0"/>
                <a:ea typeface="ＭＳ Ｐゴシック" panose="020B0600070205080204" pitchFamily="34" charset="-128"/>
              </a:defRPr>
            </a:lvl4pPr>
            <a:lvl5pPr marL="2057400" indent="-228600">
              <a:defRPr sz="2400">
                <a:solidFill>
                  <a:schemeClr val="tx1"/>
                </a:solidFill>
                <a:latin typeface="New York" pitchFamily="1"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9pPr>
          </a:lstStyle>
          <a:p>
            <a:fld id="{D4115CC7-A4E6-D741-9919-E950DA41AC5A}" type="slidenum">
              <a:rPr lang="en-US" altLang="en-US" sz="1200" smtClean="0">
                <a:latin typeface="Times" pitchFamily="2" charset="0"/>
              </a:rPr>
              <a:pPr/>
              <a:t>133</a:t>
            </a:fld>
            <a:endParaRPr lang="en-US" altLang="en-US" sz="1200">
              <a:latin typeface="Times" pitchFamily="2" charset="0"/>
            </a:endParaRPr>
          </a:p>
        </p:txBody>
      </p:sp>
      <p:sp>
        <p:nvSpPr>
          <p:cNvPr id="115714" name="Rectangle 2">
            <a:extLst>
              <a:ext uri="{FF2B5EF4-FFF2-40B4-BE49-F238E27FC236}">
                <a16:creationId xmlns:a16="http://schemas.microsoft.com/office/drawing/2014/main" id="{A575C1B1-A0E3-4A40-AEE9-6BFA89611A0C}"/>
              </a:ext>
            </a:extLst>
          </p:cNvPr>
          <p:cNvSpPr>
            <a:spLocks noGrp="1" noRot="1" noChangeAspect="1" noChangeArrowheads="1" noTextEdit="1"/>
          </p:cNvSpPr>
          <p:nvPr>
            <p:ph type="sldImg"/>
          </p:nvPr>
        </p:nvSpPr>
        <p:spPr>
          <a:solidFill>
            <a:srgbClr val="FFFFFF"/>
          </a:solidFill>
          <a:ln/>
        </p:spPr>
      </p:sp>
      <p:sp>
        <p:nvSpPr>
          <p:cNvPr id="520195" name="Rectangle 3">
            <a:extLst>
              <a:ext uri="{FF2B5EF4-FFF2-40B4-BE49-F238E27FC236}">
                <a16:creationId xmlns:a16="http://schemas.microsoft.com/office/drawing/2014/main" id="{5AA91F74-DB7F-EC45-A0F2-AD1B8050574F}"/>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668280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0C89EE69-FC7B-A041-99F4-868CC3E11D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pitchFamily="1" charset="0"/>
                <a:ea typeface="ＭＳ Ｐゴシック" panose="020B0600070205080204" pitchFamily="34" charset="-128"/>
              </a:defRPr>
            </a:lvl1pPr>
            <a:lvl2pPr marL="742950" indent="-285750">
              <a:defRPr sz="2400">
                <a:solidFill>
                  <a:schemeClr val="tx1"/>
                </a:solidFill>
                <a:latin typeface="New York" pitchFamily="1" charset="0"/>
                <a:ea typeface="ＭＳ Ｐゴシック" panose="020B0600070205080204" pitchFamily="34" charset="-128"/>
              </a:defRPr>
            </a:lvl2pPr>
            <a:lvl3pPr marL="1143000" indent="-228600">
              <a:defRPr sz="2400">
                <a:solidFill>
                  <a:schemeClr val="tx1"/>
                </a:solidFill>
                <a:latin typeface="New York" pitchFamily="1" charset="0"/>
                <a:ea typeface="ＭＳ Ｐゴシック" panose="020B0600070205080204" pitchFamily="34" charset="-128"/>
              </a:defRPr>
            </a:lvl3pPr>
            <a:lvl4pPr marL="1600200" indent="-228600">
              <a:defRPr sz="2400">
                <a:solidFill>
                  <a:schemeClr val="tx1"/>
                </a:solidFill>
                <a:latin typeface="New York" pitchFamily="1" charset="0"/>
                <a:ea typeface="ＭＳ Ｐゴシック" panose="020B0600070205080204" pitchFamily="34" charset="-128"/>
              </a:defRPr>
            </a:lvl4pPr>
            <a:lvl5pPr marL="2057400" indent="-228600">
              <a:defRPr sz="2400">
                <a:solidFill>
                  <a:schemeClr val="tx1"/>
                </a:solidFill>
                <a:latin typeface="New York" pitchFamily="1"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9pPr>
          </a:lstStyle>
          <a:p>
            <a:fld id="{EA26D783-F936-2342-8A4D-ED2916E8097B}" type="slidenum">
              <a:rPr lang="en-US" altLang="en-US" sz="1200" smtClean="0">
                <a:latin typeface="Times" pitchFamily="2" charset="0"/>
              </a:rPr>
              <a:pPr/>
              <a:t>134</a:t>
            </a:fld>
            <a:endParaRPr lang="en-US" altLang="en-US" sz="1200">
              <a:latin typeface="Times" pitchFamily="2" charset="0"/>
            </a:endParaRPr>
          </a:p>
        </p:txBody>
      </p:sp>
      <p:sp>
        <p:nvSpPr>
          <p:cNvPr id="136194" name="Rectangle 2">
            <a:extLst>
              <a:ext uri="{FF2B5EF4-FFF2-40B4-BE49-F238E27FC236}">
                <a16:creationId xmlns:a16="http://schemas.microsoft.com/office/drawing/2014/main" id="{12BF4BF7-2D66-F345-A49E-3D4FB6C75C1A}"/>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B023589D-6411-C74B-97F0-4ABC578DD252}"/>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2695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ED8B8746-C34E-7642-A477-970C716A5C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New York" pitchFamily="1" charset="0"/>
                <a:ea typeface="ＭＳ Ｐゴシック" panose="020B0600070205080204" pitchFamily="34" charset="-128"/>
              </a:defRPr>
            </a:lvl1pPr>
            <a:lvl2pPr marL="742950" indent="-285750">
              <a:defRPr sz="2400">
                <a:solidFill>
                  <a:schemeClr val="tx1"/>
                </a:solidFill>
                <a:latin typeface="New York" pitchFamily="1" charset="0"/>
                <a:ea typeface="ＭＳ Ｐゴシック" panose="020B0600070205080204" pitchFamily="34" charset="-128"/>
              </a:defRPr>
            </a:lvl2pPr>
            <a:lvl3pPr marL="1143000" indent="-228600">
              <a:defRPr sz="2400">
                <a:solidFill>
                  <a:schemeClr val="tx1"/>
                </a:solidFill>
                <a:latin typeface="New York" pitchFamily="1" charset="0"/>
                <a:ea typeface="ＭＳ Ｐゴシック" panose="020B0600070205080204" pitchFamily="34" charset="-128"/>
              </a:defRPr>
            </a:lvl3pPr>
            <a:lvl4pPr marL="1600200" indent="-228600">
              <a:defRPr sz="2400">
                <a:solidFill>
                  <a:schemeClr val="tx1"/>
                </a:solidFill>
                <a:latin typeface="New York" pitchFamily="1" charset="0"/>
                <a:ea typeface="ＭＳ Ｐゴシック" panose="020B0600070205080204" pitchFamily="34" charset="-128"/>
              </a:defRPr>
            </a:lvl4pPr>
            <a:lvl5pPr marL="2057400" indent="-228600">
              <a:defRPr sz="2400">
                <a:solidFill>
                  <a:schemeClr val="tx1"/>
                </a:solidFill>
                <a:latin typeface="New York" pitchFamily="1"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New York" pitchFamily="1" charset="0"/>
                <a:ea typeface="ＭＳ Ｐゴシック" panose="020B0600070205080204" pitchFamily="34" charset="-128"/>
              </a:defRPr>
            </a:lvl9pPr>
          </a:lstStyle>
          <a:p>
            <a:fld id="{CF78F92A-DFBE-0243-AA5D-21DA7B005662}" type="slidenum">
              <a:rPr lang="en-US" altLang="en-US" sz="1200" smtClean="0">
                <a:latin typeface="Times" pitchFamily="2" charset="0"/>
              </a:rPr>
              <a:pPr/>
              <a:t>135</a:t>
            </a:fld>
            <a:endParaRPr lang="en-US" altLang="en-US" sz="1200">
              <a:latin typeface="Times" pitchFamily="2" charset="0"/>
            </a:endParaRPr>
          </a:p>
        </p:txBody>
      </p:sp>
      <p:sp>
        <p:nvSpPr>
          <p:cNvPr id="138242" name="Rectangle 2">
            <a:extLst>
              <a:ext uri="{FF2B5EF4-FFF2-40B4-BE49-F238E27FC236}">
                <a16:creationId xmlns:a16="http://schemas.microsoft.com/office/drawing/2014/main" id="{3AC15C6C-A859-0C4D-8643-A4225E5B4E4E}"/>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0B3C453E-3051-1A4D-AEE1-E4239BF7963D}"/>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161805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136</a:t>
            </a:fld>
            <a:endParaRPr kumimoji="1" lang="ja-JP" altLang="en-US"/>
          </a:p>
        </p:txBody>
      </p:sp>
    </p:spTree>
    <p:extLst>
      <p:ext uri="{BB962C8B-B14F-4D97-AF65-F5344CB8AC3E}">
        <p14:creationId xmlns:p14="http://schemas.microsoft.com/office/powerpoint/2010/main" val="4016908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B38610A-B4AD-C843-80CB-EBD663ACC051}" type="slidenum">
              <a:rPr kumimoji="1" lang="ja-JP" altLang="en-US" smtClean="0"/>
              <a:t>137</a:t>
            </a:fld>
            <a:endParaRPr kumimoji="1" lang="ja-JP" altLang="en-US"/>
          </a:p>
        </p:txBody>
      </p:sp>
    </p:spTree>
    <p:extLst>
      <p:ext uri="{BB962C8B-B14F-4D97-AF65-F5344CB8AC3E}">
        <p14:creationId xmlns:p14="http://schemas.microsoft.com/office/powerpoint/2010/main" val="1557021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7</a:t>
            </a:fld>
            <a:endParaRPr lang="en-US"/>
          </a:p>
        </p:txBody>
      </p:sp>
    </p:spTree>
    <p:extLst>
      <p:ext uri="{BB962C8B-B14F-4D97-AF65-F5344CB8AC3E}">
        <p14:creationId xmlns:p14="http://schemas.microsoft.com/office/powerpoint/2010/main" val="183813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8</a:t>
            </a:fld>
            <a:endParaRPr lang="en-US"/>
          </a:p>
        </p:txBody>
      </p:sp>
    </p:spTree>
    <p:extLst>
      <p:ext uri="{BB962C8B-B14F-4D97-AF65-F5344CB8AC3E}">
        <p14:creationId xmlns:p14="http://schemas.microsoft.com/office/powerpoint/2010/main" val="172227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9</a:t>
            </a:fld>
            <a:endParaRPr lang="en-US"/>
          </a:p>
        </p:txBody>
      </p:sp>
    </p:spTree>
    <p:extLst>
      <p:ext uri="{BB962C8B-B14F-4D97-AF65-F5344CB8AC3E}">
        <p14:creationId xmlns:p14="http://schemas.microsoft.com/office/powerpoint/2010/main" val="20628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10</a:t>
            </a:fld>
            <a:endParaRPr lang="en-US"/>
          </a:p>
        </p:txBody>
      </p:sp>
    </p:spTree>
    <p:extLst>
      <p:ext uri="{BB962C8B-B14F-4D97-AF65-F5344CB8AC3E}">
        <p14:creationId xmlns:p14="http://schemas.microsoft.com/office/powerpoint/2010/main" val="2311165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3E916E-F775-8B41-8C9B-0A5137A8C5A3}" type="slidenum">
              <a:rPr lang="en-US" smtClean="0"/>
              <a:t>11</a:t>
            </a:fld>
            <a:endParaRPr lang="en-US"/>
          </a:p>
        </p:txBody>
      </p:sp>
    </p:spTree>
    <p:extLst>
      <p:ext uri="{BB962C8B-B14F-4D97-AF65-F5344CB8AC3E}">
        <p14:creationId xmlns:p14="http://schemas.microsoft.com/office/powerpoint/2010/main" val="43138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7B877-E565-FD44-A8EE-20015E8F650D}"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73EB13-0575-094B-A294-7E537CA875AA}"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E8EDD-562A-4240-B2E2-71E6380DB400}"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AD947-84D5-A542-8DBE-9D4677D6B406}"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7BF051-4913-7044-8D1B-3B7EF1FF2BF3}"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D5D6C-1090-A144-9B2B-19765A9F09FB}"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C29F3-9504-1F42-AC22-72DD3FE11047}"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A47316-627F-194C-9C31-391BD782A94B}"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93933" y="1426775"/>
            <a:ext cx="7609489" cy="4525963"/>
          </a:xfrm>
        </p:spPr>
        <p:txBody>
          <a:bodyPr/>
          <a:lstStyle>
            <a:lvl1pPr>
              <a:spcBef>
                <a:spcPts val="0"/>
              </a:spcBef>
              <a:spcAft>
                <a:spcPts val="600"/>
              </a:spcAft>
              <a:buClr>
                <a:srgbClr val="781D7E"/>
              </a:buClr>
              <a:buFont typeface="Wingdings" pitchFamily="2" charset="2"/>
              <a:buChar char="§"/>
              <a:defRPr sz="2800"/>
            </a:lvl1pPr>
            <a:lvl2pPr>
              <a:spcBef>
                <a:spcPts val="0"/>
              </a:spcBef>
              <a:spcAft>
                <a:spcPts val="600"/>
              </a:spcAft>
              <a:buClrTx/>
              <a:defRPr sz="2600"/>
            </a:lvl2pPr>
            <a:lvl3pPr>
              <a:spcBef>
                <a:spcPts val="0"/>
              </a:spcBef>
              <a:spcAft>
                <a:spcPts val="600"/>
              </a:spcAft>
              <a:buClrTx/>
              <a:defRPr sz="2400"/>
            </a:lvl3pPr>
            <a:lvl4pPr>
              <a:spcBef>
                <a:spcPts val="0"/>
              </a:spcBef>
              <a:spcAft>
                <a:spcPts val="600"/>
              </a:spcAft>
              <a:buClrTx/>
              <a:defRPr sz="1800"/>
            </a:lvl4pPr>
            <a:lvl5pPr>
              <a:spcBef>
                <a:spcPts val="0"/>
              </a:spcBef>
              <a:spcAft>
                <a:spcPts val="600"/>
              </a:spcAft>
              <a:buClrTx/>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rot="17829842">
            <a:off x="-447940" y="1306681"/>
            <a:ext cx="4214702" cy="1524000"/>
          </a:xfrm>
        </p:spPr>
        <p:txBody>
          <a:bodyPr/>
          <a:lstStyle>
            <a:lvl1pPr>
              <a:defRPr sz="3600" b="1"/>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230740910"/>
      </p:ext>
    </p:extLst>
  </p:cSld>
  <p:clrMapOvr>
    <a:masterClrMapping/>
  </p:clrMapOvr>
  <p:transition spd="slow" advClick="0" advTm="4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993933" y="1426775"/>
            <a:ext cx="7609489" cy="4525963"/>
          </a:xfrm>
        </p:spPr>
        <p:txBody>
          <a:bodyPr/>
          <a:lstStyle>
            <a:lvl1pPr>
              <a:spcBef>
                <a:spcPts val="0"/>
              </a:spcBef>
              <a:spcAft>
                <a:spcPts val="600"/>
              </a:spcAft>
              <a:buClr>
                <a:srgbClr val="781D7E"/>
              </a:buClr>
              <a:buFont typeface="Wingdings" pitchFamily="2" charset="2"/>
              <a:buChar char="§"/>
              <a:defRPr sz="2800"/>
            </a:lvl1pPr>
            <a:lvl2pPr>
              <a:spcBef>
                <a:spcPts val="0"/>
              </a:spcBef>
              <a:spcAft>
                <a:spcPts val="600"/>
              </a:spcAft>
              <a:buClrTx/>
              <a:defRPr sz="2600"/>
            </a:lvl2pPr>
            <a:lvl3pPr>
              <a:spcBef>
                <a:spcPts val="0"/>
              </a:spcBef>
              <a:spcAft>
                <a:spcPts val="600"/>
              </a:spcAft>
              <a:buClrTx/>
              <a:defRPr sz="2400"/>
            </a:lvl3pPr>
            <a:lvl4pPr>
              <a:spcBef>
                <a:spcPts val="0"/>
              </a:spcBef>
              <a:spcAft>
                <a:spcPts val="600"/>
              </a:spcAft>
              <a:buClrTx/>
              <a:defRPr sz="1800"/>
            </a:lvl4pPr>
            <a:lvl5pPr>
              <a:spcBef>
                <a:spcPts val="0"/>
              </a:spcBef>
              <a:spcAft>
                <a:spcPts val="600"/>
              </a:spcAft>
              <a:buClrTx/>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rot="17829842">
            <a:off x="-447940" y="1306681"/>
            <a:ext cx="4214702" cy="1524000"/>
          </a:xfrm>
        </p:spPr>
        <p:txBody>
          <a:bodyPr/>
          <a:lstStyle>
            <a:lvl1pPr>
              <a:defRPr sz="3600" b="1"/>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499986466"/>
      </p:ext>
    </p:extLst>
  </p:cSld>
  <p:clrMapOvr>
    <a:masterClrMapping/>
  </p:clrMapOvr>
  <p:transition spd="slow"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6869-193F-2947-B16D-09711C4CA8B1}"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4D7132-666A-3446-A57D-DFD8044938DE}" type="datetime1">
              <a:rPr lang="en-US" smtClean="0"/>
              <a:t>1/31/21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CBF37-C9E5-D948-90F4-B1923E01063E}" type="datetime1">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E9561-DD07-7D48-BF11-0A5D00982178}" type="datetime1">
              <a:rPr lang="en-US" smtClean="0"/>
              <a:t>1/31/21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94D9-F894-FD49-BDBC-F9BDB1F31A70}" type="datetime1">
              <a:rPr lang="en-US" smtClean="0"/>
              <a:t>1/31/21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947F3-FB1A-D74E-B236-0B38A1BE35CF}" type="datetime1">
              <a:rPr lang="en-US" smtClean="0"/>
              <a:t>1/31/21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52E98-9845-E24A-8329-67C7D3A534D0}" type="datetime1">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41803-4DC2-D446-BB19-AE1542A3453D}" type="datetime1">
              <a:rPr lang="en-US" smtClean="0"/>
              <a:t>1/31/21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BBA3B-D75E-DC42-8652-EDC7F35A86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D0D296-55AD-5D4D-A993-6F2685993926}" type="datetime1">
              <a:rPr lang="en-US" smtClean="0"/>
              <a:t>1/31/21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9BBA3B-D75E-DC42-8652-EDC7F35A86E4}" type="slidenum">
              <a:rPr lang="en-US" smtClean="0"/>
              <a:t>‹#›</a:t>
            </a:fld>
            <a:endParaRPr lang="en-US"/>
          </a:p>
        </p:txBody>
      </p:sp>
    </p:spTree>
    <p:extLst>
      <p:ext uri="{BB962C8B-B14F-4D97-AF65-F5344CB8AC3E}">
        <p14:creationId xmlns:p14="http://schemas.microsoft.com/office/powerpoint/2010/main" val="134348032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www.linkedin.com/pulse/20141116183121-7668018-addicted-to-praise-how-it-may-affect-your-career"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142" y="1779813"/>
            <a:ext cx="8354171" cy="3690256"/>
          </a:xfrm>
        </p:spPr>
        <p:txBody>
          <a:bodyPr/>
          <a:lstStyle/>
          <a:p>
            <a:r>
              <a:rPr lang="en-US" sz="8800" b="1" dirty="0"/>
              <a:t>Millennial  </a:t>
            </a:r>
            <a:br>
              <a:rPr lang="en-US" sz="8800" b="1" dirty="0"/>
            </a:br>
            <a:r>
              <a:rPr lang="en-US" sz="8800" b="1" dirty="0"/>
              <a:t>Myth and Magic</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306" r="24141" b="40392"/>
          <a:stretch/>
        </p:blipFill>
        <p:spPr>
          <a:xfrm>
            <a:off x="4931228" y="0"/>
            <a:ext cx="4180114" cy="15185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847" y="305169"/>
            <a:ext cx="1981867" cy="1213388"/>
          </a:xfrm>
          <a:prstGeom prst="rect">
            <a:avLst/>
          </a:prstGeom>
        </p:spPr>
      </p:pic>
      <p:sp>
        <p:nvSpPr>
          <p:cNvPr id="3" name="Slide Number Placeholder 2">
            <a:extLst>
              <a:ext uri="{FF2B5EF4-FFF2-40B4-BE49-F238E27FC236}">
                <a16:creationId xmlns:a16="http://schemas.microsoft.com/office/drawing/2014/main" id="{58A77EA7-8EFB-3A49-B8A4-48B04DDB0ED9}"/>
              </a:ext>
            </a:extLst>
          </p:cNvPr>
          <p:cNvSpPr>
            <a:spLocks noGrp="1"/>
          </p:cNvSpPr>
          <p:nvPr>
            <p:ph type="sldNum" sz="quarter" idx="12"/>
          </p:nvPr>
        </p:nvSpPr>
        <p:spPr/>
        <p:txBody>
          <a:bodyPr/>
          <a:lstStyle/>
          <a:p>
            <a:fld id="{709BBA3B-D75E-DC42-8652-EDC7F35A86E4}" type="slidenum">
              <a:rPr lang="en-US" sz="2400" smtClean="0"/>
              <a:t>1</a:t>
            </a:fld>
            <a:endParaRPr lang="en-US" sz="2400" dirty="0"/>
          </a:p>
        </p:txBody>
      </p:sp>
    </p:spTree>
    <p:extLst>
      <p:ext uri="{BB962C8B-B14F-4D97-AF65-F5344CB8AC3E}">
        <p14:creationId xmlns:p14="http://schemas.microsoft.com/office/powerpoint/2010/main" val="345384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r>
              <a:rPr lang="en-US" sz="3200" b="1" dirty="0">
                <a:latin typeface="Trebuchet MS"/>
                <a:cs typeface="Trebuchet MS"/>
              </a:rPr>
              <a:t>Influence of historical events</a:t>
            </a:r>
          </a:p>
          <a:p>
            <a:pPr>
              <a:defRPr/>
            </a:pPr>
            <a:r>
              <a:rPr lang="en-US" sz="3200" b="1" dirty="0">
                <a:latin typeface="Trebuchet MS"/>
                <a:cs typeface="Trebuchet MS"/>
              </a:rPr>
              <a:t>South Africa: Election of 1994 from Apartheid to majority rule</a:t>
            </a:r>
          </a:p>
          <a:p>
            <a:pPr>
              <a:defRPr/>
            </a:pPr>
            <a:r>
              <a:rPr lang="en-US" sz="3200" b="1" dirty="0">
                <a:latin typeface="Trebuchet MS"/>
                <a:cs typeface="Trebuchet MS"/>
              </a:rPr>
              <a:t>1994 to present ”Born Free gen.”</a:t>
            </a: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23C8A46C-4CED-074D-B9FF-62049938BCC7}"/>
              </a:ext>
            </a:extLst>
          </p:cNvPr>
          <p:cNvSpPr>
            <a:spLocks noGrp="1"/>
          </p:cNvSpPr>
          <p:nvPr>
            <p:ph type="sldNum" sz="quarter" idx="12"/>
          </p:nvPr>
        </p:nvSpPr>
        <p:spPr/>
        <p:txBody>
          <a:bodyPr/>
          <a:lstStyle/>
          <a:p>
            <a:fld id="{709BBA3B-D75E-DC42-8652-EDC7F35A86E4}" type="slidenum">
              <a:rPr lang="en-US" sz="2400" smtClean="0"/>
              <a:t>10</a:t>
            </a:fld>
            <a:endParaRPr lang="en-US" sz="2400" dirty="0"/>
          </a:p>
        </p:txBody>
      </p:sp>
    </p:spTree>
    <p:extLst>
      <p:ext uri="{BB962C8B-B14F-4D97-AF65-F5344CB8AC3E}">
        <p14:creationId xmlns:p14="http://schemas.microsoft.com/office/powerpoint/2010/main" val="24968135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1218731" y="836773"/>
            <a:ext cx="7778312" cy="5078313"/>
          </a:xfrm>
          <a:prstGeom prst="rect">
            <a:avLst/>
          </a:prstGeom>
          <a:noFill/>
        </p:spPr>
        <p:txBody>
          <a:bodyPr wrap="square" rtlCol="0">
            <a:spAutoFit/>
          </a:bodyPr>
          <a:lstStyle/>
          <a:p>
            <a:r>
              <a:rPr lang="en-US" sz="5400" b="1" dirty="0">
                <a:solidFill>
                  <a:schemeClr val="tx2"/>
                </a:solidFill>
              </a:rPr>
              <a:t>Millennials want supervisors/team leads to focus on their strengths and make their </a:t>
            </a:r>
            <a:r>
              <a:rPr lang="en-US" sz="5400" b="1">
                <a:solidFill>
                  <a:schemeClr val="tx2"/>
                </a:solidFill>
              </a:rPr>
              <a:t>weaknesses irrelevant</a:t>
            </a:r>
            <a:endParaRPr lang="en-US" sz="5400" b="1" dirty="0">
              <a:solidFill>
                <a:schemeClr val="tx2"/>
              </a:solidFill>
            </a:endParaRPr>
          </a:p>
        </p:txBody>
      </p:sp>
      <p:sp>
        <p:nvSpPr>
          <p:cNvPr id="2" name="Slide Number Placeholder 1">
            <a:extLst>
              <a:ext uri="{FF2B5EF4-FFF2-40B4-BE49-F238E27FC236}">
                <a16:creationId xmlns:a16="http://schemas.microsoft.com/office/drawing/2014/main" id="{ACE04D9F-FDE2-A84C-95BD-EA2B943E2D57}"/>
              </a:ext>
            </a:extLst>
          </p:cNvPr>
          <p:cNvSpPr>
            <a:spLocks noGrp="1"/>
          </p:cNvSpPr>
          <p:nvPr>
            <p:ph type="sldNum" sz="quarter" idx="12"/>
          </p:nvPr>
        </p:nvSpPr>
        <p:spPr/>
        <p:txBody>
          <a:bodyPr/>
          <a:lstStyle/>
          <a:p>
            <a:fld id="{709BBA3B-D75E-DC42-8652-EDC7F35A86E4}" type="slidenum">
              <a:rPr lang="en-US" sz="2400" smtClean="0"/>
              <a:t>100</a:t>
            </a:fld>
            <a:endParaRPr lang="en-US" sz="2400" dirty="0"/>
          </a:p>
        </p:txBody>
      </p:sp>
    </p:spTree>
    <p:extLst>
      <p:ext uri="{BB962C8B-B14F-4D97-AF65-F5344CB8AC3E}">
        <p14:creationId xmlns:p14="http://schemas.microsoft.com/office/powerpoint/2010/main" val="3093806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1110343" y="520164"/>
            <a:ext cx="7551099" cy="5262979"/>
          </a:xfrm>
          <a:prstGeom prst="rect">
            <a:avLst/>
          </a:prstGeom>
          <a:noFill/>
        </p:spPr>
        <p:txBody>
          <a:bodyPr wrap="square" rtlCol="0">
            <a:spAutoFit/>
          </a:bodyPr>
          <a:lstStyle/>
          <a:p>
            <a:r>
              <a:rPr lang="en-US" sz="4800" b="1" dirty="0">
                <a:solidFill>
                  <a:schemeClr val="tx2"/>
                </a:solidFill>
              </a:rPr>
              <a:t>Millennials are energized by knowing that their work resonates with their Purpose.</a:t>
            </a:r>
          </a:p>
          <a:p>
            <a:r>
              <a:rPr lang="en-US" sz="4800" b="1" dirty="0">
                <a:solidFill>
                  <a:schemeClr val="tx2"/>
                </a:solidFill>
              </a:rPr>
              <a:t>They want to know that they are making a difference.</a:t>
            </a:r>
          </a:p>
        </p:txBody>
      </p:sp>
      <p:sp>
        <p:nvSpPr>
          <p:cNvPr id="2" name="Slide Number Placeholder 1">
            <a:extLst>
              <a:ext uri="{FF2B5EF4-FFF2-40B4-BE49-F238E27FC236}">
                <a16:creationId xmlns:a16="http://schemas.microsoft.com/office/drawing/2014/main" id="{112EA096-0FC0-894F-961F-63ADE117F76A}"/>
              </a:ext>
            </a:extLst>
          </p:cNvPr>
          <p:cNvSpPr>
            <a:spLocks noGrp="1"/>
          </p:cNvSpPr>
          <p:nvPr>
            <p:ph type="sldNum" sz="quarter" idx="12"/>
          </p:nvPr>
        </p:nvSpPr>
        <p:spPr/>
        <p:txBody>
          <a:bodyPr/>
          <a:lstStyle/>
          <a:p>
            <a:fld id="{709BBA3B-D75E-DC42-8652-EDC7F35A86E4}" type="slidenum">
              <a:rPr lang="en-US" sz="2400" smtClean="0"/>
              <a:t>101</a:t>
            </a:fld>
            <a:endParaRPr lang="en-US" sz="2400" dirty="0"/>
          </a:p>
        </p:txBody>
      </p:sp>
    </p:spTree>
    <p:extLst>
      <p:ext uri="{BB962C8B-B14F-4D97-AF65-F5344CB8AC3E}">
        <p14:creationId xmlns:p14="http://schemas.microsoft.com/office/powerpoint/2010/main" val="14771534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2851588" y="1924385"/>
            <a:ext cx="5646568" cy="923330"/>
          </a:xfrm>
          <a:prstGeom prst="rect">
            <a:avLst/>
          </a:prstGeom>
          <a:noFill/>
        </p:spPr>
        <p:txBody>
          <a:bodyPr wrap="square" rtlCol="0">
            <a:spAutoFit/>
          </a:bodyPr>
          <a:lstStyle/>
          <a:p>
            <a:endParaRPr lang="en-US" sz="5400" b="1" dirty="0"/>
          </a:p>
        </p:txBody>
      </p:sp>
      <p:sp>
        <p:nvSpPr>
          <p:cNvPr id="2" name="TextBox 1"/>
          <p:cNvSpPr txBox="1"/>
          <p:nvPr/>
        </p:nvSpPr>
        <p:spPr>
          <a:xfrm>
            <a:off x="756000" y="770223"/>
            <a:ext cx="10722985" cy="2308324"/>
          </a:xfrm>
          <a:prstGeom prst="rect">
            <a:avLst/>
          </a:prstGeom>
          <a:noFill/>
        </p:spPr>
        <p:txBody>
          <a:bodyPr wrap="square" rtlCol="0">
            <a:spAutoFit/>
          </a:bodyPr>
          <a:lstStyle/>
          <a:p>
            <a:r>
              <a:rPr lang="en-US" sz="4800" b="1" dirty="0"/>
              <a:t>Increase Your Personal Energy Level</a:t>
            </a:r>
          </a:p>
          <a:p>
            <a:r>
              <a:rPr lang="en-US" sz="4800" b="1" dirty="0"/>
              <a:t>and the</a:t>
            </a:r>
          </a:p>
          <a:p>
            <a:r>
              <a:rPr lang="en-US" sz="4800" b="1" dirty="0"/>
              <a:t>Level of Energy of Your Team </a:t>
            </a:r>
          </a:p>
        </p:txBody>
      </p:sp>
      <p:sp>
        <p:nvSpPr>
          <p:cNvPr id="4" name="TextBox 3"/>
          <p:cNvSpPr txBox="1"/>
          <p:nvPr/>
        </p:nvSpPr>
        <p:spPr>
          <a:xfrm>
            <a:off x="756000" y="4232709"/>
            <a:ext cx="9793065" cy="1569660"/>
          </a:xfrm>
          <a:prstGeom prst="rect">
            <a:avLst/>
          </a:prstGeom>
          <a:noFill/>
        </p:spPr>
        <p:txBody>
          <a:bodyPr wrap="none" rtlCol="0">
            <a:spAutoFit/>
          </a:bodyPr>
          <a:lstStyle/>
          <a:p>
            <a:r>
              <a:rPr lang="en-US" sz="4800" b="1" dirty="0"/>
              <a:t>Understand that:</a:t>
            </a:r>
          </a:p>
          <a:p>
            <a:r>
              <a:rPr lang="en-US" sz="4800" b="1" dirty="0"/>
              <a:t>Leading is Management of Energy</a:t>
            </a:r>
          </a:p>
        </p:txBody>
      </p:sp>
      <p:sp>
        <p:nvSpPr>
          <p:cNvPr id="6" name="Slide Number Placeholder 5">
            <a:extLst>
              <a:ext uri="{FF2B5EF4-FFF2-40B4-BE49-F238E27FC236}">
                <a16:creationId xmlns:a16="http://schemas.microsoft.com/office/drawing/2014/main" id="{4DCA7EFA-1D1A-EA41-8921-7B474BA5FD48}"/>
              </a:ext>
            </a:extLst>
          </p:cNvPr>
          <p:cNvSpPr>
            <a:spLocks noGrp="1"/>
          </p:cNvSpPr>
          <p:nvPr>
            <p:ph type="sldNum" sz="quarter" idx="12"/>
          </p:nvPr>
        </p:nvSpPr>
        <p:spPr/>
        <p:txBody>
          <a:bodyPr/>
          <a:lstStyle/>
          <a:p>
            <a:fld id="{709BBA3B-D75E-DC42-8652-EDC7F35A86E4}" type="slidenum">
              <a:rPr lang="en-US" sz="2400" smtClean="0"/>
              <a:t>102</a:t>
            </a:fld>
            <a:endParaRPr lang="en-US" sz="2400" dirty="0"/>
          </a:p>
        </p:txBody>
      </p:sp>
    </p:spTree>
    <p:extLst>
      <p:ext uri="{BB962C8B-B14F-4D97-AF65-F5344CB8AC3E}">
        <p14:creationId xmlns:p14="http://schemas.microsoft.com/office/powerpoint/2010/main" val="6050810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2851588" y="1924385"/>
            <a:ext cx="5646568" cy="923330"/>
          </a:xfrm>
          <a:prstGeom prst="rect">
            <a:avLst/>
          </a:prstGeom>
          <a:noFill/>
        </p:spPr>
        <p:txBody>
          <a:bodyPr wrap="square" rtlCol="0">
            <a:spAutoFit/>
          </a:bodyPr>
          <a:lstStyle/>
          <a:p>
            <a:endParaRPr lang="en-US" sz="5400" b="1" dirty="0"/>
          </a:p>
        </p:txBody>
      </p:sp>
      <p:sp>
        <p:nvSpPr>
          <p:cNvPr id="2" name="TextBox 1"/>
          <p:cNvSpPr txBox="1"/>
          <p:nvPr/>
        </p:nvSpPr>
        <p:spPr>
          <a:xfrm>
            <a:off x="6101448" y="1307490"/>
            <a:ext cx="184730" cy="830997"/>
          </a:xfrm>
          <a:prstGeom prst="rect">
            <a:avLst/>
          </a:prstGeom>
          <a:noFill/>
        </p:spPr>
        <p:txBody>
          <a:bodyPr wrap="none" rtlCol="0">
            <a:spAutoFit/>
          </a:bodyPr>
          <a:lstStyle/>
          <a:p>
            <a:pPr algn="ctr"/>
            <a:endParaRPr lang="en-US" sz="4800" b="1" dirty="0"/>
          </a:p>
        </p:txBody>
      </p:sp>
      <p:sp>
        <p:nvSpPr>
          <p:cNvPr id="4" name="TextBox 3"/>
          <p:cNvSpPr txBox="1"/>
          <p:nvPr/>
        </p:nvSpPr>
        <p:spPr>
          <a:xfrm>
            <a:off x="984658" y="264397"/>
            <a:ext cx="8590813" cy="4524315"/>
          </a:xfrm>
          <a:prstGeom prst="rect">
            <a:avLst/>
          </a:prstGeom>
          <a:noFill/>
        </p:spPr>
        <p:txBody>
          <a:bodyPr wrap="none" rtlCol="0">
            <a:spAutoFit/>
          </a:bodyPr>
          <a:lstStyle/>
          <a:p>
            <a:r>
              <a:rPr lang="en-US" sz="4800" b="1" dirty="0">
                <a:solidFill>
                  <a:schemeClr val="tx2"/>
                </a:solidFill>
              </a:rPr>
              <a:t>Millennials are naturals for </a:t>
            </a:r>
          </a:p>
          <a:p>
            <a:r>
              <a:rPr lang="en-US" sz="4800" b="1" dirty="0">
                <a:solidFill>
                  <a:schemeClr val="tx2"/>
                </a:solidFill>
              </a:rPr>
              <a:t>Creating an authentic</a:t>
            </a:r>
          </a:p>
          <a:p>
            <a:r>
              <a:rPr lang="en-US" sz="4800" b="1" dirty="0">
                <a:solidFill>
                  <a:schemeClr val="tx2"/>
                </a:solidFill>
              </a:rPr>
              <a:t>Learning Organization</a:t>
            </a:r>
          </a:p>
          <a:p>
            <a:endParaRPr lang="en-US" sz="4800" b="1" dirty="0">
              <a:solidFill>
                <a:schemeClr val="tx2"/>
              </a:solidFill>
            </a:endParaRPr>
          </a:p>
          <a:p>
            <a:r>
              <a:rPr lang="en-US" sz="4800" b="1" dirty="0">
                <a:solidFill>
                  <a:schemeClr val="tx2"/>
                </a:solidFill>
              </a:rPr>
              <a:t>They are centers of Curiosity</a:t>
            </a:r>
          </a:p>
          <a:p>
            <a:r>
              <a:rPr lang="en-US" sz="4800" b="1" dirty="0">
                <a:solidFill>
                  <a:schemeClr val="tx2"/>
                </a:solidFill>
              </a:rPr>
              <a:t>And excellent team players</a:t>
            </a:r>
          </a:p>
        </p:txBody>
      </p:sp>
      <p:sp>
        <p:nvSpPr>
          <p:cNvPr id="6" name="Slide Number Placeholder 5">
            <a:extLst>
              <a:ext uri="{FF2B5EF4-FFF2-40B4-BE49-F238E27FC236}">
                <a16:creationId xmlns:a16="http://schemas.microsoft.com/office/drawing/2014/main" id="{BA838B13-7E4A-2744-8051-42F0B3DE25EC}"/>
              </a:ext>
            </a:extLst>
          </p:cNvPr>
          <p:cNvSpPr>
            <a:spLocks noGrp="1"/>
          </p:cNvSpPr>
          <p:nvPr>
            <p:ph type="sldNum" sz="quarter" idx="12"/>
          </p:nvPr>
        </p:nvSpPr>
        <p:spPr/>
        <p:txBody>
          <a:bodyPr/>
          <a:lstStyle/>
          <a:p>
            <a:fld id="{709BBA3B-D75E-DC42-8652-EDC7F35A86E4}" type="slidenum">
              <a:rPr lang="en-US" sz="2400" smtClean="0"/>
              <a:t>103</a:t>
            </a:fld>
            <a:endParaRPr lang="en-US" sz="2400" dirty="0"/>
          </a:p>
        </p:txBody>
      </p:sp>
    </p:spTree>
    <p:extLst>
      <p:ext uri="{BB962C8B-B14F-4D97-AF65-F5344CB8AC3E}">
        <p14:creationId xmlns:p14="http://schemas.microsoft.com/office/powerpoint/2010/main" val="18521411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0" name="Rectangle 2"/>
          <p:cNvSpPr>
            <a:spLocks noGrp="1" noChangeArrowheads="1"/>
          </p:cNvSpPr>
          <p:nvPr>
            <p:ph sz="half" idx="2"/>
          </p:nvPr>
        </p:nvSpPr>
        <p:spPr>
          <a:xfrm>
            <a:off x="212271" y="1426775"/>
            <a:ext cx="11789229" cy="4525963"/>
          </a:xfrm>
        </p:spPr>
        <p:txBody>
          <a:bodyPr>
            <a:normAutofit/>
          </a:bodyPr>
          <a:lstStyle/>
          <a:p>
            <a:pPr marL="0" indent="0" algn="ctr">
              <a:spcBef>
                <a:spcPct val="50000"/>
              </a:spcBef>
              <a:buNone/>
              <a:defRPr/>
            </a:pPr>
            <a:r>
              <a:rPr lang="en-US" altLang="en-US" sz="4000" b="1" dirty="0">
                <a:solidFill>
                  <a:srgbClr val="000000"/>
                </a:solidFill>
                <a:latin typeface="Trebuchet MS" charset="0"/>
                <a:ea typeface="Trebuchet MS" charset="0"/>
                <a:cs typeface="Trebuchet MS" charset="0"/>
              </a:rPr>
              <a:t>It is not differences that divide us. </a:t>
            </a:r>
          </a:p>
          <a:p>
            <a:pPr marL="0" indent="0" algn="ctr">
              <a:spcBef>
                <a:spcPct val="50000"/>
              </a:spcBef>
              <a:buNone/>
              <a:defRPr/>
            </a:pPr>
            <a:r>
              <a:rPr lang="en-US" altLang="en-US" sz="4000" b="1" dirty="0">
                <a:solidFill>
                  <a:srgbClr val="000000"/>
                </a:solidFill>
                <a:latin typeface="Trebuchet MS" charset="0"/>
                <a:ea typeface="Trebuchet MS" charset="0"/>
                <a:cs typeface="Trebuchet MS" charset="0"/>
              </a:rPr>
              <a:t>It’s the judgments about each other that do.</a:t>
            </a:r>
            <a:br>
              <a:rPr lang="en-US" altLang="en-US" sz="4000" b="1" dirty="0">
                <a:solidFill>
                  <a:srgbClr val="000000"/>
                </a:solidFill>
                <a:latin typeface="Trebuchet MS" charset="0"/>
                <a:ea typeface="Trebuchet MS" charset="0"/>
                <a:cs typeface="Trebuchet MS" charset="0"/>
              </a:rPr>
            </a:br>
            <a:endParaRPr lang="en-US" altLang="en-US" b="1" i="1" dirty="0">
              <a:latin typeface="Trebuchet MS" charset="0"/>
              <a:ea typeface="Trebuchet MS" charset="0"/>
              <a:cs typeface="Trebuchet MS" charset="0"/>
            </a:endParaRPr>
          </a:p>
          <a:p>
            <a:pPr marL="0" indent="0" algn="r">
              <a:spcBef>
                <a:spcPct val="50000"/>
              </a:spcBef>
              <a:buNone/>
              <a:defRPr/>
            </a:pPr>
            <a:r>
              <a:rPr lang="en-US" altLang="en-US" sz="3200" i="1" dirty="0">
                <a:latin typeface="Trebuchet MS" charset="0"/>
                <a:ea typeface="Trebuchet MS" charset="0"/>
                <a:cs typeface="Trebuchet MS" charset="0"/>
              </a:rPr>
              <a:t>Margaret Wheatley</a:t>
            </a:r>
            <a:endParaRPr lang="en-US" altLang="en-US" sz="3200" dirty="0">
              <a:solidFill>
                <a:srgbClr val="2B2BFE"/>
              </a:solidFill>
              <a:effectLst>
                <a:outerShdw blurRad="38100" dist="38100" dir="2700000" algn="tl">
                  <a:srgbClr val="C0C0C0"/>
                </a:outerShdw>
              </a:effectLst>
              <a:latin typeface="Trebuchet MS" charset="0"/>
              <a:ea typeface="Trebuchet MS" charset="0"/>
              <a:cs typeface="Trebuchet MS" charset="0"/>
            </a:endParaRPr>
          </a:p>
          <a:p>
            <a:pPr marL="0" indent="0" algn="r">
              <a:buNone/>
            </a:pPr>
            <a:r>
              <a:rPr lang="en-US" sz="2000" b="1" i="1" dirty="0">
                <a:latin typeface="Trebuchet MS" charset="0"/>
                <a:ea typeface="Trebuchet MS" charset="0"/>
                <a:cs typeface="Trebuchet MS" charset="0"/>
              </a:rPr>
              <a:t>			</a:t>
            </a:r>
            <a:endParaRPr lang="en-US" dirty="0">
              <a:latin typeface="Trebuchet MS" charset="0"/>
              <a:ea typeface="Trebuchet MS" charset="0"/>
              <a:cs typeface="Trebuchet MS" charset="0"/>
            </a:endParaRPr>
          </a:p>
          <a:p>
            <a:pPr marL="0" indent="0">
              <a:buNone/>
            </a:pPr>
            <a:endParaRPr lang="en-US" sz="4000" b="1" dirty="0">
              <a:latin typeface="Trebuchet MS" charset="0"/>
              <a:ea typeface="Trebuchet MS" charset="0"/>
              <a:cs typeface="Trebuchet MS" charset="0"/>
            </a:endParaRPr>
          </a:p>
        </p:txBody>
      </p:sp>
    </p:spTree>
    <p:extLst>
      <p:ext uri="{BB962C8B-B14F-4D97-AF65-F5344CB8AC3E}">
        <p14:creationId xmlns:p14="http://schemas.microsoft.com/office/powerpoint/2010/main" val="185461297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088" y="492066"/>
            <a:ext cx="5773783" cy="6365934"/>
          </a:xfrm>
        </p:spPr>
        <p:txBody>
          <a:bodyPr numCol="1">
            <a:noAutofit/>
          </a:bodyPr>
          <a:lstStyle/>
          <a:p>
            <a:pPr marL="0" indent="0" algn="ctr">
              <a:buNone/>
              <a:defRPr/>
            </a:pPr>
            <a:endParaRPr lang="en-US" sz="2300" b="1" dirty="0">
              <a:solidFill>
                <a:schemeClr val="tx1"/>
              </a:solidFill>
              <a:latin typeface="Trebuchet MS"/>
              <a:cs typeface="Trebuchet MS"/>
            </a:endParaRPr>
          </a:p>
          <a:p>
            <a:pPr>
              <a:defRPr/>
            </a:pPr>
            <a:r>
              <a:rPr lang="en-US" sz="2300" b="1" dirty="0">
                <a:solidFill>
                  <a:schemeClr val="tx1"/>
                </a:solidFill>
              </a:rPr>
              <a:t>best manager/boss is a facilitator among equals. </a:t>
            </a:r>
          </a:p>
          <a:p>
            <a:pPr>
              <a:defRPr/>
            </a:pPr>
            <a:r>
              <a:rPr lang="en-US" sz="2300" b="1" dirty="0">
                <a:solidFill>
                  <a:schemeClr val="tx1"/>
                </a:solidFill>
              </a:rPr>
              <a:t>The organization tends to be flatter and communication often skips hierarchical lines.</a:t>
            </a:r>
          </a:p>
          <a:p>
            <a:pPr>
              <a:defRPr/>
            </a:pPr>
            <a:r>
              <a:rPr lang="en-US" sz="2300" b="1" dirty="0">
                <a:solidFill>
                  <a:schemeClr val="tx1"/>
                </a:solidFill>
              </a:rPr>
              <a:t> It is all right to disagree with the boss even in public.  </a:t>
            </a:r>
          </a:p>
          <a:p>
            <a:pPr>
              <a:defRPr/>
            </a:pPr>
            <a:r>
              <a:rPr lang="en-US" sz="2300" b="1" dirty="0">
                <a:solidFill>
                  <a:schemeClr val="tx1"/>
                </a:solidFill>
              </a:rPr>
              <a:t>It is possible for associates to move on a project without getting the boss’s approval. </a:t>
            </a:r>
          </a:p>
          <a:p>
            <a:pPr>
              <a:defRPr/>
            </a:pPr>
            <a:r>
              <a:rPr lang="en-US" sz="2300" b="1" dirty="0">
                <a:solidFill>
                  <a:schemeClr val="tx1"/>
                </a:solidFill>
              </a:rPr>
              <a:t> It is acceptable to e-mail associates above you and below you.  The order of seating in a meeting is not structured according to status or position</a:t>
            </a:r>
            <a:r>
              <a:rPr lang="en-US" sz="2300" dirty="0">
                <a:solidFill>
                  <a:schemeClr val="tx1"/>
                </a:solidFill>
              </a:rPr>
              <a:t>.  </a:t>
            </a:r>
          </a:p>
        </p:txBody>
      </p:sp>
      <p:sp>
        <p:nvSpPr>
          <p:cNvPr id="5" name="Rectangle 4"/>
          <p:cNvSpPr/>
          <p:nvPr/>
        </p:nvSpPr>
        <p:spPr>
          <a:xfrm>
            <a:off x="6155871" y="1019750"/>
            <a:ext cx="6096000" cy="4524315"/>
          </a:xfrm>
          <a:prstGeom prst="rect">
            <a:avLst/>
          </a:prstGeom>
        </p:spPr>
        <p:txBody>
          <a:bodyPr>
            <a:spAutoFit/>
          </a:bodyPr>
          <a:lstStyle/>
          <a:p>
            <a:pPr marL="342900" indent="-342900">
              <a:buFont typeface="Arial" charset="0"/>
              <a:buChar char="•"/>
              <a:defRPr/>
            </a:pPr>
            <a:r>
              <a:rPr lang="en-US" sz="2400" b="1" dirty="0"/>
              <a:t>The manager/boss is strong and leads from the front. </a:t>
            </a:r>
          </a:p>
          <a:p>
            <a:pPr marL="342900" indent="-342900">
              <a:buFont typeface="Arial" charset="0"/>
              <a:buChar char="•"/>
              <a:defRPr/>
            </a:pPr>
            <a:r>
              <a:rPr lang="en-US" sz="2400" b="1" dirty="0"/>
              <a:t>Status is important and the organization has many layers.</a:t>
            </a:r>
          </a:p>
          <a:p>
            <a:pPr marL="342900" indent="-342900">
              <a:buFont typeface="Arial" charset="0"/>
              <a:buChar char="•"/>
              <a:defRPr/>
            </a:pPr>
            <a:r>
              <a:rPr lang="en-US" sz="2400" b="1" dirty="0"/>
              <a:t>Communication often follows fixed lines.  </a:t>
            </a:r>
          </a:p>
          <a:p>
            <a:pPr marL="342900" indent="-342900">
              <a:buFont typeface="Arial" charset="0"/>
              <a:buChar char="•"/>
              <a:defRPr/>
            </a:pPr>
            <a:r>
              <a:rPr lang="en-US" sz="2400" b="1" dirty="0"/>
              <a:t>Associates defer to the boss’s opinion especially in public.</a:t>
            </a:r>
          </a:p>
          <a:p>
            <a:pPr marL="342900" indent="-342900">
              <a:buFont typeface="Arial" charset="0"/>
              <a:buChar char="•"/>
              <a:defRPr/>
            </a:pPr>
            <a:r>
              <a:rPr lang="en-US" sz="2400" b="1" dirty="0"/>
              <a:t> Approval before moving on a project is usually required.  </a:t>
            </a:r>
          </a:p>
          <a:p>
            <a:pPr marL="342900" indent="-342900">
              <a:buFont typeface="Arial" charset="0"/>
              <a:buChar char="•"/>
              <a:defRPr/>
            </a:pPr>
            <a:r>
              <a:rPr lang="en-US" sz="2400" b="1" dirty="0"/>
              <a:t>You may be seated and spoken to in order of your status and position. </a:t>
            </a:r>
          </a:p>
          <a:p>
            <a:pPr>
              <a:defRPr/>
            </a:pPr>
            <a:r>
              <a:rPr lang="en-US" sz="2400" b="1" dirty="0"/>
              <a:t> </a:t>
            </a:r>
          </a:p>
        </p:txBody>
      </p:sp>
      <p:sp>
        <p:nvSpPr>
          <p:cNvPr id="7" name="TextBox 4"/>
          <p:cNvSpPr txBox="1">
            <a:spLocks noChangeArrowheads="1"/>
          </p:cNvSpPr>
          <p:nvPr/>
        </p:nvSpPr>
        <p:spPr bwMode="auto">
          <a:xfrm>
            <a:off x="370115" y="235856"/>
            <a:ext cx="1084761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r>
              <a:rPr lang="en-US" sz="4000" b="1" dirty="0">
                <a:latin typeface="Trebuchet MS" charset="0"/>
                <a:cs typeface="Trebuchet MS" charset="0"/>
              </a:rPr>
              <a:t>Egalitarian-----------------Hierarchical</a:t>
            </a:r>
          </a:p>
        </p:txBody>
      </p:sp>
      <p:sp>
        <p:nvSpPr>
          <p:cNvPr id="2" name="Slide Number Placeholder 1">
            <a:extLst>
              <a:ext uri="{FF2B5EF4-FFF2-40B4-BE49-F238E27FC236}">
                <a16:creationId xmlns:a16="http://schemas.microsoft.com/office/drawing/2014/main" id="{574081ED-8701-984E-B28B-752D526CB569}"/>
              </a:ext>
            </a:extLst>
          </p:cNvPr>
          <p:cNvSpPr>
            <a:spLocks noGrp="1"/>
          </p:cNvSpPr>
          <p:nvPr>
            <p:ph type="sldNum" sz="quarter" idx="12"/>
          </p:nvPr>
        </p:nvSpPr>
        <p:spPr/>
        <p:txBody>
          <a:bodyPr/>
          <a:lstStyle/>
          <a:p>
            <a:fld id="{709BBA3B-D75E-DC42-8652-EDC7F35A86E4}" type="slidenum">
              <a:rPr lang="en-US" sz="2400" smtClean="0"/>
              <a:t>105</a:t>
            </a:fld>
            <a:endParaRPr lang="en-US" sz="2400" dirty="0"/>
          </a:p>
        </p:txBody>
      </p:sp>
    </p:spTree>
    <p:extLst>
      <p:ext uri="{BB962C8B-B14F-4D97-AF65-F5344CB8AC3E}">
        <p14:creationId xmlns:p14="http://schemas.microsoft.com/office/powerpoint/2010/main" val="5067519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Box 4"/>
          <p:cNvSpPr txBox="1">
            <a:spLocks noChangeArrowheads="1"/>
          </p:cNvSpPr>
          <p:nvPr/>
        </p:nvSpPr>
        <p:spPr bwMode="auto">
          <a:xfrm>
            <a:off x="288470" y="546101"/>
            <a:ext cx="1084761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r>
              <a:rPr lang="en-US" sz="4000" b="1" dirty="0">
                <a:latin typeface="Trebuchet MS" charset="0"/>
                <a:cs typeface="Trebuchet MS" charset="0"/>
              </a:rPr>
              <a:t>Egalitarian--------------------------Hierarchical</a:t>
            </a:r>
          </a:p>
        </p:txBody>
      </p:sp>
      <p:sp>
        <p:nvSpPr>
          <p:cNvPr id="2" name="Rectangle 1"/>
          <p:cNvSpPr/>
          <p:nvPr/>
        </p:nvSpPr>
        <p:spPr>
          <a:xfrm>
            <a:off x="288470" y="1669507"/>
            <a:ext cx="4087587" cy="2308324"/>
          </a:xfrm>
          <a:prstGeom prst="rect">
            <a:avLst/>
          </a:prstGeom>
        </p:spPr>
        <p:txBody>
          <a:bodyPr wrap="square">
            <a:spAutoFit/>
          </a:bodyPr>
          <a:lstStyle/>
          <a:p>
            <a:pPr marL="285750" indent="-285750">
              <a:buFont typeface="Arial" charset="0"/>
              <a:buChar char="•"/>
              <a:defRPr/>
            </a:pPr>
            <a:r>
              <a:rPr lang="en-US" sz="3600" b="1" dirty="0">
                <a:cs typeface="Trebuchet MS"/>
              </a:rPr>
              <a:t>Denmark</a:t>
            </a:r>
          </a:p>
          <a:p>
            <a:pPr marL="285750" indent="-285750">
              <a:buFont typeface="Arial" charset="0"/>
              <a:buChar char="•"/>
              <a:defRPr/>
            </a:pPr>
            <a:r>
              <a:rPr lang="en-US" sz="3600" b="1" dirty="0">
                <a:cs typeface="Trebuchet MS"/>
              </a:rPr>
              <a:t>Israel</a:t>
            </a:r>
          </a:p>
          <a:p>
            <a:pPr marL="285750" indent="-285750">
              <a:buFont typeface="Arial" charset="0"/>
              <a:buChar char="•"/>
              <a:defRPr/>
            </a:pPr>
            <a:r>
              <a:rPr lang="en-US" sz="3600" b="1" dirty="0">
                <a:cs typeface="Trebuchet MS"/>
              </a:rPr>
              <a:t>The Netherlands</a:t>
            </a:r>
          </a:p>
          <a:p>
            <a:pPr marL="285750" indent="-285750">
              <a:buFont typeface="Arial" charset="0"/>
              <a:buChar char="•"/>
              <a:defRPr/>
            </a:pPr>
            <a:r>
              <a:rPr lang="en-US" sz="3600" b="1" dirty="0">
                <a:cs typeface="Trebuchet MS"/>
              </a:rPr>
              <a:t>Australia</a:t>
            </a:r>
          </a:p>
        </p:txBody>
      </p:sp>
      <p:sp>
        <p:nvSpPr>
          <p:cNvPr id="5" name="Rectangle 4"/>
          <p:cNvSpPr/>
          <p:nvPr/>
        </p:nvSpPr>
        <p:spPr>
          <a:xfrm>
            <a:off x="4376057" y="1653178"/>
            <a:ext cx="6096000" cy="1200329"/>
          </a:xfrm>
          <a:prstGeom prst="rect">
            <a:avLst/>
          </a:prstGeom>
        </p:spPr>
        <p:txBody>
          <a:bodyPr>
            <a:spAutoFit/>
          </a:bodyPr>
          <a:lstStyle/>
          <a:p>
            <a:pPr marL="457200" indent="-457200">
              <a:buFont typeface="Arial" charset="0"/>
              <a:buChar char="•"/>
              <a:defRPr/>
            </a:pPr>
            <a:r>
              <a:rPr lang="en-US" sz="3600" b="1">
                <a:cs typeface="Trebuchet MS"/>
              </a:rPr>
              <a:t>Romania  </a:t>
            </a:r>
          </a:p>
          <a:p>
            <a:pPr marL="457200" indent="-457200">
              <a:buFont typeface="Arial" charset="0"/>
              <a:buChar char="•"/>
              <a:defRPr/>
            </a:pPr>
            <a:r>
              <a:rPr lang="en-US" sz="3600" b="1" dirty="0">
                <a:cs typeface="Trebuchet MS"/>
              </a:rPr>
              <a:t>US	</a:t>
            </a:r>
            <a:endParaRPr lang="en-US" sz="3600" dirty="0"/>
          </a:p>
        </p:txBody>
      </p:sp>
      <p:sp>
        <p:nvSpPr>
          <p:cNvPr id="7" name="Rectangle 6"/>
          <p:cNvSpPr/>
          <p:nvPr/>
        </p:nvSpPr>
        <p:spPr>
          <a:xfrm>
            <a:off x="7730692" y="1653178"/>
            <a:ext cx="3960566" cy="2308324"/>
          </a:xfrm>
          <a:prstGeom prst="rect">
            <a:avLst/>
          </a:prstGeom>
        </p:spPr>
        <p:txBody>
          <a:bodyPr wrap="square">
            <a:spAutoFit/>
          </a:bodyPr>
          <a:lstStyle/>
          <a:p>
            <a:pPr marL="457200" indent="-457200">
              <a:buFont typeface="Arial" charset="0"/>
              <a:buChar char="•"/>
              <a:defRPr/>
            </a:pPr>
            <a:r>
              <a:rPr lang="en-US" sz="3600" b="1" dirty="0">
                <a:cs typeface="Trebuchet MS"/>
              </a:rPr>
              <a:t>Japan    </a:t>
            </a:r>
          </a:p>
          <a:p>
            <a:pPr marL="457200" indent="-457200">
              <a:buFont typeface="Arial" charset="0"/>
              <a:buChar char="•"/>
              <a:defRPr/>
            </a:pPr>
            <a:r>
              <a:rPr lang="en-US" sz="3600" b="1" dirty="0">
                <a:cs typeface="Trebuchet MS"/>
              </a:rPr>
              <a:t>China</a:t>
            </a:r>
          </a:p>
          <a:p>
            <a:pPr marL="457200" indent="-457200">
              <a:buFont typeface="Arial" charset="0"/>
              <a:buChar char="•"/>
              <a:defRPr/>
            </a:pPr>
            <a:r>
              <a:rPr lang="en-US" sz="3600" b="1" dirty="0">
                <a:cs typeface="Trebuchet MS"/>
              </a:rPr>
              <a:t>India</a:t>
            </a:r>
          </a:p>
          <a:p>
            <a:pPr marL="457200" indent="-457200">
              <a:buFont typeface="Arial" charset="0"/>
              <a:buChar char="•"/>
              <a:defRPr/>
            </a:pPr>
            <a:r>
              <a:rPr lang="en-US" sz="3600" b="1" dirty="0">
                <a:cs typeface="Trebuchet MS"/>
              </a:rPr>
              <a:t>Korea               </a:t>
            </a:r>
          </a:p>
        </p:txBody>
      </p:sp>
      <p:sp>
        <p:nvSpPr>
          <p:cNvPr id="3" name="Slide Number Placeholder 2">
            <a:extLst>
              <a:ext uri="{FF2B5EF4-FFF2-40B4-BE49-F238E27FC236}">
                <a16:creationId xmlns:a16="http://schemas.microsoft.com/office/drawing/2014/main" id="{960BF83D-5674-344A-9CFD-DE4B4E8F5937}"/>
              </a:ext>
            </a:extLst>
          </p:cNvPr>
          <p:cNvSpPr>
            <a:spLocks noGrp="1"/>
          </p:cNvSpPr>
          <p:nvPr>
            <p:ph type="sldNum" sz="quarter" idx="12"/>
          </p:nvPr>
        </p:nvSpPr>
        <p:spPr/>
        <p:txBody>
          <a:bodyPr/>
          <a:lstStyle/>
          <a:p>
            <a:fld id="{709BBA3B-D75E-DC42-8652-EDC7F35A86E4}" type="slidenum">
              <a:rPr lang="en-US" sz="2400" smtClean="0"/>
              <a:t>106</a:t>
            </a:fld>
            <a:endParaRPr lang="en-US" sz="2400" dirty="0"/>
          </a:p>
        </p:txBody>
      </p:sp>
    </p:spTree>
    <p:extLst>
      <p:ext uri="{BB962C8B-B14F-4D97-AF65-F5344CB8AC3E}">
        <p14:creationId xmlns:p14="http://schemas.microsoft.com/office/powerpoint/2010/main" val="4493418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0" name="Rectangle 2"/>
          <p:cNvSpPr>
            <a:spLocks noGrp="1" noChangeArrowheads="1"/>
          </p:cNvSpPr>
          <p:nvPr>
            <p:ph idx="1"/>
          </p:nvPr>
        </p:nvSpPr>
        <p:spPr>
          <a:xfrm>
            <a:off x="489856" y="739291"/>
            <a:ext cx="9307287" cy="4926724"/>
          </a:xfrm>
        </p:spPr>
        <p:txBody>
          <a:bodyPr>
            <a:normAutofit/>
          </a:bodyPr>
          <a:lstStyle/>
          <a:p>
            <a:pPr marL="0" indent="0">
              <a:buNone/>
            </a:pPr>
            <a:r>
              <a:rPr lang="en-US" sz="4400" b="1" dirty="0">
                <a:latin typeface="Trebuchet MS" charset="0"/>
                <a:ea typeface="Trebuchet MS" charset="0"/>
                <a:cs typeface="Trebuchet MS" charset="0"/>
              </a:rPr>
              <a:t>Know that your words, </a:t>
            </a:r>
            <a:r>
              <a:rPr lang="en-US" sz="4400" b="1" dirty="0">
                <a:solidFill>
                  <a:srgbClr val="830A9B"/>
                </a:solidFill>
                <a:latin typeface="Trebuchet MS" charset="0"/>
                <a:ea typeface="Trebuchet MS" charset="0"/>
                <a:cs typeface="Trebuchet MS" charset="0"/>
              </a:rPr>
              <a:t>internal</a:t>
            </a:r>
            <a:r>
              <a:rPr lang="en-US" sz="4400" b="1" dirty="0">
                <a:latin typeface="Trebuchet MS" charset="0"/>
                <a:ea typeface="Trebuchet MS" charset="0"/>
                <a:cs typeface="Trebuchet MS" charset="0"/>
              </a:rPr>
              <a:t> </a:t>
            </a:r>
            <a:r>
              <a:rPr lang="en-US" sz="4400" b="1" dirty="0">
                <a:solidFill>
                  <a:srgbClr val="830A9B"/>
                </a:solidFill>
                <a:latin typeface="Trebuchet MS" charset="0"/>
                <a:ea typeface="Trebuchet MS" charset="0"/>
                <a:cs typeface="Trebuchet MS" charset="0"/>
              </a:rPr>
              <a:t>and external</a:t>
            </a:r>
            <a:r>
              <a:rPr lang="en-US" sz="4400" b="1" dirty="0">
                <a:latin typeface="Trebuchet MS" charset="0"/>
                <a:ea typeface="Trebuchet MS" charset="0"/>
                <a:cs typeface="Trebuchet MS" charset="0"/>
              </a:rPr>
              <a:t>, create your reality.</a:t>
            </a:r>
          </a:p>
          <a:p>
            <a:pPr marL="0" indent="0">
              <a:buNone/>
            </a:pPr>
            <a:endParaRPr lang="en-US" sz="4400" b="1" dirty="0">
              <a:latin typeface="Trebuchet MS" charset="0"/>
              <a:ea typeface="Trebuchet MS" charset="0"/>
              <a:cs typeface="Trebuchet MS" charset="0"/>
            </a:endParaRPr>
          </a:p>
          <a:p>
            <a:pPr marL="0" indent="0">
              <a:buNone/>
            </a:pPr>
            <a:endParaRPr lang="en-US" sz="4400" b="1" dirty="0">
              <a:latin typeface="Trebuchet MS" charset="0"/>
              <a:ea typeface="Trebuchet MS" charset="0"/>
              <a:cs typeface="Trebuchet MS" charset="0"/>
            </a:endParaRPr>
          </a:p>
          <a:p>
            <a:pPr marL="0" indent="0">
              <a:buNone/>
            </a:pPr>
            <a:r>
              <a:rPr lang="en-US" sz="4400" b="1" dirty="0">
                <a:latin typeface="Trebuchet MS" charset="0"/>
                <a:ea typeface="Trebuchet MS" charset="0"/>
                <a:cs typeface="Trebuchet MS" charset="0"/>
              </a:rPr>
              <a:t>How are you speaking?</a:t>
            </a:r>
          </a:p>
        </p:txBody>
      </p:sp>
      <p:sp>
        <p:nvSpPr>
          <p:cNvPr id="2" name="Slide Number Placeholder 1">
            <a:extLst>
              <a:ext uri="{FF2B5EF4-FFF2-40B4-BE49-F238E27FC236}">
                <a16:creationId xmlns:a16="http://schemas.microsoft.com/office/drawing/2014/main" id="{DA654A9B-A1F2-C142-90E1-2A4D27D4D624}"/>
              </a:ext>
            </a:extLst>
          </p:cNvPr>
          <p:cNvSpPr>
            <a:spLocks noGrp="1"/>
          </p:cNvSpPr>
          <p:nvPr>
            <p:ph type="sldNum" sz="quarter" idx="12"/>
          </p:nvPr>
        </p:nvSpPr>
        <p:spPr/>
        <p:txBody>
          <a:bodyPr/>
          <a:lstStyle/>
          <a:p>
            <a:fld id="{709BBA3B-D75E-DC42-8652-EDC7F35A86E4}" type="slidenum">
              <a:rPr lang="en-US" sz="2400" smtClean="0"/>
              <a:t>107</a:t>
            </a:fld>
            <a:endParaRPr lang="en-US" sz="2400" dirty="0"/>
          </a:p>
        </p:txBody>
      </p:sp>
    </p:spTree>
    <p:extLst>
      <p:ext uri="{BB962C8B-B14F-4D97-AF65-F5344CB8AC3E}">
        <p14:creationId xmlns:p14="http://schemas.microsoft.com/office/powerpoint/2010/main" val="1120909377"/>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 name="TextBox 4"/>
          <p:cNvSpPr txBox="1"/>
          <p:nvPr/>
        </p:nvSpPr>
        <p:spPr>
          <a:xfrm>
            <a:off x="440872" y="99239"/>
            <a:ext cx="5442856" cy="6124754"/>
          </a:xfrm>
          <a:prstGeom prst="rect">
            <a:avLst/>
          </a:prstGeom>
          <a:noFill/>
        </p:spPr>
        <p:txBody>
          <a:bodyPr wrap="square" rtlCol="0">
            <a:spAutoFit/>
          </a:bodyPr>
          <a:lstStyle/>
          <a:p>
            <a:pPr algn="ctr"/>
            <a:r>
              <a:rPr lang="en-US" altLang="en-US" sz="2800" b="1" dirty="0">
                <a:latin typeface="Trebuchet MS" charset="0"/>
                <a:ea typeface="Trebuchet MS" charset="0"/>
                <a:cs typeface="Trebuchet MS" charset="0"/>
              </a:rPr>
              <a:t>JUDGMENTAL</a:t>
            </a:r>
          </a:p>
          <a:p>
            <a:pPr marL="342900" indent="-342900">
              <a:buFont typeface="Arial"/>
              <a:buChar char="•"/>
            </a:pPr>
            <a:endParaRPr lang="en-US" altLang="en-US" sz="2800" b="1" dirty="0">
              <a:latin typeface="Trebuchet MS" charset="0"/>
              <a:ea typeface="Trebuchet MS" charset="0"/>
              <a:cs typeface="Trebuchet MS" charset="0"/>
            </a:endParaRPr>
          </a:p>
          <a:p>
            <a:pPr marL="342900" indent="-342900">
              <a:buFont typeface="Arial"/>
              <a:buChar char="•"/>
            </a:pPr>
            <a:endParaRPr lang="en-US" altLang="en-US" sz="2800" b="1" dirty="0">
              <a:latin typeface="Trebuchet MS" charset="0"/>
              <a:ea typeface="Trebuchet MS" charset="0"/>
              <a:cs typeface="Trebuchet MS" charset="0"/>
            </a:endParaRP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Reactive/autocratic</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Critical/negative</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Close minded</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Know-it-all-self-righteous</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Blame oriented</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Own point of view only</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Inflexible/rigid</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Defends assumptions/rationalizes</a:t>
            </a:r>
          </a:p>
          <a:p>
            <a:pPr marL="342900" indent="-342900">
              <a:buClr>
                <a:srgbClr val="772A70"/>
              </a:buClr>
              <a:buFont typeface="Wingdings" charset="2"/>
              <a:buChar char="§"/>
            </a:pPr>
            <a:r>
              <a:rPr lang="en-US" altLang="en-US" sz="2800" b="1" dirty="0">
                <a:latin typeface="Trebuchet MS" charset="0"/>
                <a:ea typeface="Trebuchet MS" charset="0"/>
                <a:cs typeface="Trebuchet MS" charset="0"/>
              </a:rPr>
              <a:t>Primary stance: protective</a:t>
            </a:r>
          </a:p>
          <a:p>
            <a:endParaRPr lang="en-US" sz="2800" b="1" dirty="0">
              <a:latin typeface="Trebuchet MS" charset="0"/>
              <a:ea typeface="Trebuchet MS" charset="0"/>
              <a:cs typeface="Trebuchet MS" charset="0"/>
            </a:endParaRPr>
          </a:p>
        </p:txBody>
      </p:sp>
      <p:sp>
        <p:nvSpPr>
          <p:cNvPr id="6" name="TextBox 5"/>
          <p:cNvSpPr txBox="1"/>
          <p:nvPr/>
        </p:nvSpPr>
        <p:spPr>
          <a:xfrm>
            <a:off x="5453743" y="99239"/>
            <a:ext cx="5355771" cy="6863417"/>
          </a:xfrm>
          <a:prstGeom prst="rect">
            <a:avLst/>
          </a:prstGeom>
          <a:noFill/>
        </p:spPr>
        <p:txBody>
          <a:bodyPr wrap="square" rtlCol="0">
            <a:spAutoFit/>
          </a:bodyPr>
          <a:lstStyle/>
          <a:p>
            <a:pPr algn="ctr"/>
            <a:r>
              <a:rPr lang="en-US" sz="2800" b="1" dirty="0">
                <a:latin typeface="Trebuchet MS" charset="0"/>
                <a:ea typeface="Trebuchet MS" charset="0"/>
                <a:cs typeface="Trebuchet MS" charset="0"/>
              </a:rPr>
              <a:t>LEARNER</a:t>
            </a:r>
          </a:p>
          <a:p>
            <a:pPr marL="457200" indent="-457200">
              <a:buFont typeface="Arial"/>
              <a:buChar char="•"/>
            </a:pPr>
            <a:endParaRPr lang="en-US" sz="2800" b="1" dirty="0">
              <a:latin typeface="Trebuchet MS" charset="0"/>
              <a:ea typeface="Trebuchet MS" charset="0"/>
              <a:cs typeface="Trebuchet MS" charset="0"/>
            </a:endParaRPr>
          </a:p>
          <a:p>
            <a:pPr marL="457200" indent="-457200">
              <a:buFont typeface="Arial"/>
              <a:buChar char="•"/>
            </a:pPr>
            <a:endParaRPr lang="en-US" sz="2800" b="1" dirty="0">
              <a:latin typeface="Trebuchet MS" charset="0"/>
              <a:ea typeface="Trebuchet MS" charset="0"/>
              <a:cs typeface="Trebuchet MS" charset="0"/>
            </a:endParaRPr>
          </a:p>
          <a:p>
            <a:pPr marL="457200" indent="-457200">
              <a:buClr>
                <a:srgbClr val="772A70"/>
              </a:buClr>
              <a:buFont typeface="Wingdings" charset="2"/>
              <a:buChar char="§"/>
            </a:pPr>
            <a:r>
              <a:rPr lang="en-US" sz="2800" b="1" dirty="0">
                <a:latin typeface="Trebuchet MS" charset="0"/>
                <a:ea typeface="Trebuchet MS" charset="0"/>
                <a:cs typeface="Trebuchet MS" charset="0"/>
              </a:rPr>
              <a:t>Responsive and thoughtful</a:t>
            </a:r>
          </a:p>
          <a:p>
            <a:pPr marL="457200" indent="-457200">
              <a:buClr>
                <a:srgbClr val="772A70"/>
              </a:buClr>
              <a:buFont typeface="Wingdings" charset="2"/>
              <a:buChar char="§"/>
            </a:pPr>
            <a:r>
              <a:rPr lang="en-US" sz="2800" b="1" dirty="0">
                <a:latin typeface="Trebuchet MS" charset="0"/>
                <a:ea typeface="Trebuchet MS" charset="0"/>
                <a:cs typeface="Trebuchet MS" charset="0"/>
              </a:rPr>
              <a:t>Appreciative and has humility</a:t>
            </a:r>
          </a:p>
          <a:p>
            <a:pPr marL="457200" indent="-457200">
              <a:buClr>
                <a:srgbClr val="772A70"/>
              </a:buClr>
              <a:buFont typeface="Wingdings" charset="2"/>
              <a:buChar char="§"/>
            </a:pPr>
            <a:r>
              <a:rPr lang="en-US" sz="2800" b="1" dirty="0">
                <a:latin typeface="Trebuchet MS" charset="0"/>
                <a:ea typeface="Trebuchet MS" charset="0"/>
                <a:cs typeface="Trebuchet MS" charset="0"/>
              </a:rPr>
              <a:t>Open minded</a:t>
            </a:r>
          </a:p>
          <a:p>
            <a:pPr marL="457200" indent="-457200">
              <a:buClr>
                <a:srgbClr val="772A70"/>
              </a:buClr>
              <a:buFont typeface="Wingdings" charset="2"/>
              <a:buChar char="§"/>
            </a:pPr>
            <a:r>
              <a:rPr lang="en-US" sz="2800" b="1" dirty="0">
                <a:latin typeface="Trebuchet MS" charset="0"/>
                <a:ea typeface="Trebuchet MS" charset="0"/>
                <a:cs typeface="Trebuchet MS" charset="0"/>
              </a:rPr>
              <a:t>Comfortable not knowing</a:t>
            </a:r>
          </a:p>
          <a:p>
            <a:pPr marL="457200" indent="-457200">
              <a:buClr>
                <a:srgbClr val="772A70"/>
              </a:buClr>
              <a:buFont typeface="Wingdings" charset="2"/>
              <a:buChar char="§"/>
            </a:pPr>
            <a:r>
              <a:rPr lang="en-US" sz="2800" b="1" dirty="0">
                <a:latin typeface="Trebuchet MS" charset="0"/>
                <a:ea typeface="Trebuchet MS" charset="0"/>
                <a:cs typeface="Trebuchet MS" charset="0"/>
              </a:rPr>
              <a:t>Takes multiple perspectives</a:t>
            </a:r>
          </a:p>
          <a:p>
            <a:pPr marL="457200" indent="-457200">
              <a:buClr>
                <a:srgbClr val="772A70"/>
              </a:buClr>
              <a:buFont typeface="Wingdings" charset="2"/>
              <a:buChar char="§"/>
            </a:pPr>
            <a:r>
              <a:rPr lang="en-US" sz="2800" b="1" dirty="0">
                <a:latin typeface="Trebuchet MS" charset="0"/>
                <a:ea typeface="Trebuchet MS" charset="0"/>
                <a:cs typeface="Trebuchet MS" charset="0"/>
              </a:rPr>
              <a:t>Flexible/adaptive/creative</a:t>
            </a:r>
          </a:p>
          <a:p>
            <a:pPr marL="457200" indent="-457200">
              <a:buClr>
                <a:srgbClr val="772A70"/>
              </a:buClr>
              <a:buFont typeface="Wingdings" charset="2"/>
              <a:buChar char="§"/>
            </a:pPr>
            <a:r>
              <a:rPr lang="en-US" sz="2800" b="1" dirty="0">
                <a:latin typeface="Trebuchet MS" charset="0"/>
                <a:ea typeface="Trebuchet MS" charset="0"/>
                <a:cs typeface="Trebuchet MS" charset="0"/>
              </a:rPr>
              <a:t>Questions assumptions</a:t>
            </a:r>
          </a:p>
          <a:p>
            <a:pPr marL="457200" indent="-457200">
              <a:buClr>
                <a:srgbClr val="772A70"/>
              </a:buClr>
              <a:buFont typeface="Wingdings" charset="2"/>
              <a:buChar char="§"/>
            </a:pPr>
            <a:r>
              <a:rPr lang="en-US" sz="2800" b="1" dirty="0">
                <a:latin typeface="Trebuchet MS" charset="0"/>
                <a:ea typeface="Trebuchet MS" charset="0"/>
                <a:cs typeface="Trebuchet MS" charset="0"/>
              </a:rPr>
              <a:t>Mistakes are to learn from</a:t>
            </a:r>
          </a:p>
          <a:p>
            <a:pPr marL="457200" indent="-457200">
              <a:buClr>
                <a:srgbClr val="772A70"/>
              </a:buClr>
              <a:buFont typeface="Wingdings" charset="2"/>
              <a:buChar char="§"/>
            </a:pPr>
            <a:r>
              <a:rPr lang="en-US" sz="2800" b="1" dirty="0">
                <a:latin typeface="Trebuchet MS" charset="0"/>
                <a:ea typeface="Trebuchet MS" charset="0"/>
                <a:cs typeface="Trebuchet MS" charset="0"/>
              </a:rPr>
              <a:t>Possibilities seen as unlimited</a:t>
            </a:r>
          </a:p>
          <a:p>
            <a:pPr marL="457200" indent="-457200">
              <a:buClr>
                <a:srgbClr val="772A70"/>
              </a:buClr>
              <a:buFont typeface="Wingdings" charset="2"/>
              <a:buChar char="§"/>
            </a:pPr>
            <a:r>
              <a:rPr lang="en-US" sz="2800" b="1" dirty="0">
                <a:latin typeface="Trebuchet MS" charset="0"/>
                <a:ea typeface="Trebuchet MS" charset="0"/>
                <a:cs typeface="Trebuchet MS" charset="0"/>
              </a:rPr>
              <a:t>Primary stance: curious</a:t>
            </a:r>
          </a:p>
          <a:p>
            <a:endParaRPr lang="en-US" sz="2000" b="1" dirty="0">
              <a:latin typeface="Trebuchet MS" charset="0"/>
              <a:ea typeface="Trebuchet MS" charset="0"/>
              <a:cs typeface="Trebuchet MS" charset="0"/>
            </a:endParaRPr>
          </a:p>
        </p:txBody>
      </p:sp>
      <p:sp>
        <p:nvSpPr>
          <p:cNvPr id="2" name="Slide Number Placeholder 1">
            <a:extLst>
              <a:ext uri="{FF2B5EF4-FFF2-40B4-BE49-F238E27FC236}">
                <a16:creationId xmlns:a16="http://schemas.microsoft.com/office/drawing/2014/main" id="{FBA61EEA-B33A-9B40-9FC2-10DD3DC58F34}"/>
              </a:ext>
            </a:extLst>
          </p:cNvPr>
          <p:cNvSpPr>
            <a:spLocks noGrp="1"/>
          </p:cNvSpPr>
          <p:nvPr>
            <p:ph type="sldNum" sz="quarter" idx="12"/>
          </p:nvPr>
        </p:nvSpPr>
        <p:spPr>
          <a:xfrm>
            <a:off x="8115301" y="6372225"/>
            <a:ext cx="928688" cy="485775"/>
          </a:xfrm>
        </p:spPr>
        <p:txBody>
          <a:bodyPr/>
          <a:lstStyle/>
          <a:p>
            <a:fld id="{709BBA3B-D75E-DC42-8652-EDC7F35A86E4}" type="slidenum">
              <a:rPr lang="en-US" sz="2400" smtClean="0"/>
              <a:t>108</a:t>
            </a:fld>
            <a:endParaRPr lang="en-US" sz="2400" dirty="0"/>
          </a:p>
        </p:txBody>
      </p:sp>
    </p:spTree>
    <p:extLst>
      <p:ext uri="{BB962C8B-B14F-4D97-AF65-F5344CB8AC3E}">
        <p14:creationId xmlns:p14="http://schemas.microsoft.com/office/powerpoint/2010/main" val="2060551291"/>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063" y="0"/>
            <a:ext cx="11726937" cy="7114040"/>
          </a:xfrm>
        </p:spPr>
        <p:txBody>
          <a:bodyPr>
            <a:noAutofit/>
          </a:bodyPr>
          <a:lstStyle/>
          <a:p>
            <a:pPr marL="0" indent="0">
              <a:buNone/>
            </a:pPr>
            <a:r>
              <a:rPr lang="en-US" sz="2800" b="1" dirty="0">
                <a:latin typeface="Trebuchet MS" charset="0"/>
                <a:ea typeface="Trebuchet MS" charset="0"/>
                <a:cs typeface="Trebuchet MS" charset="0"/>
              </a:rPr>
              <a:t>Judgmental Questions include: </a:t>
            </a:r>
          </a:p>
          <a:p>
            <a:pPr>
              <a:buFont typeface="Wingdings" charset="2"/>
              <a:buChar char="§"/>
            </a:pPr>
            <a:r>
              <a:rPr lang="en-US" sz="2800" dirty="0">
                <a:latin typeface="Trebuchet MS" charset="0"/>
                <a:ea typeface="Trebuchet MS" charset="0"/>
                <a:cs typeface="Trebuchet MS" charset="0"/>
              </a:rPr>
              <a:t>What’s wrong with me?</a:t>
            </a:r>
          </a:p>
          <a:p>
            <a:pPr>
              <a:buFont typeface="Wingdings" charset="2"/>
              <a:buChar char="§"/>
            </a:pPr>
            <a:r>
              <a:rPr lang="en-US" sz="2800" dirty="0">
                <a:latin typeface="Trebuchet MS" charset="0"/>
                <a:ea typeface="Trebuchet MS" charset="0"/>
                <a:cs typeface="Trebuchet MS" charset="0"/>
              </a:rPr>
              <a:t>Whose fault is it?</a:t>
            </a:r>
          </a:p>
          <a:p>
            <a:pPr>
              <a:buFont typeface="Wingdings" charset="2"/>
              <a:buChar char="§"/>
            </a:pPr>
            <a:r>
              <a:rPr lang="en-US" sz="2800" dirty="0">
                <a:latin typeface="Trebuchet MS" charset="0"/>
                <a:ea typeface="Trebuchet MS" charset="0"/>
                <a:cs typeface="Trebuchet MS" charset="0"/>
              </a:rPr>
              <a:t>Why are they so stupid?</a:t>
            </a:r>
          </a:p>
          <a:p>
            <a:pPr>
              <a:buFont typeface="Wingdings" charset="2"/>
              <a:buChar char="§"/>
            </a:pPr>
            <a:r>
              <a:rPr lang="en-US" sz="2800" dirty="0">
                <a:latin typeface="Trebuchet MS" charset="0"/>
                <a:ea typeface="Trebuchet MS" charset="0"/>
                <a:cs typeface="Trebuchet MS" charset="0"/>
              </a:rPr>
              <a:t>How can I prove that I’m right?</a:t>
            </a:r>
          </a:p>
          <a:p>
            <a:pPr>
              <a:buFont typeface="Wingdings" charset="2"/>
              <a:buChar char="§"/>
            </a:pPr>
            <a:r>
              <a:rPr lang="en-US" sz="2800" dirty="0">
                <a:latin typeface="Trebuchet MS" charset="0"/>
                <a:ea typeface="Trebuchet MS" charset="0"/>
                <a:cs typeface="Trebuchet MS" charset="0"/>
              </a:rPr>
              <a:t>Haven’t we been there, done that?</a:t>
            </a:r>
          </a:p>
          <a:p>
            <a:pPr>
              <a:buFont typeface="Wingdings" charset="2"/>
              <a:buChar char="§"/>
            </a:pPr>
            <a:r>
              <a:rPr lang="en-US" sz="2800" dirty="0">
                <a:latin typeface="Trebuchet MS" charset="0"/>
                <a:ea typeface="Trebuchet MS" charset="0"/>
                <a:cs typeface="Trebuchet MS" charset="0"/>
              </a:rPr>
              <a:t>Why bother?</a:t>
            </a:r>
          </a:p>
          <a:p>
            <a:pPr marL="0" indent="0">
              <a:buNone/>
            </a:pPr>
            <a:endParaRPr lang="en-US" sz="2800" dirty="0">
              <a:latin typeface="Trebuchet MS" charset="0"/>
              <a:ea typeface="Trebuchet MS" charset="0"/>
              <a:cs typeface="Trebuchet MS" charset="0"/>
            </a:endParaRPr>
          </a:p>
          <a:p>
            <a:pPr marL="0" indent="0">
              <a:buNone/>
            </a:pPr>
            <a:r>
              <a:rPr lang="en-US" sz="2800" b="1" dirty="0">
                <a:latin typeface="Trebuchet MS" charset="0"/>
                <a:ea typeface="Trebuchet MS" charset="0"/>
                <a:cs typeface="Trebuchet MS" charset="0"/>
              </a:rPr>
              <a:t>Results of Judgmental Questions: </a:t>
            </a:r>
          </a:p>
          <a:p>
            <a:pPr>
              <a:buFont typeface="Wingdings" charset="2"/>
              <a:buChar char="§"/>
            </a:pPr>
            <a:r>
              <a:rPr lang="en-US" sz="2800" dirty="0">
                <a:latin typeface="Trebuchet MS" charset="0"/>
                <a:ea typeface="Trebuchet MS" charset="0"/>
                <a:cs typeface="Trebuchet MS" charset="0"/>
              </a:rPr>
              <a:t>A mood of pessimism, stress, and limitation</a:t>
            </a:r>
          </a:p>
          <a:p>
            <a:pPr>
              <a:buFont typeface="Wingdings" charset="2"/>
              <a:buChar char="§"/>
            </a:pPr>
            <a:r>
              <a:rPr lang="en-US" sz="2800" dirty="0">
                <a:latin typeface="Trebuchet MS" charset="0"/>
                <a:ea typeface="Trebuchet MS" charset="0"/>
                <a:cs typeface="Trebuchet MS" charset="0"/>
              </a:rPr>
              <a:t>A mindset that’s judgmental, reactive, inflexible </a:t>
            </a:r>
          </a:p>
          <a:p>
            <a:pPr>
              <a:buFont typeface="Wingdings" charset="2"/>
              <a:buChar char="§"/>
            </a:pPr>
            <a:r>
              <a:rPr lang="en-US" sz="2800" dirty="0">
                <a:latin typeface="Trebuchet MS" charset="0"/>
                <a:ea typeface="Trebuchet MS" charset="0"/>
                <a:cs typeface="Trebuchet MS" charset="0"/>
              </a:rPr>
              <a:t>Relating with “attack or defensive” behaviors </a:t>
            </a:r>
          </a:p>
          <a:p>
            <a:pPr>
              <a:lnSpc>
                <a:spcPct val="120000"/>
              </a:lnSpc>
              <a:defRPr/>
            </a:pPr>
            <a:endParaRPr lang="en-US" sz="4000" dirty="0">
              <a:solidFill>
                <a:srgbClr val="020000"/>
              </a:solidFill>
              <a:latin typeface="Trebuchet MS" charset="0"/>
              <a:ea typeface="Trebuchet MS" charset="0"/>
              <a:cs typeface="Trebuchet MS" charset="0"/>
            </a:endParaRPr>
          </a:p>
          <a:p>
            <a:pPr>
              <a:lnSpc>
                <a:spcPct val="120000"/>
              </a:lnSpc>
              <a:defRPr/>
            </a:pPr>
            <a:endParaRPr lang="en-US" sz="4000" dirty="0">
              <a:solidFill>
                <a:srgbClr val="020000"/>
              </a:solidFill>
              <a:latin typeface="Trebuchet MS" charset="0"/>
              <a:ea typeface="Trebuchet MS" charset="0"/>
              <a:cs typeface="Trebuchet MS" charset="0"/>
            </a:endParaRPr>
          </a:p>
          <a:p>
            <a:pPr>
              <a:lnSpc>
                <a:spcPct val="120000"/>
              </a:lnSpc>
              <a:defRPr/>
            </a:pPr>
            <a:endParaRPr lang="en-US" sz="4000" dirty="0">
              <a:solidFill>
                <a:srgbClr val="FF0000"/>
              </a:solidFill>
              <a:latin typeface="Trebuchet MS" charset="0"/>
              <a:ea typeface="Trebuchet MS" charset="0"/>
              <a:cs typeface="Trebuchet MS" charset="0"/>
            </a:endParaRPr>
          </a:p>
          <a:p>
            <a:pPr>
              <a:lnSpc>
                <a:spcPct val="120000"/>
              </a:lnSpc>
              <a:defRPr/>
            </a:pPr>
            <a:endParaRPr lang="en-US" sz="4000" dirty="0">
              <a:solidFill>
                <a:srgbClr val="020000"/>
              </a:solidFill>
              <a:latin typeface="Trebuchet MS" charset="0"/>
              <a:ea typeface="Trebuchet MS" charset="0"/>
              <a:cs typeface="Trebuchet MS" charset="0"/>
            </a:endParaRPr>
          </a:p>
          <a:p>
            <a:endParaRPr lang="en-US" sz="3600" dirty="0">
              <a:solidFill>
                <a:srgbClr val="020000"/>
              </a:solidFill>
              <a:latin typeface="Trebuchet MS" charset="0"/>
              <a:ea typeface="Trebuchet MS" charset="0"/>
              <a:cs typeface="Trebuchet MS" charset="0"/>
            </a:endParaRPr>
          </a:p>
          <a:p>
            <a:pPr>
              <a:lnSpc>
                <a:spcPct val="90000"/>
              </a:lnSpc>
              <a:defRPr/>
            </a:pPr>
            <a:endParaRPr lang="en-US" sz="1100" dirty="0">
              <a:solidFill>
                <a:srgbClr val="020000"/>
              </a:solidFill>
              <a:latin typeface="Trebuchet MS" charset="0"/>
              <a:ea typeface="Trebuchet MS" charset="0"/>
              <a:cs typeface="Trebuchet MS" charset="0"/>
            </a:endParaRPr>
          </a:p>
          <a:p>
            <a:pPr>
              <a:lnSpc>
                <a:spcPct val="90000"/>
              </a:lnSpc>
              <a:defRPr/>
            </a:pPr>
            <a:endParaRPr lang="en-US" sz="1100" dirty="0">
              <a:solidFill>
                <a:srgbClr val="020000"/>
              </a:solidFill>
              <a:latin typeface="Trebuchet MS" charset="0"/>
              <a:ea typeface="Trebuchet MS" charset="0"/>
              <a:cs typeface="Trebuchet MS" charset="0"/>
            </a:endParaRPr>
          </a:p>
          <a:p>
            <a:pPr marL="82296" indent="0" algn="r">
              <a:spcBef>
                <a:spcPct val="20000"/>
              </a:spcBef>
              <a:buNone/>
              <a:defRPr/>
            </a:pPr>
            <a:r>
              <a:rPr lang="en-US" sz="600" dirty="0">
                <a:latin typeface="Trebuchet MS" charset="0"/>
                <a:ea typeface="Trebuchet MS" charset="0"/>
                <a:cs typeface="Trebuchet MS" charset="0"/>
              </a:rPr>
              <a:t>	</a:t>
            </a:r>
            <a:endParaRPr lang="en-US" sz="600" i="1" dirty="0">
              <a:latin typeface="Trebuchet MS" charset="0"/>
              <a:ea typeface="Trebuchet MS" charset="0"/>
              <a:cs typeface="Trebuchet MS" charset="0"/>
            </a:endParaRPr>
          </a:p>
        </p:txBody>
      </p:sp>
      <p:sp>
        <p:nvSpPr>
          <p:cNvPr id="2" name="Slide Number Placeholder 1">
            <a:extLst>
              <a:ext uri="{FF2B5EF4-FFF2-40B4-BE49-F238E27FC236}">
                <a16:creationId xmlns:a16="http://schemas.microsoft.com/office/drawing/2014/main" id="{F8D493F7-AFBE-4E42-957A-7A3138B1BC3A}"/>
              </a:ext>
            </a:extLst>
          </p:cNvPr>
          <p:cNvSpPr>
            <a:spLocks noGrp="1"/>
          </p:cNvSpPr>
          <p:nvPr>
            <p:ph type="sldNum" sz="quarter" idx="12"/>
          </p:nvPr>
        </p:nvSpPr>
        <p:spPr/>
        <p:txBody>
          <a:bodyPr/>
          <a:lstStyle/>
          <a:p>
            <a:fld id="{709BBA3B-D75E-DC42-8652-EDC7F35A86E4}" type="slidenum">
              <a:rPr lang="en-US" sz="2400" smtClean="0"/>
              <a:t>109</a:t>
            </a:fld>
            <a:endParaRPr lang="en-US" sz="2400" dirty="0"/>
          </a:p>
        </p:txBody>
      </p:sp>
    </p:spTree>
    <p:extLst>
      <p:ext uri="{BB962C8B-B14F-4D97-AF65-F5344CB8AC3E}">
        <p14:creationId xmlns:p14="http://schemas.microsoft.com/office/powerpoint/2010/main" val="37298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endParaRPr lang="en-US" sz="3200" b="1" dirty="0">
              <a:latin typeface="Trebuchet MS"/>
              <a:cs typeface="Trebuchet MS"/>
            </a:endParaRPr>
          </a:p>
          <a:p>
            <a:pPr>
              <a:defRPr/>
            </a:pPr>
            <a:r>
              <a:rPr lang="en-US" sz="3200" b="1" dirty="0">
                <a:latin typeface="Trebuchet MS"/>
                <a:cs typeface="Trebuchet MS"/>
              </a:rPr>
              <a:t>South Korea:  1960-1969 : 386 Gen. named after the Intel 80386 microprocessor also known 386.  Those who were in their 30s,</a:t>
            </a:r>
          </a:p>
          <a:p>
            <a:pPr>
              <a:defRPr/>
            </a:pPr>
            <a:r>
              <a:rPr lang="en-US" sz="3200" b="1" dirty="0">
                <a:latin typeface="Trebuchet MS"/>
                <a:cs typeface="Trebuchet MS"/>
              </a:rPr>
              <a:t>Went to college in the 80s</a:t>
            </a:r>
          </a:p>
          <a:p>
            <a:pPr>
              <a:defRPr/>
            </a:pPr>
            <a:r>
              <a:rPr lang="en-US" sz="3200" b="1" dirty="0">
                <a:latin typeface="Trebuchet MS"/>
                <a:cs typeface="Trebuchet MS"/>
              </a:rPr>
              <a:t>Born in the 60s</a:t>
            </a:r>
          </a:p>
          <a:p>
            <a:pPr>
              <a:defRPr/>
            </a:pPr>
            <a:r>
              <a:rPr lang="en-US" sz="3200" b="1" dirty="0">
                <a:latin typeface="Trebuchet MS"/>
                <a:cs typeface="Trebuchet MS"/>
              </a:rPr>
              <a:t>As the Gen got older they were referred to as 486</a:t>
            </a: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0BFC9BE2-58CB-F44E-A167-B66B6CEFCD54}"/>
              </a:ext>
            </a:extLst>
          </p:cNvPr>
          <p:cNvSpPr>
            <a:spLocks noGrp="1"/>
          </p:cNvSpPr>
          <p:nvPr>
            <p:ph type="sldNum" sz="quarter" idx="12"/>
          </p:nvPr>
        </p:nvSpPr>
        <p:spPr/>
        <p:txBody>
          <a:bodyPr/>
          <a:lstStyle/>
          <a:p>
            <a:fld id="{709BBA3B-D75E-DC42-8652-EDC7F35A86E4}" type="slidenum">
              <a:rPr lang="en-US" sz="2400" smtClean="0"/>
              <a:t>11</a:t>
            </a:fld>
            <a:endParaRPr lang="en-US" sz="2400" dirty="0"/>
          </a:p>
        </p:txBody>
      </p:sp>
    </p:spTree>
    <p:extLst>
      <p:ext uri="{BB962C8B-B14F-4D97-AF65-F5344CB8AC3E}">
        <p14:creationId xmlns:p14="http://schemas.microsoft.com/office/powerpoint/2010/main" val="34311195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720" y="0"/>
            <a:ext cx="10752666" cy="6858000"/>
          </a:xfrm>
        </p:spPr>
        <p:txBody>
          <a:bodyPr>
            <a:noAutofit/>
          </a:bodyPr>
          <a:lstStyle/>
          <a:p>
            <a:pPr marL="0" indent="0">
              <a:buNone/>
            </a:pPr>
            <a:r>
              <a:rPr lang="en-US" sz="2800" b="1" dirty="0">
                <a:latin typeface="Trebuchet MS" charset="0"/>
                <a:ea typeface="Trebuchet MS" charset="0"/>
                <a:cs typeface="Trebuchet MS" charset="0"/>
              </a:rPr>
              <a:t>Learner Questions include: </a:t>
            </a:r>
          </a:p>
          <a:p>
            <a:pPr>
              <a:buFont typeface="Wingdings" charset="2"/>
              <a:buChar char="§"/>
            </a:pPr>
            <a:r>
              <a:rPr lang="en-US" sz="2800" dirty="0">
                <a:latin typeface="Trebuchet MS" charset="0"/>
                <a:ea typeface="Trebuchet MS" charset="0"/>
                <a:cs typeface="Trebuchet MS" charset="0"/>
              </a:rPr>
              <a:t>What do I want?</a:t>
            </a:r>
          </a:p>
          <a:p>
            <a:pPr>
              <a:buFont typeface="Wingdings" charset="2"/>
              <a:buChar char="§"/>
            </a:pPr>
            <a:r>
              <a:rPr lang="en-US" sz="2800" dirty="0">
                <a:latin typeface="Trebuchet MS" charset="0"/>
                <a:ea typeface="Trebuchet MS" charset="0"/>
                <a:cs typeface="Trebuchet MS" charset="0"/>
              </a:rPr>
              <a:t>What works?</a:t>
            </a:r>
          </a:p>
          <a:p>
            <a:pPr>
              <a:buFont typeface="Wingdings" charset="2"/>
              <a:buChar char="§"/>
            </a:pPr>
            <a:r>
              <a:rPr lang="en-US" sz="2800" dirty="0">
                <a:latin typeface="Trebuchet MS" charset="0"/>
                <a:ea typeface="Trebuchet MS" charset="0"/>
                <a:cs typeface="Trebuchet MS" charset="0"/>
              </a:rPr>
              <a:t>What are the facts and what can I learn? </a:t>
            </a:r>
          </a:p>
          <a:p>
            <a:pPr>
              <a:buFont typeface="Wingdings" charset="2"/>
              <a:buChar char="§"/>
            </a:pPr>
            <a:r>
              <a:rPr lang="en-US" sz="2800" dirty="0">
                <a:latin typeface="Trebuchet MS" charset="0"/>
                <a:ea typeface="Trebuchet MS" charset="0"/>
                <a:cs typeface="Trebuchet MS" charset="0"/>
              </a:rPr>
              <a:t>What are my choices?</a:t>
            </a:r>
          </a:p>
          <a:p>
            <a:pPr>
              <a:buFont typeface="Wingdings" charset="2"/>
              <a:buChar char="§"/>
            </a:pPr>
            <a:r>
              <a:rPr lang="en-US" sz="2800" dirty="0">
                <a:latin typeface="Trebuchet MS" charset="0"/>
                <a:ea typeface="Trebuchet MS" charset="0"/>
                <a:cs typeface="Trebuchet MS" charset="0"/>
              </a:rPr>
              <a:t>What action steps make sense?</a:t>
            </a:r>
          </a:p>
          <a:p>
            <a:pPr>
              <a:buFont typeface="Wingdings" charset="2"/>
              <a:buChar char="§"/>
            </a:pPr>
            <a:r>
              <a:rPr lang="en-US" sz="2800" dirty="0">
                <a:latin typeface="Trebuchet MS" charset="0"/>
                <a:ea typeface="Trebuchet MS" charset="0"/>
                <a:cs typeface="Trebuchet MS" charset="0"/>
              </a:rPr>
              <a:t>What’s possible?</a:t>
            </a:r>
          </a:p>
          <a:p>
            <a:pPr marL="0" indent="0">
              <a:buNone/>
            </a:pPr>
            <a:r>
              <a:rPr lang="en-US" sz="2800" dirty="0">
                <a:latin typeface="Trebuchet MS" charset="0"/>
                <a:ea typeface="Trebuchet MS" charset="0"/>
                <a:cs typeface="Trebuchet MS" charset="0"/>
              </a:rPr>
              <a:t> </a:t>
            </a:r>
          </a:p>
          <a:p>
            <a:pPr marL="0" indent="0">
              <a:buNone/>
            </a:pPr>
            <a:r>
              <a:rPr lang="en-US" sz="2800" b="1" dirty="0">
                <a:latin typeface="Trebuchet MS" charset="0"/>
                <a:ea typeface="Trebuchet MS" charset="0"/>
                <a:cs typeface="Trebuchet MS" charset="0"/>
              </a:rPr>
              <a:t>Results of Learner Questions: </a:t>
            </a:r>
          </a:p>
          <a:p>
            <a:pPr>
              <a:buFont typeface="Wingdings" charset="2"/>
              <a:buChar char="§"/>
            </a:pPr>
            <a:r>
              <a:rPr lang="en-US" sz="2800" dirty="0">
                <a:latin typeface="Trebuchet MS" charset="0"/>
                <a:ea typeface="Trebuchet MS" charset="0"/>
                <a:cs typeface="Trebuchet MS" charset="0"/>
              </a:rPr>
              <a:t>A mood of optimism, hope, and possibilities</a:t>
            </a:r>
          </a:p>
          <a:p>
            <a:pPr>
              <a:buFont typeface="Wingdings" charset="2"/>
              <a:buChar char="§"/>
            </a:pPr>
            <a:r>
              <a:rPr lang="en-US" sz="2800" dirty="0">
                <a:latin typeface="Trebuchet MS" charset="0"/>
                <a:ea typeface="Trebuchet MS" charset="0"/>
                <a:cs typeface="Trebuchet MS" charset="0"/>
              </a:rPr>
              <a:t>A mindset that’s thoughtful, understanding, flexible </a:t>
            </a:r>
          </a:p>
          <a:p>
            <a:pPr>
              <a:buFont typeface="Wingdings" charset="2"/>
              <a:buChar char="§"/>
            </a:pPr>
            <a:r>
              <a:rPr lang="en-US" sz="2800" dirty="0">
                <a:latin typeface="Trebuchet MS" charset="0"/>
                <a:ea typeface="Trebuchet MS" charset="0"/>
                <a:cs typeface="Trebuchet MS" charset="0"/>
              </a:rPr>
              <a:t>Relating that is connected and collaborative </a:t>
            </a:r>
          </a:p>
          <a:p>
            <a:pPr>
              <a:lnSpc>
                <a:spcPct val="120000"/>
              </a:lnSpc>
              <a:defRPr/>
            </a:pPr>
            <a:endParaRPr lang="en-US" sz="4000" dirty="0">
              <a:solidFill>
                <a:srgbClr val="020000"/>
              </a:solidFill>
              <a:latin typeface="Trebuchet MS" charset="0"/>
              <a:ea typeface="Trebuchet MS" charset="0"/>
              <a:cs typeface="Trebuchet MS" charset="0"/>
            </a:endParaRPr>
          </a:p>
          <a:p>
            <a:pPr>
              <a:lnSpc>
                <a:spcPct val="120000"/>
              </a:lnSpc>
              <a:defRPr/>
            </a:pPr>
            <a:endParaRPr lang="en-US" sz="4000" dirty="0">
              <a:solidFill>
                <a:srgbClr val="020000"/>
              </a:solidFill>
              <a:latin typeface="Trebuchet MS" charset="0"/>
              <a:ea typeface="Trebuchet MS" charset="0"/>
              <a:cs typeface="Trebuchet MS" charset="0"/>
            </a:endParaRPr>
          </a:p>
          <a:p>
            <a:pPr>
              <a:lnSpc>
                <a:spcPct val="120000"/>
              </a:lnSpc>
              <a:defRPr/>
            </a:pPr>
            <a:endParaRPr lang="en-US" sz="4000" dirty="0">
              <a:solidFill>
                <a:srgbClr val="FF0000"/>
              </a:solidFill>
              <a:latin typeface="Trebuchet MS" charset="0"/>
              <a:ea typeface="Trebuchet MS" charset="0"/>
              <a:cs typeface="Trebuchet MS" charset="0"/>
            </a:endParaRPr>
          </a:p>
          <a:p>
            <a:pPr>
              <a:lnSpc>
                <a:spcPct val="120000"/>
              </a:lnSpc>
              <a:defRPr/>
            </a:pPr>
            <a:endParaRPr lang="en-US" sz="4000" dirty="0">
              <a:solidFill>
                <a:srgbClr val="020000"/>
              </a:solidFill>
              <a:latin typeface="Trebuchet MS" charset="0"/>
              <a:ea typeface="Trebuchet MS" charset="0"/>
              <a:cs typeface="Trebuchet MS" charset="0"/>
            </a:endParaRPr>
          </a:p>
          <a:p>
            <a:endParaRPr lang="en-US" sz="3600" dirty="0">
              <a:solidFill>
                <a:srgbClr val="020000"/>
              </a:solidFill>
              <a:latin typeface="Trebuchet MS" charset="0"/>
              <a:ea typeface="Trebuchet MS" charset="0"/>
              <a:cs typeface="Trebuchet MS" charset="0"/>
            </a:endParaRPr>
          </a:p>
          <a:p>
            <a:pPr>
              <a:lnSpc>
                <a:spcPct val="90000"/>
              </a:lnSpc>
              <a:defRPr/>
            </a:pPr>
            <a:endParaRPr lang="en-US" sz="1100" dirty="0">
              <a:solidFill>
                <a:srgbClr val="020000"/>
              </a:solidFill>
              <a:latin typeface="Trebuchet MS" charset="0"/>
              <a:ea typeface="Trebuchet MS" charset="0"/>
              <a:cs typeface="Trebuchet MS" charset="0"/>
            </a:endParaRPr>
          </a:p>
          <a:p>
            <a:pPr>
              <a:lnSpc>
                <a:spcPct val="90000"/>
              </a:lnSpc>
              <a:defRPr/>
            </a:pPr>
            <a:endParaRPr lang="en-US" sz="1100" dirty="0">
              <a:solidFill>
                <a:srgbClr val="020000"/>
              </a:solidFill>
              <a:latin typeface="Trebuchet MS" charset="0"/>
              <a:ea typeface="Trebuchet MS" charset="0"/>
              <a:cs typeface="Trebuchet MS" charset="0"/>
            </a:endParaRPr>
          </a:p>
          <a:p>
            <a:pPr marL="82296" indent="0" algn="r">
              <a:spcBef>
                <a:spcPct val="20000"/>
              </a:spcBef>
              <a:buNone/>
              <a:defRPr/>
            </a:pPr>
            <a:r>
              <a:rPr lang="en-US" sz="600" dirty="0">
                <a:latin typeface="Trebuchet MS" charset="0"/>
                <a:ea typeface="Trebuchet MS" charset="0"/>
                <a:cs typeface="Trebuchet MS" charset="0"/>
              </a:rPr>
              <a:t>	</a:t>
            </a:r>
            <a:endParaRPr lang="en-US" sz="600" i="1" dirty="0">
              <a:latin typeface="Trebuchet MS" charset="0"/>
              <a:ea typeface="Trebuchet MS" charset="0"/>
              <a:cs typeface="Trebuchet MS" charset="0"/>
            </a:endParaRPr>
          </a:p>
        </p:txBody>
      </p:sp>
      <p:sp>
        <p:nvSpPr>
          <p:cNvPr id="2" name="Slide Number Placeholder 1">
            <a:extLst>
              <a:ext uri="{FF2B5EF4-FFF2-40B4-BE49-F238E27FC236}">
                <a16:creationId xmlns:a16="http://schemas.microsoft.com/office/drawing/2014/main" id="{C2A1C758-D7CD-B144-A601-55D504EAF422}"/>
              </a:ext>
            </a:extLst>
          </p:cNvPr>
          <p:cNvSpPr>
            <a:spLocks noGrp="1"/>
          </p:cNvSpPr>
          <p:nvPr>
            <p:ph type="sldNum" sz="quarter" idx="12"/>
          </p:nvPr>
        </p:nvSpPr>
        <p:spPr/>
        <p:txBody>
          <a:bodyPr/>
          <a:lstStyle/>
          <a:p>
            <a:fld id="{709BBA3B-D75E-DC42-8652-EDC7F35A86E4}" type="slidenum">
              <a:rPr lang="en-US" sz="2400" smtClean="0"/>
              <a:t>110</a:t>
            </a:fld>
            <a:endParaRPr lang="en-US" sz="2400" dirty="0"/>
          </a:p>
        </p:txBody>
      </p:sp>
    </p:spTree>
    <p:extLst>
      <p:ext uri="{BB962C8B-B14F-4D97-AF65-F5344CB8AC3E}">
        <p14:creationId xmlns:p14="http://schemas.microsoft.com/office/powerpoint/2010/main" val="290869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56683" y="1387929"/>
            <a:ext cx="4419600" cy="557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31775" indent="-231775">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lnSpc>
                <a:spcPct val="85000"/>
              </a:lnSpc>
              <a:spcBef>
                <a:spcPct val="0"/>
              </a:spcBef>
              <a:spcAft>
                <a:spcPct val="40000"/>
              </a:spcAft>
              <a:buFontTx/>
              <a:buNone/>
            </a:pPr>
            <a:r>
              <a:rPr lang="en-US" altLang="en-US" sz="2400" b="1" u="sng" dirty="0">
                <a:latin typeface="Trebuchet MS" charset="0"/>
                <a:ea typeface="Trebuchet MS" charset="0"/>
                <a:cs typeface="Trebuchet MS" charset="0"/>
              </a:rPr>
              <a:t>Learning LANGUAGE</a:t>
            </a:r>
            <a:endParaRPr lang="en-US" altLang="en-US" sz="2400" b="1" dirty="0">
              <a:latin typeface="Trebuchet MS" charset="0"/>
              <a:ea typeface="Trebuchet MS" charset="0"/>
              <a:cs typeface="Trebuchet MS" charset="0"/>
            </a:endParaRP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kind of support do you need to assure success?</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action should we take now?</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are the benefits of achieving that objective?</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will it take to have it work?</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will it take to move closer to our objective?</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would work here?</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 key things need to happen to achieve our objectives in a timely manner?</a:t>
            </a:r>
          </a:p>
          <a:p>
            <a:pPr>
              <a:spcBef>
                <a:spcPct val="0"/>
              </a:spcBef>
              <a:spcAft>
                <a:spcPts val="600"/>
              </a:spcAft>
              <a:buClr>
                <a:srgbClr val="772A70"/>
              </a:buClr>
              <a:buSzPct val="50000"/>
              <a:buFont typeface="Wingdings" charset="2"/>
              <a:buChar char="u"/>
            </a:pPr>
            <a:endParaRPr lang="en-US" altLang="en-US" sz="2400" b="1" dirty="0">
              <a:latin typeface="Trebuchet MS" charset="0"/>
              <a:ea typeface="Trebuchet MS" charset="0"/>
              <a:cs typeface="Trebuchet MS" charset="0"/>
            </a:endParaRPr>
          </a:p>
          <a:p>
            <a:pPr algn="ctr">
              <a:lnSpc>
                <a:spcPct val="85000"/>
              </a:lnSpc>
              <a:spcBef>
                <a:spcPct val="0"/>
              </a:spcBef>
              <a:spcAft>
                <a:spcPct val="40000"/>
              </a:spcAft>
              <a:buFont typeface="Times" charset="0"/>
              <a:buNone/>
            </a:pPr>
            <a:endParaRPr lang="en-US" altLang="en-US" sz="2200" b="1" dirty="0">
              <a:latin typeface="Trebuchet MS" charset="0"/>
              <a:ea typeface="Trebuchet MS" charset="0"/>
              <a:cs typeface="Trebuchet MS" charset="0"/>
            </a:endParaRPr>
          </a:p>
        </p:txBody>
      </p:sp>
      <p:sp>
        <p:nvSpPr>
          <p:cNvPr id="10" name="Text Box 2"/>
          <p:cNvSpPr txBox="1">
            <a:spLocks noChangeArrowheads="1"/>
          </p:cNvSpPr>
          <p:nvPr/>
        </p:nvSpPr>
        <p:spPr bwMode="auto">
          <a:xfrm>
            <a:off x="5380566" y="1387929"/>
            <a:ext cx="4572000" cy="3851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31775" indent="-231775">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lnSpc>
                <a:spcPct val="85000"/>
              </a:lnSpc>
              <a:spcBef>
                <a:spcPct val="0"/>
              </a:spcBef>
              <a:spcAft>
                <a:spcPct val="40000"/>
              </a:spcAft>
              <a:buFontTx/>
              <a:buNone/>
            </a:pPr>
            <a:r>
              <a:rPr lang="en-US" altLang="en-US" sz="2400" b="1" u="sng" dirty="0">
                <a:latin typeface="Trebuchet MS" charset="0"/>
                <a:ea typeface="Trebuchet MS" charset="0"/>
                <a:cs typeface="Trebuchet MS" charset="0"/>
              </a:rPr>
              <a:t>Judgmental LANGUAGE</a:t>
            </a:r>
            <a:endParaRPr lang="en-US" altLang="en-US" sz="2400" b="1" dirty="0">
              <a:latin typeface="Trebuchet MS" charset="0"/>
              <a:ea typeface="Trebuchet MS" charset="0"/>
              <a:cs typeface="Trebuchet MS" charset="0"/>
            </a:endParaRP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What’s</a:t>
            </a:r>
            <a:r>
              <a:rPr lang="en-US" altLang="ja-JP" sz="2000" b="1" dirty="0">
                <a:latin typeface="Trebuchet MS" charset="0"/>
                <a:ea typeface="Trebuchet MS" charset="0"/>
                <a:cs typeface="Trebuchet MS" charset="0"/>
              </a:rPr>
              <a:t> your problem?</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Who did that?</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Why did you do that?</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Don’t</a:t>
            </a:r>
            <a:r>
              <a:rPr lang="en-US" altLang="ja-JP" sz="2000" b="1" dirty="0">
                <a:latin typeface="Trebuchet MS" charset="0"/>
                <a:ea typeface="Trebuchet MS" charset="0"/>
                <a:cs typeface="Trebuchet MS" charset="0"/>
              </a:rPr>
              <a:t> you know better than that?</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Why are you behind schedule?</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Who made that decision?</a:t>
            </a:r>
          </a:p>
          <a:p>
            <a:pPr>
              <a:spcBef>
                <a:spcPct val="0"/>
              </a:spcBef>
              <a:spcAft>
                <a:spcPts val="600"/>
              </a:spcAft>
              <a:buClr>
                <a:srgbClr val="830A9B"/>
              </a:buClr>
              <a:buSzPct val="100000"/>
              <a:buFont typeface="Wingdings" charset="2"/>
              <a:buChar char="§"/>
            </a:pPr>
            <a:r>
              <a:rPr lang="en-US" altLang="en-US" sz="2000" b="1" dirty="0">
                <a:latin typeface="Trebuchet MS" charset="0"/>
                <a:ea typeface="Trebuchet MS" charset="0"/>
                <a:cs typeface="Trebuchet MS" charset="0"/>
              </a:rPr>
              <a:t>Why are you so far behind the other team?</a:t>
            </a:r>
          </a:p>
          <a:p>
            <a:pPr algn="ctr">
              <a:lnSpc>
                <a:spcPct val="85000"/>
              </a:lnSpc>
              <a:spcBef>
                <a:spcPct val="0"/>
              </a:spcBef>
              <a:spcAft>
                <a:spcPct val="40000"/>
              </a:spcAft>
              <a:buFont typeface="Times" charset="0"/>
              <a:buNone/>
            </a:pPr>
            <a:endParaRPr lang="en-US" altLang="en-US" sz="2200" b="1" dirty="0">
              <a:latin typeface="Trebuchet MS" charset="0"/>
              <a:ea typeface="Trebuchet MS" charset="0"/>
              <a:cs typeface="Trebuchet MS" charset="0"/>
            </a:endParaRPr>
          </a:p>
        </p:txBody>
      </p:sp>
      <p:sp>
        <p:nvSpPr>
          <p:cNvPr id="3" name="Title 2"/>
          <p:cNvSpPr>
            <a:spLocks noGrp="1"/>
          </p:cNvSpPr>
          <p:nvPr>
            <p:ph type="title"/>
          </p:nvPr>
        </p:nvSpPr>
        <p:spPr>
          <a:xfrm>
            <a:off x="0" y="-375557"/>
            <a:ext cx="9952566" cy="1747157"/>
          </a:xfrm>
        </p:spPr>
        <p:txBody>
          <a:bodyPr>
            <a:noAutofit/>
          </a:bodyPr>
          <a:lstStyle/>
          <a:p>
            <a:pPr algn="ctr"/>
            <a:br>
              <a:rPr lang="en-US" sz="4900" b="1" dirty="0">
                <a:latin typeface="Trebuchet MS" charset="0"/>
                <a:ea typeface="Trebuchet MS" charset="0"/>
                <a:cs typeface="Trebuchet MS" charset="0"/>
              </a:rPr>
            </a:br>
            <a:r>
              <a:rPr lang="en-US" sz="4900" b="1" dirty="0">
                <a:latin typeface="Trebuchet MS" charset="0"/>
                <a:ea typeface="Trebuchet MS" charset="0"/>
                <a:cs typeface="Trebuchet MS" charset="0"/>
              </a:rPr>
              <a:t>Leading is Energy Management</a:t>
            </a:r>
            <a:br>
              <a:rPr lang="en-US" sz="4900" b="1" dirty="0">
                <a:latin typeface="Trebuchet MS" charset="0"/>
                <a:ea typeface="Trebuchet MS" charset="0"/>
                <a:cs typeface="Trebuchet MS" charset="0"/>
              </a:rPr>
            </a:br>
            <a:endParaRPr lang="en-US" sz="4900" b="1" dirty="0">
              <a:latin typeface="Trebuchet MS" charset="0"/>
              <a:ea typeface="Trebuchet MS" charset="0"/>
              <a:cs typeface="Trebuchet MS" charset="0"/>
            </a:endParaRPr>
          </a:p>
        </p:txBody>
      </p:sp>
      <p:sp>
        <p:nvSpPr>
          <p:cNvPr id="2" name="Slide Number Placeholder 1">
            <a:extLst>
              <a:ext uri="{FF2B5EF4-FFF2-40B4-BE49-F238E27FC236}">
                <a16:creationId xmlns:a16="http://schemas.microsoft.com/office/drawing/2014/main" id="{104BD5A2-9BC0-4746-AB3D-C91D6CA0D626}"/>
              </a:ext>
            </a:extLst>
          </p:cNvPr>
          <p:cNvSpPr>
            <a:spLocks noGrp="1"/>
          </p:cNvSpPr>
          <p:nvPr>
            <p:ph type="sldNum" sz="quarter" idx="12"/>
          </p:nvPr>
        </p:nvSpPr>
        <p:spPr/>
        <p:txBody>
          <a:bodyPr/>
          <a:lstStyle/>
          <a:p>
            <a:fld id="{709BBA3B-D75E-DC42-8652-EDC7F35A86E4}" type="slidenum">
              <a:rPr lang="en-US" sz="2400" smtClean="0"/>
              <a:t>111</a:t>
            </a:fld>
            <a:endParaRPr lang="en-US" sz="2400" dirty="0"/>
          </a:p>
        </p:txBody>
      </p:sp>
    </p:spTree>
    <p:extLst>
      <p:ext uri="{BB962C8B-B14F-4D97-AF65-F5344CB8AC3E}">
        <p14:creationId xmlns:p14="http://schemas.microsoft.com/office/powerpoint/2010/main" val="9710571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44" y="456110"/>
            <a:ext cx="9873342" cy="1682931"/>
          </a:xfrm>
        </p:spPr>
        <p:txBody>
          <a:bodyPr>
            <a:noAutofit/>
          </a:bodyPr>
          <a:lstStyle/>
          <a:p>
            <a:r>
              <a:rPr lang="en-US" sz="5400" b="1" dirty="0"/>
              <a:t>The Great Millennial Lesson: </a:t>
            </a:r>
            <a:br>
              <a:rPr lang="en-US" sz="5400" b="1" dirty="0"/>
            </a:br>
            <a:endParaRPr lang="en-US" sz="5400" dirty="0"/>
          </a:p>
        </p:txBody>
      </p:sp>
      <p:sp>
        <p:nvSpPr>
          <p:cNvPr id="101380" name="TextBox 4"/>
          <p:cNvSpPr txBox="1">
            <a:spLocks noChangeArrowheads="1"/>
          </p:cNvSpPr>
          <p:nvPr/>
        </p:nvSpPr>
        <p:spPr bwMode="auto">
          <a:xfrm>
            <a:off x="234044" y="1860368"/>
            <a:ext cx="3585790"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r>
              <a:rPr lang="en-US" sz="6600" b="1">
                <a:latin typeface="Trebuchet MS" charset="0"/>
                <a:ea typeface="Trebuchet MS" charset="0"/>
                <a:cs typeface="Trebuchet MS" charset="0"/>
              </a:rPr>
              <a:t>Patience</a:t>
            </a:r>
            <a:endParaRPr lang="en-US" sz="6600" b="1" dirty="0">
              <a:latin typeface="Trebuchet MS" charset="0"/>
              <a:ea typeface="Trebuchet MS" charset="0"/>
              <a:cs typeface="Trebuchet MS" charset="0"/>
            </a:endParaRPr>
          </a:p>
        </p:txBody>
      </p:sp>
      <p:sp>
        <p:nvSpPr>
          <p:cNvPr id="3" name="Slide Number Placeholder 2">
            <a:extLst>
              <a:ext uri="{FF2B5EF4-FFF2-40B4-BE49-F238E27FC236}">
                <a16:creationId xmlns:a16="http://schemas.microsoft.com/office/drawing/2014/main" id="{04B3327E-CFF5-6F40-9D61-404D57084C86}"/>
              </a:ext>
            </a:extLst>
          </p:cNvPr>
          <p:cNvSpPr>
            <a:spLocks noGrp="1"/>
          </p:cNvSpPr>
          <p:nvPr>
            <p:ph type="sldNum" sz="quarter" idx="12"/>
          </p:nvPr>
        </p:nvSpPr>
        <p:spPr/>
        <p:txBody>
          <a:bodyPr/>
          <a:lstStyle/>
          <a:p>
            <a:fld id="{709BBA3B-D75E-DC42-8652-EDC7F35A86E4}" type="slidenum">
              <a:rPr lang="en-US" sz="2400" smtClean="0"/>
              <a:t>112</a:t>
            </a:fld>
            <a:endParaRPr lang="en-US" sz="2400" dirty="0"/>
          </a:p>
        </p:txBody>
      </p:sp>
    </p:spTree>
    <p:extLst>
      <p:ext uri="{BB962C8B-B14F-4D97-AF65-F5344CB8AC3E}">
        <p14:creationId xmlns:p14="http://schemas.microsoft.com/office/powerpoint/2010/main" val="16264270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0" name="Rectangle 2"/>
          <p:cNvSpPr>
            <a:spLocks noGrp="1" noChangeArrowheads="1"/>
          </p:cNvSpPr>
          <p:nvPr>
            <p:ph sz="half" idx="2"/>
          </p:nvPr>
        </p:nvSpPr>
        <p:spPr>
          <a:xfrm>
            <a:off x="2988129" y="960430"/>
            <a:ext cx="8615293" cy="4525963"/>
          </a:xfrm>
        </p:spPr>
        <p:txBody>
          <a:bodyPr/>
          <a:lstStyle/>
          <a:p>
            <a:pPr marL="0" indent="0">
              <a:buNone/>
            </a:pPr>
            <a:r>
              <a:rPr lang="en-US" sz="4000" b="1" dirty="0">
                <a:latin typeface="Trebuchet MS" charset="0"/>
                <a:ea typeface="Trebuchet MS" charset="0"/>
                <a:cs typeface="Trebuchet MS" charset="0"/>
              </a:rPr>
              <a:t>“Your mind will answer most questions if you learn to relax and </a:t>
            </a:r>
          </a:p>
          <a:p>
            <a:pPr marL="0" indent="0">
              <a:buNone/>
            </a:pPr>
            <a:r>
              <a:rPr lang="en-US" sz="4000" b="1" dirty="0">
                <a:latin typeface="Trebuchet MS" charset="0"/>
                <a:ea typeface="Trebuchet MS" charset="0"/>
                <a:cs typeface="Trebuchet MS" charset="0"/>
              </a:rPr>
              <a:t>wait for the answer.”</a:t>
            </a:r>
          </a:p>
          <a:p>
            <a:pPr marL="0" indent="0">
              <a:spcAft>
                <a:spcPts val="0"/>
              </a:spcAft>
              <a:buNone/>
            </a:pPr>
            <a:endParaRPr lang="en-US" sz="3600" b="1" dirty="0">
              <a:latin typeface="Trebuchet MS" charset="0"/>
              <a:ea typeface="Trebuchet MS" charset="0"/>
              <a:cs typeface="Trebuchet MS" charset="0"/>
            </a:endParaRPr>
          </a:p>
          <a:p>
            <a:pPr marL="0" indent="0" algn="r">
              <a:spcAft>
                <a:spcPts val="0"/>
              </a:spcAft>
              <a:buNone/>
            </a:pPr>
            <a:r>
              <a:rPr lang="en-US" i="1" dirty="0">
                <a:latin typeface="Trebuchet MS" charset="0"/>
                <a:ea typeface="Trebuchet MS" charset="0"/>
                <a:cs typeface="Trebuchet MS" charset="0"/>
              </a:rPr>
              <a:t>William S. Burroughs</a:t>
            </a:r>
          </a:p>
          <a:p>
            <a:pPr marL="0" indent="0">
              <a:buNone/>
            </a:pPr>
            <a:endParaRPr lang="en-US" sz="3600" b="1" dirty="0">
              <a:latin typeface="Trebuchet MS" charset="0"/>
              <a:ea typeface="Trebuchet MS" charset="0"/>
              <a:cs typeface="Trebuchet MS" charset="0"/>
            </a:endParaRPr>
          </a:p>
        </p:txBody>
      </p:sp>
      <p:sp>
        <p:nvSpPr>
          <p:cNvPr id="3" name="Title 2"/>
          <p:cNvSpPr>
            <a:spLocks noGrp="1"/>
          </p:cNvSpPr>
          <p:nvPr>
            <p:ph type="title"/>
          </p:nvPr>
        </p:nvSpPr>
        <p:spPr>
          <a:xfrm rot="17829842">
            <a:off x="-72382" y="2090451"/>
            <a:ext cx="4214702" cy="1524000"/>
          </a:xfrm>
        </p:spPr>
        <p:txBody>
          <a:bodyPr/>
          <a:lstStyle/>
          <a:p>
            <a:pPr algn="ctr"/>
            <a:r>
              <a:rPr lang="en-US" dirty="0" err="1"/>
              <a:t>Googling</a:t>
            </a:r>
            <a:r>
              <a:rPr lang="en-US" dirty="0"/>
              <a:t> Yourself</a:t>
            </a:r>
          </a:p>
        </p:txBody>
      </p:sp>
    </p:spTree>
    <p:extLst>
      <p:ext uri="{BB962C8B-B14F-4D97-AF65-F5344CB8AC3E}">
        <p14:creationId xmlns:p14="http://schemas.microsoft.com/office/powerpoint/2010/main" val="1757537692"/>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72" y="332720"/>
            <a:ext cx="9617528" cy="1332794"/>
          </a:xfrm>
        </p:spPr>
        <p:txBody>
          <a:bodyPr>
            <a:normAutofit fontScale="90000"/>
          </a:bodyPr>
          <a:lstStyle/>
          <a:p>
            <a:pPr>
              <a:defRPr/>
            </a:pPr>
            <a:r>
              <a:rPr lang="en-US" sz="5400" b="1"/>
              <a:t>Why Millennials Get Fired</a:t>
            </a:r>
            <a:br>
              <a:rPr lang="en-US" sz="5400" b="1"/>
            </a:br>
            <a:endParaRPr lang="en-US" sz="5400" dirty="0"/>
          </a:p>
        </p:txBody>
      </p:sp>
      <p:sp>
        <p:nvSpPr>
          <p:cNvPr id="3" name="Content Placeholder 2"/>
          <p:cNvSpPr>
            <a:spLocks noGrp="1"/>
          </p:cNvSpPr>
          <p:nvPr>
            <p:ph idx="1"/>
          </p:nvPr>
        </p:nvSpPr>
        <p:spPr>
          <a:xfrm>
            <a:off x="413031" y="1376938"/>
            <a:ext cx="9269812" cy="4953000"/>
          </a:xfrm>
        </p:spPr>
        <p:txBody>
          <a:bodyPr>
            <a:noAutofit/>
          </a:bodyPr>
          <a:lstStyle/>
          <a:p>
            <a:pPr>
              <a:defRPr/>
            </a:pPr>
            <a:r>
              <a:rPr lang="en-US" sz="2800" b="1"/>
              <a:t>The </a:t>
            </a:r>
            <a:r>
              <a:rPr lang="en-US" sz="2800" b="1" dirty="0"/>
              <a:t>tendency towards an anti-work attitude isn't appreciated (or tolerated).</a:t>
            </a:r>
          </a:p>
          <a:p>
            <a:pPr>
              <a:defRPr/>
            </a:pPr>
            <a:r>
              <a:rPr lang="en-US" sz="2800" b="1" dirty="0"/>
              <a:t>Millennials  tend to work the minimum time required. They may push for flexibility and a reduced work schedule to create more time for personal pursuits. This demand can be viewed as disrespectful. </a:t>
            </a:r>
          </a:p>
          <a:p>
            <a:pPr>
              <a:defRPr/>
            </a:pPr>
            <a:r>
              <a:rPr lang="en-US" sz="2800" b="1" dirty="0"/>
              <a:t>Solution: Be consistently on time and demonstrate commitment to your job earning trust and respect by showing that you can deliver results. Then request more flexibility in schedule.   </a:t>
            </a:r>
          </a:p>
          <a:p>
            <a:pPr>
              <a:defRPr/>
            </a:pPr>
            <a:endParaRPr lang="en-US" sz="2800" b="1" dirty="0"/>
          </a:p>
          <a:p>
            <a:pPr>
              <a:defRPr/>
            </a:pPr>
            <a:endParaRPr lang="en-US" sz="2800" dirty="0"/>
          </a:p>
          <a:p>
            <a:pPr>
              <a:defRPr/>
            </a:pPr>
            <a:endParaRPr lang="en-US" sz="4800" b="1" dirty="0">
              <a:latin typeface="Trebuchet MS"/>
              <a:cs typeface="Trebuchet MS"/>
            </a:endParaRPr>
          </a:p>
          <a:p>
            <a:pPr>
              <a:defRPr/>
            </a:pPr>
            <a:endParaRPr lang="en-US" sz="4800" b="1" dirty="0">
              <a:latin typeface="Trebuchet MS"/>
              <a:cs typeface="Trebuchet MS"/>
            </a:endParaRPr>
          </a:p>
        </p:txBody>
      </p:sp>
      <p:sp>
        <p:nvSpPr>
          <p:cNvPr id="4" name="Slide Number Placeholder 3">
            <a:extLst>
              <a:ext uri="{FF2B5EF4-FFF2-40B4-BE49-F238E27FC236}">
                <a16:creationId xmlns:a16="http://schemas.microsoft.com/office/drawing/2014/main" id="{93F43B67-588D-644D-9C2B-F6F721C3CAD2}"/>
              </a:ext>
            </a:extLst>
          </p:cNvPr>
          <p:cNvSpPr>
            <a:spLocks noGrp="1"/>
          </p:cNvSpPr>
          <p:nvPr>
            <p:ph type="sldNum" sz="quarter" idx="12"/>
          </p:nvPr>
        </p:nvSpPr>
        <p:spPr/>
        <p:txBody>
          <a:bodyPr/>
          <a:lstStyle/>
          <a:p>
            <a:fld id="{709BBA3B-D75E-DC42-8652-EDC7F35A86E4}" type="slidenum">
              <a:rPr lang="en-US" sz="2400" smtClean="0"/>
              <a:t>114</a:t>
            </a:fld>
            <a:endParaRPr lang="en-US" sz="2400" dirty="0"/>
          </a:p>
        </p:txBody>
      </p:sp>
    </p:spTree>
    <p:extLst>
      <p:ext uri="{BB962C8B-B14F-4D97-AF65-F5344CB8AC3E}">
        <p14:creationId xmlns:p14="http://schemas.microsoft.com/office/powerpoint/2010/main" val="19639534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71" y="1270924"/>
            <a:ext cx="10134599" cy="4953000"/>
          </a:xfrm>
        </p:spPr>
        <p:txBody>
          <a:bodyPr>
            <a:noAutofit/>
          </a:bodyPr>
          <a:lstStyle/>
          <a:p>
            <a:pPr>
              <a:defRPr/>
            </a:pPr>
            <a:r>
              <a:rPr lang="en-US" sz="2800" b="1"/>
              <a:t>An </a:t>
            </a:r>
            <a:r>
              <a:rPr lang="en-US" sz="2800" b="1" dirty="0"/>
              <a:t>employer pays us to do a job. We are service providers. Expecting extensive training and professional development to do the job doesn't make financial sense. In many employers' minds (especially, small to midsized businesses with limited budgets and resources), </a:t>
            </a:r>
            <a:r>
              <a:rPr lang="en-US" sz="2800" b="1" dirty="0" err="1"/>
              <a:t>Millennials</a:t>
            </a:r>
            <a:r>
              <a:rPr lang="en-US" sz="2800" b="1" dirty="0"/>
              <a:t> should foot the bill to develop themselves and make themselves worth more to the employer.</a:t>
            </a:r>
          </a:p>
          <a:p>
            <a:pPr>
              <a:defRPr/>
            </a:pPr>
            <a:endParaRPr lang="en-US" sz="2800" b="1" dirty="0"/>
          </a:p>
          <a:p>
            <a:pPr>
              <a:defRPr/>
            </a:pPr>
            <a:r>
              <a:rPr lang="en-US" sz="2800" b="1" dirty="0"/>
              <a:t>Solution: One : proactively seek resources on their own to help them close gaps in skills and knowledge in the workplace. Two: seek out a mentor to privately ask questions and get guidance </a:t>
            </a:r>
          </a:p>
          <a:p>
            <a:pPr>
              <a:defRPr/>
            </a:pPr>
            <a:endParaRPr lang="en-US" sz="4800" b="1" dirty="0">
              <a:latin typeface="Trebuchet MS"/>
              <a:cs typeface="Trebuchet MS"/>
            </a:endParaRPr>
          </a:p>
        </p:txBody>
      </p:sp>
      <p:sp>
        <p:nvSpPr>
          <p:cNvPr id="6" name="Title 1"/>
          <p:cNvSpPr>
            <a:spLocks noGrp="1"/>
          </p:cNvSpPr>
          <p:nvPr>
            <p:ph type="title"/>
          </p:nvPr>
        </p:nvSpPr>
        <p:spPr>
          <a:xfrm>
            <a:off x="364672" y="332720"/>
            <a:ext cx="9617528" cy="1332794"/>
          </a:xfrm>
        </p:spPr>
        <p:txBody>
          <a:bodyPr>
            <a:normAutofit fontScale="90000"/>
          </a:bodyPr>
          <a:lstStyle/>
          <a:p>
            <a:pPr>
              <a:defRPr/>
            </a:pPr>
            <a:r>
              <a:rPr lang="en-US" sz="5400" b="1"/>
              <a:t>Why Millennials Get Fired</a:t>
            </a:r>
            <a:br>
              <a:rPr lang="en-US" sz="5400" b="1"/>
            </a:br>
            <a:endParaRPr lang="en-US" sz="5400" dirty="0"/>
          </a:p>
        </p:txBody>
      </p:sp>
      <p:sp>
        <p:nvSpPr>
          <p:cNvPr id="2" name="Slide Number Placeholder 1">
            <a:extLst>
              <a:ext uri="{FF2B5EF4-FFF2-40B4-BE49-F238E27FC236}">
                <a16:creationId xmlns:a16="http://schemas.microsoft.com/office/drawing/2014/main" id="{5B152FD7-3500-A249-81AE-5626FB2879DA}"/>
              </a:ext>
            </a:extLst>
          </p:cNvPr>
          <p:cNvSpPr>
            <a:spLocks noGrp="1"/>
          </p:cNvSpPr>
          <p:nvPr>
            <p:ph type="sldNum" sz="quarter" idx="12"/>
          </p:nvPr>
        </p:nvSpPr>
        <p:spPr>
          <a:xfrm>
            <a:off x="8372475" y="6223924"/>
            <a:ext cx="728663" cy="519776"/>
          </a:xfrm>
        </p:spPr>
        <p:txBody>
          <a:bodyPr/>
          <a:lstStyle/>
          <a:p>
            <a:fld id="{709BBA3B-D75E-DC42-8652-EDC7F35A86E4}" type="slidenum">
              <a:rPr lang="en-US" sz="2400" smtClean="0"/>
              <a:t>115</a:t>
            </a:fld>
            <a:endParaRPr lang="en-US" sz="2400" dirty="0"/>
          </a:p>
        </p:txBody>
      </p:sp>
    </p:spTree>
    <p:extLst>
      <p:ext uri="{BB962C8B-B14F-4D97-AF65-F5344CB8AC3E}">
        <p14:creationId xmlns:p14="http://schemas.microsoft.com/office/powerpoint/2010/main" val="1265965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270924"/>
            <a:ext cx="9808030" cy="4953000"/>
          </a:xfrm>
        </p:spPr>
        <p:txBody>
          <a:bodyPr>
            <a:noAutofit/>
          </a:bodyPr>
          <a:lstStyle/>
          <a:p>
            <a:pPr>
              <a:defRPr/>
            </a:pPr>
            <a:endParaRPr lang="en-US" sz="2000" b="1" dirty="0">
              <a:latin typeface="Trebuchet MS"/>
              <a:cs typeface="Trebuchet MS"/>
            </a:endParaRPr>
          </a:p>
          <a:p>
            <a:pPr>
              <a:defRPr/>
            </a:pPr>
            <a:r>
              <a:rPr lang="en-US" sz="2800" b="1" dirty="0"/>
              <a:t>Difficult to keep them Happy. </a:t>
            </a:r>
          </a:p>
          <a:p>
            <a:pPr>
              <a:defRPr/>
            </a:pPr>
            <a:r>
              <a:rPr lang="en-US" sz="2800" b="1" dirty="0"/>
              <a:t>Part of the problem is how much external motivators were used on </a:t>
            </a:r>
            <a:r>
              <a:rPr lang="en-US" sz="2800" b="1" dirty="0" err="1"/>
              <a:t>Millennials</a:t>
            </a:r>
            <a:r>
              <a:rPr lang="en-US" sz="2800" b="1" dirty="0"/>
              <a:t> growing up. In the book </a:t>
            </a:r>
            <a:r>
              <a:rPr lang="en-US" sz="2800" b="1" dirty="0">
                <a:hlinkClick r:id="rId2"/>
              </a:rPr>
              <a:t>Punished by Rewards, Alfie Kohn argues that Millennials have an addiction to praise, perks, and other incentives to learn--better known as bribes.</a:t>
            </a:r>
            <a:r>
              <a:rPr lang="en-US" sz="2800" b="1" dirty="0"/>
              <a:t> When the newness of the job wears off and disappointment sets in, even though they have a multitude of perks (healthy meals on site, gym , in house parties , career development)  feel the answer to this problem is more incentives!</a:t>
            </a:r>
          </a:p>
          <a:p>
            <a:pPr>
              <a:defRPr/>
            </a:pPr>
            <a:endParaRPr lang="en-US" sz="2800" dirty="0"/>
          </a:p>
          <a:p>
            <a:pPr>
              <a:defRPr/>
            </a:pPr>
            <a:endParaRPr lang="en-US" sz="2800" dirty="0"/>
          </a:p>
          <a:p>
            <a:pPr>
              <a:defRPr/>
            </a:pPr>
            <a:endParaRPr lang="en-US" sz="4800" b="1" dirty="0">
              <a:latin typeface="Trebuchet MS"/>
              <a:cs typeface="Trebuchet MS"/>
            </a:endParaRPr>
          </a:p>
          <a:p>
            <a:pPr>
              <a:defRPr/>
            </a:pPr>
            <a:endParaRPr lang="en-US" sz="4800" b="1" dirty="0">
              <a:latin typeface="Trebuchet MS"/>
              <a:cs typeface="Trebuchet MS"/>
            </a:endParaRPr>
          </a:p>
        </p:txBody>
      </p:sp>
      <p:sp>
        <p:nvSpPr>
          <p:cNvPr id="6" name="Title 1"/>
          <p:cNvSpPr>
            <a:spLocks noGrp="1"/>
          </p:cNvSpPr>
          <p:nvPr>
            <p:ph type="title"/>
          </p:nvPr>
        </p:nvSpPr>
        <p:spPr>
          <a:xfrm>
            <a:off x="364672" y="332720"/>
            <a:ext cx="9617528" cy="1332794"/>
          </a:xfrm>
        </p:spPr>
        <p:txBody>
          <a:bodyPr>
            <a:normAutofit fontScale="90000"/>
          </a:bodyPr>
          <a:lstStyle/>
          <a:p>
            <a:pPr>
              <a:defRPr/>
            </a:pPr>
            <a:r>
              <a:rPr lang="en-US" sz="5400" b="1"/>
              <a:t>Why Millennials Get Fired</a:t>
            </a:r>
            <a:br>
              <a:rPr lang="en-US" sz="5400" b="1"/>
            </a:br>
            <a:endParaRPr lang="en-US" sz="5400" dirty="0"/>
          </a:p>
        </p:txBody>
      </p:sp>
      <p:sp>
        <p:nvSpPr>
          <p:cNvPr id="2" name="Slide Number Placeholder 1">
            <a:extLst>
              <a:ext uri="{FF2B5EF4-FFF2-40B4-BE49-F238E27FC236}">
                <a16:creationId xmlns:a16="http://schemas.microsoft.com/office/drawing/2014/main" id="{B047D037-A21A-174F-81FF-EC855496F836}"/>
              </a:ext>
            </a:extLst>
          </p:cNvPr>
          <p:cNvSpPr>
            <a:spLocks noGrp="1"/>
          </p:cNvSpPr>
          <p:nvPr>
            <p:ph type="sldNum" sz="quarter" idx="12"/>
          </p:nvPr>
        </p:nvSpPr>
        <p:spPr>
          <a:xfrm>
            <a:off x="8358189" y="6223923"/>
            <a:ext cx="915814" cy="391189"/>
          </a:xfrm>
        </p:spPr>
        <p:txBody>
          <a:bodyPr/>
          <a:lstStyle/>
          <a:p>
            <a:fld id="{709BBA3B-D75E-DC42-8652-EDC7F35A86E4}" type="slidenum">
              <a:rPr lang="en-US" sz="2400" smtClean="0"/>
              <a:t>116</a:t>
            </a:fld>
            <a:endParaRPr lang="en-US" sz="2400" dirty="0"/>
          </a:p>
        </p:txBody>
      </p:sp>
    </p:spTree>
    <p:extLst>
      <p:ext uri="{BB962C8B-B14F-4D97-AF65-F5344CB8AC3E}">
        <p14:creationId xmlns:p14="http://schemas.microsoft.com/office/powerpoint/2010/main" val="13415259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71" y="1399415"/>
            <a:ext cx="9497785" cy="4953000"/>
          </a:xfrm>
        </p:spPr>
        <p:txBody>
          <a:bodyPr>
            <a:noAutofit/>
          </a:bodyPr>
          <a:lstStyle/>
          <a:p>
            <a:pPr>
              <a:defRPr/>
            </a:pPr>
            <a:r>
              <a:rPr lang="en-US" sz="2800" b="1"/>
              <a:t>Difficult </a:t>
            </a:r>
            <a:r>
              <a:rPr lang="en-US" sz="2800" b="1" dirty="0"/>
              <a:t>to keep them Happy. </a:t>
            </a:r>
          </a:p>
          <a:p>
            <a:pPr>
              <a:defRPr/>
            </a:pPr>
            <a:r>
              <a:rPr lang="en-US" sz="2800" b="1" dirty="0"/>
              <a:t>Part of the problem is how much external motivators were used on </a:t>
            </a:r>
            <a:r>
              <a:rPr lang="en-US" sz="2800" b="1" dirty="0" err="1"/>
              <a:t>Millennials</a:t>
            </a:r>
            <a:r>
              <a:rPr lang="en-US" sz="2800" b="1" dirty="0"/>
              <a:t> growing up. </a:t>
            </a:r>
          </a:p>
          <a:p>
            <a:pPr>
              <a:defRPr/>
            </a:pPr>
            <a:r>
              <a:rPr lang="en-US" sz="2800" b="1" dirty="0">
                <a:latin typeface="Trebuchet MS"/>
                <a:cs typeface="Trebuchet MS"/>
              </a:rPr>
              <a:t>Solution: </a:t>
            </a:r>
            <a:r>
              <a:rPr lang="en-US" sz="2800" b="1" dirty="0"/>
              <a:t>The reality is that </a:t>
            </a:r>
            <a:r>
              <a:rPr lang="en-US" sz="2800" b="1" dirty="0" err="1"/>
              <a:t>Millennials</a:t>
            </a:r>
            <a:r>
              <a:rPr lang="en-US" sz="2800" b="1" dirty="0"/>
              <a:t> (like all workers) must learn to find intrinsic motivation (internal drive for work).</a:t>
            </a:r>
          </a:p>
          <a:p>
            <a:pPr>
              <a:defRPr/>
            </a:pPr>
            <a:r>
              <a:rPr lang="en-US" sz="2800" b="1" dirty="0"/>
              <a:t>Smart </a:t>
            </a:r>
            <a:r>
              <a:rPr lang="en-US" sz="2800" b="1" dirty="0" err="1"/>
              <a:t>Millennials</a:t>
            </a:r>
            <a:r>
              <a:rPr lang="en-US" sz="2800" b="1" dirty="0"/>
              <a:t> can make some simple changes and set the standard for what an outstanding young professional looks like to employers today. </a:t>
            </a:r>
            <a:endParaRPr lang="en-US" sz="2800" b="1" dirty="0">
              <a:latin typeface="Trebuchet MS"/>
              <a:cs typeface="Trebuchet MS"/>
            </a:endParaRPr>
          </a:p>
          <a:p>
            <a:pPr>
              <a:defRPr/>
            </a:pPr>
            <a:endParaRPr lang="en-US" sz="4800" b="1" dirty="0">
              <a:latin typeface="Trebuchet MS"/>
              <a:cs typeface="Trebuchet MS"/>
            </a:endParaRPr>
          </a:p>
        </p:txBody>
      </p:sp>
      <p:sp>
        <p:nvSpPr>
          <p:cNvPr id="6" name="Title 1"/>
          <p:cNvSpPr>
            <a:spLocks noGrp="1"/>
          </p:cNvSpPr>
          <p:nvPr>
            <p:ph type="title"/>
          </p:nvPr>
        </p:nvSpPr>
        <p:spPr>
          <a:xfrm>
            <a:off x="364672" y="332720"/>
            <a:ext cx="9617528" cy="1332794"/>
          </a:xfrm>
        </p:spPr>
        <p:txBody>
          <a:bodyPr>
            <a:normAutofit fontScale="90000"/>
          </a:bodyPr>
          <a:lstStyle/>
          <a:p>
            <a:pPr>
              <a:defRPr/>
            </a:pPr>
            <a:r>
              <a:rPr lang="en-US" sz="5400" b="1"/>
              <a:t>Why Millennials Get Fired</a:t>
            </a:r>
            <a:br>
              <a:rPr lang="en-US" sz="5400" b="1"/>
            </a:br>
            <a:endParaRPr lang="en-US" sz="5400" dirty="0"/>
          </a:p>
        </p:txBody>
      </p:sp>
      <p:sp>
        <p:nvSpPr>
          <p:cNvPr id="2" name="Slide Number Placeholder 1">
            <a:extLst>
              <a:ext uri="{FF2B5EF4-FFF2-40B4-BE49-F238E27FC236}">
                <a16:creationId xmlns:a16="http://schemas.microsoft.com/office/drawing/2014/main" id="{96C24430-B170-094D-A7EB-BACC28AADA36}"/>
              </a:ext>
            </a:extLst>
          </p:cNvPr>
          <p:cNvSpPr>
            <a:spLocks noGrp="1"/>
          </p:cNvSpPr>
          <p:nvPr>
            <p:ph type="sldNum" sz="quarter" idx="12"/>
          </p:nvPr>
        </p:nvSpPr>
        <p:spPr/>
        <p:txBody>
          <a:bodyPr/>
          <a:lstStyle/>
          <a:p>
            <a:fld id="{709BBA3B-D75E-DC42-8652-EDC7F35A86E4}" type="slidenum">
              <a:rPr lang="en-US" sz="2400" smtClean="0"/>
              <a:t>117</a:t>
            </a:fld>
            <a:endParaRPr lang="en-US" sz="2400" dirty="0"/>
          </a:p>
        </p:txBody>
      </p:sp>
    </p:spTree>
    <p:extLst>
      <p:ext uri="{BB962C8B-B14F-4D97-AF65-F5344CB8AC3E}">
        <p14:creationId xmlns:p14="http://schemas.microsoft.com/office/powerpoint/2010/main" val="5961847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61257"/>
            <a:ext cx="9111343" cy="6319157"/>
          </a:xfrm>
        </p:spPr>
        <p:txBody>
          <a:bodyPr>
            <a:normAutofit fontScale="90000"/>
          </a:bodyPr>
          <a:lstStyle/>
          <a:p>
            <a:r>
              <a:rPr lang="en-US" sz="4000" b="1" dirty="0">
                <a:solidFill>
                  <a:schemeClr val="tx2"/>
                </a:solidFill>
              </a:rPr>
              <a:t>Managers matter</a:t>
            </a:r>
            <a:br>
              <a:rPr lang="en-US" sz="4000" b="1" dirty="0">
                <a:solidFill>
                  <a:schemeClr val="tx2"/>
                </a:solidFill>
              </a:rPr>
            </a:br>
            <a:br>
              <a:rPr lang="en-US" sz="3200" dirty="0"/>
            </a:br>
            <a:r>
              <a:rPr lang="en-US" sz="3100" dirty="0">
                <a:solidFill>
                  <a:schemeClr val="tx2"/>
                </a:solidFill>
              </a:rPr>
              <a:t>A 25 year </a:t>
            </a:r>
            <a:r>
              <a:rPr lang="mr-IN" sz="3100" dirty="0">
                <a:solidFill>
                  <a:schemeClr val="tx2"/>
                </a:solidFill>
              </a:rPr>
              <a:t>–</a:t>
            </a:r>
            <a:r>
              <a:rPr lang="en-US" sz="3100" dirty="0">
                <a:solidFill>
                  <a:schemeClr val="tx2"/>
                </a:solidFill>
              </a:rPr>
              <a:t>long Gallup organization study based on interviews with 12 million workers at 7,000 companies found that the relationship with a manager largely determines the length of an employee’s stay.</a:t>
            </a:r>
            <a:br>
              <a:rPr lang="en-US" sz="3100" dirty="0">
                <a:solidFill>
                  <a:schemeClr val="tx2"/>
                </a:solidFill>
              </a:rPr>
            </a:br>
            <a:br>
              <a:rPr lang="en-US" sz="3100" dirty="0">
                <a:solidFill>
                  <a:schemeClr val="tx2"/>
                </a:solidFill>
              </a:rPr>
            </a:br>
            <a:r>
              <a:rPr lang="en-US" sz="3100" dirty="0">
                <a:solidFill>
                  <a:schemeClr val="tx2"/>
                </a:solidFill>
              </a:rPr>
              <a:t>A Saratoga Institute study found that 50% of work satisfaction is determined by the relationship a worker has with his or her immediate supervisor.</a:t>
            </a:r>
            <a:br>
              <a:rPr lang="en-US" sz="3100" dirty="0">
                <a:solidFill>
                  <a:schemeClr val="tx2"/>
                </a:solidFill>
              </a:rPr>
            </a:br>
            <a:br>
              <a:rPr lang="en-US" sz="3100" dirty="0">
                <a:solidFill>
                  <a:schemeClr val="tx2"/>
                </a:solidFill>
              </a:rPr>
            </a:br>
            <a:r>
              <a:rPr lang="en-US" sz="3100" dirty="0">
                <a:solidFill>
                  <a:schemeClr val="tx2"/>
                </a:solidFill>
              </a:rPr>
              <a:t>A study by the Corporate Leadership Council found that a high quality manager is of standout importance in attracting and retaining key talent.</a:t>
            </a:r>
          </a:p>
        </p:txBody>
      </p:sp>
      <p:sp>
        <p:nvSpPr>
          <p:cNvPr id="2" name="Slide Number Placeholder 1">
            <a:extLst>
              <a:ext uri="{FF2B5EF4-FFF2-40B4-BE49-F238E27FC236}">
                <a16:creationId xmlns:a16="http://schemas.microsoft.com/office/drawing/2014/main" id="{ED61650B-E575-774F-B583-55595C56A92C}"/>
              </a:ext>
            </a:extLst>
          </p:cNvPr>
          <p:cNvSpPr>
            <a:spLocks noGrp="1"/>
          </p:cNvSpPr>
          <p:nvPr>
            <p:ph type="sldNum" sz="quarter" idx="12"/>
          </p:nvPr>
        </p:nvSpPr>
        <p:spPr/>
        <p:txBody>
          <a:bodyPr/>
          <a:lstStyle/>
          <a:p>
            <a:fld id="{709BBA3B-D75E-DC42-8652-EDC7F35A86E4}" type="slidenum">
              <a:rPr lang="en-US" sz="2400" smtClean="0"/>
              <a:t>118</a:t>
            </a:fld>
            <a:endParaRPr lang="en-US" sz="2400" dirty="0"/>
          </a:p>
        </p:txBody>
      </p:sp>
    </p:spTree>
    <p:extLst>
      <p:ext uri="{BB962C8B-B14F-4D97-AF65-F5344CB8AC3E}">
        <p14:creationId xmlns:p14="http://schemas.microsoft.com/office/powerpoint/2010/main" val="4652731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5" y="0"/>
            <a:ext cx="9840685" cy="6858000"/>
          </a:xfrm>
        </p:spPr>
        <p:txBody>
          <a:bodyPr numCol="2">
            <a:noAutofit/>
          </a:bodyPr>
          <a:lstStyle/>
          <a:p>
            <a:pPr marL="0" indent="0">
              <a:buNone/>
            </a:pPr>
            <a:r>
              <a:rPr lang="en-US" sz="2700" b="1" dirty="0"/>
              <a:t>Gen. X</a:t>
            </a:r>
          </a:p>
          <a:p>
            <a:r>
              <a:rPr lang="en-US" sz="2700" dirty="0"/>
              <a:t>Accept diversity</a:t>
            </a:r>
          </a:p>
          <a:p>
            <a:r>
              <a:rPr lang="en-US" sz="2700" dirty="0"/>
              <a:t>Pragmatic/practical</a:t>
            </a:r>
          </a:p>
          <a:p>
            <a:r>
              <a:rPr lang="en-US" sz="2700" dirty="0"/>
              <a:t>Self-reliant/individualistic</a:t>
            </a:r>
          </a:p>
          <a:p>
            <a:r>
              <a:rPr lang="en-US" sz="2700" dirty="0"/>
              <a:t>Reject rules</a:t>
            </a:r>
          </a:p>
          <a:p>
            <a:r>
              <a:rPr lang="en-US" sz="2700" dirty="0"/>
              <a:t>Killer life</a:t>
            </a:r>
          </a:p>
          <a:p>
            <a:r>
              <a:rPr lang="en-US" sz="2700" dirty="0"/>
              <a:t>Mistrust institutions</a:t>
            </a:r>
          </a:p>
          <a:p>
            <a:r>
              <a:rPr lang="en-US" sz="2700" dirty="0"/>
              <a:t>PC</a:t>
            </a:r>
          </a:p>
          <a:p>
            <a:r>
              <a:rPr lang="en-US" sz="2700" dirty="0"/>
              <a:t>Use technology</a:t>
            </a:r>
          </a:p>
          <a:p>
            <a:r>
              <a:rPr lang="en-US" sz="2700" dirty="0"/>
              <a:t>Multitask</a:t>
            </a:r>
          </a:p>
          <a:p>
            <a:r>
              <a:rPr lang="en-US" sz="2700" dirty="0"/>
              <a:t>Latch-key kids</a:t>
            </a:r>
          </a:p>
          <a:p>
            <a:r>
              <a:rPr lang="en-US" sz="2700" dirty="0"/>
              <a:t>Friend-not family</a:t>
            </a:r>
          </a:p>
          <a:p>
            <a:endParaRPr lang="en-US" sz="2700" dirty="0"/>
          </a:p>
          <a:p>
            <a:pPr marL="0" indent="0">
              <a:buNone/>
            </a:pPr>
            <a:r>
              <a:rPr lang="en-US" sz="2700" b="1" dirty="0"/>
              <a:t>Gen. Y</a:t>
            </a:r>
          </a:p>
          <a:p>
            <a:r>
              <a:rPr lang="en-US" sz="2700" dirty="0"/>
              <a:t>Celebrate Diversity</a:t>
            </a:r>
          </a:p>
          <a:p>
            <a:r>
              <a:rPr lang="en-US" sz="2700" dirty="0"/>
              <a:t>Optimistic/Realistic</a:t>
            </a:r>
          </a:p>
          <a:p>
            <a:r>
              <a:rPr lang="en-US" sz="2700" dirty="0"/>
              <a:t>Self-inventive/individualistic</a:t>
            </a:r>
          </a:p>
          <a:p>
            <a:r>
              <a:rPr lang="en-US" sz="2700" dirty="0"/>
              <a:t>Rewrite the rules</a:t>
            </a:r>
          </a:p>
          <a:p>
            <a:r>
              <a:rPr lang="en-US" sz="2700" dirty="0"/>
              <a:t>Killer lifestyle</a:t>
            </a:r>
          </a:p>
          <a:p>
            <a:r>
              <a:rPr lang="en-US" sz="2700" dirty="0"/>
              <a:t>Irrelevance of institutions</a:t>
            </a:r>
          </a:p>
          <a:p>
            <a:r>
              <a:rPr lang="en-US" sz="2700" dirty="0"/>
              <a:t>Internet</a:t>
            </a:r>
          </a:p>
          <a:p>
            <a:r>
              <a:rPr lang="en-US" sz="2700" dirty="0"/>
              <a:t>Assume technology</a:t>
            </a:r>
          </a:p>
          <a:p>
            <a:r>
              <a:rPr lang="en-US" sz="2700" dirty="0"/>
              <a:t>Multitask fast</a:t>
            </a:r>
          </a:p>
          <a:p>
            <a:r>
              <a:rPr lang="en-US" sz="2700" dirty="0"/>
              <a:t>Nurtured</a:t>
            </a:r>
          </a:p>
          <a:p>
            <a:r>
              <a:rPr lang="en-US" sz="2700" dirty="0"/>
              <a:t>Friends = family</a:t>
            </a:r>
          </a:p>
          <a:p>
            <a:pPr algn="ctr">
              <a:defRPr/>
            </a:pPr>
            <a:endParaRPr lang="en-US" sz="2700" b="1" dirty="0">
              <a:latin typeface="Trebuchet MS"/>
              <a:cs typeface="Trebuchet MS"/>
            </a:endParaRPr>
          </a:p>
        </p:txBody>
      </p:sp>
      <p:sp>
        <p:nvSpPr>
          <p:cNvPr id="2" name="Slide Number Placeholder 1">
            <a:extLst>
              <a:ext uri="{FF2B5EF4-FFF2-40B4-BE49-F238E27FC236}">
                <a16:creationId xmlns:a16="http://schemas.microsoft.com/office/drawing/2014/main" id="{38604558-1D9E-2C4B-9F5F-5A9B88C7E2AB}"/>
              </a:ext>
            </a:extLst>
          </p:cNvPr>
          <p:cNvSpPr>
            <a:spLocks noGrp="1"/>
          </p:cNvSpPr>
          <p:nvPr>
            <p:ph type="sldNum" sz="quarter" idx="12"/>
          </p:nvPr>
        </p:nvSpPr>
        <p:spPr/>
        <p:txBody>
          <a:bodyPr/>
          <a:lstStyle/>
          <a:p>
            <a:fld id="{709BBA3B-D75E-DC42-8652-EDC7F35A86E4}" type="slidenum">
              <a:rPr lang="en-US" sz="2400" smtClean="0"/>
              <a:t>119</a:t>
            </a:fld>
            <a:endParaRPr lang="en-US" sz="2400" dirty="0"/>
          </a:p>
        </p:txBody>
      </p:sp>
    </p:spTree>
    <p:extLst>
      <p:ext uri="{BB962C8B-B14F-4D97-AF65-F5344CB8AC3E}">
        <p14:creationId xmlns:p14="http://schemas.microsoft.com/office/powerpoint/2010/main" val="33463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r>
              <a:rPr lang="en-US" sz="3200" b="1" dirty="0">
                <a:latin typeface="Trebuchet MS"/>
                <a:cs typeface="Trebuchet MS"/>
              </a:rPr>
              <a:t>Close to Western but marked by different events</a:t>
            </a:r>
          </a:p>
          <a:p>
            <a:pPr>
              <a:defRPr/>
            </a:pPr>
            <a:r>
              <a:rPr lang="en-US" sz="3200" b="1" dirty="0">
                <a:latin typeface="Trebuchet MS"/>
                <a:cs typeface="Trebuchet MS"/>
              </a:rPr>
              <a:t>India: Partition Gen. 1944-1963 (independence from British rule)</a:t>
            </a:r>
          </a:p>
          <a:p>
            <a:pPr>
              <a:defRPr/>
            </a:pPr>
            <a:r>
              <a:rPr lang="en-US" sz="3200" b="1" dirty="0">
                <a:latin typeface="Trebuchet MS"/>
                <a:cs typeface="Trebuchet MS"/>
              </a:rPr>
              <a:t>Transition Gen. 1964-1983  has sympathy for the struggles of previous gen. but did not struggle as deeply</a:t>
            </a:r>
          </a:p>
          <a:p>
            <a:pPr>
              <a:defRPr/>
            </a:pPr>
            <a:r>
              <a:rPr lang="en-US" sz="3200" b="1" dirty="0">
                <a:latin typeface="Trebuchet MS"/>
                <a:cs typeface="Trebuchet MS"/>
              </a:rPr>
              <a:t>Post Liberalization Gen: 1984-1993 enjoys India’s economic liberalization</a:t>
            </a: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A6BF2A3-E8FE-4541-BB07-CACCDF328E24}"/>
              </a:ext>
            </a:extLst>
          </p:cNvPr>
          <p:cNvSpPr>
            <a:spLocks noGrp="1"/>
          </p:cNvSpPr>
          <p:nvPr>
            <p:ph type="sldNum" sz="quarter" idx="12"/>
          </p:nvPr>
        </p:nvSpPr>
        <p:spPr/>
        <p:txBody>
          <a:bodyPr/>
          <a:lstStyle/>
          <a:p>
            <a:fld id="{709BBA3B-D75E-DC42-8652-EDC7F35A86E4}" type="slidenum">
              <a:rPr lang="en-US" sz="2400" smtClean="0"/>
              <a:t>12</a:t>
            </a:fld>
            <a:endParaRPr lang="en-US" sz="2400" dirty="0"/>
          </a:p>
        </p:txBody>
      </p:sp>
    </p:spTree>
    <p:extLst>
      <p:ext uri="{BB962C8B-B14F-4D97-AF65-F5344CB8AC3E}">
        <p14:creationId xmlns:p14="http://schemas.microsoft.com/office/powerpoint/2010/main" val="16312270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6957"/>
            <a:ext cx="9661071" cy="6858000"/>
          </a:xfrm>
        </p:spPr>
        <p:txBody>
          <a:bodyPr numCol="2">
            <a:normAutofit/>
          </a:bodyPr>
          <a:lstStyle/>
          <a:p>
            <a:pPr marL="0" indent="0">
              <a:buNone/>
            </a:pPr>
            <a:r>
              <a:rPr lang="en-US" sz="2800" b="1" dirty="0" err="1"/>
              <a:t>GenX</a:t>
            </a:r>
            <a:endParaRPr lang="en-US" sz="2800" b="1" dirty="0"/>
          </a:p>
          <a:p>
            <a:pPr marL="0" indent="0">
              <a:buNone/>
            </a:pPr>
            <a:r>
              <a:rPr lang="en-US" sz="2800" b="1" dirty="0">
                <a:solidFill>
                  <a:schemeClr val="accent1"/>
                </a:solidFill>
              </a:rPr>
              <a:t>Mentoring Do’s</a:t>
            </a:r>
          </a:p>
          <a:p>
            <a:r>
              <a:rPr lang="en-US" sz="2800" dirty="0"/>
              <a:t>Casual, friendly work environment</a:t>
            </a:r>
          </a:p>
          <a:p>
            <a:r>
              <a:rPr lang="en-US" sz="2800" dirty="0"/>
              <a:t>Involvement</a:t>
            </a:r>
          </a:p>
          <a:p>
            <a:r>
              <a:rPr lang="en-US" sz="2800" dirty="0"/>
              <a:t>Flexibility and freedom</a:t>
            </a:r>
          </a:p>
          <a:p>
            <a:r>
              <a:rPr lang="en-US" sz="2800" dirty="0"/>
              <a:t>A place to learn</a:t>
            </a:r>
          </a:p>
          <a:p>
            <a:endParaRPr lang="en-US" sz="2800" dirty="0"/>
          </a:p>
          <a:p>
            <a:endParaRPr lang="en-US" sz="2800" dirty="0"/>
          </a:p>
          <a:p>
            <a:endParaRPr lang="en-US" sz="2800" dirty="0"/>
          </a:p>
          <a:p>
            <a:endParaRPr lang="en-US" sz="2800" dirty="0"/>
          </a:p>
          <a:p>
            <a:endParaRPr lang="en-US" sz="2800" dirty="0"/>
          </a:p>
          <a:p>
            <a:pPr marL="0" indent="0">
              <a:buNone/>
            </a:pPr>
            <a:r>
              <a:rPr lang="en-US" sz="2800" b="1" dirty="0" err="1"/>
              <a:t>GenY</a:t>
            </a:r>
            <a:endParaRPr lang="en-US" sz="2800" b="1" dirty="0"/>
          </a:p>
          <a:p>
            <a:pPr marL="0" indent="0">
              <a:buNone/>
            </a:pPr>
            <a:r>
              <a:rPr lang="en-US" sz="2800" b="1" dirty="0">
                <a:solidFill>
                  <a:schemeClr val="accent1"/>
                </a:solidFill>
              </a:rPr>
              <a:t>Mentoring Do’s</a:t>
            </a:r>
          </a:p>
          <a:p>
            <a:r>
              <a:rPr lang="en-US" sz="2800" dirty="0"/>
              <a:t>Structured, supportive work environment</a:t>
            </a:r>
          </a:p>
          <a:p>
            <a:r>
              <a:rPr lang="en-US" sz="2800" dirty="0"/>
              <a:t>Personalized work</a:t>
            </a:r>
          </a:p>
          <a:p>
            <a:r>
              <a:rPr lang="en-US" sz="2800" dirty="0"/>
              <a:t>Interactive relationship</a:t>
            </a:r>
          </a:p>
          <a:p>
            <a:r>
              <a:rPr lang="en-US" sz="2800" dirty="0"/>
              <a:t>Be prepared for demands, high expectations</a:t>
            </a:r>
          </a:p>
          <a:p>
            <a:pPr algn="ctr">
              <a:defRPr/>
            </a:pPr>
            <a:endParaRPr lang="en-US" sz="2800" b="1" dirty="0">
              <a:latin typeface="Trebuchet MS"/>
              <a:cs typeface="Trebuchet MS"/>
            </a:endParaRPr>
          </a:p>
        </p:txBody>
      </p:sp>
      <p:sp>
        <p:nvSpPr>
          <p:cNvPr id="2" name="Slide Number Placeholder 1">
            <a:extLst>
              <a:ext uri="{FF2B5EF4-FFF2-40B4-BE49-F238E27FC236}">
                <a16:creationId xmlns:a16="http://schemas.microsoft.com/office/drawing/2014/main" id="{5D99AE40-B8B7-CE4C-934B-85877A38BD59}"/>
              </a:ext>
            </a:extLst>
          </p:cNvPr>
          <p:cNvSpPr>
            <a:spLocks noGrp="1"/>
          </p:cNvSpPr>
          <p:nvPr>
            <p:ph type="sldNum" sz="quarter" idx="12"/>
          </p:nvPr>
        </p:nvSpPr>
        <p:spPr/>
        <p:txBody>
          <a:bodyPr/>
          <a:lstStyle/>
          <a:p>
            <a:fld id="{709BBA3B-D75E-DC42-8652-EDC7F35A86E4}" type="slidenum">
              <a:rPr lang="en-US" sz="2400" smtClean="0"/>
              <a:t>120</a:t>
            </a:fld>
            <a:endParaRPr lang="en-US" sz="2400" dirty="0"/>
          </a:p>
        </p:txBody>
      </p:sp>
    </p:spTree>
    <p:extLst>
      <p:ext uri="{BB962C8B-B14F-4D97-AF65-F5344CB8AC3E}">
        <p14:creationId xmlns:p14="http://schemas.microsoft.com/office/powerpoint/2010/main" val="20257517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4" y="304575"/>
            <a:ext cx="9528023" cy="1856014"/>
          </a:xfrm>
        </p:spPr>
        <p:txBody>
          <a:bodyPr>
            <a:noAutofit/>
          </a:bodyPr>
          <a:lstStyle/>
          <a:p>
            <a:r>
              <a:rPr lang="en-US" sz="5400" b="1" dirty="0"/>
              <a:t>Millennials : </a:t>
            </a:r>
            <a:br>
              <a:rPr lang="en-US" sz="5400" b="1" dirty="0"/>
            </a:br>
            <a:r>
              <a:rPr lang="en-US" sz="4800" b="1" dirty="0">
                <a:solidFill>
                  <a:schemeClr val="tx2"/>
                </a:solidFill>
              </a:rPr>
              <a:t>Values and the Workplace</a:t>
            </a:r>
          </a:p>
        </p:txBody>
      </p:sp>
      <p:sp>
        <p:nvSpPr>
          <p:cNvPr id="3" name="Content Placeholder 2"/>
          <p:cNvSpPr>
            <a:spLocks noGrp="1"/>
          </p:cNvSpPr>
          <p:nvPr>
            <p:ph idx="1"/>
          </p:nvPr>
        </p:nvSpPr>
        <p:spPr>
          <a:xfrm>
            <a:off x="677333" y="2160589"/>
            <a:ext cx="9397393" cy="3880773"/>
          </a:xfrm>
        </p:spPr>
        <p:txBody>
          <a:bodyPr>
            <a:normAutofit/>
          </a:bodyPr>
          <a:lstStyle/>
          <a:p>
            <a:r>
              <a:rPr lang="en-US" sz="2800" b="1" dirty="0"/>
              <a:t>Achievement</a:t>
            </a:r>
          </a:p>
          <a:p>
            <a:r>
              <a:rPr lang="en-US" sz="2800" b="1" dirty="0"/>
              <a:t>Collaboration</a:t>
            </a:r>
          </a:p>
          <a:p>
            <a:r>
              <a:rPr lang="en-US" sz="2800" b="1" dirty="0"/>
              <a:t>Mission</a:t>
            </a:r>
          </a:p>
          <a:p>
            <a:r>
              <a:rPr lang="en-US" sz="2800" b="1" dirty="0"/>
              <a:t>New Platinum Rule : Treating others like they would like to be treated</a:t>
            </a:r>
          </a:p>
          <a:p>
            <a:r>
              <a:rPr lang="en-US" sz="2800" b="1" dirty="0"/>
              <a:t>Respect</a:t>
            </a:r>
          </a:p>
        </p:txBody>
      </p:sp>
      <p:sp>
        <p:nvSpPr>
          <p:cNvPr id="4" name="Slide Number Placeholder 3">
            <a:extLst>
              <a:ext uri="{FF2B5EF4-FFF2-40B4-BE49-F238E27FC236}">
                <a16:creationId xmlns:a16="http://schemas.microsoft.com/office/drawing/2014/main" id="{03B9AD30-ADF4-C147-A974-0F2967414A15}"/>
              </a:ext>
            </a:extLst>
          </p:cNvPr>
          <p:cNvSpPr>
            <a:spLocks noGrp="1"/>
          </p:cNvSpPr>
          <p:nvPr>
            <p:ph type="sldNum" sz="quarter" idx="12"/>
          </p:nvPr>
        </p:nvSpPr>
        <p:spPr/>
        <p:txBody>
          <a:bodyPr/>
          <a:lstStyle/>
          <a:p>
            <a:fld id="{709BBA3B-D75E-DC42-8652-EDC7F35A86E4}" type="slidenum">
              <a:rPr lang="en-US" sz="2400" smtClean="0"/>
              <a:t>121</a:t>
            </a:fld>
            <a:endParaRPr lang="en-US" sz="2400" dirty="0"/>
          </a:p>
        </p:txBody>
      </p:sp>
    </p:spTree>
    <p:extLst>
      <p:ext uri="{BB962C8B-B14F-4D97-AF65-F5344CB8AC3E}">
        <p14:creationId xmlns:p14="http://schemas.microsoft.com/office/powerpoint/2010/main" val="19763938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254725"/>
            <a:ext cx="9345386" cy="1721031"/>
          </a:xfrm>
        </p:spPr>
        <p:txBody>
          <a:bodyPr>
            <a:noAutofit/>
          </a:bodyPr>
          <a:lstStyle/>
          <a:p>
            <a:pPr>
              <a:defRPr/>
            </a:pPr>
            <a:r>
              <a:rPr lang="en-US" sz="5400" b="1" dirty="0"/>
              <a:t>Millennials: </a:t>
            </a:r>
            <a:br>
              <a:rPr lang="en-US" b="1" dirty="0"/>
            </a:br>
            <a:r>
              <a:rPr lang="en-US" sz="4800" b="1" dirty="0">
                <a:solidFill>
                  <a:schemeClr val="tx2"/>
                </a:solidFill>
              </a:rPr>
              <a:t>Strengths and  Challenges</a:t>
            </a:r>
          </a:p>
        </p:txBody>
      </p:sp>
      <p:sp>
        <p:nvSpPr>
          <p:cNvPr id="3" name="Content Placeholder 2"/>
          <p:cNvSpPr>
            <a:spLocks noGrp="1"/>
          </p:cNvSpPr>
          <p:nvPr>
            <p:ph idx="1"/>
          </p:nvPr>
        </p:nvSpPr>
        <p:spPr>
          <a:xfrm>
            <a:off x="555171" y="2103120"/>
            <a:ext cx="10531929" cy="4754880"/>
          </a:xfrm>
        </p:spPr>
        <p:txBody>
          <a:bodyPr numCol="2">
            <a:normAutofit/>
          </a:bodyPr>
          <a:lstStyle/>
          <a:p>
            <a:r>
              <a:rPr lang="en-US" sz="2400" b="1" dirty="0"/>
              <a:t>Technology Prowess</a:t>
            </a:r>
          </a:p>
          <a:p>
            <a:r>
              <a:rPr lang="en-US" sz="2400" b="1" dirty="0"/>
              <a:t>Global Mindset</a:t>
            </a:r>
          </a:p>
          <a:p>
            <a:r>
              <a:rPr lang="en-US" sz="2400" b="1" dirty="0"/>
              <a:t>Multi-Tasking </a:t>
            </a:r>
          </a:p>
          <a:p>
            <a:r>
              <a:rPr lang="en-US" sz="2400" b="1" dirty="0"/>
              <a:t>Change is the constant</a:t>
            </a:r>
          </a:p>
          <a:p>
            <a:r>
              <a:rPr lang="en-US" sz="2400" b="1" dirty="0"/>
              <a:t>Open minded/ Non judgmental</a:t>
            </a:r>
          </a:p>
          <a:p>
            <a:r>
              <a:rPr lang="en-US" sz="2400" b="1" dirty="0"/>
              <a:t>Collaboration</a:t>
            </a:r>
          </a:p>
          <a:p>
            <a:r>
              <a:rPr lang="en-US" sz="2400" b="1" dirty="0"/>
              <a:t>Outside the box thinking</a:t>
            </a:r>
          </a:p>
          <a:p>
            <a:r>
              <a:rPr lang="en-US" sz="2400" b="1" dirty="0"/>
              <a:t>Thorough, detail </a:t>
            </a:r>
            <a:r>
              <a:rPr lang="mr-IN" sz="2400" b="1" dirty="0"/>
              <a:t>–</a:t>
            </a:r>
            <a:r>
              <a:rPr lang="en-US" sz="2400" b="1" dirty="0"/>
              <a:t>oriented</a:t>
            </a:r>
          </a:p>
          <a:p>
            <a:endParaRPr lang="en-US" b="1" dirty="0">
              <a:latin typeface="Trebuchet MS"/>
              <a:cs typeface="Trebuchet MS"/>
            </a:endParaRPr>
          </a:p>
          <a:p>
            <a:r>
              <a:rPr lang="en-US" sz="2400" b="1" dirty="0">
                <a:latin typeface="Trebuchet MS"/>
                <a:cs typeface="Trebuchet MS"/>
              </a:rPr>
              <a:t>Lofty expectations</a:t>
            </a:r>
          </a:p>
          <a:p>
            <a:r>
              <a:rPr lang="en-US" sz="2400" b="1" dirty="0">
                <a:latin typeface="Trebuchet MS"/>
                <a:cs typeface="Trebuchet MS"/>
              </a:rPr>
              <a:t>Supervision curve</a:t>
            </a:r>
          </a:p>
          <a:p>
            <a:r>
              <a:rPr lang="en-US" sz="2400" b="1" dirty="0">
                <a:latin typeface="Trebuchet MS"/>
                <a:cs typeface="Trebuchet MS"/>
              </a:rPr>
              <a:t>High Maintenance</a:t>
            </a:r>
          </a:p>
          <a:p>
            <a:r>
              <a:rPr lang="en-US" sz="2400" b="1" dirty="0">
                <a:latin typeface="Trebuchet MS"/>
                <a:cs typeface="Trebuchet MS"/>
              </a:rPr>
              <a:t>Impatient</a:t>
            </a:r>
          </a:p>
          <a:p>
            <a:r>
              <a:rPr lang="en-US" sz="2400" b="1" dirty="0">
                <a:latin typeface="Trebuchet MS"/>
                <a:cs typeface="Trebuchet MS"/>
              </a:rPr>
              <a:t>Easily bored/short attention span</a:t>
            </a:r>
          </a:p>
          <a:p>
            <a:r>
              <a:rPr lang="en-US" sz="2400" b="1" dirty="0">
                <a:latin typeface="Trebuchet MS"/>
                <a:cs typeface="Trebuchet MS"/>
              </a:rPr>
              <a:t>Technologically demanding</a:t>
            </a:r>
          </a:p>
          <a:p>
            <a:r>
              <a:rPr lang="en-US" sz="2400" b="1" dirty="0">
                <a:latin typeface="Trebuchet MS"/>
                <a:cs typeface="Trebuchet MS"/>
              </a:rPr>
              <a:t>Long-term thinking</a:t>
            </a:r>
          </a:p>
          <a:p>
            <a:endParaRPr lang="en-US" b="1" dirty="0">
              <a:latin typeface="Trebuchet MS"/>
              <a:cs typeface="Trebuchet MS"/>
            </a:endParaRPr>
          </a:p>
        </p:txBody>
      </p:sp>
      <p:sp>
        <p:nvSpPr>
          <p:cNvPr id="4" name="Slide Number Placeholder 3">
            <a:extLst>
              <a:ext uri="{FF2B5EF4-FFF2-40B4-BE49-F238E27FC236}">
                <a16:creationId xmlns:a16="http://schemas.microsoft.com/office/drawing/2014/main" id="{ECBB83B5-EF69-C34B-BEA6-304BAF4B32C7}"/>
              </a:ext>
            </a:extLst>
          </p:cNvPr>
          <p:cNvSpPr>
            <a:spLocks noGrp="1"/>
          </p:cNvSpPr>
          <p:nvPr>
            <p:ph type="sldNum" sz="quarter" idx="12"/>
          </p:nvPr>
        </p:nvSpPr>
        <p:spPr/>
        <p:txBody>
          <a:bodyPr/>
          <a:lstStyle/>
          <a:p>
            <a:fld id="{709BBA3B-D75E-DC42-8652-EDC7F35A86E4}" type="slidenum">
              <a:rPr lang="en-US" sz="2400" smtClean="0"/>
              <a:t>122</a:t>
            </a:fld>
            <a:endParaRPr lang="en-US" sz="2400" dirty="0"/>
          </a:p>
        </p:txBody>
      </p:sp>
    </p:spTree>
    <p:extLst>
      <p:ext uri="{BB962C8B-B14F-4D97-AF65-F5344CB8AC3E}">
        <p14:creationId xmlns:p14="http://schemas.microsoft.com/office/powerpoint/2010/main" val="6707172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163" y="299357"/>
            <a:ext cx="10850637" cy="1320800"/>
          </a:xfrm>
        </p:spPr>
        <p:txBody>
          <a:bodyPr>
            <a:normAutofit/>
          </a:bodyPr>
          <a:lstStyle/>
          <a:p>
            <a:r>
              <a:rPr lang="en-US" b="1" dirty="0"/>
              <a:t>Millennials : </a:t>
            </a:r>
            <a:br>
              <a:rPr lang="en-US" b="1" dirty="0"/>
            </a:br>
            <a:r>
              <a:rPr lang="en-US" b="1" dirty="0">
                <a:solidFill>
                  <a:schemeClr val="tx2"/>
                </a:solidFill>
              </a:rPr>
              <a:t>Leveraging Strengths, Shoring up weaknesses</a:t>
            </a:r>
          </a:p>
        </p:txBody>
      </p:sp>
      <p:sp>
        <p:nvSpPr>
          <p:cNvPr id="3" name="Content Placeholder 2"/>
          <p:cNvSpPr>
            <a:spLocks noGrp="1"/>
          </p:cNvSpPr>
          <p:nvPr>
            <p:ph idx="1"/>
          </p:nvPr>
        </p:nvSpPr>
        <p:spPr>
          <a:xfrm>
            <a:off x="503163" y="1802765"/>
            <a:ext cx="10515600" cy="4351338"/>
          </a:xfrm>
        </p:spPr>
        <p:txBody>
          <a:bodyPr>
            <a:noAutofit/>
          </a:bodyPr>
          <a:lstStyle/>
          <a:p>
            <a:r>
              <a:rPr lang="en-US" sz="2800" b="1" dirty="0"/>
              <a:t>Ownership/leadership in tech integration and planning</a:t>
            </a:r>
          </a:p>
          <a:p>
            <a:r>
              <a:rPr lang="en-US" sz="2800" b="1" dirty="0"/>
              <a:t>Engage them in strategic planning conversations </a:t>
            </a:r>
          </a:p>
          <a:p>
            <a:r>
              <a:rPr lang="en-US" sz="2800" b="1" dirty="0"/>
              <a:t>Invest good time up front, to help them become high performers</a:t>
            </a:r>
          </a:p>
          <a:p>
            <a:r>
              <a:rPr lang="en-US" sz="2800" b="1" dirty="0"/>
              <a:t>Give them the gift of context</a:t>
            </a:r>
          </a:p>
          <a:p>
            <a:r>
              <a:rPr lang="en-US" sz="2800" b="1" dirty="0"/>
              <a:t>Provide new and different types of work: quick challenges</a:t>
            </a:r>
          </a:p>
          <a:p>
            <a:r>
              <a:rPr lang="en-US" sz="2800" b="1" dirty="0"/>
              <a:t>Strategically plant them on teams</a:t>
            </a:r>
          </a:p>
          <a:p>
            <a:r>
              <a:rPr lang="en-US" sz="2800" b="1" dirty="0"/>
              <a:t>Break complex competencies down into finite components, skills</a:t>
            </a:r>
          </a:p>
        </p:txBody>
      </p:sp>
      <p:sp>
        <p:nvSpPr>
          <p:cNvPr id="4" name="Slide Number Placeholder 3">
            <a:extLst>
              <a:ext uri="{FF2B5EF4-FFF2-40B4-BE49-F238E27FC236}">
                <a16:creationId xmlns:a16="http://schemas.microsoft.com/office/drawing/2014/main" id="{585B96FC-0A83-8C49-B618-6663BBD4543C}"/>
              </a:ext>
            </a:extLst>
          </p:cNvPr>
          <p:cNvSpPr>
            <a:spLocks noGrp="1"/>
          </p:cNvSpPr>
          <p:nvPr>
            <p:ph type="sldNum" sz="quarter" idx="12"/>
          </p:nvPr>
        </p:nvSpPr>
        <p:spPr/>
        <p:txBody>
          <a:bodyPr/>
          <a:lstStyle/>
          <a:p>
            <a:fld id="{709BBA3B-D75E-DC42-8652-EDC7F35A86E4}" type="slidenum">
              <a:rPr lang="en-US" sz="2400" smtClean="0"/>
              <a:t>123</a:t>
            </a:fld>
            <a:endParaRPr lang="en-US" sz="2400" dirty="0"/>
          </a:p>
        </p:txBody>
      </p:sp>
    </p:spTree>
    <p:extLst>
      <p:ext uri="{BB962C8B-B14F-4D97-AF65-F5344CB8AC3E}">
        <p14:creationId xmlns:p14="http://schemas.microsoft.com/office/powerpoint/2010/main" val="15572708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19" y="73659"/>
            <a:ext cx="9756623" cy="1510211"/>
          </a:xfrm>
        </p:spPr>
        <p:txBody>
          <a:bodyPr/>
          <a:lstStyle/>
          <a:p>
            <a:r>
              <a:rPr lang="en-US" b="1" dirty="0"/>
              <a:t>Millennials :</a:t>
            </a:r>
            <a:br>
              <a:rPr lang="en-US" b="1" dirty="0"/>
            </a:br>
            <a:r>
              <a:rPr lang="en-US" b="1" dirty="0">
                <a:solidFill>
                  <a:schemeClr val="tx2"/>
                </a:solidFill>
              </a:rPr>
              <a:t>Working with them</a:t>
            </a:r>
          </a:p>
        </p:txBody>
      </p:sp>
      <p:sp>
        <p:nvSpPr>
          <p:cNvPr id="3" name="Content Placeholder 2"/>
          <p:cNvSpPr>
            <a:spLocks noGrp="1"/>
          </p:cNvSpPr>
          <p:nvPr>
            <p:ph idx="1"/>
          </p:nvPr>
        </p:nvSpPr>
        <p:spPr>
          <a:xfrm>
            <a:off x="612019" y="1427117"/>
            <a:ext cx="10515600" cy="5216843"/>
          </a:xfrm>
        </p:spPr>
        <p:txBody>
          <a:bodyPr>
            <a:noAutofit/>
          </a:bodyPr>
          <a:lstStyle/>
          <a:p>
            <a:r>
              <a:rPr lang="en-US" sz="2800" dirty="0"/>
              <a:t>Demonstrate genuine peer consideration, right away</a:t>
            </a:r>
          </a:p>
          <a:p>
            <a:r>
              <a:rPr lang="en-US" sz="2800" dirty="0"/>
              <a:t>Seek and consider their input</a:t>
            </a:r>
          </a:p>
          <a:p>
            <a:r>
              <a:rPr lang="en-US" sz="2800" dirty="0"/>
              <a:t>Remember their values: technology, achievement, immediacy,  discovery, positive work environment</a:t>
            </a:r>
          </a:p>
          <a:p>
            <a:r>
              <a:rPr lang="en-US" sz="2800" dirty="0"/>
              <a:t>Provide and/or help them create appropriate work structure and processes</a:t>
            </a:r>
          </a:p>
          <a:p>
            <a:r>
              <a:rPr lang="en-US" sz="2800" dirty="0"/>
              <a:t>Continuous feedback (remember to affirm)</a:t>
            </a:r>
          </a:p>
          <a:p>
            <a:r>
              <a:rPr lang="en-US" sz="2800" dirty="0"/>
              <a:t>Manage projects, not time</a:t>
            </a:r>
          </a:p>
          <a:p>
            <a:r>
              <a:rPr lang="en-US" sz="2800" dirty="0"/>
              <a:t>Challenge and increasing spheres of responsibility</a:t>
            </a:r>
          </a:p>
          <a:p>
            <a:r>
              <a:rPr lang="en-US" sz="2800" dirty="0"/>
              <a:t>Team orientation</a:t>
            </a:r>
          </a:p>
        </p:txBody>
      </p:sp>
      <p:sp>
        <p:nvSpPr>
          <p:cNvPr id="4" name="Slide Number Placeholder 3">
            <a:extLst>
              <a:ext uri="{FF2B5EF4-FFF2-40B4-BE49-F238E27FC236}">
                <a16:creationId xmlns:a16="http://schemas.microsoft.com/office/drawing/2014/main" id="{164A6F46-4AEE-8741-9AC9-766A8018DB0F}"/>
              </a:ext>
            </a:extLst>
          </p:cNvPr>
          <p:cNvSpPr>
            <a:spLocks noGrp="1"/>
          </p:cNvSpPr>
          <p:nvPr>
            <p:ph type="sldNum" sz="quarter" idx="12"/>
          </p:nvPr>
        </p:nvSpPr>
        <p:spPr/>
        <p:txBody>
          <a:bodyPr/>
          <a:lstStyle/>
          <a:p>
            <a:fld id="{709BBA3B-D75E-DC42-8652-EDC7F35A86E4}" type="slidenum">
              <a:rPr lang="en-US" sz="2400" smtClean="0"/>
              <a:t>124</a:t>
            </a:fld>
            <a:endParaRPr lang="en-US" sz="2400" dirty="0"/>
          </a:p>
        </p:txBody>
      </p:sp>
    </p:spTree>
    <p:extLst>
      <p:ext uri="{BB962C8B-B14F-4D97-AF65-F5344CB8AC3E}">
        <p14:creationId xmlns:p14="http://schemas.microsoft.com/office/powerpoint/2010/main" val="19105631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91" y="299358"/>
            <a:ext cx="8596668" cy="1320800"/>
          </a:xfrm>
        </p:spPr>
        <p:txBody>
          <a:bodyPr/>
          <a:lstStyle/>
          <a:p>
            <a:r>
              <a:rPr lang="en-US" b="1" dirty="0"/>
              <a:t>Millennials :</a:t>
            </a:r>
            <a:br>
              <a:rPr lang="en-US" b="1" dirty="0"/>
            </a:br>
            <a:r>
              <a:rPr lang="en-US" b="1" dirty="0">
                <a:solidFill>
                  <a:schemeClr val="tx2"/>
                </a:solidFill>
              </a:rPr>
              <a:t>Working with them (continued)</a:t>
            </a:r>
          </a:p>
        </p:txBody>
      </p:sp>
      <p:sp>
        <p:nvSpPr>
          <p:cNvPr id="3" name="Content Placeholder 2"/>
          <p:cNvSpPr>
            <a:spLocks noGrp="1"/>
          </p:cNvSpPr>
          <p:nvPr>
            <p:ph idx="1"/>
          </p:nvPr>
        </p:nvSpPr>
        <p:spPr>
          <a:xfrm>
            <a:off x="595690" y="1641157"/>
            <a:ext cx="10758109" cy="5216843"/>
          </a:xfrm>
        </p:spPr>
        <p:txBody>
          <a:bodyPr>
            <a:noAutofit/>
          </a:bodyPr>
          <a:lstStyle/>
          <a:p>
            <a:r>
              <a:rPr lang="en-US" sz="2800" dirty="0"/>
              <a:t>Regularly affirm how their individual work impacts the mission</a:t>
            </a:r>
          </a:p>
          <a:p>
            <a:r>
              <a:rPr lang="en-US" sz="2800" dirty="0"/>
              <a:t>Recognize and praise their efforts often</a:t>
            </a:r>
          </a:p>
          <a:p>
            <a:r>
              <a:rPr lang="en-US" sz="2800" dirty="0"/>
              <a:t>Flexible and more informal (fun!) workplace</a:t>
            </a:r>
          </a:p>
          <a:p>
            <a:r>
              <a:rPr lang="en-US" sz="2800" dirty="0"/>
              <a:t>Have an excellent “In Take” meeting during the first week of employment</a:t>
            </a:r>
          </a:p>
          <a:p>
            <a:r>
              <a:rPr lang="en-US" sz="2800" dirty="0"/>
              <a:t>Bring them on board fast, get them up to speed fast.</a:t>
            </a:r>
          </a:p>
          <a:p>
            <a:r>
              <a:rPr lang="en-US" sz="2800" dirty="0"/>
              <a:t>Take a strong parental like hand.</a:t>
            </a:r>
          </a:p>
          <a:p>
            <a:r>
              <a:rPr lang="en-US" sz="2800" dirty="0"/>
              <a:t>Teach them great customer service</a:t>
            </a:r>
          </a:p>
          <a:p>
            <a:r>
              <a:rPr lang="en-US" sz="2800" dirty="0"/>
              <a:t>Teach them to manage themselves and how to be managed</a:t>
            </a:r>
          </a:p>
          <a:p>
            <a:endParaRPr lang="en-US" sz="2800" dirty="0"/>
          </a:p>
          <a:p>
            <a:endParaRPr lang="en-US" sz="2800" dirty="0"/>
          </a:p>
        </p:txBody>
      </p:sp>
      <p:sp>
        <p:nvSpPr>
          <p:cNvPr id="4" name="Slide Number Placeholder 3">
            <a:extLst>
              <a:ext uri="{FF2B5EF4-FFF2-40B4-BE49-F238E27FC236}">
                <a16:creationId xmlns:a16="http://schemas.microsoft.com/office/drawing/2014/main" id="{C284B079-114E-0440-AA26-2391AC47B000}"/>
              </a:ext>
            </a:extLst>
          </p:cNvPr>
          <p:cNvSpPr>
            <a:spLocks noGrp="1"/>
          </p:cNvSpPr>
          <p:nvPr>
            <p:ph type="sldNum" sz="quarter" idx="12"/>
          </p:nvPr>
        </p:nvSpPr>
        <p:spPr>
          <a:xfrm>
            <a:off x="8001001" y="6315075"/>
            <a:ext cx="800099" cy="414338"/>
          </a:xfrm>
        </p:spPr>
        <p:txBody>
          <a:bodyPr/>
          <a:lstStyle/>
          <a:p>
            <a:fld id="{709BBA3B-D75E-DC42-8652-EDC7F35A86E4}" type="slidenum">
              <a:rPr lang="en-US" sz="2400" smtClean="0"/>
              <a:t>125</a:t>
            </a:fld>
            <a:endParaRPr lang="en-US" sz="2400" dirty="0"/>
          </a:p>
        </p:txBody>
      </p:sp>
    </p:spTree>
    <p:extLst>
      <p:ext uri="{BB962C8B-B14F-4D97-AF65-F5344CB8AC3E}">
        <p14:creationId xmlns:p14="http://schemas.microsoft.com/office/powerpoint/2010/main" val="9764872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77" y="364671"/>
            <a:ext cx="8596668" cy="1320800"/>
          </a:xfrm>
        </p:spPr>
        <p:txBody>
          <a:bodyPr/>
          <a:lstStyle/>
          <a:p>
            <a:r>
              <a:rPr lang="en-US" b="1" dirty="0"/>
              <a:t>Millennials:</a:t>
            </a:r>
            <a:br>
              <a:rPr lang="en-US" b="1" dirty="0"/>
            </a:br>
            <a:r>
              <a:rPr lang="en-US" b="1" dirty="0">
                <a:solidFill>
                  <a:schemeClr val="tx2"/>
                </a:solidFill>
              </a:rPr>
              <a:t>Retaining them</a:t>
            </a:r>
          </a:p>
        </p:txBody>
      </p:sp>
      <p:sp>
        <p:nvSpPr>
          <p:cNvPr id="3" name="Content Placeholder 2"/>
          <p:cNvSpPr>
            <a:spLocks noGrp="1"/>
          </p:cNvSpPr>
          <p:nvPr>
            <p:ph idx="1"/>
          </p:nvPr>
        </p:nvSpPr>
        <p:spPr>
          <a:xfrm>
            <a:off x="644677" y="1685471"/>
            <a:ext cx="10515600" cy="5216843"/>
          </a:xfrm>
        </p:spPr>
        <p:txBody>
          <a:bodyPr>
            <a:normAutofit/>
          </a:bodyPr>
          <a:lstStyle/>
          <a:p>
            <a:r>
              <a:rPr lang="en-US" sz="2800" dirty="0"/>
              <a:t>Recognize and reward my performance now</a:t>
            </a:r>
          </a:p>
          <a:p>
            <a:r>
              <a:rPr lang="en-US" sz="2800" dirty="0"/>
              <a:t>Remind me how my contributions support the mission</a:t>
            </a:r>
          </a:p>
          <a:p>
            <a:r>
              <a:rPr lang="en-US" sz="2800" dirty="0"/>
              <a:t>Diminish bureaucracy (slow pace is painful)</a:t>
            </a:r>
          </a:p>
          <a:p>
            <a:r>
              <a:rPr lang="en-US" sz="2800" dirty="0"/>
              <a:t>Keep me in the conversation, information loop</a:t>
            </a:r>
          </a:p>
          <a:p>
            <a:r>
              <a:rPr lang="en-US" sz="2800" dirty="0"/>
              <a:t>Collaborative work opportunities (Cross populate teams)</a:t>
            </a:r>
          </a:p>
          <a:p>
            <a:r>
              <a:rPr lang="en-US" sz="2800" dirty="0"/>
              <a:t>Better, more meaningful orientation programs</a:t>
            </a:r>
          </a:p>
          <a:p>
            <a:r>
              <a:rPr lang="en-US" sz="2800" dirty="0"/>
              <a:t>Some same age-peers </a:t>
            </a:r>
            <a:r>
              <a:rPr lang="mr-IN" sz="2800" dirty="0"/>
              <a:t>–</a:t>
            </a:r>
            <a:r>
              <a:rPr lang="en-US" sz="2800" dirty="0"/>
              <a:t>as support persons</a:t>
            </a:r>
          </a:p>
          <a:p>
            <a:r>
              <a:rPr lang="en-US" sz="2800" dirty="0"/>
              <a:t>Improve performance management, performance appraisals. More frequent and better quality feedback.</a:t>
            </a:r>
          </a:p>
        </p:txBody>
      </p:sp>
      <p:sp>
        <p:nvSpPr>
          <p:cNvPr id="4" name="Slide Number Placeholder 3">
            <a:extLst>
              <a:ext uri="{FF2B5EF4-FFF2-40B4-BE49-F238E27FC236}">
                <a16:creationId xmlns:a16="http://schemas.microsoft.com/office/drawing/2014/main" id="{A8C3600C-9F9A-9040-BDA4-1432FEB084D7}"/>
              </a:ext>
            </a:extLst>
          </p:cNvPr>
          <p:cNvSpPr>
            <a:spLocks noGrp="1"/>
          </p:cNvSpPr>
          <p:nvPr>
            <p:ph type="sldNum" sz="quarter" idx="12"/>
          </p:nvPr>
        </p:nvSpPr>
        <p:spPr/>
        <p:txBody>
          <a:bodyPr/>
          <a:lstStyle/>
          <a:p>
            <a:fld id="{709BBA3B-D75E-DC42-8652-EDC7F35A86E4}" type="slidenum">
              <a:rPr lang="en-US" sz="2400" smtClean="0"/>
              <a:t>126</a:t>
            </a:fld>
            <a:endParaRPr lang="en-US" sz="2400" dirty="0"/>
          </a:p>
        </p:txBody>
      </p:sp>
    </p:spTree>
    <p:extLst>
      <p:ext uri="{BB962C8B-B14F-4D97-AF65-F5344CB8AC3E}">
        <p14:creationId xmlns:p14="http://schemas.microsoft.com/office/powerpoint/2010/main" val="18737105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7328"/>
            <a:ext cx="8596668" cy="1320800"/>
          </a:xfrm>
        </p:spPr>
        <p:txBody>
          <a:bodyPr/>
          <a:lstStyle/>
          <a:p>
            <a:r>
              <a:rPr lang="en-US" b="1" dirty="0"/>
              <a:t>Millennials : </a:t>
            </a:r>
            <a:br>
              <a:rPr lang="en-US" b="1" dirty="0"/>
            </a:br>
            <a:r>
              <a:rPr lang="en-US" b="1" dirty="0">
                <a:solidFill>
                  <a:schemeClr val="tx2"/>
                </a:solidFill>
              </a:rPr>
              <a:t>Communication Tips</a:t>
            </a:r>
          </a:p>
        </p:txBody>
      </p:sp>
      <p:sp>
        <p:nvSpPr>
          <p:cNvPr id="3" name="Content Placeholder 2"/>
          <p:cNvSpPr>
            <a:spLocks noGrp="1"/>
          </p:cNvSpPr>
          <p:nvPr>
            <p:ph idx="1"/>
          </p:nvPr>
        </p:nvSpPr>
        <p:spPr>
          <a:xfrm>
            <a:off x="677334" y="1718128"/>
            <a:ext cx="9642323" cy="5216843"/>
          </a:xfrm>
        </p:spPr>
        <p:txBody>
          <a:bodyPr>
            <a:normAutofit/>
          </a:bodyPr>
          <a:lstStyle/>
          <a:p>
            <a:r>
              <a:rPr lang="en-US" sz="2800" dirty="0"/>
              <a:t>Be quick, clear, direct and specific</a:t>
            </a:r>
          </a:p>
          <a:p>
            <a:r>
              <a:rPr lang="en-US" sz="2800" dirty="0"/>
              <a:t>More informal approach but be genuine</a:t>
            </a:r>
          </a:p>
          <a:p>
            <a:r>
              <a:rPr lang="en-US" sz="2800" dirty="0"/>
              <a:t>More frequent approach- be in touch and provide regular feedback (check ins) to keep them focused</a:t>
            </a:r>
          </a:p>
          <a:p>
            <a:r>
              <a:rPr lang="en-US" sz="2800" dirty="0"/>
              <a:t>Use positive “learning “ language. </a:t>
            </a:r>
          </a:p>
          <a:p>
            <a:r>
              <a:rPr lang="en-US" sz="2800" dirty="0"/>
              <a:t>Criticize privately</a:t>
            </a:r>
          </a:p>
          <a:p>
            <a:r>
              <a:rPr lang="en-US" sz="2800" dirty="0"/>
              <a:t>Avoid: Talking down, being long-winded, cynicism, talking in code/acronyms, making assumptions regarding level of knowledge, ASK.</a:t>
            </a:r>
          </a:p>
        </p:txBody>
      </p:sp>
      <p:sp>
        <p:nvSpPr>
          <p:cNvPr id="4" name="Slide Number Placeholder 3">
            <a:extLst>
              <a:ext uri="{FF2B5EF4-FFF2-40B4-BE49-F238E27FC236}">
                <a16:creationId xmlns:a16="http://schemas.microsoft.com/office/drawing/2014/main" id="{83A72B1B-1191-E14A-B831-A58726391CEE}"/>
              </a:ext>
            </a:extLst>
          </p:cNvPr>
          <p:cNvSpPr>
            <a:spLocks noGrp="1"/>
          </p:cNvSpPr>
          <p:nvPr>
            <p:ph type="sldNum" sz="quarter" idx="12"/>
          </p:nvPr>
        </p:nvSpPr>
        <p:spPr/>
        <p:txBody>
          <a:bodyPr/>
          <a:lstStyle/>
          <a:p>
            <a:fld id="{709BBA3B-D75E-DC42-8652-EDC7F35A86E4}" type="slidenum">
              <a:rPr lang="en-US" sz="2400" smtClean="0"/>
              <a:t>127</a:t>
            </a:fld>
            <a:endParaRPr lang="en-US" sz="2400" dirty="0"/>
          </a:p>
        </p:txBody>
      </p:sp>
    </p:spTree>
    <p:extLst>
      <p:ext uri="{BB962C8B-B14F-4D97-AF65-F5344CB8AC3E}">
        <p14:creationId xmlns:p14="http://schemas.microsoft.com/office/powerpoint/2010/main" val="9040093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7328"/>
            <a:ext cx="8596668" cy="1320800"/>
          </a:xfrm>
        </p:spPr>
        <p:txBody>
          <a:bodyPr>
            <a:normAutofit fontScale="90000"/>
          </a:bodyPr>
          <a:lstStyle/>
          <a:p>
            <a:r>
              <a:rPr lang="en-US" b="1" dirty="0"/>
              <a:t>Millennials and Non-Millennials in </a:t>
            </a:r>
            <a:br>
              <a:rPr lang="en-US" b="1" dirty="0"/>
            </a:br>
            <a:r>
              <a:rPr lang="en-US" b="1" dirty="0"/>
              <a:t>the Age of Millennials </a:t>
            </a:r>
            <a:br>
              <a:rPr lang="en-US" b="1" dirty="0"/>
            </a:br>
            <a:endParaRPr lang="en-US" b="1" dirty="0">
              <a:solidFill>
                <a:schemeClr val="tx2"/>
              </a:solidFill>
            </a:endParaRPr>
          </a:p>
        </p:txBody>
      </p:sp>
      <p:sp>
        <p:nvSpPr>
          <p:cNvPr id="3" name="Content Placeholder 2"/>
          <p:cNvSpPr>
            <a:spLocks noGrp="1"/>
          </p:cNvSpPr>
          <p:nvPr>
            <p:ph idx="1"/>
          </p:nvPr>
        </p:nvSpPr>
        <p:spPr>
          <a:xfrm>
            <a:off x="677334" y="1718128"/>
            <a:ext cx="9642323" cy="5216843"/>
          </a:xfrm>
        </p:spPr>
        <p:txBody>
          <a:bodyPr>
            <a:normAutofit/>
          </a:bodyPr>
          <a:lstStyle/>
          <a:p>
            <a:r>
              <a:rPr lang="en-US" sz="4000" dirty="0"/>
              <a:t>Incorporate N- Triple A’s</a:t>
            </a:r>
          </a:p>
          <a:p>
            <a:r>
              <a:rPr lang="en-US" sz="4000" dirty="0"/>
              <a:t>Neutral, Nonjudgmental Expectation    </a:t>
            </a:r>
            <a:endParaRPr lang="en-US" sz="2800" dirty="0"/>
          </a:p>
          <a:p>
            <a:r>
              <a:rPr lang="en-US" sz="4000" dirty="0"/>
              <a:t>Adapt to each other</a:t>
            </a:r>
          </a:p>
          <a:p>
            <a:r>
              <a:rPr lang="en-US" sz="4000" dirty="0"/>
              <a:t>Adopt what is good from one another</a:t>
            </a:r>
          </a:p>
          <a:p>
            <a:r>
              <a:rPr lang="en-US" sz="4000" dirty="0"/>
              <a:t>Accommodate: We both need to change behaviors to accommodate each others needs</a:t>
            </a:r>
          </a:p>
        </p:txBody>
      </p:sp>
      <p:sp>
        <p:nvSpPr>
          <p:cNvPr id="4" name="Slide Number Placeholder 3">
            <a:extLst>
              <a:ext uri="{FF2B5EF4-FFF2-40B4-BE49-F238E27FC236}">
                <a16:creationId xmlns:a16="http://schemas.microsoft.com/office/drawing/2014/main" id="{7BD1A35C-C023-0C46-9D2D-E96FCC5F5D9D}"/>
              </a:ext>
            </a:extLst>
          </p:cNvPr>
          <p:cNvSpPr>
            <a:spLocks noGrp="1"/>
          </p:cNvSpPr>
          <p:nvPr>
            <p:ph type="sldNum" sz="quarter" idx="12"/>
          </p:nvPr>
        </p:nvSpPr>
        <p:spPr/>
        <p:txBody>
          <a:bodyPr/>
          <a:lstStyle/>
          <a:p>
            <a:fld id="{709BBA3B-D75E-DC42-8652-EDC7F35A86E4}" type="slidenum">
              <a:rPr lang="en-US" sz="2400" smtClean="0"/>
              <a:t>128</a:t>
            </a:fld>
            <a:endParaRPr lang="en-US" sz="2400" dirty="0"/>
          </a:p>
        </p:txBody>
      </p:sp>
    </p:spTree>
    <p:extLst>
      <p:ext uri="{BB962C8B-B14F-4D97-AF65-F5344CB8AC3E}">
        <p14:creationId xmlns:p14="http://schemas.microsoft.com/office/powerpoint/2010/main" val="15638207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0"/>
            <a:ext cx="6843713" cy="6858000"/>
          </a:xfrm>
          <a:prstGeom prst="rect">
            <a:avLst/>
          </a:prstGeom>
        </p:spPr>
      </p:pic>
      <p:sp>
        <p:nvSpPr>
          <p:cNvPr id="2" name="Slide Number Placeholder 1">
            <a:extLst>
              <a:ext uri="{FF2B5EF4-FFF2-40B4-BE49-F238E27FC236}">
                <a16:creationId xmlns:a16="http://schemas.microsoft.com/office/drawing/2014/main" id="{006CBBD6-4B62-5849-B3E8-26F009344DB1}"/>
              </a:ext>
            </a:extLst>
          </p:cNvPr>
          <p:cNvSpPr>
            <a:spLocks noGrp="1"/>
          </p:cNvSpPr>
          <p:nvPr>
            <p:ph type="sldNum" sz="quarter" idx="12"/>
          </p:nvPr>
        </p:nvSpPr>
        <p:spPr/>
        <p:txBody>
          <a:bodyPr/>
          <a:lstStyle/>
          <a:p>
            <a:fld id="{709BBA3B-D75E-DC42-8652-EDC7F35A86E4}" type="slidenum">
              <a:rPr lang="en-US" sz="2400" smtClean="0"/>
              <a:t>129</a:t>
            </a:fld>
            <a:endParaRPr lang="en-US" sz="2400" dirty="0"/>
          </a:p>
        </p:txBody>
      </p:sp>
    </p:spTree>
    <p:extLst>
      <p:ext uri="{BB962C8B-B14F-4D97-AF65-F5344CB8AC3E}">
        <p14:creationId xmlns:p14="http://schemas.microsoft.com/office/powerpoint/2010/main" val="63020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lnSpcReduction="10000"/>
          </a:bodyPr>
          <a:lstStyle/>
          <a:p>
            <a:pPr>
              <a:defRPr/>
            </a:pPr>
            <a:r>
              <a:rPr lang="en-US" sz="3200" b="1" dirty="0">
                <a:latin typeface="Trebuchet MS"/>
                <a:cs typeface="Trebuchet MS"/>
              </a:rPr>
              <a:t>Russia : Applies same labels as U.S but assigns the opposite personality traits</a:t>
            </a:r>
          </a:p>
          <a:p>
            <a:pPr>
              <a:defRPr/>
            </a:pPr>
            <a:r>
              <a:rPr lang="en-US" sz="3200" b="1" dirty="0">
                <a:latin typeface="Trebuchet MS"/>
                <a:cs typeface="Trebuchet MS"/>
              </a:rPr>
              <a:t>Soviet baby boomers: post depression US. Materialistic/Russia lived in state controlled economy opposite,/ US individualistic/Russia collectivism</a:t>
            </a:r>
          </a:p>
          <a:p>
            <a:pPr>
              <a:defRPr/>
            </a:pPr>
            <a:r>
              <a:rPr lang="en-US" sz="3200" b="1" dirty="0">
                <a:latin typeface="Trebuchet MS"/>
                <a:cs typeface="Trebuchet MS"/>
              </a:rPr>
              <a:t>Western Gen X  life/work balance Russia: obsessed with creating wealth</a:t>
            </a:r>
          </a:p>
          <a:p>
            <a:pPr>
              <a:defRPr/>
            </a:pPr>
            <a:r>
              <a:rPr lang="en-US" sz="3200" b="1" dirty="0">
                <a:latin typeface="Trebuchet MS"/>
                <a:cs typeface="Trebuchet MS"/>
              </a:rPr>
              <a:t>Russia- Millennials: Nationalistic/ US least Patriotic Gen.</a:t>
            </a: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7F8DB42-578F-2F44-9AEC-998AE72D8233}"/>
              </a:ext>
            </a:extLst>
          </p:cNvPr>
          <p:cNvSpPr>
            <a:spLocks noGrp="1"/>
          </p:cNvSpPr>
          <p:nvPr>
            <p:ph type="sldNum" sz="quarter" idx="12"/>
          </p:nvPr>
        </p:nvSpPr>
        <p:spPr/>
        <p:txBody>
          <a:bodyPr/>
          <a:lstStyle/>
          <a:p>
            <a:fld id="{709BBA3B-D75E-DC42-8652-EDC7F35A86E4}" type="slidenum">
              <a:rPr lang="en-US" sz="2400" smtClean="0"/>
              <a:t>13</a:t>
            </a:fld>
            <a:endParaRPr lang="en-US" sz="2400" dirty="0"/>
          </a:p>
        </p:txBody>
      </p:sp>
    </p:spTree>
    <p:extLst>
      <p:ext uri="{BB962C8B-B14F-4D97-AF65-F5344CB8AC3E}">
        <p14:creationId xmlns:p14="http://schemas.microsoft.com/office/powerpoint/2010/main" val="2369710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0"/>
            <a:ext cx="7627062" cy="6858000"/>
          </a:xfrm>
          <a:prstGeom prst="rect">
            <a:avLst/>
          </a:prstGeom>
        </p:spPr>
      </p:pic>
      <p:sp>
        <p:nvSpPr>
          <p:cNvPr id="3" name="Slide Number Placeholder 2">
            <a:extLst>
              <a:ext uri="{FF2B5EF4-FFF2-40B4-BE49-F238E27FC236}">
                <a16:creationId xmlns:a16="http://schemas.microsoft.com/office/drawing/2014/main" id="{E4191053-96F4-164D-AD75-1A7B1C64C001}"/>
              </a:ext>
            </a:extLst>
          </p:cNvPr>
          <p:cNvSpPr>
            <a:spLocks noGrp="1"/>
          </p:cNvSpPr>
          <p:nvPr>
            <p:ph type="sldNum" sz="quarter" idx="12"/>
          </p:nvPr>
        </p:nvSpPr>
        <p:spPr/>
        <p:txBody>
          <a:bodyPr/>
          <a:lstStyle/>
          <a:p>
            <a:fld id="{709BBA3B-D75E-DC42-8652-EDC7F35A86E4}" type="slidenum">
              <a:rPr lang="en-US" sz="2400" smtClean="0"/>
              <a:t>130</a:t>
            </a:fld>
            <a:endParaRPr lang="en-US" sz="2400" dirty="0"/>
          </a:p>
        </p:txBody>
      </p:sp>
    </p:spTree>
    <p:extLst>
      <p:ext uri="{BB962C8B-B14F-4D97-AF65-F5344CB8AC3E}">
        <p14:creationId xmlns:p14="http://schemas.microsoft.com/office/powerpoint/2010/main" val="7073126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7328"/>
            <a:ext cx="8596668" cy="1320800"/>
          </a:xfrm>
        </p:spPr>
        <p:txBody>
          <a:bodyPr>
            <a:normAutofit fontScale="90000"/>
          </a:bodyPr>
          <a:lstStyle/>
          <a:p>
            <a:r>
              <a:rPr lang="en-US" b="1" dirty="0"/>
              <a:t>Millennials and Non-Millennials in </a:t>
            </a:r>
            <a:br>
              <a:rPr lang="en-US" b="1" dirty="0"/>
            </a:br>
            <a:r>
              <a:rPr lang="en-US" b="1" dirty="0"/>
              <a:t>the Age of Millennials </a:t>
            </a:r>
            <a:br>
              <a:rPr lang="en-US" b="1" dirty="0"/>
            </a:br>
            <a:endParaRPr lang="en-US" b="1" dirty="0">
              <a:solidFill>
                <a:schemeClr val="tx2"/>
              </a:solidFill>
            </a:endParaRPr>
          </a:p>
        </p:txBody>
      </p:sp>
      <p:pic>
        <p:nvPicPr>
          <p:cNvPr id="8" name="Content Placeholder 7">
            <a:extLst>
              <a:ext uri="{FF2B5EF4-FFF2-40B4-BE49-F238E27FC236}">
                <a16:creationId xmlns:a16="http://schemas.microsoft.com/office/drawing/2014/main" id="{5105DB0A-7043-3845-8190-F3A82AE016F0}"/>
              </a:ext>
            </a:extLst>
          </p:cNvPr>
          <p:cNvPicPr>
            <a:picLocks noGrp="1" noChangeAspect="1"/>
          </p:cNvPicPr>
          <p:nvPr>
            <p:ph idx="1"/>
          </p:nvPr>
        </p:nvPicPr>
        <p:blipFill>
          <a:blip r:embed="rId2"/>
          <a:stretch>
            <a:fillRect/>
          </a:stretch>
        </p:blipFill>
        <p:spPr>
          <a:xfrm>
            <a:off x="1415846" y="1718128"/>
            <a:ext cx="6740013" cy="4402452"/>
          </a:xfrm>
        </p:spPr>
      </p:pic>
      <p:sp>
        <p:nvSpPr>
          <p:cNvPr id="3" name="Slide Number Placeholder 2">
            <a:extLst>
              <a:ext uri="{FF2B5EF4-FFF2-40B4-BE49-F238E27FC236}">
                <a16:creationId xmlns:a16="http://schemas.microsoft.com/office/drawing/2014/main" id="{2B0BC6BE-F9CF-6B40-82F4-9CA0276B9FCB}"/>
              </a:ext>
            </a:extLst>
          </p:cNvPr>
          <p:cNvSpPr>
            <a:spLocks noGrp="1"/>
          </p:cNvSpPr>
          <p:nvPr>
            <p:ph type="sldNum" sz="quarter" idx="12"/>
          </p:nvPr>
        </p:nvSpPr>
        <p:spPr/>
        <p:txBody>
          <a:bodyPr/>
          <a:lstStyle/>
          <a:p>
            <a:fld id="{709BBA3B-D75E-DC42-8652-EDC7F35A86E4}" type="slidenum">
              <a:rPr lang="en-US" sz="2400" smtClean="0"/>
              <a:t>131</a:t>
            </a:fld>
            <a:endParaRPr lang="en-US" sz="2400" dirty="0"/>
          </a:p>
        </p:txBody>
      </p:sp>
    </p:spTree>
    <p:extLst>
      <p:ext uri="{BB962C8B-B14F-4D97-AF65-F5344CB8AC3E}">
        <p14:creationId xmlns:p14="http://schemas.microsoft.com/office/powerpoint/2010/main" val="2391655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7328"/>
            <a:ext cx="8596668" cy="1320800"/>
          </a:xfrm>
        </p:spPr>
        <p:txBody>
          <a:bodyPr>
            <a:normAutofit fontScale="90000"/>
          </a:bodyPr>
          <a:lstStyle/>
          <a:p>
            <a:r>
              <a:rPr lang="en-US" b="1" dirty="0"/>
              <a:t>Millennials and Non-Millennials in </a:t>
            </a:r>
            <a:br>
              <a:rPr lang="en-US" b="1" dirty="0"/>
            </a:br>
            <a:r>
              <a:rPr lang="en-US" b="1" dirty="0"/>
              <a:t>the Age of Millennials </a:t>
            </a:r>
            <a:br>
              <a:rPr lang="en-US" b="1" dirty="0"/>
            </a:br>
            <a:endParaRPr lang="en-US" b="1" dirty="0">
              <a:solidFill>
                <a:schemeClr val="tx2"/>
              </a:solidFill>
            </a:endParaRPr>
          </a:p>
        </p:txBody>
      </p:sp>
      <p:pic>
        <p:nvPicPr>
          <p:cNvPr id="7" name="Content Placeholder 6">
            <a:extLst>
              <a:ext uri="{FF2B5EF4-FFF2-40B4-BE49-F238E27FC236}">
                <a16:creationId xmlns:a16="http://schemas.microsoft.com/office/drawing/2014/main" id="{BBD91A7F-57E1-1A4B-88BC-F4230DEBACEC}"/>
              </a:ext>
            </a:extLst>
          </p:cNvPr>
          <p:cNvPicPr>
            <a:picLocks noGrp="1" noChangeAspect="1"/>
          </p:cNvPicPr>
          <p:nvPr>
            <p:ph idx="1"/>
          </p:nvPr>
        </p:nvPicPr>
        <p:blipFill>
          <a:blip r:embed="rId2"/>
          <a:stretch>
            <a:fillRect/>
          </a:stretch>
        </p:blipFill>
        <p:spPr>
          <a:xfrm>
            <a:off x="4026310" y="1718128"/>
            <a:ext cx="2979173" cy="4961348"/>
          </a:xfrm>
        </p:spPr>
      </p:pic>
      <p:sp>
        <p:nvSpPr>
          <p:cNvPr id="3" name="Slide Number Placeholder 2">
            <a:extLst>
              <a:ext uri="{FF2B5EF4-FFF2-40B4-BE49-F238E27FC236}">
                <a16:creationId xmlns:a16="http://schemas.microsoft.com/office/drawing/2014/main" id="{219D6440-D481-0840-A37F-F74AE2092A89}"/>
              </a:ext>
            </a:extLst>
          </p:cNvPr>
          <p:cNvSpPr>
            <a:spLocks noGrp="1"/>
          </p:cNvSpPr>
          <p:nvPr>
            <p:ph type="sldNum" sz="quarter" idx="12"/>
          </p:nvPr>
        </p:nvSpPr>
        <p:spPr/>
        <p:txBody>
          <a:bodyPr/>
          <a:lstStyle/>
          <a:p>
            <a:fld id="{709BBA3B-D75E-DC42-8652-EDC7F35A86E4}" type="slidenum">
              <a:rPr lang="en-US" sz="2400" smtClean="0"/>
              <a:t>132</a:t>
            </a:fld>
            <a:endParaRPr lang="en-US" sz="2400" dirty="0"/>
          </a:p>
        </p:txBody>
      </p:sp>
    </p:spTree>
    <p:extLst>
      <p:ext uri="{BB962C8B-B14F-4D97-AF65-F5344CB8AC3E}">
        <p14:creationId xmlns:p14="http://schemas.microsoft.com/office/powerpoint/2010/main" val="5645661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a:extLst>
              <a:ext uri="{FF2B5EF4-FFF2-40B4-BE49-F238E27FC236}">
                <a16:creationId xmlns:a16="http://schemas.microsoft.com/office/drawing/2014/main" id="{3DCC81E7-3230-3548-919C-AEB2616D78C4}"/>
              </a:ext>
            </a:extLst>
          </p:cNvPr>
          <p:cNvSpPr>
            <a:spLocks noChangeArrowheads="1"/>
          </p:cNvSpPr>
          <p:nvPr/>
        </p:nvSpPr>
        <p:spPr bwMode="auto">
          <a:xfrm>
            <a:off x="5922963" y="26177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endParaRPr lang="en-US" altLang="en-US" sz="1600"/>
          </a:p>
        </p:txBody>
      </p:sp>
      <p:sp>
        <p:nvSpPr>
          <p:cNvPr id="114690" name="Rectangle 4">
            <a:extLst>
              <a:ext uri="{FF2B5EF4-FFF2-40B4-BE49-F238E27FC236}">
                <a16:creationId xmlns:a16="http://schemas.microsoft.com/office/drawing/2014/main" id="{ED84021D-283E-A74D-90B3-7C2716C6D6A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eaLnBrk="1" hangingPunct="1">
              <a:spcBef>
                <a:spcPct val="0"/>
              </a:spcBef>
              <a:buFontTx/>
              <a:buNone/>
            </a:pPr>
            <a:endParaRPr lang="en-US" altLang="en-US" sz="4000">
              <a:solidFill>
                <a:srgbClr val="000000"/>
              </a:solidFill>
            </a:endParaRPr>
          </a:p>
        </p:txBody>
      </p:sp>
      <p:sp>
        <p:nvSpPr>
          <p:cNvPr id="89091" name="Rectangle 5">
            <a:extLst>
              <a:ext uri="{FF2B5EF4-FFF2-40B4-BE49-F238E27FC236}">
                <a16:creationId xmlns:a16="http://schemas.microsoft.com/office/drawing/2014/main" id="{8468F51B-EB90-8C42-9CC0-54FA8F9FAEC9}"/>
              </a:ext>
            </a:extLst>
          </p:cNvPr>
          <p:cNvSpPr>
            <a:spLocks noChangeArrowheads="1"/>
          </p:cNvSpPr>
          <p:nvPr/>
        </p:nvSpPr>
        <p:spPr bwMode="auto">
          <a:xfrm>
            <a:off x="646500" y="152400"/>
            <a:ext cx="8839200" cy="65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eaLnBrk="1" hangingPunct="1">
              <a:buClr>
                <a:srgbClr val="972A40"/>
              </a:buClr>
              <a:buSzPct val="85000"/>
              <a:buFontTx/>
              <a:buNone/>
              <a:defRPr/>
            </a:pPr>
            <a:r>
              <a:rPr lang="en-US" altLang="en-US" sz="4000" b="1" dirty="0">
                <a:solidFill>
                  <a:srgbClr val="000000"/>
                </a:solidFill>
              </a:rPr>
              <a:t> Employee Engagement Meta-analysis</a:t>
            </a:r>
          </a:p>
          <a:p>
            <a:pPr algn="ctr" eaLnBrk="1" hangingPunct="1">
              <a:buClr>
                <a:srgbClr val="972A40"/>
              </a:buClr>
              <a:buSzPct val="85000"/>
              <a:buFontTx/>
              <a:buNone/>
              <a:defRPr/>
            </a:pPr>
            <a:r>
              <a:rPr lang="en-US" altLang="en-US" sz="2000" b="1" i="1" dirty="0">
                <a:solidFill>
                  <a:srgbClr val="000000"/>
                </a:solidFill>
                <a:latin typeface="Times New Roman" panose="02020603050405020304" pitchFamily="18" charset="0"/>
              </a:rPr>
              <a:t>(Most current 2016)</a:t>
            </a:r>
            <a:endParaRPr lang="en-US" altLang="en-US" sz="2000" b="1" i="1" dirty="0">
              <a:latin typeface="Times New Roman" panose="02020603050405020304" pitchFamily="18" charset="0"/>
            </a:endParaRPr>
          </a:p>
          <a:p>
            <a:pPr eaLnBrk="1" hangingPunct="1">
              <a:buClr>
                <a:srgbClr val="972A40"/>
              </a:buClr>
              <a:buSzPct val="85000"/>
              <a:buFont typeface="Wingdings 2" pitchFamily="2" charset="2"/>
              <a:buNone/>
              <a:defRPr/>
            </a:pPr>
            <a:r>
              <a:rPr lang="en-US" altLang="en-US" sz="2400" b="1" i="1" dirty="0">
                <a:latin typeface="Times New Roman" panose="02020603050405020304" pitchFamily="18" charset="0"/>
              </a:rPr>
              <a:t>Business units that scored high on the 12 elements consistently </a:t>
            </a:r>
          </a:p>
          <a:p>
            <a:pPr eaLnBrk="1" hangingPunct="1">
              <a:buClr>
                <a:srgbClr val="972A40"/>
              </a:buClr>
              <a:buSzPct val="85000"/>
              <a:buFont typeface="Wingdings 2" pitchFamily="2" charset="2"/>
              <a:buNone/>
              <a:defRPr/>
            </a:pPr>
            <a:r>
              <a:rPr lang="en-US" altLang="en-US" sz="2400" b="1" i="1" dirty="0">
                <a:latin typeface="Times New Roman" panose="02020603050405020304" pitchFamily="18" charset="0"/>
              </a:rPr>
              <a:t>performed better than those that scored low. Highly engaged team</a:t>
            </a:r>
          </a:p>
          <a:p>
            <a:pPr eaLnBrk="1" hangingPunct="1">
              <a:buClr>
                <a:srgbClr val="972A40"/>
              </a:buClr>
              <a:buSzPct val="85000"/>
              <a:buFont typeface="Wingdings 2" pitchFamily="2" charset="2"/>
              <a:buNone/>
              <a:defRPr/>
            </a:pPr>
            <a:r>
              <a:rPr lang="en-US" altLang="en-US" sz="2400" b="1" i="1" dirty="0">
                <a:latin typeface="Times New Roman" panose="02020603050405020304" pitchFamily="18" charset="0"/>
              </a:rPr>
              <a:t>have increases in business outcomes.</a:t>
            </a:r>
          </a:p>
          <a:p>
            <a:pPr eaLnBrk="1" hangingPunct="1">
              <a:buClr>
                <a:srgbClr val="972A40"/>
              </a:buClr>
              <a:buSzPct val="85000"/>
              <a:buFont typeface="Wingdings" pitchFamily="2" charset="2"/>
              <a:buChar char="§"/>
              <a:defRPr/>
            </a:pPr>
            <a:r>
              <a:rPr lang="en-US" altLang="en-US" sz="2400" b="1" i="1" dirty="0">
                <a:latin typeface="Times New Roman" panose="02020603050405020304" pitchFamily="18" charset="0"/>
              </a:rPr>
              <a:t> 10% higher success rate on customer metrics..</a:t>
            </a:r>
          </a:p>
          <a:p>
            <a:pPr eaLnBrk="1" hangingPunct="1">
              <a:buClr>
                <a:srgbClr val="660066"/>
              </a:buClr>
              <a:buSzPct val="85000"/>
              <a:buFont typeface="Wingdings" pitchFamily="2" charset="2"/>
              <a:buChar char="§"/>
              <a:defRPr/>
            </a:pPr>
            <a:r>
              <a:rPr lang="en-US" altLang="en-US" sz="2400" b="1" i="1" dirty="0">
                <a:latin typeface="Times New Roman" panose="02020603050405020304" pitchFamily="18" charset="0"/>
              </a:rPr>
              <a:t>21% higher success rate in productivity.</a:t>
            </a:r>
          </a:p>
          <a:p>
            <a:pPr eaLnBrk="1" hangingPunct="1">
              <a:buClr>
                <a:srgbClr val="660066"/>
              </a:buClr>
              <a:buSzPct val="85000"/>
              <a:buFont typeface="Wingdings" pitchFamily="2" charset="2"/>
              <a:buChar char="§"/>
              <a:defRPr/>
            </a:pPr>
            <a:r>
              <a:rPr lang="en-US" altLang="en-US" sz="2400" b="1" i="1" dirty="0">
                <a:latin typeface="Times New Roman" panose="02020603050405020304" pitchFamily="18" charset="0"/>
              </a:rPr>
              <a:t>20% higher success rate in profitability.</a:t>
            </a:r>
          </a:p>
          <a:p>
            <a:pPr algn="ctr" eaLnBrk="1" hangingPunct="1">
              <a:buClr>
                <a:srgbClr val="660066"/>
              </a:buClr>
              <a:buSzPct val="85000"/>
              <a:buFont typeface="Wingdings" pitchFamily="2" charset="2"/>
              <a:buChar char="§"/>
              <a:defRPr/>
            </a:pPr>
            <a:r>
              <a:rPr lang="en-US" altLang="en-US" sz="2000" b="1" i="1" dirty="0">
                <a:latin typeface="Times New Roman" panose="02020603050405020304" pitchFamily="18" charset="0"/>
              </a:rPr>
              <a:t>Results show that top quartile business units outperform bottom</a:t>
            </a:r>
          </a:p>
          <a:p>
            <a:pPr marL="0" indent="0" algn="ctr">
              <a:buClr>
                <a:srgbClr val="660066"/>
              </a:buClr>
              <a:buSzPct val="85000"/>
              <a:buNone/>
              <a:defRPr/>
            </a:pPr>
            <a:r>
              <a:rPr lang="en-US" altLang="en-US" sz="2000" b="1" i="1" dirty="0">
                <a:latin typeface="Times New Roman" panose="02020603050405020304" pitchFamily="18" charset="0"/>
              </a:rPr>
              <a:t>Quartile units</a:t>
            </a:r>
            <a:endParaRPr lang="en-US" altLang="en-US" sz="1800" b="1" i="1" dirty="0">
              <a:latin typeface="Arial" panose="020B0604020202020204" pitchFamily="34" charset="0"/>
            </a:endParaRPr>
          </a:p>
          <a:p>
            <a:pPr lvl="2">
              <a:spcBef>
                <a:spcPct val="0"/>
              </a:spcBef>
              <a:buFontTx/>
              <a:buNone/>
              <a:defRPr/>
            </a:pPr>
            <a:r>
              <a:rPr lang="en-US" altLang="en-US" sz="2000" b="1" i="1" dirty="0"/>
              <a:t>Engagement Index Gallup Organization</a:t>
            </a:r>
          </a:p>
          <a:p>
            <a:pPr lvl="2">
              <a:spcBef>
                <a:spcPct val="0"/>
              </a:spcBef>
              <a:buFontTx/>
              <a:buNone/>
              <a:defRPr/>
            </a:pPr>
            <a:r>
              <a:rPr lang="en-US" altLang="en-US" sz="2000" b="1" i="1" dirty="0"/>
              <a:t>1.8 Million Employees</a:t>
            </a:r>
          </a:p>
          <a:p>
            <a:pPr lvl="2">
              <a:spcBef>
                <a:spcPct val="0"/>
              </a:spcBef>
              <a:buFontTx/>
              <a:buNone/>
              <a:defRPr/>
            </a:pPr>
            <a:r>
              <a:rPr lang="en-US" altLang="en-US" sz="2000" b="1" i="1" dirty="0"/>
              <a:t>49 Industries</a:t>
            </a:r>
          </a:p>
          <a:p>
            <a:pPr lvl="2">
              <a:spcBef>
                <a:spcPct val="0"/>
              </a:spcBef>
              <a:buFontTx/>
              <a:buNone/>
              <a:defRPr/>
            </a:pPr>
            <a:r>
              <a:rPr lang="en-US" altLang="en-US" sz="2000" b="1" i="1" dirty="0"/>
              <a:t>82,000 Business/Work Units</a:t>
            </a:r>
          </a:p>
          <a:p>
            <a:pPr lvl="2">
              <a:spcBef>
                <a:spcPct val="0"/>
              </a:spcBef>
              <a:buFontTx/>
              <a:buNone/>
              <a:defRPr/>
            </a:pPr>
            <a:r>
              <a:rPr lang="en-US" altLang="en-US" sz="2000" b="1" i="1" dirty="0"/>
              <a:t>Data gathered over 20-year period</a:t>
            </a:r>
          </a:p>
          <a:p>
            <a:pPr lvl="2">
              <a:spcBef>
                <a:spcPct val="0"/>
              </a:spcBef>
              <a:buFontTx/>
              <a:buNone/>
              <a:defRPr/>
            </a:pPr>
            <a:r>
              <a:rPr lang="en-US" altLang="en-US" sz="2000" b="1" i="1" dirty="0"/>
              <a:t>73 Countries</a:t>
            </a:r>
          </a:p>
          <a:p>
            <a:pPr lvl="2" algn="r">
              <a:spcBef>
                <a:spcPct val="0"/>
              </a:spcBef>
              <a:buFontTx/>
              <a:buNone/>
              <a:defRPr/>
            </a:pPr>
            <a:endParaRPr lang="en-US" altLang="en-US" sz="1800" i="1" dirty="0">
              <a:latin typeface="Arial" panose="020B0604020202020204" pitchFamily="34" charset="0"/>
            </a:endParaRPr>
          </a:p>
        </p:txBody>
      </p:sp>
      <p:sp>
        <p:nvSpPr>
          <p:cNvPr id="114692" name="Slide Number Placeholder 3">
            <a:extLst>
              <a:ext uri="{FF2B5EF4-FFF2-40B4-BE49-F238E27FC236}">
                <a16:creationId xmlns:a16="http://schemas.microsoft.com/office/drawing/2014/main" id="{77AA0C56-B56C-CC48-BD49-BDE2B14D081E}"/>
              </a:ext>
            </a:extLst>
          </p:cNvPr>
          <p:cNvSpPr>
            <a:spLocks noGrp="1"/>
          </p:cNvSpPr>
          <p:nvPr>
            <p:ph type="sldNum" sz="quarter" idx="12"/>
          </p:nvPr>
        </p:nvSpPr>
        <p:spPr>
          <a:xfrm>
            <a:off x="9144000" y="6245225"/>
            <a:ext cx="10668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fld id="{90B82645-5839-7847-AE51-1F940CCD705A}" type="slidenum">
              <a:rPr lang="en-US" altLang="en-US" sz="1400">
                <a:solidFill>
                  <a:schemeClr val="tx2"/>
                </a:solidFill>
                <a:latin typeface="Arial" panose="020B0604020202020204" pitchFamily="34" charset="0"/>
              </a:rPr>
              <a:pPr>
                <a:spcBef>
                  <a:spcPct val="0"/>
                </a:spcBef>
                <a:buFontTx/>
                <a:buNone/>
              </a:pPr>
              <a:t>133</a:t>
            </a:fld>
            <a:endParaRPr lang="en-US" altLang="en-US" sz="1400">
              <a:solidFill>
                <a:schemeClr val="tx2"/>
              </a:solidFill>
              <a:latin typeface="Arial" panose="020B0604020202020204" pitchFamily="34" charset="0"/>
            </a:endParaRPr>
          </a:p>
        </p:txBody>
      </p:sp>
    </p:spTree>
    <p:extLst>
      <p:ext uri="{BB962C8B-B14F-4D97-AF65-F5344CB8AC3E}">
        <p14:creationId xmlns:p14="http://schemas.microsoft.com/office/powerpoint/2010/main" val="1069899919"/>
      </p:ext>
    </p:extLst>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a:extLst>
              <a:ext uri="{FF2B5EF4-FFF2-40B4-BE49-F238E27FC236}">
                <a16:creationId xmlns:a16="http://schemas.microsoft.com/office/drawing/2014/main" id="{CAF5D881-1B79-C84E-B883-E95FC2043959}"/>
              </a:ext>
            </a:extLst>
          </p:cNvPr>
          <p:cNvSpPr>
            <a:spLocks noGrp="1" noChangeArrowheads="1"/>
          </p:cNvSpPr>
          <p:nvPr>
            <p:ph type="subTitle" idx="1"/>
          </p:nvPr>
        </p:nvSpPr>
        <p:spPr>
          <a:xfrm>
            <a:off x="344160" y="762000"/>
            <a:ext cx="9144000" cy="7467600"/>
          </a:xfrm>
        </p:spPr>
        <p:txBody>
          <a:bodyPr/>
          <a:lstStyle/>
          <a:p>
            <a:pPr marL="609600" indent="-609600">
              <a:buFont typeface="Times" pitchFamily="2" charset="0"/>
              <a:buAutoNum type="arabicPeriod"/>
            </a:pPr>
            <a:r>
              <a:rPr lang="en-US" altLang="en-US" sz="2800" b="1" dirty="0">
                <a:solidFill>
                  <a:schemeClr val="tx2"/>
                </a:solidFill>
              </a:rPr>
              <a:t>Do I know what is expected of me at work?</a:t>
            </a:r>
          </a:p>
          <a:p>
            <a:pPr marL="609600" indent="-609600">
              <a:buFont typeface="Times" pitchFamily="2" charset="0"/>
              <a:buAutoNum type="arabicPeriod"/>
            </a:pPr>
            <a:r>
              <a:rPr lang="en-US" altLang="en-US" sz="2800" b="1" dirty="0">
                <a:solidFill>
                  <a:schemeClr val="tx2"/>
                </a:solidFill>
              </a:rPr>
              <a:t>Do I have the materials and equipment I need to do my work right?</a:t>
            </a:r>
          </a:p>
          <a:p>
            <a:pPr marL="609600" indent="-609600">
              <a:buFont typeface="Times" pitchFamily="2" charset="0"/>
              <a:buAutoNum type="arabicPeriod"/>
            </a:pPr>
            <a:r>
              <a:rPr lang="en-US" altLang="en-US" sz="2800" b="1" dirty="0">
                <a:solidFill>
                  <a:schemeClr val="tx2"/>
                </a:solidFill>
              </a:rPr>
              <a:t>At work, do I have the opportunity to do what I do best every day?</a:t>
            </a:r>
          </a:p>
          <a:p>
            <a:pPr marL="609600" indent="-609600">
              <a:buFont typeface="Times" pitchFamily="2" charset="0"/>
              <a:buAutoNum type="arabicPeriod"/>
            </a:pPr>
            <a:r>
              <a:rPr lang="en-US" altLang="en-US" sz="2800" b="1" dirty="0">
                <a:solidFill>
                  <a:schemeClr val="tx2"/>
                </a:solidFill>
              </a:rPr>
              <a:t>In the last seven days, have I received recognition or praise for good work?</a:t>
            </a:r>
          </a:p>
          <a:p>
            <a:pPr marL="609600" indent="-609600">
              <a:buFont typeface="Times" pitchFamily="2" charset="0"/>
              <a:buAutoNum type="arabicPeriod"/>
            </a:pPr>
            <a:r>
              <a:rPr lang="en-US" altLang="en-US" sz="2800" b="1" dirty="0">
                <a:solidFill>
                  <a:schemeClr val="tx2"/>
                </a:solidFill>
              </a:rPr>
              <a:t>Does my supervisor or someone else at work seem to care about me as a person?</a:t>
            </a:r>
          </a:p>
          <a:p>
            <a:pPr marL="609600" indent="-609600">
              <a:buFont typeface="Times" pitchFamily="2" charset="0"/>
              <a:buAutoNum type="arabicPeriod"/>
            </a:pPr>
            <a:r>
              <a:rPr lang="en-US" altLang="en-US" sz="2800" b="1" dirty="0">
                <a:solidFill>
                  <a:schemeClr val="tx2"/>
                </a:solidFill>
              </a:rPr>
              <a:t>Is there someone at work who encourages my development?</a:t>
            </a:r>
          </a:p>
        </p:txBody>
      </p:sp>
      <p:sp>
        <p:nvSpPr>
          <p:cNvPr id="135170" name="Slide Number Placeholder 1">
            <a:extLst>
              <a:ext uri="{FF2B5EF4-FFF2-40B4-BE49-F238E27FC236}">
                <a16:creationId xmlns:a16="http://schemas.microsoft.com/office/drawing/2014/main" id="{B27EE325-8B2C-FA4C-A206-BC3F1B3D6FF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fld id="{3258629F-742C-B440-A8D4-1767BA6BFB31}" type="slidenum">
              <a:rPr lang="en-US" altLang="en-US" sz="1400"/>
              <a:pPr>
                <a:spcBef>
                  <a:spcPct val="0"/>
                </a:spcBef>
                <a:buFontTx/>
                <a:buNone/>
              </a:pPr>
              <a:t>134</a:t>
            </a:fld>
            <a:endParaRPr lang="en-US" altLang="en-US" sz="1400"/>
          </a:p>
        </p:txBody>
      </p:sp>
      <p:sp>
        <p:nvSpPr>
          <p:cNvPr id="135171" name="TextBox 2">
            <a:extLst>
              <a:ext uri="{FF2B5EF4-FFF2-40B4-BE49-F238E27FC236}">
                <a16:creationId xmlns:a16="http://schemas.microsoft.com/office/drawing/2014/main" id="{7A7A1EF4-8D3D-534F-B9AE-F7FE6627F5A1}"/>
              </a:ext>
            </a:extLst>
          </p:cNvPr>
          <p:cNvSpPr txBox="1">
            <a:spLocks noChangeArrowheads="1"/>
          </p:cNvSpPr>
          <p:nvPr/>
        </p:nvSpPr>
        <p:spPr bwMode="auto">
          <a:xfrm>
            <a:off x="3977172" y="300038"/>
            <a:ext cx="2179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r>
              <a:rPr lang="en-US" altLang="en-US" sz="2400" b="1">
                <a:latin typeface="New York" pitchFamily="1" charset="0"/>
              </a:rPr>
              <a:t>Q 12 Process</a:t>
            </a:r>
          </a:p>
        </p:txBody>
      </p:sp>
    </p:spTree>
    <p:extLst>
      <p:ext uri="{BB962C8B-B14F-4D97-AF65-F5344CB8AC3E}">
        <p14:creationId xmlns:p14="http://schemas.microsoft.com/office/powerpoint/2010/main" val="6102396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3">
            <a:extLst>
              <a:ext uri="{FF2B5EF4-FFF2-40B4-BE49-F238E27FC236}">
                <a16:creationId xmlns:a16="http://schemas.microsoft.com/office/drawing/2014/main" id="{5F1ABACF-5834-2B44-A8B6-8F11E6068401}"/>
              </a:ext>
            </a:extLst>
          </p:cNvPr>
          <p:cNvSpPr>
            <a:spLocks noGrp="1" noChangeArrowheads="1"/>
          </p:cNvSpPr>
          <p:nvPr>
            <p:ph type="subTitle" idx="1"/>
          </p:nvPr>
        </p:nvSpPr>
        <p:spPr>
          <a:xfrm>
            <a:off x="919332" y="641568"/>
            <a:ext cx="9144000" cy="11430000"/>
          </a:xfrm>
        </p:spPr>
        <p:txBody>
          <a:bodyPr/>
          <a:lstStyle/>
          <a:p>
            <a:pPr algn="l">
              <a:defRPr/>
            </a:pPr>
            <a:r>
              <a:rPr lang="en-US" altLang="en-US" sz="2400" b="1" dirty="0">
                <a:solidFill>
                  <a:schemeClr val="tx2"/>
                </a:solidFill>
              </a:rPr>
              <a:t>7.    </a:t>
            </a:r>
            <a:r>
              <a:rPr lang="en-US" altLang="en-US" sz="2800" b="1" dirty="0">
                <a:solidFill>
                  <a:schemeClr val="tx2"/>
                </a:solidFill>
              </a:rPr>
              <a:t>At work, do my opinions seem to count?</a:t>
            </a:r>
          </a:p>
          <a:p>
            <a:pPr algn="l">
              <a:defRPr/>
            </a:pPr>
            <a:r>
              <a:rPr lang="en-US" altLang="en-US" sz="2800" b="1" dirty="0">
                <a:solidFill>
                  <a:schemeClr val="tx2"/>
                </a:solidFill>
              </a:rPr>
              <a:t>8.   Does the mission/purpose of my company make me feel         like my work is important?</a:t>
            </a:r>
          </a:p>
          <a:p>
            <a:pPr algn="l">
              <a:defRPr/>
            </a:pPr>
            <a:r>
              <a:rPr lang="en-US" altLang="en-US" sz="2800" b="1" dirty="0">
                <a:solidFill>
                  <a:schemeClr val="tx2"/>
                </a:solidFill>
              </a:rPr>
              <a:t>9.   Are my co-workers committed to doing quality work?</a:t>
            </a:r>
          </a:p>
          <a:p>
            <a:pPr marL="609600" indent="-609600" algn="l">
              <a:buFont typeface="Times" pitchFamily="2" charset="0"/>
              <a:buAutoNum type="arabicPeriod" startAt="10"/>
              <a:defRPr/>
            </a:pPr>
            <a:r>
              <a:rPr lang="en-US" altLang="en-US" sz="2800" b="1" dirty="0">
                <a:solidFill>
                  <a:schemeClr val="tx2"/>
                </a:solidFill>
              </a:rPr>
              <a:t>Does my supervisor create an environment where I can build good working relationships with my associates?</a:t>
            </a:r>
          </a:p>
          <a:p>
            <a:pPr marL="609600" indent="-609600" algn="l">
              <a:buFont typeface="Times" pitchFamily="2" charset="0"/>
              <a:buAutoNum type="arabicPeriod" startAt="10"/>
              <a:defRPr/>
            </a:pPr>
            <a:r>
              <a:rPr lang="en-US" altLang="en-US" sz="2800" b="1" dirty="0">
                <a:solidFill>
                  <a:schemeClr val="tx2"/>
                </a:solidFill>
              </a:rPr>
              <a:t>In the last six months, have I talked with someone about my progress?</a:t>
            </a:r>
          </a:p>
          <a:p>
            <a:pPr marL="609600" indent="-609600" algn="l">
              <a:buFont typeface="Times" pitchFamily="2" charset="0"/>
              <a:buAutoNum type="arabicPeriod" startAt="10"/>
              <a:defRPr/>
            </a:pPr>
            <a:r>
              <a:rPr lang="en-US" altLang="en-US" sz="2800" b="1" dirty="0">
                <a:solidFill>
                  <a:schemeClr val="tx2"/>
                </a:solidFill>
              </a:rPr>
              <a:t>At work, have I had opportunities to learn and grow?</a:t>
            </a:r>
            <a:endParaRPr lang="en-US" altLang="en-US" sz="2800" b="1" dirty="0"/>
          </a:p>
          <a:p>
            <a:pPr marL="609600" indent="-609600" algn="l">
              <a:defRPr/>
            </a:pPr>
            <a:endParaRPr lang="en-US" altLang="en-US" sz="2800" dirty="0"/>
          </a:p>
        </p:txBody>
      </p:sp>
      <p:sp>
        <p:nvSpPr>
          <p:cNvPr id="137218" name="Slide Number Placeholder 1">
            <a:extLst>
              <a:ext uri="{FF2B5EF4-FFF2-40B4-BE49-F238E27FC236}">
                <a16:creationId xmlns:a16="http://schemas.microsoft.com/office/drawing/2014/main" id="{F67E34C4-0362-574B-A260-F545DEE270E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fld id="{A420F5A5-EFC3-8144-AB5E-FECDDB4BAC6F}" type="slidenum">
              <a:rPr lang="en-US" altLang="en-US" sz="1400"/>
              <a:pPr>
                <a:spcBef>
                  <a:spcPct val="0"/>
                </a:spcBef>
                <a:buFontTx/>
                <a:buNone/>
              </a:pPr>
              <a:t>135</a:t>
            </a:fld>
            <a:endParaRPr lang="en-US" altLang="en-US" sz="1400"/>
          </a:p>
        </p:txBody>
      </p:sp>
      <p:sp>
        <p:nvSpPr>
          <p:cNvPr id="137219" name="TextBox 2">
            <a:extLst>
              <a:ext uri="{FF2B5EF4-FFF2-40B4-BE49-F238E27FC236}">
                <a16:creationId xmlns:a16="http://schemas.microsoft.com/office/drawing/2014/main" id="{3525AC06-70A9-F14A-9B9D-E58133D99D90}"/>
              </a:ext>
            </a:extLst>
          </p:cNvPr>
          <p:cNvSpPr txBox="1">
            <a:spLocks noChangeArrowheads="1"/>
          </p:cNvSpPr>
          <p:nvPr/>
        </p:nvSpPr>
        <p:spPr bwMode="auto">
          <a:xfrm>
            <a:off x="5738814" y="130648"/>
            <a:ext cx="2224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r>
              <a:rPr lang="en-US" altLang="en-US" sz="2400" b="1" dirty="0">
                <a:latin typeface="New York" pitchFamily="1" charset="0"/>
              </a:rPr>
              <a:t>Q-12 Process</a:t>
            </a:r>
          </a:p>
        </p:txBody>
      </p:sp>
    </p:spTree>
    <p:extLst>
      <p:ext uri="{BB962C8B-B14F-4D97-AF65-F5344CB8AC3E}">
        <p14:creationId xmlns:p14="http://schemas.microsoft.com/office/powerpoint/2010/main" val="29220899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7337FF-E4CD-B64F-98D0-2D556C934BD3}"/>
              </a:ext>
            </a:extLst>
          </p:cNvPr>
          <p:cNvSpPr>
            <a:spLocks noGrp="1"/>
          </p:cNvSpPr>
          <p:nvPr>
            <p:ph type="sldNum" sz="quarter" idx="12"/>
          </p:nvPr>
        </p:nvSpPr>
        <p:spPr/>
        <p:txBody>
          <a:bodyPr/>
          <a:lstStyle/>
          <a:p>
            <a:fld id="{709BBA3B-D75E-DC42-8652-EDC7F35A86E4}" type="slidenum">
              <a:rPr lang="en-US" sz="2400" smtClean="0"/>
              <a:t>136</a:t>
            </a:fld>
            <a:endParaRPr lang="en-US" sz="2400" dirty="0"/>
          </a:p>
        </p:txBody>
      </p:sp>
      <p:sp>
        <p:nvSpPr>
          <p:cNvPr id="3" name="TextBox 2">
            <a:extLst>
              <a:ext uri="{FF2B5EF4-FFF2-40B4-BE49-F238E27FC236}">
                <a16:creationId xmlns:a16="http://schemas.microsoft.com/office/drawing/2014/main" id="{86434303-AF20-7D44-9D10-C611B9EA6AAE}"/>
              </a:ext>
            </a:extLst>
          </p:cNvPr>
          <p:cNvSpPr txBox="1"/>
          <p:nvPr/>
        </p:nvSpPr>
        <p:spPr>
          <a:xfrm>
            <a:off x="588971" y="836902"/>
            <a:ext cx="8026556" cy="892552"/>
          </a:xfrm>
          <a:prstGeom prst="rect">
            <a:avLst/>
          </a:prstGeom>
          <a:noFill/>
        </p:spPr>
        <p:txBody>
          <a:bodyPr wrap="none" rtlCol="0">
            <a:spAutoFit/>
          </a:bodyPr>
          <a:lstStyle/>
          <a:p>
            <a:r>
              <a:rPr lang="en-US" sz="2400" dirty="0"/>
              <a:t>Our organization has a variety of projects that challenge</a:t>
            </a:r>
          </a:p>
          <a:p>
            <a:r>
              <a:rPr lang="en-US" sz="2400" dirty="0"/>
              <a:t>and excite our employees</a:t>
            </a:r>
            <a:r>
              <a:rPr lang="en-US" sz="2800" dirty="0"/>
              <a:t>.</a:t>
            </a:r>
          </a:p>
        </p:txBody>
      </p:sp>
      <p:sp>
        <p:nvSpPr>
          <p:cNvPr id="4" name="TextBox 3">
            <a:extLst>
              <a:ext uri="{FF2B5EF4-FFF2-40B4-BE49-F238E27FC236}">
                <a16:creationId xmlns:a16="http://schemas.microsoft.com/office/drawing/2014/main" id="{546D774F-53AF-354B-847E-7F5DFCAA67C7}"/>
              </a:ext>
            </a:extLst>
          </p:cNvPr>
          <p:cNvSpPr txBox="1"/>
          <p:nvPr/>
        </p:nvSpPr>
        <p:spPr>
          <a:xfrm>
            <a:off x="2464230" y="65277"/>
            <a:ext cx="4523995" cy="461665"/>
          </a:xfrm>
          <a:prstGeom prst="rect">
            <a:avLst/>
          </a:prstGeom>
          <a:noFill/>
        </p:spPr>
        <p:txBody>
          <a:bodyPr wrap="none" rtlCol="0">
            <a:spAutoFit/>
          </a:bodyPr>
          <a:lstStyle/>
          <a:p>
            <a:r>
              <a:rPr lang="en-US" sz="2400" dirty="0"/>
              <a:t>Answer agree/neutral/disagree</a:t>
            </a:r>
          </a:p>
        </p:txBody>
      </p:sp>
      <p:sp>
        <p:nvSpPr>
          <p:cNvPr id="5" name="TextBox 4">
            <a:extLst>
              <a:ext uri="{FF2B5EF4-FFF2-40B4-BE49-F238E27FC236}">
                <a16:creationId xmlns:a16="http://schemas.microsoft.com/office/drawing/2014/main" id="{24675E96-44A6-9840-92D9-D36CD67AEC1C}"/>
              </a:ext>
            </a:extLst>
          </p:cNvPr>
          <p:cNvSpPr txBox="1"/>
          <p:nvPr/>
        </p:nvSpPr>
        <p:spPr>
          <a:xfrm>
            <a:off x="589018" y="2169763"/>
            <a:ext cx="9082936" cy="830997"/>
          </a:xfrm>
          <a:prstGeom prst="rect">
            <a:avLst/>
          </a:prstGeom>
          <a:noFill/>
        </p:spPr>
        <p:txBody>
          <a:bodyPr wrap="none" rtlCol="0">
            <a:spAutoFit/>
          </a:bodyPr>
          <a:lstStyle/>
          <a:p>
            <a:r>
              <a:rPr lang="en-US" sz="2400" dirty="0"/>
              <a:t>Our organization exposes our employees to people and projects</a:t>
            </a:r>
          </a:p>
          <a:p>
            <a:r>
              <a:rPr lang="en-US" sz="2400" dirty="0"/>
              <a:t>  outside their direct area.</a:t>
            </a:r>
          </a:p>
        </p:txBody>
      </p:sp>
      <p:sp>
        <p:nvSpPr>
          <p:cNvPr id="7" name="TextBox 6">
            <a:extLst>
              <a:ext uri="{FF2B5EF4-FFF2-40B4-BE49-F238E27FC236}">
                <a16:creationId xmlns:a16="http://schemas.microsoft.com/office/drawing/2014/main" id="{1F48AA15-6570-2F47-90C9-18FB90BAF2DE}"/>
              </a:ext>
            </a:extLst>
          </p:cNvPr>
          <p:cNvSpPr txBox="1"/>
          <p:nvPr/>
        </p:nvSpPr>
        <p:spPr>
          <a:xfrm>
            <a:off x="620004" y="3456122"/>
            <a:ext cx="7611379" cy="830997"/>
          </a:xfrm>
          <a:prstGeom prst="rect">
            <a:avLst/>
          </a:prstGeom>
          <a:noFill/>
        </p:spPr>
        <p:txBody>
          <a:bodyPr wrap="none" rtlCol="0">
            <a:spAutoFit/>
          </a:bodyPr>
          <a:lstStyle/>
          <a:p>
            <a:r>
              <a:rPr lang="en-US" sz="2400" dirty="0"/>
              <a:t>People understand how their work contributes to the </a:t>
            </a:r>
          </a:p>
          <a:p>
            <a:r>
              <a:rPr lang="en-US" sz="2400" dirty="0"/>
              <a:t>organization’s overall goals</a:t>
            </a:r>
            <a:r>
              <a:rPr lang="en-US" dirty="0"/>
              <a:t>.</a:t>
            </a:r>
          </a:p>
        </p:txBody>
      </p:sp>
      <p:sp>
        <p:nvSpPr>
          <p:cNvPr id="8" name="TextBox 7">
            <a:extLst>
              <a:ext uri="{FF2B5EF4-FFF2-40B4-BE49-F238E27FC236}">
                <a16:creationId xmlns:a16="http://schemas.microsoft.com/office/drawing/2014/main" id="{35CB5F95-9D81-8A4A-9EA1-F24FD6282264}"/>
              </a:ext>
            </a:extLst>
          </p:cNvPr>
          <p:cNvSpPr txBox="1"/>
          <p:nvPr/>
        </p:nvSpPr>
        <p:spPr>
          <a:xfrm>
            <a:off x="681993" y="4587498"/>
            <a:ext cx="8299067" cy="461665"/>
          </a:xfrm>
          <a:prstGeom prst="rect">
            <a:avLst/>
          </a:prstGeom>
          <a:noFill/>
        </p:spPr>
        <p:txBody>
          <a:bodyPr wrap="none" rtlCol="0">
            <a:spAutoFit/>
          </a:bodyPr>
          <a:lstStyle/>
          <a:p>
            <a:r>
              <a:rPr lang="en-US" sz="2400" dirty="0"/>
              <a:t>Our organization supports the concept of lifelong learning </a:t>
            </a:r>
          </a:p>
        </p:txBody>
      </p:sp>
      <p:sp>
        <p:nvSpPr>
          <p:cNvPr id="9" name="TextBox 8">
            <a:extLst>
              <a:ext uri="{FF2B5EF4-FFF2-40B4-BE49-F238E27FC236}">
                <a16:creationId xmlns:a16="http://schemas.microsoft.com/office/drawing/2014/main" id="{6969176C-1F20-3544-B6E1-E44552E36E9A}"/>
              </a:ext>
            </a:extLst>
          </p:cNvPr>
          <p:cNvSpPr txBox="1"/>
          <p:nvPr/>
        </p:nvSpPr>
        <p:spPr>
          <a:xfrm>
            <a:off x="681983" y="5331417"/>
            <a:ext cx="7481535" cy="1200329"/>
          </a:xfrm>
          <a:prstGeom prst="rect">
            <a:avLst/>
          </a:prstGeom>
          <a:noFill/>
        </p:spPr>
        <p:txBody>
          <a:bodyPr wrap="none" rtlCol="0">
            <a:spAutoFit/>
          </a:bodyPr>
          <a:lstStyle/>
          <a:p>
            <a:r>
              <a:rPr lang="en-US" sz="2400" dirty="0"/>
              <a:t>Our organization fosters a sense of individual growth</a:t>
            </a:r>
          </a:p>
          <a:p>
            <a:r>
              <a:rPr lang="en-US" sz="2400" dirty="0"/>
              <a:t> through assigned work and</a:t>
            </a:r>
          </a:p>
          <a:p>
            <a:r>
              <a:rPr lang="en-US" sz="2400" dirty="0"/>
              <a:t>training.</a:t>
            </a:r>
          </a:p>
        </p:txBody>
      </p:sp>
    </p:spTree>
    <p:extLst>
      <p:ext uri="{BB962C8B-B14F-4D97-AF65-F5344CB8AC3E}">
        <p14:creationId xmlns:p14="http://schemas.microsoft.com/office/powerpoint/2010/main" val="28230352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7337FF-E4CD-B64F-98D0-2D556C934BD3}"/>
              </a:ext>
            </a:extLst>
          </p:cNvPr>
          <p:cNvSpPr>
            <a:spLocks noGrp="1"/>
          </p:cNvSpPr>
          <p:nvPr>
            <p:ph type="sldNum" sz="quarter" idx="12"/>
          </p:nvPr>
        </p:nvSpPr>
        <p:spPr/>
        <p:txBody>
          <a:bodyPr/>
          <a:lstStyle/>
          <a:p>
            <a:fld id="{709BBA3B-D75E-DC42-8652-EDC7F35A86E4}" type="slidenum">
              <a:rPr lang="en-US" sz="2400" smtClean="0"/>
              <a:t>137</a:t>
            </a:fld>
            <a:endParaRPr lang="en-US" sz="2400" dirty="0"/>
          </a:p>
        </p:txBody>
      </p:sp>
      <p:sp>
        <p:nvSpPr>
          <p:cNvPr id="3" name="TextBox 2">
            <a:extLst>
              <a:ext uri="{FF2B5EF4-FFF2-40B4-BE49-F238E27FC236}">
                <a16:creationId xmlns:a16="http://schemas.microsoft.com/office/drawing/2014/main" id="{0182C29C-4CF6-B349-A660-80B16886D8A2}"/>
              </a:ext>
            </a:extLst>
          </p:cNvPr>
          <p:cNvSpPr txBox="1"/>
          <p:nvPr/>
        </p:nvSpPr>
        <p:spPr>
          <a:xfrm>
            <a:off x="1456841" y="511444"/>
            <a:ext cx="5608908" cy="830997"/>
          </a:xfrm>
          <a:prstGeom prst="rect">
            <a:avLst/>
          </a:prstGeom>
          <a:noFill/>
        </p:spPr>
        <p:txBody>
          <a:bodyPr wrap="none" rtlCol="0">
            <a:spAutoFit/>
          </a:bodyPr>
          <a:lstStyle/>
          <a:p>
            <a:r>
              <a:rPr lang="en-US" sz="2400" dirty="0"/>
              <a:t>Everyone’s ideas are heard, valued and</a:t>
            </a:r>
          </a:p>
          <a:p>
            <a:r>
              <a:rPr lang="en-US" sz="2400" dirty="0"/>
              <a:t> possibly implemented</a:t>
            </a:r>
            <a:r>
              <a:rPr lang="en-US" dirty="0"/>
              <a:t>.</a:t>
            </a:r>
          </a:p>
        </p:txBody>
      </p:sp>
      <p:sp>
        <p:nvSpPr>
          <p:cNvPr id="4" name="TextBox 3">
            <a:extLst>
              <a:ext uri="{FF2B5EF4-FFF2-40B4-BE49-F238E27FC236}">
                <a16:creationId xmlns:a16="http://schemas.microsoft.com/office/drawing/2014/main" id="{FDAB7819-6B78-2241-BFB1-8C937EBC2AE7}"/>
              </a:ext>
            </a:extLst>
          </p:cNvPr>
          <p:cNvSpPr txBox="1"/>
          <p:nvPr/>
        </p:nvSpPr>
        <p:spPr>
          <a:xfrm>
            <a:off x="1439575" y="1952786"/>
            <a:ext cx="7592143" cy="830997"/>
          </a:xfrm>
          <a:prstGeom prst="rect">
            <a:avLst/>
          </a:prstGeom>
          <a:noFill/>
        </p:spPr>
        <p:txBody>
          <a:bodyPr wrap="none" rtlCol="0">
            <a:spAutoFit/>
          </a:bodyPr>
          <a:lstStyle/>
          <a:p>
            <a:r>
              <a:rPr lang="en-US" sz="2400" dirty="0"/>
              <a:t>Our organization facilitates exposure to ideas outside</a:t>
            </a:r>
          </a:p>
          <a:p>
            <a:r>
              <a:rPr lang="en-US" sz="2400" dirty="0"/>
              <a:t> the organization Itself.</a:t>
            </a:r>
          </a:p>
        </p:txBody>
      </p:sp>
      <p:sp>
        <p:nvSpPr>
          <p:cNvPr id="5" name="TextBox 4">
            <a:extLst>
              <a:ext uri="{FF2B5EF4-FFF2-40B4-BE49-F238E27FC236}">
                <a16:creationId xmlns:a16="http://schemas.microsoft.com/office/drawing/2014/main" id="{CFAD68E1-F857-9C44-8A86-6EA57E66063B}"/>
              </a:ext>
            </a:extLst>
          </p:cNvPr>
          <p:cNvSpPr txBox="1"/>
          <p:nvPr/>
        </p:nvSpPr>
        <p:spPr>
          <a:xfrm>
            <a:off x="1487881" y="3611105"/>
            <a:ext cx="6066084" cy="830997"/>
          </a:xfrm>
          <a:prstGeom prst="rect">
            <a:avLst/>
          </a:prstGeom>
          <a:noFill/>
        </p:spPr>
        <p:txBody>
          <a:bodyPr wrap="none" rtlCol="0">
            <a:spAutoFit/>
          </a:bodyPr>
          <a:lstStyle/>
          <a:p>
            <a:r>
              <a:rPr lang="en-US" sz="2400" dirty="0"/>
              <a:t>Our organization moves at the right pace, </a:t>
            </a:r>
          </a:p>
          <a:p>
            <a:r>
              <a:rPr lang="en-US" sz="2400" dirty="0"/>
              <a:t>not too fast and not too slow</a:t>
            </a:r>
            <a:r>
              <a:rPr lang="en-US" dirty="0"/>
              <a:t>.</a:t>
            </a:r>
          </a:p>
        </p:txBody>
      </p:sp>
      <p:sp>
        <p:nvSpPr>
          <p:cNvPr id="8" name="TextBox 7">
            <a:extLst>
              <a:ext uri="{FF2B5EF4-FFF2-40B4-BE49-F238E27FC236}">
                <a16:creationId xmlns:a16="http://schemas.microsoft.com/office/drawing/2014/main" id="{32BCD951-8E16-434C-B5BB-127A5618627B}"/>
              </a:ext>
            </a:extLst>
          </p:cNvPr>
          <p:cNvSpPr txBox="1"/>
          <p:nvPr/>
        </p:nvSpPr>
        <p:spPr>
          <a:xfrm>
            <a:off x="1658364" y="5129939"/>
            <a:ext cx="6088846" cy="461665"/>
          </a:xfrm>
          <a:prstGeom prst="rect">
            <a:avLst/>
          </a:prstGeom>
          <a:noFill/>
        </p:spPr>
        <p:txBody>
          <a:bodyPr wrap="none" rtlCol="0">
            <a:spAutoFit/>
          </a:bodyPr>
          <a:lstStyle/>
          <a:p>
            <a:r>
              <a:rPr lang="en-US" sz="2400" dirty="0"/>
              <a:t>We have a feedback centered organization</a:t>
            </a:r>
          </a:p>
        </p:txBody>
      </p:sp>
    </p:spTree>
    <p:extLst>
      <p:ext uri="{BB962C8B-B14F-4D97-AF65-F5344CB8AC3E}">
        <p14:creationId xmlns:p14="http://schemas.microsoft.com/office/powerpoint/2010/main" val="123855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6671" y="45719"/>
            <a:ext cx="9339944" cy="6858001"/>
          </a:xfrm>
        </p:spPr>
        <p:txBody>
          <a:bodyPr/>
          <a:lstStyle/>
          <a:p>
            <a:pPr algn="l"/>
            <a:endParaRPr lang="en-US" dirty="0"/>
          </a:p>
          <a:p>
            <a:pPr algn="l"/>
            <a:r>
              <a:rPr lang="en-US" sz="4000" b="1" dirty="0">
                <a:solidFill>
                  <a:schemeClr val="tx1"/>
                </a:solidFill>
              </a:rPr>
              <a:t>Leading is Everybody’s Business</a:t>
            </a:r>
          </a:p>
          <a:p>
            <a:pPr algn="l"/>
            <a:endParaRPr lang="en-US" sz="4000" dirty="0">
              <a:solidFill>
                <a:schemeClr val="tx1"/>
              </a:solidFill>
            </a:endParaRPr>
          </a:p>
          <a:p>
            <a:pPr algn="l"/>
            <a:endParaRPr lang="en-US" sz="4000" dirty="0"/>
          </a:p>
          <a:p>
            <a:pPr algn="l"/>
            <a:r>
              <a:rPr lang="en-US" sz="4000" b="1" dirty="0">
                <a:solidFill>
                  <a:schemeClr val="tx1"/>
                </a:solidFill>
              </a:rPr>
              <a:t>What One Asset is needed to be </a:t>
            </a:r>
          </a:p>
          <a:p>
            <a:pPr algn="l"/>
            <a:r>
              <a:rPr lang="en-US" sz="4000" b="1" dirty="0">
                <a:solidFill>
                  <a:schemeClr val="tx1"/>
                </a:solidFill>
              </a:rPr>
              <a:t>A Leader without which you cannot</a:t>
            </a:r>
          </a:p>
          <a:p>
            <a:pPr algn="l"/>
            <a:r>
              <a:rPr lang="en-US" sz="4000" b="1" dirty="0">
                <a:solidFill>
                  <a:schemeClr val="tx1"/>
                </a:solidFill>
              </a:rPr>
              <a:t>Lead?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E3CB7508-7D95-C147-AB6E-6A5EE47CC0C4}"/>
              </a:ext>
            </a:extLst>
          </p:cNvPr>
          <p:cNvSpPr>
            <a:spLocks noGrp="1"/>
          </p:cNvSpPr>
          <p:nvPr>
            <p:ph type="sldNum" sz="quarter" idx="12"/>
          </p:nvPr>
        </p:nvSpPr>
        <p:spPr/>
        <p:txBody>
          <a:bodyPr/>
          <a:lstStyle/>
          <a:p>
            <a:fld id="{709BBA3B-D75E-DC42-8652-EDC7F35A86E4}" type="slidenum">
              <a:rPr lang="en-US" sz="2400" smtClean="0"/>
              <a:t>14</a:t>
            </a:fld>
            <a:endParaRPr lang="en-US" sz="2400" dirty="0"/>
          </a:p>
        </p:txBody>
      </p:sp>
    </p:spTree>
    <p:extLst>
      <p:ext uri="{BB962C8B-B14F-4D97-AF65-F5344CB8AC3E}">
        <p14:creationId xmlns:p14="http://schemas.microsoft.com/office/powerpoint/2010/main" val="385242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516710" y="3886200"/>
            <a:ext cx="8458200" cy="914400"/>
          </a:xfrm>
          <a:prstGeom prst="rect">
            <a:avLst/>
          </a:prstGeom>
        </p:spPr>
        <p:txBody>
          <a:bodyPr>
            <a:normAutofit fontScale="25000" lnSpcReduction="20000"/>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120000"/>
              </a:lnSpc>
              <a:buFontTx/>
              <a:buNone/>
              <a:defRPr/>
            </a:pPr>
            <a:r>
              <a:rPr lang="en-US" dirty="0">
                <a:latin typeface="Arial Black" charset="0"/>
              </a:rPr>
              <a:t>	</a:t>
            </a:r>
          </a:p>
          <a:p>
            <a:pPr algn="ctr">
              <a:lnSpc>
                <a:spcPct val="120000"/>
              </a:lnSpc>
              <a:buFontTx/>
              <a:buNone/>
              <a:defRPr/>
            </a:pPr>
            <a:r>
              <a:rPr lang="en-US" sz="12800" b="1" dirty="0">
                <a:latin typeface="Times New Roman"/>
                <a:ea typeface="ＭＳ Ｐゴシック" charset="-128"/>
                <a:cs typeface="Times New Roman"/>
              </a:rPr>
              <a:t>If you think you are a leader but no one is following, </a:t>
            </a:r>
            <a:r>
              <a:rPr lang="en-US" altLang="en-US" sz="12800" b="1" dirty="0">
                <a:latin typeface="Times New Roman"/>
                <a:ea typeface="ＭＳ Ｐゴシック" charset="-128"/>
                <a:cs typeface="Times New Roman"/>
              </a:rPr>
              <a:t>then you’</a:t>
            </a:r>
            <a:r>
              <a:rPr lang="en-US" altLang="ja-JP" sz="12800" b="1" dirty="0">
                <a:latin typeface="Times New Roman"/>
                <a:ea typeface="ＭＳ Ｐゴシック" charset="-128"/>
                <a:cs typeface="Times New Roman"/>
              </a:rPr>
              <a:t>re only taking a walk.</a:t>
            </a:r>
            <a:endParaRPr lang="en-US" altLang="en-US" sz="12800" b="1" dirty="0">
              <a:latin typeface="Times New Roman"/>
              <a:ea typeface="ＭＳ Ｐゴシック" charset="-128"/>
              <a:cs typeface="Times New Roman"/>
            </a:endParaRPr>
          </a:p>
          <a:p>
            <a:pPr>
              <a:lnSpc>
                <a:spcPct val="90000"/>
              </a:lnSpc>
              <a:buFontTx/>
              <a:buNone/>
              <a:defRPr/>
            </a:pPr>
            <a:r>
              <a:rPr lang="en-US" sz="5900" dirty="0">
                <a:latin typeface="Arial Black" charset="0"/>
              </a:rPr>
              <a:t> </a:t>
            </a:r>
          </a:p>
        </p:txBody>
      </p:sp>
      <p:pic>
        <p:nvPicPr>
          <p:cNvPr id="6" name="Picture 5" descr="20151161300_dcef8c0f.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5" y="0"/>
            <a:ext cx="9144000" cy="3835054"/>
          </a:xfrm>
          <a:prstGeom prst="rect">
            <a:avLst/>
          </a:prstGeom>
        </p:spPr>
      </p:pic>
      <p:sp>
        <p:nvSpPr>
          <p:cNvPr id="2" name="Slide Number Placeholder 1">
            <a:extLst>
              <a:ext uri="{FF2B5EF4-FFF2-40B4-BE49-F238E27FC236}">
                <a16:creationId xmlns:a16="http://schemas.microsoft.com/office/drawing/2014/main" id="{3C7AE2CA-4192-844D-85DD-03152652F725}"/>
              </a:ext>
            </a:extLst>
          </p:cNvPr>
          <p:cNvSpPr>
            <a:spLocks noGrp="1"/>
          </p:cNvSpPr>
          <p:nvPr>
            <p:ph type="sldNum" sz="quarter" idx="12"/>
          </p:nvPr>
        </p:nvSpPr>
        <p:spPr/>
        <p:txBody>
          <a:bodyPr/>
          <a:lstStyle/>
          <a:p>
            <a:fld id="{709BBA3B-D75E-DC42-8652-EDC7F35A86E4}" type="slidenum">
              <a:rPr lang="en-US" sz="2400" smtClean="0"/>
              <a:t>15</a:t>
            </a:fld>
            <a:endParaRPr lang="en-US" sz="2400" dirty="0"/>
          </a:p>
        </p:txBody>
      </p:sp>
    </p:spTree>
    <p:extLst>
      <p:ext uri="{BB962C8B-B14F-4D97-AF65-F5344CB8AC3E}">
        <p14:creationId xmlns:p14="http://schemas.microsoft.com/office/powerpoint/2010/main" val="127003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479037" cy="1550989"/>
          </a:xfrm>
        </p:spPr>
        <p:txBody>
          <a:bodyPr>
            <a:normAutofit fontScale="90000"/>
          </a:bodyPr>
          <a:lstStyle/>
          <a:p>
            <a:r>
              <a:rPr lang="en-US" sz="5300" b="1" dirty="0">
                <a:solidFill>
                  <a:schemeClr val="bg2">
                    <a:lumMod val="25000"/>
                  </a:schemeClr>
                </a:solidFill>
              </a:rPr>
              <a:t>Leading is Everybody’s </a:t>
            </a:r>
            <a:br>
              <a:rPr lang="en-US" sz="5300" b="1" dirty="0">
                <a:solidFill>
                  <a:schemeClr val="bg2">
                    <a:lumMod val="25000"/>
                  </a:schemeClr>
                </a:solidFill>
              </a:rPr>
            </a:br>
            <a:r>
              <a:rPr lang="en-US" sz="5300" b="1" dirty="0">
                <a:solidFill>
                  <a:schemeClr val="bg2">
                    <a:lumMod val="25000"/>
                  </a:schemeClr>
                </a:solidFill>
              </a:rPr>
              <a:t>Business</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Content Placeholder 3"/>
          <p:cNvSpPr>
            <a:spLocks noGrp="1"/>
          </p:cNvSpPr>
          <p:nvPr>
            <p:ph idx="1"/>
          </p:nvPr>
        </p:nvSpPr>
        <p:spPr>
          <a:xfrm>
            <a:off x="677334" y="3522439"/>
            <a:ext cx="8596668" cy="3880773"/>
          </a:xfrm>
        </p:spPr>
        <p:txBody>
          <a:bodyPr/>
          <a:lstStyle/>
          <a:p>
            <a:pPr marL="0" indent="0" algn="ctr">
              <a:lnSpc>
                <a:spcPct val="80000"/>
              </a:lnSpc>
              <a:spcBef>
                <a:spcPct val="0"/>
              </a:spcBef>
              <a:buNone/>
            </a:pPr>
            <a:r>
              <a:rPr lang="en-US" altLang="en-US" sz="4000" b="1" dirty="0">
                <a:solidFill>
                  <a:srgbClr val="000000"/>
                </a:solidFill>
                <a:latin typeface="Times New Roman"/>
                <a:cs typeface="Times New Roman"/>
              </a:rPr>
              <a:t>No one is good enough to lead without consent.</a:t>
            </a:r>
            <a:endParaRPr lang="en-US" sz="4000" dirty="0">
              <a:solidFill>
                <a:srgbClr val="000000"/>
              </a:solidFill>
              <a:latin typeface="Times New Roman"/>
              <a:cs typeface="Times New Roman"/>
            </a:endParaRPr>
          </a:p>
          <a:p>
            <a:pPr marL="0" indent="0" algn="r">
              <a:lnSpc>
                <a:spcPct val="90000"/>
              </a:lnSpc>
              <a:buNone/>
            </a:pPr>
            <a:r>
              <a:rPr lang="en-US" sz="1000" b="1" i="1" dirty="0">
                <a:latin typeface="Times New Roman" charset="0"/>
              </a:rPr>
              <a:t>			</a:t>
            </a:r>
          </a:p>
          <a:p>
            <a:pPr marL="0" indent="0" algn="r">
              <a:lnSpc>
                <a:spcPct val="90000"/>
              </a:lnSpc>
              <a:buNone/>
            </a:pPr>
            <a:r>
              <a:rPr lang="en-US" sz="2800" i="1" dirty="0">
                <a:latin typeface="Times New Roman"/>
                <a:cs typeface="Times New Roman"/>
              </a:rPr>
              <a:t>Abraham Lincoln</a:t>
            </a:r>
            <a:endParaRPr lang="en-US" sz="2800" dirty="0">
              <a:latin typeface="Times New Roman"/>
              <a:cs typeface="Times New Roman"/>
            </a:endParaRPr>
          </a:p>
          <a:p>
            <a:endParaRPr lang="en-US" dirty="0"/>
          </a:p>
        </p:txBody>
      </p:sp>
      <p:sp>
        <p:nvSpPr>
          <p:cNvPr id="3" name="Slide Number Placeholder 2">
            <a:extLst>
              <a:ext uri="{FF2B5EF4-FFF2-40B4-BE49-F238E27FC236}">
                <a16:creationId xmlns:a16="http://schemas.microsoft.com/office/drawing/2014/main" id="{1326874D-2C6C-8C4B-A363-D162ECCE3DDA}"/>
              </a:ext>
            </a:extLst>
          </p:cNvPr>
          <p:cNvSpPr>
            <a:spLocks noGrp="1"/>
          </p:cNvSpPr>
          <p:nvPr>
            <p:ph type="sldNum" sz="quarter" idx="12"/>
          </p:nvPr>
        </p:nvSpPr>
        <p:spPr/>
        <p:txBody>
          <a:bodyPr/>
          <a:lstStyle/>
          <a:p>
            <a:fld id="{709BBA3B-D75E-DC42-8652-EDC7F35A86E4}" type="slidenum">
              <a:rPr lang="en-US" sz="2400" smtClean="0"/>
              <a:t>16</a:t>
            </a:fld>
            <a:endParaRPr lang="en-US" sz="2400" dirty="0"/>
          </a:p>
        </p:txBody>
      </p:sp>
    </p:spTree>
    <p:extLst>
      <p:ext uri="{BB962C8B-B14F-4D97-AF65-F5344CB8AC3E}">
        <p14:creationId xmlns:p14="http://schemas.microsoft.com/office/powerpoint/2010/main" val="127356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1981200" y="3440341"/>
            <a:ext cx="8229600" cy="3630613"/>
          </a:xfrm>
        </p:spPr>
        <p:txBody>
          <a:bodyPr/>
          <a:lstStyle/>
          <a:p>
            <a:pPr marL="0" indent="0">
              <a:buNone/>
            </a:pPr>
            <a:endParaRPr lang="en-US" dirty="0"/>
          </a:p>
          <a:p>
            <a:pPr marL="0" indent="0" algn="ctr">
              <a:buNone/>
            </a:pPr>
            <a:r>
              <a:rPr lang="en-US" sz="4000" b="1" dirty="0">
                <a:latin typeface="Times New Roman"/>
                <a:cs typeface="Times New Roman"/>
              </a:rPr>
              <a:t>People don’t follow titles. </a:t>
            </a:r>
          </a:p>
        </p:txBody>
      </p:sp>
      <p:pic>
        <p:nvPicPr>
          <p:cNvPr id="6" name="Picture 5" descr="titl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820" y="1639111"/>
            <a:ext cx="8229600" cy="1828800"/>
          </a:xfrm>
          <a:prstGeom prst="rect">
            <a:avLst/>
          </a:prstGeom>
        </p:spPr>
      </p:pic>
      <p:sp>
        <p:nvSpPr>
          <p:cNvPr id="2" name="Slide Number Placeholder 1">
            <a:extLst>
              <a:ext uri="{FF2B5EF4-FFF2-40B4-BE49-F238E27FC236}">
                <a16:creationId xmlns:a16="http://schemas.microsoft.com/office/drawing/2014/main" id="{2B724EFF-14C3-AC4C-B048-C185A5718E98}"/>
              </a:ext>
            </a:extLst>
          </p:cNvPr>
          <p:cNvSpPr>
            <a:spLocks noGrp="1"/>
          </p:cNvSpPr>
          <p:nvPr>
            <p:ph type="sldNum" sz="quarter" idx="12"/>
          </p:nvPr>
        </p:nvSpPr>
        <p:spPr/>
        <p:txBody>
          <a:bodyPr/>
          <a:lstStyle/>
          <a:p>
            <a:fld id="{709BBA3B-D75E-DC42-8652-EDC7F35A86E4}" type="slidenum">
              <a:rPr lang="en-US" sz="2400" smtClean="0"/>
              <a:t>17</a:t>
            </a:fld>
            <a:endParaRPr lang="en-US" sz="2400" dirty="0"/>
          </a:p>
        </p:txBody>
      </p:sp>
    </p:spTree>
    <p:extLst>
      <p:ext uri="{BB962C8B-B14F-4D97-AF65-F5344CB8AC3E}">
        <p14:creationId xmlns:p14="http://schemas.microsoft.com/office/powerpoint/2010/main" val="101366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0" name="Rectangle 2"/>
          <p:cNvSpPr>
            <a:spLocks noGrp="1" noChangeArrowheads="1"/>
          </p:cNvSpPr>
          <p:nvPr>
            <p:ph idx="4294967295"/>
          </p:nvPr>
        </p:nvSpPr>
        <p:spPr>
          <a:xfrm>
            <a:off x="2286000" y="5791200"/>
            <a:ext cx="7315200" cy="990600"/>
          </a:xfrm>
        </p:spPr>
        <p:txBody>
          <a:bodyPr>
            <a:normAutofit lnSpcReduction="10000"/>
          </a:bodyPr>
          <a:lstStyle/>
          <a:p>
            <a:pPr marL="0" indent="0">
              <a:lnSpc>
                <a:spcPct val="80000"/>
              </a:lnSpc>
              <a:spcBef>
                <a:spcPct val="0"/>
              </a:spcBef>
              <a:buNone/>
              <a:tabLst>
                <a:tab pos="4064000" algn="l"/>
              </a:tabLst>
            </a:pPr>
            <a:r>
              <a:rPr lang="en-US" sz="3200" b="1" dirty="0">
                <a:solidFill>
                  <a:srgbClr val="000000"/>
                </a:solidFill>
                <a:latin typeface="Times New Roman"/>
                <a:cs typeface="Times New Roman"/>
              </a:rPr>
              <a:t>Leader + Follower(s) = the </a:t>
            </a:r>
            <a:r>
              <a:rPr lang="en-US" sz="3200" b="1" i="1" dirty="0">
                <a:solidFill>
                  <a:srgbClr val="000000"/>
                </a:solidFill>
                <a:latin typeface="Times New Roman"/>
                <a:cs typeface="Times New Roman"/>
              </a:rPr>
              <a:t>Power</a:t>
            </a:r>
            <a:r>
              <a:rPr lang="en-US" sz="3200" b="1" dirty="0">
                <a:solidFill>
                  <a:srgbClr val="000000"/>
                </a:solidFill>
                <a:latin typeface="Times New Roman"/>
                <a:cs typeface="Times New Roman"/>
              </a:rPr>
              <a:t> called 	Leadership</a:t>
            </a:r>
            <a:r>
              <a:rPr lang="en-US" b="1" i="1" dirty="0">
                <a:latin typeface="Times New Roman" charset="0"/>
              </a:rPr>
              <a:t>				</a:t>
            </a:r>
            <a:r>
              <a:rPr lang="en-US" i="1" dirty="0">
                <a:latin typeface="Times New Roman" charset="0"/>
              </a:rPr>
              <a:t>	</a:t>
            </a:r>
            <a:endParaRPr lang="en-US" sz="3600" b="1" dirty="0">
              <a:latin typeface="Times New Roman" charset="0"/>
            </a:endParaRPr>
          </a:p>
        </p:txBody>
      </p:sp>
      <p:sp>
        <p:nvSpPr>
          <p:cNvPr id="2" name="Title 1"/>
          <p:cNvSpPr>
            <a:spLocks noGrp="1"/>
          </p:cNvSpPr>
          <p:nvPr>
            <p:ph type="title" idx="4294967295"/>
          </p:nvPr>
        </p:nvSpPr>
        <p:spPr>
          <a:xfrm>
            <a:off x="1981200" y="19050"/>
            <a:ext cx="8229600" cy="1143000"/>
          </a:xfrm>
        </p:spPr>
        <p:txBody>
          <a:bodyPr/>
          <a:lstStyle/>
          <a:p>
            <a:pPr algn="ctr"/>
            <a:r>
              <a:rPr lang="en-US" sz="4000" b="1" dirty="0">
                <a:latin typeface="Times New Roman"/>
                <a:cs typeface="Times New Roman"/>
              </a:rPr>
              <a:t>The Leadership Equation</a:t>
            </a:r>
          </a:p>
        </p:txBody>
      </p:sp>
      <p:pic>
        <p:nvPicPr>
          <p:cNvPr id="3" name="Picture 2" descr="leaders_inspire_934580061_1200x62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2" y="1010209"/>
            <a:ext cx="7924798" cy="4618448"/>
          </a:xfrm>
          <a:prstGeom prst="rect">
            <a:avLst/>
          </a:prstGeom>
        </p:spPr>
      </p:pic>
      <p:sp>
        <p:nvSpPr>
          <p:cNvPr id="4" name="Slide Number Placeholder 3"/>
          <p:cNvSpPr>
            <a:spLocks noGrp="1"/>
          </p:cNvSpPr>
          <p:nvPr>
            <p:ph type="sldNum" sz="quarter" idx="12"/>
          </p:nvPr>
        </p:nvSpPr>
        <p:spPr>
          <a:xfrm>
            <a:off x="8590663" y="6041362"/>
            <a:ext cx="683339" cy="578454"/>
          </a:xfrm>
        </p:spPr>
        <p:txBody>
          <a:bodyPr/>
          <a:lstStyle/>
          <a:p>
            <a:pPr>
              <a:defRPr/>
            </a:pPr>
            <a:fld id="{2410B44B-99E2-4D11-8384-62FB0A2735E4}" type="slidenum">
              <a:rPr lang="en-US" sz="2400" smtClean="0"/>
              <a:pPr>
                <a:defRPr/>
              </a:pPr>
              <a:t>18</a:t>
            </a:fld>
            <a:endParaRPr lang="en-US" sz="2400" dirty="0"/>
          </a:p>
        </p:txBody>
      </p:sp>
    </p:spTree>
    <p:extLst>
      <p:ext uri="{BB962C8B-B14F-4D97-AF65-F5344CB8AC3E}">
        <p14:creationId xmlns:p14="http://schemas.microsoft.com/office/powerpoint/2010/main" val="9298424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1524000" y="0"/>
            <a:ext cx="3276600" cy="6858000"/>
          </a:xfrm>
          <a:prstGeom prst="rect">
            <a:avLst/>
          </a:prstGeom>
          <a:noFill/>
          <a:ln>
            <a:noFill/>
          </a:ln>
          <a:effectLst/>
          <a:extLst>
            <a:ext uri="{909E8E84-426E-40dd-AFC4-6F175D3DCCD1}">
              <a14:hiddenFill xmlns="" xmlns:a14="http://schemas.microsoft.com/office/drawing/2010/main">
                <a:gradFill rotWithShape="1">
                  <a:gsLst>
                    <a:gs pos="0">
                      <a:srgbClr val="6E3A22"/>
                    </a:gs>
                    <a:gs pos="100000">
                      <a:srgbClr val="B7B9C5"/>
                    </a:gs>
                  </a:gsLst>
                  <a:lin ang="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0" name="Rectangle 2"/>
          <p:cNvSpPr>
            <a:spLocks noGrp="1" noChangeArrowheads="1"/>
          </p:cNvSpPr>
          <p:nvPr>
            <p:ph idx="4294967295"/>
          </p:nvPr>
        </p:nvSpPr>
        <p:spPr>
          <a:xfrm>
            <a:off x="1524000" y="1600201"/>
            <a:ext cx="8229600" cy="4926013"/>
          </a:xfrm>
        </p:spPr>
        <p:txBody>
          <a:bodyPr/>
          <a:lstStyle/>
          <a:p>
            <a:pPr marL="0" indent="0">
              <a:lnSpc>
                <a:spcPct val="80000"/>
              </a:lnSpc>
              <a:spcBef>
                <a:spcPct val="0"/>
              </a:spcBef>
              <a:buNone/>
            </a:pPr>
            <a:r>
              <a:rPr lang="en-US" b="1" i="1" dirty="0">
                <a:latin typeface="Times New Roman" charset="0"/>
              </a:rPr>
              <a:t>				</a:t>
            </a:r>
            <a:r>
              <a:rPr lang="en-US" i="1" dirty="0">
                <a:latin typeface="Times New Roman" charset="0"/>
              </a:rPr>
              <a:t>	</a:t>
            </a:r>
            <a:endParaRPr lang="en-US" sz="3600" b="1" dirty="0">
              <a:latin typeface="Times New Roman" charset="0"/>
            </a:endParaRPr>
          </a:p>
        </p:txBody>
      </p:sp>
      <p:sp>
        <p:nvSpPr>
          <p:cNvPr id="2" name="Title 1"/>
          <p:cNvSpPr>
            <a:spLocks noGrp="1"/>
          </p:cNvSpPr>
          <p:nvPr>
            <p:ph type="title" idx="4294967295"/>
          </p:nvPr>
        </p:nvSpPr>
        <p:spPr>
          <a:xfrm>
            <a:off x="1981200" y="19050"/>
            <a:ext cx="8229600" cy="1143000"/>
          </a:xfrm>
        </p:spPr>
        <p:txBody>
          <a:bodyPr/>
          <a:lstStyle/>
          <a:p>
            <a:pPr algn="ctr"/>
            <a:r>
              <a:rPr lang="en-US" sz="4000" b="1" dirty="0">
                <a:latin typeface="Times New Roman"/>
                <a:cs typeface="Times New Roman"/>
              </a:rPr>
              <a:t>Leadership is Partnership</a:t>
            </a:r>
          </a:p>
        </p:txBody>
      </p:sp>
      <p:pic>
        <p:nvPicPr>
          <p:cNvPr id="6" name="Picture 5" descr="partnershi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334000"/>
          </a:xfrm>
          <a:prstGeom prst="rect">
            <a:avLst/>
          </a:prstGeom>
        </p:spPr>
      </p:pic>
      <p:sp>
        <p:nvSpPr>
          <p:cNvPr id="3" name="Slide Number Placeholder 2">
            <a:extLst>
              <a:ext uri="{FF2B5EF4-FFF2-40B4-BE49-F238E27FC236}">
                <a16:creationId xmlns:a16="http://schemas.microsoft.com/office/drawing/2014/main" id="{4D94BEC3-E5D4-0A45-8AEC-053543232819}"/>
              </a:ext>
            </a:extLst>
          </p:cNvPr>
          <p:cNvSpPr>
            <a:spLocks noGrp="1"/>
          </p:cNvSpPr>
          <p:nvPr>
            <p:ph type="sldNum" sz="quarter" idx="12"/>
          </p:nvPr>
        </p:nvSpPr>
        <p:spPr/>
        <p:txBody>
          <a:bodyPr/>
          <a:lstStyle/>
          <a:p>
            <a:fld id="{709BBA3B-D75E-DC42-8652-EDC7F35A86E4}" type="slidenum">
              <a:rPr lang="en-US" sz="2400" smtClean="0"/>
              <a:t>19</a:t>
            </a:fld>
            <a:endParaRPr lang="en-US" sz="2400" dirty="0"/>
          </a:p>
        </p:txBody>
      </p:sp>
    </p:spTree>
    <p:extLst>
      <p:ext uri="{BB962C8B-B14F-4D97-AF65-F5344CB8AC3E}">
        <p14:creationId xmlns:p14="http://schemas.microsoft.com/office/powerpoint/2010/main" val="1953160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9228" y="1851707"/>
            <a:ext cx="8914774" cy="2585323"/>
          </a:xfrm>
          <a:prstGeom prst="rect">
            <a:avLst/>
          </a:prstGeom>
          <a:noFill/>
        </p:spPr>
        <p:txBody>
          <a:bodyPr wrap="square" rtlCol="0">
            <a:spAutoFit/>
          </a:bodyPr>
          <a:lstStyle/>
          <a:p>
            <a:r>
              <a:rPr lang="en-US" sz="5400" b="1" dirty="0">
                <a:solidFill>
                  <a:srgbClr val="92D050"/>
                </a:solidFill>
              </a:rPr>
              <a:t>Attracting and Retaining Millennials and other great employees</a:t>
            </a:r>
          </a:p>
        </p:txBody>
      </p:sp>
      <p:sp>
        <p:nvSpPr>
          <p:cNvPr id="2" name="Slide Number Placeholder 1">
            <a:extLst>
              <a:ext uri="{FF2B5EF4-FFF2-40B4-BE49-F238E27FC236}">
                <a16:creationId xmlns:a16="http://schemas.microsoft.com/office/drawing/2014/main" id="{F381D709-84DE-124A-9B57-2608BF402E5F}"/>
              </a:ext>
            </a:extLst>
          </p:cNvPr>
          <p:cNvSpPr>
            <a:spLocks noGrp="1"/>
          </p:cNvSpPr>
          <p:nvPr>
            <p:ph type="sldNum" sz="quarter" idx="12"/>
          </p:nvPr>
        </p:nvSpPr>
        <p:spPr/>
        <p:txBody>
          <a:bodyPr/>
          <a:lstStyle/>
          <a:p>
            <a:fld id="{709BBA3B-D75E-DC42-8652-EDC7F35A86E4}" type="slidenum">
              <a:rPr lang="en-US" sz="2400" smtClean="0"/>
              <a:t>2</a:t>
            </a:fld>
            <a:endParaRPr lang="en-US" sz="2400" dirty="0"/>
          </a:p>
        </p:txBody>
      </p:sp>
    </p:spTree>
    <p:extLst>
      <p:ext uri="{BB962C8B-B14F-4D97-AF65-F5344CB8AC3E}">
        <p14:creationId xmlns:p14="http://schemas.microsoft.com/office/powerpoint/2010/main" val="158837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524000" y="0"/>
            <a:ext cx="9144000" cy="609600"/>
          </a:xfrm>
          <a:solidFill>
            <a:srgbClr val="333399"/>
          </a:solidFill>
        </p:spPr>
        <p:txBody>
          <a:bodyPr/>
          <a:lstStyle/>
          <a:p>
            <a:pPr algn="l"/>
            <a:r>
              <a:rPr lang="en-US" altLang="en-US" sz="2800" b="1">
                <a:solidFill>
                  <a:schemeClr val="bg1"/>
                </a:solidFill>
              </a:rPr>
              <a:t>ENGAGED EMPLOYEE:  FOLLOWER</a:t>
            </a:r>
          </a:p>
        </p:txBody>
      </p:sp>
      <p:sp>
        <p:nvSpPr>
          <p:cNvPr id="1572867" name="Rectangle 3"/>
          <p:cNvSpPr>
            <a:spLocks noChangeArrowheads="1"/>
          </p:cNvSpPr>
          <p:nvPr/>
        </p:nvSpPr>
        <p:spPr bwMode="auto">
          <a:xfrm>
            <a:off x="1524000" y="6629400"/>
            <a:ext cx="9144000" cy="228600"/>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a:defRPr/>
            </a:pPr>
            <a:endParaRPr lang="en-US" altLang="en-US"/>
          </a:p>
        </p:txBody>
      </p:sp>
      <p:sp>
        <p:nvSpPr>
          <p:cNvPr id="1572868" name="Rectangle 4"/>
          <p:cNvSpPr>
            <a:spLocks noChangeArrowheads="1"/>
          </p:cNvSpPr>
          <p:nvPr/>
        </p:nvSpPr>
        <p:spPr bwMode="auto">
          <a:xfrm>
            <a:off x="5922963" y="2617788"/>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a:defRPr/>
            </a:pPr>
            <a:endParaRPr lang="en-US" altLang="en-US" sz="1600">
              <a:latin typeface="Times" charset="0"/>
            </a:endParaRPr>
          </a:p>
        </p:txBody>
      </p:sp>
      <p:sp>
        <p:nvSpPr>
          <p:cNvPr id="1572869" name="Rectangle 5"/>
          <p:cNvSpPr>
            <a:spLocks noChangeArrowheads="1"/>
          </p:cNvSpPr>
          <p:nvPr/>
        </p:nvSpPr>
        <p:spPr bwMode="auto">
          <a:xfrm>
            <a:off x="2743200" y="5353050"/>
            <a:ext cx="66294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eaLnBrk="1" hangingPunct="1">
              <a:spcBef>
                <a:spcPct val="20000"/>
              </a:spcBef>
              <a:buClr>
                <a:srgbClr val="972A40"/>
              </a:buClr>
              <a:buSzPct val="85000"/>
              <a:buFont typeface="Wingdings 2" charset="2"/>
              <a:buChar char=""/>
              <a:defRPr/>
            </a:pPr>
            <a:r>
              <a:rPr lang="en-US" altLang="en-US" sz="1800" b="1" i="1">
                <a:latin typeface="Arial" charset="0"/>
              </a:rPr>
              <a:t>Physically present -- psychologically absent</a:t>
            </a:r>
          </a:p>
          <a:p>
            <a:pPr eaLnBrk="1" hangingPunct="1">
              <a:spcBef>
                <a:spcPct val="20000"/>
              </a:spcBef>
              <a:buClr>
                <a:srgbClr val="972A40"/>
              </a:buClr>
              <a:buSzPct val="85000"/>
              <a:buFont typeface="Wingdings 2" charset="2"/>
              <a:buChar char=""/>
              <a:defRPr/>
            </a:pPr>
            <a:r>
              <a:rPr lang="en-US" altLang="en-US" sz="1800" b="1" i="1">
                <a:latin typeface="Arial" charset="0"/>
              </a:rPr>
              <a:t>Unhappy with their work situation / insist on sharing that unhappiness with co-workers</a:t>
            </a:r>
            <a:endParaRPr lang="en-US" altLang="en-US" sz="2000" i="1">
              <a:latin typeface="Arial" charset="0"/>
            </a:endParaRPr>
          </a:p>
        </p:txBody>
      </p:sp>
      <p:sp>
        <p:nvSpPr>
          <p:cNvPr id="1572870" name="Rectangle 6"/>
          <p:cNvSpPr>
            <a:spLocks noChangeArrowheads="1"/>
          </p:cNvSpPr>
          <p:nvPr/>
        </p:nvSpPr>
        <p:spPr bwMode="auto">
          <a:xfrm>
            <a:off x="1528763" y="4603750"/>
            <a:ext cx="9144000" cy="60960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eaLnBrk="1" hangingPunct="1">
              <a:defRPr/>
            </a:pPr>
            <a:r>
              <a:rPr lang="en-US" altLang="en-US" sz="2800" b="1">
                <a:solidFill>
                  <a:schemeClr val="bg1"/>
                </a:solidFill>
                <a:latin typeface="Times" charset="0"/>
              </a:rPr>
              <a:t>ACTIVELY DISENGAGED:  INSUBORDINATE</a:t>
            </a:r>
            <a:endParaRPr lang="en-US" altLang="en-US" sz="4000">
              <a:solidFill>
                <a:schemeClr val="bg1"/>
              </a:solidFill>
              <a:latin typeface="Times" charset="0"/>
            </a:endParaRPr>
          </a:p>
        </p:txBody>
      </p:sp>
      <p:sp>
        <p:nvSpPr>
          <p:cNvPr id="1572871" name="Rectangle 7"/>
          <p:cNvSpPr>
            <a:spLocks noChangeArrowheads="1"/>
          </p:cNvSpPr>
          <p:nvPr/>
        </p:nvSpPr>
        <p:spPr bwMode="auto">
          <a:xfrm>
            <a:off x="1524000" y="2590800"/>
            <a:ext cx="9144000" cy="60960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lgn="ctr">
              <a:defRPr sz="4400">
                <a:solidFill>
                  <a:schemeClr val="tx2"/>
                </a:solidFill>
                <a:latin typeface="Times" charset="0"/>
              </a:defRPr>
            </a:lvl1pPr>
            <a:lvl2pPr algn="ctr">
              <a:defRPr sz="4400">
                <a:solidFill>
                  <a:schemeClr val="tx2"/>
                </a:solidFill>
                <a:latin typeface="Times" charset="0"/>
              </a:defRPr>
            </a:lvl2pPr>
            <a:lvl3pPr algn="ctr">
              <a:defRPr sz="4400">
                <a:solidFill>
                  <a:schemeClr val="tx2"/>
                </a:solidFill>
                <a:latin typeface="Times" charset="0"/>
              </a:defRPr>
            </a:lvl3pPr>
            <a:lvl4pPr algn="ctr">
              <a:defRPr sz="4400">
                <a:solidFill>
                  <a:schemeClr val="tx2"/>
                </a:solidFill>
                <a:latin typeface="Times" charset="0"/>
              </a:defRPr>
            </a:lvl4pPr>
            <a:lvl5pPr algn="ctr">
              <a:defRPr sz="4400">
                <a:solidFill>
                  <a:schemeClr val="tx2"/>
                </a:solidFill>
                <a:latin typeface="Times" charset="0"/>
              </a:defRPr>
            </a:lvl5pPr>
            <a:lvl6pPr marL="457200" algn="ctr" fontAlgn="base">
              <a:spcBef>
                <a:spcPct val="0"/>
              </a:spcBef>
              <a:spcAft>
                <a:spcPct val="0"/>
              </a:spcAft>
              <a:defRPr sz="4400">
                <a:solidFill>
                  <a:schemeClr val="tx2"/>
                </a:solidFill>
                <a:latin typeface="Times" charset="0"/>
              </a:defRPr>
            </a:lvl6pPr>
            <a:lvl7pPr marL="914400" algn="ctr" fontAlgn="base">
              <a:spcBef>
                <a:spcPct val="0"/>
              </a:spcBef>
              <a:spcAft>
                <a:spcPct val="0"/>
              </a:spcAft>
              <a:defRPr sz="4400">
                <a:solidFill>
                  <a:schemeClr val="tx2"/>
                </a:solidFill>
                <a:latin typeface="Times" charset="0"/>
              </a:defRPr>
            </a:lvl7pPr>
            <a:lvl8pPr marL="1371600" algn="ctr" fontAlgn="base">
              <a:spcBef>
                <a:spcPct val="0"/>
              </a:spcBef>
              <a:spcAft>
                <a:spcPct val="0"/>
              </a:spcAft>
              <a:defRPr sz="4400">
                <a:solidFill>
                  <a:schemeClr val="tx2"/>
                </a:solidFill>
                <a:latin typeface="Times" charset="0"/>
              </a:defRPr>
            </a:lvl8pPr>
            <a:lvl9pPr marL="1828800" algn="ctr" fontAlgn="base">
              <a:spcBef>
                <a:spcPct val="0"/>
              </a:spcBef>
              <a:spcAft>
                <a:spcPct val="0"/>
              </a:spcAft>
              <a:defRPr sz="4400">
                <a:solidFill>
                  <a:schemeClr val="tx2"/>
                </a:solidFill>
                <a:latin typeface="Times" charset="0"/>
              </a:defRPr>
            </a:lvl9pPr>
          </a:lstStyle>
          <a:p>
            <a:pPr algn="l" eaLnBrk="1" hangingPunct="1">
              <a:defRPr/>
            </a:pPr>
            <a:r>
              <a:rPr lang="en-US" altLang="en-US" sz="2800" b="1">
                <a:solidFill>
                  <a:schemeClr val="bg1"/>
                </a:solidFill>
                <a:ea typeface="MS Pゴシック" charset="0"/>
              </a:rPr>
              <a:t>NOT ENGAGED:  SUBORDINATE</a:t>
            </a:r>
          </a:p>
        </p:txBody>
      </p:sp>
      <p:sp>
        <p:nvSpPr>
          <p:cNvPr id="1572872" name="Rectangle 8"/>
          <p:cNvSpPr>
            <a:spLocks noChangeArrowheads="1"/>
          </p:cNvSpPr>
          <p:nvPr/>
        </p:nvSpPr>
        <p:spPr bwMode="auto">
          <a:xfrm>
            <a:off x="2743200" y="3316288"/>
            <a:ext cx="640080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eaLnBrk="1" hangingPunct="1">
              <a:spcBef>
                <a:spcPct val="20000"/>
              </a:spcBef>
              <a:buClr>
                <a:srgbClr val="972A40"/>
              </a:buClr>
              <a:buSzPct val="85000"/>
              <a:buFont typeface="Wingdings 2" charset="2"/>
              <a:buChar char=""/>
              <a:defRPr/>
            </a:pPr>
            <a:r>
              <a:rPr lang="en-US" altLang="en-US" sz="1800" b="1" i="1">
                <a:latin typeface="Arial" charset="0"/>
              </a:rPr>
              <a:t>Less productive</a:t>
            </a:r>
          </a:p>
          <a:p>
            <a:pPr eaLnBrk="1" hangingPunct="1">
              <a:spcBef>
                <a:spcPct val="20000"/>
              </a:spcBef>
              <a:buClr>
                <a:srgbClr val="972A40"/>
              </a:buClr>
              <a:buSzPct val="85000"/>
              <a:buFont typeface="Wingdings 2" charset="2"/>
              <a:buChar char=""/>
              <a:defRPr/>
            </a:pPr>
            <a:r>
              <a:rPr lang="en-US" altLang="en-US" sz="1800" b="1" i="1">
                <a:latin typeface="Arial" charset="0"/>
              </a:rPr>
              <a:t>Not committed</a:t>
            </a:r>
          </a:p>
          <a:p>
            <a:pPr eaLnBrk="1" hangingPunct="1">
              <a:spcBef>
                <a:spcPct val="20000"/>
              </a:spcBef>
              <a:buClr>
                <a:srgbClr val="972A40"/>
              </a:buClr>
              <a:buSzPct val="85000"/>
              <a:buFont typeface="Wingdings 2" charset="2"/>
              <a:buChar char=""/>
              <a:defRPr/>
            </a:pPr>
            <a:r>
              <a:rPr lang="en-US" altLang="en-US" sz="1800" b="1" i="1">
                <a:latin typeface="Arial" charset="0"/>
              </a:rPr>
              <a:t>More likely to miss workdays and more likely to leave</a:t>
            </a:r>
            <a:endParaRPr lang="en-US" altLang="en-US" sz="1800" i="1">
              <a:latin typeface="Arial" charset="0"/>
            </a:endParaRPr>
          </a:p>
        </p:txBody>
      </p:sp>
      <p:sp>
        <p:nvSpPr>
          <p:cNvPr id="1572873" name="Rectangle 9"/>
          <p:cNvSpPr>
            <a:spLocks noChangeArrowheads="1"/>
          </p:cNvSpPr>
          <p:nvPr/>
        </p:nvSpPr>
        <p:spPr bwMode="auto">
          <a:xfrm>
            <a:off x="2747964" y="685801"/>
            <a:ext cx="5938837"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New York" charset="0"/>
                <a:ea typeface="ＭＳ Ｐゴシック" charset="-128"/>
              </a:defRPr>
            </a:lvl1pPr>
            <a:lvl2pPr marL="742950" indent="-285750">
              <a:defRPr sz="2400">
                <a:solidFill>
                  <a:schemeClr val="tx1"/>
                </a:solidFill>
                <a:latin typeface="New York" charset="0"/>
                <a:ea typeface="ＭＳ Ｐゴシック" charset="-128"/>
              </a:defRPr>
            </a:lvl2pPr>
            <a:lvl3pPr marL="1143000" indent="-228600">
              <a:defRPr sz="2400">
                <a:solidFill>
                  <a:schemeClr val="tx1"/>
                </a:solidFill>
                <a:latin typeface="New York" charset="0"/>
                <a:ea typeface="ＭＳ Ｐゴシック" charset="-128"/>
              </a:defRPr>
            </a:lvl3pPr>
            <a:lvl4pPr marL="1600200" indent="-228600">
              <a:defRPr sz="2400">
                <a:solidFill>
                  <a:schemeClr val="tx1"/>
                </a:solidFill>
                <a:latin typeface="New York" charset="0"/>
                <a:ea typeface="ＭＳ Ｐゴシック" charset="-128"/>
              </a:defRPr>
            </a:lvl4pPr>
            <a:lvl5pPr marL="2057400" indent="-228600">
              <a:defRPr sz="2400">
                <a:solidFill>
                  <a:schemeClr val="tx1"/>
                </a:solidFill>
                <a:latin typeface="New York" charset="0"/>
                <a:ea typeface="ＭＳ Ｐゴシック" charset="-128"/>
              </a:defRPr>
            </a:lvl5pPr>
            <a:lvl6pPr marL="2514600" indent="-228600" eaLnBrk="0" fontAlgn="base" hangingPunct="0">
              <a:spcBef>
                <a:spcPct val="0"/>
              </a:spcBef>
              <a:spcAft>
                <a:spcPct val="0"/>
              </a:spcAft>
              <a:defRPr sz="2400">
                <a:solidFill>
                  <a:schemeClr val="tx1"/>
                </a:solidFill>
                <a:latin typeface="New York" charset="0"/>
                <a:ea typeface="ＭＳ Ｐゴシック" charset="-128"/>
              </a:defRPr>
            </a:lvl6pPr>
            <a:lvl7pPr marL="2971800" indent="-228600" eaLnBrk="0" fontAlgn="base" hangingPunct="0">
              <a:spcBef>
                <a:spcPct val="0"/>
              </a:spcBef>
              <a:spcAft>
                <a:spcPct val="0"/>
              </a:spcAft>
              <a:defRPr sz="2400">
                <a:solidFill>
                  <a:schemeClr val="tx1"/>
                </a:solidFill>
                <a:latin typeface="New York" charset="0"/>
                <a:ea typeface="ＭＳ Ｐゴシック" charset="-128"/>
              </a:defRPr>
            </a:lvl7pPr>
            <a:lvl8pPr marL="3429000" indent="-228600" eaLnBrk="0" fontAlgn="base" hangingPunct="0">
              <a:spcBef>
                <a:spcPct val="0"/>
              </a:spcBef>
              <a:spcAft>
                <a:spcPct val="0"/>
              </a:spcAft>
              <a:defRPr sz="2400">
                <a:solidFill>
                  <a:schemeClr val="tx1"/>
                </a:solidFill>
                <a:latin typeface="New York" charset="0"/>
                <a:ea typeface="ＭＳ Ｐゴシック" charset="-128"/>
              </a:defRPr>
            </a:lvl8pPr>
            <a:lvl9pPr marL="3886200" indent="-228600" eaLnBrk="0" fontAlgn="base" hangingPunct="0">
              <a:spcBef>
                <a:spcPct val="0"/>
              </a:spcBef>
              <a:spcAft>
                <a:spcPct val="0"/>
              </a:spcAft>
              <a:defRPr sz="2400">
                <a:solidFill>
                  <a:schemeClr val="tx1"/>
                </a:solidFill>
                <a:latin typeface="New York" charset="0"/>
                <a:ea typeface="ＭＳ Ｐゴシック" charset="-128"/>
              </a:defRPr>
            </a:lvl9pPr>
          </a:lstStyle>
          <a:p>
            <a:pPr eaLnBrk="1" hangingPunct="1">
              <a:spcBef>
                <a:spcPct val="20000"/>
              </a:spcBef>
              <a:buClr>
                <a:srgbClr val="972A40"/>
              </a:buClr>
              <a:buSzPct val="85000"/>
              <a:buFont typeface="Wingdings 2" charset="2"/>
              <a:buChar char=""/>
              <a:defRPr/>
            </a:pPr>
            <a:r>
              <a:rPr lang="en-US" altLang="en-US" sz="1800" b="1" i="1">
                <a:latin typeface="Arial" charset="0"/>
              </a:rPr>
              <a:t>Loyal</a:t>
            </a:r>
          </a:p>
          <a:p>
            <a:pPr eaLnBrk="1" hangingPunct="1">
              <a:spcBef>
                <a:spcPct val="20000"/>
              </a:spcBef>
              <a:buClr>
                <a:srgbClr val="972A40"/>
              </a:buClr>
              <a:buSzPct val="85000"/>
              <a:buFont typeface="Wingdings 2" charset="2"/>
              <a:buChar char=""/>
              <a:defRPr/>
            </a:pPr>
            <a:r>
              <a:rPr lang="en-US" altLang="en-US" sz="1800" b="1" i="1">
                <a:latin typeface="Arial" charset="0"/>
              </a:rPr>
              <a:t>Psychologically committed</a:t>
            </a:r>
          </a:p>
          <a:p>
            <a:pPr eaLnBrk="1" hangingPunct="1">
              <a:spcBef>
                <a:spcPct val="20000"/>
              </a:spcBef>
              <a:buClr>
                <a:srgbClr val="972A40"/>
              </a:buClr>
              <a:buSzPct val="85000"/>
              <a:buFont typeface="Wingdings 2" charset="2"/>
              <a:buChar char=""/>
              <a:defRPr/>
            </a:pPr>
            <a:r>
              <a:rPr lang="en-US" altLang="en-US" sz="1800" b="1" i="1">
                <a:latin typeface="Arial" charset="0"/>
              </a:rPr>
              <a:t>More productive</a:t>
            </a:r>
          </a:p>
          <a:p>
            <a:pPr eaLnBrk="1" hangingPunct="1">
              <a:spcBef>
                <a:spcPct val="20000"/>
              </a:spcBef>
              <a:buClr>
                <a:srgbClr val="972A40"/>
              </a:buClr>
              <a:buSzPct val="85000"/>
              <a:buFont typeface="Wingdings 2" charset="2"/>
              <a:buChar char=""/>
              <a:defRPr/>
            </a:pPr>
            <a:r>
              <a:rPr lang="en-US" altLang="en-US" sz="1800" b="1" i="1">
                <a:latin typeface="Arial" charset="0"/>
              </a:rPr>
              <a:t>More likely to stay at least one year</a:t>
            </a:r>
          </a:p>
          <a:p>
            <a:pPr eaLnBrk="1" hangingPunct="1">
              <a:spcBef>
                <a:spcPct val="20000"/>
              </a:spcBef>
              <a:buClr>
                <a:srgbClr val="972A40"/>
              </a:buClr>
              <a:buSzPct val="85000"/>
              <a:buFont typeface="Wingdings 2" charset="2"/>
              <a:buChar char=""/>
              <a:defRPr/>
            </a:pPr>
            <a:r>
              <a:rPr lang="en-US" altLang="en-US" sz="1800" b="1" i="1">
                <a:latin typeface="Arial" charset="0"/>
              </a:rPr>
              <a:t>Less likely to have accidents or steal on the job</a:t>
            </a:r>
            <a:endParaRPr lang="en-US" altLang="en-US" sz="2000" i="1">
              <a:latin typeface="Arial" charset="0"/>
            </a:endParaRPr>
          </a:p>
        </p:txBody>
      </p:sp>
      <p:sp>
        <p:nvSpPr>
          <p:cNvPr id="2" name="Slide Number Placeholder 1">
            <a:extLst>
              <a:ext uri="{FF2B5EF4-FFF2-40B4-BE49-F238E27FC236}">
                <a16:creationId xmlns:a16="http://schemas.microsoft.com/office/drawing/2014/main" id="{3B329B26-9F8B-634F-A060-B7A18CE70F05}"/>
              </a:ext>
            </a:extLst>
          </p:cNvPr>
          <p:cNvSpPr>
            <a:spLocks noGrp="1"/>
          </p:cNvSpPr>
          <p:nvPr>
            <p:ph type="sldNum" sz="quarter" idx="12"/>
          </p:nvPr>
        </p:nvSpPr>
        <p:spPr/>
        <p:txBody>
          <a:bodyPr/>
          <a:lstStyle/>
          <a:p>
            <a:fld id="{709BBA3B-D75E-DC42-8652-EDC7F35A86E4}" type="slidenum">
              <a:rPr lang="en-US" sz="2400" smtClean="0"/>
              <a:t>20</a:t>
            </a:fld>
            <a:endParaRPr lang="en-US" sz="2400" dirty="0"/>
          </a:p>
        </p:txBody>
      </p:sp>
    </p:spTree>
    <p:extLst>
      <p:ext uri="{BB962C8B-B14F-4D97-AF65-F5344CB8AC3E}">
        <p14:creationId xmlns:p14="http://schemas.microsoft.com/office/powerpoint/2010/main" val="213481394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a:extLst>
              <a:ext uri="{FF2B5EF4-FFF2-40B4-BE49-F238E27FC236}">
                <a16:creationId xmlns:a16="http://schemas.microsoft.com/office/drawing/2014/main" id="{F21FAA37-8C6F-B746-86CF-54CCDDF7E317}"/>
              </a:ext>
            </a:extLst>
          </p:cNvPr>
          <p:cNvSpPr>
            <a:spLocks noChangeArrowheads="1"/>
          </p:cNvSpPr>
          <p:nvPr/>
        </p:nvSpPr>
        <p:spPr bwMode="auto">
          <a:xfrm>
            <a:off x="5922963" y="26177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endParaRPr lang="en-US" altLang="en-US" sz="1600"/>
          </a:p>
        </p:txBody>
      </p:sp>
      <p:sp>
        <p:nvSpPr>
          <p:cNvPr id="65538" name="Rectangle 4">
            <a:extLst>
              <a:ext uri="{FF2B5EF4-FFF2-40B4-BE49-F238E27FC236}">
                <a16:creationId xmlns:a16="http://schemas.microsoft.com/office/drawing/2014/main" id="{B9EB062A-B2ED-1C4B-90FF-2403A2CE79D4}"/>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eaLnBrk="1" hangingPunct="1">
              <a:spcBef>
                <a:spcPct val="0"/>
              </a:spcBef>
              <a:buFontTx/>
              <a:buNone/>
            </a:pPr>
            <a:endParaRPr lang="en-US" altLang="en-US" sz="4000">
              <a:solidFill>
                <a:srgbClr val="000000"/>
              </a:solidFill>
            </a:endParaRPr>
          </a:p>
        </p:txBody>
      </p:sp>
      <p:sp>
        <p:nvSpPr>
          <p:cNvPr id="65539" name="Rectangle 5">
            <a:extLst>
              <a:ext uri="{FF2B5EF4-FFF2-40B4-BE49-F238E27FC236}">
                <a16:creationId xmlns:a16="http://schemas.microsoft.com/office/drawing/2014/main" id="{E87EC103-B6A8-5B42-B660-F3749456EC56}"/>
              </a:ext>
            </a:extLst>
          </p:cNvPr>
          <p:cNvSpPr>
            <a:spLocks noChangeArrowheads="1"/>
          </p:cNvSpPr>
          <p:nvPr/>
        </p:nvSpPr>
        <p:spPr bwMode="auto">
          <a:xfrm>
            <a:off x="1752600" y="152400"/>
            <a:ext cx="8839200" cy="696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eaLnBrk="1" hangingPunct="1">
              <a:buClr>
                <a:srgbClr val="972A40"/>
              </a:buClr>
              <a:buSzPct val="85000"/>
              <a:buFontTx/>
              <a:buNone/>
            </a:pPr>
            <a:r>
              <a:rPr lang="en-US" altLang="en-US" sz="4000" b="1" dirty="0">
                <a:solidFill>
                  <a:srgbClr val="000000"/>
                </a:solidFill>
              </a:rPr>
              <a:t>Results of Employee Engagement</a:t>
            </a:r>
            <a:endParaRPr lang="en-US" altLang="en-US" sz="4000" dirty="0">
              <a:solidFill>
                <a:srgbClr val="000000"/>
              </a:solidFill>
            </a:endParaRPr>
          </a:p>
          <a:p>
            <a:pPr eaLnBrk="1" hangingPunct="1">
              <a:buClr>
                <a:srgbClr val="972A40"/>
              </a:buClr>
              <a:buSzPct val="85000"/>
              <a:buFont typeface="Wingdings 2" pitchFamily="2" charset="2"/>
              <a:buNone/>
            </a:pPr>
            <a:endParaRPr lang="en-US" altLang="en-US" sz="2400" b="1" i="1" dirty="0">
              <a:latin typeface="Times New Roman" panose="02020603050405020304" pitchFamily="18" charset="0"/>
            </a:endParaRPr>
          </a:p>
          <a:p>
            <a:pPr eaLnBrk="1" hangingPunct="1">
              <a:buClr>
                <a:srgbClr val="972A40"/>
              </a:buClr>
              <a:buSzPct val="85000"/>
              <a:buFont typeface="Wingdings 2" pitchFamily="2" charset="2"/>
              <a:buNone/>
            </a:pPr>
            <a:r>
              <a:rPr lang="en-US" altLang="en-US" sz="2400" b="1" i="1" dirty="0">
                <a:latin typeface="Times New Roman" panose="02020603050405020304" pitchFamily="18" charset="0"/>
              </a:rPr>
              <a:t>Business units that scored high on the 12 elements consistently </a:t>
            </a:r>
          </a:p>
          <a:p>
            <a:pPr eaLnBrk="1" hangingPunct="1">
              <a:buClr>
                <a:srgbClr val="972A40"/>
              </a:buClr>
              <a:buSzPct val="85000"/>
              <a:buFont typeface="Wingdings 2" pitchFamily="2" charset="2"/>
              <a:buNone/>
            </a:pPr>
            <a:r>
              <a:rPr lang="en-US" altLang="en-US" sz="2400" b="1" i="1" dirty="0">
                <a:latin typeface="Times New Roman" panose="02020603050405020304" pitchFamily="18" charset="0"/>
              </a:rPr>
              <a:t>performed better than those that scored low. On average the units </a:t>
            </a:r>
          </a:p>
          <a:p>
            <a:pPr eaLnBrk="1" hangingPunct="1">
              <a:buClr>
                <a:srgbClr val="972A40"/>
              </a:buClr>
              <a:buSzPct val="85000"/>
              <a:buFont typeface="Wingdings 2" pitchFamily="2" charset="2"/>
              <a:buNone/>
            </a:pPr>
            <a:r>
              <a:rPr lang="en-US" altLang="en-US" sz="2400" b="1" i="1" dirty="0">
                <a:latin typeface="Times New Roman" panose="02020603050405020304" pitchFamily="18" charset="0"/>
              </a:rPr>
              <a:t>scoring high on employee engagement show on average: </a:t>
            </a:r>
          </a:p>
          <a:p>
            <a:pPr eaLnBrk="1" hangingPunct="1">
              <a:buClr>
                <a:srgbClr val="660066"/>
              </a:buClr>
              <a:buSzPct val="85000"/>
              <a:buFont typeface="Wingdings" pitchFamily="2" charset="2"/>
              <a:buChar char="§"/>
            </a:pPr>
            <a:r>
              <a:rPr lang="en-US" altLang="en-US" sz="2400" b="1" i="1" dirty="0">
                <a:latin typeface="Times New Roman" panose="02020603050405020304" pitchFamily="18" charset="0"/>
              </a:rPr>
              <a:t>86% higher success rate on customer metrics.</a:t>
            </a:r>
          </a:p>
          <a:p>
            <a:pPr eaLnBrk="1" hangingPunct="1">
              <a:buClr>
                <a:srgbClr val="660066"/>
              </a:buClr>
              <a:buSzPct val="85000"/>
              <a:buFont typeface="Wingdings" pitchFamily="2" charset="2"/>
              <a:buChar char="§"/>
            </a:pPr>
            <a:r>
              <a:rPr lang="en-US" altLang="en-US" sz="2400" b="1" i="1" dirty="0">
                <a:latin typeface="Times New Roman" panose="02020603050405020304" pitchFamily="18" charset="0"/>
              </a:rPr>
              <a:t>70% higher success rate in lowering turnover.</a:t>
            </a:r>
          </a:p>
          <a:p>
            <a:pPr eaLnBrk="1" hangingPunct="1">
              <a:buClr>
                <a:srgbClr val="660066"/>
              </a:buClr>
              <a:buSzPct val="85000"/>
              <a:buFont typeface="Wingdings" pitchFamily="2" charset="2"/>
              <a:buChar char="§"/>
            </a:pPr>
            <a:r>
              <a:rPr lang="en-US" altLang="en-US" sz="2400" b="1" i="1" dirty="0">
                <a:latin typeface="Times New Roman" panose="02020603050405020304" pitchFamily="18" charset="0"/>
              </a:rPr>
              <a:t>70% higher success rate in productivity.</a:t>
            </a:r>
          </a:p>
          <a:p>
            <a:pPr eaLnBrk="1" hangingPunct="1">
              <a:buClr>
                <a:srgbClr val="660066"/>
              </a:buClr>
              <a:buSzPct val="85000"/>
              <a:buFont typeface="Wingdings" pitchFamily="2" charset="2"/>
              <a:buChar char="§"/>
            </a:pPr>
            <a:r>
              <a:rPr lang="en-US" altLang="en-US" sz="2400" b="1" i="1" dirty="0">
                <a:latin typeface="Times New Roman" panose="02020603050405020304" pitchFamily="18" charset="0"/>
              </a:rPr>
              <a:t>44% higher success rate in profitability.</a:t>
            </a:r>
          </a:p>
          <a:p>
            <a:pPr eaLnBrk="1" hangingPunct="1">
              <a:buClr>
                <a:srgbClr val="660066"/>
              </a:buClr>
              <a:buSzPct val="85000"/>
              <a:buFont typeface="Wingdings" pitchFamily="2" charset="2"/>
              <a:buChar char="§"/>
            </a:pPr>
            <a:r>
              <a:rPr lang="en-US" altLang="en-US" sz="2400" b="1" i="1" dirty="0">
                <a:latin typeface="Times New Roman" panose="02020603050405020304" pitchFamily="18" charset="0"/>
              </a:rPr>
              <a:t>78% higher success rate in safety figures.</a:t>
            </a:r>
          </a:p>
          <a:p>
            <a:pPr eaLnBrk="1" hangingPunct="1">
              <a:buClr>
                <a:srgbClr val="972A40"/>
              </a:buClr>
              <a:buSzPct val="85000"/>
              <a:buFont typeface="Wingdings 2" pitchFamily="2" charset="2"/>
              <a:buChar char=""/>
            </a:pPr>
            <a:endParaRPr lang="en-US" altLang="en-US" sz="1800" b="1" i="1" dirty="0">
              <a:latin typeface="Arial" panose="020B0604020202020204" pitchFamily="34" charset="0"/>
            </a:endParaRPr>
          </a:p>
          <a:p>
            <a:pPr lvl="2">
              <a:spcBef>
                <a:spcPct val="0"/>
              </a:spcBef>
              <a:buFontTx/>
              <a:buNone/>
            </a:pPr>
            <a:r>
              <a:rPr lang="en-US" altLang="en-US" sz="1800" b="1" i="1" dirty="0"/>
              <a:t>Engagement Index Gallup Organization</a:t>
            </a:r>
          </a:p>
          <a:p>
            <a:pPr lvl="2">
              <a:spcBef>
                <a:spcPct val="0"/>
              </a:spcBef>
              <a:buFontTx/>
              <a:buNone/>
            </a:pPr>
            <a:r>
              <a:rPr lang="en-US" altLang="en-US" sz="1800" b="1" i="1" dirty="0"/>
              <a:t>10 Million Customers</a:t>
            </a:r>
          </a:p>
          <a:p>
            <a:pPr lvl="2">
              <a:spcBef>
                <a:spcPct val="0"/>
              </a:spcBef>
              <a:buFontTx/>
              <a:buNone/>
            </a:pPr>
            <a:r>
              <a:rPr lang="en-US" altLang="en-US" sz="1800" b="1" i="1" dirty="0"/>
              <a:t>3 Million Employees</a:t>
            </a:r>
          </a:p>
          <a:p>
            <a:pPr lvl="2">
              <a:spcBef>
                <a:spcPct val="0"/>
              </a:spcBef>
              <a:buFontTx/>
              <a:buNone/>
            </a:pPr>
            <a:r>
              <a:rPr lang="en-US" altLang="en-US" sz="1800" b="1" i="1" dirty="0"/>
              <a:t>200,000 Managers</a:t>
            </a:r>
          </a:p>
          <a:p>
            <a:pPr lvl="2">
              <a:spcBef>
                <a:spcPct val="0"/>
              </a:spcBef>
              <a:buFontTx/>
              <a:buNone/>
            </a:pPr>
            <a:r>
              <a:rPr lang="en-US" altLang="en-US" sz="1800" b="1" i="1" dirty="0"/>
              <a:t>Data gathered over 20-year period</a:t>
            </a:r>
          </a:p>
          <a:p>
            <a:pPr lvl="2">
              <a:spcBef>
                <a:spcPct val="0"/>
              </a:spcBef>
              <a:buFontTx/>
              <a:buNone/>
            </a:pPr>
            <a:r>
              <a:rPr lang="en-US" altLang="en-US" sz="1800" b="1" i="1" dirty="0"/>
              <a:t>66 Countries</a:t>
            </a:r>
          </a:p>
          <a:p>
            <a:pPr lvl="2" algn="r">
              <a:spcBef>
                <a:spcPct val="0"/>
              </a:spcBef>
              <a:buFontTx/>
              <a:buNone/>
            </a:pPr>
            <a:endParaRPr lang="en-US" altLang="en-US" sz="1800" i="1" dirty="0">
              <a:latin typeface="Arial" panose="020B0604020202020204" pitchFamily="34" charset="0"/>
            </a:endParaRPr>
          </a:p>
        </p:txBody>
      </p:sp>
      <p:sp>
        <p:nvSpPr>
          <p:cNvPr id="65540" name="Slide Number Placeholder 3">
            <a:extLst>
              <a:ext uri="{FF2B5EF4-FFF2-40B4-BE49-F238E27FC236}">
                <a16:creationId xmlns:a16="http://schemas.microsoft.com/office/drawing/2014/main" id="{EB2E50C1-74DF-BF44-AED8-7251A1DFED09}"/>
              </a:ext>
            </a:extLst>
          </p:cNvPr>
          <p:cNvSpPr>
            <a:spLocks noGrp="1"/>
          </p:cNvSpPr>
          <p:nvPr>
            <p:ph type="sldNum" sz="quarter" idx="12"/>
          </p:nvPr>
        </p:nvSpPr>
        <p:spPr>
          <a:xfrm>
            <a:off x="9144000" y="6245225"/>
            <a:ext cx="10668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fld id="{2B4090D9-A6FD-BC45-84C3-A5381AEED97E}" type="slidenum">
              <a:rPr lang="en-US" altLang="en-US" sz="2400">
                <a:solidFill>
                  <a:schemeClr val="tx2"/>
                </a:solidFill>
                <a:latin typeface="Arial" panose="020B0604020202020204" pitchFamily="34" charset="0"/>
              </a:rPr>
              <a:pPr>
                <a:spcBef>
                  <a:spcPct val="0"/>
                </a:spcBef>
                <a:buFontTx/>
                <a:buNone/>
              </a:pPr>
              <a:t>21</a:t>
            </a:fld>
            <a:endParaRPr lang="en-US" altLang="en-US" sz="2400" dirty="0">
              <a:solidFill>
                <a:schemeClr val="tx2"/>
              </a:solidFill>
              <a:latin typeface="Arial" panose="020B0604020202020204" pitchFamily="34" charset="0"/>
            </a:endParaRPr>
          </a:p>
        </p:txBody>
      </p:sp>
    </p:spTree>
    <p:extLst>
      <p:ext uri="{BB962C8B-B14F-4D97-AF65-F5344CB8AC3E}">
        <p14:creationId xmlns:p14="http://schemas.microsoft.com/office/powerpoint/2010/main" val="410683678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D794D64B-07DE-4240-BE60-C1C901B26A5F}"/>
              </a:ext>
            </a:extLst>
          </p:cNvPr>
          <p:cNvSpPr>
            <a:spLocks noGrp="1" noChangeArrowheads="1"/>
          </p:cNvSpPr>
          <p:nvPr>
            <p:ph type="subTitle" idx="1"/>
          </p:nvPr>
        </p:nvSpPr>
        <p:spPr>
          <a:xfrm>
            <a:off x="2133600" y="838200"/>
            <a:ext cx="6096000" cy="5257800"/>
          </a:xfrm>
        </p:spPr>
        <p:txBody>
          <a:bodyPr>
            <a:normAutofit fontScale="92500" lnSpcReduction="10000"/>
          </a:bodyPr>
          <a:lstStyle/>
          <a:p>
            <a:pPr marL="457200" indent="-457200" algn="l">
              <a:buClr>
                <a:srgbClr val="660066"/>
              </a:buClr>
              <a:buFont typeface="Wingdings" charset="2"/>
              <a:buChar char="§"/>
              <a:tabLst>
                <a:tab pos="457200" algn="l"/>
              </a:tabLst>
              <a:defRPr/>
            </a:pPr>
            <a:r>
              <a:rPr lang="en-US" sz="2400" b="1" dirty="0">
                <a:solidFill>
                  <a:srgbClr val="000000"/>
                </a:solidFill>
              </a:rPr>
              <a:t>Focus me</a:t>
            </a:r>
          </a:p>
          <a:p>
            <a:pPr marL="457200" indent="-457200" algn="l">
              <a:buClr>
                <a:srgbClr val="660066"/>
              </a:buClr>
              <a:buFont typeface="Wingdings" charset="2"/>
              <a:buChar char="§"/>
              <a:tabLst>
                <a:tab pos="457200" algn="l"/>
              </a:tabLst>
              <a:defRPr/>
            </a:pPr>
            <a:r>
              <a:rPr lang="en-US" sz="2400" b="1" dirty="0">
                <a:solidFill>
                  <a:srgbClr val="000000"/>
                </a:solidFill>
              </a:rPr>
              <a:t>Equip me</a:t>
            </a:r>
          </a:p>
          <a:p>
            <a:pPr marL="457200" indent="-457200" algn="l">
              <a:buClr>
                <a:srgbClr val="660066"/>
              </a:buClr>
              <a:buFont typeface="Wingdings" charset="2"/>
              <a:buChar char="§"/>
              <a:tabLst>
                <a:tab pos="457200" algn="l"/>
              </a:tabLst>
              <a:defRPr/>
            </a:pPr>
            <a:r>
              <a:rPr lang="en-US" sz="2400" b="1" dirty="0">
                <a:solidFill>
                  <a:srgbClr val="000000"/>
                </a:solidFill>
              </a:rPr>
              <a:t>Know me</a:t>
            </a:r>
          </a:p>
          <a:p>
            <a:pPr marL="457200" indent="-457200" algn="l">
              <a:buClr>
                <a:srgbClr val="660066"/>
              </a:buClr>
              <a:buFont typeface="Wingdings" charset="2"/>
              <a:buChar char="§"/>
              <a:tabLst>
                <a:tab pos="457200" algn="l"/>
              </a:tabLst>
              <a:defRPr/>
            </a:pPr>
            <a:r>
              <a:rPr lang="en-US" sz="2400" b="1" dirty="0">
                <a:solidFill>
                  <a:srgbClr val="000000"/>
                </a:solidFill>
              </a:rPr>
              <a:t>Help me see value</a:t>
            </a:r>
          </a:p>
          <a:p>
            <a:pPr marL="457200" indent="-457200" algn="l">
              <a:buClr>
                <a:srgbClr val="660066"/>
              </a:buClr>
              <a:buFont typeface="Wingdings" charset="2"/>
              <a:buChar char="§"/>
              <a:tabLst>
                <a:tab pos="457200" algn="l"/>
              </a:tabLst>
              <a:defRPr/>
            </a:pPr>
            <a:r>
              <a:rPr lang="en-US" sz="2400" b="1" dirty="0">
                <a:solidFill>
                  <a:srgbClr val="000000"/>
                </a:solidFill>
              </a:rPr>
              <a:t>Care about me</a:t>
            </a:r>
          </a:p>
          <a:p>
            <a:pPr marL="457200" indent="-457200" algn="l">
              <a:buClr>
                <a:srgbClr val="660066"/>
              </a:buClr>
              <a:buFont typeface="Wingdings" charset="2"/>
              <a:buChar char="§"/>
              <a:tabLst>
                <a:tab pos="457200" algn="l"/>
              </a:tabLst>
              <a:defRPr/>
            </a:pPr>
            <a:r>
              <a:rPr lang="en-US" sz="2400" b="1" dirty="0">
                <a:solidFill>
                  <a:srgbClr val="000000"/>
                </a:solidFill>
              </a:rPr>
              <a:t>Help me grow</a:t>
            </a:r>
          </a:p>
          <a:p>
            <a:pPr marL="457200" indent="-457200" algn="l">
              <a:buClr>
                <a:srgbClr val="660066"/>
              </a:buClr>
              <a:buFont typeface="Wingdings" charset="2"/>
              <a:buChar char="§"/>
              <a:tabLst>
                <a:tab pos="457200" algn="l"/>
              </a:tabLst>
              <a:defRPr/>
            </a:pPr>
            <a:r>
              <a:rPr lang="en-US" sz="2400" b="1" dirty="0">
                <a:solidFill>
                  <a:srgbClr val="000000"/>
                </a:solidFill>
              </a:rPr>
              <a:t>Hear me</a:t>
            </a:r>
          </a:p>
          <a:p>
            <a:pPr marL="457200" indent="-457200" algn="l">
              <a:buClr>
                <a:srgbClr val="660066"/>
              </a:buClr>
              <a:buFont typeface="Wingdings" charset="2"/>
              <a:buChar char="§"/>
              <a:tabLst>
                <a:tab pos="457200" algn="l"/>
              </a:tabLst>
              <a:defRPr/>
            </a:pPr>
            <a:r>
              <a:rPr lang="en-US" sz="2400" b="1" dirty="0">
                <a:solidFill>
                  <a:srgbClr val="000000"/>
                </a:solidFill>
              </a:rPr>
              <a:t>Help me see importance</a:t>
            </a:r>
          </a:p>
          <a:p>
            <a:pPr marL="457200" indent="-457200" algn="l">
              <a:buClr>
                <a:srgbClr val="660066"/>
              </a:buClr>
              <a:buFont typeface="Wingdings" charset="2"/>
              <a:buChar char="§"/>
              <a:tabLst>
                <a:tab pos="457200" algn="l"/>
              </a:tabLst>
              <a:defRPr/>
            </a:pPr>
            <a:r>
              <a:rPr lang="en-US" sz="2400" b="1" dirty="0">
                <a:solidFill>
                  <a:srgbClr val="000000"/>
                </a:solidFill>
              </a:rPr>
              <a:t>Help me feel proud</a:t>
            </a:r>
          </a:p>
          <a:p>
            <a:pPr marL="457200" indent="-457200" algn="l">
              <a:buClr>
                <a:srgbClr val="660066"/>
              </a:buClr>
              <a:buFont typeface="Wingdings" charset="2"/>
              <a:buChar char="§"/>
              <a:tabLst>
                <a:tab pos="457200" algn="l"/>
              </a:tabLst>
              <a:defRPr/>
            </a:pPr>
            <a:r>
              <a:rPr lang="en-US" sz="2400" b="1" dirty="0">
                <a:solidFill>
                  <a:srgbClr val="000000"/>
                </a:solidFill>
              </a:rPr>
              <a:t>Help me build mutual trust</a:t>
            </a:r>
          </a:p>
          <a:p>
            <a:pPr marL="457200" indent="-457200" algn="l">
              <a:buClr>
                <a:srgbClr val="660066"/>
              </a:buClr>
              <a:buFont typeface="Wingdings" charset="2"/>
              <a:buChar char="§"/>
              <a:tabLst>
                <a:tab pos="457200" algn="l"/>
              </a:tabLst>
              <a:defRPr/>
            </a:pPr>
            <a:r>
              <a:rPr lang="en-US" sz="2400" b="1" dirty="0">
                <a:solidFill>
                  <a:srgbClr val="000000"/>
                </a:solidFill>
              </a:rPr>
              <a:t>Help me review my contributions</a:t>
            </a:r>
          </a:p>
          <a:p>
            <a:pPr marL="457200" indent="-457200" algn="l">
              <a:buClr>
                <a:srgbClr val="660066"/>
              </a:buClr>
              <a:buFont typeface="Wingdings" charset="2"/>
              <a:buChar char="§"/>
              <a:tabLst>
                <a:tab pos="457200" algn="l"/>
              </a:tabLst>
              <a:defRPr/>
            </a:pPr>
            <a:r>
              <a:rPr lang="en-US" sz="2400" b="1" dirty="0">
                <a:solidFill>
                  <a:srgbClr val="000000"/>
                </a:solidFill>
              </a:rPr>
              <a:t>Challenge me</a:t>
            </a:r>
          </a:p>
          <a:p>
            <a:pPr marL="457200" indent="-457200" algn="l">
              <a:buFontTx/>
              <a:buChar char="•"/>
              <a:tabLst>
                <a:tab pos="457200" algn="l"/>
              </a:tabLst>
              <a:defRPr/>
            </a:pPr>
            <a:endParaRPr lang="en-US" sz="4000" dirty="0">
              <a:solidFill>
                <a:srgbClr val="99FF99"/>
              </a:solidFill>
            </a:endParaRPr>
          </a:p>
        </p:txBody>
      </p:sp>
      <p:sp>
        <p:nvSpPr>
          <p:cNvPr id="63490" name="Rectangle 3">
            <a:extLst>
              <a:ext uri="{FF2B5EF4-FFF2-40B4-BE49-F238E27FC236}">
                <a16:creationId xmlns:a16="http://schemas.microsoft.com/office/drawing/2014/main" id="{31FF8FB4-03AD-0540-83E3-159CE24F1DFF}"/>
              </a:ext>
            </a:extLst>
          </p:cNvPr>
          <p:cNvSpPr>
            <a:spLocks noChangeArrowheads="1"/>
          </p:cNvSpPr>
          <p:nvPr/>
        </p:nvSpPr>
        <p:spPr bwMode="auto">
          <a:xfrm>
            <a:off x="4065589" y="228600"/>
            <a:ext cx="40338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lgn="ctr">
              <a:spcBef>
                <a:spcPct val="0"/>
              </a:spcBef>
              <a:buFontTx/>
              <a:buNone/>
            </a:pPr>
            <a:r>
              <a:rPr lang="en-US" altLang="en-US" sz="4400" i="1">
                <a:solidFill>
                  <a:schemeClr val="bg1"/>
                </a:solidFill>
                <a:latin typeface="Times New Roman" panose="02020603050405020304" pitchFamily="18" charset="0"/>
              </a:rPr>
              <a:t>The Q12 Process</a:t>
            </a:r>
          </a:p>
        </p:txBody>
      </p:sp>
      <p:sp>
        <p:nvSpPr>
          <p:cNvPr id="63491" name="Slide Number Placeholder 3">
            <a:extLst>
              <a:ext uri="{FF2B5EF4-FFF2-40B4-BE49-F238E27FC236}">
                <a16:creationId xmlns:a16="http://schemas.microsoft.com/office/drawing/2014/main" id="{F044C767-8D4B-FC47-AFDE-CA4B85B3022B}"/>
              </a:ext>
            </a:extLst>
          </p:cNvPr>
          <p:cNvSpPr>
            <a:spLocks noGrp="1"/>
          </p:cNvSpPr>
          <p:nvPr>
            <p:ph type="sldNum" sz="quarter" idx="12"/>
          </p:nvPr>
        </p:nvSpPr>
        <p:spPr>
          <a:xfrm>
            <a:off x="9144000" y="6245225"/>
            <a:ext cx="10668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itchFamily="2" charset="0"/>
                <a:ea typeface="ＭＳ Ｐゴシック" panose="020B0600070205080204" pitchFamily="34" charset="-128"/>
              </a:defRPr>
            </a:lvl1pPr>
            <a:lvl2pPr marL="742950" indent="-285750">
              <a:spcBef>
                <a:spcPct val="20000"/>
              </a:spcBef>
              <a:buChar char="–"/>
              <a:defRPr sz="2800">
                <a:solidFill>
                  <a:schemeClr val="tx1"/>
                </a:solidFill>
                <a:latin typeface="Times" pitchFamily="2" charset="0"/>
                <a:ea typeface="ＭＳ Ｐゴシック" panose="020B0600070205080204" pitchFamily="34" charset="-128"/>
              </a:defRPr>
            </a:lvl2pPr>
            <a:lvl3pPr marL="1143000" indent="-228600">
              <a:spcBef>
                <a:spcPct val="20000"/>
              </a:spcBef>
              <a:buChar char="•"/>
              <a:defRPr sz="2400">
                <a:solidFill>
                  <a:schemeClr val="tx1"/>
                </a:solidFill>
                <a:latin typeface="Times" pitchFamily="2" charset="0"/>
                <a:ea typeface="ＭＳ Ｐゴシック" panose="020B0600070205080204" pitchFamily="34" charset="-128"/>
              </a:defRPr>
            </a:lvl3pPr>
            <a:lvl4pPr marL="1600200" indent="-228600">
              <a:spcBef>
                <a:spcPct val="20000"/>
              </a:spcBef>
              <a:buChar char="–"/>
              <a:defRPr sz="2000">
                <a:solidFill>
                  <a:schemeClr val="tx1"/>
                </a:solidFill>
                <a:latin typeface="Times" pitchFamily="2" charset="0"/>
                <a:ea typeface="ＭＳ Ｐゴシック" panose="020B0600070205080204" pitchFamily="34" charset="-128"/>
              </a:defRPr>
            </a:lvl4pPr>
            <a:lvl5pPr marL="2057400" indent="-228600">
              <a:spcBef>
                <a:spcPct val="20000"/>
              </a:spcBef>
              <a:buChar char="»"/>
              <a:defRPr sz="2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itchFamily="2" charset="0"/>
                <a:ea typeface="ＭＳ Ｐゴシック" panose="020B0600070205080204" pitchFamily="34" charset="-128"/>
              </a:defRPr>
            </a:lvl9pPr>
          </a:lstStyle>
          <a:p>
            <a:pPr>
              <a:spcBef>
                <a:spcPct val="0"/>
              </a:spcBef>
              <a:buFontTx/>
              <a:buNone/>
            </a:pPr>
            <a:fld id="{8E1A7FB9-4A7F-AD44-B793-20E96CB6379A}" type="slidenum">
              <a:rPr lang="en-US" altLang="en-US" sz="2400">
                <a:solidFill>
                  <a:schemeClr val="tx2"/>
                </a:solidFill>
                <a:latin typeface="Arial" panose="020B0604020202020204" pitchFamily="34" charset="0"/>
              </a:rPr>
              <a:pPr>
                <a:spcBef>
                  <a:spcPct val="0"/>
                </a:spcBef>
                <a:buFontTx/>
                <a:buNone/>
              </a:pPr>
              <a:t>22</a:t>
            </a:fld>
            <a:endParaRPr lang="en-US" altLang="en-US" sz="2400" dirty="0">
              <a:solidFill>
                <a:schemeClr val="tx2"/>
              </a:solidFill>
              <a:latin typeface="Arial" panose="020B0604020202020204" pitchFamily="34" charset="0"/>
            </a:endParaRPr>
          </a:p>
        </p:txBody>
      </p:sp>
    </p:spTree>
    <p:extLst>
      <p:ext uri="{BB962C8B-B14F-4D97-AF65-F5344CB8AC3E}">
        <p14:creationId xmlns:p14="http://schemas.microsoft.com/office/powerpoint/2010/main" val="10316434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176464" y="152400"/>
            <a:ext cx="7997825" cy="914400"/>
          </a:xfrm>
        </p:spPr>
        <p:txBody>
          <a:bodyPr>
            <a:normAutofit fontScale="90000"/>
          </a:bodyPr>
          <a:lstStyle/>
          <a:p>
            <a:pPr eaLnBrk="1" hangingPunct="1">
              <a:defRPr/>
            </a:pPr>
            <a:br>
              <a:rPr lang="en-US" sz="2800" b="1" dirty="0">
                <a:latin typeface="Cochin" charset="0"/>
              </a:rPr>
            </a:br>
            <a:endParaRPr lang="en-US" sz="3600" b="1" i="1" dirty="0">
              <a:solidFill>
                <a:srgbClr val="020000"/>
              </a:solidFill>
              <a:latin typeface="Times New Roman" charset="0"/>
              <a:cs typeface="Times New Roman" charset="0"/>
            </a:endParaRPr>
          </a:p>
        </p:txBody>
      </p:sp>
      <p:sp>
        <p:nvSpPr>
          <p:cNvPr id="130049" name="Rectangle 2"/>
          <p:cNvSpPr>
            <a:spLocks noGrp="1" noChangeArrowheads="1"/>
          </p:cNvSpPr>
          <p:nvPr>
            <p:ph idx="1"/>
          </p:nvPr>
        </p:nvSpPr>
        <p:spPr>
          <a:xfrm>
            <a:off x="344489" y="305263"/>
            <a:ext cx="9829800" cy="6497637"/>
          </a:xfrm>
        </p:spPr>
        <p:txBody>
          <a:bodyPr/>
          <a:lstStyle/>
          <a:p>
            <a:pPr marL="0" indent="0" algn="ctr">
              <a:lnSpc>
                <a:spcPct val="80000"/>
              </a:lnSpc>
              <a:spcBef>
                <a:spcPct val="0"/>
              </a:spcBef>
              <a:buNone/>
              <a:defRPr/>
            </a:pPr>
            <a:endParaRPr lang="en-US" sz="5400" b="1" dirty="0">
              <a:solidFill>
                <a:srgbClr val="020000"/>
              </a:solidFill>
              <a:latin typeface="Trebuchet MS" charset="0"/>
              <a:ea typeface="Trebuchet MS" charset="0"/>
              <a:cs typeface="Trebuchet MS" charset="0"/>
            </a:endParaRPr>
          </a:p>
          <a:p>
            <a:pPr marL="0" indent="0" algn="ctr">
              <a:lnSpc>
                <a:spcPct val="80000"/>
              </a:lnSpc>
              <a:spcBef>
                <a:spcPct val="0"/>
              </a:spcBef>
              <a:buNone/>
              <a:defRPr/>
            </a:pPr>
            <a:r>
              <a:rPr lang="en-US" sz="5400" b="1" dirty="0">
                <a:solidFill>
                  <a:srgbClr val="020000"/>
                </a:solidFill>
                <a:latin typeface="Trebuchet MS" charset="0"/>
                <a:ea typeface="Trebuchet MS" charset="0"/>
                <a:cs typeface="Trebuchet MS" charset="0"/>
              </a:rPr>
              <a:t>Discretionary</a:t>
            </a:r>
          </a:p>
          <a:p>
            <a:pPr marL="0" indent="0" algn="ctr">
              <a:lnSpc>
                <a:spcPct val="80000"/>
              </a:lnSpc>
              <a:spcBef>
                <a:spcPct val="0"/>
              </a:spcBef>
              <a:buNone/>
              <a:defRPr/>
            </a:pPr>
            <a:r>
              <a:rPr lang="en-US" sz="5400" b="1" dirty="0">
                <a:solidFill>
                  <a:srgbClr val="020000"/>
                </a:solidFill>
                <a:latin typeface="Trebuchet MS" charset="0"/>
                <a:ea typeface="Trebuchet MS" charset="0"/>
                <a:cs typeface="Trebuchet MS" charset="0"/>
              </a:rPr>
              <a:t>Effort</a:t>
            </a:r>
          </a:p>
          <a:p>
            <a:pPr marL="0" indent="0" algn="ctr">
              <a:lnSpc>
                <a:spcPct val="80000"/>
              </a:lnSpc>
              <a:spcBef>
                <a:spcPct val="0"/>
              </a:spcBef>
              <a:buNone/>
              <a:defRPr/>
            </a:pPr>
            <a:endParaRPr lang="en-US" sz="3600" b="1" dirty="0">
              <a:latin typeface="Trebuchet MS" charset="0"/>
              <a:ea typeface="Trebuchet MS" charset="0"/>
              <a:cs typeface="Trebuchet MS" charset="0"/>
            </a:endParaRPr>
          </a:p>
          <a:p>
            <a:pPr marL="0" indent="0" algn="ctr">
              <a:lnSpc>
                <a:spcPct val="80000"/>
              </a:lnSpc>
              <a:spcBef>
                <a:spcPct val="0"/>
              </a:spcBef>
              <a:buNone/>
              <a:defRPr/>
            </a:pPr>
            <a:r>
              <a:rPr lang="en-US" sz="3600" b="1" dirty="0">
                <a:solidFill>
                  <a:srgbClr val="020000"/>
                </a:solidFill>
                <a:latin typeface="Trebuchet MS" charset="0"/>
                <a:ea typeface="Trebuchet MS" charset="0"/>
                <a:cs typeface="Trebuchet MS" charset="0"/>
              </a:rPr>
              <a:t>Voluntary effort, at one’s discretion,</a:t>
            </a:r>
          </a:p>
          <a:p>
            <a:pPr marL="0" indent="0" algn="ctr">
              <a:lnSpc>
                <a:spcPct val="80000"/>
              </a:lnSpc>
              <a:spcBef>
                <a:spcPct val="0"/>
              </a:spcBef>
              <a:buNone/>
              <a:defRPr/>
            </a:pPr>
            <a:r>
              <a:rPr lang="en-US" sz="3600" b="1" dirty="0">
                <a:solidFill>
                  <a:srgbClr val="020000"/>
                </a:solidFill>
                <a:latin typeface="Trebuchet MS" charset="0"/>
                <a:ea typeface="Trebuchet MS" charset="0"/>
                <a:cs typeface="Trebuchet MS" charset="0"/>
              </a:rPr>
              <a:t>Freedom</a:t>
            </a:r>
          </a:p>
          <a:p>
            <a:pPr marL="0" indent="0" algn="ctr">
              <a:lnSpc>
                <a:spcPct val="80000"/>
              </a:lnSpc>
              <a:spcBef>
                <a:spcPct val="0"/>
              </a:spcBef>
              <a:buNone/>
              <a:defRPr/>
            </a:pPr>
            <a:r>
              <a:rPr lang="en-US" sz="3600" b="1" dirty="0">
                <a:solidFill>
                  <a:srgbClr val="020000"/>
                </a:solidFill>
                <a:latin typeface="Trebuchet MS" charset="0"/>
                <a:ea typeface="Trebuchet MS" charset="0"/>
                <a:cs typeface="Trebuchet MS" charset="0"/>
              </a:rPr>
              <a:t>to decide or choose</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8CFD74E0-EF20-0E40-B61B-330A83C59BC0}"/>
              </a:ext>
            </a:extLst>
          </p:cNvPr>
          <p:cNvSpPr>
            <a:spLocks noGrp="1"/>
          </p:cNvSpPr>
          <p:nvPr>
            <p:ph type="sldNum" sz="quarter" idx="12"/>
          </p:nvPr>
        </p:nvSpPr>
        <p:spPr/>
        <p:txBody>
          <a:bodyPr/>
          <a:lstStyle/>
          <a:p>
            <a:fld id="{709BBA3B-D75E-DC42-8652-EDC7F35A86E4}" type="slidenum">
              <a:rPr lang="en-US" sz="2400" smtClean="0"/>
              <a:t>23</a:t>
            </a:fld>
            <a:endParaRPr lang="en-US" sz="2400" dirty="0"/>
          </a:p>
        </p:txBody>
      </p:sp>
    </p:spTree>
    <p:extLst>
      <p:ext uri="{BB962C8B-B14F-4D97-AF65-F5344CB8AC3E}">
        <p14:creationId xmlns:p14="http://schemas.microsoft.com/office/powerpoint/2010/main" val="342730968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2851588" y="1924385"/>
            <a:ext cx="5646568" cy="923330"/>
          </a:xfrm>
          <a:prstGeom prst="rect">
            <a:avLst/>
          </a:prstGeom>
          <a:noFill/>
        </p:spPr>
        <p:txBody>
          <a:bodyPr wrap="square" rtlCol="0">
            <a:spAutoFit/>
          </a:bodyPr>
          <a:lstStyle/>
          <a:p>
            <a:endParaRPr lang="en-US" sz="5400" b="1" dirty="0"/>
          </a:p>
        </p:txBody>
      </p:sp>
      <p:sp>
        <p:nvSpPr>
          <p:cNvPr id="4" name="TextBox 3"/>
          <p:cNvSpPr txBox="1"/>
          <p:nvPr/>
        </p:nvSpPr>
        <p:spPr>
          <a:xfrm>
            <a:off x="1094014" y="493224"/>
            <a:ext cx="7980198" cy="3785652"/>
          </a:xfrm>
          <a:prstGeom prst="rect">
            <a:avLst/>
          </a:prstGeom>
          <a:noFill/>
        </p:spPr>
        <p:txBody>
          <a:bodyPr wrap="none" rtlCol="0">
            <a:spAutoFit/>
          </a:bodyPr>
          <a:lstStyle/>
          <a:p>
            <a:r>
              <a:rPr lang="en-US" sz="4800" b="1" dirty="0">
                <a:solidFill>
                  <a:schemeClr val="tx2"/>
                </a:solidFill>
                <a:latin typeface="Calibri" charset="0"/>
              </a:rPr>
              <a:t>Discretionary energy is the</a:t>
            </a:r>
          </a:p>
          <a:p>
            <a:r>
              <a:rPr lang="en-US" sz="4800" b="1" dirty="0">
                <a:solidFill>
                  <a:schemeClr val="tx2"/>
                </a:solidFill>
                <a:latin typeface="Calibri" charset="0"/>
              </a:rPr>
              <a:t>get-up-and-go that the</a:t>
            </a:r>
          </a:p>
          <a:p>
            <a:r>
              <a:rPr lang="en-US" sz="4800" b="1" dirty="0">
                <a:solidFill>
                  <a:schemeClr val="tx2"/>
                </a:solidFill>
                <a:latin typeface="Calibri" charset="0"/>
              </a:rPr>
              <a:t>employee is willing to </a:t>
            </a:r>
          </a:p>
          <a:p>
            <a:r>
              <a:rPr lang="en-US" sz="4800" b="1" dirty="0">
                <a:solidFill>
                  <a:schemeClr val="tx2"/>
                </a:solidFill>
                <a:latin typeface="Calibri" charset="0"/>
              </a:rPr>
              <a:t>contribute beyond the</a:t>
            </a:r>
          </a:p>
          <a:p>
            <a:r>
              <a:rPr lang="en-US" sz="4800" b="1" dirty="0">
                <a:solidFill>
                  <a:schemeClr val="tx2"/>
                </a:solidFill>
                <a:latin typeface="Calibri" charset="0"/>
              </a:rPr>
              <a:t>basic requirements of the job.</a:t>
            </a:r>
            <a:endParaRPr lang="en-US" sz="4800" b="1" dirty="0">
              <a:solidFill>
                <a:schemeClr val="tx2"/>
              </a:solidFill>
            </a:endParaRPr>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3BD6B85D-65DB-8D45-86F1-B1A55B80FB42}"/>
              </a:ext>
            </a:extLst>
          </p:cNvPr>
          <p:cNvSpPr>
            <a:spLocks noGrp="1"/>
          </p:cNvSpPr>
          <p:nvPr>
            <p:ph type="sldNum" sz="quarter" idx="12"/>
          </p:nvPr>
        </p:nvSpPr>
        <p:spPr/>
        <p:txBody>
          <a:bodyPr/>
          <a:lstStyle/>
          <a:p>
            <a:fld id="{709BBA3B-D75E-DC42-8652-EDC7F35A86E4}" type="slidenum">
              <a:rPr lang="en-US" sz="2400" smtClean="0"/>
              <a:t>24</a:t>
            </a:fld>
            <a:endParaRPr lang="en-US" sz="2400" dirty="0"/>
          </a:p>
        </p:txBody>
      </p:sp>
    </p:spTree>
    <p:extLst>
      <p:ext uri="{BB962C8B-B14F-4D97-AF65-F5344CB8AC3E}">
        <p14:creationId xmlns:p14="http://schemas.microsoft.com/office/powerpoint/2010/main" val="108135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129" y="402772"/>
            <a:ext cx="9378044" cy="1143000"/>
          </a:xfrm>
        </p:spPr>
        <p:txBody>
          <a:bodyPr>
            <a:noAutofit/>
          </a:bodyPr>
          <a:lstStyle/>
          <a:p>
            <a:pPr>
              <a:defRPr/>
            </a:pPr>
            <a:r>
              <a:rPr lang="en-US" sz="5400" b="1" dirty="0">
                <a:latin typeface="Trebuchet MS"/>
                <a:cs typeface="Trebuchet MS"/>
              </a:rPr>
              <a:t>Traditionalists  (1922-1946)</a:t>
            </a:r>
            <a:br>
              <a:rPr lang="en-US" sz="5400" b="1" dirty="0">
                <a:latin typeface="Trebuchet MS"/>
                <a:cs typeface="Trebuchet MS"/>
              </a:rPr>
            </a:br>
            <a:endParaRPr lang="en-US" sz="5400" dirty="0"/>
          </a:p>
        </p:txBody>
      </p:sp>
      <p:sp>
        <p:nvSpPr>
          <p:cNvPr id="3" name="Content Placeholder 2"/>
          <p:cNvSpPr>
            <a:spLocks noGrp="1"/>
          </p:cNvSpPr>
          <p:nvPr>
            <p:ph idx="1"/>
          </p:nvPr>
        </p:nvSpPr>
        <p:spPr>
          <a:xfrm>
            <a:off x="457200" y="1545772"/>
            <a:ext cx="12192000" cy="5133704"/>
          </a:xfrm>
        </p:spPr>
        <p:txBody>
          <a:bodyPr>
            <a:normAutofit/>
          </a:bodyPr>
          <a:lstStyle/>
          <a:p>
            <a:pPr marL="0" indent="0">
              <a:buNone/>
              <a:defRPr/>
            </a:pPr>
            <a:r>
              <a:rPr lang="en-US" sz="4000" b="1" dirty="0">
                <a:latin typeface="Trebuchet MS"/>
                <a:cs typeface="Trebuchet MS"/>
              </a:rPr>
              <a:t>Personality:</a:t>
            </a:r>
            <a:endParaRPr lang="en-US" b="1" dirty="0">
              <a:latin typeface="Trebuchet MS"/>
              <a:cs typeface="Trebuchet MS"/>
            </a:endParaRPr>
          </a:p>
          <a:p>
            <a:pPr>
              <a:defRPr/>
            </a:pPr>
            <a:r>
              <a:rPr lang="en-US" sz="3200" b="1" dirty="0">
                <a:latin typeface="Trebuchet MS"/>
                <a:cs typeface="Trebuchet MS"/>
              </a:rPr>
              <a:t>Disciplined</a:t>
            </a:r>
          </a:p>
          <a:p>
            <a:pPr>
              <a:defRPr/>
            </a:pPr>
            <a:r>
              <a:rPr lang="en-US" sz="3200" b="1" dirty="0">
                <a:latin typeface="Trebuchet MS"/>
                <a:cs typeface="Trebuchet MS"/>
              </a:rPr>
              <a:t>Dutiful</a:t>
            </a:r>
          </a:p>
          <a:p>
            <a:pPr>
              <a:defRPr/>
            </a:pPr>
            <a:r>
              <a:rPr lang="en-US" sz="3200" b="1" dirty="0">
                <a:latin typeface="Trebuchet MS"/>
                <a:cs typeface="Trebuchet MS"/>
              </a:rPr>
              <a:t>Conformist</a:t>
            </a:r>
          </a:p>
          <a:p>
            <a:pPr>
              <a:defRPr/>
            </a:pPr>
            <a:r>
              <a:rPr lang="en-US" sz="3200" b="1" dirty="0">
                <a:latin typeface="Trebuchet MS"/>
                <a:cs typeface="Trebuchet MS"/>
              </a:rPr>
              <a:t>Loyal</a:t>
            </a:r>
          </a:p>
          <a:p>
            <a:pPr>
              <a:defRPr/>
            </a:pPr>
            <a:r>
              <a:rPr lang="en-US" sz="3200" b="1" dirty="0">
                <a:latin typeface="Trebuchet MS"/>
                <a:cs typeface="Trebuchet MS"/>
              </a:rPr>
              <a:t>Conservative</a:t>
            </a:r>
          </a:p>
          <a:p>
            <a:pPr>
              <a:defRPr/>
            </a:pPr>
            <a:r>
              <a:rPr lang="en-US" sz="3200" b="1" dirty="0">
                <a:latin typeface="Trebuchet MS"/>
                <a:cs typeface="Trebuchet MS"/>
              </a:rPr>
              <a:t>Patriotic</a:t>
            </a:r>
          </a:p>
        </p:txBody>
      </p:sp>
      <p:sp>
        <p:nvSpPr>
          <p:cNvPr id="5"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52E0BC26-0F4C-014F-8561-22D9A6E61079}"/>
              </a:ext>
            </a:extLst>
          </p:cNvPr>
          <p:cNvSpPr>
            <a:spLocks noGrp="1"/>
          </p:cNvSpPr>
          <p:nvPr>
            <p:ph type="sldNum" sz="quarter" idx="12"/>
          </p:nvPr>
        </p:nvSpPr>
        <p:spPr/>
        <p:txBody>
          <a:bodyPr/>
          <a:lstStyle/>
          <a:p>
            <a:fld id="{709BBA3B-D75E-DC42-8652-EDC7F35A86E4}" type="slidenum">
              <a:rPr lang="en-US" sz="2400" smtClean="0"/>
              <a:t>25</a:t>
            </a:fld>
            <a:endParaRPr lang="en-US" sz="2400" dirty="0"/>
          </a:p>
        </p:txBody>
      </p:sp>
    </p:spTree>
    <p:extLst>
      <p:ext uri="{BB962C8B-B14F-4D97-AF65-F5344CB8AC3E}">
        <p14:creationId xmlns:p14="http://schemas.microsoft.com/office/powerpoint/2010/main" val="163604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1"/>
            <a:ext cx="9448800" cy="1143000"/>
          </a:xfrm>
        </p:spPr>
        <p:txBody>
          <a:bodyPr>
            <a:noAutofit/>
          </a:bodyPr>
          <a:lstStyle/>
          <a:p>
            <a:pPr>
              <a:defRPr/>
            </a:pPr>
            <a:r>
              <a:rPr lang="en-US" sz="5400" b="1" dirty="0">
                <a:latin typeface="Trebuchet MS"/>
                <a:cs typeface="Trebuchet MS"/>
              </a:rPr>
              <a:t>Traditionalists  (1922-1946)</a:t>
            </a:r>
            <a:br>
              <a:rPr lang="en-US" sz="5400" b="1" dirty="0">
                <a:latin typeface="Trebuchet MS"/>
                <a:cs typeface="Trebuchet MS"/>
              </a:rPr>
            </a:br>
            <a:endParaRPr lang="en-US" sz="5400" dirty="0"/>
          </a:p>
        </p:txBody>
      </p:sp>
      <p:sp>
        <p:nvSpPr>
          <p:cNvPr id="3" name="Content Placeholder 2"/>
          <p:cNvSpPr>
            <a:spLocks noGrp="1"/>
          </p:cNvSpPr>
          <p:nvPr>
            <p:ph idx="1"/>
          </p:nvPr>
        </p:nvSpPr>
        <p:spPr>
          <a:xfrm>
            <a:off x="266700" y="1387711"/>
            <a:ext cx="12192000" cy="5441316"/>
          </a:xfrm>
        </p:spPr>
        <p:txBody>
          <a:bodyPr>
            <a:normAutofit/>
          </a:bodyPr>
          <a:lstStyle/>
          <a:p>
            <a:pPr marL="0" indent="0">
              <a:buNone/>
              <a:defRPr/>
            </a:pPr>
            <a:r>
              <a:rPr lang="en-US" sz="4000" b="1" dirty="0">
                <a:latin typeface="Trebuchet MS"/>
                <a:cs typeface="Trebuchet MS"/>
              </a:rPr>
              <a:t>Values and the Workplace:</a:t>
            </a:r>
          </a:p>
          <a:p>
            <a:pPr>
              <a:defRPr/>
            </a:pPr>
            <a:r>
              <a:rPr lang="en-US" sz="2800" b="1" dirty="0">
                <a:latin typeface="Trebuchet MS"/>
                <a:cs typeface="Trebuchet MS"/>
              </a:rPr>
              <a:t>Mission</a:t>
            </a:r>
          </a:p>
          <a:p>
            <a:pPr>
              <a:defRPr/>
            </a:pPr>
            <a:r>
              <a:rPr lang="en-US" sz="2800" b="1" dirty="0">
                <a:latin typeface="Trebuchet MS"/>
                <a:cs typeface="Trebuchet MS"/>
              </a:rPr>
              <a:t>Structure and consistency</a:t>
            </a:r>
          </a:p>
          <a:p>
            <a:pPr>
              <a:defRPr/>
            </a:pPr>
            <a:r>
              <a:rPr lang="en-US" sz="2800" b="1" dirty="0">
                <a:latin typeface="Trebuchet MS"/>
                <a:cs typeface="Trebuchet MS"/>
              </a:rPr>
              <a:t>Strong work ethic</a:t>
            </a:r>
          </a:p>
          <a:p>
            <a:pPr>
              <a:defRPr/>
            </a:pPr>
            <a:r>
              <a:rPr lang="en-US" sz="2800" b="1" dirty="0">
                <a:latin typeface="Trebuchet MS"/>
                <a:cs typeface="Trebuchet MS"/>
              </a:rPr>
              <a:t>Loyalty</a:t>
            </a:r>
          </a:p>
          <a:p>
            <a:pPr>
              <a:defRPr/>
            </a:pPr>
            <a:r>
              <a:rPr lang="en-US" sz="2800" b="1" dirty="0">
                <a:latin typeface="Trebuchet MS"/>
                <a:cs typeface="Trebuchet MS"/>
              </a:rPr>
              <a:t>Patience</a:t>
            </a:r>
          </a:p>
          <a:p>
            <a:pPr>
              <a:defRPr/>
            </a:pPr>
            <a:r>
              <a:rPr lang="en-US" sz="2800" b="1" dirty="0">
                <a:latin typeface="Trebuchet MS"/>
                <a:cs typeface="Trebuchet MS"/>
              </a:rPr>
              <a:t>Respect</a:t>
            </a:r>
          </a:p>
        </p:txBody>
      </p:sp>
      <p:sp>
        <p:nvSpPr>
          <p:cNvPr id="103428" name="TextBox 4"/>
          <p:cNvSpPr txBox="1">
            <a:spLocks noChangeArrowheads="1"/>
          </p:cNvSpPr>
          <p:nvPr/>
        </p:nvSpPr>
        <p:spPr bwMode="auto">
          <a:xfrm>
            <a:off x="2057400" y="381001"/>
            <a:ext cx="18473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endParaRPr lang="en-US" sz="4800" b="1" dirty="0"/>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018FEF38-C8DB-2042-B976-EE2C30CCA2C5}"/>
              </a:ext>
            </a:extLst>
          </p:cNvPr>
          <p:cNvSpPr>
            <a:spLocks noGrp="1"/>
          </p:cNvSpPr>
          <p:nvPr>
            <p:ph type="sldNum" sz="quarter" idx="12"/>
          </p:nvPr>
        </p:nvSpPr>
        <p:spPr/>
        <p:txBody>
          <a:bodyPr/>
          <a:lstStyle/>
          <a:p>
            <a:fld id="{709BBA3B-D75E-DC42-8652-EDC7F35A86E4}" type="slidenum">
              <a:rPr lang="en-US" sz="2400" smtClean="0"/>
              <a:t>26</a:t>
            </a:fld>
            <a:endParaRPr lang="en-US" sz="2400" dirty="0"/>
          </a:p>
        </p:txBody>
      </p:sp>
    </p:spTree>
    <p:extLst>
      <p:ext uri="{BB962C8B-B14F-4D97-AF65-F5344CB8AC3E}">
        <p14:creationId xmlns:p14="http://schemas.microsoft.com/office/powerpoint/2010/main" val="1234653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836" y="314597"/>
            <a:ext cx="11446327" cy="1595846"/>
          </a:xfrm>
        </p:spPr>
        <p:txBody>
          <a:bodyPr>
            <a:noAutofit/>
          </a:bodyPr>
          <a:lstStyle/>
          <a:p>
            <a:pPr>
              <a:defRPr/>
            </a:pPr>
            <a:r>
              <a:rPr lang="en-US" sz="5400" b="1" dirty="0"/>
              <a:t>Traditionalists: </a:t>
            </a:r>
            <a:br>
              <a:rPr lang="en-US" sz="5400" b="1" dirty="0"/>
            </a:br>
            <a:r>
              <a:rPr lang="en-US" sz="4900" b="1" dirty="0">
                <a:solidFill>
                  <a:schemeClr val="tx1">
                    <a:lumMod val="75000"/>
                    <a:lumOff val="25000"/>
                  </a:schemeClr>
                </a:solidFill>
              </a:rPr>
              <a:t>Strengths and  Challenges</a:t>
            </a:r>
          </a:p>
        </p:txBody>
      </p:sp>
      <p:sp>
        <p:nvSpPr>
          <p:cNvPr id="3" name="Content Placeholder 2"/>
          <p:cNvSpPr>
            <a:spLocks noGrp="1"/>
          </p:cNvSpPr>
          <p:nvPr>
            <p:ph idx="1"/>
          </p:nvPr>
        </p:nvSpPr>
        <p:spPr>
          <a:xfrm>
            <a:off x="372836" y="2073729"/>
            <a:ext cx="10904764" cy="4784271"/>
          </a:xfrm>
        </p:spPr>
        <p:txBody>
          <a:bodyPr numCol="2">
            <a:noAutofit/>
          </a:bodyPr>
          <a:lstStyle/>
          <a:p>
            <a:r>
              <a:rPr lang="en-US" sz="2800" b="1" dirty="0"/>
              <a:t>Discipline</a:t>
            </a:r>
          </a:p>
          <a:p>
            <a:r>
              <a:rPr lang="en-US" sz="2800" b="1" dirty="0"/>
              <a:t>Experience</a:t>
            </a:r>
          </a:p>
          <a:p>
            <a:r>
              <a:rPr lang="en-US" sz="2800" b="1" dirty="0"/>
              <a:t>Institutional Knowledge/History</a:t>
            </a:r>
          </a:p>
          <a:p>
            <a:r>
              <a:rPr lang="en-US" sz="2800" b="1" dirty="0"/>
              <a:t>Commitment</a:t>
            </a:r>
          </a:p>
          <a:p>
            <a:r>
              <a:rPr lang="en-US" sz="2800" b="1" dirty="0"/>
              <a:t>Loyalty</a:t>
            </a:r>
          </a:p>
          <a:p>
            <a:r>
              <a:rPr lang="en-US" sz="2800" b="1" dirty="0"/>
              <a:t>Work Ethic, </a:t>
            </a:r>
          </a:p>
          <a:p>
            <a:r>
              <a:rPr lang="en-US" sz="2800" b="1" dirty="0"/>
              <a:t>Thorough, detail </a:t>
            </a:r>
            <a:r>
              <a:rPr lang="mr-IN" sz="2800" b="1" dirty="0"/>
              <a:t>–</a:t>
            </a:r>
            <a:r>
              <a:rPr lang="en-US" sz="2800" b="1" dirty="0"/>
              <a:t>oriented</a:t>
            </a:r>
          </a:p>
          <a:p>
            <a:endParaRPr lang="en-US" sz="2800" b="1" dirty="0">
              <a:latin typeface="Trebuchet MS"/>
              <a:cs typeface="Trebuchet MS"/>
            </a:endParaRPr>
          </a:p>
          <a:p>
            <a:endParaRPr lang="en-US" sz="2800" b="1" dirty="0">
              <a:latin typeface="Trebuchet MS"/>
              <a:cs typeface="Trebuchet MS"/>
            </a:endParaRPr>
          </a:p>
          <a:p>
            <a:r>
              <a:rPr lang="en-US" sz="2800" b="1" dirty="0">
                <a:latin typeface="Trebuchet MS"/>
                <a:cs typeface="Trebuchet MS"/>
              </a:rPr>
              <a:t>Change </a:t>
            </a:r>
          </a:p>
          <a:p>
            <a:r>
              <a:rPr lang="en-US" sz="2800" b="1" dirty="0">
                <a:latin typeface="Trebuchet MS"/>
                <a:cs typeface="Trebuchet MS"/>
              </a:rPr>
              <a:t>Technology</a:t>
            </a:r>
          </a:p>
          <a:p>
            <a:r>
              <a:rPr lang="en-US" sz="2800" b="1" dirty="0">
                <a:latin typeface="Trebuchet MS"/>
                <a:cs typeface="Trebuchet MS"/>
              </a:rPr>
              <a:t>Seniority</a:t>
            </a:r>
          </a:p>
          <a:p>
            <a:r>
              <a:rPr lang="en-US" sz="2800" b="1" dirty="0">
                <a:latin typeface="Trebuchet MS"/>
                <a:cs typeface="Trebuchet MS"/>
              </a:rPr>
              <a:t>Motivation/Engagement</a:t>
            </a:r>
          </a:p>
          <a:p>
            <a:r>
              <a:rPr lang="en-US" sz="2800" b="1" dirty="0">
                <a:latin typeface="Trebuchet MS"/>
                <a:cs typeface="Trebuchet MS"/>
              </a:rPr>
              <a:t>Wed to procedure, the system</a:t>
            </a:r>
          </a:p>
          <a:p>
            <a:r>
              <a:rPr lang="en-US" sz="2800" b="1" dirty="0">
                <a:latin typeface="Trebuchet MS"/>
                <a:cs typeface="Trebuchet MS"/>
              </a:rPr>
              <a:t>Conflict</a:t>
            </a:r>
          </a:p>
          <a:p>
            <a:r>
              <a:rPr lang="en-US" sz="2800" b="1" dirty="0">
                <a:latin typeface="Trebuchet MS"/>
                <a:cs typeface="Trebuchet MS"/>
              </a:rPr>
              <a:t>Managing Up to them</a:t>
            </a:r>
          </a:p>
          <a:p>
            <a:endParaRPr lang="en-US" sz="2800" b="1" dirty="0">
              <a:latin typeface="Trebuchet MS"/>
              <a:cs typeface="Trebuchet MS"/>
            </a:endParaRPr>
          </a:p>
        </p:txBody>
      </p:sp>
      <p:sp>
        <p:nvSpPr>
          <p:cNvPr id="6"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51ABDA2C-B5EC-B845-A13C-DD271D01C9A1}"/>
              </a:ext>
            </a:extLst>
          </p:cNvPr>
          <p:cNvSpPr>
            <a:spLocks noGrp="1"/>
          </p:cNvSpPr>
          <p:nvPr>
            <p:ph type="sldNum" sz="quarter" idx="12"/>
          </p:nvPr>
        </p:nvSpPr>
        <p:spPr>
          <a:xfrm>
            <a:off x="8590663" y="6129338"/>
            <a:ext cx="683339" cy="550138"/>
          </a:xfrm>
        </p:spPr>
        <p:txBody>
          <a:bodyPr/>
          <a:lstStyle/>
          <a:p>
            <a:fld id="{709BBA3B-D75E-DC42-8652-EDC7F35A86E4}" type="slidenum">
              <a:rPr lang="en-US" sz="2400" smtClean="0"/>
              <a:t>27</a:t>
            </a:fld>
            <a:endParaRPr lang="en-US" sz="2400" dirty="0"/>
          </a:p>
        </p:txBody>
      </p:sp>
    </p:spTree>
    <p:extLst>
      <p:ext uri="{BB962C8B-B14F-4D97-AF65-F5344CB8AC3E}">
        <p14:creationId xmlns:p14="http://schemas.microsoft.com/office/powerpoint/2010/main" val="177925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40872" y="1409472"/>
            <a:ext cx="8596668" cy="4915370"/>
          </a:xfrm>
        </p:spPr>
        <p:txBody>
          <a:bodyPr>
            <a:normAutofit/>
          </a:bodyPr>
          <a:lstStyle/>
          <a:p>
            <a:pPr marL="0" indent="0">
              <a:buNone/>
            </a:pPr>
            <a:r>
              <a:rPr lang="en-US" sz="4900" b="1" dirty="0"/>
              <a:t>Personality:</a:t>
            </a:r>
          </a:p>
          <a:p>
            <a:r>
              <a:rPr lang="en-US" sz="2800" b="1" dirty="0"/>
              <a:t>Optimistic</a:t>
            </a:r>
          </a:p>
          <a:p>
            <a:r>
              <a:rPr lang="en-US" sz="2800" b="1" dirty="0"/>
              <a:t>Achievement </a:t>
            </a:r>
            <a:r>
              <a:rPr lang="mr-IN" sz="2800" b="1" dirty="0"/>
              <a:t>–</a:t>
            </a:r>
            <a:r>
              <a:rPr lang="en-US" sz="2800" b="1" dirty="0"/>
              <a:t>oriented</a:t>
            </a:r>
          </a:p>
          <a:p>
            <a:r>
              <a:rPr lang="en-US" sz="2800" b="1" dirty="0"/>
              <a:t>Self Importance</a:t>
            </a:r>
          </a:p>
          <a:p>
            <a:r>
              <a:rPr lang="en-US" sz="2800" b="1" dirty="0"/>
              <a:t>Individuality</a:t>
            </a:r>
          </a:p>
          <a:p>
            <a:r>
              <a:rPr lang="en-US" sz="2800" b="1" dirty="0"/>
              <a:t>Consumption</a:t>
            </a:r>
          </a:p>
          <a:p>
            <a:r>
              <a:rPr lang="en-US" sz="2800" b="1" dirty="0"/>
              <a:t>Cool</a:t>
            </a:r>
          </a:p>
        </p:txBody>
      </p:sp>
      <p:sp>
        <p:nvSpPr>
          <p:cNvPr id="103428" name="TextBox 4"/>
          <p:cNvSpPr txBox="1">
            <a:spLocks noChangeArrowheads="1"/>
          </p:cNvSpPr>
          <p:nvPr/>
        </p:nvSpPr>
        <p:spPr bwMode="auto">
          <a:xfrm>
            <a:off x="2057400" y="381001"/>
            <a:ext cx="18473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endParaRPr lang="en-US" sz="4800" b="1" dirty="0"/>
          </a:p>
        </p:txBody>
      </p:sp>
      <p:sp>
        <p:nvSpPr>
          <p:cNvPr id="6" name="TextBox 5"/>
          <p:cNvSpPr txBox="1"/>
          <p:nvPr/>
        </p:nvSpPr>
        <p:spPr>
          <a:xfrm>
            <a:off x="440872" y="411779"/>
            <a:ext cx="12192000" cy="1677382"/>
          </a:xfrm>
          <a:prstGeom prst="rect">
            <a:avLst/>
          </a:prstGeom>
          <a:noFill/>
        </p:spPr>
        <p:txBody>
          <a:bodyPr wrap="square" rtlCol="0">
            <a:spAutoFit/>
          </a:bodyPr>
          <a:lstStyle/>
          <a:p>
            <a:r>
              <a:rPr lang="en-US" sz="5400" b="1" dirty="0">
                <a:solidFill>
                  <a:srgbClr val="92D050"/>
                </a:solidFill>
              </a:rPr>
              <a:t>Boomers (born 1946-1964)</a:t>
            </a:r>
          </a:p>
          <a:p>
            <a:endParaRPr lang="en-US" sz="4900" b="1" dirty="0">
              <a:solidFill>
                <a:srgbClr val="92D050"/>
              </a:solidFill>
            </a:endParaRP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70D17A49-C472-014D-8453-D63AB005F03C}"/>
              </a:ext>
            </a:extLst>
          </p:cNvPr>
          <p:cNvSpPr>
            <a:spLocks noGrp="1"/>
          </p:cNvSpPr>
          <p:nvPr>
            <p:ph type="sldNum" sz="quarter" idx="12"/>
          </p:nvPr>
        </p:nvSpPr>
        <p:spPr/>
        <p:txBody>
          <a:bodyPr/>
          <a:lstStyle/>
          <a:p>
            <a:fld id="{709BBA3B-D75E-DC42-8652-EDC7F35A86E4}" type="slidenum">
              <a:rPr lang="en-US" sz="2400" smtClean="0"/>
              <a:t>28</a:t>
            </a:fld>
            <a:endParaRPr lang="en-US" sz="2400" dirty="0"/>
          </a:p>
        </p:txBody>
      </p:sp>
    </p:spTree>
    <p:extLst>
      <p:ext uri="{BB962C8B-B14F-4D97-AF65-F5344CB8AC3E}">
        <p14:creationId xmlns:p14="http://schemas.microsoft.com/office/powerpoint/2010/main" val="1684059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69" y="381001"/>
            <a:ext cx="10248901" cy="1143000"/>
          </a:xfrm>
        </p:spPr>
        <p:txBody>
          <a:bodyPr>
            <a:noAutofit/>
          </a:bodyPr>
          <a:lstStyle/>
          <a:p>
            <a:pPr>
              <a:defRPr/>
            </a:pPr>
            <a:r>
              <a:rPr lang="en-US" sz="5400" b="1" dirty="0"/>
              <a:t>Boomers (born 1946-1964)</a:t>
            </a:r>
            <a:br>
              <a:rPr lang="en-US" sz="5400" b="1" dirty="0"/>
            </a:br>
            <a:endParaRPr lang="en-US" sz="5400" dirty="0"/>
          </a:p>
        </p:txBody>
      </p:sp>
      <p:sp>
        <p:nvSpPr>
          <p:cNvPr id="5" name="Content Placeholder 4"/>
          <p:cNvSpPr>
            <a:spLocks noGrp="1"/>
          </p:cNvSpPr>
          <p:nvPr>
            <p:ph idx="1"/>
          </p:nvPr>
        </p:nvSpPr>
        <p:spPr>
          <a:xfrm>
            <a:off x="478969" y="1524001"/>
            <a:ext cx="8596668" cy="4882486"/>
          </a:xfrm>
        </p:spPr>
        <p:txBody>
          <a:bodyPr>
            <a:normAutofit/>
          </a:bodyPr>
          <a:lstStyle/>
          <a:p>
            <a:pPr marL="0" indent="0">
              <a:buNone/>
            </a:pPr>
            <a:r>
              <a:rPr lang="en-US" sz="4900" b="1" dirty="0"/>
              <a:t>Cultural Factors:</a:t>
            </a:r>
          </a:p>
          <a:p>
            <a:r>
              <a:rPr lang="en-US" sz="3200" b="1" dirty="0"/>
              <a:t>Self Awareness</a:t>
            </a:r>
          </a:p>
          <a:p>
            <a:r>
              <a:rPr lang="en-US" sz="3200" b="1" dirty="0"/>
              <a:t>Postwar Prosperity</a:t>
            </a:r>
          </a:p>
          <a:p>
            <a:r>
              <a:rPr lang="en-US" sz="3200" b="1" dirty="0"/>
              <a:t>Indulgence and Expectations</a:t>
            </a:r>
          </a:p>
          <a:p>
            <a:r>
              <a:rPr lang="en-US" sz="3200" b="1" dirty="0"/>
              <a:t>Television and Marketing</a:t>
            </a:r>
          </a:p>
          <a:p>
            <a:r>
              <a:rPr lang="en-US" sz="3200" b="1" dirty="0"/>
              <a:t>Activism</a:t>
            </a:r>
          </a:p>
          <a:p>
            <a:r>
              <a:rPr lang="en-US" sz="3200" b="1" dirty="0"/>
              <a:t>Sexual Revolution</a:t>
            </a:r>
          </a:p>
          <a:p>
            <a:endParaRPr lang="en-US" sz="2000" dirty="0"/>
          </a:p>
        </p:txBody>
      </p:sp>
      <p:sp>
        <p:nvSpPr>
          <p:cNvPr id="103428" name="TextBox 4"/>
          <p:cNvSpPr txBox="1">
            <a:spLocks noChangeArrowheads="1"/>
          </p:cNvSpPr>
          <p:nvPr/>
        </p:nvSpPr>
        <p:spPr bwMode="auto">
          <a:xfrm>
            <a:off x="2057400" y="381001"/>
            <a:ext cx="18473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endParaRPr lang="en-US" sz="4800" b="1" dirty="0"/>
          </a:p>
        </p:txBody>
      </p:sp>
      <p:sp>
        <p:nvSpPr>
          <p:cNvPr id="6"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3" name="Slide Number Placeholder 2">
            <a:extLst>
              <a:ext uri="{FF2B5EF4-FFF2-40B4-BE49-F238E27FC236}">
                <a16:creationId xmlns:a16="http://schemas.microsoft.com/office/drawing/2014/main" id="{CA85B34E-92B8-4740-B205-497CE34A606F}"/>
              </a:ext>
            </a:extLst>
          </p:cNvPr>
          <p:cNvSpPr>
            <a:spLocks noGrp="1"/>
          </p:cNvSpPr>
          <p:nvPr>
            <p:ph type="sldNum" sz="quarter" idx="12"/>
          </p:nvPr>
        </p:nvSpPr>
        <p:spPr/>
        <p:txBody>
          <a:bodyPr/>
          <a:lstStyle/>
          <a:p>
            <a:fld id="{709BBA3B-D75E-DC42-8652-EDC7F35A86E4}" type="slidenum">
              <a:rPr lang="en-US" sz="2400" smtClean="0"/>
              <a:t>29</a:t>
            </a:fld>
            <a:endParaRPr lang="en-US" sz="2400" dirty="0"/>
          </a:p>
        </p:txBody>
      </p:sp>
    </p:spTree>
    <p:extLst>
      <p:ext uri="{BB962C8B-B14F-4D97-AF65-F5344CB8AC3E}">
        <p14:creationId xmlns:p14="http://schemas.microsoft.com/office/powerpoint/2010/main" val="46941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575526"/>
            <a:ext cx="8914773" cy="4980216"/>
          </a:xfrm>
        </p:spPr>
        <p:txBody>
          <a:bodyPr numCol="1">
            <a:normAutofit/>
          </a:bodyPr>
          <a:lstStyle/>
          <a:p>
            <a:pPr>
              <a:defRPr/>
            </a:pPr>
            <a:endParaRPr lang="en-US" sz="3200" b="1" dirty="0">
              <a:latin typeface="Trebuchet MS"/>
              <a:cs typeface="Trebuchet MS"/>
            </a:endParaRP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Lessons Learned</a:t>
            </a:r>
          </a:p>
        </p:txBody>
      </p:sp>
      <p:sp>
        <p:nvSpPr>
          <p:cNvPr id="2" name="TextBox 1"/>
          <p:cNvSpPr txBox="1"/>
          <p:nvPr/>
        </p:nvSpPr>
        <p:spPr>
          <a:xfrm>
            <a:off x="564225" y="1945532"/>
            <a:ext cx="11545148" cy="5632311"/>
          </a:xfrm>
          <a:prstGeom prst="rect">
            <a:avLst/>
          </a:prstGeom>
          <a:noFill/>
        </p:spPr>
        <p:txBody>
          <a:bodyPr wrap="none" rtlCol="0">
            <a:spAutoFit/>
          </a:bodyPr>
          <a:lstStyle/>
          <a:p>
            <a:r>
              <a:rPr lang="en-US" sz="3600" dirty="0"/>
              <a:t>Eliminate Management Malpractice</a:t>
            </a:r>
          </a:p>
          <a:p>
            <a:r>
              <a:rPr lang="en-US" sz="3600" dirty="0"/>
              <a:t>Agree on a leadership language</a:t>
            </a:r>
          </a:p>
          <a:p>
            <a:r>
              <a:rPr lang="en-US" sz="3600" dirty="0"/>
              <a:t>Everything starts with recruiting and hiring</a:t>
            </a:r>
          </a:p>
          <a:p>
            <a:r>
              <a:rPr lang="en-US" sz="3600" dirty="0"/>
              <a:t>Create a Profile</a:t>
            </a:r>
          </a:p>
          <a:p>
            <a:r>
              <a:rPr lang="en-US" sz="3600" dirty="0"/>
              <a:t>Utilize a Psychological instrument</a:t>
            </a:r>
          </a:p>
          <a:p>
            <a:r>
              <a:rPr lang="en-US" sz="3600" dirty="0"/>
              <a:t>Don’t exaggerate during recruiting</a:t>
            </a:r>
          </a:p>
          <a:p>
            <a:r>
              <a:rPr lang="en-US" sz="3600" dirty="0"/>
              <a:t>Make the rules of your game (Banking game etc.) clear</a:t>
            </a:r>
          </a:p>
          <a:p>
            <a:endParaRPr lang="en-US" sz="3600"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2FCC2A3-279F-394E-A7DF-93577EBCF7B1}"/>
              </a:ext>
            </a:extLst>
          </p:cNvPr>
          <p:cNvSpPr>
            <a:spLocks noGrp="1"/>
          </p:cNvSpPr>
          <p:nvPr>
            <p:ph type="sldNum" sz="quarter" idx="12"/>
          </p:nvPr>
        </p:nvSpPr>
        <p:spPr/>
        <p:txBody>
          <a:bodyPr/>
          <a:lstStyle/>
          <a:p>
            <a:fld id="{709BBA3B-D75E-DC42-8652-EDC7F35A86E4}" type="slidenum">
              <a:rPr lang="en-US" sz="2400" smtClean="0"/>
              <a:t>3</a:t>
            </a:fld>
            <a:endParaRPr lang="en-US" sz="2400" dirty="0"/>
          </a:p>
        </p:txBody>
      </p:sp>
    </p:spTree>
    <p:extLst>
      <p:ext uri="{BB962C8B-B14F-4D97-AF65-F5344CB8AC3E}">
        <p14:creationId xmlns:p14="http://schemas.microsoft.com/office/powerpoint/2010/main" val="234961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8" y="253246"/>
            <a:ext cx="9481456" cy="1297968"/>
          </a:xfrm>
        </p:spPr>
        <p:txBody>
          <a:bodyPr>
            <a:noAutofit/>
          </a:bodyPr>
          <a:lstStyle/>
          <a:p>
            <a:pPr>
              <a:defRPr/>
            </a:pPr>
            <a:r>
              <a:rPr lang="en-US" sz="5400" b="1" dirty="0"/>
              <a:t>Boomers (born 1946-1964)</a:t>
            </a:r>
            <a:br>
              <a:rPr lang="en-US" sz="5400" b="1" dirty="0"/>
            </a:br>
            <a:endParaRPr lang="en-US" sz="5400" dirty="0"/>
          </a:p>
        </p:txBody>
      </p:sp>
      <p:sp>
        <p:nvSpPr>
          <p:cNvPr id="5" name="Content Placeholder 4"/>
          <p:cNvSpPr>
            <a:spLocks noGrp="1"/>
          </p:cNvSpPr>
          <p:nvPr>
            <p:ph idx="1"/>
          </p:nvPr>
        </p:nvSpPr>
        <p:spPr>
          <a:xfrm>
            <a:off x="677334" y="1551214"/>
            <a:ext cx="8596668" cy="5306786"/>
          </a:xfrm>
        </p:spPr>
        <p:txBody>
          <a:bodyPr>
            <a:normAutofit/>
          </a:bodyPr>
          <a:lstStyle/>
          <a:p>
            <a:pPr marL="0" indent="0">
              <a:buNone/>
            </a:pPr>
            <a:r>
              <a:rPr lang="en-US" sz="4900" b="1" dirty="0"/>
              <a:t>Values and the workplace:</a:t>
            </a:r>
          </a:p>
          <a:p>
            <a:r>
              <a:rPr lang="en-US" sz="3200" b="1" dirty="0"/>
              <a:t>Hard work</a:t>
            </a:r>
          </a:p>
          <a:p>
            <a:r>
              <a:rPr lang="en-US" sz="3200" b="1" dirty="0"/>
              <a:t>Making a difference</a:t>
            </a:r>
          </a:p>
          <a:p>
            <a:r>
              <a:rPr lang="en-US" sz="3200" b="1" dirty="0"/>
              <a:t>Rewards and Recognition</a:t>
            </a:r>
          </a:p>
          <a:p>
            <a:r>
              <a:rPr lang="en-US" sz="3200" b="1" dirty="0"/>
              <a:t>Individual Growth</a:t>
            </a:r>
          </a:p>
          <a:p>
            <a:r>
              <a:rPr lang="en-US" sz="3200" b="1" dirty="0"/>
              <a:t>Teams</a:t>
            </a:r>
          </a:p>
          <a:p>
            <a:r>
              <a:rPr lang="en-US" sz="3200" b="1" dirty="0"/>
              <a:t>Competition</a:t>
            </a:r>
          </a:p>
          <a:p>
            <a:endParaRPr lang="en-US" sz="2000" b="1" dirty="0"/>
          </a:p>
        </p:txBody>
      </p:sp>
      <p:sp>
        <p:nvSpPr>
          <p:cNvPr id="103428" name="TextBox 4"/>
          <p:cNvSpPr txBox="1">
            <a:spLocks noChangeArrowheads="1"/>
          </p:cNvSpPr>
          <p:nvPr/>
        </p:nvSpPr>
        <p:spPr bwMode="auto">
          <a:xfrm>
            <a:off x="2057400" y="381001"/>
            <a:ext cx="18473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New York" charset="0"/>
                <a:ea typeface="ＭＳ Ｐゴシック" charset="0"/>
                <a:cs typeface="ＭＳ Ｐゴシック" charset="0"/>
              </a:defRPr>
            </a:lvl1pPr>
            <a:lvl2pPr marL="742950" indent="-285750">
              <a:defRPr sz="2400">
                <a:solidFill>
                  <a:schemeClr val="tx1"/>
                </a:solidFill>
                <a:latin typeface="New York" charset="0"/>
                <a:ea typeface="ＭＳ Ｐゴシック" charset="0"/>
              </a:defRPr>
            </a:lvl2pPr>
            <a:lvl3pPr marL="1143000" indent="-228600">
              <a:defRPr sz="2400">
                <a:solidFill>
                  <a:schemeClr val="tx1"/>
                </a:solidFill>
                <a:latin typeface="New York" charset="0"/>
                <a:ea typeface="ＭＳ Ｐゴシック" charset="0"/>
              </a:defRPr>
            </a:lvl3pPr>
            <a:lvl4pPr marL="1600200" indent="-228600">
              <a:defRPr sz="2400">
                <a:solidFill>
                  <a:schemeClr val="tx1"/>
                </a:solidFill>
                <a:latin typeface="New York" charset="0"/>
                <a:ea typeface="ＭＳ Ｐゴシック" charset="0"/>
              </a:defRPr>
            </a:lvl4pPr>
            <a:lvl5pPr marL="2057400" indent="-228600">
              <a:defRPr sz="2400">
                <a:solidFill>
                  <a:schemeClr val="tx1"/>
                </a:solidFill>
                <a:latin typeface="New York" charset="0"/>
                <a:ea typeface="ＭＳ Ｐゴシック" charset="0"/>
              </a:defRPr>
            </a:lvl5pPr>
            <a:lvl6pPr marL="2514600" indent="-228600" eaLnBrk="0" fontAlgn="base" hangingPunct="0">
              <a:spcBef>
                <a:spcPct val="0"/>
              </a:spcBef>
              <a:spcAft>
                <a:spcPct val="0"/>
              </a:spcAft>
              <a:defRPr sz="2400">
                <a:solidFill>
                  <a:schemeClr val="tx1"/>
                </a:solidFill>
                <a:latin typeface="New York" charset="0"/>
                <a:ea typeface="ＭＳ Ｐゴシック" charset="0"/>
              </a:defRPr>
            </a:lvl6pPr>
            <a:lvl7pPr marL="2971800" indent="-228600" eaLnBrk="0" fontAlgn="base" hangingPunct="0">
              <a:spcBef>
                <a:spcPct val="0"/>
              </a:spcBef>
              <a:spcAft>
                <a:spcPct val="0"/>
              </a:spcAft>
              <a:defRPr sz="2400">
                <a:solidFill>
                  <a:schemeClr val="tx1"/>
                </a:solidFill>
                <a:latin typeface="New York" charset="0"/>
                <a:ea typeface="ＭＳ Ｐゴシック" charset="0"/>
              </a:defRPr>
            </a:lvl7pPr>
            <a:lvl8pPr marL="3429000" indent="-228600" eaLnBrk="0" fontAlgn="base" hangingPunct="0">
              <a:spcBef>
                <a:spcPct val="0"/>
              </a:spcBef>
              <a:spcAft>
                <a:spcPct val="0"/>
              </a:spcAft>
              <a:defRPr sz="2400">
                <a:solidFill>
                  <a:schemeClr val="tx1"/>
                </a:solidFill>
                <a:latin typeface="New York" charset="0"/>
                <a:ea typeface="ＭＳ Ｐゴシック" charset="0"/>
              </a:defRPr>
            </a:lvl8pPr>
            <a:lvl9pPr marL="3886200" indent="-228600" eaLnBrk="0" fontAlgn="base" hangingPunct="0">
              <a:spcBef>
                <a:spcPct val="0"/>
              </a:spcBef>
              <a:spcAft>
                <a:spcPct val="0"/>
              </a:spcAft>
              <a:defRPr sz="2400">
                <a:solidFill>
                  <a:schemeClr val="tx1"/>
                </a:solidFill>
                <a:latin typeface="New York" charset="0"/>
                <a:ea typeface="ＭＳ Ｐゴシック" charset="0"/>
              </a:defRPr>
            </a:lvl9pPr>
          </a:lstStyle>
          <a:p>
            <a:endParaRPr lang="en-US" sz="4800" b="1" dirty="0"/>
          </a:p>
        </p:txBody>
      </p:sp>
      <p:sp>
        <p:nvSpPr>
          <p:cNvPr id="6"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3" name="Slide Number Placeholder 2">
            <a:extLst>
              <a:ext uri="{FF2B5EF4-FFF2-40B4-BE49-F238E27FC236}">
                <a16:creationId xmlns:a16="http://schemas.microsoft.com/office/drawing/2014/main" id="{652C6A3A-B346-694F-A3D2-2755A339CD4A}"/>
              </a:ext>
            </a:extLst>
          </p:cNvPr>
          <p:cNvSpPr>
            <a:spLocks noGrp="1"/>
          </p:cNvSpPr>
          <p:nvPr>
            <p:ph type="sldNum" sz="quarter" idx="12"/>
          </p:nvPr>
        </p:nvSpPr>
        <p:spPr/>
        <p:txBody>
          <a:bodyPr/>
          <a:lstStyle/>
          <a:p>
            <a:fld id="{709BBA3B-D75E-DC42-8652-EDC7F35A86E4}" type="slidenum">
              <a:rPr lang="en-US" sz="2400" smtClean="0"/>
              <a:t>30</a:t>
            </a:fld>
            <a:endParaRPr lang="en-US" sz="2400" dirty="0"/>
          </a:p>
        </p:txBody>
      </p:sp>
    </p:spTree>
    <p:extLst>
      <p:ext uri="{BB962C8B-B14F-4D97-AF65-F5344CB8AC3E}">
        <p14:creationId xmlns:p14="http://schemas.microsoft.com/office/powerpoint/2010/main" val="551159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0" y="379911"/>
            <a:ext cx="10379529" cy="2232660"/>
          </a:xfrm>
        </p:spPr>
        <p:txBody>
          <a:bodyPr>
            <a:normAutofit/>
          </a:bodyPr>
          <a:lstStyle/>
          <a:p>
            <a:pPr>
              <a:defRPr/>
            </a:pPr>
            <a:r>
              <a:rPr lang="en-US" sz="5400" b="1" dirty="0"/>
              <a:t>Boomers: </a:t>
            </a:r>
            <a:br>
              <a:rPr lang="en-US" sz="3200" b="1" dirty="0"/>
            </a:br>
            <a:r>
              <a:rPr lang="en-US" sz="4800" b="1" dirty="0">
                <a:solidFill>
                  <a:schemeClr val="tx1">
                    <a:lumMod val="75000"/>
                    <a:lumOff val="25000"/>
                  </a:schemeClr>
                </a:solidFill>
              </a:rPr>
              <a:t>Strengths and  Challenges</a:t>
            </a:r>
          </a:p>
        </p:txBody>
      </p:sp>
      <p:sp>
        <p:nvSpPr>
          <p:cNvPr id="3" name="Content Placeholder 2"/>
          <p:cNvSpPr>
            <a:spLocks noGrp="1"/>
          </p:cNvSpPr>
          <p:nvPr>
            <p:ph idx="1"/>
          </p:nvPr>
        </p:nvSpPr>
        <p:spPr>
          <a:xfrm>
            <a:off x="478970" y="2178232"/>
            <a:ext cx="10673444" cy="4679768"/>
          </a:xfrm>
        </p:spPr>
        <p:txBody>
          <a:bodyPr numCol="2">
            <a:noAutofit/>
          </a:bodyPr>
          <a:lstStyle/>
          <a:p>
            <a:r>
              <a:rPr lang="en-US" sz="3200" b="1" dirty="0"/>
              <a:t>Spiritual</a:t>
            </a:r>
          </a:p>
          <a:p>
            <a:r>
              <a:rPr lang="en-US" sz="3200" b="1" dirty="0"/>
              <a:t>Experience</a:t>
            </a:r>
          </a:p>
          <a:p>
            <a:r>
              <a:rPr lang="en-US" sz="3200" b="1" dirty="0"/>
              <a:t>Idealism</a:t>
            </a:r>
          </a:p>
          <a:p>
            <a:r>
              <a:rPr lang="en-US" sz="3200" b="1" dirty="0"/>
              <a:t>Individualism</a:t>
            </a:r>
          </a:p>
          <a:p>
            <a:r>
              <a:rPr lang="en-US" sz="3200" b="1" dirty="0"/>
              <a:t>Open-ness</a:t>
            </a:r>
          </a:p>
          <a:p>
            <a:r>
              <a:rPr lang="en-US" sz="3200" b="1" dirty="0"/>
              <a:t>Relationship/Networking</a:t>
            </a:r>
          </a:p>
          <a:p>
            <a:r>
              <a:rPr lang="en-US" sz="3200" b="1" dirty="0"/>
              <a:t>Work ethic</a:t>
            </a:r>
          </a:p>
          <a:p>
            <a:endParaRPr lang="en-US" sz="3200" b="1" dirty="0">
              <a:latin typeface="Trebuchet MS"/>
              <a:cs typeface="Trebuchet MS"/>
            </a:endParaRPr>
          </a:p>
          <a:p>
            <a:r>
              <a:rPr lang="en-US" sz="3200" b="1" dirty="0">
                <a:latin typeface="Trebuchet MS"/>
                <a:cs typeface="Trebuchet MS"/>
              </a:rPr>
              <a:t>Technology</a:t>
            </a:r>
          </a:p>
          <a:p>
            <a:r>
              <a:rPr lang="en-US" sz="3200" b="1" dirty="0">
                <a:latin typeface="Trebuchet MS"/>
                <a:cs typeface="Trebuchet MS"/>
              </a:rPr>
              <a:t>Managing up to them</a:t>
            </a:r>
          </a:p>
          <a:p>
            <a:r>
              <a:rPr lang="en-US" sz="3200" b="1" dirty="0">
                <a:latin typeface="Trebuchet MS"/>
                <a:cs typeface="Trebuchet MS"/>
              </a:rPr>
              <a:t>Judgmental</a:t>
            </a:r>
          </a:p>
          <a:p>
            <a:r>
              <a:rPr lang="en-US" sz="3200" b="1" dirty="0">
                <a:latin typeface="Trebuchet MS"/>
                <a:cs typeface="Trebuchet MS"/>
              </a:rPr>
              <a:t>Control/ Competition</a:t>
            </a:r>
          </a:p>
          <a:p>
            <a:r>
              <a:rPr lang="en-US" sz="3200" b="1" dirty="0">
                <a:latin typeface="Trebuchet MS"/>
                <a:cs typeface="Trebuchet MS"/>
              </a:rPr>
              <a:t>Too process oriented</a:t>
            </a:r>
          </a:p>
          <a:p>
            <a:r>
              <a:rPr lang="en-US" sz="3200" b="1" dirty="0">
                <a:latin typeface="Trebuchet MS"/>
                <a:cs typeface="Trebuchet MS"/>
              </a:rPr>
              <a:t>Conflict</a:t>
            </a:r>
          </a:p>
          <a:p>
            <a:endParaRPr lang="en-US" sz="3200" b="1" dirty="0">
              <a:latin typeface="Trebuchet MS"/>
              <a:cs typeface="Trebuchet MS"/>
            </a:endParaRPr>
          </a:p>
        </p:txBody>
      </p:sp>
      <p:sp>
        <p:nvSpPr>
          <p:cNvPr id="5"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6D65BBAF-7E94-E94A-98C0-65014F8B000C}"/>
              </a:ext>
            </a:extLst>
          </p:cNvPr>
          <p:cNvSpPr>
            <a:spLocks noGrp="1"/>
          </p:cNvSpPr>
          <p:nvPr>
            <p:ph type="sldNum" sz="quarter" idx="12"/>
          </p:nvPr>
        </p:nvSpPr>
        <p:spPr/>
        <p:txBody>
          <a:bodyPr/>
          <a:lstStyle/>
          <a:p>
            <a:fld id="{709BBA3B-D75E-DC42-8652-EDC7F35A86E4}" type="slidenum">
              <a:rPr lang="en-US" sz="2400" smtClean="0"/>
              <a:t>31</a:t>
            </a:fld>
            <a:endParaRPr lang="en-US" sz="2400" dirty="0"/>
          </a:p>
        </p:txBody>
      </p:sp>
    </p:spTree>
    <p:extLst>
      <p:ext uri="{BB962C8B-B14F-4D97-AF65-F5344CB8AC3E}">
        <p14:creationId xmlns:p14="http://schemas.microsoft.com/office/powerpoint/2010/main" val="63193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1"/>
            <a:ext cx="10036629" cy="1143000"/>
          </a:xfrm>
        </p:spPr>
        <p:txBody>
          <a:bodyPr>
            <a:noAutofit/>
          </a:bodyPr>
          <a:lstStyle/>
          <a:p>
            <a:pPr>
              <a:defRPr/>
            </a:pPr>
            <a:r>
              <a:rPr lang="en-US" sz="5400" b="1" dirty="0"/>
              <a:t>Generation X (1961-1981)</a:t>
            </a:r>
            <a:br>
              <a:rPr lang="en-US" sz="5400" b="1" dirty="0"/>
            </a:br>
            <a:endParaRPr lang="en-US" sz="5400" dirty="0"/>
          </a:p>
        </p:txBody>
      </p:sp>
      <p:sp>
        <p:nvSpPr>
          <p:cNvPr id="3" name="Content Placeholder 2"/>
          <p:cNvSpPr>
            <a:spLocks noGrp="1"/>
          </p:cNvSpPr>
          <p:nvPr>
            <p:ph idx="1"/>
          </p:nvPr>
        </p:nvSpPr>
        <p:spPr>
          <a:xfrm>
            <a:off x="342899" y="1529445"/>
            <a:ext cx="10646229" cy="4120241"/>
          </a:xfrm>
        </p:spPr>
        <p:txBody>
          <a:bodyPr>
            <a:normAutofit/>
          </a:bodyPr>
          <a:lstStyle/>
          <a:p>
            <a:pPr>
              <a:defRPr/>
            </a:pPr>
            <a:r>
              <a:rPr lang="en-US" sz="3600" b="1" dirty="0">
                <a:latin typeface="Trebuchet MS"/>
                <a:cs typeface="Trebuchet MS"/>
              </a:rPr>
              <a:t>Baby Busters</a:t>
            </a:r>
          </a:p>
          <a:p>
            <a:pPr>
              <a:defRPr/>
            </a:pPr>
            <a:r>
              <a:rPr lang="en-US" sz="3600" b="1" dirty="0">
                <a:latin typeface="Trebuchet MS"/>
                <a:cs typeface="Trebuchet MS"/>
              </a:rPr>
              <a:t>Engage through Social Media</a:t>
            </a:r>
          </a:p>
          <a:p>
            <a:pPr>
              <a:defRPr/>
            </a:pPr>
            <a:r>
              <a:rPr lang="en-US" sz="3600" b="1" dirty="0">
                <a:latin typeface="Trebuchet MS"/>
                <a:cs typeface="Trebuchet MS"/>
              </a:rPr>
              <a:t>Facebook is dominated by Xers</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630545A3-3CCD-2940-9ADB-8592EB960A1F}"/>
              </a:ext>
            </a:extLst>
          </p:cNvPr>
          <p:cNvSpPr>
            <a:spLocks noGrp="1"/>
          </p:cNvSpPr>
          <p:nvPr>
            <p:ph type="sldNum" sz="quarter" idx="12"/>
          </p:nvPr>
        </p:nvSpPr>
        <p:spPr/>
        <p:txBody>
          <a:bodyPr/>
          <a:lstStyle/>
          <a:p>
            <a:fld id="{709BBA3B-D75E-DC42-8652-EDC7F35A86E4}" type="slidenum">
              <a:rPr lang="en-US" sz="2400" smtClean="0"/>
              <a:t>32</a:t>
            </a:fld>
            <a:endParaRPr lang="en-US" sz="2400" dirty="0"/>
          </a:p>
        </p:txBody>
      </p:sp>
    </p:spTree>
    <p:extLst>
      <p:ext uri="{BB962C8B-B14F-4D97-AF65-F5344CB8AC3E}">
        <p14:creationId xmlns:p14="http://schemas.microsoft.com/office/powerpoint/2010/main" val="73130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86" y="381001"/>
            <a:ext cx="10820400" cy="1143000"/>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609600" y="1524001"/>
            <a:ext cx="7772400" cy="4953000"/>
          </a:xfrm>
        </p:spPr>
        <p:txBody>
          <a:bodyPr>
            <a:normAutofit/>
          </a:bodyPr>
          <a:lstStyle/>
          <a:p>
            <a:pPr marL="0" indent="0">
              <a:buNone/>
              <a:defRPr/>
            </a:pPr>
            <a:r>
              <a:rPr lang="en-US" sz="3600" b="1">
                <a:latin typeface="Trebuchet MS"/>
                <a:cs typeface="Trebuchet MS"/>
              </a:rPr>
              <a:t>Cynical</a:t>
            </a:r>
            <a:r>
              <a:rPr lang="en-US" sz="3600" b="1" dirty="0">
                <a:latin typeface="Trebuchet MS"/>
                <a:cs typeface="Trebuchet MS"/>
              </a:rPr>
              <a:t>: distrust authority</a:t>
            </a:r>
          </a:p>
          <a:p>
            <a:pPr marL="0" indent="0">
              <a:buNone/>
              <a:defRPr/>
            </a:pPr>
            <a:r>
              <a:rPr lang="en-US" sz="3600" b="1" dirty="0">
                <a:latin typeface="Trebuchet MS"/>
                <a:cs typeface="Trebuchet MS"/>
              </a:rPr>
              <a:t>Distrust large organizations</a:t>
            </a:r>
          </a:p>
          <a:p>
            <a:pPr marL="0" indent="0">
              <a:buNone/>
              <a:defRPr/>
            </a:pPr>
            <a:r>
              <a:rPr lang="en-US" sz="3600" b="1" dirty="0">
                <a:latin typeface="Trebuchet MS"/>
                <a:cs typeface="Trebuchet MS"/>
              </a:rPr>
              <a:t>Distrust religious institutions</a:t>
            </a:r>
          </a:p>
          <a:p>
            <a:pPr marL="0" indent="0">
              <a:buNone/>
              <a:defRPr/>
            </a:pPr>
            <a:r>
              <a:rPr lang="en-US" sz="3600" b="1" dirty="0">
                <a:latin typeface="Trebuchet MS"/>
                <a:cs typeface="Trebuchet MS"/>
              </a:rPr>
              <a:t>Distrust Government</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226FCAD2-79D2-5744-9D7F-B44F6D49C079}"/>
              </a:ext>
            </a:extLst>
          </p:cNvPr>
          <p:cNvSpPr>
            <a:spLocks noGrp="1"/>
          </p:cNvSpPr>
          <p:nvPr>
            <p:ph type="sldNum" sz="quarter" idx="12"/>
          </p:nvPr>
        </p:nvSpPr>
        <p:spPr/>
        <p:txBody>
          <a:bodyPr/>
          <a:lstStyle/>
          <a:p>
            <a:fld id="{709BBA3B-D75E-DC42-8652-EDC7F35A86E4}" type="slidenum">
              <a:rPr lang="en-US" sz="2400" smtClean="0"/>
              <a:t>33</a:t>
            </a:fld>
            <a:endParaRPr lang="en-US" sz="2400" dirty="0"/>
          </a:p>
        </p:txBody>
      </p:sp>
    </p:spTree>
    <p:extLst>
      <p:ext uri="{BB962C8B-B14F-4D97-AF65-F5344CB8AC3E}">
        <p14:creationId xmlns:p14="http://schemas.microsoft.com/office/powerpoint/2010/main" val="1063736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4" y="381001"/>
            <a:ext cx="9906000" cy="1143000"/>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674914" y="2209801"/>
            <a:ext cx="9906000" cy="4953000"/>
          </a:xfrm>
        </p:spPr>
        <p:txBody>
          <a:bodyPr>
            <a:normAutofit/>
          </a:bodyPr>
          <a:lstStyle/>
          <a:p>
            <a:pPr>
              <a:defRPr/>
            </a:pPr>
            <a:endParaRPr lang="en-US" sz="4000" b="1" dirty="0">
              <a:latin typeface="Trebuchet MS"/>
              <a:cs typeface="Trebuchet MS"/>
            </a:endParaRPr>
          </a:p>
          <a:p>
            <a:pPr marL="0" indent="0">
              <a:buNone/>
              <a:defRPr/>
            </a:pPr>
            <a:r>
              <a:rPr lang="en-US" sz="4000" b="1" dirty="0">
                <a:latin typeface="Trebuchet MS"/>
                <a:cs typeface="Trebuchet MS"/>
              </a:rPr>
              <a:t>Entrepreneurial: </a:t>
            </a:r>
          </a:p>
          <a:p>
            <a:pPr marL="0" indent="0">
              <a:buNone/>
              <a:defRPr/>
            </a:pPr>
            <a:r>
              <a:rPr lang="en-US" sz="4000" b="1" dirty="0">
                <a:latin typeface="Trebuchet MS"/>
                <a:cs typeface="Trebuchet MS"/>
              </a:rPr>
              <a:t>founders of Google, Twitter and Amazon</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79939B08-9FBB-9A47-8EF3-F5018C181E8C}"/>
              </a:ext>
            </a:extLst>
          </p:cNvPr>
          <p:cNvSpPr>
            <a:spLocks noGrp="1"/>
          </p:cNvSpPr>
          <p:nvPr>
            <p:ph type="sldNum" sz="quarter" idx="12"/>
          </p:nvPr>
        </p:nvSpPr>
        <p:spPr/>
        <p:txBody>
          <a:bodyPr/>
          <a:lstStyle/>
          <a:p>
            <a:fld id="{709BBA3B-D75E-DC42-8652-EDC7F35A86E4}" type="slidenum">
              <a:rPr lang="en-US" sz="2400" smtClean="0"/>
              <a:t>34</a:t>
            </a:fld>
            <a:endParaRPr lang="en-US" sz="2400" dirty="0"/>
          </a:p>
        </p:txBody>
      </p:sp>
    </p:spTree>
    <p:extLst>
      <p:ext uri="{BB962C8B-B14F-4D97-AF65-F5344CB8AC3E}">
        <p14:creationId xmlns:p14="http://schemas.microsoft.com/office/powerpoint/2010/main" val="711786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381000"/>
            <a:ext cx="9171213" cy="1465007"/>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642257" y="1467185"/>
            <a:ext cx="10428514" cy="4953000"/>
          </a:xfrm>
        </p:spPr>
        <p:txBody>
          <a:bodyPr>
            <a:noAutofit/>
          </a:bodyPr>
          <a:lstStyle/>
          <a:p>
            <a:pPr marL="0" indent="0">
              <a:buNone/>
              <a:defRPr/>
            </a:pPr>
            <a:r>
              <a:rPr lang="en-US" sz="3600" b="1" dirty="0">
                <a:latin typeface="Trebuchet MS"/>
                <a:cs typeface="Trebuchet MS"/>
              </a:rPr>
              <a:t>Educated: </a:t>
            </a:r>
          </a:p>
          <a:p>
            <a:pPr marL="0" indent="0">
              <a:buNone/>
              <a:defRPr/>
            </a:pPr>
            <a:r>
              <a:rPr lang="en-US" sz="3600" b="1" dirty="0">
                <a:latin typeface="Trebuchet MS"/>
                <a:cs typeface="Trebuchet MS"/>
              </a:rPr>
              <a:t>more than 60 percent went to college</a:t>
            </a:r>
          </a:p>
          <a:p>
            <a:pPr marL="0" indent="0">
              <a:buNone/>
              <a:defRPr/>
            </a:pPr>
            <a:endParaRPr lang="en-US" sz="3600" b="1" dirty="0">
              <a:latin typeface="Trebuchet MS"/>
              <a:cs typeface="Trebuchet MS"/>
            </a:endParaRPr>
          </a:p>
          <a:p>
            <a:pPr marL="0" indent="0">
              <a:buNone/>
              <a:defRPr/>
            </a:pPr>
            <a:r>
              <a:rPr lang="en-US" sz="3600" b="1" dirty="0">
                <a:latin typeface="Trebuchet MS"/>
                <a:cs typeface="Trebuchet MS"/>
              </a:rPr>
              <a:t>Individualistic: </a:t>
            </a:r>
          </a:p>
          <a:p>
            <a:pPr marL="0" indent="0">
              <a:buNone/>
              <a:defRPr/>
            </a:pPr>
            <a:r>
              <a:rPr lang="en-US" sz="3600" b="1" dirty="0">
                <a:latin typeface="Trebuchet MS"/>
                <a:cs typeface="Trebuchet MS"/>
              </a:rPr>
              <a:t>unstable childhood, both parents worked, many divorced;</a:t>
            </a:r>
          </a:p>
          <a:p>
            <a:pPr marL="0" indent="0">
              <a:buNone/>
              <a:defRPr/>
            </a:pPr>
            <a:r>
              <a:rPr lang="en-US" sz="3600" b="1" dirty="0">
                <a:latin typeface="Trebuchet MS"/>
                <a:cs typeface="Trebuchet MS"/>
              </a:rPr>
              <a:t>over-parenting is the result.</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7B1C1874-CD6D-8041-B949-0379C22B5F83}"/>
              </a:ext>
            </a:extLst>
          </p:cNvPr>
          <p:cNvSpPr>
            <a:spLocks noGrp="1"/>
          </p:cNvSpPr>
          <p:nvPr>
            <p:ph type="sldNum" sz="quarter" idx="12"/>
          </p:nvPr>
        </p:nvSpPr>
        <p:spPr/>
        <p:txBody>
          <a:bodyPr/>
          <a:lstStyle/>
          <a:p>
            <a:fld id="{709BBA3B-D75E-DC42-8652-EDC7F35A86E4}" type="slidenum">
              <a:rPr lang="en-US" sz="2400" smtClean="0"/>
              <a:t>35</a:t>
            </a:fld>
            <a:endParaRPr lang="en-US" sz="2400" dirty="0"/>
          </a:p>
        </p:txBody>
      </p:sp>
    </p:spTree>
    <p:extLst>
      <p:ext uri="{BB962C8B-B14F-4D97-AF65-F5344CB8AC3E}">
        <p14:creationId xmlns:p14="http://schemas.microsoft.com/office/powerpoint/2010/main" val="1510161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0" y="443511"/>
            <a:ext cx="10199915" cy="1143000"/>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478970" y="1453487"/>
            <a:ext cx="7772400" cy="4953000"/>
          </a:xfrm>
        </p:spPr>
        <p:txBody>
          <a:bodyPr>
            <a:noAutofit/>
          </a:bodyPr>
          <a:lstStyle/>
          <a:p>
            <a:pPr>
              <a:defRPr/>
            </a:pPr>
            <a:r>
              <a:rPr lang="en-US" sz="2800" b="1">
                <a:latin typeface="Trebuchet MS"/>
                <a:cs typeface="Trebuchet MS"/>
              </a:rPr>
              <a:t>Casual </a:t>
            </a:r>
            <a:r>
              <a:rPr lang="en-US" sz="2800" b="1" dirty="0">
                <a:latin typeface="Trebuchet MS"/>
                <a:cs typeface="Trebuchet MS"/>
              </a:rPr>
              <a:t>Disdain for Everything, </a:t>
            </a:r>
            <a:r>
              <a:rPr lang="en-US" sz="2800" b="1">
                <a:latin typeface="Trebuchet MS"/>
                <a:cs typeface="Trebuchet MS"/>
              </a:rPr>
              <a:t>Especially authority</a:t>
            </a:r>
            <a:endParaRPr lang="en-US" sz="2800" b="1" dirty="0">
              <a:latin typeface="Trebuchet MS"/>
              <a:cs typeface="Trebuchet MS"/>
            </a:endParaRPr>
          </a:p>
          <a:p>
            <a:pPr>
              <a:defRPr/>
            </a:pPr>
            <a:r>
              <a:rPr lang="en-US" sz="2800" b="1" dirty="0">
                <a:latin typeface="Trebuchet MS"/>
                <a:cs typeface="Trebuchet MS"/>
              </a:rPr>
              <a:t>Hate being micromanaged</a:t>
            </a:r>
          </a:p>
          <a:p>
            <a:pPr>
              <a:defRPr/>
            </a:pPr>
            <a:r>
              <a:rPr lang="en-US" sz="2800" b="1" dirty="0">
                <a:latin typeface="Trebuchet MS"/>
                <a:cs typeface="Trebuchet MS"/>
              </a:rPr>
              <a:t>Want freedom coupled with responsibility</a:t>
            </a:r>
          </a:p>
          <a:p>
            <a:pPr>
              <a:defRPr/>
            </a:pPr>
            <a:r>
              <a:rPr lang="en-US" sz="2800" b="1" dirty="0">
                <a:latin typeface="Trebuchet MS"/>
                <a:cs typeface="Trebuchet MS"/>
              </a:rPr>
              <a:t>Technologically astute</a:t>
            </a:r>
          </a:p>
          <a:p>
            <a:pPr>
              <a:defRPr/>
            </a:pPr>
            <a:r>
              <a:rPr lang="en-US" sz="2800" b="1" dirty="0">
                <a:latin typeface="Trebuchet MS"/>
                <a:cs typeface="Trebuchet MS"/>
              </a:rPr>
              <a:t>Flexible and Adaptable</a:t>
            </a:r>
          </a:p>
          <a:p>
            <a:pPr>
              <a:defRPr/>
            </a:pPr>
            <a:r>
              <a:rPr lang="en-US" sz="2800" b="1" dirty="0">
                <a:latin typeface="Trebuchet MS"/>
                <a:cs typeface="Trebuchet MS"/>
              </a:rPr>
              <a:t>Sometimes disloyal to employers or </a:t>
            </a:r>
          </a:p>
          <a:p>
            <a:pPr>
              <a:defRPr/>
            </a:pPr>
            <a:r>
              <a:rPr lang="en-US" sz="2800" b="1" dirty="0">
                <a:latin typeface="Trebuchet MS"/>
                <a:cs typeface="Trebuchet MS"/>
              </a:rPr>
              <a:t>Uncommitted to jobs</a:t>
            </a:r>
          </a:p>
          <a:p>
            <a:pPr>
              <a:defRPr/>
            </a:pPr>
            <a:r>
              <a:rPr lang="en-US" sz="2800" b="1" dirty="0">
                <a:latin typeface="Trebuchet MS"/>
                <a:cs typeface="Trebuchet MS"/>
              </a:rPr>
              <a:t>Committed to their own survival</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25065330-E921-0B47-83F3-C3303F50981F}"/>
              </a:ext>
            </a:extLst>
          </p:cNvPr>
          <p:cNvSpPr>
            <a:spLocks noGrp="1"/>
          </p:cNvSpPr>
          <p:nvPr>
            <p:ph type="sldNum" sz="quarter" idx="12"/>
          </p:nvPr>
        </p:nvSpPr>
        <p:spPr/>
        <p:txBody>
          <a:bodyPr/>
          <a:lstStyle/>
          <a:p>
            <a:fld id="{709BBA3B-D75E-DC42-8652-EDC7F35A86E4}" type="slidenum">
              <a:rPr lang="en-US" sz="2400" smtClean="0"/>
              <a:t>36</a:t>
            </a:fld>
            <a:endParaRPr lang="en-US" sz="2400" dirty="0"/>
          </a:p>
        </p:txBody>
      </p:sp>
    </p:spTree>
    <p:extLst>
      <p:ext uri="{BB962C8B-B14F-4D97-AF65-F5344CB8AC3E}">
        <p14:creationId xmlns:p14="http://schemas.microsoft.com/office/powerpoint/2010/main" val="1368521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1" y="381001"/>
            <a:ext cx="10477501" cy="1143000"/>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576940" y="1453487"/>
            <a:ext cx="10101945" cy="4953000"/>
          </a:xfrm>
        </p:spPr>
        <p:txBody>
          <a:bodyPr>
            <a:normAutofit/>
          </a:bodyPr>
          <a:lstStyle/>
          <a:p>
            <a:pPr>
              <a:defRPr/>
            </a:pPr>
            <a:endParaRPr lang="en-US" sz="3600" b="1" dirty="0">
              <a:latin typeface="Trebuchet MS"/>
              <a:cs typeface="Trebuchet MS"/>
            </a:endParaRPr>
          </a:p>
          <a:p>
            <a:pPr>
              <a:defRPr/>
            </a:pPr>
            <a:r>
              <a:rPr lang="en-US" sz="3600" b="1" dirty="0">
                <a:latin typeface="Trebuchet MS"/>
                <a:cs typeface="Trebuchet MS"/>
              </a:rPr>
              <a:t>Work Life Balance:</a:t>
            </a:r>
          </a:p>
          <a:p>
            <a:pPr>
              <a:defRPr/>
            </a:pPr>
            <a:r>
              <a:rPr lang="en-US" sz="3600" b="1" dirty="0">
                <a:latin typeface="Trebuchet MS"/>
                <a:cs typeface="Trebuchet MS"/>
              </a:rPr>
              <a:t>No trust that that the job will be there in the future so why sacrifice everything, especially family for it.</a:t>
            </a:r>
          </a:p>
        </p:txBody>
      </p:sp>
      <p:sp>
        <p:nvSpPr>
          <p:cNvPr id="4" name="Slide Number Placeholder 3">
            <a:extLst>
              <a:ext uri="{FF2B5EF4-FFF2-40B4-BE49-F238E27FC236}">
                <a16:creationId xmlns:a16="http://schemas.microsoft.com/office/drawing/2014/main" id="{AFC9DC65-2FA9-9946-8F11-C13318E9652E}"/>
              </a:ext>
            </a:extLst>
          </p:cNvPr>
          <p:cNvSpPr>
            <a:spLocks noGrp="1"/>
          </p:cNvSpPr>
          <p:nvPr>
            <p:ph type="sldNum" sz="quarter" idx="12"/>
          </p:nvPr>
        </p:nvSpPr>
        <p:spPr/>
        <p:txBody>
          <a:bodyPr/>
          <a:lstStyle/>
          <a:p>
            <a:fld id="{709BBA3B-D75E-DC42-8652-EDC7F35A86E4}" type="slidenum">
              <a:rPr lang="en-US" sz="2400" smtClean="0"/>
              <a:t>37</a:t>
            </a:fld>
            <a:endParaRPr lang="en-US" sz="2400" dirty="0"/>
          </a:p>
        </p:txBody>
      </p:sp>
    </p:spTree>
    <p:extLst>
      <p:ext uri="{BB962C8B-B14F-4D97-AF65-F5344CB8AC3E}">
        <p14:creationId xmlns:p14="http://schemas.microsoft.com/office/powerpoint/2010/main" val="1374986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0" y="443511"/>
            <a:ext cx="10199915" cy="1143000"/>
          </a:xfrm>
        </p:spPr>
        <p:txBody>
          <a:bodyPr>
            <a:noAutofit/>
          </a:bodyPr>
          <a:lstStyle/>
          <a:p>
            <a:pPr>
              <a:defRPr/>
            </a:pPr>
            <a:r>
              <a:rPr lang="en-US" sz="5400" b="1" dirty="0"/>
              <a:t>Generation X (1961-1981) </a:t>
            </a:r>
            <a:br>
              <a:rPr lang="en-US" sz="5400" b="1" dirty="0"/>
            </a:br>
            <a:endParaRPr lang="en-US" sz="5400" dirty="0"/>
          </a:p>
        </p:txBody>
      </p:sp>
      <p:sp>
        <p:nvSpPr>
          <p:cNvPr id="3" name="Content Placeholder 2"/>
          <p:cNvSpPr>
            <a:spLocks noGrp="1"/>
          </p:cNvSpPr>
          <p:nvPr>
            <p:ph idx="1"/>
          </p:nvPr>
        </p:nvSpPr>
        <p:spPr>
          <a:xfrm>
            <a:off x="478970" y="1453487"/>
            <a:ext cx="7772400" cy="4953000"/>
          </a:xfrm>
        </p:spPr>
        <p:txBody>
          <a:bodyPr>
            <a:noAutofit/>
          </a:bodyPr>
          <a:lstStyle/>
          <a:p>
            <a:pPr>
              <a:defRPr/>
            </a:pPr>
            <a:r>
              <a:rPr lang="en-US" sz="2800" b="1">
                <a:latin typeface="Trebuchet MS"/>
                <a:cs typeface="Trebuchet MS"/>
              </a:rPr>
              <a:t>Casual </a:t>
            </a:r>
            <a:r>
              <a:rPr lang="en-US" sz="2800" b="1" dirty="0">
                <a:latin typeface="Trebuchet MS"/>
                <a:cs typeface="Trebuchet MS"/>
              </a:rPr>
              <a:t>Disdain for Everything, </a:t>
            </a:r>
            <a:r>
              <a:rPr lang="en-US" sz="2800" b="1">
                <a:latin typeface="Trebuchet MS"/>
                <a:cs typeface="Trebuchet MS"/>
              </a:rPr>
              <a:t>Especially authority</a:t>
            </a:r>
            <a:endParaRPr lang="en-US" sz="2800" b="1" dirty="0">
              <a:latin typeface="Trebuchet MS"/>
              <a:cs typeface="Trebuchet MS"/>
            </a:endParaRPr>
          </a:p>
          <a:p>
            <a:pPr>
              <a:defRPr/>
            </a:pPr>
            <a:r>
              <a:rPr lang="en-US" sz="2800" b="1" dirty="0">
                <a:latin typeface="Trebuchet MS"/>
                <a:cs typeface="Trebuchet MS"/>
              </a:rPr>
              <a:t>Hate being micromanaged</a:t>
            </a:r>
          </a:p>
          <a:p>
            <a:pPr>
              <a:defRPr/>
            </a:pPr>
            <a:r>
              <a:rPr lang="en-US" sz="2800" b="1" dirty="0">
                <a:latin typeface="Trebuchet MS"/>
                <a:cs typeface="Trebuchet MS"/>
              </a:rPr>
              <a:t>Want freedom coupled with responsibility</a:t>
            </a:r>
          </a:p>
          <a:p>
            <a:pPr>
              <a:defRPr/>
            </a:pPr>
            <a:r>
              <a:rPr lang="en-US" sz="2800" b="1" dirty="0">
                <a:latin typeface="Trebuchet MS"/>
                <a:cs typeface="Trebuchet MS"/>
              </a:rPr>
              <a:t>Technologically astute</a:t>
            </a:r>
          </a:p>
          <a:p>
            <a:pPr>
              <a:defRPr/>
            </a:pPr>
            <a:r>
              <a:rPr lang="en-US" sz="2800" b="1" dirty="0">
                <a:latin typeface="Trebuchet MS"/>
                <a:cs typeface="Trebuchet MS"/>
              </a:rPr>
              <a:t>Flexible and Adaptable</a:t>
            </a:r>
          </a:p>
          <a:p>
            <a:pPr>
              <a:defRPr/>
            </a:pPr>
            <a:r>
              <a:rPr lang="en-US" sz="2800" b="1" dirty="0">
                <a:latin typeface="Trebuchet MS"/>
                <a:cs typeface="Trebuchet MS"/>
              </a:rPr>
              <a:t>Sometimes disloyal to employers or </a:t>
            </a:r>
          </a:p>
          <a:p>
            <a:pPr>
              <a:defRPr/>
            </a:pPr>
            <a:r>
              <a:rPr lang="en-US" sz="2800" b="1" dirty="0">
                <a:latin typeface="Trebuchet MS"/>
                <a:cs typeface="Trebuchet MS"/>
              </a:rPr>
              <a:t>Uncommitted to jobs</a:t>
            </a:r>
          </a:p>
          <a:p>
            <a:pPr>
              <a:defRPr/>
            </a:pPr>
            <a:r>
              <a:rPr lang="en-US" sz="2800" b="1" dirty="0">
                <a:latin typeface="Trebuchet MS"/>
                <a:cs typeface="Trebuchet MS"/>
              </a:rPr>
              <a:t>Committed to their own survival</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A8C3089A-69D1-704F-859C-C7E47940AE2E}"/>
              </a:ext>
            </a:extLst>
          </p:cNvPr>
          <p:cNvSpPr>
            <a:spLocks noGrp="1"/>
          </p:cNvSpPr>
          <p:nvPr>
            <p:ph type="sldNum" sz="quarter" idx="12"/>
          </p:nvPr>
        </p:nvSpPr>
        <p:spPr/>
        <p:txBody>
          <a:bodyPr/>
          <a:lstStyle/>
          <a:p>
            <a:fld id="{709BBA3B-D75E-DC42-8652-EDC7F35A86E4}" type="slidenum">
              <a:rPr lang="en-US" sz="2400" smtClean="0"/>
              <a:t>38</a:t>
            </a:fld>
            <a:endParaRPr lang="en-US" sz="2400" dirty="0"/>
          </a:p>
        </p:txBody>
      </p:sp>
    </p:spTree>
    <p:extLst>
      <p:ext uri="{BB962C8B-B14F-4D97-AF65-F5344CB8AC3E}">
        <p14:creationId xmlns:p14="http://schemas.microsoft.com/office/powerpoint/2010/main" val="1807775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284" y="443511"/>
            <a:ext cx="9971315" cy="1143000"/>
          </a:xfrm>
        </p:spPr>
        <p:txBody>
          <a:bodyPr>
            <a:noAutofit/>
          </a:bodyPr>
          <a:lstStyle/>
          <a:p>
            <a:pPr>
              <a:defRPr/>
            </a:pPr>
            <a:r>
              <a:rPr lang="en-US" sz="5400" b="1" dirty="0"/>
              <a:t>Generation X (1961-1981)</a:t>
            </a:r>
            <a:br>
              <a:rPr lang="en-US" sz="5400" b="1" dirty="0"/>
            </a:br>
            <a:endParaRPr lang="en-US" sz="5400" dirty="0"/>
          </a:p>
        </p:txBody>
      </p:sp>
      <p:sp>
        <p:nvSpPr>
          <p:cNvPr id="3" name="Content Placeholder 2"/>
          <p:cNvSpPr>
            <a:spLocks noGrp="1"/>
          </p:cNvSpPr>
          <p:nvPr>
            <p:ph idx="1"/>
          </p:nvPr>
        </p:nvSpPr>
        <p:spPr>
          <a:xfrm>
            <a:off x="544283" y="1586511"/>
            <a:ext cx="10624459" cy="4953000"/>
          </a:xfrm>
        </p:spPr>
        <p:txBody>
          <a:bodyPr>
            <a:normAutofit lnSpcReduction="10000"/>
          </a:bodyPr>
          <a:lstStyle/>
          <a:p>
            <a:pPr marL="0" indent="0">
              <a:buNone/>
              <a:defRPr/>
            </a:pPr>
            <a:r>
              <a:rPr lang="en-US" sz="4800" b="1" dirty="0">
                <a:latin typeface="Trebuchet MS"/>
                <a:cs typeface="Trebuchet MS"/>
              </a:rPr>
              <a:t>Values in the Workplace:</a:t>
            </a:r>
          </a:p>
          <a:p>
            <a:pPr>
              <a:defRPr/>
            </a:pPr>
            <a:r>
              <a:rPr lang="en-US" sz="2800" b="1" dirty="0">
                <a:latin typeface="Trebuchet MS"/>
                <a:cs typeface="Trebuchet MS"/>
              </a:rPr>
              <a:t>Autonomy</a:t>
            </a:r>
          </a:p>
          <a:p>
            <a:pPr>
              <a:defRPr/>
            </a:pPr>
            <a:r>
              <a:rPr lang="en-US" sz="2800" b="1" dirty="0">
                <a:latin typeface="Trebuchet MS"/>
                <a:cs typeface="Trebuchet MS"/>
              </a:rPr>
              <a:t>Diversity</a:t>
            </a:r>
          </a:p>
          <a:p>
            <a:pPr>
              <a:defRPr/>
            </a:pPr>
            <a:r>
              <a:rPr lang="en-US" sz="2800" b="1" dirty="0">
                <a:latin typeface="Trebuchet MS"/>
                <a:cs typeface="Trebuchet MS"/>
              </a:rPr>
              <a:t>Informality</a:t>
            </a:r>
          </a:p>
          <a:p>
            <a:pPr>
              <a:defRPr/>
            </a:pPr>
            <a:r>
              <a:rPr lang="en-US" sz="2800" b="1" dirty="0">
                <a:latin typeface="Trebuchet MS"/>
                <a:cs typeface="Trebuchet MS"/>
              </a:rPr>
              <a:t>Competence</a:t>
            </a:r>
          </a:p>
          <a:p>
            <a:pPr>
              <a:defRPr/>
            </a:pPr>
            <a:r>
              <a:rPr lang="en-US" sz="2800" b="1" dirty="0">
                <a:latin typeface="Trebuchet MS"/>
                <a:cs typeface="Trebuchet MS"/>
              </a:rPr>
              <a:t>Technology</a:t>
            </a:r>
          </a:p>
          <a:p>
            <a:pPr>
              <a:defRPr/>
            </a:pPr>
            <a:r>
              <a:rPr lang="en-US" sz="2800" b="1" dirty="0">
                <a:latin typeface="Trebuchet MS"/>
                <a:cs typeface="Trebuchet MS"/>
              </a:rPr>
              <a:t>Ongoing learning &amp; Development</a:t>
            </a:r>
          </a:p>
          <a:p>
            <a:pPr>
              <a:defRPr/>
            </a:pPr>
            <a:r>
              <a:rPr lang="en-US" sz="2800" b="1" dirty="0">
                <a:latin typeface="Trebuchet MS"/>
                <a:cs typeface="Trebuchet MS"/>
              </a:rPr>
              <a:t>Feedback</a:t>
            </a:r>
          </a:p>
          <a:p>
            <a:pPr>
              <a:defRPr/>
            </a:pPr>
            <a:r>
              <a:rPr lang="en-US" sz="2800" b="1" dirty="0">
                <a:latin typeface="Trebuchet MS"/>
                <a:cs typeface="Trebuchet MS"/>
              </a:rPr>
              <a:t>Balance</a:t>
            </a:r>
          </a:p>
          <a:p>
            <a:pPr>
              <a:defRPr/>
            </a:pPr>
            <a:endParaRPr lang="en-US" b="1" dirty="0">
              <a:latin typeface="Trebuchet MS"/>
              <a:cs typeface="Trebuchet MS"/>
            </a:endParaRP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1AD5C960-E506-E340-A581-877168B404E2}"/>
              </a:ext>
            </a:extLst>
          </p:cNvPr>
          <p:cNvSpPr>
            <a:spLocks noGrp="1"/>
          </p:cNvSpPr>
          <p:nvPr>
            <p:ph type="sldNum" sz="quarter" idx="12"/>
          </p:nvPr>
        </p:nvSpPr>
        <p:spPr/>
        <p:txBody>
          <a:bodyPr/>
          <a:lstStyle/>
          <a:p>
            <a:fld id="{709BBA3B-D75E-DC42-8652-EDC7F35A86E4}" type="slidenum">
              <a:rPr lang="en-US" sz="2400" smtClean="0"/>
              <a:t>39</a:t>
            </a:fld>
            <a:endParaRPr lang="en-US" sz="2400" dirty="0"/>
          </a:p>
        </p:txBody>
      </p:sp>
    </p:spTree>
    <p:extLst>
      <p:ext uri="{BB962C8B-B14F-4D97-AF65-F5344CB8AC3E}">
        <p14:creationId xmlns:p14="http://schemas.microsoft.com/office/powerpoint/2010/main" val="218095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604"/>
            <a:ext cx="9642323" cy="6806396"/>
          </a:xfrm>
        </p:spPr>
        <p:txBody>
          <a:bodyPr>
            <a:normAutofit/>
          </a:bodyPr>
          <a:lstStyle/>
          <a:p>
            <a:r>
              <a:rPr lang="en-US" sz="4000" dirty="0"/>
              <a:t>Distinguish between:</a:t>
            </a:r>
          </a:p>
          <a:p>
            <a:r>
              <a:rPr lang="en-US" sz="4000" dirty="0"/>
              <a:t>Social Research (quantitative research)</a:t>
            </a:r>
          </a:p>
          <a:p>
            <a:r>
              <a:rPr lang="en-US" sz="4000" dirty="0"/>
              <a:t>Personal Experience (qualitative)</a:t>
            </a:r>
          </a:p>
          <a:p>
            <a:r>
              <a:rPr lang="en-US" sz="4000" dirty="0"/>
              <a:t>Blogging Mythology</a:t>
            </a:r>
          </a:p>
          <a:p>
            <a:r>
              <a:rPr lang="en-US" sz="4000" dirty="0"/>
              <a:t>Implicit Bias  (Stereotypical Expectations)</a:t>
            </a:r>
          </a:p>
          <a:p>
            <a:r>
              <a:rPr lang="en-US" sz="4000" dirty="0"/>
              <a:t>Anecdotal Evidence (personal accounts)</a:t>
            </a:r>
          </a:p>
          <a:p>
            <a:r>
              <a:rPr lang="en-US" sz="4000" dirty="0"/>
              <a:t>Misleading literature and studies</a:t>
            </a:r>
          </a:p>
          <a:p>
            <a:r>
              <a:rPr lang="en-US" sz="4000" dirty="0"/>
              <a:t>Advice frequently given to Managers</a:t>
            </a:r>
          </a:p>
          <a:p>
            <a:endParaRPr lang="en-US" sz="4000" dirty="0"/>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4679127-5D5B-6B49-96C0-7D6885C6C7B0}"/>
              </a:ext>
            </a:extLst>
          </p:cNvPr>
          <p:cNvSpPr>
            <a:spLocks noGrp="1"/>
          </p:cNvSpPr>
          <p:nvPr>
            <p:ph type="sldNum" sz="quarter" idx="12"/>
          </p:nvPr>
        </p:nvSpPr>
        <p:spPr>
          <a:xfrm>
            <a:off x="9372600" y="6041362"/>
            <a:ext cx="571500" cy="365125"/>
          </a:xfrm>
        </p:spPr>
        <p:txBody>
          <a:bodyPr/>
          <a:lstStyle/>
          <a:p>
            <a:fld id="{709BBA3B-D75E-DC42-8652-EDC7F35A86E4}" type="slidenum">
              <a:rPr lang="en-US" sz="2400" smtClean="0"/>
              <a:t>4</a:t>
            </a:fld>
            <a:endParaRPr lang="en-US" sz="2400" dirty="0"/>
          </a:p>
        </p:txBody>
      </p:sp>
    </p:spTree>
    <p:extLst>
      <p:ext uri="{BB962C8B-B14F-4D97-AF65-F5344CB8AC3E}">
        <p14:creationId xmlns:p14="http://schemas.microsoft.com/office/powerpoint/2010/main" val="75176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379911"/>
            <a:ext cx="11511643" cy="2053046"/>
          </a:xfrm>
        </p:spPr>
        <p:txBody>
          <a:bodyPr>
            <a:normAutofit/>
          </a:bodyPr>
          <a:lstStyle/>
          <a:p>
            <a:pPr>
              <a:defRPr/>
            </a:pPr>
            <a:r>
              <a:rPr lang="en-US" sz="5400" b="1" dirty="0"/>
              <a:t>Generation X: </a:t>
            </a:r>
            <a:br>
              <a:rPr lang="en-US" sz="3200" b="1" dirty="0"/>
            </a:br>
            <a:r>
              <a:rPr lang="en-US" sz="4800" b="1" dirty="0">
                <a:solidFill>
                  <a:schemeClr val="tx1">
                    <a:lumMod val="75000"/>
                    <a:lumOff val="25000"/>
                  </a:schemeClr>
                </a:solidFill>
              </a:rPr>
              <a:t>Strengths and  Challenges</a:t>
            </a:r>
          </a:p>
        </p:txBody>
      </p:sp>
      <p:sp>
        <p:nvSpPr>
          <p:cNvPr id="3" name="Content Placeholder 2"/>
          <p:cNvSpPr>
            <a:spLocks noGrp="1"/>
          </p:cNvSpPr>
          <p:nvPr>
            <p:ph idx="1"/>
          </p:nvPr>
        </p:nvSpPr>
        <p:spPr>
          <a:xfrm>
            <a:off x="576943" y="2096589"/>
            <a:ext cx="9144000" cy="5153297"/>
          </a:xfrm>
        </p:spPr>
        <p:txBody>
          <a:bodyPr numCol="2">
            <a:normAutofit lnSpcReduction="10000"/>
          </a:bodyPr>
          <a:lstStyle/>
          <a:p>
            <a:r>
              <a:rPr lang="en-US" sz="2800" b="1" dirty="0"/>
              <a:t>Independent</a:t>
            </a:r>
          </a:p>
          <a:p>
            <a:r>
              <a:rPr lang="en-US" sz="2800" b="1" dirty="0"/>
              <a:t>Results Oriented</a:t>
            </a:r>
          </a:p>
          <a:p>
            <a:r>
              <a:rPr lang="en-US" sz="2800" b="1" dirty="0"/>
              <a:t>Efficiency minded</a:t>
            </a:r>
          </a:p>
          <a:p>
            <a:r>
              <a:rPr lang="en-US" sz="2800" b="1" dirty="0"/>
              <a:t>Creative</a:t>
            </a:r>
          </a:p>
          <a:p>
            <a:r>
              <a:rPr lang="en-US" sz="2800" b="1" dirty="0"/>
              <a:t>Adaptable</a:t>
            </a:r>
          </a:p>
          <a:p>
            <a:r>
              <a:rPr lang="en-US" sz="2800" b="1" dirty="0"/>
              <a:t>Tech savvy</a:t>
            </a:r>
          </a:p>
          <a:p>
            <a:r>
              <a:rPr lang="en-US" sz="2800" b="1" dirty="0"/>
              <a:t>Unintimidated by authority</a:t>
            </a:r>
            <a:endParaRPr lang="en-US" sz="2800" b="1" dirty="0">
              <a:latin typeface="Trebuchet MS"/>
              <a:cs typeface="Trebuchet MS"/>
            </a:endParaRPr>
          </a:p>
          <a:p>
            <a:endParaRPr lang="en-US" sz="2800" b="1" dirty="0">
              <a:latin typeface="Trebuchet MS"/>
              <a:cs typeface="Trebuchet MS"/>
            </a:endParaRPr>
          </a:p>
          <a:p>
            <a:endParaRPr lang="en-US" sz="2800" b="1" dirty="0">
              <a:latin typeface="Trebuchet MS"/>
              <a:cs typeface="Trebuchet MS"/>
            </a:endParaRPr>
          </a:p>
          <a:p>
            <a:r>
              <a:rPr lang="en-US" sz="2800" b="1" dirty="0">
                <a:latin typeface="Trebuchet MS"/>
                <a:cs typeface="Trebuchet MS"/>
              </a:rPr>
              <a:t>Less trusting/cynical</a:t>
            </a:r>
          </a:p>
          <a:p>
            <a:r>
              <a:rPr lang="en-US" sz="2800" b="1" dirty="0">
                <a:latin typeface="Trebuchet MS"/>
                <a:cs typeface="Trebuchet MS"/>
              </a:rPr>
              <a:t>Impatient</a:t>
            </a:r>
          </a:p>
          <a:p>
            <a:r>
              <a:rPr lang="en-US" sz="2800" b="1" dirty="0">
                <a:latin typeface="Trebuchet MS"/>
                <a:cs typeface="Trebuchet MS"/>
              </a:rPr>
              <a:t>People and political savvy</a:t>
            </a:r>
          </a:p>
          <a:p>
            <a:r>
              <a:rPr lang="en-US" sz="2800" b="1" dirty="0">
                <a:latin typeface="Trebuchet MS"/>
                <a:cs typeface="Trebuchet MS"/>
              </a:rPr>
              <a:t>Easily bored</a:t>
            </a:r>
          </a:p>
          <a:p>
            <a:r>
              <a:rPr lang="en-US" sz="2800" b="1" dirty="0">
                <a:latin typeface="Trebuchet MS"/>
                <a:cs typeface="Trebuchet MS"/>
              </a:rPr>
              <a:t>Loyalty</a:t>
            </a:r>
          </a:p>
          <a:p>
            <a:r>
              <a:rPr lang="en-US" sz="2800" b="1" dirty="0">
                <a:latin typeface="Trebuchet MS"/>
                <a:cs typeface="Trebuchet MS"/>
              </a:rPr>
              <a:t>Working in teams</a:t>
            </a:r>
          </a:p>
          <a:p>
            <a:r>
              <a:rPr lang="en-US" sz="2800" b="1" dirty="0">
                <a:latin typeface="Trebuchet MS"/>
                <a:cs typeface="Trebuchet MS"/>
              </a:rPr>
              <a:t>Micro managing: they really hate it</a:t>
            </a:r>
          </a:p>
          <a:p>
            <a:endParaRPr lang="en-US" sz="2800" b="1" dirty="0">
              <a:latin typeface="Trebuchet MS"/>
              <a:cs typeface="Trebuchet MS"/>
            </a:endParaRP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94A3242E-C398-6648-A47B-A8EBAB288793}"/>
              </a:ext>
            </a:extLst>
          </p:cNvPr>
          <p:cNvSpPr>
            <a:spLocks noGrp="1"/>
          </p:cNvSpPr>
          <p:nvPr>
            <p:ph type="sldNum" sz="quarter" idx="12"/>
          </p:nvPr>
        </p:nvSpPr>
        <p:spPr/>
        <p:txBody>
          <a:bodyPr/>
          <a:lstStyle/>
          <a:p>
            <a:fld id="{709BBA3B-D75E-DC42-8652-EDC7F35A86E4}" type="slidenum">
              <a:rPr lang="en-US" sz="2400" smtClean="0"/>
              <a:t>40</a:t>
            </a:fld>
            <a:endParaRPr lang="en-US" sz="2400" dirty="0"/>
          </a:p>
        </p:txBody>
      </p:sp>
    </p:spTree>
    <p:extLst>
      <p:ext uri="{BB962C8B-B14F-4D97-AF65-F5344CB8AC3E}">
        <p14:creationId xmlns:p14="http://schemas.microsoft.com/office/powerpoint/2010/main" val="474530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3885" y="379903"/>
            <a:ext cx="10374085" cy="1661993"/>
          </a:xfrm>
          <a:prstGeom prst="rect">
            <a:avLst/>
          </a:prstGeom>
        </p:spPr>
        <p:txBody>
          <a:bodyPr wrap="square">
            <a:spAutoFit/>
          </a:bodyPr>
          <a:lstStyle/>
          <a:p>
            <a:r>
              <a:rPr lang="en-US" sz="5400" b="1" dirty="0">
                <a:solidFill>
                  <a:srgbClr val="92D050"/>
                </a:solidFill>
              </a:rPr>
              <a:t>Mentoring X</a:t>
            </a:r>
            <a:br>
              <a:rPr lang="en-US" sz="5400" b="1" dirty="0">
                <a:solidFill>
                  <a:srgbClr val="92D050"/>
                </a:solidFill>
              </a:rPr>
            </a:br>
            <a:r>
              <a:rPr lang="en-US" sz="4800" b="1" dirty="0">
                <a:solidFill>
                  <a:schemeClr val="tx1">
                    <a:lumMod val="75000"/>
                    <a:lumOff val="25000"/>
                  </a:schemeClr>
                </a:solidFill>
              </a:rPr>
              <a:t>Mentoring Do’s</a:t>
            </a:r>
            <a:endParaRPr lang="en-US" sz="4800" dirty="0"/>
          </a:p>
        </p:txBody>
      </p:sp>
      <p:sp>
        <p:nvSpPr>
          <p:cNvPr id="7" name="Rectangle 6"/>
          <p:cNvSpPr/>
          <p:nvPr/>
        </p:nvSpPr>
        <p:spPr>
          <a:xfrm>
            <a:off x="1153885" y="2600236"/>
            <a:ext cx="9100458" cy="2308324"/>
          </a:xfrm>
          <a:prstGeom prst="rect">
            <a:avLst/>
          </a:prstGeom>
        </p:spPr>
        <p:txBody>
          <a:bodyPr wrap="square">
            <a:spAutoFit/>
          </a:bodyPr>
          <a:lstStyle/>
          <a:p>
            <a:pPr marL="285750" indent="-285750">
              <a:buFont typeface="Arial" charset="0"/>
              <a:buChar char="•"/>
            </a:pPr>
            <a:r>
              <a:rPr lang="en-US" sz="3600" b="1" dirty="0">
                <a:solidFill>
                  <a:schemeClr val="tx1">
                    <a:lumMod val="75000"/>
                    <a:lumOff val="25000"/>
                  </a:schemeClr>
                </a:solidFill>
              </a:rPr>
              <a:t>Casual, friendly work environment</a:t>
            </a:r>
          </a:p>
          <a:p>
            <a:pPr marL="285750" indent="-285750">
              <a:buFont typeface="Arial" charset="0"/>
              <a:buChar char="•"/>
            </a:pPr>
            <a:r>
              <a:rPr lang="en-US" sz="3600" b="1" dirty="0">
                <a:solidFill>
                  <a:schemeClr val="tx1">
                    <a:lumMod val="75000"/>
                    <a:lumOff val="25000"/>
                  </a:schemeClr>
                </a:solidFill>
              </a:rPr>
              <a:t>Involvement</a:t>
            </a:r>
          </a:p>
          <a:p>
            <a:pPr marL="285750" indent="-285750">
              <a:buFont typeface="Arial" charset="0"/>
              <a:buChar char="•"/>
            </a:pPr>
            <a:r>
              <a:rPr lang="en-US" sz="3600" b="1" dirty="0">
                <a:solidFill>
                  <a:schemeClr val="tx1">
                    <a:lumMod val="75000"/>
                    <a:lumOff val="25000"/>
                  </a:schemeClr>
                </a:solidFill>
              </a:rPr>
              <a:t>Flexibility and freedom</a:t>
            </a:r>
          </a:p>
          <a:p>
            <a:pPr marL="285750" indent="-285750">
              <a:buFont typeface="Arial" charset="0"/>
              <a:buChar char="•"/>
            </a:pPr>
            <a:r>
              <a:rPr lang="en-US" sz="3600" b="1" dirty="0">
                <a:solidFill>
                  <a:schemeClr val="tx1">
                    <a:lumMod val="75000"/>
                    <a:lumOff val="25000"/>
                  </a:schemeClr>
                </a:solidFill>
              </a:rPr>
              <a:t>A place to learn </a:t>
            </a:r>
            <a:endParaRPr lang="en-US" sz="36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FAC6FA6D-70D6-1C4D-B03B-BDD7FEEA5614}"/>
              </a:ext>
            </a:extLst>
          </p:cNvPr>
          <p:cNvSpPr>
            <a:spLocks noGrp="1"/>
          </p:cNvSpPr>
          <p:nvPr>
            <p:ph type="sldNum" sz="quarter" idx="12"/>
          </p:nvPr>
        </p:nvSpPr>
        <p:spPr/>
        <p:txBody>
          <a:bodyPr/>
          <a:lstStyle/>
          <a:p>
            <a:fld id="{709BBA3B-D75E-DC42-8652-EDC7F35A86E4}" type="slidenum">
              <a:rPr lang="en-US" sz="2400" smtClean="0"/>
              <a:t>41</a:t>
            </a:fld>
            <a:endParaRPr lang="en-US" sz="2400" dirty="0"/>
          </a:p>
        </p:txBody>
      </p:sp>
    </p:spTree>
    <p:extLst>
      <p:ext uri="{BB962C8B-B14F-4D97-AF65-F5344CB8AC3E}">
        <p14:creationId xmlns:p14="http://schemas.microsoft.com/office/powerpoint/2010/main" val="133897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2914" y="173503"/>
            <a:ext cx="9144000" cy="1655762"/>
          </a:xfrm>
        </p:spPr>
        <p:txBody>
          <a:bodyPr>
            <a:normAutofit/>
          </a:bodyPr>
          <a:lstStyle/>
          <a:p>
            <a:pPr algn="l"/>
            <a:r>
              <a:rPr lang="en-US" sz="4800" b="1" dirty="0"/>
              <a:t>True or False</a:t>
            </a:r>
          </a:p>
        </p:txBody>
      </p:sp>
      <p:sp>
        <p:nvSpPr>
          <p:cNvPr id="4" name="TextBox 3"/>
          <p:cNvSpPr txBox="1"/>
          <p:nvPr/>
        </p:nvSpPr>
        <p:spPr>
          <a:xfrm>
            <a:off x="699452" y="3135550"/>
            <a:ext cx="10321736" cy="1938992"/>
          </a:xfrm>
          <a:prstGeom prst="rect">
            <a:avLst/>
          </a:prstGeom>
          <a:noFill/>
        </p:spPr>
        <p:txBody>
          <a:bodyPr wrap="none" rtlCol="0">
            <a:spAutoFit/>
          </a:bodyPr>
          <a:lstStyle/>
          <a:p>
            <a:r>
              <a:rPr lang="en-US" sz="4000" dirty="0"/>
              <a:t>Millennials are lazy, entitled job hoppers, </a:t>
            </a:r>
          </a:p>
          <a:p>
            <a:r>
              <a:rPr lang="en-US" sz="4000" dirty="0"/>
              <a:t>and it is difficult to make them long term </a:t>
            </a:r>
          </a:p>
          <a:p>
            <a:r>
              <a:rPr lang="en-US" sz="4000" dirty="0"/>
              <a:t>employees.</a:t>
            </a:r>
          </a:p>
        </p:txBody>
      </p:sp>
      <p:sp>
        <p:nvSpPr>
          <p:cNvPr id="2" name="Slide Number Placeholder 1">
            <a:extLst>
              <a:ext uri="{FF2B5EF4-FFF2-40B4-BE49-F238E27FC236}">
                <a16:creationId xmlns:a16="http://schemas.microsoft.com/office/drawing/2014/main" id="{1C1220FD-E30B-904E-B735-2F910D0EDF7D}"/>
              </a:ext>
            </a:extLst>
          </p:cNvPr>
          <p:cNvSpPr>
            <a:spLocks noGrp="1"/>
          </p:cNvSpPr>
          <p:nvPr>
            <p:ph type="sldNum" sz="quarter" idx="12"/>
          </p:nvPr>
        </p:nvSpPr>
        <p:spPr/>
        <p:txBody>
          <a:bodyPr/>
          <a:lstStyle/>
          <a:p>
            <a:fld id="{709BBA3B-D75E-DC42-8652-EDC7F35A86E4}" type="slidenum">
              <a:rPr lang="en-US" sz="2400" smtClean="0"/>
              <a:t>42</a:t>
            </a:fld>
            <a:endParaRPr lang="en-US" sz="2400" dirty="0"/>
          </a:p>
        </p:txBody>
      </p:sp>
    </p:spTree>
    <p:extLst>
      <p:ext uri="{BB962C8B-B14F-4D97-AF65-F5344CB8AC3E}">
        <p14:creationId xmlns:p14="http://schemas.microsoft.com/office/powerpoint/2010/main" val="339772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585" y="3205210"/>
            <a:ext cx="10297886" cy="1938992"/>
          </a:xfrm>
          <a:prstGeom prst="rect">
            <a:avLst/>
          </a:prstGeom>
          <a:noFill/>
        </p:spPr>
        <p:txBody>
          <a:bodyPr wrap="square" rtlCol="0">
            <a:spAutoFit/>
          </a:bodyPr>
          <a:lstStyle/>
          <a:p>
            <a:r>
              <a:rPr lang="en-US" sz="4000" dirty="0"/>
              <a:t>Millennials don’t have a sense of good manners which includes not respecting their elders.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4299536E-FD65-5D4B-A2AB-BEE137A6BC54}"/>
              </a:ext>
            </a:extLst>
          </p:cNvPr>
          <p:cNvSpPr>
            <a:spLocks noGrp="1"/>
          </p:cNvSpPr>
          <p:nvPr>
            <p:ph type="sldNum" sz="quarter" idx="12"/>
          </p:nvPr>
        </p:nvSpPr>
        <p:spPr/>
        <p:txBody>
          <a:bodyPr/>
          <a:lstStyle/>
          <a:p>
            <a:fld id="{709BBA3B-D75E-DC42-8652-EDC7F35A86E4}" type="slidenum">
              <a:rPr lang="en-US" sz="2400" smtClean="0"/>
              <a:t>43</a:t>
            </a:fld>
            <a:endParaRPr lang="en-US" sz="2400" dirty="0"/>
          </a:p>
        </p:txBody>
      </p:sp>
    </p:spTree>
    <p:extLst>
      <p:ext uri="{BB962C8B-B14F-4D97-AF65-F5344CB8AC3E}">
        <p14:creationId xmlns:p14="http://schemas.microsoft.com/office/powerpoint/2010/main" val="1060963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733" y="3566032"/>
            <a:ext cx="9776361" cy="707886"/>
          </a:xfrm>
          <a:prstGeom prst="rect">
            <a:avLst/>
          </a:prstGeom>
          <a:noFill/>
        </p:spPr>
        <p:txBody>
          <a:bodyPr wrap="square" rtlCol="0">
            <a:spAutoFit/>
          </a:bodyPr>
          <a:lstStyle/>
          <a:p>
            <a:r>
              <a:rPr lang="en-US" sz="4000" dirty="0"/>
              <a:t>We must give in to Millennials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3E30CD50-1619-384F-9C88-7AB6843BD1C4}"/>
              </a:ext>
            </a:extLst>
          </p:cNvPr>
          <p:cNvSpPr>
            <a:spLocks noGrp="1"/>
          </p:cNvSpPr>
          <p:nvPr>
            <p:ph type="sldNum" sz="quarter" idx="12"/>
          </p:nvPr>
        </p:nvSpPr>
        <p:spPr/>
        <p:txBody>
          <a:bodyPr/>
          <a:lstStyle/>
          <a:p>
            <a:fld id="{709BBA3B-D75E-DC42-8652-EDC7F35A86E4}" type="slidenum">
              <a:rPr lang="en-US" sz="2400" smtClean="0"/>
              <a:t>44</a:t>
            </a:fld>
            <a:endParaRPr lang="en-US" sz="2400" dirty="0"/>
          </a:p>
        </p:txBody>
      </p:sp>
    </p:spTree>
    <p:extLst>
      <p:ext uri="{BB962C8B-B14F-4D97-AF65-F5344CB8AC3E}">
        <p14:creationId xmlns:p14="http://schemas.microsoft.com/office/powerpoint/2010/main" val="520081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043" y="4055889"/>
            <a:ext cx="11215408" cy="707886"/>
          </a:xfrm>
          <a:prstGeom prst="rect">
            <a:avLst/>
          </a:prstGeom>
          <a:noFill/>
        </p:spPr>
        <p:txBody>
          <a:bodyPr wrap="square" rtlCol="0">
            <a:spAutoFit/>
          </a:bodyPr>
          <a:lstStyle/>
          <a:p>
            <a:r>
              <a:rPr lang="en-US" sz="4000" dirty="0"/>
              <a:t>Millennials need to be </a:t>
            </a:r>
            <a:r>
              <a:rPr lang="en-US" sz="4000"/>
              <a:t>babied and </a:t>
            </a:r>
            <a:r>
              <a:rPr lang="en-US" sz="4000" dirty="0"/>
              <a:t>hand-held</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1E77B95D-39E5-664D-BFCD-371BD08DAF0F}"/>
              </a:ext>
            </a:extLst>
          </p:cNvPr>
          <p:cNvSpPr>
            <a:spLocks noGrp="1"/>
          </p:cNvSpPr>
          <p:nvPr>
            <p:ph type="sldNum" sz="quarter" idx="12"/>
          </p:nvPr>
        </p:nvSpPr>
        <p:spPr/>
        <p:txBody>
          <a:bodyPr/>
          <a:lstStyle/>
          <a:p>
            <a:fld id="{709BBA3B-D75E-DC42-8652-EDC7F35A86E4}" type="slidenum">
              <a:rPr lang="en-US" sz="2400" smtClean="0"/>
              <a:t>45</a:t>
            </a:fld>
            <a:endParaRPr lang="en-US" sz="2400" dirty="0"/>
          </a:p>
        </p:txBody>
      </p:sp>
    </p:spTree>
    <p:extLst>
      <p:ext uri="{BB962C8B-B14F-4D97-AF65-F5344CB8AC3E}">
        <p14:creationId xmlns:p14="http://schemas.microsoft.com/office/powerpoint/2010/main" val="581576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71" y="3564438"/>
            <a:ext cx="9776361" cy="1323439"/>
          </a:xfrm>
          <a:prstGeom prst="rect">
            <a:avLst/>
          </a:prstGeom>
          <a:noFill/>
        </p:spPr>
        <p:txBody>
          <a:bodyPr wrap="square" rtlCol="0">
            <a:spAutoFit/>
          </a:bodyPr>
          <a:lstStyle/>
          <a:p>
            <a:r>
              <a:rPr lang="en-US" sz="4000" dirty="0"/>
              <a:t>Millennials want to be handed everything without putting in the work</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565B8F3-0A3F-9F42-A270-03DA516E917C}"/>
              </a:ext>
            </a:extLst>
          </p:cNvPr>
          <p:cNvSpPr>
            <a:spLocks noGrp="1"/>
          </p:cNvSpPr>
          <p:nvPr>
            <p:ph type="sldNum" sz="quarter" idx="12"/>
          </p:nvPr>
        </p:nvSpPr>
        <p:spPr/>
        <p:txBody>
          <a:bodyPr/>
          <a:lstStyle/>
          <a:p>
            <a:fld id="{709BBA3B-D75E-DC42-8652-EDC7F35A86E4}" type="slidenum">
              <a:rPr lang="en-US" sz="2400" smtClean="0"/>
              <a:t>46</a:t>
            </a:fld>
            <a:endParaRPr lang="en-US" sz="2400" dirty="0"/>
          </a:p>
        </p:txBody>
      </p:sp>
    </p:spTree>
    <p:extLst>
      <p:ext uri="{BB962C8B-B14F-4D97-AF65-F5344CB8AC3E}">
        <p14:creationId xmlns:p14="http://schemas.microsoft.com/office/powerpoint/2010/main" val="697144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8992" y="3404418"/>
            <a:ext cx="10268494" cy="1323439"/>
          </a:xfrm>
          <a:prstGeom prst="rect">
            <a:avLst/>
          </a:prstGeom>
          <a:noFill/>
        </p:spPr>
        <p:txBody>
          <a:bodyPr wrap="square" rtlCol="0">
            <a:spAutoFit/>
          </a:bodyPr>
          <a:lstStyle/>
          <a:p>
            <a:r>
              <a:rPr lang="en-US" sz="4000" dirty="0"/>
              <a:t>Millennials are given more than any other generation but still aren’t satisfied</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2792BA5-C7D1-734B-9228-DAD8D98F0A1B}"/>
              </a:ext>
            </a:extLst>
          </p:cNvPr>
          <p:cNvSpPr>
            <a:spLocks noGrp="1"/>
          </p:cNvSpPr>
          <p:nvPr>
            <p:ph type="sldNum" sz="quarter" idx="12"/>
          </p:nvPr>
        </p:nvSpPr>
        <p:spPr/>
        <p:txBody>
          <a:bodyPr/>
          <a:lstStyle/>
          <a:p>
            <a:fld id="{709BBA3B-D75E-DC42-8652-EDC7F35A86E4}" type="slidenum">
              <a:rPr lang="en-US" sz="2400" smtClean="0"/>
              <a:t>47</a:t>
            </a:fld>
            <a:endParaRPr lang="en-US" sz="2400" dirty="0"/>
          </a:p>
        </p:txBody>
      </p:sp>
    </p:spTree>
    <p:extLst>
      <p:ext uri="{BB962C8B-B14F-4D97-AF65-F5344CB8AC3E}">
        <p14:creationId xmlns:p14="http://schemas.microsoft.com/office/powerpoint/2010/main" val="123584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5929" y="3662410"/>
            <a:ext cx="9776361" cy="1323439"/>
          </a:xfrm>
          <a:prstGeom prst="rect">
            <a:avLst/>
          </a:prstGeom>
          <a:noFill/>
        </p:spPr>
        <p:txBody>
          <a:bodyPr wrap="square" rtlCol="0">
            <a:spAutoFit/>
          </a:bodyPr>
          <a:lstStyle/>
          <a:p>
            <a:r>
              <a:rPr lang="en-US" sz="4000" dirty="0"/>
              <a:t>Millennials think they can walk right into the CEO’s office and gain an audience</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BC7CC06F-099C-7D47-AC18-401B40B0D9C4}"/>
              </a:ext>
            </a:extLst>
          </p:cNvPr>
          <p:cNvSpPr>
            <a:spLocks noGrp="1"/>
          </p:cNvSpPr>
          <p:nvPr>
            <p:ph type="sldNum" sz="quarter" idx="12"/>
          </p:nvPr>
        </p:nvSpPr>
        <p:spPr/>
        <p:txBody>
          <a:bodyPr/>
          <a:lstStyle/>
          <a:p>
            <a:fld id="{709BBA3B-D75E-DC42-8652-EDC7F35A86E4}" type="slidenum">
              <a:rPr lang="en-US" sz="2400" smtClean="0"/>
              <a:t>48</a:t>
            </a:fld>
            <a:endParaRPr lang="en-US" sz="2400" dirty="0"/>
          </a:p>
        </p:txBody>
      </p:sp>
    </p:spTree>
    <p:extLst>
      <p:ext uri="{BB962C8B-B14F-4D97-AF65-F5344CB8AC3E}">
        <p14:creationId xmlns:p14="http://schemas.microsoft.com/office/powerpoint/2010/main" val="874418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575526"/>
            <a:ext cx="8914773" cy="4980216"/>
          </a:xfrm>
        </p:spPr>
        <p:txBody>
          <a:bodyPr numCol="1">
            <a:normAutofit/>
          </a:bodyPr>
          <a:lstStyle/>
          <a:p>
            <a:pPr>
              <a:defRPr/>
            </a:pPr>
            <a:endParaRPr lang="en-US" sz="3200" b="1" dirty="0">
              <a:latin typeface="Trebuchet MS"/>
              <a:cs typeface="Trebuchet MS"/>
            </a:endParaRP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Lessons Learned</a:t>
            </a:r>
          </a:p>
        </p:txBody>
      </p:sp>
      <p:sp>
        <p:nvSpPr>
          <p:cNvPr id="2" name="TextBox 1"/>
          <p:cNvSpPr txBox="1"/>
          <p:nvPr/>
        </p:nvSpPr>
        <p:spPr>
          <a:xfrm>
            <a:off x="564225" y="1945532"/>
            <a:ext cx="8868133" cy="3416320"/>
          </a:xfrm>
          <a:prstGeom prst="rect">
            <a:avLst/>
          </a:prstGeom>
          <a:noFill/>
        </p:spPr>
        <p:txBody>
          <a:bodyPr wrap="none" rtlCol="0">
            <a:spAutoFit/>
          </a:bodyPr>
          <a:lstStyle/>
          <a:p>
            <a:r>
              <a:rPr lang="en-US" sz="3600" dirty="0"/>
              <a:t>Playing the Money Game</a:t>
            </a:r>
          </a:p>
          <a:p>
            <a:endParaRPr lang="en-US" sz="3600" dirty="0"/>
          </a:p>
          <a:p>
            <a:r>
              <a:rPr lang="en-US" sz="3600" dirty="0"/>
              <a:t>Competitive on the Outside and Equitable</a:t>
            </a:r>
          </a:p>
          <a:p>
            <a:r>
              <a:rPr lang="en-US" sz="3600" dirty="0"/>
              <a:t>On the Inside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68713D3-74FF-6A4F-B816-7BDC905ECCA9}"/>
              </a:ext>
            </a:extLst>
          </p:cNvPr>
          <p:cNvSpPr>
            <a:spLocks noGrp="1"/>
          </p:cNvSpPr>
          <p:nvPr>
            <p:ph type="sldNum" sz="quarter" idx="12"/>
          </p:nvPr>
        </p:nvSpPr>
        <p:spPr/>
        <p:txBody>
          <a:bodyPr/>
          <a:lstStyle/>
          <a:p>
            <a:fld id="{709BBA3B-D75E-DC42-8652-EDC7F35A86E4}" type="slidenum">
              <a:rPr lang="en-US" sz="2400" smtClean="0"/>
              <a:t>49</a:t>
            </a:fld>
            <a:endParaRPr lang="en-US" sz="2400" dirty="0"/>
          </a:p>
        </p:txBody>
      </p:sp>
    </p:spTree>
    <p:extLst>
      <p:ext uri="{BB962C8B-B14F-4D97-AF65-F5344CB8AC3E}">
        <p14:creationId xmlns:p14="http://schemas.microsoft.com/office/powerpoint/2010/main" val="375085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61257"/>
            <a:ext cx="9111343" cy="6319157"/>
          </a:xfrm>
        </p:spPr>
        <p:txBody>
          <a:bodyPr>
            <a:normAutofit fontScale="90000"/>
          </a:bodyPr>
          <a:lstStyle/>
          <a:p>
            <a:r>
              <a:rPr lang="en-US" sz="4000" b="1" dirty="0">
                <a:solidFill>
                  <a:schemeClr val="tx2"/>
                </a:solidFill>
              </a:rPr>
              <a:t>Managers matter</a:t>
            </a:r>
            <a:br>
              <a:rPr lang="en-US" sz="4000" b="1" dirty="0">
                <a:solidFill>
                  <a:schemeClr val="tx2"/>
                </a:solidFill>
              </a:rPr>
            </a:br>
            <a:br>
              <a:rPr lang="en-US" sz="3200" dirty="0"/>
            </a:br>
            <a:r>
              <a:rPr lang="en-US" sz="3100" dirty="0">
                <a:solidFill>
                  <a:schemeClr val="tx2"/>
                </a:solidFill>
              </a:rPr>
              <a:t>A 25 year </a:t>
            </a:r>
            <a:r>
              <a:rPr lang="mr-IN" sz="3100" dirty="0">
                <a:solidFill>
                  <a:schemeClr val="tx2"/>
                </a:solidFill>
              </a:rPr>
              <a:t>–</a:t>
            </a:r>
            <a:r>
              <a:rPr lang="en-US" sz="3100" dirty="0">
                <a:solidFill>
                  <a:schemeClr val="tx2"/>
                </a:solidFill>
              </a:rPr>
              <a:t>long Gallup organization study based on interviews with 12 million workers at 7,000 companies found that the relationship with a manager largely determines the length of an employee’s stay.</a:t>
            </a:r>
            <a:br>
              <a:rPr lang="en-US" sz="3100" dirty="0">
                <a:solidFill>
                  <a:schemeClr val="tx2"/>
                </a:solidFill>
              </a:rPr>
            </a:br>
            <a:br>
              <a:rPr lang="en-US" sz="3100" dirty="0">
                <a:solidFill>
                  <a:schemeClr val="tx2"/>
                </a:solidFill>
              </a:rPr>
            </a:br>
            <a:r>
              <a:rPr lang="en-US" sz="3100" dirty="0">
                <a:solidFill>
                  <a:schemeClr val="tx2"/>
                </a:solidFill>
              </a:rPr>
              <a:t>A Saratoga Institute study found that 50% of work satisfaction is determined by the relationship a worker has with his or her immediate supervisor.</a:t>
            </a:r>
            <a:br>
              <a:rPr lang="en-US" sz="3100" dirty="0">
                <a:solidFill>
                  <a:schemeClr val="tx2"/>
                </a:solidFill>
              </a:rPr>
            </a:br>
            <a:br>
              <a:rPr lang="en-US" sz="3100" dirty="0">
                <a:solidFill>
                  <a:schemeClr val="tx2"/>
                </a:solidFill>
              </a:rPr>
            </a:br>
            <a:r>
              <a:rPr lang="en-US" sz="3100" dirty="0">
                <a:solidFill>
                  <a:schemeClr val="tx2"/>
                </a:solidFill>
              </a:rPr>
              <a:t>A study by the Corporate Leadership Council found that a high quality manager is of standout importance in attracting and retaining key talent.</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3781AAE-39EC-D74C-AC22-7D7C8ABC998C}"/>
              </a:ext>
            </a:extLst>
          </p:cNvPr>
          <p:cNvSpPr>
            <a:spLocks noGrp="1"/>
          </p:cNvSpPr>
          <p:nvPr>
            <p:ph type="sldNum" sz="quarter" idx="12"/>
          </p:nvPr>
        </p:nvSpPr>
        <p:spPr/>
        <p:txBody>
          <a:bodyPr/>
          <a:lstStyle/>
          <a:p>
            <a:fld id="{709BBA3B-D75E-DC42-8652-EDC7F35A86E4}" type="slidenum">
              <a:rPr lang="en-US" sz="2400" smtClean="0"/>
              <a:t>5</a:t>
            </a:fld>
            <a:endParaRPr lang="en-US" sz="2400" dirty="0"/>
          </a:p>
        </p:txBody>
      </p:sp>
    </p:spTree>
    <p:extLst>
      <p:ext uri="{BB962C8B-B14F-4D97-AF65-F5344CB8AC3E}">
        <p14:creationId xmlns:p14="http://schemas.microsoft.com/office/powerpoint/2010/main" val="2347259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733" y="3956324"/>
            <a:ext cx="9776361" cy="1323439"/>
          </a:xfrm>
          <a:prstGeom prst="rect">
            <a:avLst/>
          </a:prstGeom>
          <a:noFill/>
        </p:spPr>
        <p:txBody>
          <a:bodyPr wrap="square" rtlCol="0">
            <a:spAutoFit/>
          </a:bodyPr>
          <a:lstStyle/>
          <a:p>
            <a:r>
              <a:rPr lang="en-US" sz="4000" dirty="0"/>
              <a:t>Millennials are the same as other generations. They want the same things.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A87D0CD8-0555-6C42-A137-4D239CE8A330}"/>
              </a:ext>
            </a:extLst>
          </p:cNvPr>
          <p:cNvSpPr>
            <a:spLocks noGrp="1"/>
          </p:cNvSpPr>
          <p:nvPr>
            <p:ph type="sldNum" sz="quarter" idx="12"/>
          </p:nvPr>
        </p:nvSpPr>
        <p:spPr/>
        <p:txBody>
          <a:bodyPr/>
          <a:lstStyle/>
          <a:p>
            <a:fld id="{709BBA3B-D75E-DC42-8652-EDC7F35A86E4}" type="slidenum">
              <a:rPr lang="en-US" sz="2400" smtClean="0"/>
              <a:t>50</a:t>
            </a:fld>
            <a:endParaRPr lang="en-US" sz="2400" dirty="0"/>
          </a:p>
        </p:txBody>
      </p:sp>
    </p:spTree>
    <p:extLst>
      <p:ext uri="{BB962C8B-B14F-4D97-AF65-F5344CB8AC3E}">
        <p14:creationId xmlns:p14="http://schemas.microsoft.com/office/powerpoint/2010/main" val="1057432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825696"/>
            <a:ext cx="9776361" cy="1323439"/>
          </a:xfrm>
          <a:prstGeom prst="rect">
            <a:avLst/>
          </a:prstGeom>
          <a:noFill/>
        </p:spPr>
        <p:txBody>
          <a:bodyPr wrap="square" rtlCol="0">
            <a:spAutoFit/>
          </a:bodyPr>
          <a:lstStyle/>
          <a:p>
            <a:r>
              <a:rPr lang="en-US" sz="4000" dirty="0"/>
              <a:t>Millennials will eventually grow up and be driven by money like the rest of us.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6C1C932-4B49-624E-8845-CA72825C1D7C}"/>
              </a:ext>
            </a:extLst>
          </p:cNvPr>
          <p:cNvSpPr>
            <a:spLocks noGrp="1"/>
          </p:cNvSpPr>
          <p:nvPr>
            <p:ph type="sldNum" sz="quarter" idx="12"/>
          </p:nvPr>
        </p:nvSpPr>
        <p:spPr/>
        <p:txBody>
          <a:bodyPr/>
          <a:lstStyle/>
          <a:p>
            <a:fld id="{709BBA3B-D75E-DC42-8652-EDC7F35A86E4}" type="slidenum">
              <a:rPr lang="en-US" sz="2400" smtClean="0"/>
              <a:t>51</a:t>
            </a:fld>
            <a:endParaRPr lang="en-US" sz="2400" dirty="0"/>
          </a:p>
        </p:txBody>
      </p:sp>
    </p:spTree>
    <p:extLst>
      <p:ext uri="{BB962C8B-B14F-4D97-AF65-F5344CB8AC3E}">
        <p14:creationId xmlns:p14="http://schemas.microsoft.com/office/powerpoint/2010/main" val="913941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72" y="3711396"/>
            <a:ext cx="9776361" cy="1323439"/>
          </a:xfrm>
          <a:prstGeom prst="rect">
            <a:avLst/>
          </a:prstGeom>
          <a:noFill/>
        </p:spPr>
        <p:txBody>
          <a:bodyPr wrap="square" rtlCol="0">
            <a:spAutoFit/>
          </a:bodyPr>
          <a:lstStyle/>
          <a:p>
            <a:r>
              <a:rPr lang="en-US" sz="4000" dirty="0"/>
              <a:t>They don’t know a lot and have short attention spans.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B443498-6B4E-014F-BB0F-9E23903FD47A}"/>
              </a:ext>
            </a:extLst>
          </p:cNvPr>
          <p:cNvSpPr>
            <a:spLocks noGrp="1"/>
          </p:cNvSpPr>
          <p:nvPr>
            <p:ph type="sldNum" sz="quarter" idx="12"/>
          </p:nvPr>
        </p:nvSpPr>
        <p:spPr/>
        <p:txBody>
          <a:bodyPr/>
          <a:lstStyle/>
          <a:p>
            <a:fld id="{709BBA3B-D75E-DC42-8652-EDC7F35A86E4}" type="slidenum">
              <a:rPr lang="en-US" sz="2400" smtClean="0"/>
              <a:t>52</a:t>
            </a:fld>
            <a:endParaRPr lang="en-US" sz="2400" dirty="0"/>
          </a:p>
        </p:txBody>
      </p:sp>
    </p:spTree>
    <p:extLst>
      <p:ext uri="{BB962C8B-B14F-4D97-AF65-F5344CB8AC3E}">
        <p14:creationId xmlns:p14="http://schemas.microsoft.com/office/powerpoint/2010/main" val="461975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3272" y="3923668"/>
            <a:ext cx="10314214" cy="707886"/>
          </a:xfrm>
          <a:prstGeom prst="rect">
            <a:avLst/>
          </a:prstGeom>
          <a:noFill/>
        </p:spPr>
        <p:txBody>
          <a:bodyPr wrap="square" rtlCol="0">
            <a:spAutoFit/>
          </a:bodyPr>
          <a:lstStyle/>
          <a:p>
            <a:r>
              <a:rPr lang="en-US" sz="4000" dirty="0"/>
              <a:t>Millennials want to be in charge on day one.</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2F0E0ADB-77F0-6D40-B21B-2019A00F48AF}"/>
              </a:ext>
            </a:extLst>
          </p:cNvPr>
          <p:cNvSpPr>
            <a:spLocks noGrp="1"/>
          </p:cNvSpPr>
          <p:nvPr>
            <p:ph type="sldNum" sz="quarter" idx="12"/>
          </p:nvPr>
        </p:nvSpPr>
        <p:spPr/>
        <p:txBody>
          <a:bodyPr/>
          <a:lstStyle/>
          <a:p>
            <a:fld id="{709BBA3B-D75E-DC42-8652-EDC7F35A86E4}" type="slidenum">
              <a:rPr lang="en-US" sz="2400" smtClean="0"/>
              <a:t>53</a:t>
            </a:fld>
            <a:endParaRPr lang="en-US" sz="2400" dirty="0"/>
          </a:p>
        </p:txBody>
      </p:sp>
    </p:spTree>
    <p:extLst>
      <p:ext uri="{BB962C8B-B14F-4D97-AF65-F5344CB8AC3E}">
        <p14:creationId xmlns:p14="http://schemas.microsoft.com/office/powerpoint/2010/main" val="613480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733" y="4266567"/>
            <a:ext cx="9776361" cy="707886"/>
          </a:xfrm>
          <a:prstGeom prst="rect">
            <a:avLst/>
          </a:prstGeom>
          <a:noFill/>
        </p:spPr>
        <p:txBody>
          <a:bodyPr wrap="square" rtlCol="0">
            <a:spAutoFit/>
          </a:bodyPr>
          <a:lstStyle/>
          <a:p>
            <a:r>
              <a:rPr lang="en-US" sz="4000" dirty="0"/>
              <a:t>Millennials need work to be fun.</a:t>
            </a:r>
          </a:p>
        </p:txBody>
      </p:sp>
      <p:sp>
        <p:nvSpPr>
          <p:cNvPr id="5" name="Subtitle 2"/>
          <p:cNvSpPr>
            <a:spLocks noGrp="1"/>
          </p:cNvSpPr>
          <p:nvPr>
            <p:ph type="subTitle" idx="1"/>
          </p:nvPr>
        </p:nvSpPr>
        <p:spPr>
          <a:xfrm>
            <a:off x="1092914" y="173503"/>
            <a:ext cx="9144000" cy="1655762"/>
          </a:xfrm>
        </p:spPr>
        <p:txBody>
          <a:bodyPr>
            <a:normAutofit/>
          </a:bodyPr>
          <a:lstStyle/>
          <a:p>
            <a:pPr algn="l"/>
            <a:r>
              <a:rPr lang="en-US" sz="4800" b="1" dirty="0"/>
              <a:t>True or False</a:t>
            </a:r>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4409D67D-D7C6-B945-ABC9-C6514473EE0D}"/>
              </a:ext>
            </a:extLst>
          </p:cNvPr>
          <p:cNvSpPr>
            <a:spLocks noGrp="1"/>
          </p:cNvSpPr>
          <p:nvPr>
            <p:ph type="sldNum" sz="quarter" idx="12"/>
          </p:nvPr>
        </p:nvSpPr>
        <p:spPr/>
        <p:txBody>
          <a:bodyPr/>
          <a:lstStyle/>
          <a:p>
            <a:fld id="{709BBA3B-D75E-DC42-8652-EDC7F35A86E4}" type="slidenum">
              <a:rPr lang="en-US" sz="2400" smtClean="0"/>
              <a:t>54</a:t>
            </a:fld>
            <a:endParaRPr lang="en-US" sz="2400" dirty="0"/>
          </a:p>
        </p:txBody>
      </p:sp>
    </p:spTree>
    <p:extLst>
      <p:ext uri="{BB962C8B-B14F-4D97-AF65-F5344CB8AC3E}">
        <p14:creationId xmlns:p14="http://schemas.microsoft.com/office/powerpoint/2010/main" val="102404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733" y="4113637"/>
            <a:ext cx="9776361" cy="707886"/>
          </a:xfrm>
          <a:prstGeom prst="rect">
            <a:avLst/>
          </a:prstGeom>
          <a:noFill/>
        </p:spPr>
        <p:txBody>
          <a:bodyPr wrap="square" rtlCol="0">
            <a:spAutoFit/>
          </a:bodyPr>
          <a:lstStyle/>
          <a:p>
            <a:r>
              <a:rPr lang="en-US" sz="4000" dirty="0"/>
              <a:t>Millennials want to be left alone.</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7C7985CF-3086-9B4F-BAB7-7AB449E1DE59}"/>
              </a:ext>
            </a:extLst>
          </p:cNvPr>
          <p:cNvSpPr>
            <a:spLocks noGrp="1"/>
          </p:cNvSpPr>
          <p:nvPr>
            <p:ph type="sldNum" sz="quarter" idx="12"/>
          </p:nvPr>
        </p:nvSpPr>
        <p:spPr/>
        <p:txBody>
          <a:bodyPr/>
          <a:lstStyle/>
          <a:p>
            <a:fld id="{709BBA3B-D75E-DC42-8652-EDC7F35A86E4}" type="slidenum">
              <a:rPr lang="en-US" sz="2400" smtClean="0"/>
              <a:t>55</a:t>
            </a:fld>
            <a:endParaRPr lang="en-US" sz="2400" dirty="0"/>
          </a:p>
        </p:txBody>
      </p:sp>
    </p:spTree>
    <p:extLst>
      <p:ext uri="{BB962C8B-B14F-4D97-AF65-F5344CB8AC3E}">
        <p14:creationId xmlns:p14="http://schemas.microsoft.com/office/powerpoint/2010/main" val="546370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585" y="3852379"/>
            <a:ext cx="9776361" cy="1323439"/>
          </a:xfrm>
          <a:prstGeom prst="rect">
            <a:avLst/>
          </a:prstGeom>
          <a:noFill/>
        </p:spPr>
        <p:txBody>
          <a:bodyPr wrap="square" rtlCol="0">
            <a:spAutoFit/>
          </a:bodyPr>
          <a:lstStyle/>
          <a:p>
            <a:r>
              <a:rPr lang="en-US" sz="4000" dirty="0"/>
              <a:t>Millennials want their supervisors to do their work for them.</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828FCD9C-43E7-7349-B109-034B36D04812}"/>
              </a:ext>
            </a:extLst>
          </p:cNvPr>
          <p:cNvSpPr>
            <a:spLocks noGrp="1"/>
          </p:cNvSpPr>
          <p:nvPr>
            <p:ph type="sldNum" sz="quarter" idx="12"/>
          </p:nvPr>
        </p:nvSpPr>
        <p:spPr/>
        <p:txBody>
          <a:bodyPr/>
          <a:lstStyle/>
          <a:p>
            <a:fld id="{709BBA3B-D75E-DC42-8652-EDC7F35A86E4}" type="slidenum">
              <a:rPr lang="en-US" sz="2400" smtClean="0"/>
              <a:t>56</a:t>
            </a:fld>
            <a:endParaRPr lang="en-US" sz="2400" dirty="0"/>
          </a:p>
        </p:txBody>
      </p:sp>
    </p:spTree>
    <p:extLst>
      <p:ext uri="{BB962C8B-B14F-4D97-AF65-F5344CB8AC3E}">
        <p14:creationId xmlns:p14="http://schemas.microsoft.com/office/powerpoint/2010/main" val="918897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0553" y="3411508"/>
            <a:ext cx="10316304" cy="1938992"/>
          </a:xfrm>
          <a:prstGeom prst="rect">
            <a:avLst/>
          </a:prstGeom>
          <a:noFill/>
        </p:spPr>
        <p:txBody>
          <a:bodyPr wrap="square" rtlCol="0">
            <a:spAutoFit/>
          </a:bodyPr>
          <a:lstStyle/>
          <a:p>
            <a:r>
              <a:rPr lang="en-US" sz="4000" dirty="0"/>
              <a:t>Millennials don’t care about climbing the corporate ladder, getting traditional benefits packages or in making money.</a:t>
            </a:r>
          </a:p>
        </p:txBody>
      </p:sp>
      <p:sp>
        <p:nvSpPr>
          <p:cNvPr id="5" name="Subtitle 2"/>
          <p:cNvSpPr>
            <a:spLocks noGrp="1"/>
          </p:cNvSpPr>
          <p:nvPr>
            <p:ph type="subTitle" idx="1"/>
          </p:nvPr>
        </p:nvSpPr>
        <p:spPr>
          <a:xfrm>
            <a:off x="1092914" y="173503"/>
            <a:ext cx="9144000" cy="1655762"/>
          </a:xfrm>
        </p:spPr>
        <p:txBody>
          <a:bodyPr>
            <a:normAutofit/>
          </a:bodyPr>
          <a:lstStyle/>
          <a:p>
            <a:pPr algn="l"/>
            <a:r>
              <a:rPr lang="en-US" sz="4800" b="1" dirty="0"/>
              <a:t>True or False</a:t>
            </a:r>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DC2D341F-1E65-1F45-987E-E790CF10FB11}"/>
              </a:ext>
            </a:extLst>
          </p:cNvPr>
          <p:cNvSpPr>
            <a:spLocks noGrp="1"/>
          </p:cNvSpPr>
          <p:nvPr>
            <p:ph type="sldNum" sz="quarter" idx="12"/>
          </p:nvPr>
        </p:nvSpPr>
        <p:spPr/>
        <p:txBody>
          <a:bodyPr/>
          <a:lstStyle/>
          <a:p>
            <a:fld id="{709BBA3B-D75E-DC42-8652-EDC7F35A86E4}" type="slidenum">
              <a:rPr lang="en-US" sz="2400" smtClean="0"/>
              <a:t>57</a:t>
            </a:fld>
            <a:endParaRPr lang="en-US" sz="2400" dirty="0"/>
          </a:p>
        </p:txBody>
      </p:sp>
    </p:spTree>
    <p:extLst>
      <p:ext uri="{BB962C8B-B14F-4D97-AF65-F5344CB8AC3E}">
        <p14:creationId xmlns:p14="http://schemas.microsoft.com/office/powerpoint/2010/main" val="828809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0553" y="3917694"/>
            <a:ext cx="10773504" cy="707886"/>
          </a:xfrm>
          <a:prstGeom prst="rect">
            <a:avLst/>
          </a:prstGeom>
          <a:noFill/>
        </p:spPr>
        <p:txBody>
          <a:bodyPr wrap="square" rtlCol="0">
            <a:spAutoFit/>
          </a:bodyPr>
          <a:lstStyle/>
          <a:p>
            <a:r>
              <a:rPr lang="en-US" sz="4000" dirty="0"/>
              <a:t>Millennials learn only from on-line sources</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CF70F691-E2F7-A44B-89B3-0C8E9DC6630C}"/>
              </a:ext>
            </a:extLst>
          </p:cNvPr>
          <p:cNvSpPr>
            <a:spLocks noGrp="1"/>
          </p:cNvSpPr>
          <p:nvPr>
            <p:ph type="sldNum" sz="quarter" idx="12"/>
          </p:nvPr>
        </p:nvSpPr>
        <p:spPr/>
        <p:txBody>
          <a:bodyPr/>
          <a:lstStyle/>
          <a:p>
            <a:fld id="{709BBA3B-D75E-DC42-8652-EDC7F35A86E4}" type="slidenum">
              <a:rPr lang="en-US" sz="2400" smtClean="0"/>
              <a:t>58</a:t>
            </a:fld>
            <a:endParaRPr lang="en-US" sz="2400" dirty="0"/>
          </a:p>
        </p:txBody>
      </p:sp>
    </p:spTree>
    <p:extLst>
      <p:ext uri="{BB962C8B-B14F-4D97-AF65-F5344CB8AC3E}">
        <p14:creationId xmlns:p14="http://schemas.microsoft.com/office/powerpoint/2010/main" val="14886022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3542137"/>
            <a:ext cx="10591800" cy="2554545"/>
          </a:xfrm>
          <a:prstGeom prst="rect">
            <a:avLst/>
          </a:prstGeom>
          <a:noFill/>
        </p:spPr>
        <p:txBody>
          <a:bodyPr wrap="square" rtlCol="0">
            <a:spAutoFit/>
          </a:bodyPr>
          <a:lstStyle/>
          <a:p>
            <a:r>
              <a:rPr lang="en-US" sz="4000" dirty="0"/>
              <a:t>Millennials will never make good managers because they are to self-focused and absorbed. </a:t>
            </a:r>
          </a:p>
          <a:p>
            <a:r>
              <a:rPr lang="en-US" sz="4000" dirty="0"/>
              <a:t> </a:t>
            </a:r>
          </a:p>
        </p:txBody>
      </p:sp>
      <p:sp>
        <p:nvSpPr>
          <p:cNvPr id="5" name="Subtitle 2"/>
          <p:cNvSpPr txBox="1">
            <a:spLocks/>
          </p:cNvSpPr>
          <p:nvPr/>
        </p:nvSpPr>
        <p:spPr>
          <a:xfrm>
            <a:off x="1092914" y="173503"/>
            <a:ext cx="9144000" cy="165576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4800" b="1"/>
              <a:t>True or False</a:t>
            </a:r>
            <a:endParaRPr lang="en-US" sz="4800" b="1" dirty="0"/>
          </a:p>
        </p:txBody>
      </p:sp>
      <p:sp>
        <p:nvSpPr>
          <p:cNvPr id="6"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83382BE8-80C1-C440-A076-FFD14AB3E8C9}"/>
              </a:ext>
            </a:extLst>
          </p:cNvPr>
          <p:cNvSpPr>
            <a:spLocks noGrp="1"/>
          </p:cNvSpPr>
          <p:nvPr>
            <p:ph type="sldNum" sz="quarter" idx="12"/>
          </p:nvPr>
        </p:nvSpPr>
        <p:spPr/>
        <p:txBody>
          <a:bodyPr/>
          <a:lstStyle/>
          <a:p>
            <a:fld id="{709BBA3B-D75E-DC42-8652-EDC7F35A86E4}" type="slidenum">
              <a:rPr lang="en-US" sz="2400" smtClean="0"/>
              <a:t>59</a:t>
            </a:fld>
            <a:endParaRPr lang="en-US" sz="2400" dirty="0"/>
          </a:p>
        </p:txBody>
      </p:sp>
    </p:spTree>
    <p:extLst>
      <p:ext uri="{BB962C8B-B14F-4D97-AF65-F5344CB8AC3E}">
        <p14:creationId xmlns:p14="http://schemas.microsoft.com/office/powerpoint/2010/main" val="186563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4046311"/>
            <a:ext cx="8914773" cy="4980216"/>
          </a:xfrm>
        </p:spPr>
        <p:txBody>
          <a:bodyPr numCol="1">
            <a:normAutofit/>
          </a:bodyPr>
          <a:lstStyle/>
          <a:p>
            <a:pPr>
              <a:defRPr/>
            </a:pPr>
            <a:r>
              <a:rPr lang="en-US" sz="3200" b="1" dirty="0">
                <a:latin typeface="Trebuchet MS"/>
                <a:cs typeface="Trebuchet MS"/>
              </a:rPr>
              <a:t>What is a Millennial?</a:t>
            </a:r>
          </a:p>
          <a:p>
            <a:pPr>
              <a:defRPr/>
            </a:pPr>
            <a:endParaRPr lang="en-US" sz="3200" b="1" dirty="0">
              <a:latin typeface="Trebuchet MS"/>
              <a:cs typeface="Trebuchet MS"/>
            </a:endParaRPr>
          </a:p>
          <a:p>
            <a:pPr>
              <a:defRPr/>
            </a:pPr>
            <a:r>
              <a:rPr lang="en-US" sz="3200" b="1" dirty="0">
                <a:latin typeface="Trebuchet MS"/>
                <a:cs typeface="Trebuchet MS"/>
              </a:rPr>
              <a:t>What is a Leader?</a:t>
            </a:r>
          </a:p>
          <a:p>
            <a:pPr>
              <a:defRPr/>
            </a:pPr>
            <a:endParaRPr lang="en-US" sz="3200" b="1" dirty="0">
              <a:latin typeface="Trebuchet MS"/>
              <a:cs typeface="Trebuchet MS"/>
            </a:endParaRPr>
          </a:p>
        </p:txBody>
      </p:sp>
      <p:sp>
        <p:nvSpPr>
          <p:cNvPr id="5" name="TextBox 4"/>
          <p:cNvSpPr txBox="1"/>
          <p:nvPr/>
        </p:nvSpPr>
        <p:spPr>
          <a:xfrm>
            <a:off x="359228" y="489857"/>
            <a:ext cx="8914774" cy="2585323"/>
          </a:xfrm>
          <a:prstGeom prst="rect">
            <a:avLst/>
          </a:prstGeom>
          <a:noFill/>
        </p:spPr>
        <p:txBody>
          <a:bodyPr wrap="square" rtlCol="0">
            <a:spAutoFit/>
          </a:bodyPr>
          <a:lstStyle/>
          <a:p>
            <a:r>
              <a:rPr lang="en-US" sz="5400" b="1" dirty="0">
                <a:solidFill>
                  <a:srgbClr val="92D050"/>
                </a:solidFill>
              </a:rPr>
              <a:t>Attracting </a:t>
            </a:r>
            <a:r>
              <a:rPr lang="en-US" sz="5400" b="1">
                <a:solidFill>
                  <a:srgbClr val="92D050"/>
                </a:solidFill>
              </a:rPr>
              <a:t>and Retaining Millennials </a:t>
            </a:r>
            <a:r>
              <a:rPr lang="en-US" sz="5400" b="1" dirty="0">
                <a:solidFill>
                  <a:srgbClr val="92D050"/>
                </a:solidFill>
              </a:rPr>
              <a:t>and other good employees</a:t>
            </a:r>
          </a:p>
        </p:txBody>
      </p:sp>
      <p:sp>
        <p:nvSpPr>
          <p:cNvPr id="2" name="Slide Number Placeholder 1">
            <a:extLst>
              <a:ext uri="{FF2B5EF4-FFF2-40B4-BE49-F238E27FC236}">
                <a16:creationId xmlns:a16="http://schemas.microsoft.com/office/drawing/2014/main" id="{8CCC933A-0D41-CD44-AAD3-81EA4BA8C64B}"/>
              </a:ext>
            </a:extLst>
          </p:cNvPr>
          <p:cNvSpPr>
            <a:spLocks noGrp="1"/>
          </p:cNvSpPr>
          <p:nvPr>
            <p:ph type="sldNum" sz="quarter" idx="12"/>
          </p:nvPr>
        </p:nvSpPr>
        <p:spPr/>
        <p:txBody>
          <a:bodyPr/>
          <a:lstStyle/>
          <a:p>
            <a:fld id="{709BBA3B-D75E-DC42-8652-EDC7F35A86E4}" type="slidenum">
              <a:rPr lang="en-US" sz="2400" smtClean="0"/>
              <a:t>6</a:t>
            </a:fld>
            <a:endParaRPr lang="en-US" sz="2400" dirty="0"/>
          </a:p>
        </p:txBody>
      </p:sp>
    </p:spTree>
    <p:extLst>
      <p:ext uri="{BB962C8B-B14F-4D97-AF65-F5344CB8AC3E}">
        <p14:creationId xmlns:p14="http://schemas.microsoft.com/office/powerpoint/2010/main" val="8527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26671" y="45719"/>
            <a:ext cx="9339944" cy="6858001"/>
          </a:xfrm>
        </p:spPr>
        <p:txBody>
          <a:bodyPr/>
          <a:lstStyle/>
          <a:p>
            <a:pPr algn="l"/>
            <a:endParaRPr lang="en-US" dirty="0"/>
          </a:p>
          <a:p>
            <a:pPr algn="l"/>
            <a:r>
              <a:rPr lang="en-US" sz="5400" b="1" dirty="0"/>
              <a:t>Millennial </a:t>
            </a:r>
          </a:p>
          <a:p>
            <a:pPr algn="l"/>
            <a:r>
              <a:rPr lang="en-US" sz="5400" b="1" dirty="0"/>
              <a:t>Myths</a:t>
            </a:r>
          </a:p>
          <a:p>
            <a:pPr algn="l"/>
            <a:endParaRPr lang="en-US" sz="4000" b="1" dirty="0"/>
          </a:p>
          <a:p>
            <a:pPr algn="l"/>
            <a:r>
              <a:rPr lang="en-US" sz="4000" b="1" dirty="0"/>
              <a:t>Most of the Preceding statements</a:t>
            </a:r>
          </a:p>
          <a:p>
            <a:pPr algn="l"/>
            <a:r>
              <a:rPr lang="en-US" sz="4000" b="1" dirty="0"/>
              <a:t>Are </a:t>
            </a:r>
          </a:p>
          <a:p>
            <a:pPr algn="l"/>
            <a:r>
              <a:rPr lang="en-US" sz="4000" b="1" dirty="0"/>
              <a:t>False</a:t>
            </a:r>
          </a:p>
          <a:p>
            <a:pPr algn="l"/>
            <a:r>
              <a:rPr lang="en-US" sz="4000" dirty="0"/>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1ED58592-E82D-C441-A10A-2570872C1072}"/>
              </a:ext>
            </a:extLst>
          </p:cNvPr>
          <p:cNvSpPr>
            <a:spLocks noGrp="1"/>
          </p:cNvSpPr>
          <p:nvPr>
            <p:ph type="sldNum" sz="quarter" idx="12"/>
          </p:nvPr>
        </p:nvSpPr>
        <p:spPr/>
        <p:txBody>
          <a:bodyPr/>
          <a:lstStyle/>
          <a:p>
            <a:fld id="{709BBA3B-D75E-DC42-8652-EDC7F35A86E4}" type="slidenum">
              <a:rPr lang="en-US" sz="2400" smtClean="0"/>
              <a:t>60</a:t>
            </a:fld>
            <a:endParaRPr lang="en-US" sz="2400" dirty="0"/>
          </a:p>
        </p:txBody>
      </p:sp>
    </p:spTree>
    <p:extLst>
      <p:ext uri="{BB962C8B-B14F-4D97-AF65-F5344CB8AC3E}">
        <p14:creationId xmlns:p14="http://schemas.microsoft.com/office/powerpoint/2010/main" val="1184519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8458" y="2464256"/>
            <a:ext cx="3543300" cy="2554545"/>
          </a:xfrm>
          <a:prstGeom prst="rect">
            <a:avLst/>
          </a:prstGeom>
          <a:noFill/>
        </p:spPr>
        <p:txBody>
          <a:bodyPr wrap="square" rtlCol="0">
            <a:spAutoFit/>
          </a:bodyPr>
          <a:lstStyle/>
          <a:p>
            <a:r>
              <a:rPr lang="en-US" sz="3200" b="1" dirty="0"/>
              <a:t>Millennials</a:t>
            </a:r>
          </a:p>
          <a:p>
            <a:r>
              <a:rPr lang="en-US" sz="3200" b="1" dirty="0"/>
              <a:t>75 million</a:t>
            </a:r>
          </a:p>
          <a:p>
            <a:endParaRPr lang="en-US" sz="3200" b="1" dirty="0"/>
          </a:p>
          <a:p>
            <a:r>
              <a:rPr lang="en-US" sz="3200" b="1" dirty="0"/>
              <a:t>Born around </a:t>
            </a:r>
          </a:p>
          <a:p>
            <a:r>
              <a:rPr lang="en-US" sz="3200" b="1" dirty="0"/>
              <a:t>1980 to 2000</a:t>
            </a:r>
          </a:p>
        </p:txBody>
      </p:sp>
      <p:sp>
        <p:nvSpPr>
          <p:cNvPr id="7" name="TextBox 6"/>
          <p:cNvSpPr txBox="1"/>
          <p:nvPr/>
        </p:nvSpPr>
        <p:spPr>
          <a:xfrm>
            <a:off x="4261758" y="406266"/>
            <a:ext cx="5235729" cy="6278642"/>
          </a:xfrm>
          <a:prstGeom prst="rect">
            <a:avLst/>
          </a:prstGeom>
          <a:noFill/>
        </p:spPr>
        <p:txBody>
          <a:bodyPr wrap="none" rtlCol="0">
            <a:spAutoFit/>
          </a:bodyPr>
          <a:lstStyle/>
          <a:p>
            <a:r>
              <a:rPr lang="en-US" sz="3200" b="1" dirty="0"/>
              <a:t>Celebrate diversity</a:t>
            </a:r>
          </a:p>
          <a:p>
            <a:r>
              <a:rPr lang="en-US" sz="3200" b="1" dirty="0"/>
              <a:t>Optimistic/realistic</a:t>
            </a:r>
          </a:p>
          <a:p>
            <a:r>
              <a:rPr lang="en-US" sz="3200" b="1" dirty="0"/>
              <a:t>Self-inventive/individualistic</a:t>
            </a:r>
          </a:p>
          <a:p>
            <a:r>
              <a:rPr lang="en-US" sz="3200" b="1" dirty="0"/>
              <a:t>Rewrite the rules</a:t>
            </a:r>
          </a:p>
          <a:p>
            <a:r>
              <a:rPr lang="en-US" sz="3200" b="1" dirty="0"/>
              <a:t>Killer lifestyle</a:t>
            </a:r>
          </a:p>
          <a:p>
            <a:r>
              <a:rPr lang="en-US" sz="3200" b="1" dirty="0"/>
              <a:t>Irrelevance of institutions</a:t>
            </a:r>
          </a:p>
          <a:p>
            <a:r>
              <a:rPr lang="en-US" sz="3200" b="1" dirty="0"/>
              <a:t>Internet</a:t>
            </a:r>
          </a:p>
          <a:p>
            <a:r>
              <a:rPr lang="en-US" sz="3200" b="1" dirty="0"/>
              <a:t>Assume technology</a:t>
            </a:r>
          </a:p>
          <a:p>
            <a:r>
              <a:rPr lang="en-US" sz="3200" b="1" dirty="0"/>
              <a:t>Multitask fast</a:t>
            </a:r>
          </a:p>
          <a:p>
            <a:r>
              <a:rPr lang="en-US" sz="3200" b="1" dirty="0"/>
              <a:t>Nurtured</a:t>
            </a:r>
          </a:p>
          <a:p>
            <a:r>
              <a:rPr lang="en-US" sz="3200" b="1" dirty="0"/>
              <a:t>Friends = family</a:t>
            </a:r>
          </a:p>
          <a:p>
            <a:r>
              <a:rPr lang="en-US" sz="3200" b="1" dirty="0"/>
              <a:t>Always Connected generation</a:t>
            </a:r>
          </a:p>
          <a:p>
            <a:endParaRPr lang="en-US" dirty="0"/>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16F12768-0C51-D04B-8276-C391CC50A6DB}"/>
              </a:ext>
            </a:extLst>
          </p:cNvPr>
          <p:cNvSpPr>
            <a:spLocks noGrp="1"/>
          </p:cNvSpPr>
          <p:nvPr>
            <p:ph type="sldNum" sz="quarter" idx="12"/>
          </p:nvPr>
        </p:nvSpPr>
        <p:spPr>
          <a:xfrm>
            <a:off x="8590663" y="6041362"/>
            <a:ext cx="683339" cy="638114"/>
          </a:xfrm>
        </p:spPr>
        <p:txBody>
          <a:bodyPr/>
          <a:lstStyle/>
          <a:p>
            <a:fld id="{709BBA3B-D75E-DC42-8652-EDC7F35A86E4}" type="slidenum">
              <a:rPr lang="en-US" sz="2400" smtClean="0"/>
              <a:t>61</a:t>
            </a:fld>
            <a:endParaRPr lang="en-US" sz="2400" dirty="0"/>
          </a:p>
        </p:txBody>
      </p:sp>
    </p:spTree>
    <p:extLst>
      <p:ext uri="{BB962C8B-B14F-4D97-AF65-F5344CB8AC3E}">
        <p14:creationId xmlns:p14="http://schemas.microsoft.com/office/powerpoint/2010/main" val="973585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479037" cy="1550989"/>
          </a:xfrm>
        </p:spPr>
        <p:txBody>
          <a:bodyPr>
            <a:normAutofit fontScale="90000"/>
          </a:bodyPr>
          <a:lstStyle/>
          <a:p>
            <a:r>
              <a:rPr lang="en-US" sz="6000" b="1" dirty="0"/>
              <a:t>Millennials: </a:t>
            </a:r>
            <a:br>
              <a:rPr lang="en-US" sz="6000" b="1" dirty="0"/>
            </a:br>
            <a:r>
              <a:rPr lang="en-US" sz="5300" b="1" dirty="0">
                <a:solidFill>
                  <a:schemeClr val="bg2">
                    <a:lumMod val="25000"/>
                  </a:schemeClr>
                </a:solidFill>
              </a:rPr>
              <a:t>Personality</a:t>
            </a:r>
          </a:p>
        </p:txBody>
      </p:sp>
      <p:sp>
        <p:nvSpPr>
          <p:cNvPr id="3" name="Content Placeholder 2"/>
          <p:cNvSpPr>
            <a:spLocks noGrp="1"/>
          </p:cNvSpPr>
          <p:nvPr>
            <p:ph idx="1"/>
          </p:nvPr>
        </p:nvSpPr>
        <p:spPr>
          <a:xfrm>
            <a:off x="677333" y="2454504"/>
            <a:ext cx="8596668" cy="3880773"/>
          </a:xfrm>
        </p:spPr>
        <p:txBody>
          <a:bodyPr>
            <a:normAutofit/>
          </a:bodyPr>
          <a:lstStyle/>
          <a:p>
            <a:r>
              <a:rPr lang="en-US" sz="2800" b="1" dirty="0"/>
              <a:t>Optimistic</a:t>
            </a:r>
          </a:p>
          <a:p>
            <a:r>
              <a:rPr lang="en-US" sz="2800" b="1" dirty="0"/>
              <a:t>Ordered</a:t>
            </a:r>
          </a:p>
          <a:p>
            <a:r>
              <a:rPr lang="en-US" sz="2800" b="1" dirty="0"/>
              <a:t>Respectful</a:t>
            </a:r>
          </a:p>
          <a:p>
            <a:r>
              <a:rPr lang="en-US" sz="2800" b="1" dirty="0"/>
              <a:t>Open-minded</a:t>
            </a:r>
          </a:p>
          <a:p>
            <a:r>
              <a:rPr lang="en-US" sz="2800" b="1" dirty="0"/>
              <a:t>Nonjudgmental</a:t>
            </a:r>
          </a:p>
          <a:p>
            <a:r>
              <a:rPr lang="en-US" sz="2800" b="1" dirty="0"/>
              <a:t>Technologically supreme</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A722B7D4-CFBE-784C-BD77-3709FF1ECAC5}"/>
              </a:ext>
            </a:extLst>
          </p:cNvPr>
          <p:cNvSpPr>
            <a:spLocks noGrp="1"/>
          </p:cNvSpPr>
          <p:nvPr>
            <p:ph type="sldNum" sz="quarter" idx="12"/>
          </p:nvPr>
        </p:nvSpPr>
        <p:spPr/>
        <p:txBody>
          <a:bodyPr/>
          <a:lstStyle/>
          <a:p>
            <a:fld id="{709BBA3B-D75E-DC42-8652-EDC7F35A86E4}" type="slidenum">
              <a:rPr lang="en-US" sz="2400" smtClean="0"/>
              <a:t>62</a:t>
            </a:fld>
            <a:endParaRPr lang="en-US" sz="2400" dirty="0"/>
          </a:p>
        </p:txBody>
      </p:sp>
    </p:spTree>
    <p:extLst>
      <p:ext uri="{BB962C8B-B14F-4D97-AF65-F5344CB8AC3E}">
        <p14:creationId xmlns:p14="http://schemas.microsoft.com/office/powerpoint/2010/main" val="1957385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20" y="341538"/>
            <a:ext cx="10676466" cy="1320800"/>
          </a:xfrm>
        </p:spPr>
        <p:txBody>
          <a:bodyPr>
            <a:normAutofit fontScale="90000"/>
          </a:bodyPr>
          <a:lstStyle/>
          <a:p>
            <a:r>
              <a:rPr lang="en-US" sz="5400" b="1" dirty="0"/>
              <a:t>Millennials : </a:t>
            </a:r>
            <a:br>
              <a:rPr lang="en-US" b="1" dirty="0"/>
            </a:br>
            <a:r>
              <a:rPr lang="en-US" sz="5300" b="1" dirty="0">
                <a:solidFill>
                  <a:schemeClr val="bg2">
                    <a:lumMod val="25000"/>
                  </a:schemeClr>
                </a:solidFill>
              </a:rPr>
              <a:t>15 most successful in the World</a:t>
            </a:r>
          </a:p>
        </p:txBody>
      </p:sp>
      <p:sp>
        <p:nvSpPr>
          <p:cNvPr id="3" name="Content Placeholder 2"/>
          <p:cNvSpPr>
            <a:spLocks noGrp="1"/>
          </p:cNvSpPr>
          <p:nvPr>
            <p:ph idx="1"/>
          </p:nvPr>
        </p:nvSpPr>
        <p:spPr>
          <a:xfrm>
            <a:off x="658585" y="1988910"/>
            <a:ext cx="11261271" cy="5032375"/>
          </a:xfrm>
        </p:spPr>
        <p:txBody>
          <a:bodyPr numCol="2">
            <a:noAutofit/>
          </a:bodyPr>
          <a:lstStyle/>
          <a:p>
            <a:r>
              <a:rPr lang="en-US" sz="2800" b="1" dirty="0"/>
              <a:t>Mark Zuckerberg,  Facebook</a:t>
            </a:r>
          </a:p>
          <a:p>
            <a:r>
              <a:rPr lang="en-US" sz="2800" b="1" dirty="0"/>
              <a:t>Katy Perry</a:t>
            </a:r>
          </a:p>
          <a:p>
            <a:r>
              <a:rPr lang="en-US" sz="2800" b="1" dirty="0"/>
              <a:t>Jennifer Lawrence</a:t>
            </a:r>
          </a:p>
          <a:p>
            <a:r>
              <a:rPr lang="en-US" sz="2800" b="1" dirty="0"/>
              <a:t>Justin Bieber</a:t>
            </a:r>
          </a:p>
          <a:p>
            <a:r>
              <a:rPr lang="en-US" sz="2800" b="1" dirty="0"/>
              <a:t>Michele Phan (beauty products)</a:t>
            </a:r>
          </a:p>
          <a:p>
            <a:r>
              <a:rPr lang="en-US" sz="2800" b="1" dirty="0"/>
              <a:t>Bruno Mars</a:t>
            </a:r>
          </a:p>
          <a:p>
            <a:r>
              <a:rPr lang="en-US" sz="2800" b="1" dirty="0" err="1"/>
              <a:t>Pewdiepie</a:t>
            </a:r>
            <a:r>
              <a:rPr lang="en-US" sz="2800" b="1" dirty="0"/>
              <a:t> (gaming)</a:t>
            </a:r>
          </a:p>
          <a:p>
            <a:endParaRPr lang="en-US" sz="2800" b="1" dirty="0"/>
          </a:p>
          <a:p>
            <a:endParaRPr lang="en-US" sz="2800" b="1" dirty="0"/>
          </a:p>
          <a:p>
            <a:r>
              <a:rPr lang="en-US" sz="2800" b="1" dirty="0"/>
              <a:t>Michael Phelps (Olympic athlete 28  medals 23 Gold)</a:t>
            </a:r>
          </a:p>
          <a:p>
            <a:r>
              <a:rPr lang="en-US" sz="2800" b="1" dirty="0"/>
              <a:t>Jessica Alba</a:t>
            </a:r>
          </a:p>
          <a:p>
            <a:r>
              <a:rPr lang="en-US" sz="2800" b="1" dirty="0"/>
              <a:t>Justin Timberlake</a:t>
            </a:r>
          </a:p>
          <a:p>
            <a:r>
              <a:rPr lang="en-US" sz="2800" b="1" dirty="0"/>
              <a:t>Lady Gaga</a:t>
            </a:r>
          </a:p>
          <a:p>
            <a:r>
              <a:rPr lang="en-US" sz="2800" b="1" dirty="0" err="1"/>
              <a:t>Ivanka</a:t>
            </a:r>
            <a:r>
              <a:rPr lang="en-US" sz="2800" b="1" dirty="0"/>
              <a:t> Trump</a:t>
            </a:r>
          </a:p>
          <a:p>
            <a:r>
              <a:rPr lang="en-US" sz="2800" b="1" dirty="0" err="1"/>
              <a:t>Beyonce</a:t>
            </a:r>
            <a:endParaRPr lang="en-US" sz="2800" b="1" dirty="0"/>
          </a:p>
          <a:p>
            <a:r>
              <a:rPr lang="en-US" sz="2800" b="1" dirty="0"/>
              <a:t>Prince William/Kate Middleton</a:t>
            </a:r>
          </a:p>
          <a:p>
            <a:r>
              <a:rPr lang="en-US" sz="2800" b="1" dirty="0"/>
              <a:t>Adele </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A6E54689-C691-BF41-A165-0B52DDD97385}"/>
              </a:ext>
            </a:extLst>
          </p:cNvPr>
          <p:cNvSpPr>
            <a:spLocks noGrp="1"/>
          </p:cNvSpPr>
          <p:nvPr>
            <p:ph type="sldNum" sz="quarter" idx="12"/>
          </p:nvPr>
        </p:nvSpPr>
        <p:spPr>
          <a:xfrm>
            <a:off x="8590663" y="6041362"/>
            <a:ext cx="683339" cy="638114"/>
          </a:xfrm>
        </p:spPr>
        <p:txBody>
          <a:bodyPr/>
          <a:lstStyle/>
          <a:p>
            <a:fld id="{709BBA3B-D75E-DC42-8652-EDC7F35A86E4}" type="slidenum">
              <a:rPr lang="en-US" sz="2400" smtClean="0"/>
              <a:t>63</a:t>
            </a:fld>
            <a:endParaRPr lang="en-US" sz="2400" dirty="0"/>
          </a:p>
        </p:txBody>
      </p:sp>
    </p:spTree>
    <p:extLst>
      <p:ext uri="{BB962C8B-B14F-4D97-AF65-F5344CB8AC3E}">
        <p14:creationId xmlns:p14="http://schemas.microsoft.com/office/powerpoint/2010/main" val="2003651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985"/>
            <a:ext cx="10360780" cy="2117271"/>
          </a:xfrm>
        </p:spPr>
        <p:txBody>
          <a:bodyPr>
            <a:normAutofit/>
          </a:bodyPr>
          <a:lstStyle/>
          <a:p>
            <a:r>
              <a:rPr lang="en-US" sz="5400" b="1" dirty="0"/>
              <a:t>Millennials : </a:t>
            </a:r>
            <a:br>
              <a:rPr lang="en-US" b="1" dirty="0"/>
            </a:br>
            <a:r>
              <a:rPr lang="en-US" sz="4800" b="1" dirty="0">
                <a:solidFill>
                  <a:schemeClr val="bg2">
                    <a:lumMod val="25000"/>
                  </a:schemeClr>
                </a:solidFill>
              </a:rPr>
              <a:t>Cultural Factors</a:t>
            </a:r>
          </a:p>
        </p:txBody>
      </p:sp>
      <p:sp>
        <p:nvSpPr>
          <p:cNvPr id="3" name="Content Placeholder 2"/>
          <p:cNvSpPr>
            <a:spLocks noGrp="1"/>
          </p:cNvSpPr>
          <p:nvPr>
            <p:ph idx="1"/>
          </p:nvPr>
        </p:nvSpPr>
        <p:spPr>
          <a:xfrm>
            <a:off x="677334" y="2176918"/>
            <a:ext cx="9903580" cy="3880773"/>
          </a:xfrm>
        </p:spPr>
        <p:txBody>
          <a:bodyPr>
            <a:noAutofit/>
          </a:bodyPr>
          <a:lstStyle/>
          <a:p>
            <a:r>
              <a:rPr lang="en-US" sz="2800" b="1" dirty="0"/>
              <a:t>Information Revolution</a:t>
            </a:r>
          </a:p>
          <a:p>
            <a:r>
              <a:rPr lang="en-US" sz="2800" b="1" dirty="0"/>
              <a:t>Digital Natives: Digitally Engaged</a:t>
            </a:r>
          </a:p>
          <a:p>
            <a:r>
              <a:rPr lang="en-US" sz="2800" b="1" dirty="0"/>
              <a:t>Omni channel world </a:t>
            </a:r>
          </a:p>
          <a:p>
            <a:r>
              <a:rPr lang="en-US" sz="2800" b="1" dirty="0"/>
              <a:t>Peace</a:t>
            </a:r>
          </a:p>
          <a:p>
            <a:r>
              <a:rPr lang="en-US" sz="2800" b="1" dirty="0"/>
              <a:t>Prosperity /Opportunity</a:t>
            </a:r>
          </a:p>
          <a:p>
            <a:r>
              <a:rPr lang="en-US" sz="2800" b="1" dirty="0"/>
              <a:t>Globalization</a:t>
            </a:r>
          </a:p>
          <a:p>
            <a:r>
              <a:rPr lang="en-US" sz="2800" b="1" dirty="0"/>
              <a:t>Diversity</a:t>
            </a:r>
          </a:p>
          <a:p>
            <a:r>
              <a:rPr lang="en-US" sz="2800" b="1" dirty="0"/>
              <a:t>Structure: Helicopter Parents</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4A0741B4-D887-DB43-90A9-C955AB5B1988}"/>
              </a:ext>
            </a:extLst>
          </p:cNvPr>
          <p:cNvSpPr>
            <a:spLocks noGrp="1"/>
          </p:cNvSpPr>
          <p:nvPr>
            <p:ph type="sldNum" sz="quarter" idx="12"/>
          </p:nvPr>
        </p:nvSpPr>
        <p:spPr/>
        <p:txBody>
          <a:bodyPr/>
          <a:lstStyle/>
          <a:p>
            <a:fld id="{709BBA3B-D75E-DC42-8652-EDC7F35A86E4}" type="slidenum">
              <a:rPr lang="en-US" sz="2400" smtClean="0"/>
              <a:t>64</a:t>
            </a:fld>
            <a:endParaRPr lang="en-US" sz="2400" dirty="0"/>
          </a:p>
        </p:txBody>
      </p:sp>
    </p:spTree>
    <p:extLst>
      <p:ext uri="{BB962C8B-B14F-4D97-AF65-F5344CB8AC3E}">
        <p14:creationId xmlns:p14="http://schemas.microsoft.com/office/powerpoint/2010/main" val="17262622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259895"/>
            <a:ext cx="10262809" cy="1320800"/>
          </a:xfrm>
        </p:spPr>
        <p:txBody>
          <a:bodyPr>
            <a:normAutofit/>
          </a:bodyPr>
          <a:lstStyle/>
          <a:p>
            <a:r>
              <a:rPr lang="en-US" sz="4900" b="1"/>
              <a:t>Millennials: “</a:t>
            </a:r>
            <a:r>
              <a:rPr lang="en-US" sz="4900" b="1" dirty="0"/>
              <a:t>Marketing to”</a:t>
            </a:r>
          </a:p>
        </p:txBody>
      </p:sp>
      <p:sp>
        <p:nvSpPr>
          <p:cNvPr id="3" name="Content Placeholder 2"/>
          <p:cNvSpPr>
            <a:spLocks noGrp="1"/>
          </p:cNvSpPr>
          <p:nvPr>
            <p:ph idx="1"/>
          </p:nvPr>
        </p:nvSpPr>
        <p:spPr>
          <a:xfrm>
            <a:off x="689425" y="1352096"/>
            <a:ext cx="10515600" cy="5032375"/>
          </a:xfrm>
        </p:spPr>
        <p:txBody>
          <a:bodyPr>
            <a:noAutofit/>
          </a:bodyPr>
          <a:lstStyle/>
          <a:p>
            <a:r>
              <a:rPr lang="en-US" sz="2400" b="1" dirty="0"/>
              <a:t>They get Marketing (grew up with it. Respect their intelligence. </a:t>
            </a:r>
          </a:p>
          <a:p>
            <a:r>
              <a:rPr lang="en-US" sz="2400" b="1" dirty="0"/>
              <a:t>They are not your Fans (They are active participants.  Shape the conversation/own things they engage in</a:t>
            </a:r>
          </a:p>
          <a:p>
            <a:r>
              <a:rPr lang="en-US" sz="2400" b="1" dirty="0"/>
              <a:t>Experiences make them rich (in debt can’t afford a house but can afford an $ 800 primo festival experience</a:t>
            </a:r>
          </a:p>
          <a:p>
            <a:r>
              <a:rPr lang="en-US" sz="2400" b="1" dirty="0"/>
              <a:t>Knowledge is everything (millennial currency.  They want to know: where and how it is sourced, corporate practices, how staff is treated, personal character of leaders.  All elements must align.</a:t>
            </a:r>
          </a:p>
          <a:p>
            <a:r>
              <a:rPr lang="en-US" sz="2400" b="1" dirty="0"/>
              <a:t>Big is Bad   (big brands have let them down, leaders and industries collapse. They trust each other and micro-influencers</a:t>
            </a:r>
          </a:p>
          <a:p>
            <a:r>
              <a:rPr lang="en-US" sz="2400" b="1" dirty="0"/>
              <a:t>Chat is King (Primary means of communication. Expect brands to be available 24/7  Snap will eclipse text messaging</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B59F22B2-8D89-4D44-8279-B1B30AE91B53}"/>
              </a:ext>
            </a:extLst>
          </p:cNvPr>
          <p:cNvSpPr>
            <a:spLocks noGrp="1"/>
          </p:cNvSpPr>
          <p:nvPr>
            <p:ph type="sldNum" sz="quarter" idx="12"/>
          </p:nvPr>
        </p:nvSpPr>
        <p:spPr/>
        <p:txBody>
          <a:bodyPr/>
          <a:lstStyle/>
          <a:p>
            <a:fld id="{709BBA3B-D75E-DC42-8652-EDC7F35A86E4}" type="slidenum">
              <a:rPr lang="en-US" sz="2400" smtClean="0"/>
              <a:t>65</a:t>
            </a:fld>
            <a:endParaRPr lang="en-US" sz="2400" dirty="0"/>
          </a:p>
        </p:txBody>
      </p:sp>
    </p:spTree>
    <p:extLst>
      <p:ext uri="{BB962C8B-B14F-4D97-AF65-F5344CB8AC3E}">
        <p14:creationId xmlns:p14="http://schemas.microsoft.com/office/powerpoint/2010/main" val="1249239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286"/>
            <a:ext cx="8596668" cy="1320800"/>
          </a:xfrm>
        </p:spPr>
        <p:txBody>
          <a:bodyPr>
            <a:normAutofit/>
          </a:bodyPr>
          <a:lstStyle/>
          <a:p>
            <a:r>
              <a:rPr lang="en-US" sz="4900" b="1" dirty="0"/>
              <a:t>Millennials : “Marketing to”</a:t>
            </a:r>
          </a:p>
        </p:txBody>
      </p:sp>
      <p:sp>
        <p:nvSpPr>
          <p:cNvPr id="3" name="Content Placeholder 2"/>
          <p:cNvSpPr>
            <a:spLocks noGrp="1"/>
          </p:cNvSpPr>
          <p:nvPr>
            <p:ph idx="1"/>
          </p:nvPr>
        </p:nvSpPr>
        <p:spPr>
          <a:xfrm>
            <a:off x="601134" y="914852"/>
            <a:ext cx="11514666" cy="5587548"/>
          </a:xfrm>
        </p:spPr>
        <p:txBody>
          <a:bodyPr>
            <a:noAutofit/>
          </a:bodyPr>
          <a:lstStyle/>
          <a:p>
            <a:r>
              <a:rPr lang="en-US" sz="2600" b="1" dirty="0">
                <a:solidFill>
                  <a:schemeClr val="tx1"/>
                </a:solidFill>
              </a:rPr>
              <a:t>They get Marketing (grew up with it. Love humor. Respect their intelligence. </a:t>
            </a:r>
          </a:p>
          <a:p>
            <a:r>
              <a:rPr lang="en-US" sz="2600" b="1" dirty="0">
                <a:solidFill>
                  <a:schemeClr val="tx1"/>
                </a:solidFill>
              </a:rPr>
              <a:t>They are not your Fans (They are active participants.  Shape the conversation/own things they engage in</a:t>
            </a:r>
          </a:p>
          <a:p>
            <a:r>
              <a:rPr lang="en-US" sz="2600" b="1" dirty="0">
                <a:solidFill>
                  <a:schemeClr val="tx1"/>
                </a:solidFill>
              </a:rPr>
              <a:t>Experiences make them rich (in debt can’t afford a house but can afford an $ 800 primo festival experience</a:t>
            </a:r>
          </a:p>
          <a:p>
            <a:r>
              <a:rPr lang="en-US" sz="2600" b="1" dirty="0">
                <a:solidFill>
                  <a:schemeClr val="tx1"/>
                </a:solidFill>
              </a:rPr>
              <a:t>Knowledge is everything (millennial currency.  They want to know: where and how it is sourced, corporate practices, how staff is treated, personal character of leaders.  All elements must align.</a:t>
            </a:r>
          </a:p>
          <a:p>
            <a:r>
              <a:rPr lang="en-US" sz="2600" b="1" dirty="0">
                <a:solidFill>
                  <a:schemeClr val="tx1"/>
                </a:solidFill>
              </a:rPr>
              <a:t>Big is Bad   (big brands have let them down, leaders and industries collapse. They trust each other and micro-influencers</a:t>
            </a:r>
          </a:p>
          <a:p>
            <a:r>
              <a:rPr lang="en-US" sz="2600" b="1" dirty="0">
                <a:solidFill>
                  <a:schemeClr val="tx1"/>
                </a:solidFill>
              </a:rPr>
              <a:t>Chat is King (Primary means of communication. Expect brands to be available 24/7  Snap will eclipse text messaging</a:t>
            </a: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3A448B36-2BE1-5448-9F17-979C996A5F05}"/>
              </a:ext>
            </a:extLst>
          </p:cNvPr>
          <p:cNvSpPr>
            <a:spLocks noGrp="1"/>
          </p:cNvSpPr>
          <p:nvPr>
            <p:ph type="sldNum" sz="quarter" idx="12"/>
          </p:nvPr>
        </p:nvSpPr>
        <p:spPr>
          <a:xfrm>
            <a:off x="8590664" y="6314350"/>
            <a:ext cx="581912" cy="543649"/>
          </a:xfrm>
        </p:spPr>
        <p:txBody>
          <a:bodyPr/>
          <a:lstStyle/>
          <a:p>
            <a:fld id="{709BBA3B-D75E-DC42-8652-EDC7F35A86E4}" type="slidenum">
              <a:rPr lang="en-US" sz="2400" smtClean="0"/>
              <a:t>66</a:t>
            </a:fld>
            <a:endParaRPr lang="en-US" sz="2400" dirty="0"/>
          </a:p>
        </p:txBody>
      </p:sp>
    </p:spTree>
    <p:extLst>
      <p:ext uri="{BB962C8B-B14F-4D97-AF65-F5344CB8AC3E}">
        <p14:creationId xmlns:p14="http://schemas.microsoft.com/office/powerpoint/2010/main" val="1873001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29"/>
            <a:ext cx="8596668" cy="1320800"/>
          </a:xfrm>
        </p:spPr>
        <p:txBody>
          <a:bodyPr>
            <a:normAutofit/>
          </a:bodyPr>
          <a:lstStyle/>
          <a:p>
            <a:r>
              <a:rPr lang="en-US" sz="4900" b="1" dirty="0"/>
              <a:t>Millennials : “Marketing to”</a:t>
            </a:r>
          </a:p>
        </p:txBody>
      </p:sp>
      <p:sp>
        <p:nvSpPr>
          <p:cNvPr id="3" name="Content Placeholder 2"/>
          <p:cNvSpPr>
            <a:spLocks noGrp="1"/>
          </p:cNvSpPr>
          <p:nvPr>
            <p:ph idx="1"/>
          </p:nvPr>
        </p:nvSpPr>
        <p:spPr>
          <a:xfrm>
            <a:off x="593270" y="1433738"/>
            <a:ext cx="11598729" cy="5424262"/>
          </a:xfrm>
        </p:spPr>
        <p:txBody>
          <a:bodyPr>
            <a:normAutofit/>
          </a:bodyPr>
          <a:lstStyle/>
          <a:p>
            <a:r>
              <a:rPr lang="en-US" sz="2600" b="1" dirty="0">
                <a:solidFill>
                  <a:schemeClr val="tx1"/>
                </a:solidFill>
              </a:rPr>
              <a:t>Growth is Good (They are looking to grow on a personal level . Give them access to events , ideas and information. </a:t>
            </a:r>
          </a:p>
          <a:p>
            <a:r>
              <a:rPr lang="en-US" sz="2600" b="1" dirty="0">
                <a:solidFill>
                  <a:schemeClr val="tx1"/>
                </a:solidFill>
              </a:rPr>
              <a:t>Entertainment is Expected, Everywhere :They never learned to be bored.  Things move quickly and they like it.  15 second ads are too long. Brands must be the entertainment not sponsor it.</a:t>
            </a:r>
          </a:p>
          <a:p>
            <a:r>
              <a:rPr lang="en-US" sz="2600" b="1" dirty="0">
                <a:solidFill>
                  <a:schemeClr val="tx1"/>
                </a:solidFill>
              </a:rPr>
              <a:t>They’re ruthless. If you let them down they are on to the next thing. They understand they are in control and vote with their dollars. If you make a mistake atone publicly don’t try to sweep it under the carpet.</a:t>
            </a:r>
          </a:p>
          <a:p>
            <a:r>
              <a:rPr lang="en-US" sz="2600" b="1" dirty="0">
                <a:solidFill>
                  <a:schemeClr val="tx1"/>
                </a:solidFill>
              </a:rPr>
              <a:t>Irony Reigns: The offbeat and oddball the better. Humor is the way to show millennials you get them and respect their intelligence.  Humor is their weapon of choice and they maintain optimism.  It is a common language among friends.</a:t>
            </a:r>
          </a:p>
          <a:p>
            <a:endParaRPr lang="en-US" sz="2600" b="1" dirty="0">
              <a:solidFill>
                <a:schemeClr val="tx1"/>
              </a:solidFill>
            </a:endParaRPr>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365429EE-AB38-1846-9C30-1EFE5FFDA5A0}"/>
              </a:ext>
            </a:extLst>
          </p:cNvPr>
          <p:cNvSpPr>
            <a:spLocks noGrp="1"/>
          </p:cNvSpPr>
          <p:nvPr>
            <p:ph type="sldNum" sz="quarter" idx="12"/>
          </p:nvPr>
        </p:nvSpPr>
        <p:spPr>
          <a:xfrm>
            <a:off x="8386763" y="6041362"/>
            <a:ext cx="814387" cy="638114"/>
          </a:xfrm>
        </p:spPr>
        <p:txBody>
          <a:bodyPr/>
          <a:lstStyle/>
          <a:p>
            <a:fld id="{709BBA3B-D75E-DC42-8652-EDC7F35A86E4}" type="slidenum">
              <a:rPr lang="en-US" sz="2400" smtClean="0"/>
              <a:t>67</a:t>
            </a:fld>
            <a:endParaRPr lang="en-US" sz="2400" dirty="0"/>
          </a:p>
        </p:txBody>
      </p:sp>
    </p:spTree>
    <p:extLst>
      <p:ext uri="{BB962C8B-B14F-4D97-AF65-F5344CB8AC3E}">
        <p14:creationId xmlns:p14="http://schemas.microsoft.com/office/powerpoint/2010/main" val="1722374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514" y="323306"/>
            <a:ext cx="10352315" cy="5930538"/>
          </a:xfrm>
        </p:spPr>
        <p:txBody>
          <a:bodyPr>
            <a:normAutofit fontScale="92500" lnSpcReduction="10000"/>
          </a:bodyPr>
          <a:lstStyle/>
          <a:p>
            <a:pPr algn="l"/>
            <a:endParaRPr lang="en-US" dirty="0">
              <a:solidFill>
                <a:schemeClr val="bg2">
                  <a:lumMod val="25000"/>
                </a:schemeClr>
              </a:solidFill>
            </a:endParaRPr>
          </a:p>
          <a:p>
            <a:pPr algn="l"/>
            <a:r>
              <a:rPr lang="en-US" sz="4000" b="1" dirty="0">
                <a:solidFill>
                  <a:schemeClr val="bg2">
                    <a:lumMod val="25000"/>
                  </a:schemeClr>
                </a:solidFill>
              </a:rPr>
              <a:t>Millennials or New Workplace Preference </a:t>
            </a:r>
          </a:p>
          <a:p>
            <a:pPr algn="l"/>
            <a:endParaRPr lang="en-US" sz="4000" b="1" dirty="0">
              <a:solidFill>
                <a:schemeClr val="bg2">
                  <a:lumMod val="25000"/>
                </a:schemeClr>
              </a:solidFill>
            </a:endParaRPr>
          </a:p>
          <a:p>
            <a:pPr algn="l"/>
            <a:r>
              <a:rPr lang="en-US" sz="4000" b="1" dirty="0">
                <a:solidFill>
                  <a:schemeClr val="bg2">
                    <a:lumMod val="25000"/>
                  </a:schemeClr>
                </a:solidFill>
              </a:rPr>
              <a:t>No blind loyalty to a Corporation, Status and Title or Seniority</a:t>
            </a:r>
          </a:p>
          <a:p>
            <a:pPr algn="l"/>
            <a:endParaRPr lang="en-US" sz="4000" b="1" dirty="0">
              <a:solidFill>
                <a:schemeClr val="bg2">
                  <a:lumMod val="25000"/>
                </a:schemeClr>
              </a:solidFill>
            </a:endParaRPr>
          </a:p>
          <a:p>
            <a:pPr algn="l"/>
            <a:r>
              <a:rPr lang="en-US" sz="4000" b="1" dirty="0">
                <a:solidFill>
                  <a:schemeClr val="bg2">
                    <a:lumMod val="25000"/>
                  </a:schemeClr>
                </a:solidFill>
              </a:rPr>
              <a:t>M. Loyalty resembles the kind of loyalty in a free market economy</a:t>
            </a:r>
          </a:p>
          <a:p>
            <a:pPr algn="l"/>
            <a:endParaRPr lang="en-US" sz="4000" b="1" dirty="0">
              <a:solidFill>
                <a:schemeClr val="bg2">
                  <a:lumMod val="25000"/>
                </a:schemeClr>
              </a:solidFill>
            </a:endParaRPr>
          </a:p>
          <a:p>
            <a:pPr algn="l"/>
            <a:r>
              <a:rPr lang="en-US" sz="4000" b="1" dirty="0">
                <a:solidFill>
                  <a:schemeClr val="bg2">
                    <a:lumMod val="25000"/>
                  </a:schemeClr>
                </a:solidFill>
              </a:rPr>
              <a:t>Transactional Loyalty : negotiate it </a:t>
            </a:r>
            <a:r>
              <a:rPr lang="en-US" sz="4000"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F8F6BDA2-3DE6-F14F-A354-25EDD3AE260B}"/>
              </a:ext>
            </a:extLst>
          </p:cNvPr>
          <p:cNvSpPr>
            <a:spLocks noGrp="1"/>
          </p:cNvSpPr>
          <p:nvPr>
            <p:ph type="sldNum" sz="quarter" idx="12"/>
          </p:nvPr>
        </p:nvSpPr>
        <p:spPr/>
        <p:txBody>
          <a:bodyPr/>
          <a:lstStyle/>
          <a:p>
            <a:fld id="{709BBA3B-D75E-DC42-8652-EDC7F35A86E4}" type="slidenum">
              <a:rPr lang="en-US" sz="2400" smtClean="0"/>
              <a:t>68</a:t>
            </a:fld>
            <a:endParaRPr lang="en-US" sz="2400" dirty="0"/>
          </a:p>
        </p:txBody>
      </p:sp>
    </p:spTree>
    <p:extLst>
      <p:ext uri="{BB962C8B-B14F-4D97-AF65-F5344CB8AC3E}">
        <p14:creationId xmlns:p14="http://schemas.microsoft.com/office/powerpoint/2010/main" val="122599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2757" y="339634"/>
            <a:ext cx="9682842" cy="5914210"/>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/Digitally enabled and</a:t>
            </a:r>
          </a:p>
          <a:p>
            <a:pPr algn="l"/>
            <a:r>
              <a:rPr lang="en-US" sz="4000" b="1" dirty="0">
                <a:solidFill>
                  <a:schemeClr val="bg2">
                    <a:lumMod val="25000"/>
                  </a:schemeClr>
                </a:solidFill>
              </a:rPr>
              <a:t>influenced Preference</a:t>
            </a:r>
          </a:p>
          <a:p>
            <a:pPr algn="l"/>
            <a:endParaRPr lang="en-US" sz="4000" b="1" dirty="0">
              <a:solidFill>
                <a:schemeClr val="bg2">
                  <a:lumMod val="25000"/>
                </a:schemeClr>
              </a:solidFill>
            </a:endParaRPr>
          </a:p>
          <a:p>
            <a:pPr algn="l"/>
            <a:r>
              <a:rPr lang="en-US" sz="4000" b="1" dirty="0">
                <a:solidFill>
                  <a:schemeClr val="bg2">
                    <a:lumMod val="25000"/>
                  </a:schemeClr>
                </a:solidFill>
              </a:rPr>
              <a:t>They will do whatever it takes</a:t>
            </a:r>
          </a:p>
          <a:p>
            <a:pPr algn="l"/>
            <a:r>
              <a:rPr lang="en-US" sz="4000" b="1" dirty="0">
                <a:solidFill>
                  <a:schemeClr val="bg2">
                    <a:lumMod val="25000"/>
                  </a:schemeClr>
                </a:solidFill>
              </a:rPr>
              <a:t>as long it is being kept track of and they are getting credit for their work </a:t>
            </a:r>
            <a:r>
              <a:rPr lang="en-US" sz="4000"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3F6FA003-93B3-B94A-8EDF-074B9D9559C6}"/>
              </a:ext>
            </a:extLst>
          </p:cNvPr>
          <p:cNvSpPr>
            <a:spLocks noGrp="1"/>
          </p:cNvSpPr>
          <p:nvPr>
            <p:ph type="sldNum" sz="quarter" idx="12"/>
          </p:nvPr>
        </p:nvSpPr>
        <p:spPr/>
        <p:txBody>
          <a:bodyPr/>
          <a:lstStyle/>
          <a:p>
            <a:fld id="{709BBA3B-D75E-DC42-8652-EDC7F35A86E4}" type="slidenum">
              <a:rPr lang="en-US" sz="2400" smtClean="0"/>
              <a:t>69</a:t>
            </a:fld>
            <a:endParaRPr lang="en-US" sz="2400" dirty="0"/>
          </a:p>
        </p:txBody>
      </p:sp>
    </p:spTree>
    <p:extLst>
      <p:ext uri="{BB962C8B-B14F-4D97-AF65-F5344CB8AC3E}">
        <p14:creationId xmlns:p14="http://schemas.microsoft.com/office/powerpoint/2010/main" val="19395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endParaRPr lang="en-US" sz="3200" b="1" dirty="0">
              <a:latin typeface="Trebuchet MS"/>
              <a:cs typeface="Trebuchet MS"/>
            </a:endParaRPr>
          </a:p>
          <a:p>
            <a:pPr>
              <a:defRPr/>
            </a:pPr>
            <a:r>
              <a:rPr lang="en-US" sz="3200" b="1" dirty="0">
                <a:latin typeface="Trebuchet MS"/>
                <a:cs typeface="Trebuchet MS"/>
              </a:rPr>
              <a:t>Traditionalists: 1922-1943/46</a:t>
            </a:r>
          </a:p>
          <a:p>
            <a:pPr>
              <a:defRPr/>
            </a:pPr>
            <a:r>
              <a:rPr lang="en-US" sz="3200" b="1" dirty="0">
                <a:latin typeface="Trebuchet MS"/>
                <a:cs typeface="Trebuchet MS"/>
              </a:rPr>
              <a:t>Baby Boomers: 1943/46-1960/64</a:t>
            </a:r>
          </a:p>
          <a:p>
            <a:pPr>
              <a:defRPr/>
            </a:pPr>
            <a:r>
              <a:rPr lang="en-US" sz="3200" b="1" dirty="0">
                <a:latin typeface="Trebuchet MS"/>
                <a:cs typeface="Trebuchet MS"/>
              </a:rPr>
              <a:t>Generation X:   1960/64- 1978/82</a:t>
            </a:r>
          </a:p>
          <a:p>
            <a:pPr>
              <a:defRPr/>
            </a:pPr>
            <a:r>
              <a:rPr lang="en-US" sz="3200" b="1" dirty="0">
                <a:latin typeface="Trebuchet MS"/>
                <a:cs typeface="Trebuchet MS"/>
              </a:rPr>
              <a:t>Millennials:      1978/82-2000</a:t>
            </a:r>
          </a:p>
          <a:p>
            <a:pPr>
              <a:defRPr/>
            </a:pPr>
            <a:r>
              <a:rPr lang="en-US" sz="3200" b="1" dirty="0">
                <a:latin typeface="Trebuchet MS"/>
                <a:cs typeface="Trebuchet MS"/>
              </a:rPr>
              <a:t>Generation Z:  1996/2000</a:t>
            </a:r>
          </a:p>
          <a:p>
            <a:pPr>
              <a:defRPr/>
            </a:pPr>
            <a:endParaRPr lang="en-US" sz="3200" b="1" dirty="0">
              <a:latin typeface="Trebuchet MS"/>
              <a:cs typeface="Trebuchet MS"/>
            </a:endParaRP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2" name="Slide Number Placeholder 1">
            <a:extLst>
              <a:ext uri="{FF2B5EF4-FFF2-40B4-BE49-F238E27FC236}">
                <a16:creationId xmlns:a16="http://schemas.microsoft.com/office/drawing/2014/main" id="{E252DBE3-0F0F-A14A-83A2-087287E95555}"/>
              </a:ext>
            </a:extLst>
          </p:cNvPr>
          <p:cNvSpPr>
            <a:spLocks noGrp="1"/>
          </p:cNvSpPr>
          <p:nvPr>
            <p:ph type="sldNum" sz="quarter" idx="12"/>
          </p:nvPr>
        </p:nvSpPr>
        <p:spPr/>
        <p:txBody>
          <a:bodyPr/>
          <a:lstStyle/>
          <a:p>
            <a:fld id="{709BBA3B-D75E-DC42-8652-EDC7F35A86E4}" type="slidenum">
              <a:rPr lang="en-US" sz="2400" smtClean="0"/>
              <a:t>7</a:t>
            </a:fld>
            <a:endParaRPr lang="en-US" sz="2400" dirty="0"/>
          </a:p>
        </p:txBody>
      </p:sp>
    </p:spTree>
    <p:extLst>
      <p:ext uri="{BB962C8B-B14F-4D97-AF65-F5344CB8AC3E}">
        <p14:creationId xmlns:p14="http://schemas.microsoft.com/office/powerpoint/2010/main" val="904130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1114" y="45719"/>
            <a:ext cx="9829800"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 modern workplace culture</a:t>
            </a:r>
          </a:p>
          <a:p>
            <a:pPr algn="l"/>
            <a:endParaRPr lang="en-US" sz="4000" b="1" dirty="0">
              <a:solidFill>
                <a:schemeClr val="bg2">
                  <a:lumMod val="25000"/>
                </a:schemeClr>
              </a:solidFill>
            </a:endParaRPr>
          </a:p>
          <a:p>
            <a:pPr algn="l"/>
            <a:r>
              <a:rPr lang="en-US" sz="4000" b="1" dirty="0">
                <a:solidFill>
                  <a:schemeClr val="bg2">
                    <a:lumMod val="25000"/>
                  </a:schemeClr>
                </a:solidFill>
              </a:rPr>
              <a:t>Modern talent</a:t>
            </a:r>
          </a:p>
          <a:p>
            <a:pPr algn="l"/>
            <a:endParaRPr lang="en-US" sz="4000" b="1" dirty="0">
              <a:solidFill>
                <a:schemeClr val="bg2">
                  <a:lumMod val="25000"/>
                </a:schemeClr>
              </a:solidFill>
            </a:endParaRPr>
          </a:p>
          <a:p>
            <a:pPr algn="l"/>
            <a:r>
              <a:rPr lang="en-US" sz="4000" b="1" dirty="0">
                <a:solidFill>
                  <a:schemeClr val="bg2">
                    <a:lumMod val="25000"/>
                  </a:schemeClr>
                </a:solidFill>
              </a:rPr>
              <a:t>They have more information in their heads and more information at their fingertips than anyone ever has had</a:t>
            </a:r>
            <a:r>
              <a:rPr lang="en-US" sz="4000"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759BC31-A4E8-C44D-BB8D-F544963333F2}"/>
              </a:ext>
            </a:extLst>
          </p:cNvPr>
          <p:cNvSpPr>
            <a:spLocks noGrp="1"/>
          </p:cNvSpPr>
          <p:nvPr>
            <p:ph type="sldNum" sz="quarter" idx="12"/>
          </p:nvPr>
        </p:nvSpPr>
        <p:spPr/>
        <p:txBody>
          <a:bodyPr/>
          <a:lstStyle/>
          <a:p>
            <a:fld id="{709BBA3B-D75E-DC42-8652-EDC7F35A86E4}" type="slidenum">
              <a:rPr lang="en-US" sz="2400" smtClean="0"/>
              <a:t>70</a:t>
            </a:fld>
            <a:endParaRPr lang="en-US" sz="2400" dirty="0"/>
          </a:p>
        </p:txBody>
      </p:sp>
    </p:spTree>
    <p:extLst>
      <p:ext uri="{BB962C8B-B14F-4D97-AF65-F5344CB8AC3E}">
        <p14:creationId xmlns:p14="http://schemas.microsoft.com/office/powerpoint/2010/main" val="20167731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5028" y="45719"/>
            <a:ext cx="9307285"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dirty="0">
              <a:solidFill>
                <a:schemeClr val="bg2">
                  <a:lumMod val="25000"/>
                </a:schemeClr>
              </a:solidFill>
            </a:endParaRPr>
          </a:p>
          <a:p>
            <a:pPr algn="l"/>
            <a:r>
              <a:rPr lang="en-US" sz="4000" b="1" dirty="0">
                <a:solidFill>
                  <a:schemeClr val="bg2">
                    <a:lumMod val="25000"/>
                  </a:schemeClr>
                </a:solidFill>
              </a:rPr>
              <a:t>They want to hit the ground running. Identifying ,unidentified problems and solving them.  They want to be significant from the start.</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3222892E-CD82-6647-AACC-A7EFB252DC23}"/>
              </a:ext>
            </a:extLst>
          </p:cNvPr>
          <p:cNvSpPr>
            <a:spLocks noGrp="1"/>
          </p:cNvSpPr>
          <p:nvPr>
            <p:ph type="sldNum" sz="quarter" idx="12"/>
          </p:nvPr>
        </p:nvSpPr>
        <p:spPr/>
        <p:txBody>
          <a:bodyPr/>
          <a:lstStyle/>
          <a:p>
            <a:fld id="{709BBA3B-D75E-DC42-8652-EDC7F35A86E4}" type="slidenum">
              <a:rPr lang="en-US" sz="2400" smtClean="0"/>
              <a:t>71</a:t>
            </a:fld>
            <a:endParaRPr lang="en-US" sz="2400" dirty="0"/>
          </a:p>
        </p:txBody>
      </p:sp>
    </p:spTree>
    <p:extLst>
      <p:ext uri="{BB962C8B-B14F-4D97-AF65-F5344CB8AC3E}">
        <p14:creationId xmlns:p14="http://schemas.microsoft.com/office/powerpoint/2010/main" val="24481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1742" y="45719"/>
            <a:ext cx="9372601" cy="6858001"/>
          </a:xfrm>
        </p:spPr>
        <p:txBody>
          <a:bodyPr/>
          <a:lstStyle/>
          <a:p>
            <a:pPr algn="l"/>
            <a:endParaRPr lang="en-US" b="1" dirty="0">
              <a:solidFill>
                <a:schemeClr val="bg2">
                  <a:lumMod val="25000"/>
                </a:schemeClr>
              </a:solidFill>
            </a:endParaRPr>
          </a:p>
          <a:p>
            <a:pPr algn="l"/>
            <a:r>
              <a:rPr lang="en-US" sz="4000" b="1" dirty="0">
                <a:solidFill>
                  <a:schemeClr val="bg2">
                    <a:lumMod val="25000"/>
                  </a:schemeClr>
                </a:solidFill>
              </a:rPr>
              <a:t>Millennials</a:t>
            </a:r>
          </a:p>
          <a:p>
            <a:pPr algn="l"/>
            <a:endParaRPr lang="en-US" sz="4000" b="1" dirty="0">
              <a:solidFill>
                <a:schemeClr val="bg2">
                  <a:lumMod val="25000"/>
                </a:schemeClr>
              </a:solidFill>
            </a:endParaRPr>
          </a:p>
          <a:p>
            <a:pPr algn="l"/>
            <a:r>
              <a:rPr lang="en-US" sz="4000" b="1" dirty="0">
                <a:solidFill>
                  <a:schemeClr val="bg2">
                    <a:lumMod val="25000"/>
                  </a:schemeClr>
                </a:solidFill>
              </a:rPr>
              <a:t>They want engaging, involved workplaces.  Connect what we do to the mission.  Let us work have some flexibility about how, where and when we work.  </a:t>
            </a:r>
          </a:p>
          <a:p>
            <a:pPr algn="l"/>
            <a:endParaRPr lang="en-US" sz="4000" b="1" dirty="0">
              <a:solidFill>
                <a:schemeClr val="bg2">
                  <a:lumMod val="25000"/>
                </a:schemeClr>
              </a:solidFill>
            </a:endParaRPr>
          </a:p>
          <a:p>
            <a:pPr algn="l"/>
            <a:r>
              <a:rPr lang="en-US" sz="4000" b="1"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68792BD-E5CF-474B-9E00-D82EBC1082B3}"/>
              </a:ext>
            </a:extLst>
          </p:cNvPr>
          <p:cNvSpPr>
            <a:spLocks noGrp="1"/>
          </p:cNvSpPr>
          <p:nvPr>
            <p:ph type="sldNum" sz="quarter" idx="12"/>
          </p:nvPr>
        </p:nvSpPr>
        <p:spPr/>
        <p:txBody>
          <a:bodyPr/>
          <a:lstStyle/>
          <a:p>
            <a:fld id="{709BBA3B-D75E-DC42-8652-EDC7F35A86E4}" type="slidenum">
              <a:rPr lang="en-US" sz="2400" smtClean="0"/>
              <a:t>72</a:t>
            </a:fld>
            <a:endParaRPr lang="en-US" sz="2400" dirty="0"/>
          </a:p>
        </p:txBody>
      </p:sp>
    </p:spTree>
    <p:extLst>
      <p:ext uri="{BB962C8B-B14F-4D97-AF65-F5344CB8AC3E}">
        <p14:creationId xmlns:p14="http://schemas.microsoft.com/office/powerpoint/2010/main" val="1289782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7443" y="45719"/>
            <a:ext cx="9748158"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r>
              <a:rPr lang="en-US" sz="4000" b="1" dirty="0">
                <a:solidFill>
                  <a:schemeClr val="bg2">
                    <a:lumMod val="25000"/>
                  </a:schemeClr>
                </a:solidFill>
              </a:rPr>
              <a:t>No desire to be left alone. They want</a:t>
            </a:r>
          </a:p>
          <a:p>
            <a:pPr algn="l"/>
            <a:r>
              <a:rPr lang="en-US" sz="4000" b="1" dirty="0">
                <a:solidFill>
                  <a:schemeClr val="bg2">
                    <a:lumMod val="25000"/>
                  </a:schemeClr>
                </a:solidFill>
              </a:rPr>
              <a:t>guidance , feedback,</a:t>
            </a:r>
          </a:p>
          <a:p>
            <a:pPr algn="l"/>
            <a:r>
              <a:rPr lang="en-US" sz="4000" b="1" dirty="0">
                <a:solidFill>
                  <a:schemeClr val="bg2">
                    <a:lumMod val="25000"/>
                  </a:schemeClr>
                </a:solidFill>
              </a:rPr>
              <a:t>and someone who knows them and what they do</a:t>
            </a:r>
          </a:p>
          <a:p>
            <a:pPr algn="l"/>
            <a:r>
              <a:rPr lang="en-US" sz="4000" b="1" dirty="0">
                <a:solidFill>
                  <a:schemeClr val="bg2">
                    <a:lumMod val="25000"/>
                  </a:schemeClr>
                </a:solidFill>
              </a:rPr>
              <a:t>As well as keeping track of their successes</a:t>
            </a:r>
            <a:r>
              <a:rPr lang="en-US" sz="4000"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D63C9A46-89D1-2A4A-AEEB-3A924DA591CB}"/>
              </a:ext>
            </a:extLst>
          </p:cNvPr>
          <p:cNvSpPr>
            <a:spLocks noGrp="1"/>
          </p:cNvSpPr>
          <p:nvPr>
            <p:ph type="sldNum" sz="quarter" idx="12"/>
          </p:nvPr>
        </p:nvSpPr>
        <p:spPr/>
        <p:txBody>
          <a:bodyPr/>
          <a:lstStyle/>
          <a:p>
            <a:fld id="{709BBA3B-D75E-DC42-8652-EDC7F35A86E4}" type="slidenum">
              <a:rPr lang="en-US" sz="2400" smtClean="0"/>
              <a:t>73</a:t>
            </a:fld>
            <a:endParaRPr lang="en-US" sz="2400" dirty="0"/>
          </a:p>
        </p:txBody>
      </p:sp>
    </p:spTree>
    <p:extLst>
      <p:ext uri="{BB962C8B-B14F-4D97-AF65-F5344CB8AC3E}">
        <p14:creationId xmlns:p14="http://schemas.microsoft.com/office/powerpoint/2010/main" val="482047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0728" y="45719"/>
            <a:ext cx="8964385"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dirty="0">
              <a:solidFill>
                <a:schemeClr val="bg2">
                  <a:lumMod val="25000"/>
                </a:schemeClr>
              </a:solidFill>
            </a:endParaRPr>
          </a:p>
          <a:p>
            <a:pPr algn="l"/>
            <a:endParaRPr lang="en-US" sz="4000" dirty="0">
              <a:solidFill>
                <a:schemeClr val="bg2">
                  <a:lumMod val="25000"/>
                </a:schemeClr>
              </a:solidFill>
            </a:endParaRPr>
          </a:p>
          <a:p>
            <a:pPr algn="l"/>
            <a:r>
              <a:rPr lang="en-US" sz="4000" b="1" dirty="0">
                <a:solidFill>
                  <a:schemeClr val="bg2">
                    <a:lumMod val="25000"/>
                  </a:schemeClr>
                </a:solidFill>
              </a:rPr>
              <a:t>Want teachers as managers to assist them in doing their work better and faster.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5A0F867C-29E9-1E4E-9091-F55B741BF03A}"/>
              </a:ext>
            </a:extLst>
          </p:cNvPr>
          <p:cNvSpPr>
            <a:spLocks noGrp="1"/>
          </p:cNvSpPr>
          <p:nvPr>
            <p:ph type="sldNum" sz="quarter" idx="12"/>
          </p:nvPr>
        </p:nvSpPr>
        <p:spPr/>
        <p:txBody>
          <a:bodyPr/>
          <a:lstStyle/>
          <a:p>
            <a:fld id="{709BBA3B-D75E-DC42-8652-EDC7F35A86E4}" type="slidenum">
              <a:rPr lang="en-US" sz="2400" smtClean="0"/>
              <a:t>74</a:t>
            </a:fld>
            <a:endParaRPr lang="en-US" sz="2400" dirty="0"/>
          </a:p>
        </p:txBody>
      </p:sp>
    </p:spTree>
    <p:extLst>
      <p:ext uri="{BB962C8B-B14F-4D97-AF65-F5344CB8AC3E}">
        <p14:creationId xmlns:p14="http://schemas.microsoft.com/office/powerpoint/2010/main" val="14561503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9470" y="45719"/>
            <a:ext cx="9731829"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dirty="0">
              <a:solidFill>
                <a:schemeClr val="bg2">
                  <a:lumMod val="25000"/>
                </a:schemeClr>
              </a:solidFill>
            </a:endParaRPr>
          </a:p>
          <a:p>
            <a:pPr algn="l"/>
            <a:r>
              <a:rPr lang="en-US" sz="4000" b="1" dirty="0">
                <a:solidFill>
                  <a:schemeClr val="bg2">
                    <a:lumMod val="25000"/>
                  </a:schemeClr>
                </a:solidFill>
              </a:rPr>
              <a:t>They may not be focused on climbing the ladder but they are interested in development and progression.</a:t>
            </a:r>
          </a:p>
          <a:p>
            <a:pPr algn="l"/>
            <a:r>
              <a:rPr lang="en-US" sz="4000" b="1" dirty="0">
                <a:solidFill>
                  <a:schemeClr val="bg2">
                    <a:lumMod val="25000"/>
                  </a:schemeClr>
                </a:solidFill>
              </a:rPr>
              <a:t>They will move up but in non-traditional ways but </a:t>
            </a:r>
          </a:p>
          <a:p>
            <a:pPr algn="l"/>
            <a:r>
              <a:rPr lang="en-US" sz="4000" b="1" dirty="0">
                <a:solidFill>
                  <a:schemeClr val="bg2">
                    <a:lumMod val="25000"/>
                  </a:schemeClr>
                </a:solidFill>
              </a:rPr>
              <a:t>Proofing their ability to add value.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C9E3FB40-32E6-0646-9A9B-810467A19391}"/>
              </a:ext>
            </a:extLst>
          </p:cNvPr>
          <p:cNvSpPr>
            <a:spLocks noGrp="1"/>
          </p:cNvSpPr>
          <p:nvPr>
            <p:ph type="sldNum" sz="quarter" idx="12"/>
          </p:nvPr>
        </p:nvSpPr>
        <p:spPr/>
        <p:txBody>
          <a:bodyPr/>
          <a:lstStyle/>
          <a:p>
            <a:fld id="{709BBA3B-D75E-DC42-8652-EDC7F35A86E4}" type="slidenum">
              <a:rPr lang="en-US" sz="2400" smtClean="0"/>
              <a:t>75</a:t>
            </a:fld>
            <a:endParaRPr lang="en-US" sz="2400" dirty="0"/>
          </a:p>
        </p:txBody>
      </p:sp>
    </p:spTree>
    <p:extLst>
      <p:ext uri="{BB962C8B-B14F-4D97-AF65-F5344CB8AC3E}">
        <p14:creationId xmlns:p14="http://schemas.microsoft.com/office/powerpoint/2010/main" val="795123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7442" y="45719"/>
            <a:ext cx="9601201" cy="6858001"/>
          </a:xfrm>
        </p:spPr>
        <p:txBody>
          <a:bodyPr>
            <a:normAutofit lnSpcReduction="10000"/>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r>
              <a:rPr lang="en-US" sz="4000" b="1" dirty="0">
                <a:solidFill>
                  <a:schemeClr val="bg2">
                    <a:lumMod val="25000"/>
                  </a:schemeClr>
                </a:solidFill>
              </a:rPr>
              <a:t>They care about money and benefits and are savvy about researching their possible employer’s offerings as compared to others.</a:t>
            </a:r>
          </a:p>
          <a:p>
            <a:pPr algn="l"/>
            <a:r>
              <a:rPr lang="en-US" sz="4000" b="1" dirty="0">
                <a:solidFill>
                  <a:schemeClr val="bg2">
                    <a:lumMod val="25000"/>
                  </a:schemeClr>
                </a:solidFill>
              </a:rPr>
              <a:t>However it is not the highest priority but an element that can keep employment possibilities open.</a:t>
            </a:r>
          </a:p>
          <a:p>
            <a:pPr algn="l"/>
            <a:r>
              <a:rPr lang="en-US" sz="4000" b="1" dirty="0">
                <a:solidFill>
                  <a:schemeClr val="bg2">
                    <a:lumMod val="25000"/>
                  </a:schemeClr>
                </a:solidFill>
              </a:rPr>
              <a:t>They will want to know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1EC1FD74-432C-DE42-8800-BE16DEF200E1}"/>
              </a:ext>
            </a:extLst>
          </p:cNvPr>
          <p:cNvSpPr>
            <a:spLocks noGrp="1"/>
          </p:cNvSpPr>
          <p:nvPr>
            <p:ph type="sldNum" sz="quarter" idx="12"/>
          </p:nvPr>
        </p:nvSpPr>
        <p:spPr/>
        <p:txBody>
          <a:bodyPr/>
          <a:lstStyle/>
          <a:p>
            <a:fld id="{709BBA3B-D75E-DC42-8652-EDC7F35A86E4}" type="slidenum">
              <a:rPr lang="en-US" sz="2400" smtClean="0"/>
              <a:t>76</a:t>
            </a:fld>
            <a:endParaRPr lang="en-US" sz="2400" dirty="0"/>
          </a:p>
        </p:txBody>
      </p:sp>
    </p:spTree>
    <p:extLst>
      <p:ext uri="{BB962C8B-B14F-4D97-AF65-F5344CB8AC3E}">
        <p14:creationId xmlns:p14="http://schemas.microsoft.com/office/powerpoint/2010/main" val="1991832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575526"/>
            <a:ext cx="8914773" cy="4980216"/>
          </a:xfrm>
        </p:spPr>
        <p:txBody>
          <a:bodyPr numCol="1">
            <a:normAutofit/>
          </a:bodyPr>
          <a:lstStyle/>
          <a:p>
            <a:pPr>
              <a:defRPr/>
            </a:pPr>
            <a:endParaRPr lang="en-US" sz="3200" b="1" dirty="0">
              <a:latin typeface="Trebuchet MS"/>
              <a:cs typeface="Trebuchet MS"/>
            </a:endParaRP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Lessons Learned</a:t>
            </a:r>
          </a:p>
        </p:txBody>
      </p:sp>
      <p:sp>
        <p:nvSpPr>
          <p:cNvPr id="2" name="TextBox 1"/>
          <p:cNvSpPr txBox="1"/>
          <p:nvPr/>
        </p:nvSpPr>
        <p:spPr>
          <a:xfrm>
            <a:off x="564225" y="1945532"/>
            <a:ext cx="8868133" cy="3416320"/>
          </a:xfrm>
          <a:prstGeom prst="rect">
            <a:avLst/>
          </a:prstGeom>
          <a:noFill/>
        </p:spPr>
        <p:txBody>
          <a:bodyPr wrap="none" rtlCol="0">
            <a:spAutoFit/>
          </a:bodyPr>
          <a:lstStyle/>
          <a:p>
            <a:r>
              <a:rPr lang="en-US" sz="3600" dirty="0"/>
              <a:t>Playing the Money Game</a:t>
            </a:r>
          </a:p>
          <a:p>
            <a:endParaRPr lang="en-US" sz="3600" dirty="0"/>
          </a:p>
          <a:p>
            <a:r>
              <a:rPr lang="en-US" sz="3600" dirty="0"/>
              <a:t>Competitive on the Outside and Equitable</a:t>
            </a:r>
          </a:p>
          <a:p>
            <a:r>
              <a:rPr lang="en-US" sz="3600" dirty="0"/>
              <a:t>On the Inside</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847662-B8EA-B94D-AC05-C132814A8F0D}"/>
              </a:ext>
            </a:extLst>
          </p:cNvPr>
          <p:cNvSpPr>
            <a:spLocks noGrp="1"/>
          </p:cNvSpPr>
          <p:nvPr>
            <p:ph type="sldNum" sz="quarter" idx="12"/>
          </p:nvPr>
        </p:nvSpPr>
        <p:spPr/>
        <p:txBody>
          <a:bodyPr/>
          <a:lstStyle/>
          <a:p>
            <a:fld id="{709BBA3B-D75E-DC42-8652-EDC7F35A86E4}" type="slidenum">
              <a:rPr lang="en-US" sz="2400" smtClean="0"/>
              <a:t>77</a:t>
            </a:fld>
            <a:endParaRPr lang="en-US" sz="2400" dirty="0"/>
          </a:p>
        </p:txBody>
      </p:sp>
    </p:spTree>
    <p:extLst>
      <p:ext uri="{BB962C8B-B14F-4D97-AF65-F5344CB8AC3E}">
        <p14:creationId xmlns:p14="http://schemas.microsoft.com/office/powerpoint/2010/main" val="2577736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1114" y="45719"/>
            <a:ext cx="9584872"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r>
              <a:rPr lang="en-US" sz="4000" b="1" dirty="0">
                <a:solidFill>
                  <a:schemeClr val="bg2">
                    <a:lumMod val="25000"/>
                  </a:schemeClr>
                </a:solidFill>
              </a:rPr>
              <a:t>Care about Relationships, tasks, learning opportunities,</a:t>
            </a:r>
          </a:p>
          <a:p>
            <a:pPr algn="l"/>
            <a:r>
              <a:rPr lang="en-US" sz="4000" b="1" dirty="0">
                <a:solidFill>
                  <a:schemeClr val="bg2">
                    <a:lumMod val="25000"/>
                  </a:schemeClr>
                </a:solidFill>
              </a:rPr>
              <a:t>schedule, location, </a:t>
            </a:r>
          </a:p>
          <a:p>
            <a:pPr algn="l"/>
            <a:r>
              <a:rPr lang="en-US" sz="4000" b="1" dirty="0">
                <a:solidFill>
                  <a:schemeClr val="bg2">
                    <a:lumMod val="25000"/>
                  </a:schemeClr>
                </a:solidFill>
              </a:rPr>
              <a:t>mission and community involvement</a:t>
            </a:r>
          </a:p>
          <a:p>
            <a:pPr algn="l"/>
            <a:r>
              <a:rPr lang="en-US" sz="4000" b="1" dirty="0">
                <a:solidFill>
                  <a:schemeClr val="bg2">
                    <a:lumMod val="25000"/>
                  </a:schemeClr>
                </a:solidFill>
              </a:rPr>
              <a:t>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60BAE30E-2BA3-F94C-BCFC-55E34468CD34}"/>
              </a:ext>
            </a:extLst>
          </p:cNvPr>
          <p:cNvSpPr>
            <a:spLocks noGrp="1"/>
          </p:cNvSpPr>
          <p:nvPr>
            <p:ph type="sldNum" sz="quarter" idx="12"/>
          </p:nvPr>
        </p:nvSpPr>
        <p:spPr/>
        <p:txBody>
          <a:bodyPr/>
          <a:lstStyle/>
          <a:p>
            <a:fld id="{709BBA3B-D75E-DC42-8652-EDC7F35A86E4}" type="slidenum">
              <a:rPr lang="en-US" sz="2400" smtClean="0"/>
              <a:t>78</a:t>
            </a:fld>
            <a:endParaRPr lang="en-US" sz="2400" dirty="0"/>
          </a:p>
        </p:txBody>
      </p:sp>
    </p:spTree>
    <p:extLst>
      <p:ext uri="{BB962C8B-B14F-4D97-AF65-F5344CB8AC3E}">
        <p14:creationId xmlns:p14="http://schemas.microsoft.com/office/powerpoint/2010/main" val="1761166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3143" y="45719"/>
            <a:ext cx="9617528"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endParaRPr lang="en-US" sz="4000" b="1" dirty="0">
              <a:solidFill>
                <a:schemeClr val="bg2">
                  <a:lumMod val="25000"/>
                </a:schemeClr>
              </a:solidFill>
            </a:endParaRPr>
          </a:p>
          <a:p>
            <a:pPr algn="l"/>
            <a:r>
              <a:rPr lang="en-US" sz="4000" b="1" dirty="0">
                <a:solidFill>
                  <a:schemeClr val="bg2">
                    <a:lumMod val="25000"/>
                  </a:schemeClr>
                </a:solidFill>
              </a:rPr>
              <a:t>Will respect what you bring to the table but they want you to respect what they bring         </a:t>
            </a:r>
          </a:p>
        </p:txBody>
      </p:sp>
      <p:sp>
        <p:nvSpPr>
          <p:cNvPr id="4"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72D7271D-DF2F-3746-AA8A-BA6A8B7228A8}"/>
              </a:ext>
            </a:extLst>
          </p:cNvPr>
          <p:cNvSpPr>
            <a:spLocks noGrp="1"/>
          </p:cNvSpPr>
          <p:nvPr>
            <p:ph type="sldNum" sz="quarter" idx="12"/>
          </p:nvPr>
        </p:nvSpPr>
        <p:spPr/>
        <p:txBody>
          <a:bodyPr/>
          <a:lstStyle/>
          <a:p>
            <a:fld id="{709BBA3B-D75E-DC42-8652-EDC7F35A86E4}" type="slidenum">
              <a:rPr lang="en-US" sz="2400" smtClean="0"/>
              <a:t>79</a:t>
            </a:fld>
            <a:endParaRPr lang="en-US" sz="2400" dirty="0"/>
          </a:p>
        </p:txBody>
      </p:sp>
    </p:spTree>
    <p:extLst>
      <p:ext uri="{BB962C8B-B14F-4D97-AF65-F5344CB8AC3E}">
        <p14:creationId xmlns:p14="http://schemas.microsoft.com/office/powerpoint/2010/main" val="192970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endParaRPr lang="en-US" sz="3200" b="1" dirty="0">
              <a:latin typeface="Trebuchet MS"/>
              <a:cs typeface="Trebuchet MS"/>
            </a:endParaRPr>
          </a:p>
          <a:p>
            <a:pPr>
              <a:defRPr/>
            </a:pPr>
            <a:r>
              <a:rPr lang="en-US" sz="3200" b="1" dirty="0">
                <a:latin typeface="Trebuchet MS"/>
                <a:cs typeface="Trebuchet MS"/>
              </a:rPr>
              <a:t>China: Post 1950 (founding of People’s Republic, Post 1960(Communist Party campaigned), Post 1970 (first generation influenced by the West) Post 1980 (first born after One child policy) Post 1990-first born after Tiananmen Square protests) Post 2000 (like </a:t>
            </a:r>
            <a:r>
              <a:rPr lang="en-US" sz="3200" b="1" dirty="0" err="1">
                <a:latin typeface="Trebuchet MS"/>
                <a:cs typeface="Trebuchet MS"/>
              </a:rPr>
              <a:t>Gen.Z</a:t>
            </a:r>
            <a:r>
              <a:rPr lang="en-US" sz="3200" b="1" dirty="0">
                <a:latin typeface="Trebuchet MS"/>
                <a:cs typeface="Trebuchet MS"/>
              </a:rPr>
              <a:t> digital/internet Gen.)</a:t>
            </a: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2" name="Slide Number Placeholder 1">
            <a:extLst>
              <a:ext uri="{FF2B5EF4-FFF2-40B4-BE49-F238E27FC236}">
                <a16:creationId xmlns:a16="http://schemas.microsoft.com/office/drawing/2014/main" id="{3EC9EC42-9A86-724D-8732-E496E8BC9BF4}"/>
              </a:ext>
            </a:extLst>
          </p:cNvPr>
          <p:cNvSpPr>
            <a:spLocks noGrp="1"/>
          </p:cNvSpPr>
          <p:nvPr>
            <p:ph type="sldNum" sz="quarter" idx="12"/>
          </p:nvPr>
        </p:nvSpPr>
        <p:spPr/>
        <p:txBody>
          <a:bodyPr/>
          <a:lstStyle/>
          <a:p>
            <a:fld id="{709BBA3B-D75E-DC42-8652-EDC7F35A86E4}" type="slidenum">
              <a:rPr lang="en-US" sz="2400" smtClean="0"/>
              <a:t>8</a:t>
            </a:fld>
            <a:endParaRPr lang="en-US" sz="2400" dirty="0"/>
          </a:p>
        </p:txBody>
      </p:sp>
    </p:spTree>
    <p:extLst>
      <p:ext uri="{BB962C8B-B14F-4D97-AF65-F5344CB8AC3E}">
        <p14:creationId xmlns:p14="http://schemas.microsoft.com/office/powerpoint/2010/main" val="30157478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3771" y="0"/>
            <a:ext cx="12192000"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endParaRPr lang="en-US" sz="4000" b="1" dirty="0">
              <a:solidFill>
                <a:schemeClr val="bg2">
                  <a:lumMod val="25000"/>
                </a:schemeClr>
              </a:solidFill>
            </a:endParaRPr>
          </a:p>
          <a:p>
            <a:pPr algn="l"/>
            <a:r>
              <a:rPr lang="en-US" sz="4000" b="1" dirty="0">
                <a:solidFill>
                  <a:schemeClr val="bg2">
                    <a:lumMod val="25000"/>
                  </a:schemeClr>
                </a:solidFill>
              </a:rPr>
              <a:t>Will learn what is easy to learn from</a:t>
            </a:r>
          </a:p>
          <a:p>
            <a:pPr algn="l"/>
            <a:r>
              <a:rPr lang="en-US" sz="4000" b="1" dirty="0">
                <a:solidFill>
                  <a:schemeClr val="bg2">
                    <a:lumMod val="25000"/>
                  </a:schemeClr>
                </a:solidFill>
              </a:rPr>
              <a:t>computers but they also learn from coaching, direction, guidance, support, and shared knowledge</a:t>
            </a:r>
            <a:r>
              <a:rPr lang="en-US" sz="4000" dirty="0">
                <a:solidFill>
                  <a:schemeClr val="bg2">
                    <a:lumMod val="25000"/>
                  </a:schemeClr>
                </a:solidFill>
              </a:rPr>
              <a:t>.</a:t>
            </a:r>
          </a:p>
        </p:txBody>
      </p:sp>
      <p:sp>
        <p:nvSpPr>
          <p:cNvPr id="2" name="TextBox 1"/>
          <p:cNvSpPr txBox="1"/>
          <p:nvPr/>
        </p:nvSpPr>
        <p:spPr>
          <a:xfrm>
            <a:off x="-1188720" y="-1188720"/>
            <a:ext cx="184731" cy="369332"/>
          </a:xfrm>
          <a:prstGeom prst="rect">
            <a:avLst/>
          </a:prstGeom>
          <a:noFill/>
        </p:spPr>
        <p:txBody>
          <a:bodyPr wrap="none" rtlCol="0">
            <a:spAutoFit/>
          </a:bodyPr>
          <a:lstStyle/>
          <a:p>
            <a:endParaRPr lang="en-US" dirty="0"/>
          </a:p>
        </p:txBody>
      </p:sp>
      <p:sp>
        <p:nvSpPr>
          <p:cNvPr id="5" name="Slide Number Placeholder 2"/>
          <p:cNvSpPr txBox="1">
            <a:spLocks/>
          </p:cNvSpPr>
          <p:nvPr/>
        </p:nvSpPr>
        <p:spPr>
          <a:xfrm>
            <a:off x="10795000" y="6314351"/>
            <a:ext cx="12167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4" name="Slide Number Placeholder 3">
            <a:extLst>
              <a:ext uri="{FF2B5EF4-FFF2-40B4-BE49-F238E27FC236}">
                <a16:creationId xmlns:a16="http://schemas.microsoft.com/office/drawing/2014/main" id="{43E2C84B-8889-0F40-B5EE-6AFAD51551B9}"/>
              </a:ext>
            </a:extLst>
          </p:cNvPr>
          <p:cNvSpPr>
            <a:spLocks noGrp="1"/>
          </p:cNvSpPr>
          <p:nvPr>
            <p:ph type="sldNum" sz="quarter" idx="12"/>
          </p:nvPr>
        </p:nvSpPr>
        <p:spPr/>
        <p:txBody>
          <a:bodyPr/>
          <a:lstStyle/>
          <a:p>
            <a:fld id="{709BBA3B-D75E-DC42-8652-EDC7F35A86E4}" type="slidenum">
              <a:rPr lang="en-US" sz="2400" smtClean="0"/>
              <a:t>80</a:t>
            </a:fld>
            <a:endParaRPr lang="en-US" sz="2400" dirty="0"/>
          </a:p>
        </p:txBody>
      </p:sp>
    </p:spTree>
    <p:extLst>
      <p:ext uri="{BB962C8B-B14F-4D97-AF65-F5344CB8AC3E}">
        <p14:creationId xmlns:p14="http://schemas.microsoft.com/office/powerpoint/2010/main" val="14088695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6427" y="0"/>
            <a:ext cx="9127673"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endParaRPr lang="en-US" sz="4000" b="1" dirty="0">
              <a:solidFill>
                <a:schemeClr val="bg2">
                  <a:lumMod val="25000"/>
                </a:schemeClr>
              </a:solidFill>
            </a:endParaRPr>
          </a:p>
          <a:p>
            <a:pPr algn="l"/>
            <a:r>
              <a:rPr lang="en-US" sz="4000" b="1" dirty="0">
                <a:solidFill>
                  <a:schemeClr val="bg2">
                    <a:lumMod val="25000"/>
                  </a:schemeClr>
                </a:solidFill>
              </a:rPr>
              <a:t>Want you to help them build a career one day at a time.</a:t>
            </a:r>
          </a:p>
          <a:p>
            <a:pPr algn="l"/>
            <a:r>
              <a:rPr lang="en-US" sz="4000" b="1" dirty="0">
                <a:solidFill>
                  <a:schemeClr val="bg2">
                    <a:lumMod val="25000"/>
                  </a:schemeClr>
                </a:solidFill>
              </a:rPr>
              <a:t>They do not rule out the possibility of a long term experience.</a:t>
            </a:r>
          </a:p>
        </p:txBody>
      </p:sp>
      <p:sp>
        <p:nvSpPr>
          <p:cNvPr id="2" name="TextBox 1"/>
          <p:cNvSpPr txBox="1"/>
          <p:nvPr/>
        </p:nvSpPr>
        <p:spPr>
          <a:xfrm>
            <a:off x="-1188720" y="-1188720"/>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17EF2239-7861-8C41-A82F-B5FACB708982}"/>
              </a:ext>
            </a:extLst>
          </p:cNvPr>
          <p:cNvSpPr>
            <a:spLocks noGrp="1"/>
          </p:cNvSpPr>
          <p:nvPr>
            <p:ph type="sldNum" sz="quarter" idx="12"/>
          </p:nvPr>
        </p:nvSpPr>
        <p:spPr/>
        <p:txBody>
          <a:bodyPr/>
          <a:lstStyle/>
          <a:p>
            <a:fld id="{709BBA3B-D75E-DC42-8652-EDC7F35A86E4}" type="slidenum">
              <a:rPr lang="en-US" sz="2400" smtClean="0"/>
              <a:t>81</a:t>
            </a:fld>
            <a:endParaRPr lang="en-US" sz="2400" dirty="0"/>
          </a:p>
        </p:txBody>
      </p:sp>
    </p:spTree>
    <p:extLst>
      <p:ext uri="{BB962C8B-B14F-4D97-AF65-F5344CB8AC3E}">
        <p14:creationId xmlns:p14="http://schemas.microsoft.com/office/powerpoint/2010/main" val="1720086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1114" y="45719"/>
            <a:ext cx="9339943" cy="6858001"/>
          </a:xfrm>
        </p:spPr>
        <p:txBody>
          <a:bodyPr/>
          <a:lstStyle/>
          <a:p>
            <a:pPr algn="l"/>
            <a:endParaRPr lang="en-US" dirty="0">
              <a:solidFill>
                <a:schemeClr val="bg2">
                  <a:lumMod val="25000"/>
                </a:schemeClr>
              </a:solidFill>
            </a:endParaRPr>
          </a:p>
          <a:p>
            <a:pPr algn="l"/>
            <a:r>
              <a:rPr lang="en-US" sz="4000" b="1" dirty="0">
                <a:solidFill>
                  <a:schemeClr val="bg2">
                    <a:lumMod val="25000"/>
                  </a:schemeClr>
                </a:solidFill>
              </a:rPr>
              <a:t>Millennials </a:t>
            </a:r>
          </a:p>
          <a:p>
            <a:pPr algn="l"/>
            <a:endParaRPr lang="en-US" sz="4000" b="1" dirty="0">
              <a:solidFill>
                <a:schemeClr val="bg2">
                  <a:lumMod val="25000"/>
                </a:schemeClr>
              </a:solidFill>
            </a:endParaRPr>
          </a:p>
          <a:p>
            <a:pPr algn="l"/>
            <a:r>
              <a:rPr lang="en-US" sz="4000" b="1" dirty="0">
                <a:solidFill>
                  <a:schemeClr val="bg2">
                    <a:lumMod val="25000"/>
                  </a:schemeClr>
                </a:solidFill>
              </a:rPr>
              <a:t>They will make good managers because they already do.</a:t>
            </a:r>
          </a:p>
          <a:p>
            <a:pPr algn="l"/>
            <a:r>
              <a:rPr lang="en-US" sz="4000" b="1" dirty="0">
                <a:solidFill>
                  <a:schemeClr val="bg2">
                    <a:lumMod val="25000"/>
                  </a:schemeClr>
                </a:solidFill>
              </a:rPr>
              <a:t>They can learn this skill just as well as any other generation.</a:t>
            </a:r>
          </a:p>
        </p:txBody>
      </p:sp>
      <p:sp>
        <p:nvSpPr>
          <p:cNvPr id="2" name="TextBox 1"/>
          <p:cNvSpPr txBox="1"/>
          <p:nvPr/>
        </p:nvSpPr>
        <p:spPr>
          <a:xfrm>
            <a:off x="-1188720" y="-1188720"/>
            <a:ext cx="184731" cy="369332"/>
          </a:xfrm>
          <a:prstGeom prst="rect">
            <a:avLst/>
          </a:prstGeom>
          <a:noFill/>
        </p:spPr>
        <p:txBody>
          <a:bodyPr wrap="none" rtlCol="0">
            <a:spAutoFit/>
          </a:bodyPr>
          <a:lstStyle/>
          <a:p>
            <a:endParaRPr lang="en-US" dirty="0"/>
          </a:p>
        </p:txBody>
      </p:sp>
      <p:sp>
        <p:nvSpPr>
          <p:cNvPr id="4" name="Slide Number Placeholder 3">
            <a:extLst>
              <a:ext uri="{FF2B5EF4-FFF2-40B4-BE49-F238E27FC236}">
                <a16:creationId xmlns:a16="http://schemas.microsoft.com/office/drawing/2014/main" id="{81300682-5A86-2B40-85F1-7CCC35699B09}"/>
              </a:ext>
            </a:extLst>
          </p:cNvPr>
          <p:cNvSpPr>
            <a:spLocks noGrp="1"/>
          </p:cNvSpPr>
          <p:nvPr>
            <p:ph type="sldNum" sz="quarter" idx="12"/>
          </p:nvPr>
        </p:nvSpPr>
        <p:spPr/>
        <p:txBody>
          <a:bodyPr/>
          <a:lstStyle/>
          <a:p>
            <a:fld id="{709BBA3B-D75E-DC42-8652-EDC7F35A86E4}" type="slidenum">
              <a:rPr lang="en-US" sz="2400" smtClean="0"/>
              <a:t>82</a:t>
            </a:fld>
            <a:endParaRPr lang="en-US" sz="2400" dirty="0"/>
          </a:p>
        </p:txBody>
      </p:sp>
    </p:spTree>
    <p:extLst>
      <p:ext uri="{BB962C8B-B14F-4D97-AF65-F5344CB8AC3E}">
        <p14:creationId xmlns:p14="http://schemas.microsoft.com/office/powerpoint/2010/main" val="6735034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3342" y="2106386"/>
            <a:ext cx="8409214" cy="3087450"/>
          </a:xfrm>
        </p:spPr>
        <p:txBody>
          <a:bodyPr/>
          <a:lstStyle/>
          <a:p>
            <a:pPr algn="l"/>
            <a:r>
              <a:rPr lang="en-US" sz="6600" b="1" dirty="0"/>
              <a:t>Millennial </a:t>
            </a:r>
            <a:r>
              <a:rPr lang="en-US" sz="6600" b="1"/>
              <a:t>Magic </a:t>
            </a:r>
            <a:br>
              <a:rPr lang="en-US" sz="6600" b="1"/>
            </a:br>
            <a:r>
              <a:rPr lang="en-US" sz="6600" b="1"/>
              <a:t>is </a:t>
            </a:r>
            <a:r>
              <a:rPr lang="en-US" sz="6600" b="1" dirty="0"/>
              <a:t>the Future</a:t>
            </a:r>
          </a:p>
        </p:txBody>
      </p:sp>
      <p:sp>
        <p:nvSpPr>
          <p:cNvPr id="3" name="Slide Number Placeholder 2">
            <a:extLst>
              <a:ext uri="{FF2B5EF4-FFF2-40B4-BE49-F238E27FC236}">
                <a16:creationId xmlns:a16="http://schemas.microsoft.com/office/drawing/2014/main" id="{61D74CBA-7BBB-5F4D-A9BC-0CBE00401547}"/>
              </a:ext>
            </a:extLst>
          </p:cNvPr>
          <p:cNvSpPr>
            <a:spLocks noGrp="1"/>
          </p:cNvSpPr>
          <p:nvPr>
            <p:ph type="sldNum" sz="quarter" idx="12"/>
          </p:nvPr>
        </p:nvSpPr>
        <p:spPr/>
        <p:txBody>
          <a:bodyPr/>
          <a:lstStyle/>
          <a:p>
            <a:fld id="{709BBA3B-D75E-DC42-8652-EDC7F35A86E4}" type="slidenum">
              <a:rPr lang="en-US" sz="2400" smtClean="0"/>
              <a:t>83</a:t>
            </a:fld>
            <a:endParaRPr lang="en-US" sz="2400" dirty="0"/>
          </a:p>
        </p:txBody>
      </p:sp>
    </p:spTree>
    <p:extLst>
      <p:ext uri="{BB962C8B-B14F-4D97-AF65-F5344CB8AC3E}">
        <p14:creationId xmlns:p14="http://schemas.microsoft.com/office/powerpoint/2010/main" val="10526860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5542" y="0"/>
            <a:ext cx="9144000" cy="6858000"/>
          </a:xfrm>
        </p:spPr>
        <p:txBody>
          <a:bodyPr>
            <a:normAutofit fontScale="92500" lnSpcReduction="10000"/>
          </a:bodyPr>
          <a:lstStyle/>
          <a:p>
            <a:pPr algn="l"/>
            <a:r>
              <a:rPr lang="en-US" sz="4000" b="1" dirty="0">
                <a:solidFill>
                  <a:schemeClr val="bg2">
                    <a:lumMod val="50000"/>
                  </a:schemeClr>
                </a:solidFill>
              </a:rPr>
              <a:t>It ‘s Not Lazy. It is productivity redefined</a:t>
            </a:r>
            <a:r>
              <a:rPr lang="en-US" b="1" dirty="0">
                <a:solidFill>
                  <a:schemeClr val="bg2">
                    <a:lumMod val="50000"/>
                  </a:schemeClr>
                </a:solidFill>
              </a:rPr>
              <a:t>.</a:t>
            </a:r>
          </a:p>
          <a:p>
            <a:pPr algn="l"/>
            <a:endParaRPr lang="en-US" b="1" dirty="0">
              <a:solidFill>
                <a:schemeClr val="bg2">
                  <a:lumMod val="50000"/>
                </a:schemeClr>
              </a:solidFill>
            </a:endParaRPr>
          </a:p>
          <a:p>
            <a:pPr algn="l"/>
            <a:r>
              <a:rPr lang="en-US" sz="4000" b="1" dirty="0">
                <a:solidFill>
                  <a:schemeClr val="bg2">
                    <a:lumMod val="50000"/>
                  </a:schemeClr>
                </a:solidFill>
              </a:rPr>
              <a:t>It is not Entitled , It’s Entrepreneurial</a:t>
            </a:r>
          </a:p>
          <a:p>
            <a:pPr algn="l"/>
            <a:endParaRPr lang="en-US" sz="4000" b="1" dirty="0">
              <a:solidFill>
                <a:schemeClr val="bg2">
                  <a:lumMod val="50000"/>
                </a:schemeClr>
              </a:solidFill>
            </a:endParaRPr>
          </a:p>
          <a:p>
            <a:pPr algn="l"/>
            <a:r>
              <a:rPr lang="en-US" sz="4000" b="1" dirty="0">
                <a:solidFill>
                  <a:schemeClr val="bg2">
                    <a:lumMod val="50000"/>
                  </a:schemeClr>
                </a:solidFill>
              </a:rPr>
              <a:t>It’s not hand-holding it is Agility</a:t>
            </a:r>
          </a:p>
          <a:p>
            <a:pPr algn="l"/>
            <a:endParaRPr lang="en-US" sz="4000" b="1" dirty="0">
              <a:solidFill>
                <a:schemeClr val="bg2">
                  <a:lumMod val="50000"/>
                </a:schemeClr>
              </a:solidFill>
            </a:endParaRPr>
          </a:p>
          <a:p>
            <a:pPr algn="l"/>
            <a:r>
              <a:rPr lang="en-US" sz="4000" b="1" dirty="0">
                <a:solidFill>
                  <a:schemeClr val="bg2">
                    <a:lumMod val="50000"/>
                  </a:schemeClr>
                </a:solidFill>
              </a:rPr>
              <a:t>It’s Not Disloyal It is Seeking Purpose.</a:t>
            </a:r>
          </a:p>
          <a:p>
            <a:pPr algn="l"/>
            <a:endParaRPr lang="en-US" sz="4000" b="1" dirty="0">
              <a:solidFill>
                <a:schemeClr val="bg2">
                  <a:lumMod val="50000"/>
                </a:schemeClr>
              </a:solidFill>
            </a:endParaRPr>
          </a:p>
          <a:p>
            <a:pPr algn="l"/>
            <a:r>
              <a:rPr lang="en-US" sz="4000" b="1" dirty="0">
                <a:solidFill>
                  <a:schemeClr val="bg2">
                    <a:lumMod val="50000"/>
                  </a:schemeClr>
                </a:solidFill>
              </a:rPr>
              <a:t>It is not Authority Issues, It’s Respect Redefined</a:t>
            </a:r>
          </a:p>
        </p:txBody>
      </p:sp>
      <p:sp>
        <p:nvSpPr>
          <p:cNvPr id="2" name="TextBox 1"/>
          <p:cNvSpPr txBox="1"/>
          <p:nvPr/>
        </p:nvSpPr>
        <p:spPr>
          <a:xfrm>
            <a:off x="10404330" y="1305341"/>
            <a:ext cx="1787670" cy="4247317"/>
          </a:xfrm>
          <a:prstGeom prst="rect">
            <a:avLst/>
          </a:prstGeom>
          <a:noFill/>
        </p:spPr>
        <p:txBody>
          <a:bodyPr wrap="none" rtlCol="0">
            <a:spAutoFit/>
          </a:bodyPr>
          <a:lstStyle/>
          <a:p>
            <a:pPr algn="r"/>
            <a:r>
              <a:rPr lang="en-US" sz="5400" b="1" dirty="0"/>
              <a:t>Two</a:t>
            </a:r>
          </a:p>
          <a:p>
            <a:pPr algn="r"/>
            <a:r>
              <a:rPr lang="en-US" sz="5400" b="1" dirty="0"/>
              <a:t>sides</a:t>
            </a:r>
          </a:p>
          <a:p>
            <a:pPr algn="r"/>
            <a:r>
              <a:rPr lang="en-US" sz="5400" b="1" dirty="0"/>
              <a:t>Of</a:t>
            </a:r>
          </a:p>
          <a:p>
            <a:pPr algn="r"/>
            <a:r>
              <a:rPr lang="en-US" sz="5400" b="1" dirty="0"/>
              <a:t>The</a:t>
            </a:r>
          </a:p>
          <a:p>
            <a:pPr algn="r"/>
            <a:r>
              <a:rPr lang="en-US" sz="5400" b="1" dirty="0"/>
              <a:t>coin</a:t>
            </a:r>
          </a:p>
        </p:txBody>
      </p:sp>
      <p:sp>
        <p:nvSpPr>
          <p:cNvPr id="4" name="Slide Number Placeholder 3">
            <a:extLst>
              <a:ext uri="{FF2B5EF4-FFF2-40B4-BE49-F238E27FC236}">
                <a16:creationId xmlns:a16="http://schemas.microsoft.com/office/drawing/2014/main" id="{6F97D4F5-D6B0-AE42-A245-178FE2C4BE29}"/>
              </a:ext>
            </a:extLst>
          </p:cNvPr>
          <p:cNvSpPr>
            <a:spLocks noGrp="1"/>
          </p:cNvSpPr>
          <p:nvPr>
            <p:ph type="sldNum" sz="quarter" idx="12"/>
          </p:nvPr>
        </p:nvSpPr>
        <p:spPr/>
        <p:txBody>
          <a:bodyPr/>
          <a:lstStyle/>
          <a:p>
            <a:fld id="{709BBA3B-D75E-DC42-8652-EDC7F35A86E4}" type="slidenum">
              <a:rPr lang="en-US" sz="2400" smtClean="0"/>
              <a:t>84</a:t>
            </a:fld>
            <a:endParaRPr lang="en-US" sz="2400" dirty="0"/>
          </a:p>
        </p:txBody>
      </p:sp>
    </p:spTree>
    <p:extLst>
      <p:ext uri="{BB962C8B-B14F-4D97-AF65-F5344CB8AC3E}">
        <p14:creationId xmlns:p14="http://schemas.microsoft.com/office/powerpoint/2010/main" val="4046003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1" y="2742862"/>
            <a:ext cx="9144000" cy="2387600"/>
          </a:xfrm>
        </p:spPr>
        <p:txBody>
          <a:bodyPr>
            <a:normAutofit fontScale="90000"/>
          </a:bodyPr>
          <a:lstStyle/>
          <a:p>
            <a:r>
              <a:rPr lang="en-US" b="1" dirty="0">
                <a:solidFill>
                  <a:schemeClr val="bg2">
                    <a:lumMod val="25000"/>
                  </a:schemeClr>
                </a:solidFill>
              </a:rPr>
              <a:t>Millennials make up 40% of the workforce and in</a:t>
            </a:r>
            <a:br>
              <a:rPr lang="en-US" b="1" dirty="0">
                <a:solidFill>
                  <a:schemeClr val="bg2">
                    <a:lumMod val="25000"/>
                  </a:schemeClr>
                </a:solidFill>
              </a:rPr>
            </a:br>
            <a:r>
              <a:rPr lang="en-US" b="1" dirty="0">
                <a:solidFill>
                  <a:schemeClr val="bg2">
                    <a:lumMod val="25000"/>
                  </a:schemeClr>
                </a:solidFill>
              </a:rPr>
              <a:t>10 years this will double</a:t>
            </a:r>
          </a:p>
        </p:txBody>
      </p:sp>
      <p:sp>
        <p:nvSpPr>
          <p:cNvPr id="3" name="Slide Number Placeholder 2">
            <a:extLst>
              <a:ext uri="{FF2B5EF4-FFF2-40B4-BE49-F238E27FC236}">
                <a16:creationId xmlns:a16="http://schemas.microsoft.com/office/drawing/2014/main" id="{1588E976-B7BA-644D-8CE7-4C5D79056739}"/>
              </a:ext>
            </a:extLst>
          </p:cNvPr>
          <p:cNvSpPr>
            <a:spLocks noGrp="1"/>
          </p:cNvSpPr>
          <p:nvPr>
            <p:ph type="sldNum" sz="quarter" idx="12"/>
          </p:nvPr>
        </p:nvSpPr>
        <p:spPr/>
        <p:txBody>
          <a:bodyPr/>
          <a:lstStyle/>
          <a:p>
            <a:fld id="{709BBA3B-D75E-DC42-8652-EDC7F35A86E4}" type="slidenum">
              <a:rPr lang="en-US" sz="2400" smtClean="0"/>
              <a:t>85</a:t>
            </a:fld>
            <a:endParaRPr lang="en-US" sz="2400" dirty="0"/>
          </a:p>
        </p:txBody>
      </p:sp>
    </p:spTree>
    <p:extLst>
      <p:ext uri="{BB962C8B-B14F-4D97-AF65-F5344CB8AC3E}">
        <p14:creationId xmlns:p14="http://schemas.microsoft.com/office/powerpoint/2010/main" val="11161755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399" y="234144"/>
            <a:ext cx="10384971" cy="6858000"/>
          </a:xfrm>
        </p:spPr>
        <p:txBody>
          <a:bodyPr>
            <a:normAutofit/>
          </a:bodyPr>
          <a:lstStyle/>
          <a:p>
            <a:pPr algn="l"/>
            <a:r>
              <a:rPr lang="en-US" sz="4800" b="1" dirty="0">
                <a:solidFill>
                  <a:srgbClr val="92D050"/>
                </a:solidFill>
              </a:rPr>
              <a:t>Mentoring Do’s for Millennials</a:t>
            </a:r>
          </a:p>
          <a:p>
            <a:pPr algn="l"/>
            <a:endParaRPr lang="en-US" b="1" dirty="0"/>
          </a:p>
          <a:p>
            <a:pPr algn="l"/>
            <a:endParaRPr lang="en-US" dirty="0"/>
          </a:p>
          <a:p>
            <a:pPr algn="l"/>
            <a:r>
              <a:rPr lang="en-US" sz="3200" b="1" dirty="0"/>
              <a:t>· </a:t>
            </a:r>
            <a:r>
              <a:rPr lang="en-US" sz="3200" b="1" dirty="0">
                <a:solidFill>
                  <a:schemeClr val="tx2"/>
                </a:solidFill>
              </a:rPr>
              <a:t>Structured, supportive work environment</a:t>
            </a:r>
          </a:p>
          <a:p>
            <a:pPr algn="l"/>
            <a:r>
              <a:rPr lang="en-US" sz="3200" b="1" dirty="0">
                <a:solidFill>
                  <a:schemeClr val="tx2"/>
                </a:solidFill>
              </a:rPr>
              <a:t>· Personalized work</a:t>
            </a:r>
          </a:p>
          <a:p>
            <a:pPr algn="l"/>
            <a:r>
              <a:rPr lang="en-US" sz="3200" b="1" dirty="0">
                <a:solidFill>
                  <a:schemeClr val="tx2"/>
                </a:solidFill>
              </a:rPr>
              <a:t>· Interactive relationship</a:t>
            </a:r>
          </a:p>
          <a:p>
            <a:pPr algn="l"/>
            <a:r>
              <a:rPr lang="en-US" sz="3200" b="1" dirty="0">
                <a:solidFill>
                  <a:schemeClr val="tx2"/>
                </a:solidFill>
              </a:rPr>
              <a:t>· Be prepared for demands, high expectations</a:t>
            </a:r>
          </a:p>
          <a:p>
            <a:pPr algn="l"/>
            <a:endParaRPr lang="en-US" b="1" dirty="0"/>
          </a:p>
        </p:txBody>
      </p:sp>
      <p:sp>
        <p:nvSpPr>
          <p:cNvPr id="2" name="Slide Number Placeholder 1">
            <a:extLst>
              <a:ext uri="{FF2B5EF4-FFF2-40B4-BE49-F238E27FC236}">
                <a16:creationId xmlns:a16="http://schemas.microsoft.com/office/drawing/2014/main" id="{6E75ABD2-D0B1-A14E-8BF4-B7A17E51E100}"/>
              </a:ext>
            </a:extLst>
          </p:cNvPr>
          <p:cNvSpPr>
            <a:spLocks noGrp="1"/>
          </p:cNvSpPr>
          <p:nvPr>
            <p:ph type="sldNum" sz="quarter" idx="12"/>
          </p:nvPr>
        </p:nvSpPr>
        <p:spPr/>
        <p:txBody>
          <a:bodyPr/>
          <a:lstStyle/>
          <a:p>
            <a:fld id="{709BBA3B-D75E-DC42-8652-EDC7F35A86E4}" type="slidenum">
              <a:rPr lang="en-US" sz="2400" smtClean="0"/>
              <a:t>86</a:t>
            </a:fld>
            <a:endParaRPr lang="en-US" sz="2400" dirty="0"/>
          </a:p>
        </p:txBody>
      </p:sp>
    </p:spTree>
    <p:extLst>
      <p:ext uri="{BB962C8B-B14F-4D97-AF65-F5344CB8AC3E}">
        <p14:creationId xmlns:p14="http://schemas.microsoft.com/office/powerpoint/2010/main" val="10122696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014" y="3283403"/>
            <a:ext cx="10003971" cy="2387600"/>
          </a:xfrm>
        </p:spPr>
        <p:txBody>
          <a:bodyPr>
            <a:noAutofit/>
          </a:bodyPr>
          <a:lstStyle/>
          <a:p>
            <a:r>
              <a:rPr lang="en-US" sz="6000" b="1" dirty="0"/>
              <a:t>Learn how to Get People to Follow You</a:t>
            </a:r>
            <a:br>
              <a:rPr lang="en-US" sz="6000" b="1" dirty="0"/>
            </a:br>
            <a:endParaRPr lang="en-US" sz="6000" b="1" dirty="0"/>
          </a:p>
        </p:txBody>
      </p:sp>
      <p:sp>
        <p:nvSpPr>
          <p:cNvPr id="3" name="Slide Number Placeholder 2">
            <a:extLst>
              <a:ext uri="{FF2B5EF4-FFF2-40B4-BE49-F238E27FC236}">
                <a16:creationId xmlns:a16="http://schemas.microsoft.com/office/drawing/2014/main" id="{091265BA-9D4B-5441-BFFC-B97D6C7C3F01}"/>
              </a:ext>
            </a:extLst>
          </p:cNvPr>
          <p:cNvSpPr>
            <a:spLocks noGrp="1"/>
          </p:cNvSpPr>
          <p:nvPr>
            <p:ph type="sldNum" sz="quarter" idx="12"/>
          </p:nvPr>
        </p:nvSpPr>
        <p:spPr/>
        <p:txBody>
          <a:bodyPr/>
          <a:lstStyle/>
          <a:p>
            <a:fld id="{709BBA3B-D75E-DC42-8652-EDC7F35A86E4}" type="slidenum">
              <a:rPr lang="en-US" sz="2400" smtClean="0"/>
              <a:t>87</a:t>
            </a:fld>
            <a:endParaRPr lang="en-US" sz="2400" dirty="0"/>
          </a:p>
        </p:txBody>
      </p:sp>
    </p:spTree>
    <p:extLst>
      <p:ext uri="{BB962C8B-B14F-4D97-AF65-F5344CB8AC3E}">
        <p14:creationId xmlns:p14="http://schemas.microsoft.com/office/powerpoint/2010/main" val="16050277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9843" y="342900"/>
            <a:ext cx="10085614" cy="2547257"/>
          </a:xfrm>
        </p:spPr>
        <p:txBody>
          <a:bodyPr>
            <a:normAutofit fontScale="90000"/>
          </a:bodyPr>
          <a:lstStyle/>
          <a:p>
            <a:pPr algn="l"/>
            <a:r>
              <a:rPr lang="en-US" b="1" dirty="0">
                <a:solidFill>
                  <a:schemeClr val="tx2"/>
                </a:solidFill>
              </a:rPr>
              <a:t>Millennials want more frequent feedback and personalized </a:t>
            </a:r>
            <a:br>
              <a:rPr lang="en-US" b="1" dirty="0">
                <a:solidFill>
                  <a:schemeClr val="tx2"/>
                </a:solidFill>
              </a:rPr>
            </a:br>
            <a:r>
              <a:rPr lang="en-US" b="1" dirty="0">
                <a:solidFill>
                  <a:schemeClr val="tx2"/>
                </a:solidFill>
              </a:rPr>
              <a:t>attention</a:t>
            </a:r>
          </a:p>
        </p:txBody>
      </p:sp>
      <p:sp>
        <p:nvSpPr>
          <p:cNvPr id="3" name="Subtitle 2"/>
          <p:cNvSpPr>
            <a:spLocks noGrp="1"/>
          </p:cNvSpPr>
          <p:nvPr>
            <p:ph type="subTitle" idx="1"/>
          </p:nvPr>
        </p:nvSpPr>
        <p:spPr>
          <a:xfrm>
            <a:off x="919843" y="3677690"/>
            <a:ext cx="10069286" cy="1655762"/>
          </a:xfrm>
        </p:spPr>
        <p:txBody>
          <a:bodyPr>
            <a:normAutofit lnSpcReduction="10000"/>
          </a:bodyPr>
          <a:lstStyle/>
          <a:p>
            <a:pPr algn="l"/>
            <a:r>
              <a:rPr lang="en-US" sz="5400" b="1" dirty="0">
                <a:solidFill>
                  <a:schemeClr val="accent1"/>
                </a:solidFill>
              </a:rPr>
              <a:t>They want a Coach and a Teacher not a Boss</a:t>
            </a:r>
          </a:p>
        </p:txBody>
      </p:sp>
      <p:sp>
        <p:nvSpPr>
          <p:cNvPr id="4" name="Slide Number Placeholder 3">
            <a:extLst>
              <a:ext uri="{FF2B5EF4-FFF2-40B4-BE49-F238E27FC236}">
                <a16:creationId xmlns:a16="http://schemas.microsoft.com/office/drawing/2014/main" id="{B412DE21-E253-A14F-B707-FE4131FC1854}"/>
              </a:ext>
            </a:extLst>
          </p:cNvPr>
          <p:cNvSpPr>
            <a:spLocks noGrp="1"/>
          </p:cNvSpPr>
          <p:nvPr>
            <p:ph type="sldNum" sz="quarter" idx="12"/>
          </p:nvPr>
        </p:nvSpPr>
        <p:spPr/>
        <p:txBody>
          <a:bodyPr/>
          <a:lstStyle/>
          <a:p>
            <a:fld id="{709BBA3B-D75E-DC42-8652-EDC7F35A86E4}" type="slidenum">
              <a:rPr lang="en-US" sz="2400" smtClean="0"/>
              <a:t>88</a:t>
            </a:fld>
            <a:endParaRPr lang="en-US" sz="2400" dirty="0"/>
          </a:p>
        </p:txBody>
      </p:sp>
    </p:spTree>
    <p:extLst>
      <p:ext uri="{BB962C8B-B14F-4D97-AF65-F5344CB8AC3E}">
        <p14:creationId xmlns:p14="http://schemas.microsoft.com/office/powerpoint/2010/main" val="4358913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8" name="TextBox 7"/>
          <p:cNvSpPr txBox="1"/>
          <p:nvPr/>
        </p:nvSpPr>
        <p:spPr>
          <a:xfrm>
            <a:off x="712764" y="1431771"/>
            <a:ext cx="10210616" cy="4431983"/>
          </a:xfrm>
          <a:prstGeom prst="rect">
            <a:avLst/>
          </a:prstGeom>
          <a:noFill/>
        </p:spPr>
        <p:txBody>
          <a:bodyPr wrap="none" rtlCol="0">
            <a:spAutoFit/>
          </a:bodyPr>
          <a:lstStyle/>
          <a:p>
            <a:r>
              <a:rPr lang="en-US" sz="4400" b="1" dirty="0">
                <a:solidFill>
                  <a:schemeClr val="tx2"/>
                </a:solidFill>
                <a:latin typeface="Arial" charset="0"/>
                <a:ea typeface="Osaka" charset="0"/>
                <a:cs typeface="Osaka" charset="0"/>
              </a:rPr>
              <a:t>Create a Culture that</a:t>
            </a:r>
          </a:p>
          <a:p>
            <a:r>
              <a:rPr lang="en-US" sz="4400" b="1" dirty="0">
                <a:solidFill>
                  <a:schemeClr val="tx2"/>
                </a:solidFill>
                <a:latin typeface="Arial" charset="0"/>
                <a:ea typeface="Osaka" charset="0"/>
                <a:cs typeface="Osaka" charset="0"/>
              </a:rPr>
              <a:t>Allows for Influencing</a:t>
            </a:r>
          </a:p>
          <a:p>
            <a:r>
              <a:rPr lang="en-US" sz="4400" b="1" dirty="0">
                <a:solidFill>
                  <a:schemeClr val="tx2"/>
                </a:solidFill>
                <a:latin typeface="Arial" charset="0"/>
                <a:ea typeface="Osaka" charset="0"/>
                <a:cs typeface="Osaka" charset="0"/>
              </a:rPr>
              <a:t>Upward (Feedback to Boss)</a:t>
            </a:r>
          </a:p>
          <a:p>
            <a:endParaRPr lang="en-US" sz="4400" b="1" dirty="0">
              <a:solidFill>
                <a:schemeClr val="tx2"/>
              </a:solidFill>
              <a:latin typeface="Arial" charset="0"/>
              <a:ea typeface="Osaka" charset="0"/>
              <a:cs typeface="Osaka" charset="0"/>
            </a:endParaRPr>
          </a:p>
          <a:p>
            <a:r>
              <a:rPr lang="en-US" sz="4400" b="1" dirty="0">
                <a:solidFill>
                  <a:schemeClr val="tx2"/>
                </a:solidFill>
                <a:latin typeface="Arial" charset="0"/>
                <a:ea typeface="Osaka" charset="0"/>
                <a:cs typeface="Osaka" charset="0"/>
              </a:rPr>
              <a:t>Create a system of monthly feedback</a:t>
            </a:r>
          </a:p>
          <a:p>
            <a:r>
              <a:rPr lang="en-US" sz="4400" b="1" dirty="0">
                <a:solidFill>
                  <a:schemeClr val="tx2"/>
                </a:solidFill>
                <a:latin typeface="Arial" charset="0"/>
                <a:ea typeface="Osaka" charset="0"/>
                <a:cs typeface="Osaka" charset="0"/>
              </a:rPr>
              <a:t>For Each Employee</a:t>
            </a:r>
          </a:p>
          <a:p>
            <a:endParaRPr lang="en-US" dirty="0">
              <a:solidFill>
                <a:schemeClr val="tx2"/>
              </a:solidFill>
            </a:endParaRPr>
          </a:p>
        </p:txBody>
      </p:sp>
      <p:sp>
        <p:nvSpPr>
          <p:cNvPr id="2" name="Slide Number Placeholder 1">
            <a:extLst>
              <a:ext uri="{FF2B5EF4-FFF2-40B4-BE49-F238E27FC236}">
                <a16:creationId xmlns:a16="http://schemas.microsoft.com/office/drawing/2014/main" id="{B62669D7-023C-384A-80B5-5F80CAD4AFFB}"/>
              </a:ext>
            </a:extLst>
          </p:cNvPr>
          <p:cNvSpPr>
            <a:spLocks noGrp="1"/>
          </p:cNvSpPr>
          <p:nvPr>
            <p:ph type="sldNum" sz="quarter" idx="12"/>
          </p:nvPr>
        </p:nvSpPr>
        <p:spPr/>
        <p:txBody>
          <a:bodyPr/>
          <a:lstStyle/>
          <a:p>
            <a:fld id="{709BBA3B-D75E-DC42-8652-EDC7F35A86E4}" type="slidenum">
              <a:rPr lang="en-US" sz="2400" smtClean="0"/>
              <a:t>89</a:t>
            </a:fld>
            <a:endParaRPr lang="en-US" sz="2400" dirty="0"/>
          </a:p>
        </p:txBody>
      </p:sp>
    </p:spTree>
    <p:extLst>
      <p:ext uri="{BB962C8B-B14F-4D97-AF65-F5344CB8AC3E}">
        <p14:creationId xmlns:p14="http://schemas.microsoft.com/office/powerpoint/2010/main" val="179878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229" y="1322611"/>
            <a:ext cx="8914773" cy="4980216"/>
          </a:xfrm>
        </p:spPr>
        <p:txBody>
          <a:bodyPr numCol="1">
            <a:normAutofit/>
          </a:bodyPr>
          <a:lstStyle/>
          <a:p>
            <a:pPr>
              <a:defRPr/>
            </a:pPr>
            <a:endParaRPr lang="en-US" sz="3200" b="1" dirty="0">
              <a:latin typeface="Trebuchet MS"/>
              <a:cs typeface="Trebuchet MS"/>
            </a:endParaRPr>
          </a:p>
          <a:p>
            <a:pPr>
              <a:defRPr/>
            </a:pPr>
            <a:r>
              <a:rPr lang="en-US" sz="3200" b="1" dirty="0">
                <a:latin typeface="Trebuchet MS"/>
                <a:cs typeface="Trebuchet MS"/>
              </a:rPr>
              <a:t>Japan: first baby boomers 1946-1950</a:t>
            </a:r>
          </a:p>
          <a:p>
            <a:pPr>
              <a:defRPr/>
            </a:pPr>
            <a:r>
              <a:rPr lang="en-US" sz="3200" b="1" dirty="0" err="1">
                <a:latin typeface="Trebuchet MS"/>
                <a:cs typeface="Trebuchet MS"/>
              </a:rPr>
              <a:t>Danso</a:t>
            </a:r>
            <a:r>
              <a:rPr lang="en-US" sz="3200" b="1" dirty="0">
                <a:latin typeface="Trebuchet MS"/>
                <a:cs typeface="Trebuchet MS"/>
              </a:rPr>
              <a:t> gen. 1951-1960</a:t>
            </a:r>
          </a:p>
          <a:p>
            <a:pPr>
              <a:defRPr/>
            </a:pPr>
            <a:r>
              <a:rPr lang="en-US" sz="3200" b="1" dirty="0" err="1">
                <a:latin typeface="Trebuchet MS"/>
                <a:cs typeface="Trebuchet MS"/>
              </a:rPr>
              <a:t>Shinjinrui</a:t>
            </a:r>
            <a:r>
              <a:rPr lang="en-US" sz="3200" b="1" dirty="0">
                <a:latin typeface="Trebuchet MS"/>
                <a:cs typeface="Trebuchet MS"/>
              </a:rPr>
              <a:t> Gen.1961-1970</a:t>
            </a:r>
          </a:p>
          <a:p>
            <a:pPr>
              <a:defRPr/>
            </a:pPr>
            <a:r>
              <a:rPr lang="en-US" sz="3200" b="1" dirty="0">
                <a:latin typeface="Trebuchet MS"/>
                <a:cs typeface="Trebuchet MS"/>
              </a:rPr>
              <a:t>Second baby boomers: 1971-1975</a:t>
            </a:r>
          </a:p>
          <a:p>
            <a:pPr>
              <a:defRPr/>
            </a:pPr>
            <a:r>
              <a:rPr lang="en-US" sz="3200" b="1" dirty="0">
                <a:latin typeface="Trebuchet MS"/>
                <a:cs typeface="Trebuchet MS"/>
              </a:rPr>
              <a:t>Post bubble Gen. 1976-1987</a:t>
            </a:r>
          </a:p>
          <a:p>
            <a:pPr>
              <a:defRPr/>
            </a:pPr>
            <a:r>
              <a:rPr lang="en-US" sz="3200" b="1" dirty="0" err="1">
                <a:latin typeface="Trebuchet MS"/>
                <a:cs typeface="Trebuchet MS"/>
              </a:rPr>
              <a:t>Shinjinrui</a:t>
            </a:r>
            <a:r>
              <a:rPr lang="en-US" sz="3200" b="1" dirty="0">
                <a:latin typeface="Trebuchet MS"/>
                <a:cs typeface="Trebuchet MS"/>
              </a:rPr>
              <a:t> junior Gen. 1986-1995</a:t>
            </a:r>
          </a:p>
          <a:p>
            <a:pPr>
              <a:defRPr/>
            </a:pPr>
            <a:r>
              <a:rPr lang="en-US" sz="3200" b="1" dirty="0" err="1">
                <a:latin typeface="Trebuchet MS"/>
                <a:cs typeface="Trebuchet MS"/>
              </a:rPr>
              <a:t>Yutori</a:t>
            </a:r>
            <a:r>
              <a:rPr lang="en-US" sz="3200" b="1" dirty="0">
                <a:latin typeface="Trebuchet MS"/>
                <a:cs typeface="Trebuchet MS"/>
              </a:rPr>
              <a:t> Gen. 1987-2012</a:t>
            </a:r>
          </a:p>
          <a:p>
            <a:pPr>
              <a:defRPr/>
            </a:pPr>
            <a:endParaRPr lang="en-US" sz="3200" b="1" dirty="0">
              <a:latin typeface="Trebuchet MS"/>
              <a:cs typeface="Trebuchet MS"/>
            </a:endParaRPr>
          </a:p>
        </p:txBody>
      </p:sp>
      <p:sp>
        <p:nvSpPr>
          <p:cNvPr id="5" name="TextBox 4"/>
          <p:cNvSpPr txBox="1"/>
          <p:nvPr/>
        </p:nvSpPr>
        <p:spPr>
          <a:xfrm>
            <a:off x="359228" y="489857"/>
            <a:ext cx="5927271" cy="923330"/>
          </a:xfrm>
          <a:prstGeom prst="rect">
            <a:avLst/>
          </a:prstGeom>
          <a:noFill/>
        </p:spPr>
        <p:txBody>
          <a:bodyPr wrap="square" rtlCol="0">
            <a:spAutoFit/>
          </a:bodyPr>
          <a:lstStyle/>
          <a:p>
            <a:r>
              <a:rPr lang="en-US" sz="5400" b="1" dirty="0">
                <a:solidFill>
                  <a:srgbClr val="92D050"/>
                </a:solidFill>
              </a:rPr>
              <a:t>GENERATIONS</a:t>
            </a:r>
          </a:p>
        </p:txBody>
      </p:sp>
      <p:sp>
        <p:nvSpPr>
          <p:cNvPr id="7" name="Slide Number Placeholder 2"/>
          <p:cNvSpPr txBox="1">
            <a:spLocks/>
          </p:cNvSpPr>
          <p:nvPr/>
        </p:nvSpPr>
        <p:spPr>
          <a:xfrm>
            <a:off x="11328400" y="6314351"/>
            <a:ext cx="683339"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b="1" dirty="0">
              <a:solidFill>
                <a:schemeClr val="tx1"/>
              </a:solidFill>
            </a:endParaRPr>
          </a:p>
        </p:txBody>
      </p:sp>
      <p:sp>
        <p:nvSpPr>
          <p:cNvPr id="2" name="Slide Number Placeholder 1">
            <a:extLst>
              <a:ext uri="{FF2B5EF4-FFF2-40B4-BE49-F238E27FC236}">
                <a16:creationId xmlns:a16="http://schemas.microsoft.com/office/drawing/2014/main" id="{2FAF79C8-2E8D-F244-8CCC-B21B02076635}"/>
              </a:ext>
            </a:extLst>
          </p:cNvPr>
          <p:cNvSpPr>
            <a:spLocks noGrp="1"/>
          </p:cNvSpPr>
          <p:nvPr>
            <p:ph type="sldNum" sz="quarter" idx="12"/>
          </p:nvPr>
        </p:nvSpPr>
        <p:spPr/>
        <p:txBody>
          <a:bodyPr/>
          <a:lstStyle/>
          <a:p>
            <a:fld id="{709BBA3B-D75E-DC42-8652-EDC7F35A86E4}" type="slidenum">
              <a:rPr lang="en-US" sz="2400" smtClean="0"/>
              <a:t>9</a:t>
            </a:fld>
            <a:endParaRPr lang="en-US" sz="2400" dirty="0"/>
          </a:p>
        </p:txBody>
      </p:sp>
    </p:spTree>
    <p:extLst>
      <p:ext uri="{BB962C8B-B14F-4D97-AF65-F5344CB8AC3E}">
        <p14:creationId xmlns:p14="http://schemas.microsoft.com/office/powerpoint/2010/main" val="38900924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1104430" y="1135383"/>
            <a:ext cx="8268169" cy="4247317"/>
          </a:xfrm>
          <a:prstGeom prst="rect">
            <a:avLst/>
          </a:prstGeom>
          <a:noFill/>
        </p:spPr>
        <p:txBody>
          <a:bodyPr wrap="square" rtlCol="0">
            <a:spAutoFit/>
          </a:bodyPr>
          <a:lstStyle/>
          <a:p>
            <a:r>
              <a:rPr lang="en-US" sz="5400" b="1" dirty="0">
                <a:solidFill>
                  <a:schemeClr val="tx2"/>
                </a:solidFill>
              </a:rPr>
              <a:t>Millennials want work/life balance </a:t>
            </a:r>
          </a:p>
          <a:p>
            <a:r>
              <a:rPr lang="en-US" sz="5400" b="1" dirty="0">
                <a:solidFill>
                  <a:schemeClr val="tx2"/>
                </a:solidFill>
              </a:rPr>
              <a:t>They observed stressed out parents who were out of balance</a:t>
            </a:r>
          </a:p>
        </p:txBody>
      </p:sp>
      <p:sp>
        <p:nvSpPr>
          <p:cNvPr id="2" name="TextBox 1"/>
          <p:cNvSpPr txBox="1"/>
          <p:nvPr/>
        </p:nvSpPr>
        <p:spPr>
          <a:xfrm>
            <a:off x="2738694" y="1135383"/>
            <a:ext cx="184666" cy="369332"/>
          </a:xfrm>
          <a:prstGeom prst="rect">
            <a:avLst/>
          </a:prstGeom>
          <a:noFill/>
        </p:spPr>
        <p:txBody>
          <a:bodyPr wrap="none" rtlCol="0">
            <a:spAutoFit/>
          </a:bodyPr>
          <a:lstStyle/>
          <a:p>
            <a:endParaRPr lang="en-US" dirty="0"/>
          </a:p>
        </p:txBody>
      </p:sp>
      <p:sp>
        <p:nvSpPr>
          <p:cNvPr id="4" name="TextBox 3"/>
          <p:cNvSpPr txBox="1"/>
          <p:nvPr/>
        </p:nvSpPr>
        <p:spPr>
          <a:xfrm>
            <a:off x="2310084" y="3789276"/>
            <a:ext cx="184666" cy="769441"/>
          </a:xfrm>
          <a:prstGeom prst="rect">
            <a:avLst/>
          </a:prstGeom>
          <a:noFill/>
        </p:spPr>
        <p:txBody>
          <a:bodyPr wrap="none" rtlCol="0">
            <a:spAutoFit/>
          </a:bodyPr>
          <a:lstStyle/>
          <a:p>
            <a:endParaRPr lang="en-US" sz="4400" b="1" dirty="0"/>
          </a:p>
        </p:txBody>
      </p:sp>
      <p:sp>
        <p:nvSpPr>
          <p:cNvPr id="6" name="Slide Number Placeholder 5">
            <a:extLst>
              <a:ext uri="{FF2B5EF4-FFF2-40B4-BE49-F238E27FC236}">
                <a16:creationId xmlns:a16="http://schemas.microsoft.com/office/drawing/2014/main" id="{7232DE16-A1A3-814A-86BD-9045613FADE5}"/>
              </a:ext>
            </a:extLst>
          </p:cNvPr>
          <p:cNvSpPr>
            <a:spLocks noGrp="1"/>
          </p:cNvSpPr>
          <p:nvPr>
            <p:ph type="sldNum" sz="quarter" idx="12"/>
          </p:nvPr>
        </p:nvSpPr>
        <p:spPr/>
        <p:txBody>
          <a:bodyPr/>
          <a:lstStyle/>
          <a:p>
            <a:fld id="{709BBA3B-D75E-DC42-8652-EDC7F35A86E4}" type="slidenum">
              <a:rPr lang="en-US" sz="2400" smtClean="0"/>
              <a:t>90</a:t>
            </a:fld>
            <a:endParaRPr lang="en-US" sz="2400" dirty="0"/>
          </a:p>
        </p:txBody>
      </p:sp>
    </p:spTree>
    <p:extLst>
      <p:ext uri="{BB962C8B-B14F-4D97-AF65-F5344CB8AC3E}">
        <p14:creationId xmlns:p14="http://schemas.microsoft.com/office/powerpoint/2010/main" val="14961136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1028700" y="904240"/>
            <a:ext cx="7469456" cy="5078313"/>
          </a:xfrm>
          <a:prstGeom prst="rect">
            <a:avLst/>
          </a:prstGeom>
          <a:noFill/>
        </p:spPr>
        <p:txBody>
          <a:bodyPr wrap="square" rtlCol="0">
            <a:spAutoFit/>
          </a:bodyPr>
          <a:lstStyle/>
          <a:p>
            <a:r>
              <a:rPr lang="en-US" sz="5400" b="1" dirty="0">
                <a:solidFill>
                  <a:schemeClr val="tx2"/>
                </a:solidFill>
              </a:rPr>
              <a:t>Millennials aren’t willing to sacrifice life for work.</a:t>
            </a:r>
          </a:p>
          <a:p>
            <a:r>
              <a:rPr lang="en-US" sz="5400" b="1" dirty="0">
                <a:solidFill>
                  <a:schemeClr val="tx2"/>
                </a:solidFill>
              </a:rPr>
              <a:t>They want to be judged on results not time spent</a:t>
            </a:r>
          </a:p>
        </p:txBody>
      </p:sp>
      <p:sp>
        <p:nvSpPr>
          <p:cNvPr id="2" name="TextBox 1"/>
          <p:cNvSpPr txBox="1"/>
          <p:nvPr/>
        </p:nvSpPr>
        <p:spPr>
          <a:xfrm>
            <a:off x="2738694" y="1135383"/>
            <a:ext cx="184666" cy="369332"/>
          </a:xfrm>
          <a:prstGeom prst="rect">
            <a:avLst/>
          </a:prstGeom>
          <a:noFill/>
        </p:spPr>
        <p:txBody>
          <a:bodyPr wrap="none" rtlCol="0">
            <a:spAutoFit/>
          </a:bodyPr>
          <a:lstStyle/>
          <a:p>
            <a:endParaRPr lang="en-US" dirty="0"/>
          </a:p>
        </p:txBody>
      </p:sp>
      <p:sp>
        <p:nvSpPr>
          <p:cNvPr id="4" name="TextBox 3"/>
          <p:cNvSpPr txBox="1"/>
          <p:nvPr/>
        </p:nvSpPr>
        <p:spPr>
          <a:xfrm>
            <a:off x="2310084" y="3789276"/>
            <a:ext cx="184666" cy="769441"/>
          </a:xfrm>
          <a:prstGeom prst="rect">
            <a:avLst/>
          </a:prstGeom>
          <a:noFill/>
        </p:spPr>
        <p:txBody>
          <a:bodyPr wrap="none" rtlCol="0">
            <a:spAutoFit/>
          </a:bodyPr>
          <a:lstStyle/>
          <a:p>
            <a:endParaRPr lang="en-US" sz="4400" b="1" dirty="0"/>
          </a:p>
        </p:txBody>
      </p:sp>
      <p:sp>
        <p:nvSpPr>
          <p:cNvPr id="6" name="TextBox 5"/>
          <p:cNvSpPr txBox="1"/>
          <p:nvPr/>
        </p:nvSpPr>
        <p:spPr>
          <a:xfrm>
            <a:off x="2389882" y="1193114"/>
            <a:ext cx="184731" cy="923330"/>
          </a:xfrm>
          <a:prstGeom prst="rect">
            <a:avLst/>
          </a:prstGeom>
          <a:noFill/>
        </p:spPr>
        <p:txBody>
          <a:bodyPr wrap="none" rtlCol="0">
            <a:spAutoFit/>
          </a:bodyPr>
          <a:lstStyle/>
          <a:p>
            <a:endParaRPr lang="en-US" sz="5400" b="1" dirty="0"/>
          </a:p>
        </p:txBody>
      </p:sp>
      <p:sp>
        <p:nvSpPr>
          <p:cNvPr id="7" name="Slide Number Placeholder 6">
            <a:extLst>
              <a:ext uri="{FF2B5EF4-FFF2-40B4-BE49-F238E27FC236}">
                <a16:creationId xmlns:a16="http://schemas.microsoft.com/office/drawing/2014/main" id="{44933C3B-0230-2F47-B6EB-2C85FA3CBB78}"/>
              </a:ext>
            </a:extLst>
          </p:cNvPr>
          <p:cNvSpPr>
            <a:spLocks noGrp="1"/>
          </p:cNvSpPr>
          <p:nvPr>
            <p:ph type="sldNum" sz="quarter" idx="12"/>
          </p:nvPr>
        </p:nvSpPr>
        <p:spPr/>
        <p:txBody>
          <a:bodyPr/>
          <a:lstStyle/>
          <a:p>
            <a:fld id="{709BBA3B-D75E-DC42-8652-EDC7F35A86E4}" type="slidenum">
              <a:rPr lang="en-US" sz="2400" smtClean="0"/>
              <a:t>91</a:t>
            </a:fld>
            <a:endParaRPr lang="en-US" sz="2400" dirty="0"/>
          </a:p>
        </p:txBody>
      </p:sp>
    </p:spTree>
    <p:extLst>
      <p:ext uri="{BB962C8B-B14F-4D97-AF65-F5344CB8AC3E}">
        <p14:creationId xmlns:p14="http://schemas.microsoft.com/office/powerpoint/2010/main" val="4234178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432724"/>
            <a:ext cx="9307285" cy="5791200"/>
          </a:xfrm>
        </p:spPr>
        <p:txBody>
          <a:bodyPr>
            <a:normAutofit/>
          </a:bodyPr>
          <a:lstStyle/>
          <a:p>
            <a:pPr>
              <a:defRPr/>
            </a:pPr>
            <a:r>
              <a:rPr lang="en-US" sz="3200" b="1" dirty="0"/>
              <a:t>The belief among many baby boomers that their worth is determined by how many hours they put in, how early they get there, and how long they stay. This belief is no longer valid in today’s society. It is not a matter of how long you are at the office, it is about how productive you are. Millennials want flexible work schedules. They want to work from home.</a:t>
            </a:r>
          </a:p>
          <a:p>
            <a:pPr>
              <a:defRPr/>
            </a:pPr>
            <a:r>
              <a:rPr lang="en-US" sz="3200" b="1" dirty="0">
                <a:latin typeface="Trebuchet MS"/>
                <a:cs typeface="Trebuchet MS"/>
              </a:rPr>
              <a:t>They expect personal development (attending conferences and training)</a:t>
            </a:r>
          </a:p>
          <a:p>
            <a:pPr>
              <a:defRPr/>
            </a:pPr>
            <a:endParaRPr lang="en-US" sz="3200" b="1" dirty="0">
              <a:latin typeface="Trebuchet MS"/>
              <a:cs typeface="Trebuchet MS"/>
            </a:endParaRPr>
          </a:p>
          <a:p>
            <a:pPr>
              <a:defRPr/>
            </a:pPr>
            <a:endParaRPr lang="en-US" sz="6600" b="1" dirty="0">
              <a:latin typeface="Trebuchet MS"/>
              <a:cs typeface="Trebuchet MS"/>
            </a:endParaRPr>
          </a:p>
          <a:p>
            <a:pPr>
              <a:defRPr/>
            </a:pPr>
            <a:endParaRPr lang="en-US" sz="6600" b="1" dirty="0">
              <a:latin typeface="Trebuchet MS"/>
              <a:cs typeface="Trebuchet MS"/>
            </a:endParaRPr>
          </a:p>
        </p:txBody>
      </p:sp>
      <p:sp>
        <p:nvSpPr>
          <p:cNvPr id="2" name="Slide Number Placeholder 1">
            <a:extLst>
              <a:ext uri="{FF2B5EF4-FFF2-40B4-BE49-F238E27FC236}">
                <a16:creationId xmlns:a16="http://schemas.microsoft.com/office/drawing/2014/main" id="{A7B66C18-ACE6-E24B-9EBB-65599797C40A}"/>
              </a:ext>
            </a:extLst>
          </p:cNvPr>
          <p:cNvSpPr>
            <a:spLocks noGrp="1"/>
          </p:cNvSpPr>
          <p:nvPr>
            <p:ph type="sldNum" sz="quarter" idx="12"/>
          </p:nvPr>
        </p:nvSpPr>
        <p:spPr/>
        <p:txBody>
          <a:bodyPr/>
          <a:lstStyle/>
          <a:p>
            <a:fld id="{709BBA3B-D75E-DC42-8652-EDC7F35A86E4}" type="slidenum">
              <a:rPr lang="en-US" sz="2400" smtClean="0"/>
              <a:t>92</a:t>
            </a:fld>
            <a:endParaRPr lang="en-US" sz="2400" dirty="0"/>
          </a:p>
        </p:txBody>
      </p:sp>
    </p:spTree>
    <p:extLst>
      <p:ext uri="{BB962C8B-B14F-4D97-AF65-F5344CB8AC3E}">
        <p14:creationId xmlns:p14="http://schemas.microsoft.com/office/powerpoint/2010/main" val="20657791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2" name="TextBox 1"/>
          <p:cNvSpPr txBox="1"/>
          <p:nvPr/>
        </p:nvSpPr>
        <p:spPr>
          <a:xfrm>
            <a:off x="2738694" y="1135383"/>
            <a:ext cx="184666" cy="369332"/>
          </a:xfrm>
          <a:prstGeom prst="rect">
            <a:avLst/>
          </a:prstGeom>
          <a:noFill/>
        </p:spPr>
        <p:txBody>
          <a:bodyPr wrap="none" rtlCol="0">
            <a:spAutoFit/>
          </a:bodyPr>
          <a:lstStyle/>
          <a:p>
            <a:endParaRPr lang="en-US" dirty="0"/>
          </a:p>
        </p:txBody>
      </p:sp>
      <p:sp>
        <p:nvSpPr>
          <p:cNvPr id="4" name="TextBox 3"/>
          <p:cNvSpPr txBox="1"/>
          <p:nvPr/>
        </p:nvSpPr>
        <p:spPr>
          <a:xfrm>
            <a:off x="2310084" y="3789276"/>
            <a:ext cx="184666" cy="769441"/>
          </a:xfrm>
          <a:prstGeom prst="rect">
            <a:avLst/>
          </a:prstGeom>
          <a:noFill/>
        </p:spPr>
        <p:txBody>
          <a:bodyPr wrap="none" rtlCol="0">
            <a:spAutoFit/>
          </a:bodyPr>
          <a:lstStyle/>
          <a:p>
            <a:endParaRPr lang="en-US" sz="4400" b="1" dirty="0"/>
          </a:p>
        </p:txBody>
      </p:sp>
      <p:sp>
        <p:nvSpPr>
          <p:cNvPr id="7" name="TextBox 6"/>
          <p:cNvSpPr txBox="1"/>
          <p:nvPr/>
        </p:nvSpPr>
        <p:spPr>
          <a:xfrm>
            <a:off x="816430" y="1717306"/>
            <a:ext cx="10254342" cy="2585323"/>
          </a:xfrm>
          <a:prstGeom prst="rect">
            <a:avLst/>
          </a:prstGeom>
          <a:noFill/>
        </p:spPr>
        <p:txBody>
          <a:bodyPr wrap="square" rtlCol="0">
            <a:spAutoFit/>
          </a:bodyPr>
          <a:lstStyle/>
          <a:p>
            <a:r>
              <a:rPr lang="en-US" sz="5400" b="1" dirty="0">
                <a:solidFill>
                  <a:schemeClr val="tx2"/>
                </a:solidFill>
              </a:rPr>
              <a:t>Millennials are  global</a:t>
            </a:r>
          </a:p>
          <a:p>
            <a:r>
              <a:rPr lang="en-US" sz="5400" b="1" dirty="0">
                <a:solidFill>
                  <a:schemeClr val="tx2"/>
                </a:solidFill>
              </a:rPr>
              <a:t>they appreciate</a:t>
            </a:r>
          </a:p>
          <a:p>
            <a:r>
              <a:rPr lang="en-US" sz="5400" b="1" dirty="0">
                <a:solidFill>
                  <a:schemeClr val="tx2"/>
                </a:solidFill>
              </a:rPr>
              <a:t>diversity and other cultures</a:t>
            </a:r>
          </a:p>
        </p:txBody>
      </p:sp>
      <p:sp>
        <p:nvSpPr>
          <p:cNvPr id="8" name="TextBox 7"/>
          <p:cNvSpPr txBox="1"/>
          <p:nvPr/>
        </p:nvSpPr>
        <p:spPr>
          <a:xfrm>
            <a:off x="816430" y="5543602"/>
            <a:ext cx="4756110" cy="830997"/>
          </a:xfrm>
          <a:prstGeom prst="rect">
            <a:avLst/>
          </a:prstGeom>
          <a:noFill/>
        </p:spPr>
        <p:txBody>
          <a:bodyPr wrap="none" rtlCol="0">
            <a:spAutoFit/>
          </a:bodyPr>
          <a:lstStyle/>
          <a:p>
            <a:r>
              <a:rPr lang="en-US" sz="4800" dirty="0"/>
              <a:t>(AIESEC Exchange)</a:t>
            </a:r>
          </a:p>
        </p:txBody>
      </p:sp>
      <p:sp>
        <p:nvSpPr>
          <p:cNvPr id="3" name="Slide Number Placeholder 2">
            <a:extLst>
              <a:ext uri="{FF2B5EF4-FFF2-40B4-BE49-F238E27FC236}">
                <a16:creationId xmlns:a16="http://schemas.microsoft.com/office/drawing/2014/main" id="{03ED77D0-A1B3-594A-A106-8D2344F28C0B}"/>
              </a:ext>
            </a:extLst>
          </p:cNvPr>
          <p:cNvSpPr>
            <a:spLocks noGrp="1"/>
          </p:cNvSpPr>
          <p:nvPr>
            <p:ph type="sldNum" sz="quarter" idx="12"/>
          </p:nvPr>
        </p:nvSpPr>
        <p:spPr/>
        <p:txBody>
          <a:bodyPr/>
          <a:lstStyle/>
          <a:p>
            <a:fld id="{709BBA3B-D75E-DC42-8652-EDC7F35A86E4}" type="slidenum">
              <a:rPr lang="en-US" sz="2400" smtClean="0"/>
              <a:t>93</a:t>
            </a:fld>
            <a:endParaRPr lang="en-US" sz="2400" dirty="0"/>
          </a:p>
        </p:txBody>
      </p:sp>
    </p:spTree>
    <p:extLst>
      <p:ext uri="{BB962C8B-B14F-4D97-AF65-F5344CB8AC3E}">
        <p14:creationId xmlns:p14="http://schemas.microsoft.com/office/powerpoint/2010/main" val="18042085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669472" y="1160946"/>
            <a:ext cx="9405257" cy="4247317"/>
          </a:xfrm>
          <a:prstGeom prst="rect">
            <a:avLst/>
          </a:prstGeom>
          <a:noFill/>
        </p:spPr>
        <p:txBody>
          <a:bodyPr wrap="square" rtlCol="0">
            <a:spAutoFit/>
          </a:bodyPr>
          <a:lstStyle/>
          <a:p>
            <a:pPr marL="685800" indent="-685800">
              <a:buFont typeface="Arial"/>
              <a:buChar char="•"/>
            </a:pPr>
            <a:r>
              <a:rPr lang="en-US" sz="5400" b="1" dirty="0">
                <a:solidFill>
                  <a:schemeClr val="tx2"/>
                </a:solidFill>
              </a:rPr>
              <a:t>Millennials: Great team players</a:t>
            </a:r>
          </a:p>
          <a:p>
            <a:pPr marL="685800" indent="-685800">
              <a:buFont typeface="Arial"/>
              <a:buChar char="•"/>
            </a:pPr>
            <a:r>
              <a:rPr lang="en-US" sz="5400" b="1" dirty="0">
                <a:solidFill>
                  <a:schemeClr val="tx2"/>
                </a:solidFill>
              </a:rPr>
              <a:t>They move in and out of the leader and follower roles Gracefully</a:t>
            </a:r>
          </a:p>
        </p:txBody>
      </p:sp>
      <p:sp>
        <p:nvSpPr>
          <p:cNvPr id="2" name="Slide Number Placeholder 1">
            <a:extLst>
              <a:ext uri="{FF2B5EF4-FFF2-40B4-BE49-F238E27FC236}">
                <a16:creationId xmlns:a16="http://schemas.microsoft.com/office/drawing/2014/main" id="{BE57A67F-B994-E645-A62F-29C36C5AE8B4}"/>
              </a:ext>
            </a:extLst>
          </p:cNvPr>
          <p:cNvSpPr>
            <a:spLocks noGrp="1"/>
          </p:cNvSpPr>
          <p:nvPr>
            <p:ph type="sldNum" sz="quarter" idx="12"/>
          </p:nvPr>
        </p:nvSpPr>
        <p:spPr/>
        <p:txBody>
          <a:bodyPr/>
          <a:lstStyle/>
          <a:p>
            <a:fld id="{709BBA3B-D75E-DC42-8652-EDC7F35A86E4}" type="slidenum">
              <a:rPr lang="en-US" sz="2400" smtClean="0"/>
              <a:t>94</a:t>
            </a:fld>
            <a:endParaRPr lang="en-US" sz="2400" dirty="0"/>
          </a:p>
        </p:txBody>
      </p:sp>
    </p:spTree>
    <p:extLst>
      <p:ext uri="{BB962C8B-B14F-4D97-AF65-F5344CB8AC3E}">
        <p14:creationId xmlns:p14="http://schemas.microsoft.com/office/powerpoint/2010/main" val="13084771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918697" y="3792135"/>
            <a:ext cx="8989833" cy="923330"/>
          </a:xfrm>
          <a:prstGeom prst="rect">
            <a:avLst/>
          </a:prstGeom>
          <a:noFill/>
        </p:spPr>
        <p:txBody>
          <a:bodyPr wrap="square" rtlCol="0">
            <a:spAutoFit/>
          </a:bodyPr>
          <a:lstStyle/>
          <a:p>
            <a:pPr marL="685800" indent="-685800">
              <a:buFont typeface="Arial"/>
              <a:buChar char="•"/>
            </a:pPr>
            <a:r>
              <a:rPr lang="en-US" sz="5400" b="1" dirty="0">
                <a:solidFill>
                  <a:schemeClr val="tx2"/>
                </a:solidFill>
              </a:rPr>
              <a:t>Share the </a:t>
            </a:r>
            <a:r>
              <a:rPr lang="en-US" sz="5400" b="1">
                <a:solidFill>
                  <a:schemeClr val="tx2"/>
                </a:solidFill>
              </a:rPr>
              <a:t>leader role</a:t>
            </a:r>
            <a:endParaRPr lang="en-US" sz="5400" b="1" dirty="0">
              <a:solidFill>
                <a:schemeClr val="tx2"/>
              </a:solidFill>
            </a:endParaRPr>
          </a:p>
        </p:txBody>
      </p:sp>
      <p:sp>
        <p:nvSpPr>
          <p:cNvPr id="4" name="TextBox 3"/>
          <p:cNvSpPr txBox="1"/>
          <p:nvPr/>
        </p:nvSpPr>
        <p:spPr>
          <a:xfrm>
            <a:off x="918698" y="972284"/>
            <a:ext cx="8989833" cy="1754326"/>
          </a:xfrm>
          <a:prstGeom prst="rect">
            <a:avLst/>
          </a:prstGeom>
          <a:noFill/>
        </p:spPr>
        <p:txBody>
          <a:bodyPr wrap="none" rtlCol="0">
            <a:spAutoFit/>
          </a:bodyPr>
          <a:lstStyle/>
          <a:p>
            <a:pPr marL="685800" indent="-685800">
              <a:buFont typeface="Arial"/>
              <a:buChar char="•"/>
            </a:pPr>
            <a:r>
              <a:rPr lang="en-US" sz="5400" b="1" dirty="0">
                <a:solidFill>
                  <a:schemeClr val="tx2"/>
                </a:solidFill>
              </a:rPr>
              <a:t>Create Leaders at Every</a:t>
            </a:r>
          </a:p>
          <a:p>
            <a:r>
              <a:rPr lang="en-US" sz="5400" b="1" dirty="0">
                <a:solidFill>
                  <a:schemeClr val="tx2"/>
                </a:solidFill>
              </a:rPr>
              <a:t> Level of Your Organization</a:t>
            </a:r>
          </a:p>
        </p:txBody>
      </p:sp>
      <p:sp>
        <p:nvSpPr>
          <p:cNvPr id="2" name="Slide Number Placeholder 1">
            <a:extLst>
              <a:ext uri="{FF2B5EF4-FFF2-40B4-BE49-F238E27FC236}">
                <a16:creationId xmlns:a16="http://schemas.microsoft.com/office/drawing/2014/main" id="{31197A9A-ED12-5844-A681-A2322A4AB447}"/>
              </a:ext>
            </a:extLst>
          </p:cNvPr>
          <p:cNvSpPr>
            <a:spLocks noGrp="1"/>
          </p:cNvSpPr>
          <p:nvPr>
            <p:ph type="sldNum" sz="quarter" idx="12"/>
          </p:nvPr>
        </p:nvSpPr>
        <p:spPr/>
        <p:txBody>
          <a:bodyPr/>
          <a:lstStyle/>
          <a:p>
            <a:fld id="{709BBA3B-D75E-DC42-8652-EDC7F35A86E4}" type="slidenum">
              <a:rPr lang="en-US" sz="2400" smtClean="0"/>
              <a:t>95</a:t>
            </a:fld>
            <a:endParaRPr lang="en-US" sz="2400" dirty="0"/>
          </a:p>
        </p:txBody>
      </p:sp>
    </p:spTree>
    <p:extLst>
      <p:ext uri="{BB962C8B-B14F-4D97-AF65-F5344CB8AC3E}">
        <p14:creationId xmlns:p14="http://schemas.microsoft.com/office/powerpoint/2010/main" val="1191842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845162" y="2526555"/>
            <a:ext cx="441146" cy="400110"/>
          </a:xfrm>
          <a:prstGeom prst="rect">
            <a:avLst/>
          </a:prstGeom>
          <a:noFill/>
        </p:spPr>
        <p:txBody>
          <a:bodyPr wrap="none" rtlCol="0">
            <a:spAutoFit/>
          </a:bodyPr>
          <a:lstStyle/>
          <a:p>
            <a:r>
              <a:rPr kumimoji="1" lang="ja-JP" altLang="en-US" sz="2000" dirty="0">
                <a:solidFill>
                  <a:schemeClr val="bg2">
                    <a:lumMod val="50000"/>
                  </a:schemeClr>
                </a:solidFill>
                <a:latin typeface="HGS明朝E"/>
                <a:ea typeface="HGS明朝E"/>
                <a:cs typeface="HGS明朝E"/>
              </a:rPr>
              <a:t>ジ</a:t>
            </a:r>
            <a:endParaRPr kumimoji="1" lang="en-US" altLang="ja-JP" sz="2000" dirty="0">
              <a:solidFill>
                <a:schemeClr val="bg2">
                  <a:lumMod val="50000"/>
                </a:schemeClr>
              </a:solidFill>
              <a:latin typeface="HGS明朝E"/>
              <a:ea typeface="HGS明朝E"/>
              <a:cs typeface="HGS明朝E"/>
            </a:endParaRPr>
          </a:p>
        </p:txBody>
      </p:sp>
      <p:sp>
        <p:nvSpPr>
          <p:cNvPr id="3" name="TextBox 2"/>
          <p:cNvSpPr txBox="1"/>
          <p:nvPr/>
        </p:nvSpPr>
        <p:spPr>
          <a:xfrm>
            <a:off x="2851588" y="1924385"/>
            <a:ext cx="5646568" cy="923330"/>
          </a:xfrm>
          <a:prstGeom prst="rect">
            <a:avLst/>
          </a:prstGeom>
          <a:noFill/>
        </p:spPr>
        <p:txBody>
          <a:bodyPr wrap="square" rtlCol="0">
            <a:spAutoFit/>
          </a:bodyPr>
          <a:lstStyle/>
          <a:p>
            <a:endParaRPr lang="en-US" sz="5400" b="1" dirty="0"/>
          </a:p>
        </p:txBody>
      </p:sp>
      <p:sp>
        <p:nvSpPr>
          <p:cNvPr id="2" name="TextBox 1"/>
          <p:cNvSpPr txBox="1"/>
          <p:nvPr/>
        </p:nvSpPr>
        <p:spPr>
          <a:xfrm>
            <a:off x="1187481" y="359768"/>
            <a:ext cx="7564365" cy="1723549"/>
          </a:xfrm>
          <a:prstGeom prst="rect">
            <a:avLst/>
          </a:prstGeom>
          <a:noFill/>
        </p:spPr>
        <p:txBody>
          <a:bodyPr wrap="none" rtlCol="0">
            <a:spAutoFit/>
          </a:bodyPr>
          <a:lstStyle/>
          <a:p>
            <a:r>
              <a:rPr lang="en-US" sz="4400" b="1" dirty="0">
                <a:solidFill>
                  <a:schemeClr val="tx2"/>
                </a:solidFill>
                <a:latin typeface="Arial" charset="0"/>
                <a:ea typeface="Osaka" charset="0"/>
                <a:cs typeface="Osaka" charset="0"/>
              </a:rPr>
              <a:t>Practice Building</a:t>
            </a:r>
          </a:p>
          <a:p>
            <a:r>
              <a:rPr lang="en-US" sz="4400" b="1" dirty="0">
                <a:solidFill>
                  <a:schemeClr val="tx2"/>
                </a:solidFill>
                <a:latin typeface="Arial" charset="0"/>
                <a:ea typeface="Osaka" charset="0"/>
                <a:cs typeface="Osaka" charset="0"/>
              </a:rPr>
              <a:t>Alliances and Partnerships</a:t>
            </a:r>
          </a:p>
          <a:p>
            <a:endParaRPr lang="en-US" dirty="0">
              <a:solidFill>
                <a:schemeClr val="tx2"/>
              </a:solidFill>
            </a:endParaRPr>
          </a:p>
        </p:txBody>
      </p:sp>
      <p:sp>
        <p:nvSpPr>
          <p:cNvPr id="4" name="TextBox 3"/>
          <p:cNvSpPr txBox="1"/>
          <p:nvPr/>
        </p:nvSpPr>
        <p:spPr>
          <a:xfrm>
            <a:off x="1187481" y="4991342"/>
            <a:ext cx="5686172" cy="769441"/>
          </a:xfrm>
          <a:prstGeom prst="rect">
            <a:avLst/>
          </a:prstGeom>
          <a:noFill/>
        </p:spPr>
        <p:txBody>
          <a:bodyPr wrap="none" rtlCol="0">
            <a:spAutoFit/>
          </a:bodyPr>
          <a:lstStyle/>
          <a:p>
            <a:r>
              <a:rPr lang="en-US" sz="4400" b="1" dirty="0"/>
              <a:t>Success is a Team Sport</a:t>
            </a:r>
          </a:p>
        </p:txBody>
      </p:sp>
      <p:sp>
        <p:nvSpPr>
          <p:cNvPr id="6" name="TextBox 5"/>
          <p:cNvSpPr txBox="1"/>
          <p:nvPr/>
        </p:nvSpPr>
        <p:spPr>
          <a:xfrm>
            <a:off x="1187481" y="3534808"/>
            <a:ext cx="8583386" cy="769441"/>
          </a:xfrm>
          <a:prstGeom prst="rect">
            <a:avLst/>
          </a:prstGeom>
          <a:noFill/>
        </p:spPr>
        <p:txBody>
          <a:bodyPr wrap="square" rtlCol="0">
            <a:spAutoFit/>
          </a:bodyPr>
          <a:lstStyle/>
          <a:p>
            <a:r>
              <a:rPr lang="en-US" sz="4400" b="1" dirty="0"/>
              <a:t>Leadership is Partnership</a:t>
            </a:r>
          </a:p>
        </p:txBody>
      </p:sp>
      <p:sp>
        <p:nvSpPr>
          <p:cNvPr id="7" name="Slide Number Placeholder 6">
            <a:extLst>
              <a:ext uri="{FF2B5EF4-FFF2-40B4-BE49-F238E27FC236}">
                <a16:creationId xmlns:a16="http://schemas.microsoft.com/office/drawing/2014/main" id="{7482E73C-69C1-9047-BF24-EF1BE7AC14FC}"/>
              </a:ext>
            </a:extLst>
          </p:cNvPr>
          <p:cNvSpPr>
            <a:spLocks noGrp="1"/>
          </p:cNvSpPr>
          <p:nvPr>
            <p:ph type="sldNum" sz="quarter" idx="12"/>
          </p:nvPr>
        </p:nvSpPr>
        <p:spPr/>
        <p:txBody>
          <a:bodyPr/>
          <a:lstStyle/>
          <a:p>
            <a:fld id="{709BBA3B-D75E-DC42-8652-EDC7F35A86E4}" type="slidenum">
              <a:rPr lang="en-US" sz="2400" smtClean="0"/>
              <a:t>96</a:t>
            </a:fld>
            <a:endParaRPr lang="en-US" sz="2400" dirty="0"/>
          </a:p>
        </p:txBody>
      </p:sp>
    </p:spTree>
    <p:extLst>
      <p:ext uri="{BB962C8B-B14F-4D97-AF65-F5344CB8AC3E}">
        <p14:creationId xmlns:p14="http://schemas.microsoft.com/office/powerpoint/2010/main" val="8826143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2328375"/>
            <a:ext cx="10189027" cy="2585323"/>
          </a:xfrm>
          <a:prstGeom prst="rect">
            <a:avLst/>
          </a:prstGeom>
          <a:noFill/>
        </p:spPr>
        <p:txBody>
          <a:bodyPr wrap="square" rtlCol="0">
            <a:spAutoFit/>
          </a:bodyPr>
          <a:lstStyle/>
          <a:p>
            <a:r>
              <a:rPr lang="en-US" sz="5400" b="1" dirty="0">
                <a:solidFill>
                  <a:schemeClr val="tx2"/>
                </a:solidFill>
              </a:rPr>
              <a:t>Millennials :</a:t>
            </a:r>
          </a:p>
          <a:p>
            <a:r>
              <a:rPr lang="en-US" sz="5400" b="1" dirty="0">
                <a:solidFill>
                  <a:schemeClr val="tx2"/>
                </a:solidFill>
              </a:rPr>
              <a:t>Aren’t automatically</a:t>
            </a:r>
          </a:p>
          <a:p>
            <a:r>
              <a:rPr lang="en-US" sz="5400" b="1" dirty="0">
                <a:solidFill>
                  <a:schemeClr val="tx2"/>
                </a:solidFill>
              </a:rPr>
              <a:t>loyal to Authority</a:t>
            </a:r>
          </a:p>
        </p:txBody>
      </p:sp>
      <p:sp>
        <p:nvSpPr>
          <p:cNvPr id="2" name="Slide Number Placeholder 1">
            <a:extLst>
              <a:ext uri="{FF2B5EF4-FFF2-40B4-BE49-F238E27FC236}">
                <a16:creationId xmlns:a16="http://schemas.microsoft.com/office/drawing/2014/main" id="{FB7337FF-E4CD-B64F-98D0-2D556C934BD3}"/>
              </a:ext>
            </a:extLst>
          </p:cNvPr>
          <p:cNvSpPr>
            <a:spLocks noGrp="1"/>
          </p:cNvSpPr>
          <p:nvPr>
            <p:ph type="sldNum" sz="quarter" idx="12"/>
          </p:nvPr>
        </p:nvSpPr>
        <p:spPr/>
        <p:txBody>
          <a:bodyPr/>
          <a:lstStyle/>
          <a:p>
            <a:fld id="{709BBA3B-D75E-DC42-8652-EDC7F35A86E4}" type="slidenum">
              <a:rPr lang="en-US" sz="2400" smtClean="0"/>
              <a:t>97</a:t>
            </a:fld>
            <a:endParaRPr lang="en-US" sz="2400" dirty="0"/>
          </a:p>
        </p:txBody>
      </p:sp>
    </p:spTree>
    <p:extLst>
      <p:ext uri="{BB962C8B-B14F-4D97-AF65-F5344CB8AC3E}">
        <p14:creationId xmlns:p14="http://schemas.microsoft.com/office/powerpoint/2010/main" val="8690249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5690" y="1735494"/>
            <a:ext cx="184731" cy="369332"/>
          </a:xfrm>
          <a:prstGeom prst="rect">
            <a:avLst/>
          </a:prstGeom>
          <a:noFill/>
        </p:spPr>
        <p:txBody>
          <a:bodyPr wrap="none" rtlCol="0">
            <a:spAutoFit/>
          </a:bodyPr>
          <a:lstStyle/>
          <a:p>
            <a:endParaRPr lang="en-US" dirty="0"/>
          </a:p>
        </p:txBody>
      </p:sp>
      <p:sp>
        <p:nvSpPr>
          <p:cNvPr id="6" name="TextBox 5"/>
          <p:cNvSpPr txBox="1"/>
          <p:nvPr/>
        </p:nvSpPr>
        <p:spPr>
          <a:xfrm>
            <a:off x="845922" y="627498"/>
            <a:ext cx="9490483" cy="2585323"/>
          </a:xfrm>
          <a:prstGeom prst="rect">
            <a:avLst/>
          </a:prstGeom>
          <a:noFill/>
        </p:spPr>
        <p:txBody>
          <a:bodyPr wrap="none" rtlCol="0">
            <a:spAutoFit/>
          </a:bodyPr>
          <a:lstStyle/>
          <a:p>
            <a:r>
              <a:rPr lang="en-US" sz="5400" b="1" dirty="0">
                <a:solidFill>
                  <a:schemeClr val="tx2"/>
                </a:solidFill>
              </a:rPr>
              <a:t>Leading is beyond Authority:</a:t>
            </a:r>
          </a:p>
          <a:p>
            <a:r>
              <a:rPr lang="en-US" sz="5400" b="1" dirty="0">
                <a:solidFill>
                  <a:schemeClr val="tx2"/>
                </a:solidFill>
              </a:rPr>
              <a:t>It is Person to Person not </a:t>
            </a:r>
          </a:p>
          <a:p>
            <a:r>
              <a:rPr lang="en-US" sz="5400" b="1" dirty="0">
                <a:solidFill>
                  <a:schemeClr val="tx2"/>
                </a:solidFill>
              </a:rPr>
              <a:t>Position to Position</a:t>
            </a:r>
          </a:p>
        </p:txBody>
      </p:sp>
      <p:sp>
        <p:nvSpPr>
          <p:cNvPr id="3" name="TextBox 2"/>
          <p:cNvSpPr txBox="1"/>
          <p:nvPr/>
        </p:nvSpPr>
        <p:spPr>
          <a:xfrm>
            <a:off x="845922" y="3764903"/>
            <a:ext cx="9834872" cy="1569660"/>
          </a:xfrm>
          <a:prstGeom prst="rect">
            <a:avLst/>
          </a:prstGeom>
          <a:noFill/>
        </p:spPr>
        <p:txBody>
          <a:bodyPr wrap="none" rtlCol="0">
            <a:spAutoFit/>
          </a:bodyPr>
          <a:lstStyle/>
          <a:p>
            <a:r>
              <a:rPr lang="en-US" sz="4800" b="1" dirty="0">
                <a:solidFill>
                  <a:schemeClr val="tx2"/>
                </a:solidFill>
              </a:rPr>
              <a:t>Owning a title doesn’t guarantee </a:t>
            </a:r>
          </a:p>
          <a:p>
            <a:r>
              <a:rPr lang="en-US" sz="4800" b="1" dirty="0">
                <a:solidFill>
                  <a:schemeClr val="tx2"/>
                </a:solidFill>
              </a:rPr>
              <a:t>followership</a:t>
            </a:r>
          </a:p>
        </p:txBody>
      </p:sp>
      <p:sp>
        <p:nvSpPr>
          <p:cNvPr id="4" name="Slide Number Placeholder 3">
            <a:extLst>
              <a:ext uri="{FF2B5EF4-FFF2-40B4-BE49-F238E27FC236}">
                <a16:creationId xmlns:a16="http://schemas.microsoft.com/office/drawing/2014/main" id="{B02C53E8-BB60-6B48-A1D5-93FAF82E9221}"/>
              </a:ext>
            </a:extLst>
          </p:cNvPr>
          <p:cNvSpPr>
            <a:spLocks noGrp="1"/>
          </p:cNvSpPr>
          <p:nvPr>
            <p:ph type="sldNum" sz="quarter" idx="12"/>
          </p:nvPr>
        </p:nvSpPr>
        <p:spPr/>
        <p:txBody>
          <a:bodyPr/>
          <a:lstStyle/>
          <a:p>
            <a:fld id="{709BBA3B-D75E-DC42-8652-EDC7F35A86E4}" type="slidenum">
              <a:rPr lang="en-US" sz="2400" smtClean="0"/>
              <a:t>98</a:t>
            </a:fld>
            <a:endParaRPr lang="en-US" sz="2400" dirty="0"/>
          </a:p>
        </p:txBody>
      </p:sp>
    </p:spTree>
    <p:extLst>
      <p:ext uri="{BB962C8B-B14F-4D97-AF65-F5344CB8AC3E}">
        <p14:creationId xmlns:p14="http://schemas.microsoft.com/office/powerpoint/2010/main" val="6739632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5690" y="1735494"/>
            <a:ext cx="184731" cy="369332"/>
          </a:xfrm>
          <a:prstGeom prst="rect">
            <a:avLst/>
          </a:prstGeom>
          <a:noFill/>
        </p:spPr>
        <p:txBody>
          <a:bodyPr wrap="none" rtlCol="0">
            <a:spAutoFit/>
          </a:bodyPr>
          <a:lstStyle/>
          <a:p>
            <a:endParaRPr lang="en-US" dirty="0"/>
          </a:p>
        </p:txBody>
      </p:sp>
      <p:sp>
        <p:nvSpPr>
          <p:cNvPr id="4" name="TextBox 3"/>
          <p:cNvSpPr txBox="1"/>
          <p:nvPr/>
        </p:nvSpPr>
        <p:spPr>
          <a:xfrm>
            <a:off x="481568" y="2990916"/>
            <a:ext cx="11529759" cy="1754326"/>
          </a:xfrm>
          <a:prstGeom prst="rect">
            <a:avLst/>
          </a:prstGeom>
          <a:noFill/>
        </p:spPr>
        <p:txBody>
          <a:bodyPr wrap="none" rtlCol="0">
            <a:spAutoFit/>
          </a:bodyPr>
          <a:lstStyle/>
          <a:p>
            <a:r>
              <a:rPr lang="en-US" sz="5400" b="1" dirty="0"/>
              <a:t>Growth and development</a:t>
            </a:r>
          </a:p>
          <a:p>
            <a:r>
              <a:rPr lang="en-US" sz="5400" b="1" dirty="0"/>
              <a:t>are vital for Millennial Engagement</a:t>
            </a:r>
          </a:p>
        </p:txBody>
      </p:sp>
      <p:sp>
        <p:nvSpPr>
          <p:cNvPr id="3" name="Slide Number Placeholder 2">
            <a:extLst>
              <a:ext uri="{FF2B5EF4-FFF2-40B4-BE49-F238E27FC236}">
                <a16:creationId xmlns:a16="http://schemas.microsoft.com/office/drawing/2014/main" id="{02A8566F-C0E6-1241-BB53-97225E4A493D}"/>
              </a:ext>
            </a:extLst>
          </p:cNvPr>
          <p:cNvSpPr>
            <a:spLocks noGrp="1"/>
          </p:cNvSpPr>
          <p:nvPr>
            <p:ph type="sldNum" sz="quarter" idx="12"/>
          </p:nvPr>
        </p:nvSpPr>
        <p:spPr/>
        <p:txBody>
          <a:bodyPr/>
          <a:lstStyle/>
          <a:p>
            <a:fld id="{709BBA3B-D75E-DC42-8652-EDC7F35A86E4}" type="slidenum">
              <a:rPr lang="en-US" sz="2400" smtClean="0"/>
              <a:t>99</a:t>
            </a:fld>
            <a:endParaRPr lang="en-US" sz="2400" dirty="0"/>
          </a:p>
        </p:txBody>
      </p:sp>
    </p:spTree>
    <p:extLst>
      <p:ext uri="{BB962C8B-B14F-4D97-AF65-F5344CB8AC3E}">
        <p14:creationId xmlns:p14="http://schemas.microsoft.com/office/powerpoint/2010/main" val="129225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25826</TotalTime>
  <Words>5101</Words>
  <Application>Microsoft Macintosh PowerPoint</Application>
  <PresentationFormat>Widescreen</PresentationFormat>
  <Paragraphs>1074</Paragraphs>
  <Slides>137</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137</vt:i4>
      </vt:variant>
    </vt:vector>
  </HeadingPairs>
  <TitlesOfParts>
    <vt:vector size="150" baseType="lpstr">
      <vt:lpstr>HGS明朝E</vt:lpstr>
      <vt:lpstr>Arial</vt:lpstr>
      <vt:lpstr>Arial Black</vt:lpstr>
      <vt:lpstr>Calibri</vt:lpstr>
      <vt:lpstr>Cochin</vt:lpstr>
      <vt:lpstr>New York</vt:lpstr>
      <vt:lpstr>Times</vt:lpstr>
      <vt:lpstr>Times New Roman</vt:lpstr>
      <vt:lpstr>Trebuchet MS</vt:lpstr>
      <vt:lpstr>Wingdings</vt:lpstr>
      <vt:lpstr>Wingdings 2</vt:lpstr>
      <vt:lpstr>Wingdings 3</vt:lpstr>
      <vt:lpstr>Facet</vt:lpstr>
      <vt:lpstr>Millennial   Myth and Magic</vt:lpstr>
      <vt:lpstr>PowerPoint Presentation</vt:lpstr>
      <vt:lpstr>PowerPoint Presentation</vt:lpstr>
      <vt:lpstr>PowerPoint Presentation</vt:lpstr>
      <vt:lpstr>Managers matter  A 25 year –long Gallup organization study based on interviews with 12 million workers at 7,000 companies found that the relationship with a manager largely determines the length of an employee’s stay.  A Saratoga Institute study found that 50% of work satisfaction is determined by the relationship a worker has with his or her immediate supervisor.  A study by the Corporate Leadership Council found that a high quality manager is of standout importance in attracting and retaining key talent.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Leading is Everybody’s  Business</vt:lpstr>
      <vt:lpstr>PowerPoint Presentation</vt:lpstr>
      <vt:lpstr>The Leadership Equation</vt:lpstr>
      <vt:lpstr>Leadership is Partnership</vt:lpstr>
      <vt:lpstr>ENGAGED EMPLOYEE:  FOLLOWER</vt:lpstr>
      <vt:lpstr>PowerPoint Presentation</vt:lpstr>
      <vt:lpstr>PowerPoint Presentation</vt:lpstr>
      <vt:lpstr> </vt:lpstr>
      <vt:lpstr>PowerPoint Presentation</vt:lpstr>
      <vt:lpstr>Traditionalists  (1922-1946) </vt:lpstr>
      <vt:lpstr>Traditionalists  (1922-1946) </vt:lpstr>
      <vt:lpstr>Traditionalists:  Strengths and  Challenges</vt:lpstr>
      <vt:lpstr>PowerPoint Presentation</vt:lpstr>
      <vt:lpstr>Boomers (born 1946-1964) </vt:lpstr>
      <vt:lpstr>Boomers (born 1946-1964) </vt:lpstr>
      <vt:lpstr>Boomers:  Strengths and  Challenges</vt:lpstr>
      <vt:lpstr>Generation X (1961-1981) </vt:lpstr>
      <vt:lpstr>Generation X (1961-1981)   </vt:lpstr>
      <vt:lpstr>Generation X (1961-1981)  </vt:lpstr>
      <vt:lpstr>Generation X (1961-1981)  </vt:lpstr>
      <vt:lpstr>Generation X (1961-1981)  </vt:lpstr>
      <vt:lpstr>Generation X (1961-1981)   </vt:lpstr>
      <vt:lpstr>Generation X (1961-1981)  </vt:lpstr>
      <vt:lpstr>Generation X (1961-1981) </vt:lpstr>
      <vt:lpstr>Generation X:  Strengths and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Millennials:  Personality</vt:lpstr>
      <vt:lpstr>Millennials :  15 most successful in the World</vt:lpstr>
      <vt:lpstr>Millennials :  Cultural Factors</vt:lpstr>
      <vt:lpstr>Millennials: “Marketing to”</vt:lpstr>
      <vt:lpstr>Millennials : “Marketing to”</vt:lpstr>
      <vt:lpstr>Millennials : “Marketing 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Millennial Magic  is the Future</vt:lpstr>
      <vt:lpstr>PowerPoint Presentation</vt:lpstr>
      <vt:lpstr>Millennials make up 40% of the workforce and in 10 years this will double</vt:lpstr>
      <vt:lpstr>PowerPoint Presentation</vt:lpstr>
      <vt:lpstr>Learn how to Get People to Follow You </vt:lpstr>
      <vt:lpstr>Millennials want more frequent feedback and personalized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Leading is Energy Management </vt:lpstr>
      <vt:lpstr>The Great Millennial Lesson:  </vt:lpstr>
      <vt:lpstr>Googling Yourself</vt:lpstr>
      <vt:lpstr>Why Millennials Get Fired </vt:lpstr>
      <vt:lpstr>Why Millennials Get Fired </vt:lpstr>
      <vt:lpstr>Why Millennials Get Fired </vt:lpstr>
      <vt:lpstr>Why Millennials Get Fired </vt:lpstr>
      <vt:lpstr>Managers matter  A 25 year –long Gallup organization study based on interviews with 12 million workers at 7,000 companies found that the relationship with a manager largely determines the length of an employee’s stay.  A Saratoga Institute study found that 50% of work satisfaction is determined by the relationship a worker has with his or her immediate supervisor.  A study by the Corporate Leadership Council found that a high quality manager is of standout importance in attracting and retaining key talent.</vt:lpstr>
      <vt:lpstr>PowerPoint Presentation</vt:lpstr>
      <vt:lpstr>PowerPoint Presentation</vt:lpstr>
      <vt:lpstr>Millennials :  Values and the Workplace</vt:lpstr>
      <vt:lpstr>Millennials:  Strengths and  Challenges</vt:lpstr>
      <vt:lpstr>Millennials :  Leveraging Strengths, Shoring up weaknesses</vt:lpstr>
      <vt:lpstr>Millennials : Working with them</vt:lpstr>
      <vt:lpstr>Millennials : Working with them (continued)</vt:lpstr>
      <vt:lpstr>Millennials: Retaining them</vt:lpstr>
      <vt:lpstr>Millennials :  Communication Tips</vt:lpstr>
      <vt:lpstr>Millennials and Non-Millennials in  the Age of Millennials  </vt:lpstr>
      <vt:lpstr>PowerPoint Presentation</vt:lpstr>
      <vt:lpstr>PowerPoint Presentation</vt:lpstr>
      <vt:lpstr>Millennials and Non-Millennials in  the Age of Millennials  </vt:lpstr>
      <vt:lpstr>Millennials and Non-Millennials in  the Age of Millennials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Millennial Magic is the Future</dc:title>
  <dc:creator>Jim Bagnola</dc:creator>
  <cp:lastModifiedBy>Jim Bagnola</cp:lastModifiedBy>
  <cp:revision>171</cp:revision>
  <dcterms:created xsi:type="dcterms:W3CDTF">2016-12-13T22:50:52Z</dcterms:created>
  <dcterms:modified xsi:type="dcterms:W3CDTF">2021-02-01T03:36:23Z</dcterms:modified>
</cp:coreProperties>
</file>