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3" r:id="rId1"/>
  </p:sldMasterIdLst>
  <p:notesMasterIdLst>
    <p:notesMasterId r:id="rId20"/>
  </p:notesMasterIdLst>
  <p:sldIdLst>
    <p:sldId id="277" r:id="rId2"/>
    <p:sldId id="256" r:id="rId3"/>
    <p:sldId id="271" r:id="rId4"/>
    <p:sldId id="272" r:id="rId5"/>
    <p:sldId id="273" r:id="rId6"/>
    <p:sldId id="274" r:id="rId7"/>
    <p:sldId id="276" r:id="rId8"/>
    <p:sldId id="267" r:id="rId9"/>
    <p:sldId id="257" r:id="rId10"/>
    <p:sldId id="268" r:id="rId11"/>
    <p:sldId id="266" r:id="rId12"/>
    <p:sldId id="258" r:id="rId13"/>
    <p:sldId id="259" r:id="rId14"/>
    <p:sldId id="260" r:id="rId15"/>
    <p:sldId id="261" r:id="rId16"/>
    <p:sldId id="262" r:id="rId17"/>
    <p:sldId id="263" r:id="rId18"/>
    <p:sldId id="265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55485" autoAdjust="0"/>
  </p:normalViewPr>
  <p:slideViewPr>
    <p:cSldViewPr snapToGrid="0" snapToObjects="1">
      <p:cViewPr varScale="1">
        <p:scale>
          <a:sx n="74" d="100"/>
          <a:sy n="74" d="100"/>
        </p:scale>
        <p:origin x="-164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0EE3CE-3AFE-604F-91F2-8945FBEEDADE}" type="datetimeFigureOut">
              <a:rPr lang="en-US" smtClean="0"/>
              <a:t>2/11/21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CD8993-1220-1945-A062-EE7131365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462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Behavioral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Rasāyanas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 positive behaviors that enhance health, happiness and longevity. They help us to grow in inner strength, clarity, and everything needed to move closer to our goals in life.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D8993-1220-1945-A062-EE713136563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4173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Slide</a:t>
            </a:r>
            <a:r>
              <a:rPr lang="is-IS" b="1" dirty="0" smtClean="0"/>
              <a:t>…</a:t>
            </a:r>
            <a:r>
              <a:rPr lang="en-US" dirty="0" smtClean="0"/>
              <a:t>Understanding </a:t>
            </a:r>
            <a:r>
              <a:rPr lang="en-US" dirty="0" smtClean="0"/>
              <a:t>your </a:t>
            </a:r>
            <a:r>
              <a:rPr lang="en-US" dirty="0" err="1" smtClean="0"/>
              <a:t>prakriti</a:t>
            </a:r>
            <a:r>
              <a:rPr lang="en-US" dirty="0" smtClean="0"/>
              <a:t> is interesting and very useful, as it gives you insights into who you are, and why you respond individually to the world around you the way you do.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Each of us is a </a:t>
            </a:r>
            <a:r>
              <a:rPr lang="en-US" sz="1200" i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varying</a:t>
            </a:r>
            <a:r>
              <a:rPr lang="en-US" sz="1200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en-US" sz="1200" i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unique</a:t>
            </a:r>
            <a:r>
              <a:rPr lang="en-US" sz="1200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 combination of </a:t>
            </a:r>
            <a:r>
              <a:rPr lang="en-US" sz="1200" kern="1200" dirty="0" err="1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Vata</a:t>
            </a:r>
            <a:r>
              <a:rPr lang="en-US" sz="1200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, Pitta, and Kapha. No one is made up of just one </a:t>
            </a:r>
            <a:r>
              <a:rPr lang="en-US" sz="1200" kern="1200" dirty="0" err="1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dosha</a:t>
            </a:r>
            <a:r>
              <a:rPr lang="en-US" sz="1200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. All three of</a:t>
            </a:r>
            <a:r>
              <a:rPr lang="en-US" sz="1200" kern="1200" baseline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 these principles are in everyone</a:t>
            </a:r>
            <a:r>
              <a:rPr lang="en-US" sz="1200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 –</a:t>
            </a:r>
            <a:r>
              <a:rPr lang="en-US" sz="1200" kern="1200" baseline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 but we will have one or even two that predominate, or in some people, all three in equal amounts.</a:t>
            </a:r>
            <a:endParaRPr lang="en-US" sz="1200" kern="1200" dirty="0" smtClean="0">
              <a:solidFill>
                <a:schemeClr val="accent2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accent2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D8993-1220-1945-A062-EE713136563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9789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kern="1200" dirty="0" smtClean="0">
              <a:solidFill>
                <a:srgbClr val="FF0000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="1" dirty="0" smtClean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D8993-1220-1945-A062-EE713136563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150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Take the quiz </a:t>
            </a:r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twice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in these 2 ways: </a:t>
            </a:r>
          </a:p>
          <a:p>
            <a:pPr lvl="0"/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first time, Answer the questions based on what seems true about you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 the length of your life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This will help you understand your basic, underlying nature, your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lifelong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characteristics.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second time, Answer the questions based on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you feel right now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This will help you understand your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current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state of balance or imbalance, and the reason behind any imbalances you may be experiencing presently.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D8993-1220-1945-A062-EE713136563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710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D8993-1220-1945-A062-EE713136563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417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D8993-1220-1945-A062-EE713136563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4173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D8993-1220-1945-A062-EE713136563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4173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D8993-1220-1945-A062-EE713136563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4173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From the perspective of Ayurveda, the human body and all of its functions are governed by these subtle </a:t>
            </a:r>
            <a:r>
              <a:rPr lang="en-US" baseline="0" dirty="0" smtClean="0"/>
              <a:t>types of energy or functioning principles. They create our mind-body type. </a:t>
            </a:r>
            <a:endParaRPr lang="en-US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kern="1200" dirty="0" smtClean="0">
              <a:solidFill>
                <a:srgbClr val="FF0000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 smtClean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Vāta (air, space, motion),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 smtClean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Pitta (fire, water, metabolism),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 smtClean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Kapha (earth, water, structure).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D8993-1220-1945-A062-EE713136563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4173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effectLst/>
              </a:rPr>
              <a:t>This is another way we find ourselves as a part of Nature.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C36C-7CA3-BB46-B40C-A4BAE7F1A2B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7780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b="0" kern="1200" dirty="0" err="1" smtClean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Vata</a:t>
            </a:r>
            <a:r>
              <a:rPr lang="en-US" sz="1200" b="0" kern="1200" dirty="0" smtClean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 is characterized by the mobile nature of Wind (Air) energy.</a:t>
            </a:r>
          </a:p>
          <a:p>
            <a:pPr lvl="0"/>
            <a:endParaRPr lang="en-US" sz="1200" b="0" kern="1200" dirty="0" smtClean="0">
              <a:solidFill>
                <a:srgbClr val="FF0000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b="0" kern="1200" dirty="0" smtClean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Pitta embodies the transformative nature of Fire energy.</a:t>
            </a:r>
          </a:p>
          <a:p>
            <a:pPr lvl="0"/>
            <a:endParaRPr lang="en-US" sz="1200" b="0" kern="1200" dirty="0" smtClean="0">
              <a:solidFill>
                <a:srgbClr val="FF0000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b="0" kern="1200" dirty="0" smtClean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And Kapha reflects the binding nature of Earth and Water energy.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D8993-1220-1945-A062-EE713136563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6380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 smtClean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The three Doshas govern and are seen in the different times of day, in the seasons of the year: as well as in our individual physiologies.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 smtClean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Aligning the rhythms of individual life to the rhythms of nature is beneficial for all aspects of mental and physical health.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kern="1200" dirty="0" smtClean="0">
              <a:solidFill>
                <a:srgbClr val="FF0000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 smtClean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For example, following the Ayurvedic daily routine of rising before 6:00 am, Vāta time, brings with it the qualities of Vāta—lightness, freshness, alertness, and quickness.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 smtClean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Sleep is aided by going to bed before 10:00 pm, Kapha time, taking advantage of the heavier, settling influence of Kapha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D8993-1220-1945-A062-EE713136563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411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2307-1E40-4E12-8716-25BFDA8E7013}" type="datetime1">
              <a:rPr lang="en-US" smtClean="0"/>
              <a:pPr/>
              <a:t>2/11/21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CF5A-EA79-452C-A52C-1A2668C2E7DF}" type="datetime1">
              <a:rPr lang="en-US" smtClean="0"/>
              <a:pPr/>
              <a:t>2/11/21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4C28-BD4B-4892-9A2D-6E19BD753A9A}" type="datetime1">
              <a:rPr lang="en-US" smtClean="0"/>
              <a:pPr/>
              <a:t>2/11/21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9D02-426E-46C9-9EE9-0DE1EF8B2838}" type="datetime1">
              <a:rPr lang="en-US" smtClean="0"/>
              <a:pPr/>
              <a:t>2/11/21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  <a:pPr/>
              <a:t>2/11/21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A6B6-10E5-4810-BC9F-DA72D8452E73}" type="datetime1">
              <a:rPr lang="en-US" smtClean="0"/>
              <a:pPr/>
              <a:t>2/11/21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D072-EF12-4AA2-BD71-ABC68B06D0E2}" type="datetime1">
              <a:rPr lang="en-US" smtClean="0"/>
              <a:pPr/>
              <a:t>2/11/21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BF60-6CC3-4B74-A60D-3486985E4346}" type="datetime1">
              <a:rPr lang="en-US" smtClean="0"/>
              <a:pPr/>
              <a:t>2/11/21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4818-984F-4759-BF72-A33BDC1963BD}" type="datetime1">
              <a:rPr lang="en-US" smtClean="0"/>
              <a:pPr/>
              <a:t>2/11/21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E191-5F94-4FC1-B823-BD7CABF7FA06}" type="datetime1">
              <a:rPr lang="en-US" smtClean="0"/>
              <a:pPr/>
              <a:t>2/11/21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6D55-EFBE-4F9B-8A5F-09D42CA22A9B}" type="datetime1">
              <a:rPr lang="en-US" smtClean="0"/>
              <a:pPr/>
              <a:t>2/11/21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D1D110F-3F4E-48D9-B8AA-5D0E825AFDBA}" type="datetime1">
              <a:rPr lang="en-US" smtClean="0"/>
              <a:pPr/>
              <a:t>2/11/21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</p:sldLayoutIdLst>
  <p:hf sldNum="0"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jp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microsoft.com/office/2007/relationships/hdphoto" Target="../media/hdphoto1.wdp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jpe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22331" y="1596869"/>
            <a:ext cx="7136689" cy="32916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400" dirty="0" smtClean="0">
                <a:solidFill>
                  <a:srgbClr val="344E6D"/>
                </a:solidFill>
              </a:rPr>
              <a:t>A Very Brief Overview </a:t>
            </a:r>
          </a:p>
          <a:p>
            <a:pPr algn="ctr">
              <a:lnSpc>
                <a:spcPct val="130000"/>
              </a:lnSpc>
            </a:pPr>
            <a:r>
              <a:rPr lang="en-US" sz="5400" dirty="0" smtClean="0">
                <a:solidFill>
                  <a:srgbClr val="344E6D"/>
                </a:solidFill>
              </a:rPr>
              <a:t>of</a:t>
            </a:r>
          </a:p>
          <a:p>
            <a:pPr algn="ctr">
              <a:lnSpc>
                <a:spcPct val="130000"/>
              </a:lnSpc>
            </a:pPr>
            <a:r>
              <a:rPr lang="en-US" sz="5400" dirty="0" smtClean="0">
                <a:solidFill>
                  <a:srgbClr val="344E6D"/>
                </a:solidFill>
              </a:rPr>
              <a:t>Maharishi </a:t>
            </a:r>
            <a:r>
              <a:rPr lang="en-US" sz="5400" dirty="0">
                <a:solidFill>
                  <a:srgbClr val="344E6D"/>
                </a:solidFill>
              </a:rPr>
              <a:t>AyurVeda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569945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4714914"/>
            <a:ext cx="28782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solidFill>
                  <a:schemeClr val="accent2"/>
                </a:solidFill>
                <a:latin typeface="+mj-lt"/>
              </a:rPr>
              <a:t>The Seasons</a:t>
            </a:r>
            <a:endParaRPr lang="en-US" sz="3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227542" y="1466514"/>
            <a:ext cx="39164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solidFill>
                  <a:schemeClr val="accent2"/>
                </a:solidFill>
                <a:latin typeface="+mj-lt"/>
              </a:rPr>
              <a:t>The Times of Day</a:t>
            </a:r>
            <a:endParaRPr lang="en-US" sz="3600" dirty="0">
              <a:solidFill>
                <a:schemeClr val="accent2"/>
              </a:solidFill>
              <a:latin typeface="+mj-lt"/>
            </a:endParaRPr>
          </a:p>
        </p:txBody>
      </p:sp>
      <p:pic>
        <p:nvPicPr>
          <p:cNvPr id="4" name="Picture 3" descr="ekhydUVNQ6iX7QpCT9EQ_ritusandhi_2018_kapha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4548569" cy="461790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  <p:pic>
        <p:nvPicPr>
          <p:cNvPr id="8" name="Picture 7" descr="3 doshas clock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569" y="2248284"/>
            <a:ext cx="4595430" cy="4607491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885772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7102" y="5105245"/>
            <a:ext cx="8960393" cy="11900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000" dirty="0">
                <a:latin typeface="+mj-lt"/>
              </a:rPr>
              <a:t>Your </a:t>
            </a:r>
            <a:r>
              <a:rPr lang="en-US" sz="2000" dirty="0" err="1">
                <a:latin typeface="+mj-lt"/>
              </a:rPr>
              <a:t>dosha</a:t>
            </a:r>
            <a:r>
              <a:rPr lang="en-US" sz="2000" dirty="0">
                <a:latin typeface="+mj-lt"/>
              </a:rPr>
              <a:t> makeup, or </a:t>
            </a:r>
            <a:r>
              <a:rPr lang="en-US" sz="2000" i="1" dirty="0" err="1">
                <a:latin typeface="+mj-lt"/>
              </a:rPr>
              <a:t>prakriti</a:t>
            </a:r>
            <a:r>
              <a:rPr lang="en-US" sz="2000" dirty="0">
                <a:latin typeface="+mj-lt"/>
              </a:rPr>
              <a:t>, determines everything </a:t>
            </a:r>
            <a:r>
              <a:rPr lang="en-US" sz="2000" dirty="0" smtClean="0">
                <a:latin typeface="+mj-lt"/>
              </a:rPr>
              <a:t>from </a:t>
            </a:r>
            <a:r>
              <a:rPr lang="en-US" sz="2000" dirty="0">
                <a:latin typeface="+mj-lt"/>
              </a:rPr>
              <a:t>the shape of your body to the way your mind, emotions, and body work</a:t>
            </a:r>
            <a:r>
              <a:rPr lang="en-US" sz="2000" dirty="0" smtClean="0">
                <a:latin typeface="+mj-lt"/>
              </a:rPr>
              <a:t>.</a:t>
            </a:r>
          </a:p>
          <a:p>
            <a:pPr algn="ctr">
              <a:lnSpc>
                <a:spcPct val="120000"/>
              </a:lnSpc>
            </a:pPr>
            <a:r>
              <a:rPr lang="en-US" sz="2000" dirty="0" smtClean="0">
                <a:latin typeface="+mj-lt"/>
              </a:rPr>
              <a:t> </a:t>
            </a:r>
            <a:r>
              <a:rPr lang="en-US" sz="2000" dirty="0">
                <a:latin typeface="+mj-lt"/>
              </a:rPr>
              <a:t>It is your underlying, unique nature. </a:t>
            </a:r>
          </a:p>
        </p:txBody>
      </p:sp>
      <p:pic>
        <p:nvPicPr>
          <p:cNvPr id="3" name="Picture 2" descr="dosha-typ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19" y="397986"/>
            <a:ext cx="8118862" cy="4563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668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17510" y="413596"/>
            <a:ext cx="4749800" cy="60833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207" y="0"/>
            <a:ext cx="30657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73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rcRect r="-243" b="320"/>
          <a:stretch/>
        </p:blipFill>
        <p:spPr>
          <a:xfrm>
            <a:off x="3824750" y="0"/>
            <a:ext cx="4674921" cy="6858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207" y="0"/>
            <a:ext cx="30657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097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20000"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31815" y="413980"/>
            <a:ext cx="4762500" cy="60706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609" y="0"/>
            <a:ext cx="30657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7513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20000"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74005" y="0"/>
            <a:ext cx="4718807" cy="6858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609" y="0"/>
            <a:ext cx="30657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5362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20000"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61306" y="393700"/>
            <a:ext cx="4737100" cy="60579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806" y="0"/>
            <a:ext cx="30657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9199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20000"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946998" y="0"/>
            <a:ext cx="4710165" cy="6858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806" y="0"/>
            <a:ext cx="30657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5520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6011" y="2007892"/>
            <a:ext cx="8568317" cy="406880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Tx/>
              <a:buAutoNum type="arabicPeriod"/>
            </a:pPr>
            <a:r>
              <a:rPr lang="en-US" sz="2400" b="1" dirty="0" err="1">
                <a:solidFill>
                  <a:srgbClr val="2C7C9F"/>
                </a:solidFill>
                <a:latin typeface="+mj-lt"/>
              </a:rPr>
              <a:t>Prakriti</a:t>
            </a:r>
            <a:r>
              <a:rPr lang="en-US" sz="2400" dirty="0">
                <a:solidFill>
                  <a:schemeClr val="accent2"/>
                </a:solidFill>
                <a:latin typeface="+mj-lt"/>
              </a:rPr>
              <a:t>: Your basic, underlying nature, your </a:t>
            </a:r>
            <a:r>
              <a:rPr lang="en-US" sz="2400" i="1" dirty="0">
                <a:solidFill>
                  <a:schemeClr val="accent2"/>
                </a:solidFill>
                <a:latin typeface="+mj-lt"/>
              </a:rPr>
              <a:t>lifelong</a:t>
            </a:r>
            <a:r>
              <a:rPr lang="en-US" sz="2400" dirty="0">
                <a:solidFill>
                  <a:schemeClr val="accent2"/>
                </a:solidFill>
                <a:latin typeface="+mj-lt"/>
              </a:rPr>
              <a:t> </a:t>
            </a:r>
            <a:r>
              <a:rPr lang="en-US" sz="2400" dirty="0" smtClean="0">
                <a:solidFill>
                  <a:schemeClr val="accent2"/>
                </a:solidFill>
                <a:latin typeface="+mj-lt"/>
              </a:rPr>
              <a:t>characteristics. </a:t>
            </a:r>
          </a:p>
          <a:p>
            <a:pPr marL="342900" indent="-342900">
              <a:lnSpc>
                <a:spcPct val="120000"/>
              </a:lnSpc>
              <a:buFontTx/>
              <a:buAutoNum type="arabicPeriod"/>
            </a:pPr>
            <a:endParaRPr lang="en-US" sz="2400" dirty="0">
              <a:solidFill>
                <a:schemeClr val="accent2"/>
              </a:solidFill>
              <a:latin typeface="+mj-lt"/>
            </a:endParaRPr>
          </a:p>
          <a:p>
            <a:pPr marL="342900" indent="-342900">
              <a:lnSpc>
                <a:spcPct val="120000"/>
              </a:lnSpc>
              <a:buFontTx/>
              <a:buAutoNum type="arabicPeriod"/>
            </a:pPr>
            <a:r>
              <a:rPr lang="en-US" sz="2400" b="1" dirty="0" err="1" smtClean="0">
                <a:solidFill>
                  <a:schemeClr val="accent1"/>
                </a:solidFill>
                <a:latin typeface="+mj-lt"/>
              </a:rPr>
              <a:t>Vikriti</a:t>
            </a:r>
            <a:r>
              <a:rPr lang="en-US" sz="2400" dirty="0" smtClean="0">
                <a:solidFill>
                  <a:schemeClr val="accent2"/>
                </a:solidFill>
                <a:latin typeface="+mj-lt"/>
              </a:rPr>
              <a:t>: is </a:t>
            </a:r>
            <a:r>
              <a:rPr lang="en-US" sz="2400" dirty="0">
                <a:solidFill>
                  <a:schemeClr val="accent2"/>
                </a:solidFill>
                <a:latin typeface="+mj-lt"/>
              </a:rPr>
              <a:t>a snapshot of who you are at the time that you take the Dosha </a:t>
            </a:r>
            <a:r>
              <a:rPr lang="en-US" sz="2400" dirty="0" smtClean="0">
                <a:solidFill>
                  <a:schemeClr val="accent2"/>
                </a:solidFill>
                <a:latin typeface="+mj-lt"/>
              </a:rPr>
              <a:t>Quiz. It’s a temporary state </a:t>
            </a:r>
            <a:r>
              <a:rPr lang="en-US" sz="2400" dirty="0">
                <a:solidFill>
                  <a:schemeClr val="accent2"/>
                </a:solidFill>
                <a:latin typeface="+mj-lt"/>
              </a:rPr>
              <a:t>of balance or </a:t>
            </a:r>
            <a:r>
              <a:rPr lang="en-US" sz="2400" dirty="0" smtClean="0">
                <a:solidFill>
                  <a:schemeClr val="accent2"/>
                </a:solidFill>
                <a:latin typeface="+mj-lt"/>
              </a:rPr>
              <a:t>imbalance. It </a:t>
            </a:r>
            <a:r>
              <a:rPr lang="en-US" sz="2400" dirty="0">
                <a:solidFill>
                  <a:schemeClr val="accent2"/>
                </a:solidFill>
                <a:latin typeface="+mj-lt"/>
              </a:rPr>
              <a:t>will tell you where to put your </a:t>
            </a:r>
            <a:r>
              <a:rPr lang="en-US" sz="2400" dirty="0" smtClean="0">
                <a:solidFill>
                  <a:schemeClr val="accent2"/>
                </a:solidFill>
                <a:latin typeface="+mj-lt"/>
              </a:rPr>
              <a:t>attention, </a:t>
            </a:r>
            <a:r>
              <a:rPr lang="en-US" sz="2400" dirty="0">
                <a:solidFill>
                  <a:schemeClr val="accent2"/>
                </a:solidFill>
                <a:latin typeface="+mj-lt"/>
              </a:rPr>
              <a:t>and then </a:t>
            </a:r>
            <a:r>
              <a:rPr lang="en-US" sz="2400" dirty="0" smtClean="0">
                <a:solidFill>
                  <a:schemeClr val="accent2"/>
                </a:solidFill>
                <a:latin typeface="+mj-lt"/>
              </a:rPr>
              <a:t>you can use diet</a:t>
            </a:r>
            <a:r>
              <a:rPr lang="en-US" sz="2400" dirty="0">
                <a:solidFill>
                  <a:schemeClr val="accent2"/>
                </a:solidFill>
                <a:latin typeface="+mj-lt"/>
              </a:rPr>
              <a:t>, routine</a:t>
            </a:r>
            <a:r>
              <a:rPr lang="en-US" sz="2400" dirty="0" smtClean="0">
                <a:solidFill>
                  <a:schemeClr val="accent2"/>
                </a:solidFill>
                <a:latin typeface="+mj-lt"/>
              </a:rPr>
              <a:t>, and </a:t>
            </a:r>
            <a:r>
              <a:rPr lang="en-US" sz="2400" dirty="0">
                <a:solidFill>
                  <a:schemeClr val="accent2"/>
                </a:solidFill>
                <a:latin typeface="+mj-lt"/>
              </a:rPr>
              <a:t>lifestyle </a:t>
            </a:r>
            <a:r>
              <a:rPr lang="en-US" sz="2400" dirty="0" smtClean="0">
                <a:solidFill>
                  <a:schemeClr val="accent2"/>
                </a:solidFill>
                <a:latin typeface="+mj-lt"/>
              </a:rPr>
              <a:t>changes to </a:t>
            </a:r>
            <a:r>
              <a:rPr lang="en-US" sz="2400" dirty="0">
                <a:solidFill>
                  <a:schemeClr val="accent2"/>
                </a:solidFill>
                <a:latin typeface="+mj-lt"/>
              </a:rPr>
              <a:t>gently bring yourself back to balance</a:t>
            </a:r>
            <a:r>
              <a:rPr lang="en-US" sz="2400" dirty="0" smtClean="0">
                <a:solidFill>
                  <a:schemeClr val="accent2"/>
                </a:solidFill>
                <a:latin typeface="+mj-lt"/>
              </a:rPr>
              <a:t>.</a:t>
            </a:r>
            <a:endParaRPr lang="en-US" sz="24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45016" y="778559"/>
            <a:ext cx="5257769" cy="58477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344E6D"/>
                </a:solidFill>
              </a:rPr>
              <a:t>Take the Dosha Quiz, twice!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32357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67214" y="367188"/>
            <a:ext cx="8400010" cy="63492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2800" dirty="0" smtClean="0">
              <a:solidFill>
                <a:schemeClr val="tx1"/>
              </a:solidFill>
              <a:latin typeface="+mj-lt"/>
            </a:endParaRPr>
          </a:p>
          <a:p>
            <a:pPr algn="ctr">
              <a:lnSpc>
                <a:spcPct val="130000"/>
              </a:lnSpc>
            </a:pPr>
            <a:endParaRPr lang="en-US" sz="2800" dirty="0" smtClean="0">
              <a:solidFill>
                <a:schemeClr val="tx1"/>
              </a:solidFill>
              <a:latin typeface="+mj-lt"/>
            </a:endParaRPr>
          </a:p>
          <a:p>
            <a:pPr algn="ctr">
              <a:lnSpc>
                <a:spcPct val="130000"/>
              </a:lnSpc>
            </a:pPr>
            <a:endParaRPr lang="en-US" sz="2800" dirty="0">
              <a:solidFill>
                <a:schemeClr val="tx1"/>
              </a:solidFill>
              <a:latin typeface="+mj-lt"/>
            </a:endParaRPr>
          </a:p>
          <a:p>
            <a:pPr algn="ctr">
              <a:lnSpc>
                <a:spcPct val="130000"/>
              </a:lnSpc>
            </a:pPr>
            <a:endParaRPr lang="en-US" sz="2800" dirty="0" smtClean="0">
              <a:solidFill>
                <a:schemeClr val="tx1"/>
              </a:solidFill>
              <a:latin typeface="+mj-lt"/>
            </a:endParaRPr>
          </a:p>
          <a:p>
            <a:pPr algn="ctr">
              <a:lnSpc>
                <a:spcPct val="130000"/>
              </a:lnSpc>
            </a:pPr>
            <a:endParaRPr lang="en-US" sz="2800" dirty="0">
              <a:solidFill>
                <a:schemeClr val="tx1"/>
              </a:solidFill>
              <a:latin typeface="+mj-lt"/>
            </a:endParaRPr>
          </a:p>
          <a:p>
            <a:pPr algn="ctr">
              <a:lnSpc>
                <a:spcPct val="130000"/>
              </a:lnSpc>
            </a:pPr>
            <a:r>
              <a:rPr lang="en-US" sz="2800" dirty="0" smtClean="0">
                <a:solidFill>
                  <a:schemeClr val="tx1"/>
                </a:solidFill>
                <a:latin typeface="+mj-lt"/>
              </a:rPr>
              <a:t>Positive </a:t>
            </a:r>
            <a:r>
              <a:rPr lang="en-US" sz="2800" dirty="0">
                <a:solidFill>
                  <a:schemeClr val="tx1"/>
                </a:solidFill>
                <a:latin typeface="+mj-lt"/>
              </a:rPr>
              <a:t>behaviors that enhance health</a:t>
            </a:r>
            <a:r>
              <a:rPr lang="en-US" sz="2800" dirty="0" smtClean="0">
                <a:solidFill>
                  <a:schemeClr val="tx1"/>
                </a:solidFill>
                <a:latin typeface="+mj-lt"/>
              </a:rPr>
              <a:t>,</a:t>
            </a:r>
          </a:p>
          <a:p>
            <a:pPr algn="ctr">
              <a:lnSpc>
                <a:spcPct val="130000"/>
              </a:lnSpc>
            </a:pPr>
            <a:r>
              <a:rPr lang="en-US" sz="2800" dirty="0" smtClean="0">
                <a:solidFill>
                  <a:schemeClr val="tx1"/>
                </a:solidFill>
                <a:latin typeface="+mj-lt"/>
              </a:rPr>
              <a:t>happiness </a:t>
            </a:r>
            <a:r>
              <a:rPr lang="en-US" sz="2800" dirty="0">
                <a:solidFill>
                  <a:schemeClr val="tx1"/>
                </a:solidFill>
                <a:latin typeface="+mj-lt"/>
              </a:rPr>
              <a:t>and longevity</a:t>
            </a:r>
            <a:endParaRPr lang="en-US" sz="2800" dirty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1780108"/>
          </a:xfrm>
        </p:spPr>
        <p:txBody>
          <a:bodyPr/>
          <a:lstStyle/>
          <a:p>
            <a:r>
              <a:rPr lang="en-US" sz="6000" dirty="0" smtClean="0">
                <a:solidFill>
                  <a:srgbClr val="344E6D"/>
                </a:solidFill>
              </a:rPr>
              <a:t>Maharishi AyurVeda</a:t>
            </a:r>
            <a:endParaRPr lang="en-US" sz="6000" dirty="0">
              <a:solidFill>
                <a:srgbClr val="344E6D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22998"/>
            <a:ext cx="6400800" cy="1219200"/>
          </a:xfrm>
        </p:spPr>
        <p:txBody>
          <a:bodyPr>
            <a:normAutofit fontScale="70000" lnSpcReduction="20000"/>
          </a:bodyPr>
          <a:lstStyle/>
          <a:p>
            <a:r>
              <a:rPr lang="en-US" sz="6000" u="sng" dirty="0" smtClean="0"/>
              <a:t>Behavioral </a:t>
            </a:r>
            <a:r>
              <a:rPr lang="en-US" sz="6000" u="sng" dirty="0" err="1" smtClean="0"/>
              <a:t>Rasanyanas</a:t>
            </a:r>
            <a:endParaRPr lang="en-US" sz="6000" u="sng" dirty="0"/>
          </a:p>
        </p:txBody>
      </p:sp>
    </p:spTree>
    <p:extLst>
      <p:ext uri="{BB962C8B-B14F-4D97-AF65-F5344CB8AC3E}">
        <p14:creationId xmlns:p14="http://schemas.microsoft.com/office/powerpoint/2010/main" val="3871286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67214" y="367188"/>
            <a:ext cx="8400010" cy="63492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2800" dirty="0" smtClean="0">
              <a:solidFill>
                <a:schemeClr val="tx1"/>
              </a:solidFill>
              <a:latin typeface="+mj-lt"/>
            </a:endParaRPr>
          </a:p>
          <a:p>
            <a:pPr algn="ctr">
              <a:lnSpc>
                <a:spcPct val="130000"/>
              </a:lnSpc>
            </a:pPr>
            <a:endParaRPr lang="en-US" sz="2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-391419"/>
            <a:ext cx="7772400" cy="1780108"/>
          </a:xfrm>
        </p:spPr>
        <p:txBody>
          <a:bodyPr/>
          <a:lstStyle/>
          <a:p>
            <a:r>
              <a:rPr lang="en-US" sz="6000" dirty="0" smtClean="0">
                <a:solidFill>
                  <a:srgbClr val="344E6D"/>
                </a:solidFill>
              </a:rPr>
              <a:t>Maharishi AyurVeda</a:t>
            </a:r>
            <a:endParaRPr lang="en-US" sz="6000" dirty="0">
              <a:solidFill>
                <a:srgbClr val="344E6D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013398"/>
            <a:ext cx="6400800" cy="1219200"/>
          </a:xfrm>
        </p:spPr>
        <p:txBody>
          <a:bodyPr>
            <a:normAutofit fontScale="70000" lnSpcReduction="20000"/>
          </a:bodyPr>
          <a:lstStyle/>
          <a:p>
            <a:r>
              <a:rPr lang="en-US" sz="6000" u="sng" dirty="0" smtClean="0"/>
              <a:t>Behavioral </a:t>
            </a:r>
            <a:r>
              <a:rPr lang="en-US" sz="6000" u="sng" dirty="0" err="1" smtClean="0"/>
              <a:t>Rasanyanas</a:t>
            </a:r>
            <a:endParaRPr lang="en-US" sz="6000" u="sng" dirty="0"/>
          </a:p>
        </p:txBody>
      </p:sp>
      <p:sp>
        <p:nvSpPr>
          <p:cNvPr id="4" name="Rectangle 3"/>
          <p:cNvSpPr/>
          <p:nvPr/>
        </p:nvSpPr>
        <p:spPr>
          <a:xfrm>
            <a:off x="1031176" y="2957623"/>
            <a:ext cx="7086600" cy="34727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000" dirty="0" smtClean="0">
                <a:solidFill>
                  <a:srgbClr val="244A58"/>
                </a:solidFill>
                <a:latin typeface="+mj-lt"/>
              </a:rPr>
              <a:t>1. Maintain </a:t>
            </a:r>
            <a:r>
              <a:rPr lang="en-US" sz="2000" dirty="0">
                <a:solidFill>
                  <a:srgbClr val="244A58"/>
                </a:solidFill>
                <a:latin typeface="+mj-lt"/>
              </a:rPr>
              <a:t>a positive, calm outlook</a:t>
            </a:r>
            <a:r>
              <a:rPr lang="en-US" sz="2000" dirty="0" smtClean="0">
                <a:solidFill>
                  <a:srgbClr val="244A58"/>
                </a:solidFill>
                <a:latin typeface="+mj-lt"/>
              </a:rPr>
              <a:t>.</a:t>
            </a:r>
          </a:p>
          <a:p>
            <a:pPr marL="342900" indent="-342900">
              <a:lnSpc>
                <a:spcPct val="110000"/>
              </a:lnSpc>
              <a:buAutoNum type="arabicPeriod"/>
            </a:pPr>
            <a:endParaRPr lang="en-US" sz="2000" dirty="0">
              <a:solidFill>
                <a:srgbClr val="244A58"/>
              </a:solidFill>
              <a:latin typeface="+mj-lt"/>
            </a:endParaRPr>
          </a:p>
          <a:p>
            <a:pPr>
              <a:lnSpc>
                <a:spcPct val="110000"/>
              </a:lnSpc>
            </a:pPr>
            <a:r>
              <a:rPr lang="en-US" sz="2000" dirty="0">
                <a:solidFill>
                  <a:srgbClr val="244A58"/>
                </a:solidFill>
                <a:latin typeface="+mj-lt"/>
              </a:rPr>
              <a:t>2. Practice cleanliness of all kinds. </a:t>
            </a:r>
          </a:p>
          <a:p>
            <a:pPr>
              <a:lnSpc>
                <a:spcPct val="110000"/>
              </a:lnSpc>
            </a:pPr>
            <a:endParaRPr lang="en-US" sz="2000" dirty="0">
              <a:solidFill>
                <a:srgbClr val="244A58"/>
              </a:solidFill>
              <a:latin typeface="+mj-lt"/>
            </a:endParaRPr>
          </a:p>
          <a:p>
            <a:pPr>
              <a:lnSpc>
                <a:spcPct val="110000"/>
              </a:lnSpc>
            </a:pPr>
            <a:r>
              <a:rPr lang="en-US" sz="2000" dirty="0">
                <a:solidFill>
                  <a:srgbClr val="244A58"/>
                </a:solidFill>
                <a:latin typeface="+mj-lt"/>
              </a:rPr>
              <a:t>3. Be charitable with your time, your attention, your actions, and your finances</a:t>
            </a:r>
            <a:r>
              <a:rPr lang="en-US" sz="2000" dirty="0" smtClean="0">
                <a:solidFill>
                  <a:srgbClr val="244A58"/>
                </a:solidFill>
                <a:latin typeface="+mj-lt"/>
              </a:rPr>
              <a:t>.</a:t>
            </a:r>
          </a:p>
          <a:p>
            <a:pPr>
              <a:lnSpc>
                <a:spcPct val="110000"/>
              </a:lnSpc>
            </a:pPr>
            <a:endParaRPr lang="en-US" sz="2000" dirty="0">
              <a:solidFill>
                <a:srgbClr val="244A58"/>
              </a:solidFill>
              <a:latin typeface="+mj-lt"/>
            </a:endParaRPr>
          </a:p>
          <a:p>
            <a:pPr>
              <a:lnSpc>
                <a:spcPct val="110000"/>
              </a:lnSpc>
            </a:pPr>
            <a:r>
              <a:rPr lang="en-US" sz="2000" dirty="0">
                <a:solidFill>
                  <a:srgbClr val="244A58"/>
                </a:solidFill>
                <a:latin typeface="+mj-lt"/>
              </a:rPr>
              <a:t>4. Follow the precepts of your religious or spiritual beliefs. Meditate regularly. Be devoted to knowledge and developing higher states of consciousness. </a:t>
            </a:r>
          </a:p>
        </p:txBody>
      </p:sp>
    </p:spTree>
    <p:extLst>
      <p:ext uri="{BB962C8B-B14F-4D97-AF65-F5344CB8AC3E}">
        <p14:creationId xmlns:p14="http://schemas.microsoft.com/office/powerpoint/2010/main" val="4036442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67214" y="367188"/>
            <a:ext cx="8400010" cy="63492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2800" dirty="0" smtClean="0">
              <a:solidFill>
                <a:schemeClr val="tx1"/>
              </a:solidFill>
              <a:latin typeface="+mj-lt"/>
            </a:endParaRPr>
          </a:p>
          <a:p>
            <a:pPr algn="ctr">
              <a:lnSpc>
                <a:spcPct val="130000"/>
              </a:lnSpc>
            </a:pPr>
            <a:endParaRPr lang="en-US" sz="2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-391419"/>
            <a:ext cx="7772400" cy="1780108"/>
          </a:xfrm>
        </p:spPr>
        <p:txBody>
          <a:bodyPr/>
          <a:lstStyle/>
          <a:p>
            <a:r>
              <a:rPr lang="en-US" sz="6000" dirty="0" smtClean="0">
                <a:solidFill>
                  <a:srgbClr val="344E6D"/>
                </a:solidFill>
              </a:rPr>
              <a:t>Maharishi AyurVeda</a:t>
            </a:r>
            <a:endParaRPr lang="en-US" sz="6000" dirty="0">
              <a:solidFill>
                <a:srgbClr val="344E6D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013398"/>
            <a:ext cx="6400800" cy="1219200"/>
          </a:xfrm>
        </p:spPr>
        <p:txBody>
          <a:bodyPr>
            <a:normAutofit fontScale="70000" lnSpcReduction="20000"/>
          </a:bodyPr>
          <a:lstStyle/>
          <a:p>
            <a:r>
              <a:rPr lang="en-US" sz="6000" u="sng" dirty="0" smtClean="0"/>
              <a:t>Behavioral </a:t>
            </a:r>
            <a:r>
              <a:rPr lang="en-US" sz="6000" u="sng" dirty="0" err="1" smtClean="0"/>
              <a:t>Rasanyanas</a:t>
            </a:r>
            <a:endParaRPr lang="en-US" sz="6000" u="sng" dirty="0"/>
          </a:p>
        </p:txBody>
      </p:sp>
      <p:sp>
        <p:nvSpPr>
          <p:cNvPr id="6" name="Rectangle 5"/>
          <p:cNvSpPr/>
          <p:nvPr/>
        </p:nvSpPr>
        <p:spPr>
          <a:xfrm>
            <a:off x="1126020" y="3077208"/>
            <a:ext cx="7070314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244A58"/>
                </a:solidFill>
                <a:latin typeface="+mj-lt"/>
              </a:rPr>
              <a:t>5. Be loving and compassionate. </a:t>
            </a:r>
            <a:endParaRPr lang="en-US" sz="2000" dirty="0" smtClean="0">
              <a:solidFill>
                <a:srgbClr val="244A58"/>
              </a:solidFill>
              <a:latin typeface="+mj-lt"/>
            </a:endParaRPr>
          </a:p>
          <a:p>
            <a:endParaRPr lang="en-US" sz="2000" dirty="0">
              <a:solidFill>
                <a:srgbClr val="244A58"/>
              </a:solidFill>
              <a:latin typeface="+mj-lt"/>
            </a:endParaRPr>
          </a:p>
          <a:p>
            <a:r>
              <a:rPr lang="en-US" sz="2000" dirty="0">
                <a:solidFill>
                  <a:srgbClr val="244A58"/>
                </a:solidFill>
                <a:latin typeface="+mj-lt"/>
              </a:rPr>
              <a:t>6. Always speak the truth, but speak sweetly. Speak well of others. Speak in a </a:t>
            </a:r>
            <a:r>
              <a:rPr lang="en-US" sz="2000" dirty="0" smtClean="0">
                <a:solidFill>
                  <a:srgbClr val="244A58"/>
                </a:solidFill>
                <a:latin typeface="+mj-lt"/>
              </a:rPr>
              <a:t>way </a:t>
            </a:r>
            <a:r>
              <a:rPr lang="en-US" sz="2000" dirty="0">
                <a:solidFill>
                  <a:srgbClr val="244A58"/>
                </a:solidFill>
                <a:latin typeface="+mj-lt"/>
              </a:rPr>
              <a:t>that uplifts people. Avoid harsh or hurtful speech and speaking ill of others behind their </a:t>
            </a:r>
            <a:r>
              <a:rPr lang="en-US" sz="2000" dirty="0" smtClean="0">
                <a:solidFill>
                  <a:srgbClr val="244A58"/>
                </a:solidFill>
                <a:latin typeface="+mj-lt"/>
              </a:rPr>
              <a:t>backs</a:t>
            </a:r>
          </a:p>
          <a:p>
            <a:endParaRPr lang="en-US" sz="2000" dirty="0">
              <a:solidFill>
                <a:srgbClr val="244A58"/>
              </a:solidFill>
              <a:latin typeface="+mj-lt"/>
            </a:endParaRPr>
          </a:p>
          <a:p>
            <a:r>
              <a:rPr lang="en-US" sz="2000" dirty="0">
                <a:solidFill>
                  <a:srgbClr val="244A58"/>
                </a:solidFill>
                <a:latin typeface="+mj-lt"/>
              </a:rPr>
              <a:t>7. </a:t>
            </a:r>
            <a:r>
              <a:rPr lang="en-US" sz="2000" dirty="0" smtClean="0">
                <a:solidFill>
                  <a:srgbClr val="244A58"/>
                </a:solidFill>
                <a:latin typeface="+mj-lt"/>
              </a:rPr>
              <a:t>Perseverance</a:t>
            </a:r>
          </a:p>
          <a:p>
            <a:endParaRPr lang="en-US" sz="2000" dirty="0">
              <a:solidFill>
                <a:srgbClr val="244A58"/>
              </a:solidFill>
              <a:latin typeface="+mj-lt"/>
            </a:endParaRPr>
          </a:p>
          <a:p>
            <a:r>
              <a:rPr lang="en-US" sz="2000" dirty="0">
                <a:solidFill>
                  <a:srgbClr val="244A58"/>
                </a:solidFill>
                <a:latin typeface="+mj-lt"/>
              </a:rPr>
              <a:t>8. Avoid conceit, pride, arrogance, egotism, or selfishness</a:t>
            </a:r>
          </a:p>
        </p:txBody>
      </p:sp>
    </p:spTree>
    <p:extLst>
      <p:ext uri="{BB962C8B-B14F-4D97-AF65-F5344CB8AC3E}">
        <p14:creationId xmlns:p14="http://schemas.microsoft.com/office/powerpoint/2010/main" val="2759354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67214" y="367188"/>
            <a:ext cx="8400010" cy="63492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2800" dirty="0" smtClean="0">
              <a:solidFill>
                <a:schemeClr val="tx1"/>
              </a:solidFill>
              <a:latin typeface="+mj-lt"/>
            </a:endParaRPr>
          </a:p>
          <a:p>
            <a:pPr algn="ctr">
              <a:lnSpc>
                <a:spcPct val="130000"/>
              </a:lnSpc>
            </a:pPr>
            <a:endParaRPr lang="en-US" sz="2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-391419"/>
            <a:ext cx="7772400" cy="1780108"/>
          </a:xfrm>
        </p:spPr>
        <p:txBody>
          <a:bodyPr/>
          <a:lstStyle/>
          <a:p>
            <a:r>
              <a:rPr lang="en-US" sz="6000" dirty="0" smtClean="0">
                <a:solidFill>
                  <a:srgbClr val="344E6D"/>
                </a:solidFill>
              </a:rPr>
              <a:t>Maharishi AyurVeda</a:t>
            </a:r>
            <a:endParaRPr lang="en-US" sz="6000" dirty="0">
              <a:solidFill>
                <a:srgbClr val="344E6D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013398"/>
            <a:ext cx="6400800" cy="1219200"/>
          </a:xfrm>
        </p:spPr>
        <p:txBody>
          <a:bodyPr>
            <a:normAutofit fontScale="70000" lnSpcReduction="20000"/>
          </a:bodyPr>
          <a:lstStyle/>
          <a:p>
            <a:r>
              <a:rPr lang="en-US" sz="6000" u="sng" dirty="0" smtClean="0"/>
              <a:t>Behavioral </a:t>
            </a:r>
            <a:r>
              <a:rPr lang="en-US" sz="6000" u="sng" dirty="0" err="1" smtClean="0"/>
              <a:t>Rasanyanas</a:t>
            </a:r>
            <a:endParaRPr lang="en-US" sz="6000" u="sng" dirty="0"/>
          </a:p>
        </p:txBody>
      </p:sp>
      <p:sp>
        <p:nvSpPr>
          <p:cNvPr id="6" name="Rectangle 5"/>
          <p:cNvSpPr/>
          <p:nvPr/>
        </p:nvSpPr>
        <p:spPr>
          <a:xfrm>
            <a:off x="1371600" y="3232598"/>
            <a:ext cx="645493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244A58"/>
                </a:solidFill>
                <a:latin typeface="+mj-lt"/>
              </a:rPr>
              <a:t>9. Be free of anger, violence, and </a:t>
            </a:r>
            <a:r>
              <a:rPr lang="en-US" sz="2000" dirty="0" smtClean="0">
                <a:solidFill>
                  <a:srgbClr val="244A58"/>
                </a:solidFill>
                <a:latin typeface="+mj-lt"/>
              </a:rPr>
              <a:t>hostility</a:t>
            </a:r>
          </a:p>
          <a:p>
            <a:endParaRPr lang="en-US" sz="2000" dirty="0">
              <a:solidFill>
                <a:srgbClr val="244A58"/>
              </a:solidFill>
              <a:latin typeface="+mj-lt"/>
            </a:endParaRPr>
          </a:p>
          <a:p>
            <a:r>
              <a:rPr lang="en-US" sz="2000" dirty="0">
                <a:solidFill>
                  <a:srgbClr val="244A58"/>
                </a:solidFill>
                <a:latin typeface="+mj-lt"/>
              </a:rPr>
              <a:t>10. Moderation and self-control </a:t>
            </a:r>
            <a:r>
              <a:rPr lang="en-US" sz="2000" dirty="0" smtClean="0">
                <a:solidFill>
                  <a:srgbClr val="244A58"/>
                </a:solidFill>
                <a:latin typeface="+mj-lt"/>
              </a:rPr>
              <a:t>in </a:t>
            </a:r>
            <a:r>
              <a:rPr lang="en-US" sz="2000" dirty="0">
                <a:solidFill>
                  <a:srgbClr val="244A58"/>
                </a:solidFill>
                <a:latin typeface="+mj-lt"/>
              </a:rPr>
              <a:t>any activity that can lead to </a:t>
            </a:r>
            <a:r>
              <a:rPr lang="en-US" sz="2000" dirty="0" smtClean="0">
                <a:solidFill>
                  <a:srgbClr val="244A58"/>
                </a:solidFill>
                <a:latin typeface="+mj-lt"/>
              </a:rPr>
              <a:t>imbalances </a:t>
            </a:r>
          </a:p>
          <a:p>
            <a:endParaRPr lang="en-US" sz="2000" dirty="0">
              <a:solidFill>
                <a:srgbClr val="244A58"/>
              </a:solidFill>
              <a:latin typeface="+mj-lt"/>
            </a:endParaRPr>
          </a:p>
          <a:p>
            <a:r>
              <a:rPr lang="en-US" sz="2000" dirty="0">
                <a:solidFill>
                  <a:srgbClr val="244A58"/>
                </a:solidFill>
                <a:latin typeface="+mj-lt"/>
              </a:rPr>
              <a:t>11. Avoid coveting another's </a:t>
            </a:r>
            <a:r>
              <a:rPr lang="en-US" sz="2000" dirty="0" smtClean="0">
                <a:solidFill>
                  <a:srgbClr val="244A58"/>
                </a:solidFill>
                <a:latin typeface="+mj-lt"/>
              </a:rPr>
              <a:t>possessions</a:t>
            </a:r>
          </a:p>
          <a:p>
            <a:endParaRPr lang="en-US" sz="2000" dirty="0">
              <a:solidFill>
                <a:srgbClr val="244A58"/>
              </a:solidFill>
              <a:latin typeface="+mj-lt"/>
            </a:endParaRPr>
          </a:p>
          <a:p>
            <a:endParaRPr lang="en-US" sz="2000" dirty="0">
              <a:solidFill>
                <a:srgbClr val="244A58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16709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67214" y="367188"/>
            <a:ext cx="8400010" cy="63492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2800" dirty="0" smtClean="0">
              <a:solidFill>
                <a:schemeClr val="tx1"/>
              </a:solidFill>
              <a:latin typeface="+mj-lt"/>
            </a:endParaRPr>
          </a:p>
          <a:p>
            <a:pPr algn="ctr">
              <a:lnSpc>
                <a:spcPct val="130000"/>
              </a:lnSpc>
            </a:pPr>
            <a:endParaRPr lang="en-US" sz="2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-391419"/>
            <a:ext cx="7772400" cy="1780108"/>
          </a:xfrm>
        </p:spPr>
        <p:txBody>
          <a:bodyPr/>
          <a:lstStyle/>
          <a:p>
            <a:r>
              <a:rPr lang="en-US" sz="6000" dirty="0" smtClean="0">
                <a:solidFill>
                  <a:srgbClr val="344E6D"/>
                </a:solidFill>
              </a:rPr>
              <a:t>Maharishi AyurVeda</a:t>
            </a:r>
            <a:endParaRPr lang="en-US" sz="6000" dirty="0">
              <a:solidFill>
                <a:srgbClr val="344E6D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013398"/>
            <a:ext cx="6400800" cy="1219200"/>
          </a:xfrm>
        </p:spPr>
        <p:txBody>
          <a:bodyPr>
            <a:normAutofit fontScale="70000" lnSpcReduction="20000"/>
          </a:bodyPr>
          <a:lstStyle/>
          <a:p>
            <a:r>
              <a:rPr lang="en-US" sz="6000" u="sng" dirty="0" smtClean="0"/>
              <a:t>Behavioral </a:t>
            </a:r>
            <a:r>
              <a:rPr lang="en-US" sz="6000" u="sng" dirty="0" err="1" smtClean="0"/>
              <a:t>Rasanyanas</a:t>
            </a:r>
            <a:endParaRPr lang="en-US" sz="6000" u="sng" dirty="0"/>
          </a:p>
        </p:txBody>
      </p:sp>
      <p:sp>
        <p:nvSpPr>
          <p:cNvPr id="6" name="Rectangle 5"/>
          <p:cNvSpPr/>
          <p:nvPr/>
        </p:nvSpPr>
        <p:spPr>
          <a:xfrm>
            <a:off x="968900" y="3077208"/>
            <a:ext cx="709650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244A58"/>
                </a:solidFill>
                <a:latin typeface="+mj-lt"/>
              </a:rPr>
              <a:t>12. </a:t>
            </a:r>
            <a:r>
              <a:rPr lang="en-US" sz="2000" dirty="0" smtClean="0">
                <a:solidFill>
                  <a:srgbClr val="244A58"/>
                </a:solidFill>
                <a:latin typeface="+mj-lt"/>
              </a:rPr>
              <a:t>Culture </a:t>
            </a:r>
            <a:r>
              <a:rPr lang="en-US" sz="2000" dirty="0">
                <a:solidFill>
                  <a:srgbClr val="244A58"/>
                </a:solidFill>
                <a:latin typeface="+mj-lt"/>
              </a:rPr>
              <a:t>humility, innocence and simple, guileless behavior. Avoid dishonesty or </a:t>
            </a:r>
            <a:r>
              <a:rPr lang="en-US" sz="2000" dirty="0" smtClean="0">
                <a:solidFill>
                  <a:srgbClr val="244A58"/>
                </a:solidFill>
                <a:latin typeface="+mj-lt"/>
              </a:rPr>
              <a:t>duplicity</a:t>
            </a:r>
          </a:p>
          <a:p>
            <a:endParaRPr lang="en-US" sz="2000" dirty="0" smtClean="0">
              <a:solidFill>
                <a:srgbClr val="244A58"/>
              </a:solidFill>
              <a:latin typeface="+mj-lt"/>
            </a:endParaRPr>
          </a:p>
          <a:p>
            <a:r>
              <a:rPr lang="en-US" sz="2000" dirty="0">
                <a:solidFill>
                  <a:srgbClr val="244A58"/>
                </a:solidFill>
                <a:latin typeface="+mj-lt"/>
              </a:rPr>
              <a:t>13. Have respect toward teachers, parents and elders</a:t>
            </a:r>
          </a:p>
          <a:p>
            <a:endParaRPr lang="en-US" sz="2000" dirty="0">
              <a:solidFill>
                <a:srgbClr val="244A58"/>
              </a:solidFill>
              <a:latin typeface="+mj-lt"/>
            </a:endParaRPr>
          </a:p>
          <a:p>
            <a:r>
              <a:rPr lang="en-US" sz="2000" dirty="0">
                <a:solidFill>
                  <a:srgbClr val="244A58"/>
                </a:solidFill>
                <a:latin typeface="+mj-lt"/>
              </a:rPr>
              <a:t>14. Keep the company of the wise, of people who uplift and bring out your best</a:t>
            </a:r>
            <a:r>
              <a:rPr lang="en-US" sz="2000" dirty="0" smtClean="0">
                <a:solidFill>
                  <a:srgbClr val="244A58"/>
                </a:solidFill>
                <a:latin typeface="+mj-lt"/>
              </a:rPr>
              <a:t>.</a:t>
            </a:r>
          </a:p>
          <a:p>
            <a:endParaRPr lang="en-US" sz="2000" dirty="0">
              <a:solidFill>
                <a:srgbClr val="244A58"/>
              </a:solidFill>
              <a:latin typeface="+mj-lt"/>
            </a:endParaRPr>
          </a:p>
          <a:p>
            <a:endParaRPr lang="en-US" sz="2000" dirty="0">
              <a:solidFill>
                <a:srgbClr val="244A5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051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67214" y="367188"/>
            <a:ext cx="8400010" cy="63492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2800" dirty="0" smtClean="0">
              <a:solidFill>
                <a:schemeClr val="tx1"/>
              </a:solidFill>
              <a:latin typeface="+mj-lt"/>
            </a:endParaRPr>
          </a:p>
          <a:p>
            <a:pPr algn="ctr">
              <a:lnSpc>
                <a:spcPct val="130000"/>
              </a:lnSpc>
            </a:pPr>
            <a:endParaRPr lang="en-US" sz="2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-391419"/>
            <a:ext cx="7772400" cy="1780108"/>
          </a:xfrm>
        </p:spPr>
        <p:txBody>
          <a:bodyPr/>
          <a:lstStyle/>
          <a:p>
            <a:r>
              <a:rPr lang="en-US" sz="6000" dirty="0" smtClean="0">
                <a:solidFill>
                  <a:srgbClr val="344E6D"/>
                </a:solidFill>
              </a:rPr>
              <a:t>Maharishi AyurVeda</a:t>
            </a:r>
            <a:endParaRPr lang="en-US" sz="6000" dirty="0">
              <a:solidFill>
                <a:srgbClr val="344E6D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388689"/>
            <a:ext cx="6400800" cy="1219200"/>
          </a:xfrm>
        </p:spPr>
        <p:txBody>
          <a:bodyPr>
            <a:normAutofit/>
          </a:bodyPr>
          <a:lstStyle/>
          <a:p>
            <a:r>
              <a:rPr lang="en-US" sz="6000" u="sng" dirty="0" smtClean="0"/>
              <a:t>The 3 Doshas</a:t>
            </a:r>
            <a:endParaRPr lang="en-US" sz="6000" u="sng" dirty="0"/>
          </a:p>
        </p:txBody>
      </p:sp>
      <p:pic>
        <p:nvPicPr>
          <p:cNvPr id="4" name="Picture 3" descr="DOSHA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512" y="2658348"/>
            <a:ext cx="3760600" cy="37951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583035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yurveda+elements.jpg"/>
          <p:cNvPicPr>
            <a:picLocks noChangeAspect="1"/>
          </p:cNvPicPr>
          <p:nvPr/>
        </p:nvPicPr>
        <p:blipFill>
          <a:blip r:embed="rId3">
            <a:alphaModFix amt="8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724" y="511941"/>
            <a:ext cx="8128000" cy="2514600"/>
          </a:xfrm>
          <a:prstGeom prst="rect">
            <a:avLst/>
          </a:prstGeom>
          <a:ln w="28575" cmpd="sng">
            <a:solidFill>
              <a:schemeClr val="bg2">
                <a:lumMod val="50000"/>
              </a:schemeClr>
            </a:solidFill>
          </a:ln>
          <a:effectLst>
            <a:reflection blurRad="6350" stA="50000" endA="300" endPos="55000" dir="5400000" sy="-100000" algn="bl" rotWithShape="0"/>
          </a:effectLst>
        </p:spPr>
      </p:pic>
      <p:sp>
        <p:nvSpPr>
          <p:cNvPr id="4" name="Rectangle 3"/>
          <p:cNvSpPr/>
          <p:nvPr/>
        </p:nvSpPr>
        <p:spPr>
          <a:xfrm>
            <a:off x="607552" y="4574049"/>
            <a:ext cx="8087821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Everything in creation is made up of 5 elements,</a:t>
            </a:r>
          </a:p>
          <a:p>
            <a:pPr algn="ctr"/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 including us. Each one of us is a unique combination</a:t>
            </a:r>
          </a:p>
          <a:p>
            <a:pPr algn="ctr"/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of these elements – and the basic types of energy</a:t>
            </a:r>
          </a:p>
          <a:p>
            <a:pPr algn="ctr"/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 or functioning principles that are present in them.</a:t>
            </a:r>
            <a:endParaRPr lang="en-US" sz="2400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5" name="Picture 4" descr="images-1.jp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443"/>
          <a:stretch/>
        </p:blipFill>
        <p:spPr>
          <a:xfrm>
            <a:off x="7028423" y="511941"/>
            <a:ext cx="1581302" cy="25146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469489" y="2479359"/>
            <a:ext cx="7230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Earth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258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4861" y="1900270"/>
            <a:ext cx="1024235" cy="101151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4861" y="5194675"/>
            <a:ext cx="1024235" cy="101791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1130" y="3534185"/>
            <a:ext cx="1017966" cy="103061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04918" y="1427446"/>
            <a:ext cx="7711485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 smtClean="0">
              <a:latin typeface="+mj-lt"/>
            </a:endParaRPr>
          </a:p>
          <a:p>
            <a:r>
              <a:rPr lang="en-US" sz="2400" b="1" u="sng" dirty="0" err="1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Vata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has the characteristics of air and space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, </a:t>
            </a:r>
          </a:p>
          <a:p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is light, and is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responsible for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movement. </a:t>
            </a:r>
          </a:p>
          <a:p>
            <a:endParaRPr lang="en-US" sz="2400" dirty="0" smtClean="0">
              <a:latin typeface="+mj-lt"/>
            </a:endParaRPr>
          </a:p>
          <a:p>
            <a:endParaRPr lang="en-US" sz="2400" dirty="0">
              <a:latin typeface="+mj-lt"/>
            </a:endParaRPr>
          </a:p>
          <a:p>
            <a:pPr lvl="0"/>
            <a:r>
              <a:rPr lang="en-US" sz="2400" b="1" u="sng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rPr>
              <a:t>Pitta</a:t>
            </a:r>
            <a:r>
              <a:rPr lang="en-US" sz="24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rPr>
              <a:t>has the characteristics of water and </a:t>
            </a:r>
            <a:r>
              <a:rPr lang="en-US" sz="24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rPr>
              <a:t>fire, is hot, and is </a:t>
            </a:r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rPr>
              <a:t>responsible for digestion and </a:t>
            </a:r>
            <a:r>
              <a:rPr lang="en-US" sz="24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rPr>
              <a:t>metabolism. </a:t>
            </a:r>
          </a:p>
          <a:p>
            <a:pPr lvl="0"/>
            <a:endParaRPr lang="en-US" sz="2400" dirty="0" smtClean="0">
              <a:latin typeface="+mj-lt"/>
            </a:endParaRPr>
          </a:p>
          <a:p>
            <a:pPr lvl="0"/>
            <a:endParaRPr lang="en-US" sz="2400" dirty="0">
              <a:latin typeface="+mj-lt"/>
            </a:endParaRPr>
          </a:p>
          <a:p>
            <a:r>
              <a:rPr lang="en-US" sz="2400" b="1" u="sng" dirty="0" smtClean="0">
                <a:solidFill>
                  <a:srgbClr val="800000"/>
                </a:solidFill>
                <a:latin typeface="+mj-lt"/>
              </a:rPr>
              <a:t>Kapha</a:t>
            </a:r>
            <a:r>
              <a:rPr lang="en-US" sz="2400" dirty="0" smtClean="0">
                <a:solidFill>
                  <a:srgbClr val="800000"/>
                </a:solidFill>
                <a:latin typeface="+mj-lt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+mj-lt"/>
              </a:rPr>
              <a:t>has the characteristics of earth </a:t>
            </a:r>
            <a:r>
              <a:rPr lang="en-US" sz="2400" dirty="0" smtClean="0">
                <a:solidFill>
                  <a:srgbClr val="800000"/>
                </a:solidFill>
                <a:latin typeface="+mj-lt"/>
              </a:rPr>
              <a:t>and</a:t>
            </a:r>
          </a:p>
          <a:p>
            <a:r>
              <a:rPr lang="en-US" sz="2400" dirty="0" smtClean="0">
                <a:solidFill>
                  <a:srgbClr val="800000"/>
                </a:solidFill>
                <a:latin typeface="+mj-lt"/>
              </a:rPr>
              <a:t>Water, is heavy, </a:t>
            </a:r>
            <a:r>
              <a:rPr lang="en-US" sz="2400" dirty="0">
                <a:solidFill>
                  <a:srgbClr val="800000"/>
                </a:solidFill>
                <a:latin typeface="+mj-lt"/>
              </a:rPr>
              <a:t>and is responsible for structure </a:t>
            </a:r>
            <a:endParaRPr lang="en-US" sz="2400" dirty="0" smtClean="0">
              <a:solidFill>
                <a:srgbClr val="800000"/>
              </a:solidFill>
              <a:latin typeface="+mj-lt"/>
            </a:endParaRPr>
          </a:p>
          <a:p>
            <a:pPr lvl="0"/>
            <a:r>
              <a:rPr lang="en-US" sz="2400" dirty="0" smtClean="0">
                <a:solidFill>
                  <a:srgbClr val="800000"/>
                </a:solidFill>
                <a:latin typeface="+mj-lt"/>
              </a:rPr>
              <a:t>and </a:t>
            </a:r>
            <a:r>
              <a:rPr lang="en-US" sz="2400" dirty="0">
                <a:solidFill>
                  <a:srgbClr val="800000"/>
                </a:solidFill>
                <a:latin typeface="+mj-lt"/>
              </a:rPr>
              <a:t>lubrication</a:t>
            </a:r>
            <a:r>
              <a:rPr lang="en-US" sz="2400" dirty="0" smtClean="0">
                <a:solidFill>
                  <a:srgbClr val="800000"/>
                </a:solidFill>
                <a:latin typeface="+mj-lt"/>
              </a:rPr>
              <a:t>. </a:t>
            </a:r>
          </a:p>
          <a:p>
            <a:endParaRPr lang="en-US" sz="2400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78297" y="490425"/>
            <a:ext cx="7575812" cy="64633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dist"/>
            <a:r>
              <a:rPr lang="en-US" sz="3600" dirty="0" smtClean="0">
                <a:solidFill>
                  <a:srgbClr val="344E6D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The Doshas</a:t>
            </a:r>
            <a:r>
              <a:rPr lang="en-US" sz="3600" dirty="0">
                <a:solidFill>
                  <a:srgbClr val="344E6D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—</a:t>
            </a:r>
            <a:r>
              <a:rPr lang="en-US" sz="3600" dirty="0" err="1">
                <a:solidFill>
                  <a:srgbClr val="344E6D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Vata</a:t>
            </a:r>
            <a:r>
              <a:rPr lang="en-US" sz="3600" dirty="0">
                <a:solidFill>
                  <a:srgbClr val="344E6D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, Pitta, and Kapha</a:t>
            </a:r>
          </a:p>
        </p:txBody>
      </p:sp>
    </p:spTree>
    <p:extLst>
      <p:ext uri="{BB962C8B-B14F-4D97-AF65-F5344CB8AC3E}">
        <p14:creationId xmlns:p14="http://schemas.microsoft.com/office/powerpoint/2010/main" val="37796607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1831</TotalTime>
  <Words>884</Words>
  <Application>Microsoft Macintosh PowerPoint</Application>
  <PresentationFormat>On-screen Show (4:3)</PresentationFormat>
  <Paragraphs>112</Paragraphs>
  <Slides>18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Executive</vt:lpstr>
      <vt:lpstr>PowerPoint Presentation</vt:lpstr>
      <vt:lpstr>Maharishi AyurVeda</vt:lpstr>
      <vt:lpstr>Maharishi AyurVeda</vt:lpstr>
      <vt:lpstr>Maharishi AyurVeda</vt:lpstr>
      <vt:lpstr>Maharishi AyurVeda</vt:lpstr>
      <vt:lpstr>Maharishi AyurVeda</vt:lpstr>
      <vt:lpstr>Maharishi AyurVeda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Maharishi AyurVeda</dc:title>
  <dc:creator>Elinor Wolfe</dc:creator>
  <cp:lastModifiedBy>Elinor Wolfe</cp:lastModifiedBy>
  <cp:revision>27</cp:revision>
  <dcterms:created xsi:type="dcterms:W3CDTF">2020-11-12T22:15:35Z</dcterms:created>
  <dcterms:modified xsi:type="dcterms:W3CDTF">2021-02-11T22:20:08Z</dcterms:modified>
</cp:coreProperties>
</file>