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embeddings/oleObject1.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01" autoAdjust="0"/>
  </p:normalViewPr>
  <p:slideViewPr>
    <p:cSldViewPr snapToGrid="0" snapToObjects="1">
      <p:cViewPr varScale="1">
        <p:scale>
          <a:sx n="90" d="100"/>
          <a:sy n="90" d="100"/>
        </p:scale>
        <p:origin x="-20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E51D-6E52-F042-9182-334C19231A7B}" type="datetimeFigureOut">
              <a:rPr lang="en-US" smtClean="0"/>
              <a:t>3/11/21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5A570-474F-E24A-A852-0A59291BE9A9}" type="slidenum">
              <a:rPr lang="en-US" smtClean="0"/>
              <a:t>‹#›</a:t>
            </a:fld>
            <a:endParaRPr lang="en-US"/>
          </a:p>
        </p:txBody>
      </p:sp>
    </p:spTree>
    <p:extLst>
      <p:ext uri="{BB962C8B-B14F-4D97-AF65-F5344CB8AC3E}">
        <p14:creationId xmlns:p14="http://schemas.microsoft.com/office/powerpoint/2010/main" val="39275906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Like the 16 principles, the 5 Fundamentals of Progress help to put in clear,</a:t>
            </a:r>
            <a:r>
              <a:rPr lang="en-US" baseline="0" dirty="0" smtClean="0"/>
              <a:t> simple terms, principles for how we can best progress through life. We can find this pattern of progress throughout nature. They are simple reminders of what is needed. </a:t>
            </a:r>
          </a:p>
          <a:p>
            <a:endParaRPr lang="en-US" baseline="0" dirty="0" smtClean="0"/>
          </a:p>
          <a:p>
            <a:r>
              <a:rPr lang="en-US" b="1" dirty="0" smtClean="0"/>
              <a:t>Overview:</a:t>
            </a:r>
          </a:p>
          <a:p>
            <a:r>
              <a:rPr lang="en-US" b="1" dirty="0" smtClean="0"/>
              <a:t>Stability</a:t>
            </a:r>
            <a:r>
              <a:rPr lang="en-US" dirty="0" smtClean="0"/>
              <a:t> is the ability to maintain balance.</a:t>
            </a:r>
            <a:r>
              <a:rPr lang="en-US" baseline="0" dirty="0" smtClean="0"/>
              <a:t> It is</a:t>
            </a:r>
            <a:r>
              <a:rPr lang="en-US" dirty="0" smtClean="0"/>
              <a:t> firmness, constancy. Stability is a solid foundation, unshakeable.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Adaptability</a:t>
            </a:r>
            <a:r>
              <a:rPr lang="en-US" sz="1200" kern="1200" dirty="0" smtClean="0">
                <a:solidFill>
                  <a:schemeClr val="tx1"/>
                </a:solidFill>
                <a:effectLst/>
                <a:latin typeface="+mn-lt"/>
                <a:ea typeface="+mn-ea"/>
                <a:cs typeface="+mn-cs"/>
              </a:rPr>
              <a:t> - the quality of being able to adjust to new conditions. The ability to change when necessary and useful.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Purification</a:t>
            </a:r>
            <a:r>
              <a:rPr lang="en-US" sz="1200" kern="1200" dirty="0" smtClean="0">
                <a:solidFill>
                  <a:schemeClr val="tx1"/>
                </a:solidFill>
                <a:effectLst/>
                <a:latin typeface="+mn-lt"/>
                <a:ea typeface="+mn-ea"/>
                <a:cs typeface="+mn-cs"/>
              </a:rPr>
              <a:t> - an act or instance of freeing from impurities, or of being freed from impurities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Integration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act or process of uniting different things.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combining and coordinating of separate parts or elements into a unified whole: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Growth</a:t>
            </a:r>
            <a:r>
              <a:rPr lang="en-US" sz="1200" kern="1200" dirty="0" smtClean="0">
                <a:solidFill>
                  <a:schemeClr val="tx1"/>
                </a:solidFill>
                <a:effectLst/>
                <a:latin typeface="+mn-lt"/>
                <a:ea typeface="+mn-ea"/>
                <a:cs typeface="+mn-cs"/>
              </a:rPr>
              <a:t>- continuous mental, physical, and/or spiritual development: Evolution, expansion, maturing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a:t>
            </a:fld>
            <a:endParaRPr lang="en-US"/>
          </a:p>
        </p:txBody>
      </p:sp>
    </p:spTree>
    <p:extLst>
      <p:ext uri="{BB962C8B-B14F-4D97-AF65-F5344CB8AC3E}">
        <p14:creationId xmlns:p14="http://schemas.microsoft.com/office/powerpoint/2010/main" val="51230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Purification</a:t>
            </a:r>
            <a:r>
              <a:rPr lang="en-US" sz="1200" kern="1200" dirty="0" smtClean="0">
                <a:solidFill>
                  <a:schemeClr val="tx1"/>
                </a:solidFill>
                <a:effectLst/>
                <a:latin typeface="+mn-lt"/>
                <a:ea typeface="+mn-ea"/>
                <a:cs typeface="+mn-cs"/>
              </a:rPr>
              <a:t> - an act or instance of freeing from impurities or of being freed from impurities</a:t>
            </a: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10</a:t>
            </a:fld>
            <a:endParaRPr lang="en-US"/>
          </a:p>
        </p:txBody>
      </p:sp>
    </p:spTree>
    <p:extLst>
      <p:ext uri="{BB962C8B-B14F-4D97-AF65-F5344CB8AC3E}">
        <p14:creationId xmlns:p14="http://schemas.microsoft.com/office/powerpoint/2010/main" val="296404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purify out those elements that are not really a part of us, that hide our true</a:t>
            </a:r>
            <a:r>
              <a:rPr lang="en-US" baseline="0" dirty="0" smtClean="0"/>
              <a:t> self</a:t>
            </a:r>
            <a:r>
              <a:rPr lang="en-US" dirty="0" smtClean="0"/>
              <a:t> —Those elements that slow us down and are not useful, that</a:t>
            </a:r>
            <a:r>
              <a:rPr lang="en-US" baseline="0" dirty="0" smtClean="0"/>
              <a:t> may hurt us or hurt others, or hurt our chances for growth. We can purify ourselves through our diet, sleep, our activities and through TM.</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11</a:t>
            </a:fld>
            <a:endParaRPr lang="en-US"/>
          </a:p>
        </p:txBody>
      </p:sp>
    </p:spTree>
    <p:extLst>
      <p:ext uri="{BB962C8B-B14F-4D97-AF65-F5344CB8AC3E}">
        <p14:creationId xmlns:p14="http://schemas.microsoft.com/office/powerpoint/2010/main" val="135617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Integration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act or process of uniting different things.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combining and coordinating of separate parts or elements into a unified whole:</a:t>
            </a:r>
          </a:p>
          <a:p>
            <a:endParaRPr lang="en-US" baseline="0" dirty="0" smtClean="0"/>
          </a:p>
          <a:p>
            <a:r>
              <a:rPr lang="en-US" baseline="0" dirty="0" smtClean="0"/>
              <a:t>Pierre-Simon Laplace - </a:t>
            </a:r>
            <a:r>
              <a:rPr lang="en-US" i="1" dirty="0" smtClean="0"/>
              <a:t>“Nature laughs at the difficulties</a:t>
            </a:r>
            <a:r>
              <a:rPr lang="en-US" i="1" baseline="0" dirty="0" smtClean="0"/>
              <a:t> of integration</a:t>
            </a:r>
            <a:r>
              <a:rPr lang="en-US" baseline="0" dirty="0" smtClean="0"/>
              <a:t>”.  </a:t>
            </a:r>
          </a:p>
          <a:p>
            <a:endParaRPr lang="en-US" baseline="0" dirty="0" smtClean="0"/>
          </a:p>
          <a:p>
            <a:r>
              <a:rPr lang="en-US" baseline="0" dirty="0" smtClean="0"/>
              <a:t>Nature integrates even opposites to create perfection.</a:t>
            </a:r>
          </a:p>
          <a:p>
            <a:r>
              <a:rPr lang="en-US" baseline="0" dirty="0" smtClean="0"/>
              <a:t>But it is a little more challenging for humans.</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13</a:t>
            </a:fld>
            <a:endParaRPr lang="en-US"/>
          </a:p>
        </p:txBody>
      </p:sp>
    </p:spTree>
    <p:extLst>
      <p:ext uri="{BB962C8B-B14F-4D97-AF65-F5344CB8AC3E}">
        <p14:creationId xmlns:p14="http://schemas.microsoft.com/office/powerpoint/2010/main" val="111874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Plassholder for lysbilde 1"/>
          <p:cNvSpPr>
            <a:spLocks noGrp="1" noRot="1" noChangeAspect="1" noTextEdit="1"/>
          </p:cNvSpPr>
          <p:nvPr>
            <p:ph type="sldImg"/>
          </p:nvPr>
        </p:nvSpPr>
        <p:spPr bwMode="auto">
          <a:xfrm>
            <a:off x="1082675" y="1190625"/>
            <a:ext cx="4286250" cy="3214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Plassholder for nota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b-NO" altLang="nb-NO" dirty="0" smtClean="0"/>
          </a:p>
        </p:txBody>
      </p:sp>
      <p:sp>
        <p:nvSpPr>
          <p:cNvPr id="48132" name="Plassholder for lysbilde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0268" indent="-268285">
              <a:defRPr>
                <a:solidFill>
                  <a:schemeClr val="tx1"/>
                </a:solidFill>
                <a:latin typeface="Arial" charset="0"/>
              </a:defRPr>
            </a:lvl2pPr>
            <a:lvl3pPr marL="1077685" indent="-215233">
              <a:defRPr>
                <a:solidFill>
                  <a:schemeClr val="tx1"/>
                </a:solidFill>
                <a:latin typeface="Arial" charset="0"/>
              </a:defRPr>
            </a:lvl3pPr>
            <a:lvl4pPr marL="1509667" indent="-215233">
              <a:defRPr>
                <a:solidFill>
                  <a:schemeClr val="tx1"/>
                </a:solidFill>
                <a:latin typeface="Arial" charset="0"/>
              </a:defRPr>
            </a:lvl4pPr>
            <a:lvl5pPr marL="1941651" indent="-215233">
              <a:defRPr>
                <a:solidFill>
                  <a:schemeClr val="tx1"/>
                </a:solidFill>
                <a:latin typeface="Arial" charset="0"/>
              </a:defRPr>
            </a:lvl5pPr>
            <a:lvl6pPr marL="2378181" indent="-215233" eaLnBrk="0" fontAlgn="base" hangingPunct="0">
              <a:spcBef>
                <a:spcPct val="0"/>
              </a:spcBef>
              <a:spcAft>
                <a:spcPct val="0"/>
              </a:spcAft>
              <a:defRPr>
                <a:solidFill>
                  <a:schemeClr val="tx1"/>
                </a:solidFill>
                <a:latin typeface="Arial" charset="0"/>
              </a:defRPr>
            </a:lvl6pPr>
            <a:lvl7pPr marL="2814711" indent="-215233" eaLnBrk="0" fontAlgn="base" hangingPunct="0">
              <a:spcBef>
                <a:spcPct val="0"/>
              </a:spcBef>
              <a:spcAft>
                <a:spcPct val="0"/>
              </a:spcAft>
              <a:defRPr>
                <a:solidFill>
                  <a:schemeClr val="tx1"/>
                </a:solidFill>
                <a:latin typeface="Arial" charset="0"/>
              </a:defRPr>
            </a:lvl7pPr>
            <a:lvl8pPr marL="3251241" indent="-215233" eaLnBrk="0" fontAlgn="base" hangingPunct="0">
              <a:spcBef>
                <a:spcPct val="0"/>
              </a:spcBef>
              <a:spcAft>
                <a:spcPct val="0"/>
              </a:spcAft>
              <a:defRPr>
                <a:solidFill>
                  <a:schemeClr val="tx1"/>
                </a:solidFill>
                <a:latin typeface="Arial" charset="0"/>
              </a:defRPr>
            </a:lvl8pPr>
            <a:lvl9pPr marL="3687771" indent="-215233" eaLnBrk="0" fontAlgn="base" hangingPunct="0">
              <a:spcBef>
                <a:spcPct val="0"/>
              </a:spcBef>
              <a:spcAft>
                <a:spcPct val="0"/>
              </a:spcAft>
              <a:defRPr>
                <a:solidFill>
                  <a:schemeClr val="tx1"/>
                </a:solidFill>
                <a:latin typeface="Arial" charset="0"/>
              </a:defRPr>
            </a:lvl9pPr>
          </a:lstStyle>
          <a:p>
            <a:fld id="{42BED14A-531B-4BE7-8DCA-17E2D486F657}" type="slidenum">
              <a:rPr lang="en-US" altLang="nb-NO"/>
              <a:pPr/>
              <a:t>14</a:t>
            </a:fld>
            <a:endParaRPr lang="en-US" altLang="nb-NO"/>
          </a:p>
        </p:txBody>
      </p:sp>
    </p:spTree>
    <p:extLst>
      <p:ext uri="{BB962C8B-B14F-4D97-AF65-F5344CB8AC3E}">
        <p14:creationId xmlns:p14="http://schemas.microsoft.com/office/powerpoint/2010/main" val="2774639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to integrate all the different layers of our self.</a:t>
            </a:r>
          </a:p>
          <a:p>
            <a:endParaRPr lang="en-US" dirty="0" smtClean="0"/>
          </a:p>
          <a:p>
            <a:r>
              <a:rPr lang="nb-NO" altLang="nb-NO" dirty="0" smtClean="0"/>
              <a:t>If </a:t>
            </a:r>
            <a:r>
              <a:rPr lang="nb-NO" altLang="nb-NO" dirty="0" err="1" smtClean="0"/>
              <a:t>we’re</a:t>
            </a:r>
            <a:r>
              <a:rPr lang="nb-NO" altLang="nb-NO" dirty="0" smtClean="0"/>
              <a:t> not Integrated, and </a:t>
            </a:r>
            <a:r>
              <a:rPr lang="nb-NO" altLang="nb-NO" dirty="0" err="1" smtClean="0"/>
              <a:t>functioning</a:t>
            </a:r>
            <a:r>
              <a:rPr lang="nb-NO" altLang="nb-NO" dirty="0" smtClean="0"/>
              <a:t> as a </a:t>
            </a:r>
            <a:r>
              <a:rPr lang="nb-NO" altLang="nb-NO" dirty="0" err="1" smtClean="0"/>
              <a:t>whole</a:t>
            </a:r>
            <a:r>
              <a:rPr lang="nb-NO" altLang="nb-NO" dirty="0" smtClean="0"/>
              <a:t>, </a:t>
            </a:r>
            <a:r>
              <a:rPr lang="nb-NO" altLang="nb-NO" dirty="0" err="1" smtClean="0"/>
              <a:t>then</a:t>
            </a:r>
            <a:r>
              <a:rPr lang="nb-NO" altLang="nb-NO" dirty="0" smtClean="0"/>
              <a:t> </a:t>
            </a:r>
            <a:r>
              <a:rPr lang="nb-NO" altLang="nb-NO" dirty="0" err="1" smtClean="0"/>
              <a:t>it’s</a:t>
            </a:r>
            <a:r>
              <a:rPr lang="nb-NO" altLang="nb-NO" dirty="0" smtClean="0"/>
              <a:t> </a:t>
            </a:r>
            <a:r>
              <a:rPr lang="nb-NO" altLang="nb-NO" dirty="0" err="1" smtClean="0"/>
              <a:t>difficult</a:t>
            </a:r>
            <a:r>
              <a:rPr lang="nb-NO" altLang="nb-NO" dirty="0" smtClean="0"/>
              <a:t> to </a:t>
            </a:r>
            <a:r>
              <a:rPr lang="nb-NO" altLang="nb-NO" dirty="0" err="1" smtClean="0"/>
              <a:t>behave</a:t>
            </a:r>
            <a:r>
              <a:rPr lang="nb-NO" altLang="nb-NO" dirty="0" smtClean="0"/>
              <a:t> </a:t>
            </a:r>
            <a:r>
              <a:rPr lang="nb-NO" altLang="nb-NO" dirty="0" err="1" smtClean="0"/>
              <a:t>with</a:t>
            </a:r>
            <a:r>
              <a:rPr lang="nb-NO" altLang="nb-NO" dirty="0" smtClean="0"/>
              <a:t> </a:t>
            </a:r>
            <a:r>
              <a:rPr lang="nb-NO" altLang="nb-NO" dirty="0" err="1" smtClean="0"/>
              <a:t>integrity</a:t>
            </a:r>
            <a:r>
              <a:rPr lang="nb-NO" altLang="nb-NO" dirty="0" smtClean="0"/>
              <a:t>. The different parts </a:t>
            </a:r>
            <a:r>
              <a:rPr lang="nb-NO" altLang="nb-NO" dirty="0" err="1" smtClean="0"/>
              <a:t>of</a:t>
            </a:r>
            <a:r>
              <a:rPr lang="nb-NO" altLang="nb-NO" dirty="0" smtClean="0"/>
              <a:t> </a:t>
            </a:r>
            <a:r>
              <a:rPr lang="nb-NO" altLang="nb-NO" dirty="0" err="1" smtClean="0"/>
              <a:t>us</a:t>
            </a:r>
            <a:r>
              <a:rPr lang="nb-NO" altLang="nb-NO" dirty="0" smtClean="0"/>
              <a:t> </a:t>
            </a:r>
            <a:r>
              <a:rPr lang="nb-NO" altLang="nb-NO" dirty="0" err="1" smtClean="0"/>
              <a:t>may</a:t>
            </a:r>
            <a:r>
              <a:rPr lang="nb-NO" altLang="nb-NO" dirty="0" smtClean="0"/>
              <a:t> </a:t>
            </a:r>
            <a:r>
              <a:rPr lang="nb-NO" altLang="nb-NO" dirty="0" err="1" smtClean="0"/>
              <a:t>want</a:t>
            </a:r>
            <a:r>
              <a:rPr lang="nb-NO" altLang="nb-NO" dirty="0" smtClean="0"/>
              <a:t> different </a:t>
            </a:r>
            <a:r>
              <a:rPr lang="nb-NO" altLang="nb-NO" dirty="0" err="1" smtClean="0"/>
              <a:t>things</a:t>
            </a:r>
            <a:r>
              <a:rPr lang="nb-NO" altLang="nb-NO" dirty="0" smtClean="0"/>
              <a:t>. </a:t>
            </a:r>
            <a:r>
              <a:rPr lang="nb-NO" altLang="nb-NO" dirty="0" err="1" smtClean="0"/>
              <a:t>We</a:t>
            </a:r>
            <a:r>
              <a:rPr lang="nb-NO" altLang="nb-NO" dirty="0" smtClean="0"/>
              <a:t> </a:t>
            </a:r>
            <a:r>
              <a:rPr lang="nb-NO" altLang="nb-NO" dirty="0" err="1" smtClean="0"/>
              <a:t>can</a:t>
            </a:r>
            <a:r>
              <a:rPr lang="nb-NO" altLang="nb-NO" dirty="0" smtClean="0"/>
              <a:t> </a:t>
            </a:r>
            <a:r>
              <a:rPr lang="nb-NO" altLang="nb-NO" dirty="0" err="1" smtClean="0"/>
              <a:t>then</a:t>
            </a:r>
            <a:r>
              <a:rPr lang="nb-NO" altLang="nb-NO" baseline="0" dirty="0" smtClean="0"/>
              <a:t> make </a:t>
            </a:r>
            <a:r>
              <a:rPr lang="nb-NO" altLang="nb-NO" baseline="0" dirty="0" err="1" smtClean="0"/>
              <a:t>promises</a:t>
            </a:r>
            <a:r>
              <a:rPr lang="nb-NO" altLang="nb-NO" baseline="0" dirty="0" smtClean="0"/>
              <a:t> </a:t>
            </a:r>
            <a:r>
              <a:rPr lang="nb-NO" altLang="nb-NO" baseline="0" dirty="0" err="1" smtClean="0"/>
              <a:t>we</a:t>
            </a:r>
            <a:r>
              <a:rPr lang="nb-NO" altLang="nb-NO" baseline="0" dirty="0" smtClean="0"/>
              <a:t> </a:t>
            </a:r>
            <a:r>
              <a:rPr lang="nb-NO" altLang="nb-NO" baseline="0" dirty="0" err="1" smtClean="0"/>
              <a:t>can’t</a:t>
            </a:r>
            <a:r>
              <a:rPr lang="nb-NO" altLang="nb-NO" baseline="0" dirty="0" smtClean="0"/>
              <a:t> </a:t>
            </a:r>
            <a:r>
              <a:rPr lang="nb-NO" altLang="nb-NO" baseline="0" dirty="0" err="1" smtClean="0"/>
              <a:t>keep</a:t>
            </a:r>
            <a:r>
              <a:rPr lang="nb-NO" altLang="nb-NO" baseline="0" dirty="0" smtClean="0"/>
              <a:t>.</a:t>
            </a:r>
            <a:endParaRPr lang="nb-NO" altLang="nb-NO" baseline="0" dirty="0" smtClean="0"/>
          </a:p>
          <a:p>
            <a:endParaRPr lang="nb-NO" altLang="nb-NO" baseline="0" dirty="0" smtClean="0"/>
          </a:p>
          <a:p>
            <a:r>
              <a:rPr lang="nb-NO" altLang="nb-NO" baseline="0" dirty="0" smtClean="0"/>
              <a:t>Life </a:t>
            </a:r>
            <a:r>
              <a:rPr lang="nb-NO" altLang="nb-NO" baseline="0" dirty="0" err="1" smtClean="0"/>
              <a:t>gets</a:t>
            </a:r>
            <a:r>
              <a:rPr lang="nb-NO" altLang="nb-NO" baseline="0" dirty="0" smtClean="0"/>
              <a:t> </a:t>
            </a:r>
            <a:r>
              <a:rPr lang="nb-NO" altLang="nb-NO" baseline="0" dirty="0" err="1" smtClean="0"/>
              <a:t>complicated</a:t>
            </a:r>
            <a:r>
              <a:rPr lang="nb-NO" altLang="nb-NO" baseline="0" dirty="0" smtClean="0"/>
              <a:t> – </a:t>
            </a:r>
            <a:r>
              <a:rPr lang="nb-NO" altLang="nb-NO" baseline="0" dirty="0" err="1" smtClean="0"/>
              <a:t>there</a:t>
            </a:r>
            <a:r>
              <a:rPr lang="nb-NO" altLang="nb-NO" baseline="0" dirty="0" smtClean="0"/>
              <a:t> </a:t>
            </a:r>
            <a:r>
              <a:rPr lang="nb-NO" altLang="nb-NO" baseline="0" dirty="0" err="1" smtClean="0"/>
              <a:t>are</a:t>
            </a:r>
            <a:r>
              <a:rPr lang="nb-NO" altLang="nb-NO" baseline="0" dirty="0" smtClean="0"/>
              <a:t> so </a:t>
            </a:r>
            <a:r>
              <a:rPr lang="nb-NO" altLang="nb-NO" baseline="0" dirty="0" err="1" smtClean="0"/>
              <a:t>many</a:t>
            </a:r>
            <a:r>
              <a:rPr lang="nb-NO" altLang="nb-NO" baseline="0" dirty="0" smtClean="0"/>
              <a:t> </a:t>
            </a:r>
            <a:r>
              <a:rPr lang="nb-NO" altLang="nb-NO" baseline="0" dirty="0" err="1" smtClean="0"/>
              <a:t>pieces</a:t>
            </a:r>
            <a:r>
              <a:rPr lang="nb-NO" altLang="nb-NO" baseline="0" dirty="0" smtClean="0"/>
              <a:t>! And </a:t>
            </a:r>
            <a:r>
              <a:rPr lang="nb-NO" altLang="nb-NO" baseline="0" dirty="0" err="1" smtClean="0"/>
              <a:t>if</a:t>
            </a:r>
            <a:r>
              <a:rPr lang="nb-NO" altLang="nb-NO" baseline="0" dirty="0" smtClean="0"/>
              <a:t> </a:t>
            </a:r>
            <a:r>
              <a:rPr lang="nb-NO" altLang="nb-NO" baseline="0" dirty="0" err="1" smtClean="0"/>
              <a:t>we</a:t>
            </a:r>
            <a:r>
              <a:rPr lang="nb-NO" altLang="nb-NO" baseline="0" dirty="0" smtClean="0"/>
              <a:t> </a:t>
            </a:r>
            <a:r>
              <a:rPr lang="nb-NO" altLang="nb-NO" baseline="0" dirty="0" err="1" smtClean="0"/>
              <a:t>are</a:t>
            </a:r>
            <a:r>
              <a:rPr lang="nb-NO" altLang="nb-NO" baseline="0" dirty="0" smtClean="0"/>
              <a:t> </a:t>
            </a:r>
            <a:r>
              <a:rPr lang="nb-NO" altLang="nb-NO" baseline="0" dirty="0" err="1" smtClean="0"/>
              <a:t>also</a:t>
            </a:r>
            <a:r>
              <a:rPr lang="nb-NO" altLang="nb-NO" baseline="0" dirty="0" smtClean="0"/>
              <a:t> just a </a:t>
            </a:r>
            <a:r>
              <a:rPr lang="nb-NO" altLang="nb-NO" baseline="0" dirty="0" err="1" smtClean="0"/>
              <a:t>collection</a:t>
            </a:r>
            <a:r>
              <a:rPr lang="nb-NO" altLang="nb-NO" baseline="0" dirty="0" smtClean="0"/>
              <a:t> </a:t>
            </a:r>
            <a:r>
              <a:rPr lang="nb-NO" altLang="nb-NO" baseline="0" dirty="0" err="1" smtClean="0"/>
              <a:t>of</a:t>
            </a:r>
            <a:r>
              <a:rPr lang="nb-NO" altLang="nb-NO" baseline="0" dirty="0" smtClean="0"/>
              <a:t> </a:t>
            </a:r>
            <a:r>
              <a:rPr lang="nb-NO" altLang="nb-NO" baseline="0" dirty="0" err="1" smtClean="0"/>
              <a:t>unintegrated</a:t>
            </a:r>
            <a:r>
              <a:rPr lang="nb-NO" altLang="nb-NO" baseline="0" dirty="0" smtClean="0"/>
              <a:t> </a:t>
            </a:r>
            <a:r>
              <a:rPr lang="nb-NO" altLang="nb-NO" baseline="0" dirty="0" err="1" smtClean="0"/>
              <a:t>pieces</a:t>
            </a:r>
            <a:r>
              <a:rPr lang="nb-NO" altLang="nb-NO" baseline="0" dirty="0" smtClean="0"/>
              <a:t> </a:t>
            </a:r>
            <a:r>
              <a:rPr lang="nb-NO" altLang="nb-NO" baseline="0" dirty="0" err="1" smtClean="0"/>
              <a:t>it’s</a:t>
            </a:r>
            <a:r>
              <a:rPr lang="nb-NO" altLang="nb-NO" baseline="0" dirty="0" smtClean="0"/>
              <a:t> </a:t>
            </a:r>
            <a:r>
              <a:rPr lang="nb-NO" altLang="nb-NO" baseline="0" dirty="0" err="1" smtClean="0"/>
              <a:t>easy</a:t>
            </a:r>
            <a:r>
              <a:rPr lang="nb-NO" altLang="nb-NO" baseline="0" dirty="0" smtClean="0"/>
              <a:t> to </a:t>
            </a:r>
            <a:r>
              <a:rPr lang="nb-NO" altLang="nb-NO" baseline="0" dirty="0" err="1" smtClean="0"/>
              <a:t>get</a:t>
            </a:r>
            <a:r>
              <a:rPr lang="nb-NO" altLang="nb-NO" baseline="0" dirty="0" smtClean="0"/>
              <a:t> lost. </a:t>
            </a:r>
          </a:p>
          <a:p>
            <a:endParaRPr lang="nb-NO" altLang="nb-NO" baseline="0" dirty="0" smtClean="0"/>
          </a:p>
          <a:p>
            <a:r>
              <a:rPr lang="nb-NO" altLang="nb-NO" baseline="0" dirty="0" smtClean="0"/>
              <a:t>So </a:t>
            </a:r>
            <a:r>
              <a:rPr lang="nb-NO" altLang="nb-NO" baseline="0" dirty="0" err="1" smtClean="0"/>
              <a:t>the</a:t>
            </a:r>
            <a:r>
              <a:rPr lang="nb-NO" altLang="nb-NO" baseline="0" dirty="0" smtClean="0"/>
              <a:t> art </a:t>
            </a:r>
            <a:r>
              <a:rPr lang="nb-NO" altLang="nb-NO" baseline="0" dirty="0" err="1" smtClean="0"/>
              <a:t>of</a:t>
            </a:r>
            <a:r>
              <a:rPr lang="nb-NO" altLang="nb-NO" baseline="0" dirty="0" smtClean="0"/>
              <a:t> </a:t>
            </a:r>
            <a:r>
              <a:rPr lang="nb-NO" altLang="nb-NO" baseline="0" dirty="0" err="1" smtClean="0"/>
              <a:t>integration</a:t>
            </a:r>
            <a:r>
              <a:rPr lang="nb-NO" altLang="nb-NO" baseline="0" dirty="0" smtClean="0"/>
              <a:t> is </a:t>
            </a:r>
            <a:r>
              <a:rPr lang="nb-NO" altLang="nb-NO" baseline="0" dirty="0" err="1" smtClean="0"/>
              <a:t>important</a:t>
            </a:r>
            <a:r>
              <a:rPr lang="nb-NO" altLang="nb-NO" baseline="0" dirty="0" smtClean="0"/>
              <a:t> to </a:t>
            </a:r>
            <a:r>
              <a:rPr lang="nb-NO" altLang="nb-NO" baseline="0" dirty="0" err="1" smtClean="0"/>
              <a:t>cultivate</a:t>
            </a:r>
            <a:r>
              <a:rPr lang="nb-NO" altLang="nb-NO" baseline="0" dirty="0" smtClean="0"/>
              <a:t>.</a:t>
            </a:r>
            <a:endParaRPr lang="nb-NO" altLang="nb-NO" dirty="0" smtClean="0"/>
          </a:p>
          <a:p>
            <a:endParaRPr lang="en-US" dirty="0"/>
          </a:p>
        </p:txBody>
      </p:sp>
      <p:sp>
        <p:nvSpPr>
          <p:cNvPr id="4" name="Slide Number Placeholder 3"/>
          <p:cNvSpPr>
            <a:spLocks noGrp="1"/>
          </p:cNvSpPr>
          <p:nvPr>
            <p:ph type="sldNum" sz="quarter" idx="10"/>
          </p:nvPr>
        </p:nvSpPr>
        <p:spPr/>
        <p:txBody>
          <a:bodyPr/>
          <a:lstStyle/>
          <a:p>
            <a:fld id="{5B6A8156-822B-584A-9A03-DF9EDC6851AF}" type="slidenum">
              <a:rPr lang="en-US" smtClean="0"/>
              <a:t>15</a:t>
            </a:fld>
            <a:endParaRPr lang="en-US"/>
          </a:p>
        </p:txBody>
      </p:sp>
    </p:spTree>
    <p:extLst>
      <p:ext uri="{BB962C8B-B14F-4D97-AF65-F5344CB8AC3E}">
        <p14:creationId xmlns:p14="http://schemas.microsoft.com/office/powerpoint/2010/main" val="878763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the levels of our life that extend outward.</a:t>
            </a:r>
          </a:p>
          <a:p>
            <a:endParaRPr lang="en-US" baseline="0" dirty="0" smtClean="0"/>
          </a:p>
          <a:p>
            <a:r>
              <a:rPr lang="en-US" baseline="0" dirty="0" smtClean="0"/>
              <a:t>The vast range of the individual’s life – and all these levels need to be integrated. This calls for a lot of integrity. </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16</a:t>
            </a:fld>
            <a:endParaRPr lang="en-US"/>
          </a:p>
        </p:txBody>
      </p:sp>
    </p:spTree>
    <p:extLst>
      <p:ext uri="{BB962C8B-B14F-4D97-AF65-F5344CB8AC3E}">
        <p14:creationId xmlns:p14="http://schemas.microsoft.com/office/powerpoint/2010/main" val="352586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Growth</a:t>
            </a:r>
            <a:r>
              <a:rPr lang="en-US" sz="1200" kern="1200" dirty="0" smtClean="0">
                <a:solidFill>
                  <a:schemeClr val="tx1"/>
                </a:solidFill>
                <a:effectLst/>
                <a:latin typeface="+mn-lt"/>
                <a:ea typeface="+mn-ea"/>
                <a:cs typeface="+mn-cs"/>
              </a:rPr>
              <a:t>- progressive development : Evolution, increase, expansion, maturing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Nature of Life is to Grow. We always want to be taking that upward</a:t>
            </a:r>
            <a:r>
              <a:rPr lang="en-US" baseline="0" dirty="0" smtClean="0"/>
              <a:t> direction in life.</a:t>
            </a:r>
            <a:endParaRPr lang="en-US" dirty="0" smtClean="0"/>
          </a:p>
          <a:p>
            <a:endParaRPr lang="is-IS" dirty="0" smtClean="0"/>
          </a:p>
        </p:txBody>
      </p:sp>
      <p:sp>
        <p:nvSpPr>
          <p:cNvPr id="4" name="Slide Number Placeholder 3"/>
          <p:cNvSpPr>
            <a:spLocks noGrp="1"/>
          </p:cNvSpPr>
          <p:nvPr>
            <p:ph type="sldNum" sz="quarter" idx="10"/>
          </p:nvPr>
        </p:nvSpPr>
        <p:spPr/>
        <p:txBody>
          <a:bodyPr/>
          <a:lstStyle/>
          <a:p>
            <a:fld id="{184E0B36-D67A-EB42-A6E5-A5E89B653230}" type="slidenum">
              <a:rPr lang="en-US" smtClean="0"/>
              <a:t>18</a:t>
            </a:fld>
            <a:endParaRPr lang="en-US"/>
          </a:p>
        </p:txBody>
      </p:sp>
    </p:spTree>
    <p:extLst>
      <p:ext uri="{BB962C8B-B14F-4D97-AF65-F5344CB8AC3E}">
        <p14:creationId xmlns:p14="http://schemas.microsoft.com/office/powerpoint/2010/main" val="71692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really effective,</a:t>
            </a:r>
            <a:r>
              <a:rPr lang="en-US" baseline="0" dirty="0" smtClean="0"/>
              <a:t> we have to water the root.</a:t>
            </a:r>
          </a:p>
          <a:p>
            <a:endParaRPr lang="en-US" baseline="0" dirty="0" smtClean="0"/>
          </a:p>
        </p:txBody>
      </p:sp>
      <p:sp>
        <p:nvSpPr>
          <p:cNvPr id="4" name="Slide Number Placeholder 3"/>
          <p:cNvSpPr>
            <a:spLocks noGrp="1"/>
          </p:cNvSpPr>
          <p:nvPr>
            <p:ph type="sldNum" sz="quarter" idx="10"/>
          </p:nvPr>
        </p:nvSpPr>
        <p:spPr/>
        <p:txBody>
          <a:bodyPr/>
          <a:lstStyle/>
          <a:p>
            <a:fld id="{184E0B36-D67A-EB42-A6E5-A5E89B653230}" type="slidenum">
              <a:rPr lang="en-US" smtClean="0"/>
              <a:t>19</a:t>
            </a:fld>
            <a:endParaRPr lang="en-US"/>
          </a:p>
        </p:txBody>
      </p:sp>
    </p:spTree>
    <p:extLst>
      <p:ext uri="{BB962C8B-B14F-4D97-AF65-F5344CB8AC3E}">
        <p14:creationId xmlns:p14="http://schemas.microsoft.com/office/powerpoint/2010/main" val="754748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Purification is added to all these because that is a constant</a:t>
            </a:r>
            <a:r>
              <a:rPr lang="en-US" baseline="0" dirty="0" smtClean="0"/>
              <a:t> need, to keep the other principles lively and functioning at their best.</a:t>
            </a:r>
            <a:endParaRPr lang="en-US" dirty="0"/>
          </a:p>
        </p:txBody>
      </p:sp>
      <p:sp>
        <p:nvSpPr>
          <p:cNvPr id="4" name="Slide Number Placeholder 3"/>
          <p:cNvSpPr>
            <a:spLocks noGrp="1"/>
          </p:cNvSpPr>
          <p:nvPr>
            <p:ph type="sldNum" sz="quarter" idx="10"/>
          </p:nvPr>
        </p:nvSpPr>
        <p:spPr/>
        <p:txBody>
          <a:bodyPr/>
          <a:lstStyle/>
          <a:p>
            <a:fld id="{4D66851C-C360-F14A-B84F-FD5E361ACD71}" type="slidenum">
              <a:rPr lang="en-US" smtClean="0"/>
              <a:t>21</a:t>
            </a:fld>
            <a:endParaRPr lang="en-US"/>
          </a:p>
        </p:txBody>
      </p:sp>
    </p:spTree>
    <p:extLst>
      <p:ext uri="{BB962C8B-B14F-4D97-AF65-F5344CB8AC3E}">
        <p14:creationId xmlns:p14="http://schemas.microsoft.com/office/powerpoint/2010/main" val="226850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22</a:t>
            </a:fld>
            <a:endParaRPr lang="en-US"/>
          </a:p>
        </p:txBody>
      </p:sp>
    </p:spTree>
    <p:extLst>
      <p:ext uri="{BB962C8B-B14F-4D97-AF65-F5344CB8AC3E}">
        <p14:creationId xmlns:p14="http://schemas.microsoft.com/office/powerpoint/2010/main" val="51230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Stability is the ability to maintain balance.</a:t>
            </a:r>
            <a:r>
              <a:rPr lang="en-US" baseline="0" dirty="0" smtClean="0"/>
              <a:t> It is</a:t>
            </a:r>
            <a:r>
              <a:rPr lang="en-US" dirty="0" smtClean="0"/>
              <a:t> firmness, constancy. Stability is a solid foundation, unshakeable. How do</a:t>
            </a:r>
            <a:r>
              <a:rPr lang="en-US" baseline="0" dirty="0" smtClean="0"/>
              <a:t> humans find that kind of stability?</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2</a:t>
            </a:fld>
            <a:endParaRPr lang="en-US"/>
          </a:p>
        </p:txBody>
      </p:sp>
    </p:spTree>
    <p:extLst>
      <p:ext uri="{BB962C8B-B14F-4D97-AF65-F5344CB8AC3E}">
        <p14:creationId xmlns:p14="http://schemas.microsoft.com/office/powerpoint/2010/main" val="314897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change constantly throughout our life.</a:t>
            </a:r>
            <a:r>
              <a:rPr lang="en-US" baseline="0" dirty="0" smtClean="0"/>
              <a:t>  There are so many versions of us - </a:t>
            </a:r>
            <a:r>
              <a:rPr lang="en-US" dirty="0" smtClean="0"/>
              <a:t>So where do we find stability?  Change is constantly going on within us</a:t>
            </a:r>
            <a:r>
              <a:rPr lang="en-US" baseline="0" dirty="0" smtClean="0"/>
              <a:t>, and all around us. This is sometimes called the “Relative”, relative life, where not much seems constant, not even our identity. Some things may remain somewhat stable like our belief in our God, or our relationships with our family, but even those family ties will someday change, and it can shake our sense of who we are. So to be strong from within it helps if </a:t>
            </a:r>
            <a:r>
              <a:rPr lang="en-US" dirty="0" smtClean="0"/>
              <a:t>our stability, our identity, comes from an even deeper level that is beyond change. </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3</a:t>
            </a:fld>
            <a:endParaRPr lang="en-US"/>
          </a:p>
        </p:txBody>
      </p:sp>
    </p:spTree>
    <p:extLst>
      <p:ext uri="{BB962C8B-B14F-4D97-AF65-F5344CB8AC3E}">
        <p14:creationId xmlns:p14="http://schemas.microsoft.com/office/powerpoint/2010/main" val="31405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Transcendental Consciousness is a field of complete</a:t>
            </a:r>
            <a:r>
              <a:rPr lang="en-US" baseline="0" dirty="0" smtClean="0"/>
              <a:t> silence — what can be called an “</a:t>
            </a:r>
            <a:r>
              <a:rPr lang="en-US" u="sng" baseline="0" dirty="0" smtClean="0"/>
              <a:t>Absolute</a:t>
            </a:r>
            <a:r>
              <a:rPr lang="en-US" baseline="0" dirty="0" smtClean="0"/>
              <a:t>” level of existence that is a field of </a:t>
            </a:r>
            <a:r>
              <a:rPr lang="en-US" u="sng" baseline="0" dirty="0" smtClean="0"/>
              <a:t>non-change</a:t>
            </a:r>
            <a:r>
              <a:rPr lang="en-US" u="none" baseline="0" dirty="0" smtClean="0"/>
              <a:t>   </a:t>
            </a:r>
            <a:r>
              <a:rPr lang="en-US" baseline="0" dirty="0" smtClean="0"/>
              <a:t>Enlivening this field brings a stabilizing influence to our life. </a:t>
            </a:r>
            <a:r>
              <a:rPr lang="en-US" dirty="0" smtClean="0"/>
              <a:t>Transcendental Consciousness has always been a part of us, but it was unknown. It is</a:t>
            </a:r>
            <a:r>
              <a:rPr lang="en-US" baseline="0" dirty="0" smtClean="0"/>
              <a:t> </a:t>
            </a:r>
            <a:r>
              <a:rPr lang="en-US" dirty="0" smtClean="0"/>
              <a:t>enlivened through TM and other</a:t>
            </a:r>
            <a:r>
              <a:rPr lang="en-US" baseline="0" dirty="0" smtClean="0"/>
              <a:t> experiences that support transcendence</a:t>
            </a:r>
            <a:r>
              <a:rPr lang="en-US" dirty="0" smtClean="0"/>
              <a:t> — and in time becomes a </a:t>
            </a:r>
            <a:r>
              <a:rPr lang="en-US" sz="1200" kern="1200" dirty="0" smtClean="0">
                <a:solidFill>
                  <a:schemeClr val="tx1"/>
                </a:solidFill>
                <a:effectLst/>
                <a:latin typeface="+mn-lt"/>
                <a:ea typeface="+mn-ea"/>
                <a:cs typeface="+mn-cs"/>
              </a:rPr>
              <a:t>stable foundation of all the changing phases of life. We begin to experience that silent, unchanging, absolute level</a:t>
            </a:r>
            <a:r>
              <a:rPr lang="en-US" sz="1200" kern="1200" baseline="0" dirty="0" smtClean="0">
                <a:solidFill>
                  <a:schemeClr val="tx1"/>
                </a:solidFill>
                <a:effectLst/>
                <a:latin typeface="+mn-lt"/>
                <a:ea typeface="+mn-ea"/>
                <a:cs typeface="+mn-cs"/>
              </a:rPr>
              <a:t> of life along with our changing, dynamic Relative lives.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4</a:t>
            </a:fld>
            <a:endParaRPr lang="en-US"/>
          </a:p>
        </p:txBody>
      </p:sp>
    </p:spTree>
    <p:extLst>
      <p:ext uri="{BB962C8B-B14F-4D97-AF65-F5344CB8AC3E}">
        <p14:creationId xmlns:p14="http://schemas.microsoft.com/office/powerpoint/2010/main" val="2642751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We put the 2 together and we are stronger. This is what everyone needs – to be strong and stable come</a:t>
            </a:r>
            <a:r>
              <a:rPr lang="en-US" baseline="0" dirty="0" smtClean="0"/>
              <a:t> what may.</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5</a:t>
            </a:fld>
            <a:endParaRPr lang="en-US"/>
          </a:p>
        </p:txBody>
      </p:sp>
    </p:spTree>
    <p:extLst>
      <p:ext uri="{BB962C8B-B14F-4D97-AF65-F5344CB8AC3E}">
        <p14:creationId xmlns:p14="http://schemas.microsoft.com/office/powerpoint/2010/main" val="192794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635C0C"/>
                </a:solidFill>
              </a:rPr>
              <a:t>Stability is the basis here for the healthy existence of the other qualities.</a:t>
            </a: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6</a:t>
            </a:fld>
            <a:endParaRPr lang="en-US"/>
          </a:p>
        </p:txBody>
      </p:sp>
    </p:spTree>
    <p:extLst>
      <p:ext uri="{BB962C8B-B14F-4D97-AF65-F5344CB8AC3E}">
        <p14:creationId xmlns:p14="http://schemas.microsoft.com/office/powerpoint/2010/main" val="2112865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Adaptability</a:t>
            </a:r>
            <a:r>
              <a:rPr lang="en-US" sz="1200" kern="1200" dirty="0" smtClean="0">
                <a:solidFill>
                  <a:schemeClr val="tx1"/>
                </a:solidFill>
                <a:effectLst/>
                <a:latin typeface="+mn-lt"/>
                <a:ea typeface="+mn-ea"/>
                <a:cs typeface="+mn-cs"/>
              </a:rPr>
              <a:t> - the quality of being able to adjust to new conditions. The ability to change when necessary and useful. </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7</a:t>
            </a:fld>
            <a:endParaRPr lang="en-US"/>
          </a:p>
        </p:txBody>
      </p:sp>
    </p:spTree>
    <p:extLst>
      <p:ext uri="{BB962C8B-B14F-4D97-AF65-F5344CB8AC3E}">
        <p14:creationId xmlns:p14="http://schemas.microsoft.com/office/powerpoint/2010/main" val="246689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8</a:t>
            </a:fld>
            <a:endParaRPr lang="en-US"/>
          </a:p>
        </p:txBody>
      </p:sp>
    </p:spTree>
    <p:extLst>
      <p:ext uri="{BB962C8B-B14F-4D97-AF65-F5344CB8AC3E}">
        <p14:creationId xmlns:p14="http://schemas.microsoft.com/office/powerpoint/2010/main" val="6565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9</a:t>
            </a:fld>
            <a:endParaRPr lang="en-US"/>
          </a:p>
        </p:txBody>
      </p:sp>
    </p:spTree>
    <p:extLst>
      <p:ext uri="{BB962C8B-B14F-4D97-AF65-F5344CB8AC3E}">
        <p14:creationId xmlns:p14="http://schemas.microsoft.com/office/powerpoint/2010/main" val="130479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BE8C46C-EE05-FA4F-A2C5-353482CD3B62}"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8C46C-EE05-FA4F-A2C5-353482CD3B62}"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D24E5-842E-4C48-87A8-09FEEB6D66B5}"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BE8C46C-EE05-FA4F-A2C5-353482CD3B62}"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BE8C46C-EE05-FA4F-A2C5-353482CD3B62}"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BE8C46C-EE05-FA4F-A2C5-353482CD3B62}"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BE8C46C-EE05-FA4F-A2C5-353482CD3B62}"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D24E5-842E-4C48-87A8-09FEEB6D66B5}"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8C46C-EE05-FA4F-A2C5-353482CD3B62}"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BE8C46C-EE05-FA4F-A2C5-353482CD3B62}"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BE8C46C-EE05-FA4F-A2C5-353482CD3B62}" type="datetimeFigureOut">
              <a:rPr lang="en-US" smtClean="0"/>
              <a:t>3/11/21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BE8C46C-EE05-FA4F-A2C5-353482CD3B62}" type="datetimeFigureOut">
              <a:rPr lang="en-US" smtClean="0"/>
              <a:t>3/11/21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8C46C-EE05-FA4F-A2C5-353482CD3B62}" type="datetimeFigureOut">
              <a:rPr lang="en-US" smtClean="0"/>
              <a:t>3/11/21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8C46C-EE05-FA4F-A2C5-353482CD3B62}"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D24E5-842E-4C48-87A8-09FEEB6D6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3BE8C46C-EE05-FA4F-A2C5-353482CD3B62}" type="datetimeFigureOut">
              <a:rPr lang="en-US" smtClean="0"/>
              <a:t>3/11/21</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5CAD24E5-842E-4C48-87A8-09FEEB6D66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oleObject" Target="../embeddings/oleObject1.bin"/><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920797" y="2506206"/>
            <a:ext cx="3320810" cy="3757520"/>
          </a:xfrm>
        </p:spPr>
        <p:txBody>
          <a:bodyPr>
            <a:normAutofit lnSpcReduction="10000"/>
          </a:bodyPr>
          <a:lstStyle/>
          <a:p>
            <a:pPr algn="dist">
              <a:lnSpc>
                <a:spcPct val="170000"/>
              </a:lnSpc>
            </a:pPr>
            <a:r>
              <a:rPr lang="en-US" sz="2800" b="1" dirty="0" smtClean="0">
                <a:solidFill>
                  <a:schemeClr val="accent1">
                    <a:lumMod val="75000"/>
                  </a:schemeClr>
                </a:solidFill>
              </a:rPr>
              <a:t>STABILITY</a:t>
            </a:r>
          </a:p>
          <a:p>
            <a:pPr algn="dist">
              <a:lnSpc>
                <a:spcPct val="170000"/>
              </a:lnSpc>
            </a:pPr>
            <a:r>
              <a:rPr lang="en-US" sz="2800" b="1" dirty="0" smtClean="0">
                <a:solidFill>
                  <a:schemeClr val="accent1">
                    <a:lumMod val="75000"/>
                  </a:schemeClr>
                </a:solidFill>
              </a:rPr>
              <a:t>ADAPTABILITY</a:t>
            </a:r>
          </a:p>
          <a:p>
            <a:pPr algn="dist">
              <a:lnSpc>
                <a:spcPct val="170000"/>
              </a:lnSpc>
            </a:pPr>
            <a:r>
              <a:rPr lang="en-US" sz="2800" b="1" dirty="0" smtClean="0">
                <a:solidFill>
                  <a:schemeClr val="accent1">
                    <a:lumMod val="75000"/>
                  </a:schemeClr>
                </a:solidFill>
              </a:rPr>
              <a:t>PURIFICATION</a:t>
            </a:r>
          </a:p>
          <a:p>
            <a:pPr algn="dist">
              <a:lnSpc>
                <a:spcPct val="170000"/>
              </a:lnSpc>
            </a:pPr>
            <a:r>
              <a:rPr lang="en-US" sz="2800" b="1" dirty="0" smtClean="0">
                <a:solidFill>
                  <a:schemeClr val="accent1">
                    <a:lumMod val="75000"/>
                  </a:schemeClr>
                </a:solidFill>
              </a:rPr>
              <a:t>INTEGRATION</a:t>
            </a:r>
          </a:p>
          <a:p>
            <a:pPr algn="dist">
              <a:lnSpc>
                <a:spcPct val="170000"/>
              </a:lnSpc>
            </a:pPr>
            <a:r>
              <a:rPr lang="en-US" sz="2800" b="1" dirty="0" smtClean="0">
                <a:solidFill>
                  <a:schemeClr val="accent1">
                    <a:lumMod val="75000"/>
                  </a:schemeClr>
                </a:solidFill>
              </a:rPr>
              <a:t>GROWTH</a:t>
            </a:r>
            <a:endParaRPr lang="en-US" sz="2800" dirty="0">
              <a:solidFill>
                <a:schemeClr val="accent1">
                  <a:lumMod val="75000"/>
                </a:schemeClr>
              </a:solidFill>
            </a:endParaRPr>
          </a:p>
          <a:p>
            <a:endParaRPr lang="en-US" dirty="0"/>
          </a:p>
        </p:txBody>
      </p:sp>
      <p:sp>
        <p:nvSpPr>
          <p:cNvPr id="5" name="Rectangle 4"/>
          <p:cNvSpPr/>
          <p:nvPr/>
        </p:nvSpPr>
        <p:spPr>
          <a:xfrm>
            <a:off x="0" y="916597"/>
            <a:ext cx="9144000"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sz="1400" u="sng" dirty="0" smtClean="0">
              <a:solidFill>
                <a:schemeClr val="accent1"/>
              </a:solidFill>
            </a:endParaRPr>
          </a:p>
          <a:p>
            <a:pPr algn="dist"/>
            <a:r>
              <a:rPr lang="en-US" sz="3200" u="sng" dirty="0" smtClean="0">
                <a:solidFill>
                  <a:srgbClr val="000090"/>
                </a:solidFill>
              </a:rPr>
              <a:t>FIVE FUNDAMENTALS OF PROGRESS</a:t>
            </a:r>
            <a:r>
              <a:rPr lang="en-US" sz="3600" dirty="0" smtClean="0">
                <a:solidFill>
                  <a:schemeClr val="accent1"/>
                </a:solidFill>
              </a:rPr>
              <a:t/>
            </a:r>
            <a:br>
              <a:rPr lang="en-US" sz="3600" dirty="0" smtClean="0">
                <a:solidFill>
                  <a:schemeClr val="accent1"/>
                </a:solidFill>
              </a:rPr>
            </a:br>
            <a:endParaRPr lang="en-US" sz="2400" dirty="0"/>
          </a:p>
        </p:txBody>
      </p:sp>
    </p:spTree>
    <p:extLst>
      <p:ext uri="{BB962C8B-B14F-4D97-AF65-F5344CB8AC3E}">
        <p14:creationId xmlns:p14="http://schemas.microsoft.com/office/powerpoint/2010/main" val="1559931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urif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04" y="278308"/>
            <a:ext cx="7432523" cy="5575786"/>
          </a:xfrm>
          <a:prstGeom prst="rect">
            <a:avLst/>
          </a:prstGeom>
          <a:effectLst>
            <a:outerShdw blurRad="50800" dist="38100" dir="5400000" algn="t" rotWithShape="0">
              <a:prstClr val="black">
                <a:alpha val="40000"/>
              </a:prstClr>
            </a:outerShdw>
          </a:effectLst>
        </p:spPr>
      </p:pic>
      <p:sp>
        <p:nvSpPr>
          <p:cNvPr id="3" name="Rectangle 2"/>
          <p:cNvSpPr/>
          <p:nvPr/>
        </p:nvSpPr>
        <p:spPr>
          <a:xfrm>
            <a:off x="2523342" y="5984671"/>
            <a:ext cx="4216635" cy="646331"/>
          </a:xfrm>
          <a:prstGeom prst="rect">
            <a:avLst/>
          </a:prstGeom>
        </p:spPr>
        <p:txBody>
          <a:bodyPr wrap="square">
            <a:spAutoFit/>
          </a:bodyPr>
          <a:lstStyle/>
          <a:p>
            <a:pPr algn="dist"/>
            <a:r>
              <a:rPr lang="en-US" sz="3600" b="1" dirty="0" smtClean="0">
                <a:solidFill>
                  <a:srgbClr val="3366FF"/>
                </a:solidFill>
              </a:rPr>
              <a:t>PURIFICATION</a:t>
            </a:r>
            <a:endParaRPr lang="en-US" sz="3600" b="1" dirty="0">
              <a:solidFill>
                <a:srgbClr val="3366FF"/>
              </a:solidFill>
            </a:endParaRPr>
          </a:p>
        </p:txBody>
      </p:sp>
    </p:spTree>
    <p:extLst>
      <p:ext uri="{BB962C8B-B14F-4D97-AF65-F5344CB8AC3E}">
        <p14:creationId xmlns:p14="http://schemas.microsoft.com/office/powerpoint/2010/main" val="61484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000e401_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976" y="724311"/>
            <a:ext cx="6980544" cy="5134359"/>
          </a:xfrm>
          <a:prstGeom prst="rect">
            <a:avLst/>
          </a:prstGeom>
          <a:effectLst>
            <a:outerShdw blurRad="50800" dist="38100" dir="5400000" algn="t" rotWithShape="0">
              <a:prstClr val="black">
                <a:alpha val="40000"/>
              </a:prstClr>
            </a:outerShdw>
          </a:effectLst>
        </p:spPr>
      </p:pic>
      <p:sp>
        <p:nvSpPr>
          <p:cNvPr id="4" name="Rectangle 3"/>
          <p:cNvSpPr/>
          <p:nvPr/>
        </p:nvSpPr>
        <p:spPr>
          <a:xfrm>
            <a:off x="2523342" y="5984671"/>
            <a:ext cx="4216635" cy="646331"/>
          </a:xfrm>
          <a:prstGeom prst="rect">
            <a:avLst/>
          </a:prstGeom>
        </p:spPr>
        <p:txBody>
          <a:bodyPr wrap="square">
            <a:spAutoFit/>
          </a:bodyPr>
          <a:lstStyle/>
          <a:p>
            <a:pPr algn="dist"/>
            <a:r>
              <a:rPr lang="en-US" sz="3600" b="1" dirty="0" smtClean="0">
                <a:solidFill>
                  <a:srgbClr val="3366FF"/>
                </a:solidFill>
              </a:rPr>
              <a:t>PURIFICATION</a:t>
            </a:r>
            <a:endParaRPr lang="en-US" sz="3600" b="1" dirty="0">
              <a:solidFill>
                <a:srgbClr val="3366FF"/>
              </a:solidFill>
            </a:endParaRPr>
          </a:p>
        </p:txBody>
      </p:sp>
    </p:spTree>
    <p:extLst>
      <p:ext uri="{BB962C8B-B14F-4D97-AF65-F5344CB8AC3E}">
        <p14:creationId xmlns:p14="http://schemas.microsoft.com/office/powerpoint/2010/main" val="118411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3767" y="2013014"/>
            <a:ext cx="7241454" cy="2277547"/>
          </a:xfrm>
          <a:prstGeom prst="rect">
            <a:avLst/>
          </a:prstGeom>
        </p:spPr>
        <p:txBody>
          <a:bodyPr wrap="square">
            <a:spAutoFit/>
          </a:bodyPr>
          <a:lstStyle/>
          <a:p>
            <a:pPr>
              <a:lnSpc>
                <a:spcPct val="150000"/>
              </a:lnSpc>
            </a:pPr>
            <a:r>
              <a:rPr lang="en-US" sz="2400" b="1" dirty="0" smtClean="0">
                <a:solidFill>
                  <a:srgbClr val="4B3E21"/>
                </a:solidFill>
              </a:rPr>
              <a:t>Purification </a:t>
            </a:r>
            <a:r>
              <a:rPr lang="en-US" sz="2400" b="1" dirty="0">
                <a:solidFill>
                  <a:srgbClr val="4B3E21"/>
                </a:solidFill>
              </a:rPr>
              <a:t>in the </a:t>
            </a:r>
            <a:r>
              <a:rPr lang="en-US" sz="2400" b="1" dirty="0">
                <a:solidFill>
                  <a:schemeClr val="bg2">
                    <a:lumMod val="25000"/>
                  </a:schemeClr>
                </a:solidFill>
              </a:rPr>
              <a:t>individual and workplace </a:t>
            </a:r>
            <a:r>
              <a:rPr lang="en-US" sz="2400" dirty="0">
                <a:solidFill>
                  <a:srgbClr val="635C0C"/>
                </a:solidFill>
              </a:rPr>
              <a:t>– </a:t>
            </a:r>
            <a:endParaRPr lang="en-US" sz="2400" dirty="0" smtClean="0">
              <a:solidFill>
                <a:srgbClr val="635C0C"/>
              </a:solidFill>
            </a:endParaRPr>
          </a:p>
          <a:p>
            <a:pPr>
              <a:lnSpc>
                <a:spcPct val="150000"/>
              </a:lnSpc>
            </a:pPr>
            <a:r>
              <a:rPr lang="en-US" sz="2400" dirty="0" smtClean="0">
                <a:solidFill>
                  <a:srgbClr val="635C0C"/>
                </a:solidFill>
              </a:rPr>
              <a:t>The </a:t>
            </a:r>
            <a:r>
              <a:rPr lang="en-US" sz="2400" dirty="0">
                <a:solidFill>
                  <a:srgbClr val="635C0C"/>
                </a:solidFill>
              </a:rPr>
              <a:t>ability to discontinue types of </a:t>
            </a:r>
            <a:r>
              <a:rPr lang="en-US" sz="2400" dirty="0" smtClean="0">
                <a:solidFill>
                  <a:srgbClr val="635C0C"/>
                </a:solidFill>
              </a:rPr>
              <a:t>behavior </a:t>
            </a:r>
            <a:r>
              <a:rPr lang="en-US" sz="2400" dirty="0">
                <a:solidFill>
                  <a:srgbClr val="635C0C"/>
                </a:solidFill>
              </a:rPr>
              <a:t>or activities that are not producing the results </a:t>
            </a:r>
            <a:r>
              <a:rPr lang="en-US" sz="2400" dirty="0" smtClean="0">
                <a:solidFill>
                  <a:srgbClr val="635C0C"/>
                </a:solidFill>
              </a:rPr>
              <a:t>that are wanted.</a:t>
            </a:r>
            <a:endParaRPr lang="en-US" sz="2400" dirty="0">
              <a:solidFill>
                <a:srgbClr val="635C0C"/>
              </a:solidFill>
            </a:endParaRPr>
          </a:p>
        </p:txBody>
      </p:sp>
    </p:spTree>
    <p:extLst>
      <p:ext uri="{BB962C8B-B14F-4D97-AF65-F5344CB8AC3E}">
        <p14:creationId xmlns:p14="http://schemas.microsoft.com/office/powerpoint/2010/main" val="349067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2191" y="5790383"/>
            <a:ext cx="3930276" cy="646331"/>
          </a:xfrm>
          <a:prstGeom prst="rect">
            <a:avLst/>
          </a:prstGeom>
        </p:spPr>
        <p:txBody>
          <a:bodyPr wrap="square">
            <a:spAutoFit/>
          </a:bodyPr>
          <a:lstStyle/>
          <a:p>
            <a:pPr algn="dist"/>
            <a:r>
              <a:rPr lang="en-US" sz="3600" b="1" dirty="0" smtClean="0">
                <a:solidFill>
                  <a:schemeClr val="accent1"/>
                </a:solidFill>
              </a:rPr>
              <a:t>INTEGRATION</a:t>
            </a:r>
            <a:endParaRPr lang="en-US" sz="3600" dirty="0"/>
          </a:p>
        </p:txBody>
      </p:sp>
      <p:pic>
        <p:nvPicPr>
          <p:cNvPr id="6" name="Picture 5" descr="waters-3102729_960_7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4384"/>
            <a:ext cx="9143999" cy="4881291"/>
          </a:xfrm>
          <a:prstGeom prst="rect">
            <a:avLst/>
          </a:prstGeom>
        </p:spPr>
      </p:pic>
    </p:spTree>
    <p:extLst>
      <p:ext uri="{BB962C8B-B14F-4D97-AF65-F5344CB8AC3E}">
        <p14:creationId xmlns:p14="http://schemas.microsoft.com/office/powerpoint/2010/main" val="166775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222" y="2430903"/>
            <a:ext cx="7125659" cy="2629887"/>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a:bodyPr>
          <a:lstStyle/>
          <a:p>
            <a:pPr marL="0" indent="0">
              <a:lnSpc>
                <a:spcPct val="170000"/>
              </a:lnSpc>
              <a:buNone/>
            </a:pPr>
            <a:r>
              <a:rPr lang="en-US" sz="2800" dirty="0" smtClean="0">
                <a:solidFill>
                  <a:srgbClr val="006800"/>
                </a:solidFill>
              </a:rPr>
              <a:t>To be a person of integrity, both personally and professionally, all the elements of our life must be integrated. </a:t>
            </a:r>
            <a:endParaRPr lang="nb-NO" sz="2800" dirty="0"/>
          </a:p>
        </p:txBody>
      </p:sp>
      <p:graphicFrame>
        <p:nvGraphicFramePr>
          <p:cNvPr id="9" name="Object 8" hidden="1"/>
          <p:cNvGraphicFramePr>
            <a:graphicFrameLocks noChangeAspect="1"/>
          </p:cNvGraphicFramePr>
          <p:nvPr>
            <p:custDataLst>
              <p:tags r:id="rId2"/>
            </p:custDataLs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0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2" y="1589"/>
                        <a:ext cx="1190" cy="1587"/>
                      </a:xfrm>
                      <a:prstGeom prst="rect">
                        <a:avLst/>
                      </a:prstGeom>
                    </p:spPr>
                  </p:pic>
                </p:oleObj>
              </mc:Fallback>
            </mc:AlternateContent>
          </a:graphicData>
        </a:graphic>
      </p:graphicFrame>
      <p:sp>
        <p:nvSpPr>
          <p:cNvPr id="8" name="Rectangle 7"/>
          <p:cNvSpPr/>
          <p:nvPr/>
        </p:nvSpPr>
        <p:spPr>
          <a:xfrm>
            <a:off x="2375065" y="830277"/>
            <a:ext cx="4643494"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dist"/>
            <a:r>
              <a:rPr lang="en-US" sz="3600" b="1" dirty="0" smtClean="0">
                <a:solidFill>
                  <a:schemeClr val="accent1"/>
                </a:solidFill>
              </a:rPr>
              <a:t>INTEGRATION</a:t>
            </a:r>
            <a:endParaRPr lang="en-US" sz="3600" dirty="0"/>
          </a:p>
        </p:txBody>
      </p:sp>
    </p:spTree>
    <p:extLst>
      <p:ext uri="{BB962C8B-B14F-4D97-AF65-F5344CB8AC3E}">
        <p14:creationId xmlns:p14="http://schemas.microsoft.com/office/powerpoint/2010/main" val="1406460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 TextBox">
            <a:extLst>
              <a:ext uri="{FF2B5EF4-FFF2-40B4-BE49-F238E27FC236}">
                <a16:creationId xmlns:a16="http://schemas.microsoft.com/office/drawing/2014/main" xmlns="" id="{8FBA5687-5BDE-4812-BC81-5F8B29B44831}"/>
              </a:ext>
            </a:extLst>
          </p:cNvPr>
          <p:cNvSpPr txBox="1"/>
          <p:nvPr/>
        </p:nvSpPr>
        <p:spPr>
          <a:xfrm>
            <a:off x="2219169" y="525682"/>
            <a:ext cx="510077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sp3d extrusionH="57150">
              <a:bevelT w="38100" h="38100" prst="angle"/>
              <a:bevelB w="38100" h="38100"/>
            </a:sp3d>
          </a:bodyPr>
          <a:lstStyle/>
          <a:p>
            <a:pPr algn="dist"/>
            <a:r>
              <a:rPr lang="en-US" sz="3600" b="1" dirty="0">
                <a:solidFill>
                  <a:schemeClr val="accent1"/>
                </a:solidFill>
              </a:rPr>
              <a:t>INTEGRATION</a:t>
            </a:r>
            <a:endParaRPr lang="en-US" sz="3600" dirty="0"/>
          </a:p>
        </p:txBody>
      </p:sp>
      <p:sp>
        <p:nvSpPr>
          <p:cNvPr id="3" name="Rectangle 2"/>
          <p:cNvSpPr/>
          <p:nvPr/>
        </p:nvSpPr>
        <p:spPr>
          <a:xfrm>
            <a:off x="4769555" y="1744406"/>
            <a:ext cx="3386667" cy="4493537"/>
          </a:xfrm>
          <a:prstGeom prst="rect">
            <a:avLst/>
          </a:prstGeom>
        </p:spPr>
        <p:txBody>
          <a:bodyPr wrap="square">
            <a:spAutoFit/>
          </a:bodyPr>
          <a:lstStyle/>
          <a:p>
            <a:pPr marL="114300" indent="0">
              <a:lnSpc>
                <a:spcPct val="150000"/>
              </a:lnSpc>
              <a:buNone/>
            </a:pPr>
            <a:r>
              <a:rPr lang="en-US" sz="2400" dirty="0" smtClean="0">
                <a:solidFill>
                  <a:srgbClr val="1152BB"/>
                </a:solidFill>
                <a:latin typeface="+mj-lt"/>
              </a:rPr>
              <a:t>Action and Speech</a:t>
            </a:r>
          </a:p>
          <a:p>
            <a:pPr marL="114300" indent="0">
              <a:lnSpc>
                <a:spcPct val="150000"/>
              </a:lnSpc>
              <a:buNone/>
            </a:pPr>
            <a:endParaRPr lang="en-US" sz="800" dirty="0" smtClean="0">
              <a:solidFill>
                <a:srgbClr val="1152BB"/>
              </a:solidFill>
              <a:latin typeface="+mj-lt"/>
            </a:endParaRPr>
          </a:p>
          <a:p>
            <a:pPr marL="114300" indent="0">
              <a:lnSpc>
                <a:spcPct val="150000"/>
              </a:lnSpc>
              <a:buNone/>
            </a:pPr>
            <a:endParaRPr lang="en-US" sz="2400" dirty="0">
              <a:solidFill>
                <a:srgbClr val="1152BB"/>
              </a:solidFill>
              <a:latin typeface="+mj-lt"/>
            </a:endParaRPr>
          </a:p>
          <a:p>
            <a:pPr marL="114300" indent="0">
              <a:lnSpc>
                <a:spcPct val="150000"/>
              </a:lnSpc>
              <a:buNone/>
            </a:pPr>
            <a:r>
              <a:rPr lang="en-US" sz="2400" dirty="0" smtClean="0">
                <a:solidFill>
                  <a:srgbClr val="1152BB"/>
                </a:solidFill>
                <a:latin typeface="+mj-lt"/>
              </a:rPr>
              <a:t>Thinking</a:t>
            </a:r>
          </a:p>
          <a:p>
            <a:pPr marL="114300" indent="0">
              <a:lnSpc>
                <a:spcPct val="150000"/>
              </a:lnSpc>
              <a:buNone/>
            </a:pPr>
            <a:endParaRPr lang="en-US" sz="2400" dirty="0" smtClean="0">
              <a:solidFill>
                <a:srgbClr val="1152BB"/>
              </a:solidFill>
              <a:latin typeface="+mj-lt"/>
            </a:endParaRPr>
          </a:p>
          <a:p>
            <a:pPr marL="114300" indent="0">
              <a:lnSpc>
                <a:spcPct val="150000"/>
              </a:lnSpc>
              <a:buNone/>
            </a:pPr>
            <a:endParaRPr lang="en-US" sz="800" dirty="0">
              <a:solidFill>
                <a:srgbClr val="1152BB"/>
              </a:solidFill>
              <a:latin typeface="+mj-lt"/>
            </a:endParaRPr>
          </a:p>
          <a:p>
            <a:pPr marL="114300" indent="0">
              <a:lnSpc>
                <a:spcPct val="150000"/>
              </a:lnSpc>
              <a:buNone/>
            </a:pPr>
            <a:r>
              <a:rPr lang="en-US" sz="2400" dirty="0" smtClean="0">
                <a:solidFill>
                  <a:srgbClr val="1152BB"/>
                </a:solidFill>
                <a:latin typeface="+mj-lt"/>
              </a:rPr>
              <a:t>Intuition and Feeling</a:t>
            </a:r>
          </a:p>
          <a:p>
            <a:pPr marL="114300" indent="0">
              <a:lnSpc>
                <a:spcPct val="150000"/>
              </a:lnSpc>
              <a:buNone/>
            </a:pPr>
            <a:endParaRPr lang="en-US" sz="2400" dirty="0" smtClean="0">
              <a:solidFill>
                <a:srgbClr val="1152BB"/>
              </a:solidFill>
              <a:latin typeface="+mj-lt"/>
            </a:endParaRPr>
          </a:p>
          <a:p>
            <a:pPr marL="114300" indent="0">
              <a:lnSpc>
                <a:spcPct val="150000"/>
              </a:lnSpc>
              <a:buNone/>
            </a:pPr>
            <a:endParaRPr lang="en-US" sz="800" dirty="0">
              <a:solidFill>
                <a:srgbClr val="1152BB"/>
              </a:solidFill>
              <a:latin typeface="+mj-lt"/>
            </a:endParaRPr>
          </a:p>
          <a:p>
            <a:pPr marL="114300" indent="0">
              <a:lnSpc>
                <a:spcPct val="150000"/>
              </a:lnSpc>
              <a:buNone/>
            </a:pPr>
            <a:r>
              <a:rPr lang="en-US" sz="2400" dirty="0" smtClean="0">
                <a:solidFill>
                  <a:srgbClr val="1152BB"/>
                </a:solidFill>
                <a:latin typeface="+mj-lt"/>
              </a:rPr>
              <a:t>Transcendental</a:t>
            </a:r>
            <a:endParaRPr lang="en-US" sz="2400" dirty="0">
              <a:solidFill>
                <a:srgbClr val="1152BB"/>
              </a:solidFill>
              <a:latin typeface="+mj-lt"/>
            </a:endParaRPr>
          </a:p>
        </p:txBody>
      </p:sp>
      <p:pic>
        <p:nvPicPr>
          <p:cNvPr id="5" name="Picture 4" descr="FullPage_Color-59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19" y="1311917"/>
            <a:ext cx="2241062" cy="1260597"/>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pic>
      <p:pic>
        <p:nvPicPr>
          <p:cNvPr id="6" name="Picture 5" descr="thinking.jpg"/>
          <p:cNvPicPr>
            <a:picLocks noChangeAspect="1"/>
          </p:cNvPicPr>
          <p:nvPr/>
        </p:nvPicPr>
        <p:blipFill rotWithShape="1">
          <a:blip r:embed="rId4">
            <a:extLst>
              <a:ext uri="{28A0092B-C50C-407E-A947-70E740481C1C}">
                <a14:useLocalDpi xmlns:a14="http://schemas.microsoft.com/office/drawing/2010/main" val="0"/>
              </a:ext>
            </a:extLst>
          </a:blip>
          <a:srcRect l="3611" r="9734"/>
          <a:stretch/>
        </p:blipFill>
        <p:spPr>
          <a:xfrm>
            <a:off x="1017819" y="2686797"/>
            <a:ext cx="2241064" cy="1226233"/>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pic>
      <p:pic>
        <p:nvPicPr>
          <p:cNvPr id="7" name="Picture 6" descr="depositphotos_52107473-stock-photo-light-bulb-metaphor-for-good.jpg"/>
          <p:cNvPicPr>
            <a:picLocks noChangeAspect="1"/>
          </p:cNvPicPr>
          <p:nvPr/>
        </p:nvPicPr>
        <p:blipFill rotWithShape="1">
          <a:blip r:embed="rId5">
            <a:extLst>
              <a:ext uri="{28A0092B-C50C-407E-A947-70E740481C1C}">
                <a14:useLocalDpi xmlns:a14="http://schemas.microsoft.com/office/drawing/2010/main" val="0"/>
              </a:ext>
            </a:extLst>
          </a:blip>
          <a:srcRect t="5795" b="4716"/>
          <a:stretch/>
        </p:blipFill>
        <p:spPr>
          <a:xfrm>
            <a:off x="1017821" y="4049373"/>
            <a:ext cx="2241062" cy="1309538"/>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pic>
      <p:pic>
        <p:nvPicPr>
          <p:cNvPr id="8" name="Picture 7" descr="201505-omag-intution-2-949x534.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817" y="5505423"/>
            <a:ext cx="2241062" cy="1261040"/>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239727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0991_2019_41_Fig4_HT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85" y="464735"/>
            <a:ext cx="6334302" cy="5981535"/>
          </a:xfrm>
          <a:prstGeom prst="rect">
            <a:avLst/>
          </a:prstGeom>
        </p:spPr>
      </p:pic>
    </p:spTree>
    <p:extLst>
      <p:ext uri="{BB962C8B-B14F-4D97-AF65-F5344CB8AC3E}">
        <p14:creationId xmlns:p14="http://schemas.microsoft.com/office/powerpoint/2010/main" val="14701892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5031" y="1510632"/>
            <a:ext cx="6990674" cy="3939539"/>
          </a:xfrm>
          <a:prstGeom prst="rect">
            <a:avLst/>
          </a:prstGeom>
        </p:spPr>
        <p:txBody>
          <a:bodyPr wrap="square">
            <a:spAutoFit/>
          </a:bodyPr>
          <a:lstStyle/>
          <a:p>
            <a:pPr>
              <a:lnSpc>
                <a:spcPct val="150000"/>
              </a:lnSpc>
            </a:pPr>
            <a:r>
              <a:rPr lang="en-US" sz="2400" b="1" dirty="0" smtClean="0">
                <a:solidFill>
                  <a:srgbClr val="4B3E21"/>
                </a:solidFill>
              </a:rPr>
              <a:t>Integration </a:t>
            </a:r>
            <a:r>
              <a:rPr lang="en-US" sz="2400" b="1" dirty="0">
                <a:solidFill>
                  <a:srgbClr val="4B3E21"/>
                </a:solidFill>
              </a:rPr>
              <a:t>in the </a:t>
            </a:r>
            <a:r>
              <a:rPr lang="en-US" sz="2400" b="1" dirty="0">
                <a:solidFill>
                  <a:schemeClr val="bg2">
                    <a:lumMod val="25000"/>
                  </a:schemeClr>
                </a:solidFill>
              </a:rPr>
              <a:t>individual and workplace </a:t>
            </a:r>
            <a:r>
              <a:rPr lang="en-US" sz="2400" b="1" dirty="0" smtClean="0">
                <a:solidFill>
                  <a:schemeClr val="bg2">
                    <a:lumMod val="25000"/>
                  </a:schemeClr>
                </a:solidFill>
              </a:rPr>
              <a:t>–</a:t>
            </a:r>
            <a:r>
              <a:rPr lang="en-US" sz="2400" dirty="0" smtClean="0">
                <a:solidFill>
                  <a:srgbClr val="635C0C"/>
                </a:solidFill>
              </a:rPr>
              <a:t>Integration enables the introduction of new ideas </a:t>
            </a:r>
            <a:r>
              <a:rPr lang="en-US" sz="2400" dirty="0">
                <a:solidFill>
                  <a:srgbClr val="635C0C"/>
                </a:solidFill>
              </a:rPr>
              <a:t>or </a:t>
            </a:r>
            <a:r>
              <a:rPr lang="en-US" sz="2400" dirty="0" smtClean="0">
                <a:solidFill>
                  <a:srgbClr val="635C0C"/>
                </a:solidFill>
              </a:rPr>
              <a:t>approaches </a:t>
            </a:r>
            <a:r>
              <a:rPr lang="en-US" sz="2400" dirty="0">
                <a:solidFill>
                  <a:srgbClr val="635C0C"/>
                </a:solidFill>
              </a:rPr>
              <a:t>into </a:t>
            </a:r>
            <a:r>
              <a:rPr lang="en-US" sz="2400" dirty="0" smtClean="0">
                <a:solidFill>
                  <a:srgbClr val="635C0C"/>
                </a:solidFill>
              </a:rPr>
              <a:t>the </a:t>
            </a:r>
            <a:r>
              <a:rPr lang="en-US" sz="2400" dirty="0">
                <a:solidFill>
                  <a:srgbClr val="635C0C"/>
                </a:solidFill>
              </a:rPr>
              <a:t>established patterns of </a:t>
            </a:r>
            <a:r>
              <a:rPr lang="en-US" sz="2400" dirty="0" smtClean="0">
                <a:solidFill>
                  <a:srgbClr val="635C0C"/>
                </a:solidFill>
              </a:rPr>
              <a:t>functioning; </a:t>
            </a:r>
            <a:r>
              <a:rPr lang="en-US" sz="2400" dirty="0">
                <a:solidFill>
                  <a:srgbClr val="635C0C"/>
                </a:solidFill>
              </a:rPr>
              <a:t>bringing new and old ideas </a:t>
            </a:r>
            <a:r>
              <a:rPr lang="en-US" sz="2400" dirty="0" smtClean="0">
                <a:solidFill>
                  <a:srgbClr val="635C0C"/>
                </a:solidFill>
              </a:rPr>
              <a:t>together.</a:t>
            </a:r>
            <a:r>
              <a:rPr lang="en-US" sz="2400" dirty="0">
                <a:solidFill>
                  <a:srgbClr val="635C0C"/>
                </a:solidFill>
              </a:rPr>
              <a:t/>
            </a:r>
            <a:br>
              <a:rPr lang="en-US" sz="2400" dirty="0">
                <a:solidFill>
                  <a:srgbClr val="635C0C"/>
                </a:solidFill>
              </a:rPr>
            </a:br>
            <a:r>
              <a:rPr lang="en-US" sz="2400" dirty="0"/>
              <a:t/>
            </a:r>
            <a:br>
              <a:rPr lang="en-US" sz="2400" dirty="0"/>
            </a:br>
            <a:endParaRPr lang="en-US" sz="2400" dirty="0"/>
          </a:p>
        </p:txBody>
      </p:sp>
    </p:spTree>
    <p:extLst>
      <p:ext uri="{BB962C8B-B14F-4D97-AF65-F5344CB8AC3E}">
        <p14:creationId xmlns:p14="http://schemas.microsoft.com/office/powerpoint/2010/main" val="66985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vesting-Growt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1286"/>
            <a:ext cx="9144000" cy="4750130"/>
          </a:xfrm>
          <a:prstGeom prst="rect">
            <a:avLst/>
          </a:prstGeom>
        </p:spPr>
      </p:pic>
      <p:sp>
        <p:nvSpPr>
          <p:cNvPr id="3" name="Rectangle 2"/>
          <p:cNvSpPr/>
          <p:nvPr/>
        </p:nvSpPr>
        <p:spPr>
          <a:xfrm>
            <a:off x="3162906" y="5285535"/>
            <a:ext cx="2552096" cy="1107996"/>
          </a:xfrm>
          <a:prstGeom prst="rect">
            <a:avLst/>
          </a:prstGeom>
        </p:spPr>
        <p:txBody>
          <a:bodyPr wrap="square">
            <a:spAutoFit/>
          </a:bodyPr>
          <a:lstStyle/>
          <a:p>
            <a:pPr algn="dist">
              <a:lnSpc>
                <a:spcPct val="200000"/>
              </a:lnSpc>
            </a:pPr>
            <a:r>
              <a:rPr lang="en-US" sz="3600" b="1" dirty="0" smtClean="0">
                <a:solidFill>
                  <a:srgbClr val="008000"/>
                </a:solidFill>
              </a:rPr>
              <a:t>GROWTH</a:t>
            </a:r>
            <a:endParaRPr lang="en-US" sz="3600" dirty="0">
              <a:solidFill>
                <a:srgbClr val="008000"/>
              </a:solidFill>
            </a:endParaRPr>
          </a:p>
        </p:txBody>
      </p:sp>
    </p:spTree>
    <p:extLst>
      <p:ext uri="{BB962C8B-B14F-4D97-AF65-F5344CB8AC3E}">
        <p14:creationId xmlns:p14="http://schemas.microsoft.com/office/powerpoint/2010/main" val="1986395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vesting-Growt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0569"/>
            <a:ext cx="9144000" cy="4750130"/>
          </a:xfrm>
          <a:prstGeom prst="rect">
            <a:avLst/>
          </a:prstGeom>
        </p:spPr>
      </p:pic>
      <p:sp>
        <p:nvSpPr>
          <p:cNvPr id="4" name="Rectangle 3"/>
          <p:cNvSpPr/>
          <p:nvPr/>
        </p:nvSpPr>
        <p:spPr>
          <a:xfrm>
            <a:off x="3168952" y="5290014"/>
            <a:ext cx="2566811" cy="1107996"/>
          </a:xfrm>
          <a:prstGeom prst="rect">
            <a:avLst/>
          </a:prstGeom>
        </p:spPr>
        <p:txBody>
          <a:bodyPr wrap="square">
            <a:spAutoFit/>
          </a:bodyPr>
          <a:lstStyle/>
          <a:p>
            <a:pPr algn="dist">
              <a:lnSpc>
                <a:spcPct val="200000"/>
              </a:lnSpc>
            </a:pPr>
            <a:r>
              <a:rPr lang="en-US" sz="3600" b="1" dirty="0" smtClean="0">
                <a:solidFill>
                  <a:srgbClr val="008000"/>
                </a:solidFill>
              </a:rPr>
              <a:t>GROWTH</a:t>
            </a:r>
            <a:endParaRPr lang="en-US" sz="3600" dirty="0">
              <a:solidFill>
                <a:srgbClr val="008000"/>
              </a:solidFill>
            </a:endParaRPr>
          </a:p>
        </p:txBody>
      </p:sp>
    </p:spTree>
    <p:extLst>
      <p:ext uri="{BB962C8B-B14F-4D97-AF65-F5344CB8AC3E}">
        <p14:creationId xmlns:p14="http://schemas.microsoft.com/office/powerpoint/2010/main" val="299562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1548" y="5179115"/>
            <a:ext cx="2679843" cy="1107996"/>
          </a:xfrm>
          <a:prstGeom prst="rect">
            <a:avLst/>
          </a:prstGeom>
        </p:spPr>
        <p:txBody>
          <a:bodyPr wrap="square">
            <a:spAutoFit/>
          </a:bodyPr>
          <a:lstStyle/>
          <a:p>
            <a:pPr algn="dist">
              <a:lnSpc>
                <a:spcPct val="200000"/>
              </a:lnSpc>
            </a:pPr>
            <a:r>
              <a:rPr lang="en-US" sz="3600" b="1" dirty="0" smtClean="0">
                <a:solidFill>
                  <a:srgbClr val="776F0E"/>
                </a:solidFill>
              </a:rPr>
              <a:t>STABILITY</a:t>
            </a:r>
            <a:endParaRPr lang="en-US" sz="3600" dirty="0">
              <a:solidFill>
                <a:srgbClr val="776F0E"/>
              </a:solidFill>
            </a:endParaRPr>
          </a:p>
        </p:txBody>
      </p:sp>
      <p:pic>
        <p:nvPicPr>
          <p:cNvPr id="3" name="Picture 2" descr="j0433052-copy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046" y="0"/>
            <a:ext cx="3426339" cy="5132176"/>
          </a:xfrm>
          <a:prstGeom prst="rect">
            <a:avLst/>
          </a:prstGeom>
        </p:spPr>
      </p:pic>
      <p:pic>
        <p:nvPicPr>
          <p:cNvPr id="4" name="Picture 3" descr="moutain.jpg"/>
          <p:cNvPicPr>
            <a:picLocks noChangeAspect="1"/>
          </p:cNvPicPr>
          <p:nvPr/>
        </p:nvPicPr>
        <p:blipFill rotWithShape="1">
          <a:blip r:embed="rId4">
            <a:extLst>
              <a:ext uri="{28A0092B-C50C-407E-A947-70E740481C1C}">
                <a14:useLocalDpi xmlns:a14="http://schemas.microsoft.com/office/drawing/2010/main" val="0"/>
              </a:ext>
            </a:extLst>
          </a:blip>
          <a:srcRect b="23556"/>
          <a:stretch/>
        </p:blipFill>
        <p:spPr>
          <a:xfrm>
            <a:off x="0" y="0"/>
            <a:ext cx="9182535" cy="5264653"/>
          </a:xfrm>
          <a:prstGeom prst="rect">
            <a:avLst/>
          </a:prstGeom>
        </p:spPr>
      </p:pic>
    </p:spTree>
    <p:extLst>
      <p:ext uri="{BB962C8B-B14F-4D97-AF65-F5344CB8AC3E}">
        <p14:creationId xmlns:p14="http://schemas.microsoft.com/office/powerpoint/2010/main" val="394079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6049" y="1718484"/>
            <a:ext cx="6576415" cy="2831544"/>
          </a:xfrm>
          <a:prstGeom prst="rect">
            <a:avLst/>
          </a:prstGeom>
        </p:spPr>
        <p:txBody>
          <a:bodyPr wrap="square">
            <a:spAutoFit/>
          </a:bodyPr>
          <a:lstStyle/>
          <a:p>
            <a:pPr>
              <a:lnSpc>
                <a:spcPct val="150000"/>
              </a:lnSpc>
            </a:pPr>
            <a:r>
              <a:rPr lang="en-US" sz="2400" b="1" dirty="0" smtClean="0">
                <a:solidFill>
                  <a:schemeClr val="bg2">
                    <a:lumMod val="25000"/>
                  </a:schemeClr>
                </a:solidFill>
              </a:rPr>
              <a:t>Growth </a:t>
            </a:r>
            <a:r>
              <a:rPr lang="en-US" sz="2400" b="1" dirty="0">
                <a:solidFill>
                  <a:srgbClr val="4B3E21"/>
                </a:solidFill>
              </a:rPr>
              <a:t>in the </a:t>
            </a:r>
            <a:r>
              <a:rPr lang="en-US" sz="2400" b="1" dirty="0">
                <a:solidFill>
                  <a:schemeClr val="bg2">
                    <a:lumMod val="25000"/>
                  </a:schemeClr>
                </a:solidFill>
              </a:rPr>
              <a:t>individual and </a:t>
            </a:r>
            <a:r>
              <a:rPr lang="en-US" sz="2400" b="1" dirty="0" smtClean="0">
                <a:solidFill>
                  <a:schemeClr val="bg2">
                    <a:lumMod val="25000"/>
                  </a:schemeClr>
                </a:solidFill>
              </a:rPr>
              <a:t>workplace</a:t>
            </a:r>
            <a:r>
              <a:rPr lang="en-US" sz="2400" dirty="0"/>
              <a:t> </a:t>
            </a:r>
            <a:r>
              <a:rPr lang="en-US" sz="2400" dirty="0" smtClean="0"/>
              <a:t>– </a:t>
            </a:r>
            <a:r>
              <a:rPr lang="en-US" sz="2400" dirty="0" smtClean="0">
                <a:solidFill>
                  <a:srgbClr val="635C0C"/>
                </a:solidFill>
              </a:rPr>
              <a:t>Continuous </a:t>
            </a:r>
            <a:r>
              <a:rPr lang="en-US" sz="2400" dirty="0">
                <a:solidFill>
                  <a:srgbClr val="635C0C"/>
                </a:solidFill>
              </a:rPr>
              <a:t>mental, physical, and spiritual development, for the individuals that make up the company and for the company as a whole.</a:t>
            </a:r>
          </a:p>
        </p:txBody>
      </p:sp>
    </p:spTree>
    <p:extLst>
      <p:ext uri="{BB962C8B-B14F-4D97-AF65-F5344CB8AC3E}">
        <p14:creationId xmlns:p14="http://schemas.microsoft.com/office/powerpoint/2010/main" val="59524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608" y="352988"/>
            <a:ext cx="8437217" cy="6301725"/>
          </a:xfrm>
          <a:prstGeom prst="rect">
            <a:avLst/>
          </a:prstGeom>
        </p:spPr>
        <p:txBody>
          <a:bodyPr wrap="square">
            <a:spAutoFit/>
          </a:bodyPr>
          <a:lstStyle/>
          <a:p>
            <a:pPr>
              <a:lnSpc>
                <a:spcPct val="150000"/>
              </a:lnSpc>
              <a:defRPr/>
            </a:pPr>
            <a:r>
              <a:rPr lang="en-US" dirty="0" smtClean="0">
                <a:solidFill>
                  <a:srgbClr val="016296"/>
                </a:solidFill>
                <a:latin typeface="Avenir Medium"/>
                <a:cs typeface="Avenir Medium"/>
              </a:rPr>
              <a:t>IN A STATISTICAL META-ANALYSIS OF 42 INDEPENDENT STUDIES ON TM, </a:t>
            </a:r>
            <a:r>
              <a:rPr lang="en-US" dirty="0">
                <a:solidFill>
                  <a:srgbClr val="016296"/>
                </a:solidFill>
                <a:latin typeface="Avenir Medium"/>
                <a:cs typeface="Avenir Medium"/>
              </a:rPr>
              <a:t>the components measured </a:t>
            </a:r>
            <a:r>
              <a:rPr lang="en-US" dirty="0" smtClean="0">
                <a:solidFill>
                  <a:srgbClr val="016296"/>
                </a:solidFill>
                <a:latin typeface="Avenir Medium"/>
                <a:cs typeface="Avenir Medium"/>
              </a:rPr>
              <a:t>included:</a:t>
            </a:r>
          </a:p>
          <a:p>
            <a:pPr>
              <a:lnSpc>
                <a:spcPct val="150000"/>
              </a:lnSpc>
              <a:defRPr/>
            </a:pPr>
            <a:endParaRPr lang="en-US" dirty="0" smtClean="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Emotional Maturity 			     </a:t>
            </a:r>
            <a:r>
              <a:rPr lang="en-US" dirty="0" smtClean="0">
                <a:solidFill>
                  <a:srgbClr val="016296"/>
                </a:solidFill>
                <a:latin typeface="Avenir Medium"/>
                <a:cs typeface="Avenir Medium"/>
              </a:rPr>
              <a:t>— Stability,</a:t>
            </a:r>
            <a:r>
              <a:rPr lang="en-US" dirty="0">
                <a:solidFill>
                  <a:srgbClr val="016296"/>
                </a:solidFill>
                <a:latin typeface="Avenir Medium"/>
                <a:cs typeface="Avenir Medium"/>
              </a:rPr>
              <a:t> Purification</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Self-Regard </a:t>
            </a:r>
            <a:r>
              <a:rPr lang="en-US" dirty="0">
                <a:solidFill>
                  <a:srgbClr val="008000"/>
                </a:solidFill>
                <a:latin typeface="Avenir Medium"/>
                <a:cs typeface="Avenir Medium"/>
              </a:rPr>
              <a:t>and </a:t>
            </a:r>
            <a:r>
              <a:rPr lang="en-US" dirty="0" smtClean="0">
                <a:solidFill>
                  <a:srgbClr val="008000"/>
                </a:solidFill>
                <a:latin typeface="Avenir Medium"/>
                <a:cs typeface="Avenir Medium"/>
              </a:rPr>
              <a:t>Self-Acceptance    </a:t>
            </a:r>
            <a:r>
              <a:rPr lang="en-US" dirty="0">
                <a:solidFill>
                  <a:srgbClr val="016296"/>
                </a:solidFill>
                <a:latin typeface="Avenir Medium"/>
                <a:cs typeface="Avenir Medium"/>
              </a:rPr>
              <a:t>— </a:t>
            </a:r>
            <a:r>
              <a:rPr lang="en-US" dirty="0" smtClean="0">
                <a:solidFill>
                  <a:srgbClr val="016296"/>
                </a:solidFill>
                <a:latin typeface="Avenir Medium"/>
                <a:cs typeface="Avenir Medium"/>
              </a:rPr>
              <a:t>Stability,</a:t>
            </a:r>
            <a:r>
              <a:rPr lang="en-US" dirty="0">
                <a:solidFill>
                  <a:srgbClr val="016296"/>
                </a:solidFill>
                <a:latin typeface="Avenir Medium"/>
                <a:cs typeface="Avenir Medium"/>
              </a:rPr>
              <a:t> Purification</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 Resilient Sense </a:t>
            </a:r>
            <a:r>
              <a:rPr lang="en-US" dirty="0">
                <a:solidFill>
                  <a:srgbClr val="008000"/>
                </a:solidFill>
                <a:latin typeface="Avenir Medium"/>
                <a:cs typeface="Avenir Medium"/>
              </a:rPr>
              <a:t>of </a:t>
            </a:r>
            <a:r>
              <a:rPr lang="en-US" dirty="0" smtClean="0">
                <a:solidFill>
                  <a:srgbClr val="008000"/>
                </a:solidFill>
                <a:latin typeface="Avenir Medium"/>
                <a:cs typeface="Avenir Medium"/>
              </a:rPr>
              <a:t>Self 		      </a:t>
            </a:r>
            <a:r>
              <a:rPr lang="en-US" dirty="0" smtClean="0">
                <a:solidFill>
                  <a:srgbClr val="016296"/>
                </a:solidFill>
                <a:latin typeface="Avenir Medium"/>
                <a:cs typeface="Avenir Medium"/>
              </a:rPr>
              <a:t>— Adaptability, Purification</a:t>
            </a: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Flexibility </a:t>
            </a:r>
            <a:r>
              <a:rPr lang="en-US" dirty="0">
                <a:solidFill>
                  <a:srgbClr val="008000"/>
                </a:solidFill>
                <a:latin typeface="Avenir Medium"/>
                <a:cs typeface="Avenir Medium"/>
              </a:rPr>
              <a:t>in </a:t>
            </a:r>
            <a:r>
              <a:rPr lang="en-US" dirty="0" smtClean="0">
                <a:solidFill>
                  <a:srgbClr val="008000"/>
                </a:solidFill>
                <a:latin typeface="Avenir Medium"/>
                <a:cs typeface="Avenir Medium"/>
              </a:rPr>
              <a:t>Application </a:t>
            </a:r>
            <a:r>
              <a:rPr lang="en-US" dirty="0">
                <a:solidFill>
                  <a:srgbClr val="008000"/>
                </a:solidFill>
                <a:latin typeface="Avenir Medium"/>
                <a:cs typeface="Avenir Medium"/>
              </a:rPr>
              <a:t>of </a:t>
            </a:r>
            <a:r>
              <a:rPr lang="en-US" dirty="0" smtClean="0">
                <a:solidFill>
                  <a:srgbClr val="008000"/>
                </a:solidFill>
                <a:latin typeface="Avenir Medium"/>
                <a:cs typeface="Avenir Medium"/>
              </a:rPr>
              <a:t>Values  </a:t>
            </a:r>
            <a:r>
              <a:rPr lang="en-US" dirty="0" smtClean="0">
                <a:solidFill>
                  <a:srgbClr val="016296"/>
                </a:solidFill>
                <a:latin typeface="Avenir Medium"/>
                <a:cs typeface="Avenir Medium"/>
              </a:rPr>
              <a:t>— Adaptability, Purification</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Positive</a:t>
            </a:r>
            <a:r>
              <a:rPr lang="en-US" dirty="0">
                <a:solidFill>
                  <a:srgbClr val="008000"/>
                </a:solidFill>
                <a:latin typeface="Avenir Medium"/>
                <a:cs typeface="Avenir Medium"/>
              </a:rPr>
              <a:t>, </a:t>
            </a:r>
            <a:r>
              <a:rPr lang="en-US" dirty="0" smtClean="0">
                <a:solidFill>
                  <a:srgbClr val="008000"/>
                </a:solidFill>
                <a:latin typeface="Avenir Medium"/>
                <a:cs typeface="Avenir Medium"/>
              </a:rPr>
              <a:t>Integrated Perspective </a:t>
            </a:r>
          </a:p>
          <a:p>
            <a:pPr>
              <a:lnSpc>
                <a:spcPct val="150000"/>
              </a:lnSpc>
              <a:defRPr/>
            </a:pPr>
            <a:r>
              <a:rPr lang="en-US" dirty="0">
                <a:solidFill>
                  <a:srgbClr val="008000"/>
                </a:solidFill>
                <a:latin typeface="Avenir Medium"/>
                <a:cs typeface="Avenir Medium"/>
              </a:rPr>
              <a:t> </a:t>
            </a:r>
            <a:r>
              <a:rPr lang="en-US" dirty="0" smtClean="0">
                <a:solidFill>
                  <a:srgbClr val="008000"/>
                </a:solidFill>
                <a:latin typeface="Avenir Medium"/>
                <a:cs typeface="Avenir Medium"/>
              </a:rPr>
              <a:t>   of Self </a:t>
            </a:r>
            <a:r>
              <a:rPr lang="en-US" dirty="0">
                <a:solidFill>
                  <a:srgbClr val="008000"/>
                </a:solidFill>
                <a:latin typeface="Avenir Medium"/>
                <a:cs typeface="Avenir Medium"/>
              </a:rPr>
              <a:t>and the </a:t>
            </a:r>
            <a:r>
              <a:rPr lang="en-US" dirty="0" smtClean="0">
                <a:solidFill>
                  <a:srgbClr val="008000"/>
                </a:solidFill>
                <a:latin typeface="Avenir Medium"/>
                <a:cs typeface="Avenir Medium"/>
              </a:rPr>
              <a:t>World 					      </a:t>
            </a:r>
            <a:r>
              <a:rPr lang="en-US" dirty="0" smtClean="0">
                <a:solidFill>
                  <a:srgbClr val="016296"/>
                </a:solidFill>
                <a:latin typeface="Avenir Medium"/>
                <a:cs typeface="Avenir Medium"/>
              </a:rPr>
              <a:t>— Integration, </a:t>
            </a:r>
            <a:r>
              <a:rPr lang="en-US" dirty="0">
                <a:solidFill>
                  <a:srgbClr val="016296"/>
                </a:solidFill>
                <a:latin typeface="Avenir Medium"/>
                <a:cs typeface="Avenir Medium"/>
              </a:rPr>
              <a:t>Purification</a:t>
            </a:r>
            <a:r>
              <a:rPr lang="en-US" dirty="0" smtClean="0">
                <a:solidFill>
                  <a:srgbClr val="016296"/>
                </a:solidFill>
                <a:latin typeface="Avenir Medium"/>
                <a:cs typeface="Avenir Medium"/>
              </a:rPr>
              <a:t> </a:t>
            </a: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Ability </a:t>
            </a:r>
            <a:r>
              <a:rPr lang="en-US" dirty="0">
                <a:solidFill>
                  <a:srgbClr val="008000"/>
                </a:solidFill>
                <a:latin typeface="Avenir Medium"/>
                <a:cs typeface="Avenir Medium"/>
              </a:rPr>
              <a:t>to </a:t>
            </a:r>
            <a:r>
              <a:rPr lang="en-US" dirty="0" smtClean="0">
                <a:solidFill>
                  <a:srgbClr val="008000"/>
                </a:solidFill>
                <a:latin typeface="Avenir Medium"/>
                <a:cs typeface="Avenir Medium"/>
              </a:rPr>
              <a:t>See Opposites </a:t>
            </a:r>
            <a:r>
              <a:rPr lang="en-US" dirty="0">
                <a:solidFill>
                  <a:srgbClr val="008000"/>
                </a:solidFill>
                <a:latin typeface="Avenir Medium"/>
                <a:cs typeface="Avenir Medium"/>
              </a:rPr>
              <a:t>of </a:t>
            </a:r>
            <a:r>
              <a:rPr lang="en-US" dirty="0" smtClean="0">
                <a:solidFill>
                  <a:srgbClr val="008000"/>
                </a:solidFill>
                <a:latin typeface="Avenir Medium"/>
                <a:cs typeface="Avenir Medium"/>
              </a:rPr>
              <a:t>Life </a:t>
            </a:r>
          </a:p>
          <a:p>
            <a:pPr>
              <a:lnSpc>
                <a:spcPct val="150000"/>
              </a:lnSpc>
              <a:defRPr/>
            </a:pPr>
            <a:r>
              <a:rPr lang="en-US" dirty="0">
                <a:solidFill>
                  <a:srgbClr val="008000"/>
                </a:solidFill>
                <a:latin typeface="Avenir Medium"/>
                <a:cs typeface="Avenir Medium"/>
              </a:rPr>
              <a:t> </a:t>
            </a:r>
            <a:r>
              <a:rPr lang="en-US" dirty="0" smtClean="0">
                <a:solidFill>
                  <a:srgbClr val="008000"/>
                </a:solidFill>
                <a:latin typeface="Avenir Medium"/>
                <a:cs typeface="Avenir Medium"/>
              </a:rPr>
              <a:t>    as Meaningfully Related 				      </a:t>
            </a:r>
            <a:r>
              <a:rPr lang="en-US" dirty="0" smtClean="0">
                <a:solidFill>
                  <a:srgbClr val="016296"/>
                </a:solidFill>
                <a:latin typeface="Avenir Medium"/>
                <a:cs typeface="Avenir Medium"/>
              </a:rPr>
              <a:t>— Integration, </a:t>
            </a:r>
            <a:r>
              <a:rPr lang="en-US" dirty="0">
                <a:solidFill>
                  <a:srgbClr val="016296"/>
                </a:solidFill>
                <a:latin typeface="Avenir Medium"/>
                <a:cs typeface="Avenir Medium"/>
              </a:rPr>
              <a:t>Purification</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Ability </a:t>
            </a:r>
            <a:r>
              <a:rPr lang="en-US" dirty="0">
                <a:solidFill>
                  <a:srgbClr val="008000"/>
                </a:solidFill>
                <a:latin typeface="Avenir Medium"/>
                <a:cs typeface="Avenir Medium"/>
              </a:rPr>
              <a:t>to </a:t>
            </a:r>
            <a:r>
              <a:rPr lang="en-US" dirty="0" smtClean="0">
                <a:solidFill>
                  <a:srgbClr val="008000"/>
                </a:solidFill>
                <a:latin typeface="Avenir Medium"/>
                <a:cs typeface="Avenir Medium"/>
              </a:rPr>
              <a:t>Live </a:t>
            </a:r>
            <a:r>
              <a:rPr lang="en-US" dirty="0">
                <a:solidFill>
                  <a:srgbClr val="008000"/>
                </a:solidFill>
                <a:latin typeface="Avenir Medium"/>
                <a:cs typeface="Avenir Medium"/>
              </a:rPr>
              <a:t>in the </a:t>
            </a:r>
            <a:r>
              <a:rPr lang="en-US" dirty="0" smtClean="0">
                <a:solidFill>
                  <a:srgbClr val="008000"/>
                </a:solidFill>
                <a:latin typeface="Avenir Medium"/>
                <a:cs typeface="Avenir Medium"/>
              </a:rPr>
              <a:t>Present 	      </a:t>
            </a:r>
            <a:r>
              <a:rPr lang="en-US" dirty="0" smtClean="0">
                <a:solidFill>
                  <a:srgbClr val="016296"/>
                </a:solidFill>
                <a:latin typeface="Avenir Medium"/>
                <a:cs typeface="Avenir Medium"/>
              </a:rPr>
              <a:t>— Growth</a:t>
            </a:r>
          </a:p>
          <a:p>
            <a:pPr>
              <a:lnSpc>
                <a:spcPct val="150000"/>
              </a:lnSpc>
              <a:defRPr/>
            </a:pPr>
            <a:endParaRPr lang="en-US" sz="1200" dirty="0">
              <a:solidFill>
                <a:srgbClr val="016296"/>
              </a:solidFill>
              <a:latin typeface="Avenir Medium"/>
              <a:cs typeface="Avenir Medium"/>
            </a:endParaRPr>
          </a:p>
          <a:p>
            <a:pPr>
              <a:lnSpc>
                <a:spcPct val="150000"/>
              </a:lnSpc>
              <a:defRPr/>
            </a:pPr>
            <a:r>
              <a:rPr lang="en-US" dirty="0" smtClean="0">
                <a:solidFill>
                  <a:srgbClr val="016296"/>
                </a:solidFill>
                <a:latin typeface="Avenir Medium"/>
                <a:cs typeface="Avenir Medium"/>
              </a:rPr>
              <a:t>These </a:t>
            </a:r>
            <a:r>
              <a:rPr lang="en-US" dirty="0">
                <a:solidFill>
                  <a:srgbClr val="016296"/>
                </a:solidFill>
                <a:latin typeface="Avenir Medium"/>
                <a:cs typeface="Avenir Medium"/>
              </a:rPr>
              <a:t>findings demonstrate </a:t>
            </a:r>
            <a:r>
              <a:rPr lang="en-US" dirty="0" smtClean="0">
                <a:solidFill>
                  <a:srgbClr val="016296"/>
                </a:solidFill>
                <a:latin typeface="Avenir Medium"/>
                <a:cs typeface="Avenir Medium"/>
              </a:rPr>
              <a:t>that growth </a:t>
            </a:r>
            <a:r>
              <a:rPr lang="en-US" dirty="0">
                <a:solidFill>
                  <a:srgbClr val="016296"/>
                </a:solidFill>
                <a:latin typeface="Avenir Medium"/>
                <a:cs typeface="Avenir Medium"/>
              </a:rPr>
              <a:t>towards </a:t>
            </a:r>
            <a:r>
              <a:rPr lang="en-US" dirty="0" smtClean="0">
                <a:solidFill>
                  <a:srgbClr val="016296"/>
                </a:solidFill>
                <a:latin typeface="Avenir Medium"/>
                <a:cs typeface="Avenir Medium"/>
              </a:rPr>
              <a:t>higher stages of human development </a:t>
            </a:r>
            <a:r>
              <a:rPr lang="en-US" dirty="0">
                <a:solidFill>
                  <a:srgbClr val="016296"/>
                </a:solidFill>
                <a:latin typeface="Avenir Medium"/>
                <a:cs typeface="Avenir Medium"/>
              </a:rPr>
              <a:t>is possible for anyone</a:t>
            </a:r>
            <a:r>
              <a:rPr lang="en-US" dirty="0" smtClean="0">
                <a:solidFill>
                  <a:srgbClr val="016296"/>
                </a:solidFill>
                <a:latin typeface="Avenir Medium"/>
                <a:cs typeface="Avenir Medium"/>
              </a:rPr>
              <a:t>.</a:t>
            </a:r>
            <a:r>
              <a:rPr lang="en-US" dirty="0">
                <a:solidFill>
                  <a:srgbClr val="016296"/>
                </a:solidFill>
                <a:latin typeface="Avenir Medium"/>
                <a:cs typeface="Avenir Medium"/>
              </a:rPr>
              <a:t> (Alexander, et al., 1991</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p:txBody>
      </p:sp>
    </p:spTree>
    <p:extLst>
      <p:ext uri="{BB962C8B-B14F-4D97-AF65-F5344CB8AC3E}">
        <p14:creationId xmlns:p14="http://schemas.microsoft.com/office/powerpoint/2010/main" val="32036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ee&amp;roots.jpg"/>
          <p:cNvPicPr>
            <a:picLocks noChangeAspect="1"/>
          </p:cNvPicPr>
          <p:nvPr/>
        </p:nvPicPr>
        <p:blipFill rotWithShape="1">
          <a:blip r:embed="rId3" cstate="screen">
            <a:alphaModFix amt="34000"/>
            <a:extLst>
              <a:ext uri="{28A0092B-C50C-407E-A947-70E740481C1C}">
                <a14:useLocalDpi xmlns:a14="http://schemas.microsoft.com/office/drawing/2010/main"/>
              </a:ext>
            </a:extLst>
          </a:blip>
          <a:srcRect/>
          <a:stretch/>
        </p:blipFill>
        <p:spPr>
          <a:xfrm>
            <a:off x="864746" y="1958946"/>
            <a:ext cx="7174678" cy="5052730"/>
          </a:xfrm>
          <a:prstGeom prst="rect">
            <a:avLst/>
          </a:prstGeom>
        </p:spPr>
      </p:pic>
      <p:sp>
        <p:nvSpPr>
          <p:cNvPr id="2" name="Subtitle 1"/>
          <p:cNvSpPr>
            <a:spLocks noGrp="1"/>
          </p:cNvSpPr>
          <p:nvPr>
            <p:ph type="subTitle" idx="1"/>
          </p:nvPr>
        </p:nvSpPr>
        <p:spPr>
          <a:xfrm>
            <a:off x="2920797" y="2506206"/>
            <a:ext cx="3320810" cy="3757520"/>
          </a:xfrm>
        </p:spPr>
        <p:txBody>
          <a:bodyPr>
            <a:normAutofit lnSpcReduction="10000"/>
          </a:bodyPr>
          <a:lstStyle/>
          <a:p>
            <a:pPr algn="dist">
              <a:lnSpc>
                <a:spcPct val="170000"/>
              </a:lnSpc>
            </a:pPr>
            <a:r>
              <a:rPr lang="en-US" sz="2800" b="1" dirty="0" smtClean="0">
                <a:solidFill>
                  <a:schemeClr val="accent1">
                    <a:lumMod val="50000"/>
                  </a:schemeClr>
                </a:solidFill>
              </a:rPr>
              <a:t>STABILITY</a:t>
            </a:r>
          </a:p>
          <a:p>
            <a:pPr algn="dist">
              <a:lnSpc>
                <a:spcPct val="170000"/>
              </a:lnSpc>
            </a:pPr>
            <a:r>
              <a:rPr lang="en-US" sz="2800" b="1" dirty="0" smtClean="0">
                <a:solidFill>
                  <a:schemeClr val="accent1">
                    <a:lumMod val="50000"/>
                  </a:schemeClr>
                </a:solidFill>
              </a:rPr>
              <a:t>ADAPTABILITY</a:t>
            </a:r>
          </a:p>
          <a:p>
            <a:pPr algn="dist">
              <a:lnSpc>
                <a:spcPct val="170000"/>
              </a:lnSpc>
            </a:pPr>
            <a:r>
              <a:rPr lang="en-US" sz="2800" b="1" dirty="0" smtClean="0">
                <a:solidFill>
                  <a:schemeClr val="accent1">
                    <a:lumMod val="50000"/>
                  </a:schemeClr>
                </a:solidFill>
              </a:rPr>
              <a:t>PURIFICATION</a:t>
            </a:r>
          </a:p>
          <a:p>
            <a:pPr algn="dist">
              <a:lnSpc>
                <a:spcPct val="170000"/>
              </a:lnSpc>
            </a:pPr>
            <a:r>
              <a:rPr lang="en-US" sz="2800" b="1" dirty="0" smtClean="0">
                <a:solidFill>
                  <a:schemeClr val="accent1">
                    <a:lumMod val="50000"/>
                  </a:schemeClr>
                </a:solidFill>
              </a:rPr>
              <a:t>INTEGRATION</a:t>
            </a:r>
          </a:p>
          <a:p>
            <a:pPr algn="dist">
              <a:lnSpc>
                <a:spcPct val="170000"/>
              </a:lnSpc>
            </a:pPr>
            <a:r>
              <a:rPr lang="en-US" sz="2800" b="1" dirty="0" smtClean="0">
                <a:solidFill>
                  <a:schemeClr val="accent1">
                    <a:lumMod val="50000"/>
                  </a:schemeClr>
                </a:solidFill>
              </a:rPr>
              <a:t>GROWTH</a:t>
            </a:r>
            <a:endParaRPr lang="en-US" sz="2800" dirty="0">
              <a:solidFill>
                <a:schemeClr val="accent1">
                  <a:lumMod val="50000"/>
                </a:schemeClr>
              </a:solidFill>
            </a:endParaRPr>
          </a:p>
          <a:p>
            <a:endParaRPr lang="en-US" dirty="0"/>
          </a:p>
        </p:txBody>
      </p:sp>
      <p:sp>
        <p:nvSpPr>
          <p:cNvPr id="5" name="Rectangle 4"/>
          <p:cNvSpPr/>
          <p:nvPr/>
        </p:nvSpPr>
        <p:spPr>
          <a:xfrm>
            <a:off x="0" y="916597"/>
            <a:ext cx="9144000"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sz="1400" u="sng" dirty="0" smtClean="0">
              <a:solidFill>
                <a:schemeClr val="accent1"/>
              </a:solidFill>
            </a:endParaRPr>
          </a:p>
          <a:p>
            <a:pPr algn="dist"/>
            <a:r>
              <a:rPr lang="en-US" sz="3200" u="sng" dirty="0" smtClean="0">
                <a:solidFill>
                  <a:srgbClr val="000090"/>
                </a:solidFill>
              </a:rPr>
              <a:t>FIVE FUNDAMENTALS OF PROGRESS</a:t>
            </a:r>
            <a:r>
              <a:rPr lang="en-US" sz="3600" dirty="0" smtClean="0">
                <a:solidFill>
                  <a:schemeClr val="accent1"/>
                </a:solidFill>
              </a:rPr>
              <a:t/>
            </a:r>
            <a:br>
              <a:rPr lang="en-US" sz="3600" dirty="0" smtClean="0">
                <a:solidFill>
                  <a:schemeClr val="accent1"/>
                </a:solidFill>
              </a:rPr>
            </a:br>
            <a:endParaRPr lang="en-US" sz="2400" dirty="0"/>
          </a:p>
        </p:txBody>
      </p:sp>
    </p:spTree>
    <p:extLst>
      <p:ext uri="{BB962C8B-B14F-4D97-AF65-F5344CB8AC3E}">
        <p14:creationId xmlns:p14="http://schemas.microsoft.com/office/powerpoint/2010/main" val="191961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frican-american-people-of-different-ages-man-vector-23021768.jpg"/>
          <p:cNvPicPr>
            <a:picLocks noChangeAspect="1"/>
          </p:cNvPicPr>
          <p:nvPr/>
        </p:nvPicPr>
        <p:blipFill rotWithShape="1">
          <a:blip r:embed="rId3">
            <a:extLst>
              <a:ext uri="{28A0092B-C50C-407E-A947-70E740481C1C}">
                <a14:useLocalDpi xmlns:a14="http://schemas.microsoft.com/office/drawing/2010/main" val="0"/>
              </a:ext>
            </a:extLst>
          </a:blip>
          <a:srcRect b="10864"/>
          <a:stretch/>
        </p:blipFill>
        <p:spPr>
          <a:xfrm>
            <a:off x="959001" y="1051265"/>
            <a:ext cx="7228541" cy="5025709"/>
          </a:xfrm>
          <a:prstGeom prst="rect">
            <a:avLst/>
          </a:prstGeom>
        </p:spPr>
      </p:pic>
    </p:spTree>
    <p:extLst>
      <p:ext uri="{BB962C8B-B14F-4D97-AF65-F5344CB8AC3E}">
        <p14:creationId xmlns:p14="http://schemas.microsoft.com/office/powerpoint/2010/main" val="5050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__opt__aboutcom__coeus__resources__content_migration__mnn__images__2016__07__Woman-mountaintop-silence-e69340545def450394f9a050bf4e384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54" y="574371"/>
            <a:ext cx="8002821" cy="5337882"/>
          </a:xfrm>
          <a:prstGeom prst="rect">
            <a:avLst/>
          </a:prstGeom>
        </p:spPr>
      </p:pic>
    </p:spTree>
    <p:extLst>
      <p:ext uri="{BB962C8B-B14F-4D97-AF65-F5344CB8AC3E}">
        <p14:creationId xmlns:p14="http://schemas.microsoft.com/office/powerpoint/2010/main" val="227776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892" y="1243374"/>
            <a:ext cx="7207278" cy="3939539"/>
          </a:xfrm>
          <a:prstGeom prst="rect">
            <a:avLst/>
          </a:prstGeom>
        </p:spPr>
        <p:txBody>
          <a:bodyPr wrap="square">
            <a:spAutoFit/>
          </a:bodyPr>
          <a:lstStyle/>
          <a:p>
            <a:pPr>
              <a:lnSpc>
                <a:spcPct val="150000"/>
              </a:lnSpc>
            </a:pPr>
            <a:r>
              <a:rPr lang="en-US" sz="2400" dirty="0" smtClean="0">
                <a:solidFill>
                  <a:srgbClr val="006800"/>
                </a:solidFill>
              </a:rPr>
              <a:t>“The </a:t>
            </a:r>
            <a:r>
              <a:rPr lang="en-US" sz="2400" dirty="0">
                <a:solidFill>
                  <a:srgbClr val="006800"/>
                </a:solidFill>
              </a:rPr>
              <a:t>Absolute and the relative are the two phases of existence. Unless they are brought together the Absolute remains transcendental, beyond the field of activity, out of sight and seemingly of no practical value; while the field of relative life is over-strained by constant activity and in its unstable, ever-changing status remains weak</a:t>
            </a:r>
            <a:r>
              <a:rPr lang="en-US" sz="2400" dirty="0" smtClean="0">
                <a:solidFill>
                  <a:srgbClr val="006800"/>
                </a:solidFill>
              </a:rPr>
              <a:t>.” (Maharishi,1963, p</a:t>
            </a:r>
            <a:r>
              <a:rPr lang="en-US" sz="2400" dirty="0">
                <a:solidFill>
                  <a:srgbClr val="006800"/>
                </a:solidFill>
              </a:rPr>
              <a:t>. 94)</a:t>
            </a:r>
          </a:p>
        </p:txBody>
      </p:sp>
    </p:spTree>
    <p:extLst>
      <p:ext uri="{BB962C8B-B14F-4D97-AF65-F5344CB8AC3E}">
        <p14:creationId xmlns:p14="http://schemas.microsoft.com/office/powerpoint/2010/main" val="392662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1923" y="886313"/>
            <a:ext cx="7267921" cy="5435334"/>
          </a:xfrm>
          <a:prstGeom prst="rect">
            <a:avLst/>
          </a:prstGeom>
        </p:spPr>
        <p:txBody>
          <a:bodyPr wrap="square">
            <a:spAutoFit/>
          </a:bodyPr>
          <a:lstStyle/>
          <a:p>
            <a:pPr>
              <a:lnSpc>
                <a:spcPct val="130000"/>
              </a:lnSpc>
            </a:pPr>
            <a:r>
              <a:rPr lang="en-US" sz="2000" b="1" dirty="0">
                <a:solidFill>
                  <a:schemeClr val="bg2">
                    <a:lumMod val="25000"/>
                  </a:schemeClr>
                </a:solidFill>
              </a:rPr>
              <a:t>Stability</a:t>
            </a:r>
            <a:r>
              <a:rPr lang="en-US" sz="2000" dirty="0">
                <a:solidFill>
                  <a:schemeClr val="bg2">
                    <a:lumMod val="25000"/>
                  </a:schemeClr>
                </a:solidFill>
              </a:rPr>
              <a:t> </a:t>
            </a:r>
            <a:r>
              <a:rPr lang="en-US" sz="2000" b="1" dirty="0">
                <a:solidFill>
                  <a:schemeClr val="bg2">
                    <a:lumMod val="25000"/>
                  </a:schemeClr>
                </a:solidFill>
              </a:rPr>
              <a:t>in the </a:t>
            </a:r>
            <a:r>
              <a:rPr lang="en-US" sz="2000" b="1" dirty="0" smtClean="0">
                <a:solidFill>
                  <a:schemeClr val="bg2">
                    <a:lumMod val="25000"/>
                  </a:schemeClr>
                </a:solidFill>
              </a:rPr>
              <a:t>individual and workplace </a:t>
            </a:r>
            <a:r>
              <a:rPr lang="en-US" sz="2000" dirty="0" smtClean="0">
                <a:solidFill>
                  <a:srgbClr val="635C0C"/>
                </a:solidFill>
              </a:rPr>
              <a:t>– </a:t>
            </a:r>
          </a:p>
          <a:p>
            <a:pPr>
              <a:lnSpc>
                <a:spcPct val="130000"/>
              </a:lnSpc>
            </a:pPr>
            <a:r>
              <a:rPr lang="en-US" sz="2000" dirty="0" smtClean="0">
                <a:solidFill>
                  <a:srgbClr val="635C0C"/>
                </a:solidFill>
              </a:rPr>
              <a:t>This is seen in </a:t>
            </a:r>
            <a:r>
              <a:rPr lang="en-US" sz="2000" dirty="0">
                <a:solidFill>
                  <a:srgbClr val="635C0C"/>
                </a:solidFill>
              </a:rPr>
              <a:t>the </a:t>
            </a:r>
            <a:r>
              <a:rPr lang="en-US" sz="2000" dirty="0" smtClean="0">
                <a:solidFill>
                  <a:srgbClr val="635C0C"/>
                </a:solidFill>
              </a:rPr>
              <a:t>qualities </a:t>
            </a:r>
            <a:r>
              <a:rPr lang="en-US" sz="2000" dirty="0">
                <a:solidFill>
                  <a:srgbClr val="635C0C"/>
                </a:solidFill>
              </a:rPr>
              <a:t>of steadfastness, constancy</a:t>
            </a:r>
            <a:r>
              <a:rPr lang="en-US" sz="2000" dirty="0" smtClean="0">
                <a:solidFill>
                  <a:srgbClr val="635C0C"/>
                </a:solidFill>
              </a:rPr>
              <a:t>,</a:t>
            </a:r>
          </a:p>
          <a:p>
            <a:pPr>
              <a:lnSpc>
                <a:spcPct val="130000"/>
              </a:lnSpc>
            </a:pPr>
            <a:r>
              <a:rPr lang="en-US" sz="2000" dirty="0" smtClean="0">
                <a:solidFill>
                  <a:srgbClr val="635C0C"/>
                </a:solidFill>
              </a:rPr>
              <a:t>reliability</a:t>
            </a:r>
            <a:r>
              <a:rPr lang="en-US" sz="2000" dirty="0">
                <a:solidFill>
                  <a:srgbClr val="635C0C"/>
                </a:solidFill>
              </a:rPr>
              <a:t>. Stability is gained through preserving the core values of the </a:t>
            </a:r>
            <a:r>
              <a:rPr lang="en-US" sz="2000" dirty="0" smtClean="0">
                <a:solidFill>
                  <a:srgbClr val="635C0C"/>
                </a:solidFill>
              </a:rPr>
              <a:t>the individual and organization </a:t>
            </a:r>
            <a:r>
              <a:rPr lang="en-US" sz="2000" dirty="0">
                <a:solidFill>
                  <a:srgbClr val="635C0C"/>
                </a:solidFill>
              </a:rPr>
              <a:t>(practices and strategies may change, but core values should remain constant).</a:t>
            </a:r>
            <a:br>
              <a:rPr lang="en-US" sz="2000" dirty="0">
                <a:solidFill>
                  <a:srgbClr val="635C0C"/>
                </a:solidFill>
              </a:rPr>
            </a:br>
            <a:endParaRPr lang="en-US" sz="2000" dirty="0" smtClean="0">
              <a:solidFill>
                <a:srgbClr val="635C0C"/>
              </a:solidFill>
            </a:endParaRPr>
          </a:p>
          <a:p>
            <a:pPr>
              <a:lnSpc>
                <a:spcPct val="130000"/>
              </a:lnSpc>
            </a:pPr>
            <a:r>
              <a:rPr lang="en-US" sz="2000" dirty="0" smtClean="0">
                <a:solidFill>
                  <a:srgbClr val="635C0C"/>
                </a:solidFill>
              </a:rPr>
              <a:t>Healthy </a:t>
            </a:r>
            <a:r>
              <a:rPr lang="en-US" sz="2000" dirty="0">
                <a:solidFill>
                  <a:srgbClr val="635C0C"/>
                </a:solidFill>
              </a:rPr>
              <a:t>presence of stability within an organization: inner stability would provide the confidence and boldness to try something different, alignment between individual values, individual behavior, organizational culture and values, and organizational behavior and policies.</a:t>
            </a:r>
            <a:r>
              <a:rPr lang="en-US" sz="2400" dirty="0">
                <a:solidFill>
                  <a:srgbClr val="635C0C"/>
                </a:solidFill>
              </a:rPr>
              <a:t/>
            </a:r>
            <a:br>
              <a:rPr lang="en-US" sz="2400" dirty="0">
                <a:solidFill>
                  <a:srgbClr val="635C0C"/>
                </a:solidFill>
              </a:rPr>
            </a:br>
            <a:endParaRPr lang="en-US" sz="2400" dirty="0">
              <a:solidFill>
                <a:srgbClr val="635C0C"/>
              </a:solidFill>
            </a:endParaRPr>
          </a:p>
        </p:txBody>
      </p:sp>
    </p:spTree>
    <p:extLst>
      <p:ext uri="{BB962C8B-B14F-4D97-AF65-F5344CB8AC3E}">
        <p14:creationId xmlns:p14="http://schemas.microsoft.com/office/powerpoint/2010/main" val="205549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mbitous-growth-agenda_hero_1536x1536-758576565_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238" y="0"/>
            <a:ext cx="6858000" cy="6858000"/>
          </a:xfrm>
          <a:prstGeom prst="rect">
            <a:avLst/>
          </a:prstGeom>
        </p:spPr>
      </p:pic>
      <p:sp>
        <p:nvSpPr>
          <p:cNvPr id="3" name="Rectangle 2"/>
          <p:cNvSpPr/>
          <p:nvPr/>
        </p:nvSpPr>
        <p:spPr>
          <a:xfrm>
            <a:off x="1484330" y="1262503"/>
            <a:ext cx="3734765" cy="1107996"/>
          </a:xfrm>
          <a:prstGeom prst="rect">
            <a:avLst/>
          </a:prstGeom>
        </p:spPr>
        <p:txBody>
          <a:bodyPr wrap="square">
            <a:spAutoFit/>
          </a:bodyPr>
          <a:lstStyle/>
          <a:p>
            <a:pPr algn="dist">
              <a:lnSpc>
                <a:spcPct val="200000"/>
              </a:lnSpc>
            </a:pPr>
            <a:r>
              <a:rPr lang="en-US" sz="3600" b="1" dirty="0" smtClean="0">
                <a:solidFill>
                  <a:schemeClr val="accent3">
                    <a:lumMod val="20000"/>
                    <a:lumOff val="80000"/>
                  </a:schemeClr>
                </a:solidFill>
              </a:rPr>
              <a:t>ADAPTABILITY</a:t>
            </a:r>
            <a:endParaRPr lang="en-US" sz="3600" dirty="0">
              <a:solidFill>
                <a:schemeClr val="accent3">
                  <a:lumMod val="20000"/>
                  <a:lumOff val="80000"/>
                </a:schemeClr>
              </a:solidFill>
            </a:endParaRPr>
          </a:p>
        </p:txBody>
      </p:sp>
    </p:spTree>
    <p:extLst>
      <p:ext uri="{BB962C8B-B14F-4D97-AF65-F5344CB8AC3E}">
        <p14:creationId xmlns:p14="http://schemas.microsoft.com/office/powerpoint/2010/main" val="18661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owthvsfixed.png"/>
          <p:cNvPicPr>
            <a:picLocks noChangeAspect="1"/>
          </p:cNvPicPr>
          <p:nvPr/>
        </p:nvPicPr>
        <p:blipFill rotWithShape="1">
          <a:blip r:embed="rId3">
            <a:extLst>
              <a:ext uri="{28A0092B-C50C-407E-A947-70E740481C1C}">
                <a14:useLocalDpi xmlns:a14="http://schemas.microsoft.com/office/drawing/2010/main" val="0"/>
              </a:ext>
            </a:extLst>
          </a:blip>
          <a:srcRect b="14374"/>
          <a:stretch/>
        </p:blipFill>
        <p:spPr>
          <a:xfrm>
            <a:off x="3392712" y="0"/>
            <a:ext cx="5321905" cy="6835410"/>
          </a:xfrm>
          <a:prstGeom prst="rect">
            <a:avLst/>
          </a:prstGeom>
        </p:spPr>
      </p:pic>
      <p:sp>
        <p:nvSpPr>
          <p:cNvPr id="2" name="Rectangle 1"/>
          <p:cNvSpPr/>
          <p:nvPr/>
        </p:nvSpPr>
        <p:spPr>
          <a:xfrm>
            <a:off x="224938" y="708889"/>
            <a:ext cx="2992396" cy="882293"/>
          </a:xfrm>
          <a:prstGeom prst="rect">
            <a:avLst/>
          </a:prstGeom>
        </p:spPr>
        <p:txBody>
          <a:bodyPr wrap="square">
            <a:spAutoFit/>
          </a:bodyPr>
          <a:lstStyle/>
          <a:p>
            <a:pPr algn="dist">
              <a:lnSpc>
                <a:spcPct val="200000"/>
              </a:lnSpc>
            </a:pPr>
            <a:r>
              <a:rPr lang="en-US" sz="2800" b="1" dirty="0" smtClean="0">
                <a:solidFill>
                  <a:srgbClr val="31489F"/>
                </a:solidFill>
              </a:rPr>
              <a:t>ADAPTABILITY</a:t>
            </a:r>
            <a:endParaRPr lang="en-US" sz="2800" dirty="0">
              <a:solidFill>
                <a:srgbClr val="31489F"/>
              </a:solidFill>
            </a:endParaRPr>
          </a:p>
        </p:txBody>
      </p:sp>
    </p:spTree>
    <p:extLst>
      <p:ext uri="{BB962C8B-B14F-4D97-AF65-F5344CB8AC3E}">
        <p14:creationId xmlns:p14="http://schemas.microsoft.com/office/powerpoint/2010/main" val="14629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3680" y="958955"/>
            <a:ext cx="6832217" cy="5606663"/>
          </a:xfrm>
          <a:prstGeom prst="rect">
            <a:avLst/>
          </a:prstGeom>
        </p:spPr>
        <p:txBody>
          <a:bodyPr wrap="square">
            <a:spAutoFit/>
          </a:bodyPr>
          <a:lstStyle/>
          <a:p>
            <a:pPr>
              <a:lnSpc>
                <a:spcPct val="150000"/>
              </a:lnSpc>
            </a:pPr>
            <a:r>
              <a:rPr lang="en-US" sz="2000" b="1" dirty="0" smtClean="0">
                <a:solidFill>
                  <a:srgbClr val="4B3E21"/>
                </a:solidFill>
              </a:rPr>
              <a:t>Adaptability in the </a:t>
            </a:r>
            <a:r>
              <a:rPr lang="en-US" sz="2000" b="1" dirty="0" smtClean="0">
                <a:solidFill>
                  <a:schemeClr val="bg2">
                    <a:lumMod val="25000"/>
                  </a:schemeClr>
                </a:solidFill>
              </a:rPr>
              <a:t>individual </a:t>
            </a:r>
            <a:r>
              <a:rPr lang="en-US" sz="2000" b="1" dirty="0">
                <a:solidFill>
                  <a:schemeClr val="bg2">
                    <a:lumMod val="25000"/>
                  </a:schemeClr>
                </a:solidFill>
              </a:rPr>
              <a:t>and workplace </a:t>
            </a:r>
            <a:r>
              <a:rPr lang="en-US" sz="2000" dirty="0">
                <a:solidFill>
                  <a:srgbClr val="635C0C"/>
                </a:solidFill>
              </a:rPr>
              <a:t>–  </a:t>
            </a:r>
          </a:p>
          <a:p>
            <a:pPr>
              <a:lnSpc>
                <a:spcPct val="150000"/>
              </a:lnSpc>
            </a:pPr>
            <a:r>
              <a:rPr lang="en-US" sz="2000" dirty="0" smtClean="0">
                <a:solidFill>
                  <a:srgbClr val="635C0C"/>
                </a:solidFill>
              </a:rPr>
              <a:t>The </a:t>
            </a:r>
            <a:r>
              <a:rPr lang="en-US" sz="2000" dirty="0">
                <a:solidFill>
                  <a:srgbClr val="635C0C"/>
                </a:solidFill>
              </a:rPr>
              <a:t>ability to adapt to changing external market conditions and internal </a:t>
            </a:r>
            <a:r>
              <a:rPr lang="en-US" sz="2000" dirty="0" smtClean="0">
                <a:solidFill>
                  <a:srgbClr val="635C0C"/>
                </a:solidFill>
              </a:rPr>
              <a:t>needs </a:t>
            </a:r>
            <a:r>
              <a:rPr lang="en-US" sz="2000" dirty="0">
                <a:solidFill>
                  <a:srgbClr val="635C0C"/>
                </a:solidFill>
              </a:rPr>
              <a:t>and </a:t>
            </a:r>
            <a:r>
              <a:rPr lang="en-US" sz="2000" dirty="0" smtClean="0">
                <a:solidFill>
                  <a:srgbClr val="635C0C"/>
                </a:solidFill>
              </a:rPr>
              <a:t>capacities of the workplace.</a:t>
            </a:r>
            <a:r>
              <a:rPr lang="en-US" sz="2000" dirty="0">
                <a:solidFill>
                  <a:srgbClr val="635C0C"/>
                </a:solidFill>
              </a:rPr>
              <a:t/>
            </a:r>
            <a:br>
              <a:rPr lang="en-US" sz="2000" dirty="0">
                <a:solidFill>
                  <a:srgbClr val="635C0C"/>
                </a:solidFill>
              </a:rPr>
            </a:br>
            <a:endParaRPr lang="en-US" sz="2000" dirty="0" smtClean="0">
              <a:solidFill>
                <a:srgbClr val="635C0C"/>
              </a:solidFill>
            </a:endParaRPr>
          </a:p>
          <a:p>
            <a:pPr>
              <a:lnSpc>
                <a:spcPct val="150000"/>
              </a:lnSpc>
            </a:pPr>
            <a:r>
              <a:rPr lang="en-US" sz="2000" dirty="0" smtClean="0">
                <a:solidFill>
                  <a:srgbClr val="635C0C"/>
                </a:solidFill>
              </a:rPr>
              <a:t>Healthy </a:t>
            </a:r>
            <a:r>
              <a:rPr lang="en-US" sz="2000" dirty="0">
                <a:solidFill>
                  <a:srgbClr val="635C0C"/>
                </a:solidFill>
              </a:rPr>
              <a:t>presence of adaptability within an organization: open to new possibilities; trying lots of things and seeing what works; strategic operations and decision making; company is current and competitive; creative, diverse, and resilient.</a:t>
            </a:r>
            <a:br>
              <a:rPr lang="en-US" sz="2000" dirty="0">
                <a:solidFill>
                  <a:srgbClr val="635C0C"/>
                </a:solidFill>
              </a:rPr>
            </a:br>
            <a:r>
              <a:rPr lang="en-US" sz="2000" dirty="0"/>
              <a:t/>
            </a:r>
            <a:br>
              <a:rPr lang="en-US" sz="2000" dirty="0"/>
            </a:br>
            <a:endParaRPr lang="en-US" sz="2000" dirty="0"/>
          </a:p>
        </p:txBody>
      </p:sp>
    </p:spTree>
    <p:extLst>
      <p:ext uri="{BB962C8B-B14F-4D97-AF65-F5344CB8AC3E}">
        <p14:creationId xmlns:p14="http://schemas.microsoft.com/office/powerpoint/2010/main" val="2485748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36</TotalTime>
  <Words>921</Words>
  <Application>Microsoft Macintosh PowerPoint</Application>
  <PresentationFormat>On-screen Show (4:3)</PresentationFormat>
  <Paragraphs>125</Paragraphs>
  <Slides>22</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Breeze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Elinor Wolfe</dc:creator>
  <cp:lastModifiedBy>Elinor Wolfe</cp:lastModifiedBy>
  <cp:revision>4</cp:revision>
  <dcterms:created xsi:type="dcterms:W3CDTF">2020-11-12T21:12:01Z</dcterms:created>
  <dcterms:modified xsi:type="dcterms:W3CDTF">2021-03-11T21:44:14Z</dcterms:modified>
</cp:coreProperties>
</file>