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9" r:id="rId5"/>
    <p:sldId id="347" r:id="rId6"/>
    <p:sldId id="260" r:id="rId7"/>
    <p:sldId id="261" r:id="rId9"/>
    <p:sldId id="263" r:id="rId10"/>
    <p:sldId id="264" r:id="rId11"/>
    <p:sldId id="356" r:id="rId12"/>
    <p:sldId id="294" r:id="rId13"/>
    <p:sldId id="295" r:id="rId14"/>
    <p:sldId id="355" r:id="rId15"/>
  </p:sldIdLst>
  <p:sldSz cx="5765800" cy="3600450"/>
  <p:notesSz cx="5765800" cy="360045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0" d="100"/>
          <a:sy n="100" d="100"/>
        </p:scale>
        <p:origin x="62" y="706"/>
      </p:cViewPr>
      <p:guideLst>
        <p:guide orient="horz" pos="2880"/>
        <p:guide pos="21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809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265488" y="0"/>
            <a:ext cx="2498725" cy="180975"/>
          </a:xfrm>
          <a:prstGeom prst="rect">
            <a:avLst/>
          </a:prstGeom>
        </p:spPr>
        <p:txBody>
          <a:bodyPr vert="horz" lIns="91440" tIns="45720" rIns="91440" bIns="45720" rtlCol="0"/>
          <a:lstStyle>
            <a:lvl1pPr algn="r">
              <a:defRPr sz="1200"/>
            </a:lvl1pPr>
          </a:lstStyle>
          <a:p>
            <a:fld id="{2AD1BBFA-FE01-445D-9525-C6280CF0D531}" type="datetimeFigureOut">
              <a:rPr lang="en-US" smtClean="0"/>
            </a:fld>
            <a:endParaRPr lang="en-US"/>
          </a:p>
        </p:txBody>
      </p:sp>
      <p:sp>
        <p:nvSpPr>
          <p:cNvPr id="4" name="Slide Image Placeholder 3"/>
          <p:cNvSpPr>
            <a:spLocks noGrp="1" noRot="1" noChangeAspect="1"/>
          </p:cNvSpPr>
          <p:nvPr>
            <p:ph type="sldImg" idx="2"/>
          </p:nvPr>
        </p:nvSpPr>
        <p:spPr>
          <a:xfrm>
            <a:off x="1909763" y="450850"/>
            <a:ext cx="1946275" cy="12144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76263" y="1731963"/>
            <a:ext cx="4613275" cy="141922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3419475"/>
            <a:ext cx="2498725" cy="1809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265488" y="3419475"/>
            <a:ext cx="2498725" cy="180975"/>
          </a:xfrm>
          <a:prstGeom prst="rect">
            <a:avLst/>
          </a:prstGeom>
        </p:spPr>
        <p:txBody>
          <a:bodyPr vert="horz" lIns="91440" tIns="45720" rIns="91440" bIns="45720" rtlCol="0" anchor="b"/>
          <a:lstStyle>
            <a:lvl1pPr algn="r">
              <a:defRPr sz="1200"/>
            </a:lvl1pPr>
          </a:lstStyle>
          <a:p>
            <a:fld id="{30C282E5-F1D0-4371-931C-C94AE69421B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199895"/>
            <a:ext cx="878840" cy="244475"/>
          </a:xfrm>
          <a:prstGeom prst="rect">
            <a:avLst/>
          </a:prstGeom>
        </p:spPr>
        <p:txBody>
          <a:bodyPr wrap="square" lIns="0" tIns="0" rIns="0" bIns="0">
            <a:spAutoFit/>
          </a:bodyPr>
          <a:lstStyle>
            <a:lvl1pPr>
              <a:defRPr sz="1400" b="0" i="0">
                <a:solidFill>
                  <a:schemeClr val="bg1"/>
                </a:solidFill>
                <a:latin typeface="Tahoma" panose="020B0604030504040204"/>
                <a:cs typeface="Tahoma" panose="020B0604030504040204"/>
              </a:defRPr>
            </a:lvl1pPr>
          </a:lstStyle>
          <a:p/>
        </p:txBody>
      </p:sp>
      <p:sp>
        <p:nvSpPr>
          <p:cNvPr id="3" name="Holder 3"/>
          <p:cNvSpPr>
            <a:spLocks noGrp="1"/>
          </p:cNvSpPr>
          <p:nvPr>
            <p:ph type="subTitle" idx="4"/>
          </p:nvPr>
        </p:nvSpPr>
        <p:spPr>
          <a:xfrm>
            <a:off x="864870" y="2016252"/>
            <a:ext cx="4036060" cy="900112"/>
          </a:xfrm>
          <a:prstGeom prst="rect">
            <a:avLst/>
          </a:prstGeom>
        </p:spPr>
        <p:txBody>
          <a:bodyPr wrap="square" lIns="0" tIns="0" rIns="0" bIns="0">
            <a:spAutoFit/>
          </a:bodyPr>
          <a:lstStyle>
            <a:lvl1pPr>
              <a:defRPr sz="1100" b="0" i="0">
                <a:solidFill>
                  <a:srgbClr val="00683B"/>
                </a:solidFill>
                <a:latin typeface="Tahoma" panose="020B0604030504040204"/>
                <a:cs typeface="Tahoma" panose="020B0604030504040204"/>
              </a:defRPr>
            </a:lvl1pPr>
          </a:lstStyle>
          <a:p/>
        </p:txBody>
      </p:sp>
      <p:sp>
        <p:nvSpPr>
          <p:cNvPr id="4" name="Holder 4"/>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ts val="675"/>
              </a:lnSpc>
            </a:pPr>
            <a:r>
              <a:rPr spc="-45" dirty="0"/>
              <a:t>Stanis-</a:t>
            </a:r>
            <a:r>
              <a:rPr dirty="0"/>
              <a:t>law</a:t>
            </a:r>
            <a:r>
              <a:rPr spc="25" dirty="0"/>
              <a:t> </a:t>
            </a:r>
            <a:r>
              <a:rPr dirty="0"/>
              <a:t>Polak</a:t>
            </a:r>
            <a:r>
              <a:rPr spc="220" dirty="0"/>
              <a:t> </a:t>
            </a:r>
            <a:r>
              <a:rPr spc="-10" dirty="0"/>
              <a:t>(AGH)</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78105">
              <a:lnSpc>
                <a:spcPts val="675"/>
              </a:lnSpc>
            </a:pPr>
            <a:fld id="{81D60167-4931-47E6-BA6A-407CBD079E47}" type="slidenum">
              <a:rPr spc="-30" dirty="0"/>
            </a:fld>
            <a:r>
              <a:rPr spc="-60" dirty="0"/>
              <a:t> </a:t>
            </a:r>
            <a:r>
              <a:rPr spc="150" dirty="0"/>
              <a:t>/</a:t>
            </a:r>
            <a:r>
              <a:rPr spc="-60" dirty="0"/>
              <a:t> </a:t>
            </a:r>
            <a:r>
              <a:rPr spc="-25" dirty="0"/>
              <a:t>16</a:t>
            </a:r>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panose="020B0604030504040204"/>
                <a:cs typeface="Tahoma" panose="020B0604030504040204"/>
              </a:defRPr>
            </a:lvl1pPr>
          </a:lstStyle>
          <a:p/>
        </p:txBody>
      </p:sp>
      <p:sp>
        <p:nvSpPr>
          <p:cNvPr id="3" name="Holder 3"/>
          <p:cNvSpPr>
            <a:spLocks noGrp="1"/>
          </p:cNvSpPr>
          <p:nvPr>
            <p:ph type="body" idx="1"/>
          </p:nvPr>
        </p:nvSpPr>
        <p:spPr/>
        <p:txBody>
          <a:bodyPr lIns="0" tIns="0" rIns="0" bIns="0"/>
          <a:lstStyle>
            <a:lvl1pPr>
              <a:defRPr sz="1100" b="0" i="0">
                <a:solidFill>
                  <a:srgbClr val="00683B"/>
                </a:solidFill>
                <a:latin typeface="Tahoma" panose="020B0604030504040204"/>
                <a:cs typeface="Tahoma" panose="020B0604030504040204"/>
              </a:defRPr>
            </a:lvl1pPr>
          </a:lstStyle>
          <a:p/>
        </p:txBody>
      </p:sp>
      <p:sp>
        <p:nvSpPr>
          <p:cNvPr id="4" name="Holder 4"/>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ts val="675"/>
              </a:lnSpc>
            </a:pPr>
            <a:r>
              <a:rPr spc="-45" dirty="0"/>
              <a:t>Stanis-</a:t>
            </a:r>
            <a:r>
              <a:rPr dirty="0"/>
              <a:t>law</a:t>
            </a:r>
            <a:r>
              <a:rPr spc="25" dirty="0"/>
              <a:t> </a:t>
            </a:r>
            <a:r>
              <a:rPr dirty="0"/>
              <a:t>Polak</a:t>
            </a:r>
            <a:r>
              <a:rPr spc="220" dirty="0"/>
              <a:t> </a:t>
            </a:r>
            <a:r>
              <a:rPr spc="-10" dirty="0"/>
              <a:t>(AGH)</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78105">
              <a:lnSpc>
                <a:spcPts val="675"/>
              </a:lnSpc>
            </a:pPr>
            <a:fld id="{81D60167-4931-47E6-BA6A-407CBD079E47}" type="slidenum">
              <a:rPr spc="-30" dirty="0"/>
            </a:fld>
            <a:r>
              <a:rPr spc="-60" dirty="0"/>
              <a:t> </a:t>
            </a:r>
            <a:r>
              <a:rPr spc="150" dirty="0"/>
              <a:t>/</a:t>
            </a:r>
            <a:r>
              <a:rPr spc="-60" dirty="0"/>
              <a:t> </a:t>
            </a:r>
            <a:r>
              <a:rPr spc="-25" dirty="0"/>
              <a:t>16</a:t>
            </a:r>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panose="020B0604030504040204"/>
                <a:cs typeface="Tahoma" panose="020B0604030504040204"/>
              </a:defRPr>
            </a:lvl1pPr>
          </a:lstStyle>
          <a:p/>
        </p:txBody>
      </p:sp>
      <p:sp>
        <p:nvSpPr>
          <p:cNvPr id="3" name="Holder 3"/>
          <p:cNvSpPr>
            <a:spLocks noGrp="1"/>
          </p:cNvSpPr>
          <p:nvPr>
            <p:ph sz="half" idx="2"/>
          </p:nvPr>
        </p:nvSpPr>
        <p:spPr>
          <a:xfrm>
            <a:off x="288290" y="828103"/>
            <a:ext cx="2508123" cy="2376297"/>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2969387" y="828103"/>
            <a:ext cx="2508123" cy="2376297"/>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ts val="675"/>
              </a:lnSpc>
            </a:pPr>
            <a:r>
              <a:rPr spc="-45" dirty="0"/>
              <a:t>Stanis-</a:t>
            </a:r>
            <a:r>
              <a:rPr dirty="0"/>
              <a:t>law</a:t>
            </a:r>
            <a:r>
              <a:rPr spc="25" dirty="0"/>
              <a:t> </a:t>
            </a:r>
            <a:r>
              <a:rPr dirty="0"/>
              <a:t>Polak</a:t>
            </a:r>
            <a:r>
              <a:rPr spc="220" dirty="0"/>
              <a:t> </a:t>
            </a:r>
            <a:r>
              <a:rPr spc="-10" dirty="0"/>
              <a:t>(AGH)</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78105">
              <a:lnSpc>
                <a:spcPts val="675"/>
              </a:lnSpc>
            </a:pPr>
            <a:fld id="{81D60167-4931-47E6-BA6A-407CBD079E47}" type="slidenum">
              <a:rPr spc="-30" dirty="0"/>
            </a:fld>
            <a:r>
              <a:rPr spc="-60" dirty="0"/>
              <a:t> </a:t>
            </a:r>
            <a:r>
              <a:rPr spc="150" dirty="0"/>
              <a:t>/</a:t>
            </a:r>
            <a:r>
              <a:rPr spc="-60" dirty="0"/>
              <a:t> </a:t>
            </a:r>
            <a:r>
              <a:rPr spc="-25" dirty="0"/>
              <a:t>16</a:t>
            </a:r>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panose="020B0604030504040204"/>
                <a:cs typeface="Tahoma" panose="020B0604030504040204"/>
              </a:defRPr>
            </a:lvl1pPr>
          </a:lstStyle>
          <a:p/>
        </p:txBody>
      </p:sp>
      <p:sp>
        <p:nvSpPr>
          <p:cNvPr id="3" name="Holder 3"/>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ts val="675"/>
              </a:lnSpc>
            </a:pPr>
            <a:r>
              <a:rPr spc="-45" dirty="0"/>
              <a:t>Stanis-</a:t>
            </a:r>
            <a:r>
              <a:rPr dirty="0"/>
              <a:t>law</a:t>
            </a:r>
            <a:r>
              <a:rPr spc="25" dirty="0"/>
              <a:t> </a:t>
            </a:r>
            <a:r>
              <a:rPr dirty="0"/>
              <a:t>Polak</a:t>
            </a:r>
            <a:r>
              <a:rPr spc="220" dirty="0"/>
              <a:t> </a:t>
            </a:r>
            <a:r>
              <a:rPr spc="-10" dirty="0"/>
              <a:t>(AGH)</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78105">
              <a:lnSpc>
                <a:spcPts val="675"/>
              </a:lnSpc>
            </a:pPr>
            <a:fld id="{81D60167-4931-47E6-BA6A-407CBD079E47}" type="slidenum">
              <a:rPr spc="-30" dirty="0"/>
            </a:fld>
            <a:r>
              <a:rPr spc="-60" dirty="0"/>
              <a:t> </a:t>
            </a:r>
            <a:r>
              <a:rPr spc="150" dirty="0"/>
              <a:t>/</a:t>
            </a:r>
            <a:r>
              <a:rPr spc="-60" dirty="0"/>
              <a:t> </a:t>
            </a:r>
            <a:r>
              <a:rPr spc="-25" dirty="0"/>
              <a:t>16</a:t>
            </a:r>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MT"/>
                <a:cs typeface="Arial MT"/>
              </a:defRPr>
            </a:lvl1pPr>
          </a:lstStyle>
          <a:p>
            <a:pPr marL="12700">
              <a:lnSpc>
                <a:spcPts val="675"/>
              </a:lnSpc>
            </a:pPr>
            <a:r>
              <a:rPr spc="-45" dirty="0"/>
              <a:t>Stanis-</a:t>
            </a:r>
            <a:r>
              <a:rPr dirty="0"/>
              <a:t>law</a:t>
            </a:r>
            <a:r>
              <a:rPr spc="25" dirty="0"/>
              <a:t> </a:t>
            </a:r>
            <a:r>
              <a:rPr dirty="0"/>
              <a:t>Polak</a:t>
            </a:r>
            <a:r>
              <a:rPr spc="220" dirty="0"/>
              <a:t> </a:t>
            </a:r>
            <a:r>
              <a:rPr spc="-10" dirty="0"/>
              <a:t>(AGH)</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MT"/>
                <a:cs typeface="Arial MT"/>
              </a:defRPr>
            </a:lvl1pPr>
          </a:lstStyle>
          <a:p>
            <a:pPr marL="78105">
              <a:lnSpc>
                <a:spcPts val="675"/>
              </a:lnSpc>
            </a:pPr>
            <a:fld id="{81D60167-4931-47E6-BA6A-407CBD079E47}" type="slidenum">
              <a:rPr spc="-30" dirty="0"/>
            </a:fld>
            <a:r>
              <a:rPr spc="-60" dirty="0"/>
              <a:t> </a:t>
            </a:r>
            <a:r>
              <a:rPr spc="150" dirty="0"/>
              <a:t>/</a:t>
            </a:r>
            <a:r>
              <a:rPr spc="-60" dirty="0"/>
              <a:t> </a:t>
            </a:r>
            <a:r>
              <a:rPr spc="-25" dirty="0"/>
              <a:t>16</a:t>
            </a:r>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3996" y="1330214"/>
            <a:ext cx="0" cy="2085339"/>
          </a:xfrm>
          <a:custGeom>
            <a:avLst/>
            <a:gdLst/>
            <a:ahLst/>
            <a:cxnLst/>
            <a:rect l="l" t="t" r="r" b="b"/>
            <a:pathLst>
              <a:path h="2085339">
                <a:moveTo>
                  <a:pt x="0" y="0"/>
                </a:moveTo>
                <a:lnTo>
                  <a:pt x="0" y="2085102"/>
                </a:lnTo>
              </a:path>
            </a:pathLst>
          </a:custGeom>
          <a:ln w="10122">
            <a:solidFill>
              <a:srgbClr val="1E1E1E"/>
            </a:solidFill>
          </a:ln>
        </p:spPr>
        <p:txBody>
          <a:bodyPr wrap="square" lIns="0" tIns="0" rIns="0" bIns="0" rtlCol="0"/>
          <a:lstStyle/>
          <a:p/>
        </p:txBody>
      </p:sp>
      <p:sp>
        <p:nvSpPr>
          <p:cNvPr id="17" name="bg object 17"/>
          <p:cNvSpPr/>
          <p:nvPr/>
        </p:nvSpPr>
        <p:spPr>
          <a:xfrm>
            <a:off x="71995" y="1660210"/>
            <a:ext cx="0" cy="930275"/>
          </a:xfrm>
          <a:custGeom>
            <a:avLst/>
            <a:gdLst/>
            <a:ahLst/>
            <a:cxnLst/>
            <a:rect l="l" t="t" r="r" b="b"/>
            <a:pathLst>
              <a:path h="930275">
                <a:moveTo>
                  <a:pt x="0" y="0"/>
                </a:moveTo>
                <a:lnTo>
                  <a:pt x="0" y="930167"/>
                </a:lnTo>
              </a:path>
            </a:pathLst>
          </a:custGeom>
          <a:ln w="10122">
            <a:solidFill>
              <a:srgbClr val="00683B"/>
            </a:solidFill>
          </a:ln>
        </p:spPr>
        <p:txBody>
          <a:bodyPr wrap="square" lIns="0" tIns="0" rIns="0" bIns="0" rtlCol="0"/>
          <a:lstStyle/>
          <a:p/>
        </p:txBody>
      </p:sp>
      <p:sp>
        <p:nvSpPr>
          <p:cNvPr id="18" name="bg object 18"/>
          <p:cNvSpPr/>
          <p:nvPr/>
        </p:nvSpPr>
        <p:spPr>
          <a:xfrm>
            <a:off x="215997" y="1990155"/>
            <a:ext cx="0" cy="600710"/>
          </a:xfrm>
          <a:custGeom>
            <a:avLst/>
            <a:gdLst/>
            <a:ahLst/>
            <a:cxnLst/>
            <a:rect l="l" t="t" r="r" b="b"/>
            <a:pathLst>
              <a:path h="600710">
                <a:moveTo>
                  <a:pt x="0" y="0"/>
                </a:moveTo>
                <a:lnTo>
                  <a:pt x="0" y="600222"/>
                </a:lnTo>
              </a:path>
            </a:pathLst>
          </a:custGeom>
          <a:ln w="10122">
            <a:solidFill>
              <a:srgbClr val="A61930"/>
            </a:solidFill>
          </a:ln>
        </p:spPr>
        <p:txBody>
          <a:bodyPr wrap="square" lIns="0" tIns="0" rIns="0" bIns="0" rtlCol="0"/>
          <a:lstStyle/>
          <a:p/>
        </p:txBody>
      </p:sp>
      <p:pic>
        <p:nvPicPr>
          <p:cNvPr id="19" name="bg object 19"/>
          <p:cNvPicPr/>
          <p:nvPr/>
        </p:nvPicPr>
        <p:blipFill>
          <a:blip r:embed="rId6" cstate="print"/>
          <a:stretch>
            <a:fillRect/>
          </a:stretch>
        </p:blipFill>
        <p:spPr>
          <a:xfrm>
            <a:off x="24961" y="1077201"/>
            <a:ext cx="148636" cy="73958"/>
          </a:xfrm>
          <a:prstGeom prst="rect">
            <a:avLst/>
          </a:prstGeom>
        </p:spPr>
      </p:pic>
      <p:sp>
        <p:nvSpPr>
          <p:cNvPr id="20" name="bg object 20"/>
          <p:cNvSpPr/>
          <p:nvPr/>
        </p:nvSpPr>
        <p:spPr>
          <a:xfrm>
            <a:off x="200958" y="1078875"/>
            <a:ext cx="63500" cy="71120"/>
          </a:xfrm>
          <a:custGeom>
            <a:avLst/>
            <a:gdLst/>
            <a:ahLst/>
            <a:cxnLst/>
            <a:rect l="l" t="t" r="r" b="b"/>
            <a:pathLst>
              <a:path w="63500" h="71119">
                <a:moveTo>
                  <a:pt x="18964" y="0"/>
                </a:moveTo>
                <a:lnTo>
                  <a:pt x="0" y="0"/>
                </a:lnTo>
                <a:lnTo>
                  <a:pt x="3063" y="2721"/>
                </a:lnTo>
                <a:lnTo>
                  <a:pt x="3978" y="4934"/>
                </a:lnTo>
                <a:lnTo>
                  <a:pt x="3978" y="70644"/>
                </a:lnTo>
                <a:lnTo>
                  <a:pt x="22942" y="70644"/>
                </a:lnTo>
                <a:lnTo>
                  <a:pt x="22942" y="40941"/>
                </a:lnTo>
                <a:lnTo>
                  <a:pt x="44513" y="40941"/>
                </a:lnTo>
                <a:lnTo>
                  <a:pt x="44513" y="70644"/>
                </a:lnTo>
                <a:lnTo>
                  <a:pt x="63424" y="70644"/>
                </a:lnTo>
                <a:lnTo>
                  <a:pt x="63424" y="204"/>
                </a:lnTo>
                <a:lnTo>
                  <a:pt x="44513" y="204"/>
                </a:lnTo>
                <a:lnTo>
                  <a:pt x="44513" y="28962"/>
                </a:lnTo>
                <a:lnTo>
                  <a:pt x="22942" y="28962"/>
                </a:lnTo>
                <a:lnTo>
                  <a:pt x="22942" y="9125"/>
                </a:lnTo>
                <a:lnTo>
                  <a:pt x="22942" y="4084"/>
                </a:lnTo>
                <a:lnTo>
                  <a:pt x="18964" y="0"/>
                </a:lnTo>
                <a:close/>
              </a:path>
            </a:pathLst>
          </a:custGeom>
          <a:solidFill>
            <a:srgbClr val="1E1E1E"/>
          </a:solidFill>
        </p:spPr>
        <p:txBody>
          <a:bodyPr wrap="square" lIns="0" tIns="0" rIns="0" bIns="0" rtlCol="0"/>
          <a:lstStyle/>
          <a:p/>
        </p:txBody>
      </p:sp>
      <p:sp>
        <p:nvSpPr>
          <p:cNvPr id="21" name="bg object 21"/>
          <p:cNvSpPr/>
          <p:nvPr/>
        </p:nvSpPr>
        <p:spPr>
          <a:xfrm>
            <a:off x="185877" y="757046"/>
            <a:ext cx="78740" cy="274955"/>
          </a:xfrm>
          <a:custGeom>
            <a:avLst/>
            <a:gdLst/>
            <a:ahLst/>
            <a:cxnLst/>
            <a:rect l="l" t="t" r="r" b="b"/>
            <a:pathLst>
              <a:path w="78739" h="274955">
                <a:moveTo>
                  <a:pt x="31394" y="0"/>
                </a:moveTo>
                <a:lnTo>
                  <a:pt x="15697" y="0"/>
                </a:lnTo>
                <a:lnTo>
                  <a:pt x="15697" y="208013"/>
                </a:lnTo>
                <a:lnTo>
                  <a:pt x="14884" y="230035"/>
                </a:lnTo>
                <a:lnTo>
                  <a:pt x="12242" y="248729"/>
                </a:lnTo>
                <a:lnTo>
                  <a:pt x="7391" y="263753"/>
                </a:lnTo>
                <a:lnTo>
                  <a:pt x="0" y="274739"/>
                </a:lnTo>
                <a:lnTo>
                  <a:pt x="13182" y="265734"/>
                </a:lnTo>
                <a:lnTo>
                  <a:pt x="23063" y="252869"/>
                </a:lnTo>
                <a:lnTo>
                  <a:pt x="29248" y="235229"/>
                </a:lnTo>
                <a:lnTo>
                  <a:pt x="31394" y="211937"/>
                </a:lnTo>
                <a:lnTo>
                  <a:pt x="31394" y="0"/>
                </a:lnTo>
                <a:close/>
              </a:path>
              <a:path w="78739" h="274955">
                <a:moveTo>
                  <a:pt x="54940" y="0"/>
                </a:moveTo>
                <a:lnTo>
                  <a:pt x="39243" y="0"/>
                </a:lnTo>
                <a:lnTo>
                  <a:pt x="39243" y="211937"/>
                </a:lnTo>
                <a:lnTo>
                  <a:pt x="36855" y="235140"/>
                </a:lnTo>
                <a:lnTo>
                  <a:pt x="30416" y="252539"/>
                </a:lnTo>
                <a:lnTo>
                  <a:pt x="21031" y="265341"/>
                </a:lnTo>
                <a:lnTo>
                  <a:pt x="9804" y="274739"/>
                </a:lnTo>
                <a:lnTo>
                  <a:pt x="27622" y="267131"/>
                </a:lnTo>
                <a:lnTo>
                  <a:pt x="41948" y="255117"/>
                </a:lnTo>
                <a:lnTo>
                  <a:pt x="51473" y="237210"/>
                </a:lnTo>
                <a:lnTo>
                  <a:pt x="54940" y="211937"/>
                </a:lnTo>
                <a:lnTo>
                  <a:pt x="54940" y="0"/>
                </a:lnTo>
                <a:close/>
              </a:path>
              <a:path w="78739" h="274955">
                <a:moveTo>
                  <a:pt x="78498" y="0"/>
                </a:moveTo>
                <a:lnTo>
                  <a:pt x="62801" y="0"/>
                </a:lnTo>
                <a:lnTo>
                  <a:pt x="62801" y="211937"/>
                </a:lnTo>
                <a:lnTo>
                  <a:pt x="58585" y="239001"/>
                </a:lnTo>
                <a:lnTo>
                  <a:pt x="48209" y="256959"/>
                </a:lnTo>
                <a:lnTo>
                  <a:pt x="35064" y="268097"/>
                </a:lnTo>
                <a:lnTo>
                  <a:pt x="22580" y="274739"/>
                </a:lnTo>
                <a:lnTo>
                  <a:pt x="37528" y="271551"/>
                </a:lnTo>
                <a:lnTo>
                  <a:pt x="56057" y="262470"/>
                </a:lnTo>
                <a:lnTo>
                  <a:pt x="71831" y="243827"/>
                </a:lnTo>
                <a:lnTo>
                  <a:pt x="78498" y="211937"/>
                </a:lnTo>
                <a:lnTo>
                  <a:pt x="78498" y="0"/>
                </a:lnTo>
                <a:close/>
              </a:path>
            </a:pathLst>
          </a:custGeom>
          <a:solidFill>
            <a:srgbClr val="A61930"/>
          </a:solidFill>
        </p:spPr>
        <p:txBody>
          <a:bodyPr wrap="square" lIns="0" tIns="0" rIns="0" bIns="0" rtlCol="0"/>
          <a:lstStyle/>
          <a:p/>
        </p:txBody>
      </p:sp>
      <p:sp>
        <p:nvSpPr>
          <p:cNvPr id="22" name="bg object 22"/>
          <p:cNvSpPr/>
          <p:nvPr/>
        </p:nvSpPr>
        <p:spPr>
          <a:xfrm>
            <a:off x="99529" y="686409"/>
            <a:ext cx="78740" cy="306705"/>
          </a:xfrm>
          <a:custGeom>
            <a:avLst/>
            <a:gdLst/>
            <a:ahLst/>
            <a:cxnLst/>
            <a:rect l="l" t="t" r="r" b="b"/>
            <a:pathLst>
              <a:path w="78739" h="306705">
                <a:moveTo>
                  <a:pt x="31407" y="62788"/>
                </a:moveTo>
                <a:lnTo>
                  <a:pt x="29260" y="39497"/>
                </a:lnTo>
                <a:lnTo>
                  <a:pt x="23063" y="21869"/>
                </a:lnTo>
                <a:lnTo>
                  <a:pt x="13182" y="8991"/>
                </a:lnTo>
                <a:lnTo>
                  <a:pt x="0" y="0"/>
                </a:lnTo>
                <a:lnTo>
                  <a:pt x="7391" y="10972"/>
                </a:lnTo>
                <a:lnTo>
                  <a:pt x="12242" y="25996"/>
                </a:lnTo>
                <a:lnTo>
                  <a:pt x="14897" y="44704"/>
                </a:lnTo>
                <a:lnTo>
                  <a:pt x="15697" y="66713"/>
                </a:lnTo>
                <a:lnTo>
                  <a:pt x="15697" y="306133"/>
                </a:lnTo>
                <a:lnTo>
                  <a:pt x="31407" y="306120"/>
                </a:lnTo>
                <a:lnTo>
                  <a:pt x="31407" y="62788"/>
                </a:lnTo>
                <a:close/>
              </a:path>
              <a:path w="78739" h="306705">
                <a:moveTo>
                  <a:pt x="54952" y="62788"/>
                </a:moveTo>
                <a:lnTo>
                  <a:pt x="51485" y="37528"/>
                </a:lnTo>
                <a:lnTo>
                  <a:pt x="41948" y="19621"/>
                </a:lnTo>
                <a:lnTo>
                  <a:pt x="27635" y="7594"/>
                </a:lnTo>
                <a:lnTo>
                  <a:pt x="9817" y="0"/>
                </a:lnTo>
                <a:lnTo>
                  <a:pt x="21043" y="9398"/>
                </a:lnTo>
                <a:lnTo>
                  <a:pt x="30416" y="22199"/>
                </a:lnTo>
                <a:lnTo>
                  <a:pt x="36855" y="39598"/>
                </a:lnTo>
                <a:lnTo>
                  <a:pt x="39255" y="62788"/>
                </a:lnTo>
                <a:lnTo>
                  <a:pt x="39255" y="306120"/>
                </a:lnTo>
                <a:lnTo>
                  <a:pt x="54952" y="306120"/>
                </a:lnTo>
                <a:lnTo>
                  <a:pt x="54952" y="62788"/>
                </a:lnTo>
                <a:close/>
              </a:path>
              <a:path w="78739" h="306705">
                <a:moveTo>
                  <a:pt x="78498" y="62788"/>
                </a:moveTo>
                <a:lnTo>
                  <a:pt x="71831" y="30899"/>
                </a:lnTo>
                <a:lnTo>
                  <a:pt x="56057" y="12255"/>
                </a:lnTo>
                <a:lnTo>
                  <a:pt x="37528" y="3187"/>
                </a:lnTo>
                <a:lnTo>
                  <a:pt x="22580" y="0"/>
                </a:lnTo>
                <a:lnTo>
                  <a:pt x="35077" y="6629"/>
                </a:lnTo>
                <a:lnTo>
                  <a:pt x="48209" y="17780"/>
                </a:lnTo>
                <a:lnTo>
                  <a:pt x="58585" y="35725"/>
                </a:lnTo>
                <a:lnTo>
                  <a:pt x="62801" y="62788"/>
                </a:lnTo>
                <a:lnTo>
                  <a:pt x="62801" y="306120"/>
                </a:lnTo>
                <a:lnTo>
                  <a:pt x="78498" y="306120"/>
                </a:lnTo>
                <a:lnTo>
                  <a:pt x="78498" y="62788"/>
                </a:lnTo>
                <a:close/>
              </a:path>
            </a:pathLst>
          </a:custGeom>
          <a:solidFill>
            <a:srgbClr val="1E1E1E"/>
          </a:solidFill>
        </p:spPr>
        <p:txBody>
          <a:bodyPr wrap="square" lIns="0" tIns="0" rIns="0" bIns="0" rtlCol="0"/>
          <a:lstStyle/>
          <a:p/>
        </p:txBody>
      </p:sp>
      <p:sp>
        <p:nvSpPr>
          <p:cNvPr id="23" name="bg object 23"/>
          <p:cNvSpPr/>
          <p:nvPr/>
        </p:nvSpPr>
        <p:spPr>
          <a:xfrm>
            <a:off x="28879" y="757046"/>
            <a:ext cx="78740" cy="274955"/>
          </a:xfrm>
          <a:custGeom>
            <a:avLst/>
            <a:gdLst/>
            <a:ahLst/>
            <a:cxnLst/>
            <a:rect l="l" t="t" r="r" b="b"/>
            <a:pathLst>
              <a:path w="78739" h="274955">
                <a:moveTo>
                  <a:pt x="55930" y="274739"/>
                </a:moveTo>
                <a:lnTo>
                  <a:pt x="43434" y="268097"/>
                </a:lnTo>
                <a:lnTo>
                  <a:pt x="30289" y="256959"/>
                </a:lnTo>
                <a:lnTo>
                  <a:pt x="19913" y="239001"/>
                </a:lnTo>
                <a:lnTo>
                  <a:pt x="15697" y="211937"/>
                </a:lnTo>
                <a:lnTo>
                  <a:pt x="15697" y="0"/>
                </a:lnTo>
                <a:lnTo>
                  <a:pt x="0" y="0"/>
                </a:lnTo>
                <a:lnTo>
                  <a:pt x="0" y="211937"/>
                </a:lnTo>
                <a:lnTo>
                  <a:pt x="6667" y="243827"/>
                </a:lnTo>
                <a:lnTo>
                  <a:pt x="22440" y="262470"/>
                </a:lnTo>
                <a:lnTo>
                  <a:pt x="40982" y="271551"/>
                </a:lnTo>
                <a:lnTo>
                  <a:pt x="55930" y="274739"/>
                </a:lnTo>
                <a:close/>
              </a:path>
              <a:path w="78739" h="274955">
                <a:moveTo>
                  <a:pt x="68694" y="274739"/>
                </a:moveTo>
                <a:lnTo>
                  <a:pt x="57467" y="265341"/>
                </a:lnTo>
                <a:lnTo>
                  <a:pt x="48094" y="252539"/>
                </a:lnTo>
                <a:lnTo>
                  <a:pt x="41656" y="235140"/>
                </a:lnTo>
                <a:lnTo>
                  <a:pt x="39255" y="211937"/>
                </a:lnTo>
                <a:lnTo>
                  <a:pt x="39255" y="0"/>
                </a:lnTo>
                <a:lnTo>
                  <a:pt x="23558" y="0"/>
                </a:lnTo>
                <a:lnTo>
                  <a:pt x="23558" y="211937"/>
                </a:lnTo>
                <a:lnTo>
                  <a:pt x="27025" y="237210"/>
                </a:lnTo>
                <a:lnTo>
                  <a:pt x="36563" y="255117"/>
                </a:lnTo>
                <a:lnTo>
                  <a:pt x="50876" y="267131"/>
                </a:lnTo>
                <a:lnTo>
                  <a:pt x="68694" y="274739"/>
                </a:lnTo>
                <a:close/>
              </a:path>
              <a:path w="78739" h="274955">
                <a:moveTo>
                  <a:pt x="78511" y="274739"/>
                </a:moveTo>
                <a:lnTo>
                  <a:pt x="71107" y="263753"/>
                </a:lnTo>
                <a:lnTo>
                  <a:pt x="66255" y="248729"/>
                </a:lnTo>
                <a:lnTo>
                  <a:pt x="63614" y="230035"/>
                </a:lnTo>
                <a:lnTo>
                  <a:pt x="62801" y="208013"/>
                </a:lnTo>
                <a:lnTo>
                  <a:pt x="62801" y="0"/>
                </a:lnTo>
                <a:lnTo>
                  <a:pt x="47104" y="0"/>
                </a:lnTo>
                <a:lnTo>
                  <a:pt x="47104" y="211937"/>
                </a:lnTo>
                <a:lnTo>
                  <a:pt x="49250" y="235229"/>
                </a:lnTo>
                <a:lnTo>
                  <a:pt x="55448" y="252869"/>
                </a:lnTo>
                <a:lnTo>
                  <a:pt x="65316" y="265734"/>
                </a:lnTo>
                <a:lnTo>
                  <a:pt x="78511" y="274739"/>
                </a:lnTo>
                <a:close/>
              </a:path>
            </a:pathLst>
          </a:custGeom>
          <a:solidFill>
            <a:srgbClr val="00683B"/>
          </a:solidFill>
        </p:spPr>
        <p:txBody>
          <a:bodyPr wrap="square" lIns="0" tIns="0" rIns="0" bIns="0" rtlCol="0"/>
          <a:lstStyle/>
          <a:p/>
        </p:txBody>
      </p:sp>
      <p:sp>
        <p:nvSpPr>
          <p:cNvPr id="2" name="Holder 2"/>
          <p:cNvSpPr>
            <a:spLocks noGrp="1"/>
          </p:cNvSpPr>
          <p:nvPr>
            <p:ph type="title"/>
          </p:nvPr>
        </p:nvSpPr>
        <p:spPr>
          <a:xfrm>
            <a:off x="95300" y="199895"/>
            <a:ext cx="1113155" cy="244475"/>
          </a:xfrm>
          <a:prstGeom prst="rect">
            <a:avLst/>
          </a:prstGeom>
        </p:spPr>
        <p:txBody>
          <a:bodyPr wrap="square" lIns="0" tIns="0" rIns="0" bIns="0">
            <a:spAutoFit/>
          </a:bodyPr>
          <a:lstStyle>
            <a:lvl1pPr>
              <a:defRPr sz="1400" b="0" i="0">
                <a:solidFill>
                  <a:schemeClr val="bg1"/>
                </a:solidFill>
                <a:latin typeface="Tahoma" panose="020B0604030504040204"/>
                <a:cs typeface="Tahoma" panose="020B0604030504040204"/>
              </a:defRPr>
            </a:lvl1pPr>
          </a:lstStyle>
          <a:p/>
        </p:txBody>
      </p:sp>
      <p:sp>
        <p:nvSpPr>
          <p:cNvPr id="3" name="Holder 3"/>
          <p:cNvSpPr>
            <a:spLocks noGrp="1"/>
          </p:cNvSpPr>
          <p:nvPr>
            <p:ph type="body" idx="1"/>
          </p:nvPr>
        </p:nvSpPr>
        <p:spPr>
          <a:xfrm>
            <a:off x="901039" y="909382"/>
            <a:ext cx="4149725" cy="2071370"/>
          </a:xfrm>
          <a:prstGeom prst="rect">
            <a:avLst/>
          </a:prstGeom>
        </p:spPr>
        <p:txBody>
          <a:bodyPr wrap="square" lIns="0" tIns="0" rIns="0" bIns="0">
            <a:spAutoFit/>
          </a:bodyPr>
          <a:lstStyle>
            <a:lvl1pPr>
              <a:defRPr sz="1100" b="0" i="0">
                <a:solidFill>
                  <a:srgbClr val="00683B"/>
                </a:solidFill>
                <a:latin typeface="Tahoma" panose="020B0604030504040204"/>
                <a:cs typeface="Tahoma" panose="020B0604030504040204"/>
              </a:defRPr>
            </a:lvl1pPr>
          </a:lstStyle>
          <a:p/>
        </p:txBody>
      </p:sp>
      <p:sp>
        <p:nvSpPr>
          <p:cNvPr id="4" name="Holder 4"/>
          <p:cNvSpPr>
            <a:spLocks noGrp="1"/>
          </p:cNvSpPr>
          <p:nvPr>
            <p:ph type="ftr" sz="quarter" idx="5"/>
          </p:nvPr>
        </p:nvSpPr>
        <p:spPr>
          <a:xfrm>
            <a:off x="543280" y="3495789"/>
            <a:ext cx="833755" cy="102235"/>
          </a:xfrm>
          <a:prstGeom prst="rect">
            <a:avLst/>
          </a:prstGeom>
        </p:spPr>
        <p:txBody>
          <a:bodyPr wrap="square" lIns="0" tIns="0" rIns="0" bIns="0">
            <a:spAutoFit/>
          </a:bodyPr>
          <a:lstStyle>
            <a:lvl1pPr>
              <a:defRPr sz="600" b="0" i="0">
                <a:solidFill>
                  <a:schemeClr val="bg1"/>
                </a:solidFill>
                <a:latin typeface="Arial MT"/>
                <a:cs typeface="Arial MT"/>
              </a:defRPr>
            </a:lvl1pPr>
          </a:lstStyle>
          <a:p>
            <a:pPr marL="12700">
              <a:lnSpc>
                <a:spcPts val="675"/>
              </a:lnSpc>
            </a:pPr>
            <a:r>
              <a:rPr spc="-45" dirty="0"/>
              <a:t>Stanis-</a:t>
            </a:r>
            <a:r>
              <a:rPr dirty="0"/>
              <a:t>law</a:t>
            </a:r>
            <a:r>
              <a:rPr spc="25" dirty="0"/>
              <a:t> </a:t>
            </a:r>
            <a:r>
              <a:rPr dirty="0"/>
              <a:t>Polak</a:t>
            </a:r>
            <a:r>
              <a:rPr spc="220" dirty="0"/>
              <a:t> </a:t>
            </a:r>
            <a:r>
              <a:rPr spc="-10" dirty="0"/>
              <a:t>(AGH)</a:t>
            </a:r>
            <a:endParaRPr spc="-10" dirty="0"/>
          </a:p>
        </p:txBody>
      </p:sp>
      <p:sp>
        <p:nvSpPr>
          <p:cNvPr id="5" name="Holder 5"/>
          <p:cNvSpPr>
            <a:spLocks noGrp="1"/>
          </p:cNvSpPr>
          <p:nvPr>
            <p:ph type="dt" sz="half" idx="6"/>
          </p:nvPr>
        </p:nvSpPr>
        <p:spPr>
          <a:xfrm>
            <a:off x="288290" y="3348418"/>
            <a:ext cx="1326134" cy="18002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25842" y="3495789"/>
            <a:ext cx="279670" cy="102235"/>
          </a:xfrm>
          <a:prstGeom prst="rect">
            <a:avLst/>
          </a:prstGeom>
        </p:spPr>
        <p:txBody>
          <a:bodyPr wrap="square" lIns="0" tIns="0" rIns="0" bIns="0">
            <a:spAutoFit/>
          </a:bodyPr>
          <a:lstStyle>
            <a:lvl1pPr>
              <a:defRPr sz="600" b="0" i="0">
                <a:solidFill>
                  <a:schemeClr val="bg1"/>
                </a:solidFill>
                <a:latin typeface="Arial MT"/>
                <a:cs typeface="Arial MT"/>
              </a:defRPr>
            </a:lvl1pPr>
          </a:lstStyle>
          <a:p>
            <a:pPr marL="78105">
              <a:lnSpc>
                <a:spcPts val="675"/>
              </a:lnSpc>
            </a:pPr>
            <a:fld id="{81D60167-4931-47E6-BA6A-407CBD079E47}" type="slidenum">
              <a:rPr spc="-30" dirty="0"/>
            </a:fld>
            <a:r>
              <a:rPr spc="-60" dirty="0"/>
              <a:t> </a:t>
            </a:r>
            <a:r>
              <a:rPr spc="150" dirty="0"/>
              <a:t>/</a:t>
            </a:r>
            <a:r>
              <a:rPr spc="-60" dirty="0"/>
              <a:t> </a:t>
            </a:r>
            <a:r>
              <a:rPr spc="-25" dirty="0"/>
              <a:t>16</a:t>
            </a:r>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hyperlink" Target="https://github.com/KareemAlassal/CV_Project_2.gi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4185" y="140030"/>
            <a:ext cx="0" cy="3275329"/>
          </a:xfrm>
          <a:custGeom>
            <a:avLst/>
            <a:gdLst/>
            <a:ahLst/>
            <a:cxnLst/>
            <a:rect l="l" t="t" r="r" b="b"/>
            <a:pathLst>
              <a:path h="3275329">
                <a:moveTo>
                  <a:pt x="0" y="0"/>
                </a:moveTo>
                <a:lnTo>
                  <a:pt x="0" y="3275287"/>
                </a:lnTo>
              </a:path>
            </a:pathLst>
          </a:custGeom>
          <a:ln w="10122">
            <a:solidFill>
              <a:srgbClr val="1E1E1E"/>
            </a:solidFill>
          </a:ln>
        </p:spPr>
        <p:txBody>
          <a:bodyPr wrap="square" lIns="0" tIns="0" rIns="0" bIns="0" rtlCol="0"/>
          <a:lstStyle/>
          <a:p/>
        </p:txBody>
      </p:sp>
      <p:sp>
        <p:nvSpPr>
          <p:cNvPr id="3" name="object 3"/>
          <p:cNvSpPr/>
          <p:nvPr/>
        </p:nvSpPr>
        <p:spPr>
          <a:xfrm>
            <a:off x="482184" y="329996"/>
            <a:ext cx="0" cy="2260600"/>
          </a:xfrm>
          <a:custGeom>
            <a:avLst/>
            <a:gdLst/>
            <a:ahLst/>
            <a:cxnLst/>
            <a:rect l="l" t="t" r="r" b="b"/>
            <a:pathLst>
              <a:path h="2260600">
                <a:moveTo>
                  <a:pt x="0" y="0"/>
                </a:moveTo>
                <a:lnTo>
                  <a:pt x="0" y="2260381"/>
                </a:lnTo>
              </a:path>
            </a:pathLst>
          </a:custGeom>
          <a:ln w="10122">
            <a:solidFill>
              <a:srgbClr val="00683B"/>
            </a:solidFill>
          </a:ln>
        </p:spPr>
        <p:txBody>
          <a:bodyPr wrap="square" lIns="0" tIns="0" rIns="0" bIns="0" rtlCol="0"/>
          <a:lstStyle/>
          <a:p/>
        </p:txBody>
      </p:sp>
      <p:sp>
        <p:nvSpPr>
          <p:cNvPr id="4" name="object 4"/>
          <p:cNvSpPr/>
          <p:nvPr/>
        </p:nvSpPr>
        <p:spPr>
          <a:xfrm>
            <a:off x="626185" y="659941"/>
            <a:ext cx="0" cy="1931035"/>
          </a:xfrm>
          <a:custGeom>
            <a:avLst/>
            <a:gdLst/>
            <a:ahLst/>
            <a:cxnLst/>
            <a:rect l="l" t="t" r="r" b="b"/>
            <a:pathLst>
              <a:path h="1931035">
                <a:moveTo>
                  <a:pt x="0" y="0"/>
                </a:moveTo>
                <a:lnTo>
                  <a:pt x="0" y="1930436"/>
                </a:lnTo>
              </a:path>
            </a:pathLst>
          </a:custGeom>
          <a:ln w="10122">
            <a:solidFill>
              <a:srgbClr val="A61930"/>
            </a:solidFill>
          </a:ln>
        </p:spPr>
        <p:txBody>
          <a:bodyPr wrap="square" lIns="0" tIns="0" rIns="0" bIns="0" rtlCol="0"/>
          <a:lstStyle/>
          <a:p/>
        </p:txBody>
      </p:sp>
      <p:sp>
        <p:nvSpPr>
          <p:cNvPr id="14" name="object 14"/>
          <p:cNvSpPr txBox="1"/>
          <p:nvPr/>
        </p:nvSpPr>
        <p:spPr>
          <a:xfrm>
            <a:off x="673100" y="836295"/>
            <a:ext cx="529590" cy="193675"/>
          </a:xfrm>
          <a:prstGeom prst="rect">
            <a:avLst/>
          </a:prstGeom>
        </p:spPr>
        <p:txBody>
          <a:bodyPr vert="horz" wrap="square" lIns="0" tIns="12065" rIns="0" bIns="0" rtlCol="0">
            <a:spAutoFit/>
          </a:bodyPr>
          <a:lstStyle/>
          <a:p>
            <a:pPr marL="12700">
              <a:lnSpc>
                <a:spcPts val="710"/>
              </a:lnSpc>
              <a:spcBef>
                <a:spcPts val="95"/>
              </a:spcBef>
            </a:pPr>
            <a:r>
              <a:rPr lang="en-US" altLang="en-US" sz="900">
                <a:latin typeface="Trebuchet MS" panose="020B0603020202020204"/>
                <a:cs typeface="Trebuchet MS" panose="020B0603020202020204"/>
              </a:rPr>
              <a:t>Assiut University</a:t>
            </a:r>
            <a:r>
              <a:rPr lang="en-US" altLang="en-US" sz="600">
                <a:latin typeface="Trebuchet MS" panose="020B0603020202020204"/>
                <a:cs typeface="Trebuchet MS" panose="020B0603020202020204"/>
              </a:rPr>
              <a:t> </a:t>
            </a:r>
            <a:endParaRPr lang="en-US" altLang="en-US" sz="600">
              <a:latin typeface="Trebuchet MS" panose="020B0603020202020204"/>
              <a:cs typeface="Trebuchet MS" panose="020B0603020202020204"/>
            </a:endParaRPr>
          </a:p>
        </p:txBody>
      </p:sp>
      <p:sp>
        <p:nvSpPr>
          <p:cNvPr id="16" name="object 16"/>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17" name="object 17"/>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18" name="object 18"/>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19" name="object 19"/>
          <p:cNvGrpSpPr/>
          <p:nvPr/>
        </p:nvGrpSpPr>
        <p:grpSpPr>
          <a:xfrm>
            <a:off x="0" y="3388918"/>
            <a:ext cx="5760085" cy="211454"/>
            <a:chOff x="0" y="3388918"/>
            <a:chExt cx="5760085" cy="211454"/>
          </a:xfrm>
        </p:grpSpPr>
        <p:sp>
          <p:nvSpPr>
            <p:cNvPr id="20" name="object 20"/>
            <p:cNvSpPr/>
            <p:nvPr/>
          </p:nvSpPr>
          <p:spPr>
            <a:xfrm>
              <a:off x="4475619"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21" name="object 21"/>
            <p:cNvSpPr/>
            <p:nvPr/>
          </p:nvSpPr>
          <p:spPr>
            <a:xfrm>
              <a:off x="4412450"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22" name="object 22"/>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23" name="object 23"/>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24" name="object 24"/>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25" name="object 25"/>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26" name="object 26"/>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27" name="object 27"/>
            <p:cNvSpPr/>
            <p:nvPr/>
          </p:nvSpPr>
          <p:spPr>
            <a:xfrm>
              <a:off x="5030597" y="343336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00683B"/>
              </a:solidFill>
            </a:ln>
          </p:spPr>
          <p:txBody>
            <a:bodyPr wrap="square" lIns="0" tIns="0" rIns="0" bIns="0" rtlCol="0"/>
            <a:lstStyle/>
            <a:p/>
          </p:txBody>
        </p:sp>
        <p:sp>
          <p:nvSpPr>
            <p:cNvPr id="28" name="object 28"/>
            <p:cNvSpPr/>
            <p:nvPr/>
          </p:nvSpPr>
          <p:spPr>
            <a:xfrm>
              <a:off x="5238077"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29" name="object 29"/>
            <p:cNvSpPr/>
            <p:nvPr/>
          </p:nvSpPr>
          <p:spPr>
            <a:xfrm>
              <a:off x="5326978"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30" name="object 30"/>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31" name="object 31"/>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32" name="object 32"/>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33" name="object 33"/>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34" name="object 34"/>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35" name="object 35"/>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grpSp>
        <p:nvGrpSpPr>
          <p:cNvPr id="36" name="object 36"/>
          <p:cNvGrpSpPr/>
          <p:nvPr/>
        </p:nvGrpSpPr>
        <p:grpSpPr>
          <a:xfrm>
            <a:off x="0" y="12"/>
            <a:ext cx="5760085" cy="140335"/>
            <a:chOff x="0" y="12"/>
            <a:chExt cx="5760085" cy="140335"/>
          </a:xfrm>
        </p:grpSpPr>
        <p:sp>
          <p:nvSpPr>
            <p:cNvPr id="37" name="object 37"/>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sp>
          <p:nvSpPr>
            <p:cNvPr id="38" name="object 38"/>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grpSp>
      <p:grpSp>
        <p:nvGrpSpPr>
          <p:cNvPr id="39" name="object 39"/>
          <p:cNvGrpSpPr/>
          <p:nvPr/>
        </p:nvGrpSpPr>
        <p:grpSpPr>
          <a:xfrm>
            <a:off x="1568703" y="930274"/>
            <a:ext cx="2777490" cy="737870"/>
            <a:chOff x="1568703" y="930274"/>
            <a:chExt cx="2777490" cy="737870"/>
          </a:xfrm>
        </p:grpSpPr>
        <p:sp>
          <p:nvSpPr>
            <p:cNvPr id="40" name="object 40"/>
            <p:cNvSpPr/>
            <p:nvPr/>
          </p:nvSpPr>
          <p:spPr>
            <a:xfrm>
              <a:off x="1568703" y="930274"/>
              <a:ext cx="2726690" cy="82550"/>
            </a:xfrm>
            <a:custGeom>
              <a:avLst/>
              <a:gdLst/>
              <a:ahLst/>
              <a:cxnLst/>
              <a:rect l="l" t="t" r="r" b="b"/>
              <a:pathLst>
                <a:path w="2726690" h="82550">
                  <a:moveTo>
                    <a:pt x="2675585" y="0"/>
                  </a:moveTo>
                  <a:lnTo>
                    <a:pt x="50800" y="0"/>
                  </a:lnTo>
                  <a:lnTo>
                    <a:pt x="31075" y="4008"/>
                  </a:lnTo>
                  <a:lnTo>
                    <a:pt x="14922" y="14922"/>
                  </a:lnTo>
                  <a:lnTo>
                    <a:pt x="4008" y="31075"/>
                  </a:lnTo>
                  <a:lnTo>
                    <a:pt x="0" y="50800"/>
                  </a:lnTo>
                  <a:lnTo>
                    <a:pt x="0" y="82384"/>
                  </a:lnTo>
                  <a:lnTo>
                    <a:pt x="2726386" y="82384"/>
                  </a:lnTo>
                  <a:lnTo>
                    <a:pt x="2726386" y="50800"/>
                  </a:lnTo>
                  <a:lnTo>
                    <a:pt x="2722378" y="31075"/>
                  </a:lnTo>
                  <a:lnTo>
                    <a:pt x="2711463" y="14922"/>
                  </a:lnTo>
                  <a:lnTo>
                    <a:pt x="2695310" y="4008"/>
                  </a:lnTo>
                  <a:lnTo>
                    <a:pt x="2675585" y="0"/>
                  </a:lnTo>
                  <a:close/>
                </a:path>
              </a:pathLst>
            </a:custGeom>
            <a:solidFill>
              <a:srgbClr val="1E1E1E"/>
            </a:solidFill>
          </p:spPr>
          <p:txBody>
            <a:bodyPr wrap="square" lIns="0" tIns="0" rIns="0" bIns="0" rtlCol="0"/>
            <a:lstStyle/>
            <a:p/>
          </p:txBody>
        </p:sp>
        <p:sp>
          <p:nvSpPr>
            <p:cNvPr id="41" name="object 41"/>
            <p:cNvSpPr/>
            <p:nvPr/>
          </p:nvSpPr>
          <p:spPr>
            <a:xfrm>
              <a:off x="1619504" y="993532"/>
              <a:ext cx="2726690" cy="674370"/>
            </a:xfrm>
            <a:custGeom>
              <a:avLst/>
              <a:gdLst/>
              <a:ahLst/>
              <a:cxnLst/>
              <a:rect l="l" t="t" r="r" b="b"/>
              <a:pathLst>
                <a:path w="2726690" h="674369">
                  <a:moveTo>
                    <a:pt x="2726386" y="0"/>
                  </a:moveTo>
                  <a:lnTo>
                    <a:pt x="0" y="0"/>
                  </a:lnTo>
                  <a:lnTo>
                    <a:pt x="0" y="674283"/>
                  </a:lnTo>
                  <a:lnTo>
                    <a:pt x="2726386" y="674283"/>
                  </a:lnTo>
                  <a:lnTo>
                    <a:pt x="2726386" y="0"/>
                  </a:lnTo>
                  <a:close/>
                </a:path>
              </a:pathLst>
            </a:custGeom>
            <a:solidFill>
              <a:srgbClr val="000000"/>
            </a:solidFill>
          </p:spPr>
          <p:txBody>
            <a:bodyPr wrap="square" lIns="0" tIns="0" rIns="0" bIns="0" rtlCol="0"/>
            <a:lstStyle/>
            <a:p/>
          </p:txBody>
        </p:sp>
        <p:sp>
          <p:nvSpPr>
            <p:cNvPr id="42" name="object 42"/>
            <p:cNvSpPr/>
            <p:nvPr/>
          </p:nvSpPr>
          <p:spPr>
            <a:xfrm>
              <a:off x="1568703" y="974695"/>
              <a:ext cx="2726690" cy="642620"/>
            </a:xfrm>
            <a:custGeom>
              <a:avLst/>
              <a:gdLst/>
              <a:ahLst/>
              <a:cxnLst/>
              <a:rect l="l" t="t" r="r" b="b"/>
              <a:pathLst>
                <a:path w="2726690" h="642619">
                  <a:moveTo>
                    <a:pt x="2726386" y="0"/>
                  </a:moveTo>
                  <a:lnTo>
                    <a:pt x="0" y="0"/>
                  </a:lnTo>
                  <a:lnTo>
                    <a:pt x="0" y="591519"/>
                  </a:lnTo>
                  <a:lnTo>
                    <a:pt x="4008" y="611243"/>
                  </a:lnTo>
                  <a:lnTo>
                    <a:pt x="14922" y="627396"/>
                  </a:lnTo>
                  <a:lnTo>
                    <a:pt x="31075" y="638310"/>
                  </a:lnTo>
                  <a:lnTo>
                    <a:pt x="50800" y="642319"/>
                  </a:lnTo>
                  <a:lnTo>
                    <a:pt x="2675585" y="642319"/>
                  </a:lnTo>
                  <a:lnTo>
                    <a:pt x="2695310" y="638310"/>
                  </a:lnTo>
                  <a:lnTo>
                    <a:pt x="2711463" y="627396"/>
                  </a:lnTo>
                  <a:lnTo>
                    <a:pt x="2722378" y="611243"/>
                  </a:lnTo>
                  <a:lnTo>
                    <a:pt x="2726386" y="591519"/>
                  </a:lnTo>
                  <a:lnTo>
                    <a:pt x="2726386" y="0"/>
                  </a:lnTo>
                  <a:close/>
                </a:path>
              </a:pathLst>
            </a:custGeom>
            <a:solidFill>
              <a:srgbClr val="1E1E1E"/>
            </a:solidFill>
          </p:spPr>
          <p:txBody>
            <a:bodyPr wrap="square" lIns="0" tIns="0" rIns="0" bIns="0" rtlCol="0"/>
            <a:lstStyle/>
            <a:p/>
          </p:txBody>
        </p:sp>
      </p:grpSp>
      <p:sp>
        <p:nvSpPr>
          <p:cNvPr id="43" name="object 43"/>
          <p:cNvSpPr txBox="1"/>
          <p:nvPr/>
        </p:nvSpPr>
        <p:spPr>
          <a:xfrm>
            <a:off x="1619503" y="993532"/>
            <a:ext cx="2726690" cy="333375"/>
          </a:xfrm>
          <a:prstGeom prst="rect">
            <a:avLst/>
          </a:prstGeom>
        </p:spPr>
        <p:txBody>
          <a:bodyPr vert="horz" wrap="square" lIns="0" tIns="56515" rIns="0" bIns="0" rtlCol="0">
            <a:spAutoFit/>
          </a:bodyPr>
          <a:lstStyle/>
          <a:p>
            <a:pPr marR="93345" algn="ctr">
              <a:lnSpc>
                <a:spcPct val="100000"/>
              </a:lnSpc>
              <a:spcBef>
                <a:spcPts val="445"/>
              </a:spcBef>
            </a:pPr>
            <a:r>
              <a:rPr lang="en-US" altLang="en-US" sz="1800">
                <a:solidFill>
                  <a:schemeClr val="bg1"/>
                </a:solidFill>
                <a:latin typeface="Tahoma" panose="020B0604030504040204"/>
                <a:cs typeface="Tahoma" panose="020B0604030504040204"/>
              </a:rPr>
              <a:t>Computer Vision </a:t>
            </a:r>
            <a:endParaRPr lang="en-US" altLang="en-US" sz="1800">
              <a:solidFill>
                <a:schemeClr val="bg1"/>
              </a:solidFill>
              <a:latin typeface="Tahoma" panose="020B0604030504040204"/>
              <a:cs typeface="Tahoma" panose="020B0604030504040204"/>
            </a:endParaRPr>
          </a:p>
        </p:txBody>
      </p:sp>
      <p:sp>
        <p:nvSpPr>
          <p:cNvPr id="44" name="object 44"/>
          <p:cNvSpPr txBox="1"/>
          <p:nvPr/>
        </p:nvSpPr>
        <p:spPr>
          <a:xfrm>
            <a:off x="1920125" y="1800426"/>
            <a:ext cx="1930400" cy="133985"/>
          </a:xfrm>
          <a:prstGeom prst="rect">
            <a:avLst/>
          </a:prstGeom>
        </p:spPr>
        <p:txBody>
          <a:bodyPr vert="horz" wrap="square" lIns="0" tIns="11430" rIns="0" bIns="0" rtlCol="0">
            <a:spAutoFit/>
          </a:bodyPr>
          <a:lstStyle/>
          <a:p>
            <a:pPr algn="ctr">
              <a:lnSpc>
                <a:spcPct val="100000"/>
              </a:lnSpc>
              <a:spcBef>
                <a:spcPts val="90"/>
              </a:spcBef>
            </a:pPr>
            <a:r>
              <a:rPr sz="800" dirty="0">
                <a:latin typeface="Arial MT"/>
                <a:cs typeface="Arial MT"/>
              </a:rPr>
              <a:t>Faculty</a:t>
            </a:r>
            <a:r>
              <a:rPr sz="800" spc="15" dirty="0">
                <a:latin typeface="Arial MT"/>
                <a:cs typeface="Arial MT"/>
              </a:rPr>
              <a:t> </a:t>
            </a:r>
            <a:r>
              <a:rPr sz="800" dirty="0">
                <a:latin typeface="Arial MT"/>
                <a:cs typeface="Arial MT"/>
              </a:rPr>
              <a:t>of</a:t>
            </a:r>
            <a:r>
              <a:rPr sz="800" spc="20" dirty="0">
                <a:latin typeface="Arial MT"/>
                <a:cs typeface="Arial MT"/>
              </a:rPr>
              <a:t> </a:t>
            </a:r>
            <a:r>
              <a:rPr sz="800" dirty="0">
                <a:latin typeface="Arial MT"/>
                <a:cs typeface="Arial MT"/>
              </a:rPr>
              <a:t>Computer</a:t>
            </a:r>
            <a:r>
              <a:rPr sz="800" spc="20" dirty="0">
                <a:latin typeface="Arial MT"/>
                <a:cs typeface="Arial MT"/>
              </a:rPr>
              <a:t> </a:t>
            </a:r>
            <a:r>
              <a:rPr sz="800" spc="-40" dirty="0">
                <a:latin typeface="Arial MT"/>
                <a:cs typeface="Arial MT"/>
              </a:rPr>
              <a:t>Science</a:t>
            </a:r>
            <a:r>
              <a:rPr sz="800" dirty="0">
                <a:latin typeface="Arial MT"/>
                <a:cs typeface="Arial MT"/>
              </a:rPr>
              <a:t> </a:t>
            </a:r>
            <a:endParaRPr lang="en-US" altLang="en-US" sz="800">
              <a:latin typeface="Calibri" panose="020F0502020204030204"/>
              <a:cs typeface="Calibri" panose="020F0502020204030204"/>
            </a:endParaRPr>
          </a:p>
        </p:txBody>
      </p:sp>
      <p:pic>
        <p:nvPicPr>
          <p:cNvPr id="49" name="Content Placeholder 48" descr="OIP"/>
          <p:cNvPicPr>
            <a:picLocks noGrp="1" noChangeAspect="1"/>
          </p:cNvPicPr>
          <p:nvPr>
            <p:ph sz="half" idx="2"/>
          </p:nvPr>
        </p:nvPicPr>
        <p:blipFill>
          <a:blip r:embed="rId1"/>
          <a:stretch>
            <a:fillRect/>
          </a:stretch>
        </p:blipFill>
        <p:spPr>
          <a:xfrm>
            <a:off x="637540" y="199390"/>
            <a:ext cx="551180" cy="628015"/>
          </a:xfrm>
          <a:prstGeom prst="rect">
            <a:avLst/>
          </a:prstGeom>
        </p:spPr>
      </p:pic>
      <p:sp>
        <p:nvSpPr>
          <p:cNvPr id="5"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1</a:t>
            </a:r>
            <a:endParaRPr lang="en-US" altLang="en-US" sz="600">
              <a:latin typeface="Arial MT"/>
              <a:cs typeface="Arial MT"/>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endParaRPr lang="en-US"/>
          </a:p>
        </p:txBody>
      </p:sp>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sp>
        <p:nvSpPr>
          <p:cNvPr id="24" name="object 24"/>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grpSp>
        <p:nvGrpSpPr>
          <p:cNvPr id="26" name="object 26"/>
          <p:cNvGrpSpPr/>
          <p:nvPr/>
        </p:nvGrpSpPr>
        <p:grpSpPr>
          <a:xfrm>
            <a:off x="0" y="12"/>
            <a:ext cx="5760085" cy="490220"/>
            <a:chOff x="0" y="12"/>
            <a:chExt cx="5760085" cy="490220"/>
          </a:xfrm>
        </p:grpSpPr>
        <p:sp>
          <p:nvSpPr>
            <p:cNvPr id="27" name="object 27"/>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8" name="object 28"/>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29" name="object 29"/>
          <p:cNvSpPr txBox="1"/>
          <p:nvPr/>
        </p:nvSpPr>
        <p:spPr>
          <a:xfrm>
            <a:off x="95250" y="200025"/>
            <a:ext cx="881380" cy="232410"/>
          </a:xfrm>
          <a:prstGeom prst="rect">
            <a:avLst/>
          </a:prstGeom>
        </p:spPr>
        <p:txBody>
          <a:bodyPr vert="horz" wrap="square" lIns="0" tIns="17145" rIns="0" bIns="0" rtlCol="0">
            <a:spAutoFit/>
          </a:bodyPr>
          <a:lstStyle/>
          <a:p>
            <a:pPr marL="12700">
              <a:lnSpc>
                <a:spcPct val="100000"/>
              </a:lnSpc>
              <a:spcBef>
                <a:spcPts val="135"/>
              </a:spcBef>
            </a:pPr>
            <a:r>
              <a:rPr lang="en-US" altLang="en-US" sz="1400" spc="-55" dirty="0">
                <a:solidFill>
                  <a:srgbClr val="FFFFFF"/>
                </a:solidFill>
                <a:latin typeface="Tahoma" panose="020B0604030504040204"/>
                <a:cs typeface="Tahoma" panose="020B0604030504040204"/>
              </a:rPr>
              <a:t>Methods</a:t>
            </a:r>
            <a:endParaRPr lang="en-US" altLang="en-US" sz="1400" spc="-55" dirty="0">
              <a:solidFill>
                <a:srgbClr val="FFFFFF"/>
              </a:solidFill>
              <a:latin typeface="Tahoma" panose="020B0604030504040204"/>
              <a:cs typeface="Tahoma" panose="020B0604030504040204"/>
            </a:endParaRPr>
          </a:p>
        </p:txBody>
      </p:sp>
      <p:pic>
        <p:nvPicPr>
          <p:cNvPr id="49" name="Content Placeholder 48" descr="OIP"/>
          <p:cNvPicPr>
            <a:picLocks noGrp="1" noChangeAspect="1"/>
          </p:cNvPicPr>
          <p:nvPr/>
        </p:nvPicPr>
        <p:blipFill>
          <a:blip r:embed="rId1"/>
          <a:stretch>
            <a:fillRect/>
          </a:stretch>
        </p:blipFill>
        <p:spPr>
          <a:xfrm>
            <a:off x="0" y="636905"/>
            <a:ext cx="340360" cy="560705"/>
          </a:xfrm>
          <a:prstGeom prst="rect">
            <a:avLst/>
          </a:prstGeom>
        </p:spPr>
      </p:pic>
      <p:sp>
        <p:nvSpPr>
          <p:cNvPr id="33"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10</a:t>
            </a:r>
            <a:endParaRPr lang="en-US" altLang="en-US" sz="600">
              <a:latin typeface="Arial MT"/>
              <a:cs typeface="Arial MT"/>
            </a:endParaRPr>
          </a:p>
        </p:txBody>
      </p:sp>
      <p:sp>
        <p:nvSpPr>
          <p:cNvPr id="2" name="Text Box 1"/>
          <p:cNvSpPr txBox="1"/>
          <p:nvPr/>
        </p:nvSpPr>
        <p:spPr>
          <a:xfrm>
            <a:off x="483235" y="537845"/>
            <a:ext cx="5142865" cy="3183890"/>
          </a:xfrm>
          <a:prstGeom prst="rect">
            <a:avLst/>
          </a:prstGeom>
          <a:noFill/>
        </p:spPr>
        <p:txBody>
          <a:bodyPr wrap="square" rtlCol="0">
            <a:noAutofit/>
          </a:bodyPr>
          <a:p>
            <a:pPr marL="628650" lvl="1" indent="-171450">
              <a:buFont typeface="Arial" panose="020B0604020202020204" pitchFamily="34" charset="0"/>
              <a:buChar char="•"/>
            </a:pPr>
            <a:r>
              <a:rPr lang="en-US" sz="1200"/>
              <a:t>calculates the angle of the abdomen for Sit-up exercise.</a:t>
            </a:r>
            <a:endParaRPr lang="en-US" sz="1200"/>
          </a:p>
          <a:p>
            <a:pPr marL="628650" lvl="1" indent="-171450">
              <a:buFont typeface="Arial" panose="020B0604020202020204" pitchFamily="34" charset="0"/>
              <a:buChar char="•"/>
            </a:pPr>
            <a:endParaRPr lang="en-US" sz="1200"/>
          </a:p>
          <a:p>
            <a:pPr marL="0" lvl="0" indent="0">
              <a:buFont typeface="Arial" panose="020B0604020202020204" pitchFamily="34" charset="0"/>
              <a:buNone/>
            </a:pPr>
            <a:r>
              <a:rPr lang="en-US" sz="1200"/>
              <a:t>3- Counter</a:t>
            </a:r>
            <a:endParaRPr lang="en-US" sz="1200"/>
          </a:p>
          <a:p>
            <a:pPr marL="0" lvl="0" indent="0">
              <a:buFont typeface="Arial" panose="020B0604020202020204" pitchFamily="34" charset="0"/>
              <a:buNone/>
            </a:pPr>
            <a:endParaRPr lang="en-US" sz="1200"/>
          </a:p>
          <a:p>
            <a:pPr marL="628650" lvl="1" indent="-171450">
              <a:buFont typeface="Arial" panose="020B0604020202020204" pitchFamily="34" charset="0"/>
              <a:buChar char="•"/>
            </a:pPr>
            <a:r>
              <a:rPr lang="en-US" sz="1200"/>
              <a:t>Pull-up : computes the average shoulder height using the y-coordinates of the left and right elbows If the nose is above the average shoulder height and status is True, it increments the counter and sets status to False.</a:t>
            </a:r>
            <a:endParaRPr lang="en-US" sz="1200"/>
          </a:p>
          <a:p>
            <a:pPr marL="628650" lvl="1" indent="-171450">
              <a:buFont typeface="Arial" panose="020B0604020202020204" pitchFamily="34" charset="0"/>
              <a:buChar char="•"/>
            </a:pPr>
            <a:endParaRPr lang="en-US" sz="1200"/>
          </a:p>
          <a:p>
            <a:pPr marL="628650" lvl="1" indent="-171450">
              <a:buFont typeface="Arial" panose="020B0604020202020204" pitchFamily="34" charset="0"/>
              <a:buChar char="•"/>
            </a:pPr>
            <a:r>
              <a:rPr lang="en-US" sz="1200"/>
              <a:t>Walk : it checks whether the left knee is positioned in front of right knee or </a:t>
            </a:r>
            <a:r>
              <a:rPr lang="en-US" sz="1200">
                <a:sym typeface="+mn-ea"/>
              </a:rPr>
              <a:t> right knee is positioned in front of left knee.</a:t>
            </a:r>
            <a:endParaRPr lang="en-US" sz="1200">
              <a:sym typeface="+mn-ea"/>
            </a:endParaRPr>
          </a:p>
          <a:p>
            <a:pPr marL="628650" lvl="1" indent="-171450">
              <a:buFont typeface="Arial" panose="020B0604020202020204" pitchFamily="34" charset="0"/>
              <a:buChar char="•"/>
            </a:pPr>
            <a:endParaRPr lang="en-US" sz="1200"/>
          </a:p>
          <a:p>
            <a:pPr marL="628650" lvl="1" indent="-171450">
              <a:buFont typeface="Arial" panose="020B0604020202020204" pitchFamily="34" charset="0"/>
              <a:buChar char="•"/>
            </a:pPr>
            <a:r>
              <a:rPr lang="en-US" sz="1200"/>
              <a:t>Sit-up : If the angle is less than 55 degrees and status is True, it increments the counter and sets status to False.Otherwise, if the angle is greater than 105 degrees and status is False, it sets status back to True.</a:t>
            </a:r>
            <a:endParaRPr lang="en-US" sz="120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sp>
        <p:nvSpPr>
          <p:cNvPr id="24" name="object 24"/>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grpSp>
        <p:nvGrpSpPr>
          <p:cNvPr id="26" name="object 26"/>
          <p:cNvGrpSpPr/>
          <p:nvPr/>
        </p:nvGrpSpPr>
        <p:grpSpPr>
          <a:xfrm>
            <a:off x="0" y="12"/>
            <a:ext cx="5760085" cy="490220"/>
            <a:chOff x="0" y="12"/>
            <a:chExt cx="5760085" cy="490220"/>
          </a:xfrm>
        </p:grpSpPr>
        <p:sp>
          <p:nvSpPr>
            <p:cNvPr id="27" name="object 27"/>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8" name="object 28"/>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29" name="object 29"/>
          <p:cNvSpPr txBox="1"/>
          <p:nvPr/>
        </p:nvSpPr>
        <p:spPr>
          <a:xfrm>
            <a:off x="95250" y="200025"/>
            <a:ext cx="881380" cy="232410"/>
          </a:xfrm>
          <a:prstGeom prst="rect">
            <a:avLst/>
          </a:prstGeom>
        </p:spPr>
        <p:txBody>
          <a:bodyPr vert="horz" wrap="square" lIns="0" tIns="17145" rIns="0" bIns="0" rtlCol="0">
            <a:spAutoFit/>
          </a:bodyPr>
          <a:lstStyle/>
          <a:p>
            <a:pPr marL="12700">
              <a:lnSpc>
                <a:spcPct val="100000"/>
              </a:lnSpc>
              <a:spcBef>
                <a:spcPts val="135"/>
              </a:spcBef>
            </a:pPr>
            <a:r>
              <a:rPr lang="en-US" altLang="en-US" sz="1400" spc="-55" dirty="0">
                <a:solidFill>
                  <a:srgbClr val="FFFFFF"/>
                </a:solidFill>
                <a:latin typeface="Tahoma" panose="020B0604030504040204"/>
                <a:cs typeface="Tahoma" panose="020B0604030504040204"/>
              </a:rPr>
              <a:t>Results</a:t>
            </a:r>
            <a:endParaRPr lang="en-US" altLang="en-US" sz="1400" spc="-55" dirty="0">
              <a:solidFill>
                <a:srgbClr val="FFFFFF"/>
              </a:solidFill>
              <a:latin typeface="Tahoma" panose="020B0604030504040204"/>
              <a:cs typeface="Tahoma" panose="020B0604030504040204"/>
            </a:endParaRPr>
          </a:p>
        </p:txBody>
      </p:sp>
      <p:sp>
        <p:nvSpPr>
          <p:cNvPr id="30" name="Text Box 29"/>
          <p:cNvSpPr txBox="1"/>
          <p:nvPr/>
        </p:nvSpPr>
        <p:spPr>
          <a:xfrm>
            <a:off x="424180" y="664845"/>
            <a:ext cx="5125720" cy="737235"/>
          </a:xfrm>
          <a:prstGeom prst="rect">
            <a:avLst/>
          </a:prstGeom>
          <a:noFill/>
        </p:spPr>
        <p:txBody>
          <a:bodyPr wrap="square" rtlCol="0">
            <a:spAutoFit/>
          </a:bodyPr>
          <a:lstStyle/>
          <a:p>
            <a:pPr marL="285750" indent="-285750">
              <a:buFont typeface="Arial" panose="020B0604020202020204" pitchFamily="34" charset="0"/>
              <a:buChar char="•"/>
            </a:pPr>
            <a:r>
              <a:rPr lang="en-US" sz="1400" dirty="0">
                <a:sym typeface="+mn-ea"/>
              </a:rPr>
              <a:t>The measure accuracy.</a:t>
            </a:r>
            <a:endParaRPr lang="en-US" sz="1400" dirty="0">
              <a:sym typeface="+mn-ea"/>
            </a:endParaRPr>
          </a:p>
          <a:p>
            <a:pPr marL="0" indent="0">
              <a:buFont typeface="Arial" panose="020B0604020202020204" pitchFamily="34" charset="0"/>
              <a:buNone/>
            </a:pPr>
            <a:endParaRPr lang="en-US" sz="1400" dirty="0">
              <a:sym typeface="+mn-ea"/>
            </a:endParaRPr>
          </a:p>
          <a:p>
            <a:pPr marL="285750" indent="-285750">
              <a:buFont typeface="Arial" panose="020B0604020202020204" pitchFamily="34" charset="0"/>
              <a:buChar char="•"/>
            </a:pPr>
            <a:r>
              <a:rPr lang="en-US" sz="1400" dirty="0">
                <a:sym typeface="+mn-ea"/>
              </a:rPr>
              <a:t>The model achieves 75% accuracy on the test data.</a:t>
            </a:r>
            <a:endParaRPr lang="en-US" sz="1400" dirty="0">
              <a:sym typeface="+mn-ea"/>
            </a:endParaRPr>
          </a:p>
        </p:txBody>
      </p:sp>
      <p:pic>
        <p:nvPicPr>
          <p:cNvPr id="49" name="Content Placeholder 48" descr="OIP"/>
          <p:cNvPicPr>
            <a:picLocks noGrp="1" noChangeAspect="1"/>
          </p:cNvPicPr>
          <p:nvPr>
            <p:ph sz="half" idx="2"/>
          </p:nvPr>
        </p:nvPicPr>
        <p:blipFill>
          <a:blip r:embed="rId1"/>
          <a:stretch>
            <a:fillRect/>
          </a:stretch>
        </p:blipFill>
        <p:spPr>
          <a:xfrm>
            <a:off x="0" y="636905"/>
            <a:ext cx="340360" cy="560705"/>
          </a:xfrm>
          <a:prstGeom prst="rect">
            <a:avLst/>
          </a:prstGeom>
        </p:spPr>
      </p:pic>
      <p:sp>
        <p:nvSpPr>
          <p:cNvPr id="31"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11</a:t>
            </a:r>
            <a:endParaRPr lang="en-US" altLang="en-US" sz="600">
              <a:latin typeface="Arial MT"/>
              <a:cs typeface="Arial MT"/>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sp>
        <p:nvSpPr>
          <p:cNvPr id="24" name="object 24"/>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grpSp>
        <p:nvGrpSpPr>
          <p:cNvPr id="26" name="object 26"/>
          <p:cNvGrpSpPr/>
          <p:nvPr/>
        </p:nvGrpSpPr>
        <p:grpSpPr>
          <a:xfrm>
            <a:off x="0" y="12"/>
            <a:ext cx="5760085" cy="490220"/>
            <a:chOff x="0" y="12"/>
            <a:chExt cx="5760085" cy="490220"/>
          </a:xfrm>
        </p:grpSpPr>
        <p:sp>
          <p:nvSpPr>
            <p:cNvPr id="27" name="object 27"/>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8" name="object 28"/>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pic>
        <p:nvPicPr>
          <p:cNvPr id="49" name="Content Placeholder 48" descr="OIP"/>
          <p:cNvPicPr>
            <a:picLocks noGrp="1" noChangeAspect="1"/>
          </p:cNvPicPr>
          <p:nvPr>
            <p:ph sz="half" idx="2"/>
          </p:nvPr>
        </p:nvPicPr>
        <p:blipFill>
          <a:blip r:embed="rId1"/>
          <a:stretch>
            <a:fillRect/>
          </a:stretch>
        </p:blipFill>
        <p:spPr>
          <a:xfrm>
            <a:off x="0" y="636905"/>
            <a:ext cx="340360" cy="560705"/>
          </a:xfrm>
          <a:prstGeom prst="rect">
            <a:avLst/>
          </a:prstGeom>
        </p:spPr>
      </p:pic>
      <p:sp>
        <p:nvSpPr>
          <p:cNvPr id="31"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11</a:t>
            </a:r>
            <a:endParaRPr lang="en-US" altLang="en-US" sz="600">
              <a:latin typeface="Arial MT"/>
              <a:cs typeface="Arial MT"/>
            </a:endParaRPr>
          </a:p>
        </p:txBody>
      </p:sp>
      <p:sp>
        <p:nvSpPr>
          <p:cNvPr id="2" name="Text Box 1"/>
          <p:cNvSpPr txBox="1"/>
          <p:nvPr/>
        </p:nvSpPr>
        <p:spPr>
          <a:xfrm>
            <a:off x="1917700" y="1539240"/>
            <a:ext cx="1922145" cy="521970"/>
          </a:xfrm>
          <a:prstGeom prst="rect">
            <a:avLst/>
          </a:prstGeom>
          <a:noFill/>
        </p:spPr>
        <p:txBody>
          <a:bodyPr wrap="square" rtlCol="0">
            <a:spAutoFit/>
          </a:bodyPr>
          <a:p>
            <a:pPr algn="ctr"/>
            <a:r>
              <a:rPr lang="en-US" sz="2800"/>
              <a:t>Thanks</a:t>
            </a:r>
            <a:endParaRPr lang="en-US"/>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grpSp>
        <p:nvGrpSpPr>
          <p:cNvPr id="24" name="object 24"/>
          <p:cNvGrpSpPr/>
          <p:nvPr/>
        </p:nvGrpSpPr>
        <p:grpSpPr>
          <a:xfrm>
            <a:off x="0" y="12"/>
            <a:ext cx="5760085" cy="490220"/>
            <a:chOff x="0" y="12"/>
            <a:chExt cx="5760085" cy="490220"/>
          </a:xfrm>
        </p:grpSpPr>
        <p:sp>
          <p:nvSpPr>
            <p:cNvPr id="25" name="object 25"/>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sp>
          <p:nvSpPr>
            <p:cNvPr id="26" name="object 26"/>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7" name="object 27"/>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36" name="Text Box 35"/>
          <p:cNvSpPr txBox="1"/>
          <p:nvPr/>
        </p:nvSpPr>
        <p:spPr>
          <a:xfrm>
            <a:off x="368300" y="885825"/>
            <a:ext cx="4936490" cy="1168400"/>
          </a:xfrm>
          <a:prstGeom prst="rect">
            <a:avLst/>
          </a:prstGeom>
          <a:noFill/>
        </p:spPr>
        <p:txBody>
          <a:bodyPr wrap="square" rtlCol="0">
            <a:spAutoFit/>
          </a:bodyPr>
          <a:lstStyle/>
          <a:p>
            <a:pPr algn="l"/>
            <a:r>
              <a:rPr lang="en-US" altLang="ar-EG" sz="1400" dirty="0" smtClean="0"/>
              <a:t>		Team(40)</a:t>
            </a:r>
            <a:endParaRPr lang="en-US" altLang="ar-EG" sz="1400" dirty="0" smtClean="0"/>
          </a:p>
          <a:p>
            <a:pPr algn="l"/>
            <a:endParaRPr lang="en-US" altLang="ar-EG" sz="1400" dirty="0" smtClean="0"/>
          </a:p>
          <a:p>
            <a:pPr algn="l"/>
            <a:r>
              <a:rPr lang="en-US" altLang="ar-EG" sz="1400" dirty="0" smtClean="0"/>
              <a:t>[1] </a:t>
            </a:r>
            <a:r>
              <a:rPr lang="en-US" altLang="ar-EG" sz="1400" dirty="0"/>
              <a:t>Kareem Amr </a:t>
            </a:r>
            <a:r>
              <a:rPr lang="en-US" altLang="ar-EG" sz="1400" dirty="0" smtClean="0"/>
              <a:t>Ebrahem Abdulrahman           </a:t>
            </a:r>
            <a:r>
              <a:rPr lang="en-US" altLang="en-US" sz="1400" dirty="0" smtClean="0"/>
              <a:t>162020440</a:t>
            </a:r>
            <a:endParaRPr lang="en-US" altLang="ar-EG" sz="1400" dirty="0"/>
          </a:p>
          <a:p>
            <a:pPr algn="l"/>
            <a:r>
              <a:rPr lang="en-US" altLang="ar-EG" sz="1400" dirty="0"/>
              <a:t>[2] </a:t>
            </a:r>
            <a:r>
              <a:rPr lang="en-US" altLang="ar-EG" sz="1400" dirty="0" smtClean="0">
                <a:sym typeface="+mn-ea"/>
              </a:rPr>
              <a:t>Abdulrahman Zakariaa Senousi Khaled       162020340</a:t>
            </a:r>
            <a:endParaRPr lang="en-US" altLang="ar-EG" sz="1400" dirty="0">
              <a:sym typeface="+mn-ea"/>
            </a:endParaRPr>
          </a:p>
          <a:p>
            <a:pPr algn="l"/>
            <a:r>
              <a:rPr lang="en-US" altLang="ar-EG" sz="1400" dirty="0"/>
              <a:t>[3] </a:t>
            </a:r>
            <a:r>
              <a:rPr lang="en-US" altLang="ar-EG" sz="1400" dirty="0" err="1"/>
              <a:t>Taha</a:t>
            </a:r>
            <a:r>
              <a:rPr lang="en-US" altLang="ar-EG" sz="1400" dirty="0"/>
              <a:t> Mostafa Abbas </a:t>
            </a:r>
            <a:r>
              <a:rPr lang="en-US" altLang="ar-EG" sz="1400" dirty="0" smtClean="0"/>
              <a:t>Aqili                             162020324</a:t>
            </a:r>
            <a:endParaRPr lang="en-US" altLang="ar-EG" sz="1400" dirty="0"/>
          </a:p>
        </p:txBody>
      </p:sp>
      <p:pic>
        <p:nvPicPr>
          <p:cNvPr id="49" name="Content Placeholder 48" descr="OIP"/>
          <p:cNvPicPr>
            <a:picLocks noGrp="1" noChangeAspect="1"/>
          </p:cNvPicPr>
          <p:nvPr>
            <p:ph sz="half" idx="2"/>
          </p:nvPr>
        </p:nvPicPr>
        <p:blipFill>
          <a:blip r:embed="rId1"/>
          <a:stretch>
            <a:fillRect/>
          </a:stretch>
        </p:blipFill>
        <p:spPr>
          <a:xfrm>
            <a:off x="0" y="636905"/>
            <a:ext cx="340360" cy="560705"/>
          </a:xfrm>
          <a:prstGeom prst="rect">
            <a:avLst/>
          </a:prstGeom>
        </p:spPr>
      </p:pic>
      <p:sp>
        <p:nvSpPr>
          <p:cNvPr id="40"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2</a:t>
            </a:r>
            <a:endParaRPr lang="en-US" altLang="en-US" sz="600">
              <a:latin typeface="Arial MT"/>
              <a:cs typeface="Arial MT"/>
            </a:endParaRPr>
          </a:p>
        </p:txBody>
      </p:sp>
      <p:sp>
        <p:nvSpPr>
          <p:cNvPr id="2" name="Text Box 1"/>
          <p:cNvSpPr txBox="1"/>
          <p:nvPr/>
        </p:nvSpPr>
        <p:spPr>
          <a:xfrm>
            <a:off x="215900" y="140335"/>
            <a:ext cx="1922145" cy="368300"/>
          </a:xfrm>
          <a:prstGeom prst="rect">
            <a:avLst/>
          </a:prstGeom>
          <a:noFill/>
        </p:spPr>
        <p:txBody>
          <a:bodyPr wrap="square" rtlCol="0">
            <a:spAutoFit/>
          </a:bodyPr>
          <a:p>
            <a:r>
              <a:rPr lang="en-US">
                <a:solidFill>
                  <a:schemeClr val="bg1"/>
                </a:solidFill>
              </a:rPr>
              <a:t>about </a:t>
            </a:r>
            <a:endParaRPr lang="en-US">
              <a:solidFill>
                <a:schemeClr val="bg1"/>
              </a:solidFill>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grpSp>
        <p:nvGrpSpPr>
          <p:cNvPr id="24" name="object 24"/>
          <p:cNvGrpSpPr/>
          <p:nvPr/>
        </p:nvGrpSpPr>
        <p:grpSpPr>
          <a:xfrm>
            <a:off x="0" y="12"/>
            <a:ext cx="5760085" cy="490220"/>
            <a:chOff x="0" y="12"/>
            <a:chExt cx="5760085" cy="490220"/>
          </a:xfrm>
        </p:grpSpPr>
        <p:sp>
          <p:nvSpPr>
            <p:cNvPr id="25" name="object 25"/>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sp>
          <p:nvSpPr>
            <p:cNvPr id="26" name="object 26"/>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7" name="object 27"/>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36" name="Text Box 35"/>
          <p:cNvSpPr txBox="1"/>
          <p:nvPr/>
        </p:nvSpPr>
        <p:spPr>
          <a:xfrm>
            <a:off x="696595" y="629285"/>
            <a:ext cx="4630420" cy="2673985"/>
          </a:xfrm>
          <a:prstGeom prst="rect">
            <a:avLst/>
          </a:prstGeom>
          <a:noFill/>
        </p:spPr>
        <p:txBody>
          <a:bodyPr wrap="square" rtlCol="0">
            <a:noAutofit/>
          </a:bodyPr>
          <a:lstStyle/>
          <a:p>
            <a:pPr marL="171450" lvl="1" indent="-171450" rtl="0">
              <a:buFont typeface="Arial" panose="020B0604020202020204" pitchFamily="34" charset="0"/>
              <a:buChar char="•"/>
            </a:pPr>
            <a:r>
              <a:rPr lang="en-US" sz="1200" dirty="0" err="1">
                <a:latin typeface="Arial" panose="020B0604020202020204" pitchFamily="34" charset="0"/>
                <a:cs typeface="Arial" panose="020B0604020202020204" pitchFamily="34" charset="0"/>
                <a:sym typeface="+mn-ea"/>
              </a:rPr>
              <a:t>AI Coach app : determine whether exercise is right or wrong using computer vision and AI.</a:t>
            </a:r>
            <a:endParaRPr lang="en-US" sz="1200" dirty="0" err="1">
              <a:latin typeface="Arial" panose="020B0604020202020204" pitchFamily="34" charset="0"/>
              <a:cs typeface="Arial" panose="020B0604020202020204" pitchFamily="34" charset="0"/>
              <a:sym typeface="+mn-ea"/>
            </a:endParaRPr>
          </a:p>
          <a:p>
            <a:pPr marL="0" lvl="1" indent="0" rtl="0">
              <a:buFont typeface="Arial" panose="020B0604020202020204" pitchFamily="34" charset="0"/>
              <a:buNone/>
            </a:pPr>
            <a:endParaRPr lang="en-US" sz="1200" dirty="0" err="1">
              <a:latin typeface="Arial" panose="020B0604020202020204" pitchFamily="34" charset="0"/>
              <a:cs typeface="Arial" panose="020B0604020202020204" pitchFamily="34" charset="0"/>
              <a:sym typeface="+mn-ea"/>
            </a:endParaRPr>
          </a:p>
          <a:p>
            <a:pPr marL="171450" lvl="1" indent="-171450" rtl="0">
              <a:buFont typeface="Arial" panose="020B0604020202020204" pitchFamily="34" charset="0"/>
              <a:buChar char="•"/>
            </a:pPr>
            <a:r>
              <a:rPr lang="en-US" sz="1200" dirty="0" err="1">
                <a:latin typeface="Arial" panose="020B0604020202020204" pitchFamily="34" charset="0"/>
                <a:cs typeface="Arial" panose="020B0604020202020204" pitchFamily="34" charset="0"/>
                <a:sym typeface="+mn-ea"/>
              </a:rPr>
              <a:t>Three exercises were worked on: </a:t>
            </a:r>
            <a:r>
              <a:rPr lang="en-US" sz="1200" dirty="0" err="1">
                <a:latin typeface="Arial" panose="020B0604020202020204" pitchFamily="34" charset="0"/>
                <a:cs typeface="Arial" panose="020B0604020202020204" pitchFamily="34" charset="0"/>
                <a:sym typeface="+mn-ea"/>
              </a:rPr>
              <a:t>pull up</a:t>
            </a:r>
            <a:r>
              <a:rPr lang="en-US" sz="1200" dirty="0" err="1">
                <a:latin typeface="Arial" panose="020B0604020202020204" pitchFamily="34" charset="0"/>
                <a:cs typeface="Arial" panose="020B0604020202020204" pitchFamily="34" charset="0"/>
                <a:sym typeface="+mn-ea"/>
              </a:rPr>
              <a:t>, walk, and </a:t>
            </a:r>
            <a:r>
              <a:rPr lang="en-US" sz="1200" dirty="0" err="1">
                <a:latin typeface="Arial" panose="020B0604020202020204" pitchFamily="34" charset="0"/>
                <a:cs typeface="Arial" panose="020B0604020202020204" pitchFamily="34" charset="0"/>
                <a:sym typeface="+mn-ea"/>
              </a:rPr>
              <a:t>sit up</a:t>
            </a:r>
            <a:endParaRPr lang="en-US" sz="1200" dirty="0" err="1">
              <a:latin typeface="Arial" panose="020B0604020202020204" pitchFamily="34" charset="0"/>
              <a:cs typeface="Arial" panose="020B0604020202020204" pitchFamily="34" charset="0"/>
              <a:sym typeface="+mn-ea"/>
            </a:endParaRPr>
          </a:p>
          <a:p>
            <a:pPr lvl="7" rtl="0"/>
            <a:endParaRPr lang="en-US" sz="1200" dirty="0"/>
          </a:p>
        </p:txBody>
      </p:sp>
      <p:sp>
        <p:nvSpPr>
          <p:cNvPr id="29" name="object 29"/>
          <p:cNvSpPr txBox="1"/>
          <p:nvPr/>
        </p:nvSpPr>
        <p:spPr>
          <a:xfrm>
            <a:off x="95250" y="200025"/>
            <a:ext cx="1824990" cy="464820"/>
          </a:xfrm>
          <a:prstGeom prst="rect">
            <a:avLst/>
          </a:prstGeom>
        </p:spPr>
        <p:txBody>
          <a:bodyPr vert="horz" wrap="square" lIns="0" tIns="17145" rIns="0" bIns="0" rtlCol="0">
            <a:spAutoFit/>
          </a:bodyPr>
          <a:p>
            <a:pPr marL="0" lvl="7">
              <a:lnSpc>
                <a:spcPct val="100000"/>
              </a:lnSpc>
              <a:spcBef>
                <a:spcPts val="135"/>
              </a:spcBef>
            </a:pPr>
            <a:r>
              <a:rPr lang="en-US" sz="1400" dirty="0" smtClean="0">
                <a:solidFill>
                  <a:schemeClr val="bg1"/>
                </a:solidFill>
                <a:sym typeface="+mn-ea"/>
              </a:rPr>
              <a:t>Task description :</a:t>
            </a:r>
            <a:endParaRPr lang="en-US" sz="1400" dirty="0" smtClean="0">
              <a:solidFill>
                <a:schemeClr val="bg1"/>
              </a:solidFill>
            </a:endParaRPr>
          </a:p>
          <a:p>
            <a:pPr marL="12700">
              <a:lnSpc>
                <a:spcPct val="100000"/>
              </a:lnSpc>
              <a:spcBef>
                <a:spcPts val="135"/>
              </a:spcBef>
            </a:pPr>
            <a:endParaRPr lang="en-US" altLang="en-US" sz="1400" spc="-55" dirty="0" smtClean="0">
              <a:solidFill>
                <a:schemeClr val="bg1"/>
              </a:solidFill>
              <a:latin typeface="Tahoma" panose="020B0604030504040204"/>
              <a:cs typeface="Tahoma" panose="020B0604030504040204"/>
            </a:endParaRPr>
          </a:p>
        </p:txBody>
      </p:sp>
      <p:pic>
        <p:nvPicPr>
          <p:cNvPr id="28" name="Content Placeholder 27" descr="OIP"/>
          <p:cNvPicPr>
            <a:picLocks noGrp="1" noChangeAspect="1"/>
          </p:cNvPicPr>
          <p:nvPr>
            <p:ph sz="half" idx="2"/>
          </p:nvPr>
        </p:nvPicPr>
        <p:blipFill>
          <a:blip r:embed="rId1"/>
          <a:stretch>
            <a:fillRect/>
          </a:stretch>
        </p:blipFill>
        <p:spPr>
          <a:xfrm>
            <a:off x="0" y="636905"/>
            <a:ext cx="340360" cy="560705"/>
          </a:xfrm>
          <a:prstGeom prst="rect">
            <a:avLst/>
          </a:prstGeom>
        </p:spPr>
      </p:pic>
      <p:sp>
        <p:nvSpPr>
          <p:cNvPr id="40"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3</a:t>
            </a:r>
            <a:endParaRPr lang="en-US" altLang="en-US" sz="600">
              <a:latin typeface="Arial MT"/>
              <a:cs typeface="Arial MT"/>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Title 35"/>
          <p:cNvSpPr>
            <a:spLocks noGrp="1"/>
          </p:cNvSpPr>
          <p:nvPr>
            <p:ph type="title"/>
          </p:nvPr>
        </p:nvSpPr>
        <p:spPr/>
        <p:txBody>
          <a:bodyPr/>
          <a:p>
            <a:endParaRPr lang="en-US"/>
          </a:p>
        </p:txBody>
      </p:sp>
      <p:grpSp>
        <p:nvGrpSpPr>
          <p:cNvPr id="24" name="object 24"/>
          <p:cNvGrpSpPr/>
          <p:nvPr/>
        </p:nvGrpSpPr>
        <p:grpSpPr>
          <a:xfrm>
            <a:off x="0" y="12"/>
            <a:ext cx="5760085" cy="490220"/>
            <a:chOff x="0" y="12"/>
            <a:chExt cx="5760085" cy="490220"/>
          </a:xfrm>
        </p:grpSpPr>
        <p:sp>
          <p:nvSpPr>
            <p:cNvPr id="25" name="object 25"/>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p/>
          </p:txBody>
        </p:sp>
        <p:sp>
          <p:nvSpPr>
            <p:cNvPr id="26" name="object 26"/>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p/>
          </p:txBody>
        </p:sp>
        <p:sp>
          <p:nvSpPr>
            <p:cNvPr id="27" name="object 27"/>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p/>
          </p:txBody>
        </p:sp>
      </p:grpSp>
      <p:sp>
        <p:nvSpPr>
          <p:cNvPr id="4" name="Text Box 3"/>
          <p:cNvSpPr txBox="1"/>
          <p:nvPr/>
        </p:nvSpPr>
        <p:spPr>
          <a:xfrm>
            <a:off x="678815" y="2983865"/>
            <a:ext cx="4944745" cy="398780"/>
          </a:xfrm>
          <a:prstGeom prst="rect">
            <a:avLst/>
          </a:prstGeom>
          <a:noFill/>
        </p:spPr>
        <p:txBody>
          <a:bodyPr wrap="square" rtlCol="0">
            <a:spAutoFit/>
          </a:bodyPr>
          <a:p>
            <a:pPr lvl="8" indent="457200"/>
            <a:r>
              <a:rPr lang="en-US" sz="1000">
                <a:sym typeface="+mn-ea"/>
              </a:rPr>
              <a:t> </a:t>
            </a:r>
            <a:endParaRPr lang="en-US" sz="1000">
              <a:sym typeface="+mn-ea"/>
            </a:endParaRPr>
          </a:p>
          <a:p>
            <a:r>
              <a:rPr lang="en-US" sz="1000">
                <a:sym typeface="+mn-ea"/>
              </a:rPr>
              <a:t>GitHub link to us project : </a:t>
            </a:r>
            <a:r>
              <a:rPr lang="en-US" sz="1000">
                <a:sym typeface="+mn-ea"/>
                <a:hlinkClick r:id="rId1" tooltip="" action="ppaction://hlinkfile"/>
              </a:rPr>
              <a:t>https://github.com/KareemAlassal/CV_Project_2.git</a:t>
            </a:r>
            <a:endParaRPr lang="en-US" sz="1000">
              <a:sym typeface="+mn-ea"/>
            </a:endParaRPr>
          </a:p>
        </p:txBody>
      </p:sp>
      <p:sp>
        <p:nvSpPr>
          <p:cNvPr id="29" name="object 29"/>
          <p:cNvSpPr txBox="1"/>
          <p:nvPr/>
        </p:nvSpPr>
        <p:spPr>
          <a:xfrm>
            <a:off x="95250" y="200025"/>
            <a:ext cx="1019810" cy="232410"/>
          </a:xfrm>
          <a:prstGeom prst="rect">
            <a:avLst/>
          </a:prstGeom>
        </p:spPr>
        <p:txBody>
          <a:bodyPr vert="horz" wrap="square" lIns="0" tIns="17145" rIns="0" bIns="0" rtlCol="0">
            <a:spAutoFit/>
          </a:bodyPr>
          <a:p>
            <a:pPr marL="12700">
              <a:lnSpc>
                <a:spcPct val="100000"/>
              </a:lnSpc>
              <a:spcBef>
                <a:spcPts val="135"/>
              </a:spcBef>
            </a:pPr>
            <a:r>
              <a:rPr lang="en-US" altLang="en-US" sz="1400" spc="-55" dirty="0">
                <a:solidFill>
                  <a:srgbClr val="FFFFFF"/>
                </a:solidFill>
                <a:latin typeface="Tahoma" panose="020B0604030504040204"/>
                <a:cs typeface="Tahoma" panose="020B0604030504040204"/>
              </a:rPr>
              <a:t>DEMO</a:t>
            </a:r>
            <a:endParaRPr lang="en-US" altLang="en-US" sz="1400" spc="-55" dirty="0">
              <a:solidFill>
                <a:srgbClr val="FFFFFF"/>
              </a:solidFill>
              <a:latin typeface="Tahoma" panose="020B0604030504040204"/>
              <a:cs typeface="Tahoma" panose="020B0604030504040204"/>
            </a:endParaRPr>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p/>
          </p:txBody>
        </p:sp>
      </p:grpSp>
      <p:sp>
        <p:nvSpPr>
          <p:cNvPr id="40" name="object 40"/>
          <p:cNvSpPr txBox="1"/>
          <p:nvPr/>
        </p:nvSpPr>
        <p:spPr>
          <a:xfrm>
            <a:off x="5491407" y="3495789"/>
            <a:ext cx="213995" cy="86360"/>
          </a:xfrm>
          <a:prstGeom prst="rect">
            <a:avLst/>
          </a:prstGeom>
        </p:spPr>
        <p:txBody>
          <a:bodyPr vert="horz" wrap="square" lIns="0" tIns="0" rIns="0" bIns="0" rtlCol="0">
            <a:spAutoFit/>
          </a:bodyPr>
          <a:p>
            <a:pPr marL="12700">
              <a:lnSpc>
                <a:spcPts val="675"/>
              </a:lnSpc>
            </a:pPr>
            <a:r>
              <a:rPr lang="en-US" altLang="en-US" sz="600">
                <a:solidFill>
                  <a:schemeClr val="bg1"/>
                </a:solidFill>
                <a:latin typeface="Arial MT"/>
                <a:cs typeface="Arial MT"/>
              </a:rPr>
              <a:t>4</a:t>
            </a:r>
            <a:endParaRPr lang="en-US" altLang="en-US" sz="600">
              <a:solidFill>
                <a:schemeClr val="bg1"/>
              </a:solidFill>
              <a:latin typeface="Arial MT"/>
              <a:cs typeface="Arial MT"/>
            </a:endParaRPr>
          </a:p>
        </p:txBody>
      </p:sp>
      <p:pic>
        <p:nvPicPr>
          <p:cNvPr id="6" name="Picture 5"/>
          <p:cNvPicPr>
            <a:picLocks noChangeAspect="1"/>
          </p:cNvPicPr>
          <p:nvPr/>
        </p:nvPicPr>
        <p:blipFill>
          <a:blip r:embed="rId2"/>
          <a:stretch>
            <a:fillRect/>
          </a:stretch>
        </p:blipFill>
        <p:spPr>
          <a:xfrm>
            <a:off x="354330" y="640715"/>
            <a:ext cx="1593215" cy="1842770"/>
          </a:xfrm>
          <a:prstGeom prst="rect">
            <a:avLst/>
          </a:prstGeom>
        </p:spPr>
      </p:pic>
      <p:pic>
        <p:nvPicPr>
          <p:cNvPr id="30" name="Content Placeholder 29"/>
          <p:cNvPicPr>
            <a:picLocks noChangeAspect="1"/>
          </p:cNvPicPr>
          <p:nvPr>
            <p:ph sz="half" idx="2"/>
          </p:nvPr>
        </p:nvPicPr>
        <p:blipFill>
          <a:blip r:embed="rId3"/>
          <a:stretch>
            <a:fillRect/>
          </a:stretch>
        </p:blipFill>
        <p:spPr>
          <a:xfrm>
            <a:off x="3945255" y="657225"/>
            <a:ext cx="1769110" cy="1815465"/>
          </a:xfrm>
          <a:prstGeom prst="rect">
            <a:avLst/>
          </a:prstGeom>
        </p:spPr>
      </p:pic>
      <p:pic>
        <p:nvPicPr>
          <p:cNvPr id="33" name="Content Placeholder 48" descr="OIP"/>
          <p:cNvPicPr>
            <a:picLocks noGrp="1" noChangeAspect="1"/>
          </p:cNvPicPr>
          <p:nvPr/>
        </p:nvPicPr>
        <p:blipFill>
          <a:blip r:embed="rId4"/>
          <a:stretch>
            <a:fillRect/>
          </a:stretch>
        </p:blipFill>
        <p:spPr>
          <a:xfrm>
            <a:off x="0" y="636905"/>
            <a:ext cx="340360" cy="560705"/>
          </a:xfrm>
          <a:prstGeom prst="rect">
            <a:avLst/>
          </a:prstGeom>
        </p:spPr>
      </p:pic>
      <p:pic>
        <p:nvPicPr>
          <p:cNvPr id="35" name="Content Placeholder 34"/>
          <p:cNvPicPr>
            <a:picLocks noChangeAspect="1"/>
          </p:cNvPicPr>
          <p:nvPr>
            <p:ph sz="half" idx="3"/>
          </p:nvPr>
        </p:nvPicPr>
        <p:blipFill>
          <a:blip r:embed="rId5"/>
          <a:stretch>
            <a:fillRect/>
          </a:stretch>
        </p:blipFill>
        <p:spPr>
          <a:xfrm>
            <a:off x="1976755" y="636905"/>
            <a:ext cx="1933575" cy="18421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grpSp>
        <p:nvGrpSpPr>
          <p:cNvPr id="24" name="object 24"/>
          <p:cNvGrpSpPr/>
          <p:nvPr/>
        </p:nvGrpSpPr>
        <p:grpSpPr>
          <a:xfrm>
            <a:off x="0" y="12"/>
            <a:ext cx="5760085" cy="490220"/>
            <a:chOff x="0" y="12"/>
            <a:chExt cx="5760085" cy="490220"/>
          </a:xfrm>
        </p:grpSpPr>
        <p:sp>
          <p:nvSpPr>
            <p:cNvPr id="25" name="object 25"/>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sp>
          <p:nvSpPr>
            <p:cNvPr id="26" name="object 26"/>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7" name="object 27"/>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28" name="object 28"/>
          <p:cNvSpPr txBox="1"/>
          <p:nvPr/>
        </p:nvSpPr>
        <p:spPr>
          <a:xfrm>
            <a:off x="95250" y="200025"/>
            <a:ext cx="1028700" cy="232410"/>
          </a:xfrm>
          <a:prstGeom prst="rect">
            <a:avLst/>
          </a:prstGeom>
        </p:spPr>
        <p:txBody>
          <a:bodyPr vert="horz" wrap="square" lIns="0" tIns="17145" rIns="0" bIns="0" rtlCol="0">
            <a:spAutoFit/>
          </a:bodyPr>
          <a:lstStyle/>
          <a:p>
            <a:pPr marL="12700">
              <a:lnSpc>
                <a:spcPct val="100000"/>
              </a:lnSpc>
              <a:spcBef>
                <a:spcPts val="135"/>
              </a:spcBef>
            </a:pPr>
            <a:r>
              <a:rPr lang="en-US" altLang="en-US" sz="1400">
                <a:solidFill>
                  <a:schemeClr val="bg1"/>
                </a:solidFill>
                <a:latin typeface="Tahoma" panose="020B0604030504040204"/>
                <a:cs typeface="Tahoma" panose="020B0604030504040204"/>
              </a:rPr>
              <a:t>Contribution</a:t>
            </a:r>
            <a:endParaRPr lang="en-US" altLang="en-US" sz="1400">
              <a:solidFill>
                <a:schemeClr val="bg1"/>
              </a:solidFill>
              <a:latin typeface="Tahoma" panose="020B0604030504040204"/>
              <a:cs typeface="Tahoma" panose="020B0604030504040204"/>
            </a:endParaRPr>
          </a:p>
        </p:txBody>
      </p:sp>
      <p:sp>
        <p:nvSpPr>
          <p:cNvPr id="39" name="Text Box 38"/>
          <p:cNvSpPr txBox="1"/>
          <p:nvPr/>
        </p:nvSpPr>
        <p:spPr>
          <a:xfrm>
            <a:off x="360680" y="581660"/>
            <a:ext cx="5242560" cy="2694305"/>
          </a:xfrm>
          <a:prstGeom prst="rect">
            <a:avLst/>
          </a:prstGeom>
          <a:noFill/>
        </p:spPr>
        <p:txBody>
          <a:bodyPr wrap="square" rtlCol="0">
            <a:noAutofit/>
          </a:bodyPr>
          <a:lstStyle/>
          <a:p>
            <a:pPr lvl="1"/>
            <a:r>
              <a:rPr lang="en-US" sz="1200" b="1" dirty="0" err="1">
                <a:latin typeface="Arial" panose="020B0604020202020204" pitchFamily="34" charset="0"/>
                <a:cs typeface="Arial" panose="020B0604020202020204" pitchFamily="34" charset="0"/>
                <a:sym typeface="+mn-ea"/>
              </a:rPr>
              <a:t>1-</a:t>
            </a:r>
            <a:r>
              <a:rPr lang="en-US" sz="1200" dirty="0" err="1">
                <a:latin typeface="Arial" panose="020B0604020202020204" pitchFamily="34" charset="0"/>
                <a:cs typeface="Arial" panose="020B0604020202020204" pitchFamily="34" charset="0"/>
                <a:sym typeface="+mn-ea"/>
              </a:rPr>
              <a:t>Imports libraries (pandas (pd), OpenCV (CV2), NumPy (np), argparse, and mediapipe (mp), Import BodyPartAngle,Import TypeOfExercise .</a:t>
            </a:r>
            <a:endParaRPr lang="en-US" sz="1200" dirty="0" err="1">
              <a:latin typeface="Arial" panose="020B0604020202020204" pitchFamily="34" charset="0"/>
              <a:cs typeface="Arial" panose="020B0604020202020204" pitchFamily="34" charset="0"/>
              <a:sym typeface="+mn-ea"/>
            </a:endParaRPr>
          </a:p>
          <a:p>
            <a:pPr lvl="1"/>
            <a:r>
              <a:rPr lang="en-US" sz="1200" b="1" dirty="0" err="1">
                <a:latin typeface="Arial" panose="020B0604020202020204" pitchFamily="34" charset="0"/>
                <a:cs typeface="Arial" panose="020B0604020202020204" pitchFamily="34" charset="0"/>
                <a:sym typeface="+mn-ea"/>
              </a:rPr>
              <a:t>2-</a:t>
            </a:r>
            <a:r>
              <a:rPr lang="en-US" sz="1200" dirty="0" err="1">
                <a:latin typeface="Arial" panose="020B0604020202020204" pitchFamily="34" charset="0"/>
                <a:cs typeface="Arial" panose="020B0604020202020204" pitchFamily="34" charset="0"/>
                <a:sym typeface="+mn-ea"/>
              </a:rPr>
              <a:t>Use BodyPartAngle to calculate angles of different body parts based on their landmark locations from MediaPipe's pose estimation, angle as the left/right arm, leg, neck, and abdomen.</a:t>
            </a:r>
            <a:endParaRPr lang="en-US" sz="1200" dirty="0" err="1">
              <a:latin typeface="Arial" panose="020B0604020202020204" pitchFamily="34" charset="0"/>
              <a:cs typeface="Arial" panose="020B0604020202020204" pitchFamily="34" charset="0"/>
              <a:sym typeface="+mn-ea"/>
            </a:endParaRPr>
          </a:p>
          <a:p>
            <a:pPr lvl="1"/>
            <a:r>
              <a:rPr lang="en-US" sz="1200" b="1" dirty="0" err="1">
                <a:latin typeface="Arial" panose="020B0604020202020204" pitchFamily="34" charset="0"/>
                <a:cs typeface="Arial" panose="020B0604020202020204" pitchFamily="34" charset="0"/>
                <a:sym typeface="+mn-ea"/>
              </a:rPr>
              <a:t>3-</a:t>
            </a:r>
            <a:r>
              <a:rPr lang="en-US" sz="1200" dirty="0" err="1">
                <a:latin typeface="Arial" panose="020B0604020202020204" pitchFamily="34" charset="0"/>
                <a:cs typeface="Arial" panose="020B0604020202020204" pitchFamily="34" charset="0"/>
                <a:sym typeface="+mn-ea"/>
              </a:rPr>
              <a:t>Use TypeOfExercise inherits from BodyPartAngle and uses body part angles to count repetitions for specific exercises.</a:t>
            </a:r>
            <a:endParaRPr lang="en-US" sz="1200" dirty="0" err="1">
              <a:latin typeface="Arial" panose="020B0604020202020204" pitchFamily="34" charset="0"/>
              <a:cs typeface="Arial" panose="020B0604020202020204" pitchFamily="34" charset="0"/>
              <a:sym typeface="+mn-ea"/>
            </a:endParaRPr>
          </a:p>
          <a:p>
            <a:pPr lvl="1"/>
            <a:r>
              <a:rPr lang="en-US" sz="1200" b="1" dirty="0" err="1">
                <a:latin typeface="Arial" panose="020B0604020202020204" pitchFamily="34" charset="0"/>
                <a:cs typeface="Arial" panose="020B0604020202020204" pitchFamily="34" charset="0"/>
                <a:sym typeface="+mn-ea"/>
              </a:rPr>
              <a:t>4-</a:t>
            </a:r>
            <a:r>
              <a:rPr lang="en-US" sz="1200" dirty="0" err="1">
                <a:latin typeface="Arial" panose="020B0604020202020204" pitchFamily="34" charset="0"/>
                <a:cs typeface="Arial" panose="020B0604020202020204" pitchFamily="34" charset="0"/>
                <a:sym typeface="+mn-ea"/>
              </a:rPr>
              <a:t>Argument parser (argparse) is used to get the exercise type and optionally a video source from the command line.</a:t>
            </a:r>
            <a:endParaRPr lang="en-US" sz="1200" dirty="0" err="1">
              <a:latin typeface="Arial" panose="020B0604020202020204" pitchFamily="34" charset="0"/>
              <a:cs typeface="Arial" panose="020B0604020202020204" pitchFamily="34" charset="0"/>
              <a:sym typeface="+mn-ea"/>
            </a:endParaRPr>
          </a:p>
          <a:p>
            <a:pPr lvl="1"/>
            <a:r>
              <a:rPr lang="en-US" sz="1200" b="1" dirty="0" err="1">
                <a:latin typeface="Arial" panose="020B0604020202020204" pitchFamily="34" charset="0"/>
                <a:cs typeface="Arial" panose="020B0604020202020204" pitchFamily="34" charset="0"/>
                <a:sym typeface="+mn-ea"/>
              </a:rPr>
              <a:t>5-</a:t>
            </a:r>
            <a:r>
              <a:rPr lang="en-US" sz="1200" dirty="0" err="1">
                <a:latin typeface="Arial" panose="020B0604020202020204" pitchFamily="34" charset="0"/>
                <a:cs typeface="Arial" panose="020B0604020202020204" pitchFamily="34" charset="0"/>
                <a:sym typeface="+mn-ea"/>
              </a:rPr>
              <a:t>MediaPipe Pose (mp_pose) is set up for pose estimation with minimum confidence thresholds</a:t>
            </a:r>
            <a:endParaRPr lang="en-US" sz="1200" dirty="0" err="1">
              <a:latin typeface="Arial" panose="020B0604020202020204" pitchFamily="34" charset="0"/>
              <a:cs typeface="Arial" panose="020B0604020202020204" pitchFamily="34" charset="0"/>
              <a:sym typeface="+mn-ea"/>
            </a:endParaRPr>
          </a:p>
        </p:txBody>
      </p:sp>
      <p:pic>
        <p:nvPicPr>
          <p:cNvPr id="49" name="Content Placeholder 48" descr="OIP"/>
          <p:cNvPicPr>
            <a:picLocks noGrp="1" noChangeAspect="1"/>
          </p:cNvPicPr>
          <p:nvPr>
            <p:ph sz="half" idx="2"/>
          </p:nvPr>
        </p:nvPicPr>
        <p:blipFill>
          <a:blip r:embed="rId1"/>
          <a:stretch>
            <a:fillRect/>
          </a:stretch>
        </p:blipFill>
        <p:spPr>
          <a:xfrm>
            <a:off x="0" y="636905"/>
            <a:ext cx="340360" cy="560705"/>
          </a:xfrm>
          <a:prstGeom prst="rect">
            <a:avLst/>
          </a:prstGeom>
        </p:spPr>
      </p:pic>
      <p:sp>
        <p:nvSpPr>
          <p:cNvPr id="40"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5</a:t>
            </a:r>
            <a:endParaRPr lang="en-US" altLang="en-US" sz="600">
              <a:latin typeface="Arial MT"/>
              <a:cs typeface="Arial MT"/>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p:cNvSpPr>
            <a:spLocks noGrp="1"/>
          </p:cNvSpPr>
          <p:nvPr>
            <p:ph type="title"/>
          </p:nvPr>
        </p:nvSpPr>
        <p:spPr/>
        <p:txBody>
          <a:bodyPr/>
          <a:lstStyle/>
          <a:p>
            <a:endParaRPr lang="en-US"/>
          </a:p>
        </p:txBody>
      </p:sp>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grpSp>
        <p:nvGrpSpPr>
          <p:cNvPr id="24" name="object 24"/>
          <p:cNvGrpSpPr/>
          <p:nvPr/>
        </p:nvGrpSpPr>
        <p:grpSpPr>
          <a:xfrm>
            <a:off x="0" y="12"/>
            <a:ext cx="5760085" cy="490220"/>
            <a:chOff x="0" y="12"/>
            <a:chExt cx="5760085" cy="490220"/>
          </a:xfrm>
        </p:grpSpPr>
        <p:sp>
          <p:nvSpPr>
            <p:cNvPr id="25" name="object 25"/>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sp>
          <p:nvSpPr>
            <p:cNvPr id="26" name="object 26"/>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7" name="object 27"/>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41" name="Text Box 40"/>
          <p:cNvSpPr txBox="1"/>
          <p:nvPr/>
        </p:nvSpPr>
        <p:spPr>
          <a:xfrm>
            <a:off x="285115" y="548005"/>
            <a:ext cx="5629275" cy="2773680"/>
          </a:xfrm>
          <a:prstGeom prst="rect">
            <a:avLst/>
          </a:prstGeom>
          <a:noFill/>
        </p:spPr>
        <p:txBody>
          <a:bodyPr wrap="square" rtlCol="0">
            <a:noAutofit/>
          </a:bodyPr>
          <a:lstStyle/>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6-A loop is started to process video frames: </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Frame is read from the video source (webcam or video file).</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The frame is resized and converted to RGB format for MediaPipe processing.</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Pose estimation is performed on the frame to detect body landmarks.</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The frame is converted back to BGR format</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If pose landmarks are detected</a:t>
            </a:r>
            <a:r>
              <a:rPr lang="en-US" sz="1400" b="1" dirty="0">
                <a:solidFill>
                  <a:schemeClr val="tx1"/>
                </a:solidFill>
                <a:latin typeface="Arial" panose="020B0604020202020204" pitchFamily="34" charset="0"/>
                <a:cs typeface="Arial" panose="020B0604020202020204" pitchFamily="34" charset="0"/>
                <a:sym typeface="+mn-ea"/>
              </a:rPr>
              <a:t>:</a:t>
            </a:r>
            <a:r>
              <a:rPr lang="en-US" sz="1200" dirty="0">
                <a:solidFill>
                  <a:schemeClr val="tx1"/>
                </a:solidFill>
                <a:latin typeface="Arial" panose="020B0604020202020204" pitchFamily="34" charset="0"/>
                <a:cs typeface="Arial" panose="020B0604020202020204" pitchFamily="34" charset="0"/>
                <a:sym typeface="+mn-ea"/>
              </a:rPr>
              <a:t> </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The calculate_exercise function is called based on the exercise 	     type to update repetition counter and movement state.</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A helper function score_table (not shown in the code) is likely used 	      to display exercise information on the frame (repetitions, etc.).</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Detected pose landmarks are drawn on the frame for visualization. </a:t>
            </a:r>
            <a:endParaRPr lang="en-US" sz="1200" dirty="0">
              <a:solidFill>
                <a:schemeClr val="tx1"/>
              </a:solidFill>
              <a:latin typeface="Arial" panose="020B0604020202020204" pitchFamily="34" charset="0"/>
              <a:cs typeface="Arial" panose="020B0604020202020204" pitchFamily="34" charset="0"/>
              <a:sym typeface="+mn-ea"/>
            </a:endParaRPr>
          </a:p>
          <a:p>
            <a:pPr marL="0" lvl="1" indent="0">
              <a:buFont typeface="Wingdings" panose="05000000000000000000" charset="0"/>
              <a:buNone/>
            </a:pPr>
            <a:r>
              <a:rPr lang="en-US" sz="1200" dirty="0">
                <a:solidFill>
                  <a:schemeClr val="tx1"/>
                </a:solidFill>
                <a:latin typeface="Arial" panose="020B0604020202020204" pitchFamily="34" charset="0"/>
                <a:cs typeface="Arial" panose="020B0604020202020204" pitchFamily="34" charset="0"/>
                <a:sym typeface="+mn-ea"/>
              </a:rPr>
              <a:t>•      The frame is displayed.</a:t>
            </a:r>
            <a:endParaRPr lang="en-US" sz="1200" dirty="0">
              <a:solidFill>
                <a:schemeClr val="tx1"/>
              </a:solidFill>
              <a:latin typeface="Arial" panose="020B0604020202020204" pitchFamily="34" charset="0"/>
              <a:cs typeface="Arial" panose="020B0604020202020204" pitchFamily="34" charset="0"/>
              <a:sym typeface="+mn-ea"/>
            </a:endParaRPr>
          </a:p>
        </p:txBody>
      </p:sp>
      <p:pic>
        <p:nvPicPr>
          <p:cNvPr id="49" name="Content Placeholder 48" descr="OIP"/>
          <p:cNvPicPr>
            <a:picLocks noGrp="1" noChangeAspect="1"/>
          </p:cNvPicPr>
          <p:nvPr/>
        </p:nvPicPr>
        <p:blipFill>
          <a:blip r:embed="rId1"/>
          <a:stretch>
            <a:fillRect/>
          </a:stretch>
        </p:blipFill>
        <p:spPr>
          <a:xfrm>
            <a:off x="0" y="636905"/>
            <a:ext cx="340360" cy="560705"/>
          </a:xfrm>
          <a:prstGeom prst="rect">
            <a:avLst/>
          </a:prstGeom>
        </p:spPr>
      </p:pic>
      <p:sp>
        <p:nvSpPr>
          <p:cNvPr id="30"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6</a:t>
            </a:r>
            <a:endParaRPr lang="en-US" altLang="en-US" sz="600">
              <a:latin typeface="Arial MT"/>
              <a:cs typeface="Arial MT"/>
            </a:endParaRPr>
          </a:p>
        </p:txBody>
      </p:sp>
      <p:sp>
        <p:nvSpPr>
          <p:cNvPr id="2" name="Text Box 1"/>
          <p:cNvSpPr txBox="1"/>
          <p:nvPr/>
        </p:nvSpPr>
        <p:spPr>
          <a:xfrm>
            <a:off x="0" y="147320"/>
            <a:ext cx="1528445" cy="400685"/>
          </a:xfrm>
          <a:prstGeom prst="rect">
            <a:avLst/>
          </a:prstGeom>
          <a:noFill/>
        </p:spPr>
        <p:txBody>
          <a:bodyPr wrap="square" rtlCol="0">
            <a:noAutofit/>
          </a:bodyPr>
          <a:p>
            <a:r>
              <a:rPr lang="en-US" altLang="en-US">
                <a:solidFill>
                  <a:schemeClr val="bg1"/>
                </a:solidFill>
                <a:latin typeface="Tahoma" panose="020B0604030504040204"/>
                <a:cs typeface="Tahoma" panose="020B0604030504040204"/>
                <a:sym typeface="+mn-ea"/>
              </a:rPr>
              <a:t>Contribution</a:t>
            </a:r>
            <a:endParaRPr lang="en-US"/>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p>
            <a:endParaRPr lang="en-US"/>
          </a:p>
        </p:txBody>
      </p:sp>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sp>
        <p:nvSpPr>
          <p:cNvPr id="24" name="object 24"/>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grpSp>
        <p:nvGrpSpPr>
          <p:cNvPr id="26" name="object 26"/>
          <p:cNvGrpSpPr/>
          <p:nvPr/>
        </p:nvGrpSpPr>
        <p:grpSpPr>
          <a:xfrm>
            <a:off x="0" y="12"/>
            <a:ext cx="5760085" cy="490220"/>
            <a:chOff x="0" y="12"/>
            <a:chExt cx="5760085" cy="490220"/>
          </a:xfrm>
        </p:grpSpPr>
        <p:sp>
          <p:nvSpPr>
            <p:cNvPr id="27" name="object 27"/>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8" name="object 28"/>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29" name="object 29"/>
          <p:cNvSpPr txBox="1"/>
          <p:nvPr/>
        </p:nvSpPr>
        <p:spPr>
          <a:xfrm>
            <a:off x="95250" y="200025"/>
            <a:ext cx="815340" cy="232410"/>
          </a:xfrm>
          <a:prstGeom prst="rect">
            <a:avLst/>
          </a:prstGeom>
        </p:spPr>
        <p:txBody>
          <a:bodyPr vert="horz" wrap="square" lIns="0" tIns="17145" rIns="0" bIns="0" rtlCol="0">
            <a:spAutoFit/>
          </a:bodyPr>
          <a:lstStyle/>
          <a:p>
            <a:pPr marL="12700">
              <a:lnSpc>
                <a:spcPct val="100000"/>
              </a:lnSpc>
              <a:spcBef>
                <a:spcPts val="135"/>
              </a:spcBef>
            </a:pPr>
            <a:r>
              <a:rPr lang="en-US" altLang="en-US" sz="1400" spc="-55" dirty="0">
                <a:solidFill>
                  <a:srgbClr val="FFFFFF"/>
                </a:solidFill>
                <a:latin typeface="Tahoma" panose="020B0604030504040204"/>
                <a:cs typeface="Tahoma" panose="020B0604030504040204"/>
              </a:rPr>
              <a:t>Data</a:t>
            </a:r>
            <a:endParaRPr lang="en-US" altLang="en-US" sz="1400" spc="-55" dirty="0">
              <a:solidFill>
                <a:srgbClr val="FFFFFF"/>
              </a:solidFill>
              <a:latin typeface="Tahoma" panose="020B0604030504040204"/>
              <a:cs typeface="Tahoma" panose="020B0604030504040204"/>
            </a:endParaRPr>
          </a:p>
        </p:txBody>
      </p:sp>
      <p:sp>
        <p:nvSpPr>
          <p:cNvPr id="44" name="Text Box 43"/>
          <p:cNvSpPr txBox="1"/>
          <p:nvPr/>
        </p:nvSpPr>
        <p:spPr>
          <a:xfrm>
            <a:off x="368300" y="657225"/>
            <a:ext cx="4585970" cy="1596390"/>
          </a:xfrm>
          <a:prstGeom prst="rect">
            <a:avLst/>
          </a:prstGeom>
          <a:noFill/>
        </p:spPr>
        <p:txBody>
          <a:bodyPr wrap="square" rtlCol="0">
            <a:noAutofit/>
          </a:bodyPr>
          <a:lstStyle/>
          <a:p>
            <a:pPr marL="171450" indent="-171450">
              <a:buFont typeface="Arial" panose="020B0604020202020204" pitchFamily="34" charset="0"/>
              <a:buChar char="•"/>
            </a:pPr>
            <a:r>
              <a:rPr lang="en-US" altLang="en-US" sz="1200" dirty="0">
                <a:latin typeface="Arial" panose="020B0604020202020204" pitchFamily="34" charset="0"/>
                <a:cs typeface="Arial" panose="020B0604020202020204" pitchFamily="34" charset="0"/>
                <a:sym typeface="+mn-ea"/>
              </a:rPr>
              <a:t>The training dataset consists of </a:t>
            </a:r>
            <a:r>
              <a:rPr lang="en-US" altLang="en-US" sz="1200" b="1" i="1" dirty="0">
                <a:latin typeface="Arial" panose="020B0604020202020204" pitchFamily="34" charset="0"/>
                <a:cs typeface="Arial" panose="020B0604020202020204" pitchFamily="34" charset="0"/>
                <a:sym typeface="+mn-ea"/>
              </a:rPr>
              <a:t>25K images </a:t>
            </a:r>
            <a:r>
              <a:rPr lang="en-US" altLang="en-US" sz="1200" dirty="0">
                <a:latin typeface="Arial" panose="020B0604020202020204" pitchFamily="34" charset="0"/>
                <a:cs typeface="Arial" panose="020B0604020202020204" pitchFamily="34" charset="0"/>
                <a:sym typeface="+mn-ea"/>
              </a:rPr>
              <a:t>with a single person in the scene performing fitness exercises. All of these images were annotated by humans.</a:t>
            </a:r>
            <a:endParaRPr lang="en-US" altLang="en-US" sz="1200" dirty="0">
              <a:latin typeface="Arial" panose="020B0604020202020204" pitchFamily="34" charset="0"/>
              <a:cs typeface="Arial" panose="020B0604020202020204" pitchFamily="34" charset="0"/>
              <a:sym typeface="+mn-ea"/>
            </a:endParaRPr>
          </a:p>
          <a:p>
            <a:pPr marL="171450" indent="-171450">
              <a:buFont typeface="Arial" panose="020B0604020202020204" pitchFamily="34" charset="0"/>
              <a:buChar char="•"/>
            </a:pPr>
            <a:endParaRPr lang="en-US" altLang="en-US" sz="1200" dirty="0">
              <a:latin typeface="Arial" panose="020B0604020202020204" pitchFamily="34" charset="0"/>
              <a:cs typeface="Arial" panose="020B0604020202020204" pitchFamily="34" charset="0"/>
              <a:sym typeface="+mn-ea"/>
            </a:endParaRPr>
          </a:p>
          <a:p>
            <a:pPr marL="171450" indent="-171450">
              <a:buFont typeface="Arial" panose="020B0604020202020204" pitchFamily="34" charset="0"/>
              <a:buChar char="•"/>
            </a:pPr>
            <a:r>
              <a:rPr lang="en-US" altLang="en-US" sz="1200" dirty="0">
                <a:latin typeface="Arial" panose="020B0604020202020204" pitchFamily="34" charset="0"/>
                <a:cs typeface="Arial" panose="020B0604020202020204" pitchFamily="34" charset="0"/>
                <a:sym typeface="+mn-ea"/>
              </a:rPr>
              <a:t>images size is 200 * 200 pixel</a:t>
            </a:r>
            <a:endParaRPr lang="en-US" altLang="en-US" sz="1200" dirty="0">
              <a:latin typeface="Arial" panose="020B0604020202020204" pitchFamily="34" charset="0"/>
              <a:cs typeface="Arial" panose="020B0604020202020204" pitchFamily="34" charset="0"/>
              <a:sym typeface="+mn-ea"/>
            </a:endParaRPr>
          </a:p>
        </p:txBody>
      </p:sp>
      <p:pic>
        <p:nvPicPr>
          <p:cNvPr id="49" name="Content Placeholder 48" descr="OIP"/>
          <p:cNvPicPr>
            <a:picLocks noGrp="1" noChangeAspect="1"/>
          </p:cNvPicPr>
          <p:nvPr/>
        </p:nvPicPr>
        <p:blipFill>
          <a:blip r:embed="rId1"/>
          <a:stretch>
            <a:fillRect/>
          </a:stretch>
        </p:blipFill>
        <p:spPr>
          <a:xfrm>
            <a:off x="0" y="636905"/>
            <a:ext cx="340360" cy="560705"/>
          </a:xfrm>
          <a:prstGeom prst="rect">
            <a:avLst/>
          </a:prstGeom>
        </p:spPr>
      </p:pic>
      <p:sp>
        <p:nvSpPr>
          <p:cNvPr id="40"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8</a:t>
            </a:r>
            <a:endParaRPr lang="en-US" altLang="en-US" sz="600">
              <a:latin typeface="Arial MT"/>
              <a:cs typeface="Arial MT"/>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p>
            <a:endParaRPr lang="en-US"/>
          </a:p>
        </p:txBody>
      </p:sp>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sp>
        <p:nvSpPr>
          <p:cNvPr id="24" name="object 24"/>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grpSp>
        <p:nvGrpSpPr>
          <p:cNvPr id="26" name="object 26"/>
          <p:cNvGrpSpPr/>
          <p:nvPr/>
        </p:nvGrpSpPr>
        <p:grpSpPr>
          <a:xfrm>
            <a:off x="0" y="12"/>
            <a:ext cx="5760085" cy="490220"/>
            <a:chOff x="0" y="12"/>
            <a:chExt cx="5760085" cy="490220"/>
          </a:xfrm>
        </p:grpSpPr>
        <p:sp>
          <p:nvSpPr>
            <p:cNvPr id="27" name="object 27"/>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8" name="object 28"/>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42" name="Text Box 41"/>
          <p:cNvSpPr txBox="1"/>
          <p:nvPr/>
        </p:nvSpPr>
        <p:spPr>
          <a:xfrm>
            <a:off x="408940" y="669290"/>
            <a:ext cx="5217160" cy="398780"/>
          </a:xfrm>
          <a:prstGeom prst="rect">
            <a:avLst/>
          </a:prstGeom>
          <a:noFill/>
        </p:spPr>
        <p:txBody>
          <a:bodyPr wrap="square" rtlCol="0">
            <a:spAutoFit/>
          </a:bodyPr>
          <a:lstStyle/>
          <a:p>
            <a:pPr algn="l"/>
            <a:endParaRPr lang="en-US" sz="1000">
              <a:gradFill>
                <a:gsLst>
                  <a:gs pos="0">
                    <a:srgbClr val="012D86"/>
                  </a:gs>
                  <a:gs pos="100000">
                    <a:srgbClr val="0E2557"/>
                  </a:gs>
                </a:gsLst>
                <a:lin scaled="0"/>
              </a:gradFill>
            </a:endParaRPr>
          </a:p>
          <a:p>
            <a:endParaRPr lang="en-US" sz="1000"/>
          </a:p>
        </p:txBody>
      </p:sp>
      <p:pic>
        <p:nvPicPr>
          <p:cNvPr id="49" name="Content Placeholder 48" descr="OIP"/>
          <p:cNvPicPr>
            <a:picLocks noGrp="1" noChangeAspect="1"/>
          </p:cNvPicPr>
          <p:nvPr>
            <p:ph sz="half" idx="2"/>
          </p:nvPr>
        </p:nvPicPr>
        <p:blipFill>
          <a:blip r:embed="rId1"/>
          <a:stretch>
            <a:fillRect/>
          </a:stretch>
        </p:blipFill>
        <p:spPr>
          <a:xfrm>
            <a:off x="-12700" y="560705"/>
            <a:ext cx="338455" cy="615950"/>
          </a:xfrm>
          <a:prstGeom prst="rect">
            <a:avLst/>
          </a:prstGeom>
        </p:spPr>
      </p:pic>
      <p:sp>
        <p:nvSpPr>
          <p:cNvPr id="30"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9</a:t>
            </a:r>
            <a:endParaRPr lang="en-US" altLang="en-US" sz="600">
              <a:latin typeface="Arial MT"/>
              <a:cs typeface="Arial MT"/>
            </a:endParaRPr>
          </a:p>
        </p:txBody>
      </p:sp>
      <p:sp>
        <p:nvSpPr>
          <p:cNvPr id="34" name="Text Box 33"/>
          <p:cNvSpPr txBox="1"/>
          <p:nvPr/>
        </p:nvSpPr>
        <p:spPr>
          <a:xfrm>
            <a:off x="95250" y="139065"/>
            <a:ext cx="2444750" cy="422910"/>
          </a:xfrm>
          <a:prstGeom prst="rect">
            <a:avLst/>
          </a:prstGeom>
          <a:noFill/>
        </p:spPr>
        <p:txBody>
          <a:bodyPr wrap="square" rtlCol="0">
            <a:noAutofit/>
          </a:bodyPr>
          <a:p>
            <a:r>
              <a:rPr lang="en-US"/>
              <a:t> </a:t>
            </a:r>
            <a:r>
              <a:rPr lang="en-US" sz="1400">
                <a:solidFill>
                  <a:schemeClr val="bg1"/>
                </a:solidFill>
              </a:rPr>
              <a:t>Project architecture</a:t>
            </a:r>
            <a:r>
              <a:rPr lang="en-US"/>
              <a:t> </a:t>
            </a:r>
            <a:endParaRPr lang="en-US"/>
          </a:p>
        </p:txBody>
      </p:sp>
      <p:sp>
        <p:nvSpPr>
          <p:cNvPr id="2" name="Content Placeholder 1"/>
          <p:cNvSpPr/>
          <p:nvPr>
            <p:ph sz="half" idx="3"/>
          </p:nvPr>
        </p:nvSpPr>
        <p:spPr/>
        <p:txBody>
          <a:bodyPr/>
          <a:p>
            <a:endParaRPr lang="en-US"/>
          </a:p>
        </p:txBody>
      </p:sp>
      <p:pic>
        <p:nvPicPr>
          <p:cNvPr id="29" name="Picture 28" descr="11"/>
          <p:cNvPicPr>
            <a:picLocks noChangeAspect="1"/>
          </p:cNvPicPr>
          <p:nvPr/>
        </p:nvPicPr>
        <p:blipFill>
          <a:blip r:embed="rId2"/>
          <a:stretch>
            <a:fillRect/>
          </a:stretch>
        </p:blipFill>
        <p:spPr>
          <a:xfrm>
            <a:off x="520700" y="669925"/>
            <a:ext cx="5102860" cy="2593340"/>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endParaRPr lang="en-US"/>
          </a:p>
        </p:txBody>
      </p:sp>
      <p:sp>
        <p:nvSpPr>
          <p:cNvPr id="4" name="object 4"/>
          <p:cNvSpPr/>
          <p:nvPr/>
        </p:nvSpPr>
        <p:spPr>
          <a:xfrm>
            <a:off x="4221087" y="3405580"/>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1E1E1E"/>
            </a:solidFill>
          </a:ln>
        </p:spPr>
        <p:txBody>
          <a:bodyPr wrap="square" lIns="0" tIns="0" rIns="0" bIns="0" rtlCol="0"/>
          <a:lstStyle/>
          <a:p/>
        </p:txBody>
      </p:sp>
      <p:sp>
        <p:nvSpPr>
          <p:cNvPr id="5" name="object 5"/>
          <p:cNvSpPr/>
          <p:nvPr/>
        </p:nvSpPr>
        <p:spPr>
          <a:xfrm>
            <a:off x="4141470" y="340161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00683B"/>
          </a:solidFill>
        </p:spPr>
        <p:txBody>
          <a:bodyPr wrap="square" lIns="0" tIns="0" rIns="0" bIns="0" rtlCol="0"/>
          <a:lstStyle/>
          <a:p/>
        </p:txBody>
      </p:sp>
      <p:sp>
        <p:nvSpPr>
          <p:cNvPr id="6" name="object 6"/>
          <p:cNvSpPr/>
          <p:nvPr/>
        </p:nvSpPr>
        <p:spPr>
          <a:xfrm>
            <a:off x="4319272" y="3401618"/>
            <a:ext cx="25400" cy="38100"/>
          </a:xfrm>
          <a:custGeom>
            <a:avLst/>
            <a:gdLst/>
            <a:ahLst/>
            <a:cxnLst/>
            <a:rect l="l" t="t" r="r" b="b"/>
            <a:pathLst>
              <a:path w="25400" h="38100">
                <a:moveTo>
                  <a:pt x="0" y="0"/>
                </a:moveTo>
                <a:lnTo>
                  <a:pt x="0" y="38100"/>
                </a:lnTo>
                <a:lnTo>
                  <a:pt x="25400" y="19050"/>
                </a:lnTo>
                <a:lnTo>
                  <a:pt x="0" y="0"/>
                </a:lnTo>
                <a:close/>
              </a:path>
            </a:pathLst>
          </a:custGeom>
          <a:solidFill>
            <a:srgbClr val="00683B"/>
          </a:solidFill>
        </p:spPr>
        <p:txBody>
          <a:bodyPr wrap="square" lIns="0" tIns="0" rIns="0" bIns="0" rtlCol="0"/>
          <a:lstStyle/>
          <a:p/>
        </p:txBody>
      </p:sp>
      <p:grpSp>
        <p:nvGrpSpPr>
          <p:cNvPr id="7" name="object 7"/>
          <p:cNvGrpSpPr/>
          <p:nvPr/>
        </p:nvGrpSpPr>
        <p:grpSpPr>
          <a:xfrm>
            <a:off x="0" y="3388918"/>
            <a:ext cx="5760085" cy="211454"/>
            <a:chOff x="0" y="3388918"/>
            <a:chExt cx="5760085" cy="211454"/>
          </a:xfrm>
        </p:grpSpPr>
        <p:sp>
          <p:nvSpPr>
            <p:cNvPr id="8" name="object 8"/>
            <p:cNvSpPr/>
            <p:nvPr/>
          </p:nvSpPr>
          <p:spPr>
            <a:xfrm>
              <a:off x="4475606" y="339526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1E1E1E"/>
              </a:solidFill>
            </a:ln>
          </p:spPr>
          <p:txBody>
            <a:bodyPr wrap="square" lIns="0" tIns="0" rIns="0" bIns="0" rtlCol="0"/>
            <a:lstStyle/>
            <a:p/>
          </p:txBody>
        </p:sp>
        <p:sp>
          <p:nvSpPr>
            <p:cNvPr id="9" name="object 9"/>
            <p:cNvSpPr/>
            <p:nvPr/>
          </p:nvSpPr>
          <p:spPr>
            <a:xfrm>
              <a:off x="441243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0" name="object 10"/>
            <p:cNvSpPr/>
            <p:nvPr/>
          </p:nvSpPr>
          <p:spPr>
            <a:xfrm>
              <a:off x="4772318" y="3407968"/>
              <a:ext cx="38100" cy="0"/>
            </a:xfrm>
            <a:custGeom>
              <a:avLst/>
              <a:gdLst/>
              <a:ahLst/>
              <a:cxnLst/>
              <a:rect l="l" t="t" r="r" b="b"/>
              <a:pathLst>
                <a:path w="38100">
                  <a:moveTo>
                    <a:pt x="0" y="0"/>
                  </a:moveTo>
                  <a:lnTo>
                    <a:pt x="38100" y="0"/>
                  </a:lnTo>
                </a:path>
              </a:pathLst>
            </a:custGeom>
            <a:ln w="7591">
              <a:solidFill>
                <a:srgbClr val="1E1E1E"/>
              </a:solidFill>
            </a:ln>
          </p:spPr>
          <p:txBody>
            <a:bodyPr wrap="square" lIns="0" tIns="0" rIns="0" bIns="0" rtlCol="0"/>
            <a:lstStyle/>
            <a:p/>
          </p:txBody>
        </p:sp>
        <p:sp>
          <p:nvSpPr>
            <p:cNvPr id="11" name="object 11"/>
            <p:cNvSpPr/>
            <p:nvPr/>
          </p:nvSpPr>
          <p:spPr>
            <a:xfrm>
              <a:off x="468341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2" name="object 12"/>
            <p:cNvSpPr/>
            <p:nvPr/>
          </p:nvSpPr>
          <p:spPr>
            <a:xfrm>
              <a:off x="4759618" y="339526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00683B"/>
              </a:solidFill>
            </a:ln>
          </p:spPr>
          <p:txBody>
            <a:bodyPr wrap="square" lIns="0" tIns="0" rIns="0" bIns="0" rtlCol="0"/>
            <a:lstStyle/>
            <a:p/>
          </p:txBody>
        </p:sp>
        <p:sp>
          <p:nvSpPr>
            <p:cNvPr id="13" name="object 13"/>
            <p:cNvSpPr/>
            <p:nvPr/>
          </p:nvSpPr>
          <p:spPr>
            <a:xfrm>
              <a:off x="5030597" y="339526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1E1E1E"/>
              </a:solidFill>
            </a:ln>
          </p:spPr>
          <p:txBody>
            <a:bodyPr wrap="square" lIns="0" tIns="0" rIns="0" bIns="0" rtlCol="0"/>
            <a:lstStyle/>
            <a:p/>
          </p:txBody>
        </p:sp>
        <p:sp>
          <p:nvSpPr>
            <p:cNvPr id="14" name="object 14"/>
            <p:cNvSpPr/>
            <p:nvPr/>
          </p:nvSpPr>
          <p:spPr>
            <a:xfrm>
              <a:off x="4954397" y="340161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00683B"/>
            </a:solidFill>
          </p:spPr>
          <p:txBody>
            <a:bodyPr wrap="square" lIns="0" tIns="0" rIns="0" bIns="0" rtlCol="0"/>
            <a:lstStyle/>
            <a:p/>
          </p:txBody>
        </p:sp>
        <p:sp>
          <p:nvSpPr>
            <p:cNvPr id="15" name="object 15"/>
            <p:cNvSpPr/>
            <p:nvPr/>
          </p:nvSpPr>
          <p:spPr>
            <a:xfrm>
              <a:off x="5030597" y="343336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00683B"/>
              </a:solidFill>
            </a:ln>
          </p:spPr>
          <p:txBody>
            <a:bodyPr wrap="square" lIns="0" tIns="0" rIns="0" bIns="0" rtlCol="0"/>
            <a:lstStyle/>
            <a:p/>
          </p:txBody>
        </p:sp>
        <p:sp>
          <p:nvSpPr>
            <p:cNvPr id="16" name="object 16"/>
            <p:cNvSpPr/>
            <p:nvPr/>
          </p:nvSpPr>
          <p:spPr>
            <a:xfrm>
              <a:off x="5238064" y="3395268"/>
              <a:ext cx="165100" cy="50800"/>
            </a:xfrm>
            <a:custGeom>
              <a:avLst/>
              <a:gdLst/>
              <a:ahLst/>
              <a:cxnLst/>
              <a:rect l="l" t="t" r="r" b="b"/>
              <a:pathLst>
                <a:path w="165100" h="50800">
                  <a:moveTo>
                    <a:pt x="12700" y="0"/>
                  </a:moveTo>
                  <a:lnTo>
                    <a:pt x="50800" y="0"/>
                  </a:lnTo>
                </a:path>
                <a:path w="165100" h="50800">
                  <a:moveTo>
                    <a:pt x="25400" y="12700"/>
                  </a:moveTo>
                  <a:lnTo>
                    <a:pt x="63500" y="12700"/>
                  </a:lnTo>
                </a:path>
                <a:path w="165100" h="50800">
                  <a:moveTo>
                    <a:pt x="25400" y="25400"/>
                  </a:moveTo>
                  <a:lnTo>
                    <a:pt x="63500" y="25400"/>
                  </a:lnTo>
                </a:path>
                <a:path w="165100" h="50800">
                  <a:moveTo>
                    <a:pt x="0" y="38100"/>
                  </a:moveTo>
                  <a:lnTo>
                    <a:pt x="50800" y="38100"/>
                  </a:lnTo>
                </a:path>
                <a:path w="165100" h="50800">
                  <a:moveTo>
                    <a:pt x="25400" y="50800"/>
                  </a:moveTo>
                  <a:lnTo>
                    <a:pt x="63500" y="50800"/>
                  </a:lnTo>
                </a:path>
                <a:path w="165100" h="50800">
                  <a:moveTo>
                    <a:pt x="114301" y="12700"/>
                  </a:moveTo>
                  <a:lnTo>
                    <a:pt x="152401" y="12700"/>
                  </a:lnTo>
                </a:path>
                <a:path w="165100" h="50800">
                  <a:moveTo>
                    <a:pt x="127001" y="25400"/>
                  </a:moveTo>
                  <a:lnTo>
                    <a:pt x="165102" y="25400"/>
                  </a:lnTo>
                </a:path>
                <a:path w="165100" h="50800">
                  <a:moveTo>
                    <a:pt x="127001" y="38100"/>
                  </a:moveTo>
                  <a:lnTo>
                    <a:pt x="165102" y="38100"/>
                  </a:lnTo>
                </a:path>
              </a:pathLst>
            </a:custGeom>
            <a:ln w="7591">
              <a:solidFill>
                <a:srgbClr val="1E1E1E"/>
              </a:solidFill>
            </a:ln>
          </p:spPr>
          <p:txBody>
            <a:bodyPr wrap="square" lIns="0" tIns="0" rIns="0" bIns="0" rtlCol="0"/>
            <a:lstStyle/>
            <a:p/>
          </p:txBody>
        </p:sp>
        <p:sp>
          <p:nvSpPr>
            <p:cNvPr id="17" name="object 17"/>
            <p:cNvSpPr/>
            <p:nvPr/>
          </p:nvSpPr>
          <p:spPr>
            <a:xfrm>
              <a:off x="5326965" y="3388918"/>
              <a:ext cx="0" cy="63500"/>
            </a:xfrm>
            <a:custGeom>
              <a:avLst/>
              <a:gdLst/>
              <a:ahLst/>
              <a:cxnLst/>
              <a:rect l="l" t="t" r="r" b="b"/>
              <a:pathLst>
                <a:path h="63500">
                  <a:moveTo>
                    <a:pt x="0" y="63500"/>
                  </a:moveTo>
                  <a:lnTo>
                    <a:pt x="0" y="0"/>
                  </a:lnTo>
                </a:path>
              </a:pathLst>
            </a:custGeom>
            <a:ln w="5060">
              <a:solidFill>
                <a:srgbClr val="00683B"/>
              </a:solidFill>
            </a:ln>
          </p:spPr>
          <p:txBody>
            <a:bodyPr wrap="square" lIns="0" tIns="0" rIns="0" bIns="0" rtlCol="0"/>
            <a:lstStyle/>
            <a:p/>
          </p:txBody>
        </p:sp>
        <p:sp>
          <p:nvSpPr>
            <p:cNvPr id="18" name="object 18"/>
            <p:cNvSpPr/>
            <p:nvPr/>
          </p:nvSpPr>
          <p:spPr>
            <a:xfrm>
              <a:off x="5603025" y="3425748"/>
              <a:ext cx="20320" cy="20320"/>
            </a:xfrm>
            <a:custGeom>
              <a:avLst/>
              <a:gdLst/>
              <a:ahLst/>
              <a:cxnLst/>
              <a:rect l="l" t="t" r="r" b="b"/>
              <a:pathLst>
                <a:path w="20320" h="20320">
                  <a:moveTo>
                    <a:pt x="0" y="0"/>
                  </a:moveTo>
                  <a:lnTo>
                    <a:pt x="20320" y="20320"/>
                  </a:lnTo>
                </a:path>
              </a:pathLst>
            </a:custGeom>
            <a:ln w="7591">
              <a:solidFill>
                <a:srgbClr val="1E1E1E"/>
              </a:solidFill>
            </a:ln>
          </p:spPr>
          <p:txBody>
            <a:bodyPr wrap="square" lIns="0" tIns="0" rIns="0" bIns="0" rtlCol="0"/>
            <a:lstStyle/>
            <a:p/>
          </p:txBody>
        </p:sp>
        <p:sp>
          <p:nvSpPr>
            <p:cNvPr id="19" name="object 19"/>
            <p:cNvSpPr/>
            <p:nvPr/>
          </p:nvSpPr>
          <p:spPr>
            <a:xfrm>
              <a:off x="5575961" y="339925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1E1E1E"/>
              </a:solidFill>
            </a:ln>
          </p:spPr>
          <p:txBody>
            <a:bodyPr wrap="square" lIns="0" tIns="0" rIns="0" bIns="0" rtlCol="0"/>
            <a:lstStyle/>
            <a:p/>
          </p:txBody>
        </p:sp>
        <p:sp>
          <p:nvSpPr>
            <p:cNvPr id="20" name="object 20"/>
            <p:cNvSpPr/>
            <p:nvPr/>
          </p:nvSpPr>
          <p:spPr>
            <a:xfrm>
              <a:off x="5481104" y="339526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1E1E1E"/>
              </a:solidFill>
            </a:ln>
          </p:spPr>
          <p:txBody>
            <a:bodyPr wrap="square" lIns="0" tIns="0" rIns="0" bIns="0" rtlCol="0"/>
            <a:lstStyle/>
            <a:p/>
          </p:txBody>
        </p:sp>
        <p:sp>
          <p:nvSpPr>
            <p:cNvPr id="21" name="object 21"/>
            <p:cNvSpPr/>
            <p:nvPr/>
          </p:nvSpPr>
          <p:spPr>
            <a:xfrm>
              <a:off x="0"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00683B"/>
            </a:solidFill>
          </p:spPr>
          <p:txBody>
            <a:bodyPr wrap="square" lIns="0" tIns="0" rIns="0" bIns="0" rtlCol="0"/>
            <a:lstStyle/>
            <a:p/>
          </p:txBody>
        </p:sp>
        <p:sp>
          <p:nvSpPr>
            <p:cNvPr id="22" name="object 22"/>
            <p:cNvSpPr/>
            <p:nvPr/>
          </p:nvSpPr>
          <p:spPr>
            <a:xfrm>
              <a:off x="1919973"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1E1E1E"/>
            </a:solidFill>
          </p:spPr>
          <p:txBody>
            <a:bodyPr wrap="square" lIns="0" tIns="0" rIns="0" bIns="0" rtlCol="0"/>
            <a:lstStyle/>
            <a:p/>
          </p:txBody>
        </p:sp>
        <p:sp>
          <p:nvSpPr>
            <p:cNvPr id="23" name="object 23"/>
            <p:cNvSpPr/>
            <p:nvPr/>
          </p:nvSpPr>
          <p:spPr>
            <a:xfrm>
              <a:off x="3839946" y="3490353"/>
              <a:ext cx="1920239" cy="109855"/>
            </a:xfrm>
            <a:custGeom>
              <a:avLst/>
              <a:gdLst/>
              <a:ahLst/>
              <a:cxnLst/>
              <a:rect l="l" t="t" r="r" b="b"/>
              <a:pathLst>
                <a:path w="1920239" h="109854">
                  <a:moveTo>
                    <a:pt x="1919973" y="0"/>
                  </a:moveTo>
                  <a:lnTo>
                    <a:pt x="0" y="0"/>
                  </a:lnTo>
                  <a:lnTo>
                    <a:pt x="0" y="109651"/>
                  </a:lnTo>
                  <a:lnTo>
                    <a:pt x="1919973" y="109651"/>
                  </a:lnTo>
                  <a:lnTo>
                    <a:pt x="1919973" y="0"/>
                  </a:lnTo>
                  <a:close/>
                </a:path>
              </a:pathLst>
            </a:custGeom>
            <a:solidFill>
              <a:srgbClr val="A61930"/>
            </a:solidFill>
          </p:spPr>
          <p:txBody>
            <a:bodyPr wrap="square" lIns="0" tIns="0" rIns="0" bIns="0" rtlCol="0"/>
            <a:lstStyle/>
            <a:p/>
          </p:txBody>
        </p:sp>
      </p:grpSp>
      <p:sp>
        <p:nvSpPr>
          <p:cNvPr id="24" name="object 24"/>
          <p:cNvSpPr/>
          <p:nvPr/>
        </p:nvSpPr>
        <p:spPr>
          <a:xfrm>
            <a:off x="0"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00683B"/>
          </a:solidFill>
        </p:spPr>
        <p:txBody>
          <a:bodyPr wrap="square" lIns="0" tIns="0" rIns="0" bIns="0" rtlCol="0"/>
          <a:lstStyle/>
          <a:p/>
        </p:txBody>
      </p:sp>
      <p:grpSp>
        <p:nvGrpSpPr>
          <p:cNvPr id="26" name="object 26"/>
          <p:cNvGrpSpPr/>
          <p:nvPr/>
        </p:nvGrpSpPr>
        <p:grpSpPr>
          <a:xfrm>
            <a:off x="0" y="12"/>
            <a:ext cx="5760085" cy="490220"/>
            <a:chOff x="0" y="12"/>
            <a:chExt cx="5760085" cy="490220"/>
          </a:xfrm>
        </p:grpSpPr>
        <p:sp>
          <p:nvSpPr>
            <p:cNvPr id="27" name="object 27"/>
            <p:cNvSpPr/>
            <p:nvPr/>
          </p:nvSpPr>
          <p:spPr>
            <a:xfrm>
              <a:off x="2880004" y="12"/>
              <a:ext cx="2880360" cy="140335"/>
            </a:xfrm>
            <a:custGeom>
              <a:avLst/>
              <a:gdLst/>
              <a:ahLst/>
              <a:cxnLst/>
              <a:rect l="l" t="t" r="r" b="b"/>
              <a:pathLst>
                <a:path w="2880360" h="140335">
                  <a:moveTo>
                    <a:pt x="2880004" y="0"/>
                  </a:moveTo>
                  <a:lnTo>
                    <a:pt x="0" y="0"/>
                  </a:lnTo>
                  <a:lnTo>
                    <a:pt x="0" y="140017"/>
                  </a:lnTo>
                  <a:lnTo>
                    <a:pt x="2880004" y="140017"/>
                  </a:lnTo>
                  <a:lnTo>
                    <a:pt x="2880004" y="0"/>
                  </a:lnTo>
                  <a:close/>
                </a:path>
              </a:pathLst>
            </a:custGeom>
            <a:solidFill>
              <a:srgbClr val="A61930"/>
            </a:solidFill>
          </p:spPr>
          <p:txBody>
            <a:bodyPr wrap="square" lIns="0" tIns="0" rIns="0" bIns="0" rtlCol="0"/>
            <a:lstStyle/>
            <a:p/>
          </p:txBody>
        </p:sp>
        <p:sp>
          <p:nvSpPr>
            <p:cNvPr id="28" name="object 28"/>
            <p:cNvSpPr/>
            <p:nvPr/>
          </p:nvSpPr>
          <p:spPr>
            <a:xfrm>
              <a:off x="0" y="140017"/>
              <a:ext cx="5760085" cy="350520"/>
            </a:xfrm>
            <a:custGeom>
              <a:avLst/>
              <a:gdLst/>
              <a:ahLst/>
              <a:cxnLst/>
              <a:rect l="l" t="t" r="r" b="b"/>
              <a:pathLst>
                <a:path w="5760085" h="350520">
                  <a:moveTo>
                    <a:pt x="5759996" y="0"/>
                  </a:moveTo>
                  <a:lnTo>
                    <a:pt x="0" y="0"/>
                  </a:lnTo>
                  <a:lnTo>
                    <a:pt x="0" y="350126"/>
                  </a:lnTo>
                  <a:lnTo>
                    <a:pt x="5759996" y="350126"/>
                  </a:lnTo>
                  <a:lnTo>
                    <a:pt x="5759996" y="0"/>
                  </a:lnTo>
                  <a:close/>
                </a:path>
              </a:pathLst>
            </a:custGeom>
            <a:solidFill>
              <a:srgbClr val="1E1E1E"/>
            </a:solidFill>
          </p:spPr>
          <p:txBody>
            <a:bodyPr wrap="square" lIns="0" tIns="0" rIns="0" bIns="0" rtlCol="0"/>
            <a:lstStyle/>
            <a:p/>
          </p:txBody>
        </p:sp>
      </p:grpSp>
      <p:sp>
        <p:nvSpPr>
          <p:cNvPr id="29" name="object 29"/>
          <p:cNvSpPr txBox="1"/>
          <p:nvPr/>
        </p:nvSpPr>
        <p:spPr>
          <a:xfrm>
            <a:off x="95250" y="200025"/>
            <a:ext cx="881380" cy="232410"/>
          </a:xfrm>
          <a:prstGeom prst="rect">
            <a:avLst/>
          </a:prstGeom>
        </p:spPr>
        <p:txBody>
          <a:bodyPr vert="horz" wrap="square" lIns="0" tIns="17145" rIns="0" bIns="0" rtlCol="0">
            <a:spAutoFit/>
          </a:bodyPr>
          <a:lstStyle/>
          <a:p>
            <a:pPr marL="12700">
              <a:lnSpc>
                <a:spcPct val="100000"/>
              </a:lnSpc>
              <a:spcBef>
                <a:spcPts val="135"/>
              </a:spcBef>
            </a:pPr>
            <a:r>
              <a:rPr lang="en-US" altLang="en-US" sz="1400" spc="-55" dirty="0">
                <a:solidFill>
                  <a:srgbClr val="FFFFFF"/>
                </a:solidFill>
                <a:latin typeface="Tahoma" panose="020B0604030504040204"/>
                <a:cs typeface="Tahoma" panose="020B0604030504040204"/>
              </a:rPr>
              <a:t>Methods</a:t>
            </a:r>
            <a:endParaRPr lang="en-US" altLang="en-US" sz="1400" spc="-55" dirty="0">
              <a:solidFill>
                <a:srgbClr val="FFFFFF"/>
              </a:solidFill>
              <a:latin typeface="Tahoma" panose="020B0604030504040204"/>
              <a:cs typeface="Tahoma" panose="020B0604030504040204"/>
            </a:endParaRPr>
          </a:p>
        </p:txBody>
      </p:sp>
      <p:pic>
        <p:nvPicPr>
          <p:cNvPr id="49" name="Content Placeholder 48" descr="OIP"/>
          <p:cNvPicPr>
            <a:picLocks noGrp="1" noChangeAspect="1"/>
          </p:cNvPicPr>
          <p:nvPr/>
        </p:nvPicPr>
        <p:blipFill>
          <a:blip r:embed="rId1"/>
          <a:stretch>
            <a:fillRect/>
          </a:stretch>
        </p:blipFill>
        <p:spPr>
          <a:xfrm>
            <a:off x="0" y="636905"/>
            <a:ext cx="340360" cy="560705"/>
          </a:xfrm>
          <a:prstGeom prst="rect">
            <a:avLst/>
          </a:prstGeom>
        </p:spPr>
      </p:pic>
      <p:sp>
        <p:nvSpPr>
          <p:cNvPr id="33" name="object 40"/>
          <p:cNvSpPr txBox="1"/>
          <p:nvPr/>
        </p:nvSpPr>
        <p:spPr>
          <a:xfrm>
            <a:off x="5491407" y="3495789"/>
            <a:ext cx="213995" cy="86360"/>
          </a:xfrm>
          <a:prstGeom prst="rect">
            <a:avLst/>
          </a:prstGeom>
        </p:spPr>
        <p:txBody>
          <a:bodyPr vert="horz" wrap="square" lIns="0" tIns="0" rIns="0" bIns="0" rtlCol="0">
            <a:spAutoFit/>
          </a:bodyPr>
          <a:lstStyle/>
          <a:p>
            <a:pPr marL="12700">
              <a:lnSpc>
                <a:spcPts val="675"/>
              </a:lnSpc>
            </a:pPr>
            <a:r>
              <a:rPr lang="en-US" altLang="en-US" sz="600" spc="-30" dirty="0">
                <a:solidFill>
                  <a:srgbClr val="FFFFFF"/>
                </a:solidFill>
                <a:latin typeface="Arial MT"/>
                <a:cs typeface="Arial MT"/>
              </a:rPr>
              <a:t>10</a:t>
            </a:r>
            <a:endParaRPr lang="en-US" altLang="en-US" sz="600">
              <a:latin typeface="Arial MT"/>
              <a:cs typeface="Arial MT"/>
            </a:endParaRPr>
          </a:p>
        </p:txBody>
      </p:sp>
      <p:sp>
        <p:nvSpPr>
          <p:cNvPr id="3" name="Text Box 2"/>
          <p:cNvSpPr txBox="1"/>
          <p:nvPr/>
        </p:nvSpPr>
        <p:spPr>
          <a:xfrm>
            <a:off x="530225" y="766445"/>
            <a:ext cx="4796790" cy="337185"/>
          </a:xfrm>
          <a:prstGeom prst="rect">
            <a:avLst/>
          </a:prstGeom>
          <a:noFill/>
        </p:spPr>
        <p:txBody>
          <a:bodyPr wrap="square" rtlCol="0">
            <a:spAutoFit/>
          </a:bodyPr>
          <a:p>
            <a:pPr marL="0" indent="0">
              <a:buFont typeface="Arial" panose="020B0604020202020204" pitchFamily="34" charset="0"/>
              <a:buNone/>
            </a:pPr>
            <a:endParaRPr lang="en-US" sz="1600"/>
          </a:p>
        </p:txBody>
      </p:sp>
      <p:sp>
        <p:nvSpPr>
          <p:cNvPr id="2" name="Text Box 1"/>
          <p:cNvSpPr txBox="1"/>
          <p:nvPr/>
        </p:nvSpPr>
        <p:spPr>
          <a:xfrm>
            <a:off x="340995" y="580390"/>
            <a:ext cx="5208905" cy="2827655"/>
          </a:xfrm>
          <a:prstGeom prst="rect">
            <a:avLst/>
          </a:prstGeom>
          <a:noFill/>
        </p:spPr>
        <p:txBody>
          <a:bodyPr wrap="square" rtlCol="0">
            <a:noAutofit/>
          </a:bodyPr>
          <a:p>
            <a:pPr marL="0" indent="0">
              <a:buFont typeface="Arial" panose="020B0604020202020204" pitchFamily="34" charset="0"/>
              <a:buNone/>
            </a:pPr>
            <a:r>
              <a:rPr lang="en-US" sz="1200">
                <a:sym typeface="+mn-ea"/>
              </a:rPr>
              <a:t>1- Pose Estimation </a:t>
            </a:r>
            <a:endParaRPr lang="en-US" sz="1200">
              <a:sym typeface="+mn-ea"/>
            </a:endParaRPr>
          </a:p>
          <a:p>
            <a:pPr marL="0" indent="0">
              <a:buFont typeface="Arial" panose="020B0604020202020204" pitchFamily="34" charset="0"/>
              <a:buNone/>
            </a:pPr>
            <a:endParaRPr lang="en-US" sz="1200">
              <a:sym typeface="+mn-ea"/>
            </a:endParaRPr>
          </a:p>
          <a:p>
            <a:pPr marL="628650" lvl="1" indent="-171450">
              <a:buFont typeface="Arial" panose="020B0604020202020204" pitchFamily="34" charset="0"/>
              <a:buChar char="•"/>
            </a:pPr>
            <a:r>
              <a:rPr lang="en-US" sz="1200">
                <a:sym typeface="+mn-ea"/>
              </a:rPr>
              <a:t>Use MediaPipe for landmark detection.</a:t>
            </a:r>
            <a:endParaRPr lang="en-US" sz="1200">
              <a:sym typeface="+mn-ea"/>
            </a:endParaRPr>
          </a:p>
          <a:p>
            <a:pPr marL="628650" lvl="1" indent="-171450">
              <a:buFont typeface="Arial" panose="020B0604020202020204" pitchFamily="34" charset="0"/>
              <a:buChar char="•"/>
            </a:pPr>
            <a:endParaRPr lang="en-US" sz="1200"/>
          </a:p>
          <a:p>
            <a:pPr marL="628650" lvl="1" indent="-171450">
              <a:buFont typeface="Arial" panose="020B0604020202020204" pitchFamily="34" charset="0"/>
              <a:buChar char="•"/>
            </a:pPr>
            <a:r>
              <a:rPr lang="en-US" sz="1200"/>
              <a:t>Input vuideo from camera or video file.</a:t>
            </a:r>
            <a:endParaRPr lang="en-US" sz="1200"/>
          </a:p>
          <a:p>
            <a:pPr marL="628650" lvl="1" indent="-171450">
              <a:buFont typeface="Arial" panose="020B0604020202020204" pitchFamily="34" charset="0"/>
              <a:buChar char="•"/>
            </a:pPr>
            <a:endParaRPr lang="en-US" sz="1200"/>
          </a:p>
          <a:p>
            <a:pPr marL="628650" lvl="1" indent="-171450">
              <a:buFont typeface="Arial" panose="020B0604020202020204" pitchFamily="34" charset="0"/>
              <a:buChar char="•"/>
            </a:pPr>
            <a:r>
              <a:rPr lang="en-US" sz="1200"/>
              <a:t>The frame is resized to 800x480 pixels and converted to RGB color space using Open-cv.</a:t>
            </a:r>
            <a:endParaRPr lang="en-US" sz="1200"/>
          </a:p>
          <a:p>
            <a:pPr marL="0" indent="0">
              <a:buFont typeface="Arial" panose="020B0604020202020204" pitchFamily="34" charset="0"/>
              <a:buNone/>
            </a:pPr>
            <a:endParaRPr lang="en-US" sz="1200"/>
          </a:p>
          <a:p>
            <a:pPr marL="0" indent="0">
              <a:buFont typeface="Arial" panose="020B0604020202020204" pitchFamily="34" charset="0"/>
              <a:buNone/>
            </a:pPr>
            <a:r>
              <a:rPr lang="en-US" sz="1200"/>
              <a:t>2- Calculate angle</a:t>
            </a:r>
            <a:endParaRPr lang="en-US" sz="1200"/>
          </a:p>
          <a:p>
            <a:pPr marL="0" indent="0">
              <a:buFont typeface="Arial" panose="020B0604020202020204" pitchFamily="34" charset="0"/>
              <a:buNone/>
            </a:pPr>
            <a:endParaRPr lang="en-US" sz="1200"/>
          </a:p>
          <a:p>
            <a:pPr marL="628650" lvl="1" indent="-171450">
              <a:buFont typeface="Arial" panose="020B0604020202020204" pitchFamily="34" charset="0"/>
              <a:buChar char="•"/>
            </a:pPr>
            <a:r>
              <a:rPr lang="en-US" sz="1200"/>
              <a:t>Inside the function, it calculates the position of the (nose, left elbow, and right elbow) for Pull-up exercise </a:t>
            </a:r>
            <a:r>
              <a:rPr lang="en-US" sz="1200">
                <a:sym typeface="+mn-ea"/>
              </a:rPr>
              <a:t>based on landmarks</a:t>
            </a:r>
            <a:r>
              <a:rPr lang="en-US" sz="1200"/>
              <a:t>.</a:t>
            </a:r>
            <a:endParaRPr lang="en-US" sz="1200"/>
          </a:p>
          <a:p>
            <a:pPr marL="457200" lvl="1" indent="0">
              <a:buFont typeface="Arial" panose="020B0604020202020204" pitchFamily="34" charset="0"/>
              <a:buNone/>
            </a:pPr>
            <a:r>
              <a:rPr lang="en-US" sz="1200"/>
              <a:t> </a:t>
            </a:r>
            <a:endParaRPr lang="en-US" sz="1200"/>
          </a:p>
          <a:p>
            <a:pPr marL="628650" lvl="1" indent="-171450">
              <a:buFont typeface="Arial" panose="020B0604020202020204" pitchFamily="34" charset="0"/>
              <a:buChar char="•"/>
            </a:pPr>
            <a:r>
              <a:rPr lang="en-US" sz="1200"/>
              <a:t>(right knee and left knee) for Walk exercise based on landmarks.</a:t>
            </a:r>
            <a:endParaRPr lang="en-US" sz="1200"/>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3227</Words>
  <Application>WPS Presentation</Application>
  <PresentationFormat>Custom</PresentationFormat>
  <Paragraphs>118</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Tahoma</vt:lpstr>
      <vt:lpstr>Arial MT</vt:lpstr>
      <vt:lpstr>Trebuchet MS</vt:lpstr>
      <vt:lpstr>Calibri</vt:lpstr>
      <vt:lpstr>Wingdings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Beamer theme AGH - Sample presentation</dc:title>
  <dc:creator>Stanisław Polak</dc:creator>
  <cp:lastModifiedBy>alasa</cp:lastModifiedBy>
  <cp:revision>31</cp:revision>
  <dcterms:created xsi:type="dcterms:W3CDTF">2024-03-11T00:42:00Z</dcterms:created>
  <dcterms:modified xsi:type="dcterms:W3CDTF">2024-05-18T19:13:04Z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2024-03-11T07:00:00Z</vt:filetime>
  </property>
  <property fmtid="{D5CDD505-2E9C-101B-9397-08002B2CF9AE}" pid="3" name="Creator">
    <vt:lpwstr>LaTeX with Beamer class</vt:lpwstr>
  </property>
  <property fmtid="{D5CDD505-2E9C-101B-9397-08002B2CF9AE}" pid="4" name="LastSaved">
    <vt:filetime>2024-03-11T07:00:00Z</vt:filetime>
  </property>
  <property fmtid="{D5CDD505-2E9C-101B-9397-08002B2CF9AE}" pid="5" name="PTEX.Fullbanner">
    <vt:lpwstr>This is pdfTeX, Version 3.141592653-2.6-1.40.25 (TeX Live 2023) kpathsea version 6.3.5</vt:lpwstr>
  </property>
  <property fmtid="{D5CDD505-2E9C-101B-9397-08002B2CF9AE}" pid="6" name="Producer">
    <vt:lpwstr>pdfTeX-1.40.25</vt:lpwstr>
  </property>
  <property fmtid="{D5CDD505-2E9C-101B-9397-08002B2CF9AE}" pid="7" name="ICV">
    <vt:lpwstr>E1FB76C57ADA4FB5ADD7CA76C58FAAFE_13</vt:lpwstr>
  </property>
  <property fmtid="{D5CDD505-2E9C-101B-9397-08002B2CF9AE}" pid="8" name="KSOProductBuildVer">
    <vt:lpwstr>1033-12.2.0.13472</vt:lpwstr>
  </property>
</Properties>
</file>