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66" r:id="rId2"/>
    <p:sldId id="262" r:id="rId3"/>
    <p:sldId id="268" r:id="rId4"/>
    <p:sldId id="269" r:id="rId5"/>
    <p:sldId id="270" r:id="rId6"/>
    <p:sldId id="271" r:id="rId7"/>
    <p:sldId id="274" r:id="rId8"/>
    <p:sldId id="273" r:id="rId9"/>
    <p:sldId id="272" r:id="rId10"/>
    <p:sldId id="267" r:id="rId11"/>
  </p:sldIdLst>
  <p:sldSz cx="12192000" cy="6858000"/>
  <p:notesSz cx="6858000" cy="9144000"/>
  <p:embeddedFontLst>
    <p:embeddedFont>
      <p:font typeface="Arial Black" panose="020B0A04020102020204" pitchFamily="34" charset="0"/>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OmBtk5DbvnkierGKxpb4ZbKw0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B119"/>
    <a:srgbClr val="0FAB7D"/>
    <a:srgbClr val="047954"/>
    <a:srgbClr val="336E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7" autoAdjust="0"/>
    <p:restoredTop sz="94660"/>
  </p:normalViewPr>
  <p:slideViewPr>
    <p:cSldViewPr snapToGrid="0">
      <p:cViewPr varScale="1">
        <p:scale>
          <a:sx n="83" d="100"/>
          <a:sy n="83" d="100"/>
        </p:scale>
        <p:origin x="8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18E44AF0-39BC-AEB0-6D32-85386502EFDE}"/>
            </a:ext>
          </a:extLst>
        </p:cNvPr>
        <p:cNvGrpSpPr/>
        <p:nvPr/>
      </p:nvGrpSpPr>
      <p:grpSpPr>
        <a:xfrm>
          <a:off x="0" y="0"/>
          <a:ext cx="0" cy="0"/>
          <a:chOff x="0" y="0"/>
          <a:chExt cx="0" cy="0"/>
        </a:xfrm>
      </p:grpSpPr>
      <p:sp>
        <p:nvSpPr>
          <p:cNvPr id="167" name="Google Shape;167;p7:notes">
            <a:extLst>
              <a:ext uri="{FF2B5EF4-FFF2-40B4-BE49-F238E27FC236}">
                <a16:creationId xmlns:a16="http://schemas.microsoft.com/office/drawing/2014/main" id="{E5E8C8CA-79CB-4AE0-44A7-1D75E8EB287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a:extLst>
              <a:ext uri="{FF2B5EF4-FFF2-40B4-BE49-F238E27FC236}">
                <a16:creationId xmlns:a16="http://schemas.microsoft.com/office/drawing/2014/main" id="{52BB8700-18DF-315B-4AE2-27D154589F7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3863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FA47A6F2-F63D-8804-CF38-3E93048C921A}"/>
            </a:ext>
          </a:extLst>
        </p:cNvPr>
        <p:cNvGrpSpPr/>
        <p:nvPr/>
      </p:nvGrpSpPr>
      <p:grpSpPr>
        <a:xfrm>
          <a:off x="0" y="0"/>
          <a:ext cx="0" cy="0"/>
          <a:chOff x="0" y="0"/>
          <a:chExt cx="0" cy="0"/>
        </a:xfrm>
      </p:grpSpPr>
      <p:sp>
        <p:nvSpPr>
          <p:cNvPr id="167" name="Google Shape;167;p7:notes">
            <a:extLst>
              <a:ext uri="{FF2B5EF4-FFF2-40B4-BE49-F238E27FC236}">
                <a16:creationId xmlns:a16="http://schemas.microsoft.com/office/drawing/2014/main" id="{1677CEB7-F6ED-CEDA-F95D-E6129C9A63D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a:extLst>
              <a:ext uri="{FF2B5EF4-FFF2-40B4-BE49-F238E27FC236}">
                <a16:creationId xmlns:a16="http://schemas.microsoft.com/office/drawing/2014/main" id="{F50354EB-393A-A55A-99C7-08AAAA0D719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3036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9C27DE00-1298-3614-EAAE-7657EAB396B5}"/>
            </a:ext>
          </a:extLst>
        </p:cNvPr>
        <p:cNvGrpSpPr/>
        <p:nvPr/>
      </p:nvGrpSpPr>
      <p:grpSpPr>
        <a:xfrm>
          <a:off x="0" y="0"/>
          <a:ext cx="0" cy="0"/>
          <a:chOff x="0" y="0"/>
          <a:chExt cx="0" cy="0"/>
        </a:xfrm>
      </p:grpSpPr>
      <p:sp>
        <p:nvSpPr>
          <p:cNvPr id="167" name="Google Shape;167;p7:notes">
            <a:extLst>
              <a:ext uri="{FF2B5EF4-FFF2-40B4-BE49-F238E27FC236}">
                <a16:creationId xmlns:a16="http://schemas.microsoft.com/office/drawing/2014/main" id="{318707ED-B28F-F76C-5FA2-EFC2254FACC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a:extLst>
              <a:ext uri="{FF2B5EF4-FFF2-40B4-BE49-F238E27FC236}">
                <a16:creationId xmlns:a16="http://schemas.microsoft.com/office/drawing/2014/main" id="{BD9ABA70-2EA9-BFF3-A663-ACB1FADCA20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8003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44B4E399-48BA-18CB-C17F-91D0023EDD7C}"/>
            </a:ext>
          </a:extLst>
        </p:cNvPr>
        <p:cNvGrpSpPr/>
        <p:nvPr/>
      </p:nvGrpSpPr>
      <p:grpSpPr>
        <a:xfrm>
          <a:off x="0" y="0"/>
          <a:ext cx="0" cy="0"/>
          <a:chOff x="0" y="0"/>
          <a:chExt cx="0" cy="0"/>
        </a:xfrm>
      </p:grpSpPr>
      <p:sp>
        <p:nvSpPr>
          <p:cNvPr id="167" name="Google Shape;167;p7:notes">
            <a:extLst>
              <a:ext uri="{FF2B5EF4-FFF2-40B4-BE49-F238E27FC236}">
                <a16:creationId xmlns:a16="http://schemas.microsoft.com/office/drawing/2014/main" id="{A9CE7138-E076-70DC-0B7A-1858F85E701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a:extLst>
              <a:ext uri="{FF2B5EF4-FFF2-40B4-BE49-F238E27FC236}">
                <a16:creationId xmlns:a16="http://schemas.microsoft.com/office/drawing/2014/main" id="{247145B0-639F-E966-91DD-CB90DE9D793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1545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6FF6935F-6D8D-06D8-4A0B-2046CB3BEEE9}"/>
            </a:ext>
          </a:extLst>
        </p:cNvPr>
        <p:cNvGrpSpPr/>
        <p:nvPr/>
      </p:nvGrpSpPr>
      <p:grpSpPr>
        <a:xfrm>
          <a:off x="0" y="0"/>
          <a:ext cx="0" cy="0"/>
          <a:chOff x="0" y="0"/>
          <a:chExt cx="0" cy="0"/>
        </a:xfrm>
      </p:grpSpPr>
      <p:sp>
        <p:nvSpPr>
          <p:cNvPr id="167" name="Google Shape;167;p7:notes">
            <a:extLst>
              <a:ext uri="{FF2B5EF4-FFF2-40B4-BE49-F238E27FC236}">
                <a16:creationId xmlns:a16="http://schemas.microsoft.com/office/drawing/2014/main" id="{3187E8A7-7B8A-B684-04A9-D2E3B3F73DD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a:extLst>
              <a:ext uri="{FF2B5EF4-FFF2-40B4-BE49-F238E27FC236}">
                <a16:creationId xmlns:a16="http://schemas.microsoft.com/office/drawing/2014/main" id="{45C2DB17-8354-BB44-26BD-BB4620775F6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6665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35652F47-5BC3-EC7A-0DB0-329E86D68E69}"/>
            </a:ext>
          </a:extLst>
        </p:cNvPr>
        <p:cNvGrpSpPr/>
        <p:nvPr/>
      </p:nvGrpSpPr>
      <p:grpSpPr>
        <a:xfrm>
          <a:off x="0" y="0"/>
          <a:ext cx="0" cy="0"/>
          <a:chOff x="0" y="0"/>
          <a:chExt cx="0" cy="0"/>
        </a:xfrm>
      </p:grpSpPr>
      <p:sp>
        <p:nvSpPr>
          <p:cNvPr id="167" name="Google Shape;167;p7:notes">
            <a:extLst>
              <a:ext uri="{FF2B5EF4-FFF2-40B4-BE49-F238E27FC236}">
                <a16:creationId xmlns:a16="http://schemas.microsoft.com/office/drawing/2014/main" id="{030AFF65-28AA-66B8-79ED-E69B00029A4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a:extLst>
              <a:ext uri="{FF2B5EF4-FFF2-40B4-BE49-F238E27FC236}">
                <a16:creationId xmlns:a16="http://schemas.microsoft.com/office/drawing/2014/main" id="{637D9F32-F2BF-C901-D644-3893EA84E4A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242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5560E3AD-4AE2-678B-3A09-7021D0B6A525}"/>
            </a:ext>
          </a:extLst>
        </p:cNvPr>
        <p:cNvGrpSpPr/>
        <p:nvPr/>
      </p:nvGrpSpPr>
      <p:grpSpPr>
        <a:xfrm>
          <a:off x="0" y="0"/>
          <a:ext cx="0" cy="0"/>
          <a:chOff x="0" y="0"/>
          <a:chExt cx="0" cy="0"/>
        </a:xfrm>
      </p:grpSpPr>
      <p:sp>
        <p:nvSpPr>
          <p:cNvPr id="167" name="Google Shape;167;p7:notes">
            <a:extLst>
              <a:ext uri="{FF2B5EF4-FFF2-40B4-BE49-F238E27FC236}">
                <a16:creationId xmlns:a16="http://schemas.microsoft.com/office/drawing/2014/main" id="{778CDB36-04CF-6F17-EBDC-33270458F01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a:extLst>
              <a:ext uri="{FF2B5EF4-FFF2-40B4-BE49-F238E27FC236}">
                <a16:creationId xmlns:a16="http://schemas.microsoft.com/office/drawing/2014/main" id="{23AEAC1C-FB19-3FEC-9AC4-3BDB6C325BC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2264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6"/>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0" name="Google Shape;40;p17"/>
          <p:cNvPicPr preferRelativeResize="0"/>
          <p:nvPr/>
        </p:nvPicPr>
        <p:blipFill rotWithShape="1">
          <a:blip r:embed="rId2">
            <a:alphaModFix/>
          </a:blip>
          <a:srcRect/>
          <a:stretch/>
        </p:blipFill>
        <p:spPr>
          <a:xfrm>
            <a:off x="10711512" y="330213"/>
            <a:ext cx="1284576" cy="637759"/>
          </a:xfrm>
          <a:prstGeom prst="rect">
            <a:avLst/>
          </a:prstGeom>
          <a:noFill/>
          <a:ln>
            <a:noFill/>
          </a:ln>
        </p:spPr>
      </p:pic>
      <p:pic>
        <p:nvPicPr>
          <p:cNvPr id="41" name="Google Shape;41;p17"/>
          <p:cNvPicPr preferRelativeResize="0"/>
          <p:nvPr/>
        </p:nvPicPr>
        <p:blipFill rotWithShape="1">
          <a:blip r:embed="rId3">
            <a:alphaModFix/>
          </a:blip>
          <a:srcRect/>
          <a:stretch/>
        </p:blipFill>
        <p:spPr>
          <a:xfrm>
            <a:off x="93317" y="0"/>
            <a:ext cx="1489765" cy="1386637"/>
          </a:xfrm>
          <a:prstGeom prst="rect">
            <a:avLst/>
          </a:prstGeom>
          <a:noFill/>
          <a:ln>
            <a:noFill/>
          </a:ln>
        </p:spPr>
      </p:pic>
      <p:sp>
        <p:nvSpPr>
          <p:cNvPr id="42" name="Google Shape;4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pic>
        <p:nvPicPr>
          <p:cNvPr id="44" name="Google Shape;44;p18"/>
          <p:cNvPicPr preferRelativeResize="0"/>
          <p:nvPr/>
        </p:nvPicPr>
        <p:blipFill rotWithShape="1">
          <a:blip r:embed="rId2">
            <a:alphaModFix/>
          </a:blip>
          <a:srcRect/>
          <a:stretch/>
        </p:blipFill>
        <p:spPr>
          <a:xfrm>
            <a:off x="-6350" y="0"/>
            <a:ext cx="12192000" cy="6858000"/>
          </a:xfrm>
          <a:prstGeom prst="rect">
            <a:avLst/>
          </a:prstGeom>
          <a:noFill/>
          <a:ln>
            <a:noFill/>
          </a:ln>
        </p:spPr>
      </p:pic>
      <p:pic>
        <p:nvPicPr>
          <p:cNvPr id="45" name="Google Shape;45;p18"/>
          <p:cNvPicPr preferRelativeResize="0"/>
          <p:nvPr/>
        </p:nvPicPr>
        <p:blipFill rotWithShape="1">
          <a:blip r:embed="rId3">
            <a:alphaModFix/>
          </a:blip>
          <a:srcRect/>
          <a:stretch/>
        </p:blipFill>
        <p:spPr>
          <a:xfrm>
            <a:off x="10711512" y="330213"/>
            <a:ext cx="1284576" cy="637759"/>
          </a:xfrm>
          <a:prstGeom prst="rect">
            <a:avLst/>
          </a:prstGeom>
          <a:noFill/>
          <a:ln>
            <a:noFill/>
          </a:ln>
        </p:spPr>
      </p:pic>
      <p:sp>
        <p:nvSpPr>
          <p:cNvPr id="46" name="Google Shape;46;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8"/>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1" name="Google Shape;51;p18"/>
          <p:cNvPicPr preferRelativeResize="0"/>
          <p:nvPr/>
        </p:nvPicPr>
        <p:blipFill rotWithShape="1">
          <a:blip r:embed="rId4">
            <a:alphaModFix/>
          </a:blip>
          <a:srcRect/>
          <a:stretch/>
        </p:blipFill>
        <p:spPr>
          <a:xfrm>
            <a:off x="93317" y="0"/>
            <a:ext cx="1489765" cy="1386637"/>
          </a:xfrm>
          <a:prstGeom prst="rect">
            <a:avLst/>
          </a:prstGeom>
          <a:noFill/>
          <a:ln>
            <a:noFill/>
          </a:ln>
        </p:spPr>
      </p:pic>
      <p:sp>
        <p:nvSpPr>
          <p:cNvPr id="52" name="Google Shape;52;p18"/>
          <p:cNvSpPr/>
          <p:nvPr/>
        </p:nvSpPr>
        <p:spPr>
          <a:xfrm>
            <a:off x="10933155"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2"/>
          <p:cNvSpPr>
            <a:spLocks noGrp="1"/>
          </p:cNvSpPr>
          <p:nvPr>
            <p:ph type="pic" idx="2"/>
          </p:nvPr>
        </p:nvSpPr>
        <p:spPr>
          <a:xfrm>
            <a:off x="5183188" y="987425"/>
            <a:ext cx="6172200" cy="4873625"/>
          </a:xfrm>
          <a:prstGeom prst="rect">
            <a:avLst/>
          </a:prstGeom>
          <a:noFill/>
          <a:ln>
            <a:noFill/>
          </a:ln>
        </p:spPr>
      </p:sp>
      <p:sp>
        <p:nvSpPr>
          <p:cNvPr id="80" name="Google Shape;80;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13">
            <a:alphaModFix/>
          </a:blip>
          <a:srcRect/>
          <a:stretch/>
        </p:blipFill>
        <p:spPr>
          <a:xfrm>
            <a:off x="0" y="0"/>
            <a:ext cx="12192000" cy="6858000"/>
          </a:xfrm>
          <a:prstGeom prst="rect">
            <a:avLst/>
          </a:prstGeom>
          <a:noFill/>
          <a:ln>
            <a:noFill/>
          </a:ln>
        </p:spPr>
      </p:pic>
      <p:pic>
        <p:nvPicPr>
          <p:cNvPr id="11" name="Google Shape;11;p13"/>
          <p:cNvPicPr preferRelativeResize="0"/>
          <p:nvPr/>
        </p:nvPicPr>
        <p:blipFill rotWithShape="1">
          <a:blip r:embed="rId14">
            <a:alphaModFix/>
          </a:blip>
          <a:srcRect/>
          <a:stretch/>
        </p:blipFill>
        <p:spPr>
          <a:xfrm>
            <a:off x="10711512" y="330213"/>
            <a:ext cx="1284576" cy="637759"/>
          </a:xfrm>
          <a:prstGeom prst="rect">
            <a:avLst/>
          </a:prstGeom>
          <a:noFill/>
          <a:ln>
            <a:noFill/>
          </a:ln>
        </p:spPr>
      </p:pic>
      <p:sp>
        <p:nvSpPr>
          <p:cNvPr id="12" name="Google Shape;12;p13"/>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pic>
        <p:nvPicPr>
          <p:cNvPr id="13" name="Google Shape;13;p13"/>
          <p:cNvPicPr preferRelativeResize="0"/>
          <p:nvPr/>
        </p:nvPicPr>
        <p:blipFill rotWithShape="1">
          <a:blip r:embed="rId15">
            <a:alphaModFix/>
          </a:blip>
          <a:srcRect/>
          <a:stretch/>
        </p:blipFill>
        <p:spPr>
          <a:xfrm>
            <a:off x="93317" y="0"/>
            <a:ext cx="1489765" cy="1386637"/>
          </a:xfrm>
          <a:prstGeom prst="rect">
            <a:avLst/>
          </a:prstGeom>
          <a:noFill/>
          <a:ln>
            <a:noFill/>
          </a:ln>
        </p:spPr>
      </p:pic>
      <p:sp>
        <p:nvSpPr>
          <p:cNvPr id="14" name="Google Shape;14;p13"/>
          <p:cNvSpPr/>
          <p:nvPr/>
        </p:nvSpPr>
        <p:spPr>
          <a:xfrm>
            <a:off x="10974189"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15" name="Google Shape;1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1"/>
          <p:cNvSpPr txBox="1">
            <a:spLocks noGrp="1"/>
          </p:cNvSpPr>
          <p:nvPr>
            <p:ph type="body" idx="1"/>
          </p:nvPr>
        </p:nvSpPr>
        <p:spPr>
          <a:xfrm>
            <a:off x="746245" y="4041936"/>
            <a:ext cx="11019096" cy="567159"/>
          </a:xfrm>
          <a:prstGeom prst="rect">
            <a:avLst/>
          </a:prstGeom>
          <a:noFill/>
          <a:ln>
            <a:noFill/>
          </a:ln>
        </p:spPr>
        <p:txBody>
          <a:bodyPr spcFirstLastPara="1" wrap="square" lIns="91425" tIns="45700" rIns="91425" bIns="45700" anchor="t" anchorCtr="0">
            <a:normAutofit fontScale="92500"/>
          </a:bodyPr>
          <a:lstStyle/>
          <a:p>
            <a:pPr marL="228600" lvl="0" indent="-50800" algn="l" rtl="0">
              <a:lnSpc>
                <a:spcPct val="90000"/>
              </a:lnSpc>
              <a:spcBef>
                <a:spcPts val="0"/>
              </a:spcBef>
              <a:spcAft>
                <a:spcPts val="0"/>
              </a:spcAft>
              <a:buClr>
                <a:schemeClr val="dk1"/>
              </a:buClr>
              <a:buSzPts val="2800"/>
              <a:buNone/>
            </a:pPr>
            <a:r>
              <a:rPr kumimoji="0" lang="en-US" sz="2900" b="0" i="0" u="none" strike="noStrike" kern="1200" cap="none" spc="0" normalizeH="0" baseline="0" noProof="0" dirty="0">
                <a:ln>
                  <a:noFill/>
                </a:ln>
                <a:solidFill>
                  <a:srgbClr val="336EA8"/>
                </a:solidFill>
                <a:effectLst/>
                <a:uLnTx/>
                <a:uFillTx/>
                <a:latin typeface="Arial Black"/>
                <a:ea typeface="+mj-ea"/>
                <a:cs typeface="+mj-cs"/>
              </a:rPr>
              <a:t>Graduation Project on manufacturing Downtime Analysis</a:t>
            </a:r>
            <a:endParaRPr dirty="0">
              <a:solidFill>
                <a:srgbClr val="336EA8"/>
              </a:solidFill>
            </a:endParaRPr>
          </a:p>
        </p:txBody>
      </p:sp>
      <p:sp>
        <p:nvSpPr>
          <p:cNvPr id="215" name="Google Shape;215;p11"/>
          <p:cNvSpPr txBox="1">
            <a:spLocks noGrp="1"/>
          </p:cNvSpPr>
          <p:nvPr>
            <p:ph type="dt" idx="10"/>
          </p:nvPr>
        </p:nvSpPr>
        <p:spPr>
          <a:xfrm>
            <a:off x="838200" y="6356350"/>
            <a:ext cx="2743200" cy="365125"/>
          </a:xfrm>
          <a:prstGeom prst="rect">
            <a:avLst/>
          </a:prstGeom>
          <a:solidFill>
            <a:srgbClr val="336EA8"/>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t>4/10/24</a:t>
            </a:r>
            <a:endParaRPr b="1" dirty="0"/>
          </a:p>
        </p:txBody>
      </p:sp>
      <p:sp>
        <p:nvSpPr>
          <p:cNvPr id="217" name="Google Shape;21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pic>
        <p:nvPicPr>
          <p:cNvPr id="218" name="Google Shape;218;p11"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pic>
        <p:nvPicPr>
          <p:cNvPr id="2" name="Picture Placeholder 27" descr="A computer graphics of a robot&#10;&#10;AI-generated content may be incorrect.">
            <a:extLst>
              <a:ext uri="{FF2B5EF4-FFF2-40B4-BE49-F238E27FC236}">
                <a16:creationId xmlns:a16="http://schemas.microsoft.com/office/drawing/2014/main" id="{6EFDB486-F3DF-A612-A5EB-EA224757B3B5}"/>
              </a:ext>
            </a:extLst>
          </p:cNvPr>
          <p:cNvPicPr>
            <a:picLocks noChangeAspect="1"/>
          </p:cNvPicPr>
          <p:nvPr/>
        </p:nvPicPr>
        <p:blipFill>
          <a:blip r:embed="rId4">
            <a:extLst>
              <a:ext uri="{28A0092B-C50C-407E-A947-70E740481C1C}">
                <a14:useLocalDpi xmlns:a14="http://schemas.microsoft.com/office/drawing/2010/main" val="0"/>
              </a:ext>
            </a:extLst>
          </a:blip>
          <a:srcRect b="35501"/>
          <a:stretch/>
        </p:blipFill>
        <p:spPr>
          <a:xfrm>
            <a:off x="0" y="1088019"/>
            <a:ext cx="12191980" cy="2340981"/>
          </a:xfrm>
          <a:prstGeom prst="rect">
            <a:avLst/>
          </a:prstGeom>
          <a:ln>
            <a:noFill/>
          </a:ln>
          <a:effectLst>
            <a:softEdge rad="112500"/>
          </a:effectLst>
        </p:spPr>
      </p:pic>
      <p:cxnSp>
        <p:nvCxnSpPr>
          <p:cNvPr id="3" name="Straight Connector 2">
            <a:extLst>
              <a:ext uri="{FF2B5EF4-FFF2-40B4-BE49-F238E27FC236}">
                <a16:creationId xmlns:a16="http://schemas.microsoft.com/office/drawing/2014/main" id="{09F38EC4-2D25-C0D7-1AF1-1ADBDB6AC1DB}"/>
              </a:ext>
            </a:extLst>
          </p:cNvPr>
          <p:cNvCxnSpPr>
            <a:cxnSpLocks/>
          </p:cNvCxnSpPr>
          <p:nvPr/>
        </p:nvCxnSpPr>
        <p:spPr>
          <a:xfrm>
            <a:off x="838200" y="3666212"/>
            <a:ext cx="0" cy="1102558"/>
          </a:xfrm>
          <a:prstGeom prst="line">
            <a:avLst/>
          </a:prstGeom>
          <a:ln w="31750">
            <a:solidFill>
              <a:srgbClr val="D7B119"/>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69C2D4A3-7CC0-AB14-04EE-D27E7EE40CD5}"/>
              </a:ext>
            </a:extLst>
          </p:cNvPr>
          <p:cNvSpPr txBox="1">
            <a:spLocks/>
          </p:cNvSpPr>
          <p:nvPr/>
        </p:nvSpPr>
        <p:spPr>
          <a:xfrm>
            <a:off x="4886278" y="4730041"/>
            <a:ext cx="2289473" cy="199143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b="1" dirty="0">
                <a:solidFill>
                  <a:srgbClr val="0FAB7D"/>
                </a:solidFill>
              </a:rPr>
              <a:t>Presentation by</a:t>
            </a:r>
            <a:r>
              <a:rPr lang="ar-EG" b="1" dirty="0">
                <a:solidFill>
                  <a:srgbClr val="0FAB7D"/>
                </a:solidFill>
              </a:rPr>
              <a:t> </a:t>
            </a:r>
            <a:endParaRPr lang="en-US" b="1" dirty="0">
              <a:solidFill>
                <a:srgbClr val="0FAB7D"/>
              </a:solidFill>
            </a:endParaRPr>
          </a:p>
          <a:p>
            <a:pPr algn="ctr">
              <a:lnSpc>
                <a:spcPct val="150000"/>
              </a:lnSpc>
            </a:pPr>
            <a:r>
              <a:rPr lang="en-US" dirty="0"/>
              <a:t>Kareem Ashraf</a:t>
            </a:r>
          </a:p>
          <a:p>
            <a:pPr algn="ctr">
              <a:lnSpc>
                <a:spcPct val="150000"/>
              </a:lnSpc>
            </a:pPr>
            <a:r>
              <a:rPr lang="en-US" dirty="0"/>
              <a:t>Mahmoud Walid</a:t>
            </a:r>
          </a:p>
          <a:p>
            <a:pPr algn="ctr">
              <a:lnSpc>
                <a:spcPct val="150000"/>
              </a:lnSpc>
            </a:pPr>
            <a:r>
              <a:rPr lang="en-US" dirty="0"/>
              <a:t>Muhamed El-</a:t>
            </a:r>
            <a:r>
              <a:rPr lang="en-US" dirty="0" err="1"/>
              <a:t>sakka</a:t>
            </a:r>
            <a:r>
              <a:rPr lang="en-US" dirty="0"/>
              <a:t> </a:t>
            </a:r>
          </a:p>
          <a:p>
            <a:pPr algn="ctr">
              <a:lnSpc>
                <a:spcPct val="150000"/>
              </a:lnSpc>
            </a:pPr>
            <a:r>
              <a:rPr lang="en-US" dirty="0"/>
              <a:t>Muhamed Shokry </a:t>
            </a:r>
          </a:p>
          <a:p>
            <a:pPr algn="ctr">
              <a:lnSpc>
                <a:spcPct val="150000"/>
              </a:lnSpc>
            </a:pPr>
            <a:r>
              <a:rPr lang="en-US" dirty="0"/>
              <a:t>Jihad Ismail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10/14/24</a:t>
            </a:r>
            <a:endParaRPr dirty="0"/>
          </a:p>
        </p:txBody>
      </p:sp>
      <p:sp>
        <p:nvSpPr>
          <p:cNvPr id="225" name="Google Shape;22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26" name="Google Shape;226;p12"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pic>
        <p:nvPicPr>
          <p:cNvPr id="2" name="Picture 1" descr="A close-up of a question and answer&#10;&#10;AI-generated content may be incorrect.">
            <a:extLst>
              <a:ext uri="{FF2B5EF4-FFF2-40B4-BE49-F238E27FC236}">
                <a16:creationId xmlns:a16="http://schemas.microsoft.com/office/drawing/2014/main" id="{6F5C43E4-2723-58D5-4B58-E1254EFE52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2080" y="889446"/>
            <a:ext cx="6189351" cy="4330863"/>
          </a:xfrm>
          <a:prstGeom prst="rect">
            <a:avLst/>
          </a:prstGeom>
        </p:spPr>
      </p:pic>
      <p:sp>
        <p:nvSpPr>
          <p:cNvPr id="3" name="Google Shape;216;p11">
            <a:extLst>
              <a:ext uri="{FF2B5EF4-FFF2-40B4-BE49-F238E27FC236}">
                <a16:creationId xmlns:a16="http://schemas.microsoft.com/office/drawing/2014/main" id="{D44BB6B5-03AF-D4AF-D1D4-D6449DB4FF5B}"/>
              </a:ext>
            </a:extLst>
          </p:cNvPr>
          <p:cNvSpPr txBox="1">
            <a:spLocks noGrp="1"/>
          </p:cNvSpPr>
          <p:nvPr>
            <p:ph type="ftr" idx="11"/>
          </p:nvPr>
        </p:nvSpPr>
        <p:spPr>
          <a:xfrm>
            <a:off x="3879850" y="6356350"/>
            <a:ext cx="4273550" cy="365125"/>
          </a:xfrm>
          <a:prstGeom prst="rect">
            <a:avLst/>
          </a:prstGeom>
          <a:noFill/>
          <a:ln>
            <a:noFill/>
          </a:ln>
        </p:spPr>
        <p:txBody>
          <a:bodyPr spcFirstLastPara="1" wrap="square" lIns="91425" tIns="45700" rIns="91425" bIns="45700" anchor="ctr" anchorCtr="0">
            <a:noAutofit/>
          </a:bodyPr>
          <a:lstStyle/>
          <a:p>
            <a:r>
              <a:rPr lang="en-US" dirty="0"/>
              <a:t>Graduation Project on Downtime Analysis</a:t>
            </a:r>
          </a:p>
          <a:p>
            <a:pPr marL="0" lvl="0" indent="0" algn="ctr" rtl="0">
              <a:spcBef>
                <a:spcPts val="0"/>
              </a:spcBef>
              <a:spcAft>
                <a:spcPts val="0"/>
              </a:spcAft>
              <a:buNone/>
            </a:pPr>
            <a:endParaRPr dirty="0"/>
          </a:p>
        </p:txBody>
      </p:sp>
      <p:sp>
        <p:nvSpPr>
          <p:cNvPr id="4" name="Google Shape;215;p11">
            <a:extLst>
              <a:ext uri="{FF2B5EF4-FFF2-40B4-BE49-F238E27FC236}">
                <a16:creationId xmlns:a16="http://schemas.microsoft.com/office/drawing/2014/main" id="{BEDAA533-F0BF-1CA8-628C-6077E1BE068A}"/>
              </a:ext>
            </a:extLst>
          </p:cNvPr>
          <p:cNvSpPr txBox="1">
            <a:spLocks/>
          </p:cNvSpPr>
          <p:nvPr/>
        </p:nvSpPr>
        <p:spPr>
          <a:xfrm>
            <a:off x="825982" y="6356349"/>
            <a:ext cx="2743200" cy="365125"/>
          </a:xfrm>
          <a:prstGeom prst="rect">
            <a:avLst/>
          </a:prstGeom>
          <a:solidFill>
            <a:srgbClr val="336EA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rPr>
              <a:t>4/10/24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7"/>
          <p:cNvSpPr txBox="1">
            <a:spLocks noGrp="1"/>
          </p:cNvSpPr>
          <p:nvPr>
            <p:ph type="dt" idx="4294967295"/>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73" name="Google Shape;17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74" name="Google Shape;174;p7"/>
          <p:cNvPicPr preferRelativeResize="0"/>
          <p:nvPr/>
        </p:nvPicPr>
        <p:blipFill rotWithShape="1">
          <a:blip r:embed="rId3">
            <a:alphaModFix/>
          </a:blip>
          <a:srcRect/>
          <a:stretch/>
        </p:blipFill>
        <p:spPr>
          <a:xfrm>
            <a:off x="495166" y="1249647"/>
            <a:ext cx="3913971" cy="3145809"/>
          </a:xfrm>
          <a:prstGeom prst="roundRect">
            <a:avLst>
              <a:gd name="adj" fmla="val 4167"/>
            </a:avLst>
          </a:prstGeom>
          <a:solidFill>
            <a:srgbClr val="FFFFFF"/>
          </a:solidFill>
          <a:ln w="76200" cap="sq" cmpd="sng">
            <a:solidFill>
              <a:srgbClr val="336EA8"/>
            </a:solidFill>
            <a:prstDash val="solid"/>
            <a:miter lim="800000"/>
            <a:headEnd type="none" w="sm" len="sm"/>
            <a:tailEnd type="none" w="sm" len="sm"/>
          </a:ln>
          <a:effectLst>
            <a:reflection stA="28000" endPos="28000" dist="5000" dir="5400000" sy="-100000" algn="bl" rotWithShape="0"/>
          </a:effectLst>
        </p:spPr>
      </p:pic>
      <p:pic>
        <p:nvPicPr>
          <p:cNvPr id="175" name="Google Shape;175;p7" title="download.png"/>
          <p:cNvPicPr preferRelativeResize="0"/>
          <p:nvPr/>
        </p:nvPicPr>
        <p:blipFill>
          <a:blip r:embed="rId4">
            <a:alphaModFix/>
          </a:blip>
          <a:stretch>
            <a:fillRect/>
          </a:stretch>
        </p:blipFill>
        <p:spPr>
          <a:xfrm>
            <a:off x="9190825" y="6356350"/>
            <a:ext cx="903191" cy="365125"/>
          </a:xfrm>
          <a:prstGeom prst="rect">
            <a:avLst/>
          </a:prstGeom>
          <a:noFill/>
          <a:ln>
            <a:noFill/>
          </a:ln>
        </p:spPr>
      </p:pic>
      <p:sp>
        <p:nvSpPr>
          <p:cNvPr id="2" name="Title 3">
            <a:extLst>
              <a:ext uri="{FF2B5EF4-FFF2-40B4-BE49-F238E27FC236}">
                <a16:creationId xmlns:a16="http://schemas.microsoft.com/office/drawing/2014/main" id="{A983CDFA-79D6-8C62-0DE1-84E7E00B6407}"/>
              </a:ext>
            </a:extLst>
          </p:cNvPr>
          <p:cNvSpPr>
            <a:spLocks noGrp="1"/>
          </p:cNvSpPr>
          <p:nvPr>
            <p:ph type="title"/>
          </p:nvPr>
        </p:nvSpPr>
        <p:spPr>
          <a:xfrm>
            <a:off x="5607613" y="996281"/>
            <a:ext cx="5755417" cy="628962"/>
          </a:xfrm>
        </p:spPr>
        <p:txBody>
          <a:bodyPr anchor="b">
            <a:normAutofit fontScale="90000"/>
          </a:bodyPr>
          <a:lstStyle/>
          <a:p>
            <a:r>
              <a:rPr lang="en-US" dirty="0"/>
              <a:t>🚀</a:t>
            </a:r>
            <a:r>
              <a:rPr kumimoji="0" lang="en-US" sz="4400" b="0" i="0" u="none" strike="noStrike" kern="1200" cap="none" spc="0" normalizeH="0" baseline="0" noProof="0" dirty="0">
                <a:ln>
                  <a:noFill/>
                </a:ln>
                <a:solidFill>
                  <a:srgbClr val="003566"/>
                </a:solidFill>
                <a:effectLst/>
                <a:uLnTx/>
                <a:uFillTx/>
                <a:latin typeface="Arial Black"/>
                <a:ea typeface="+mj-ea"/>
                <a:cs typeface="+mj-cs"/>
              </a:rPr>
              <a:t> </a:t>
            </a:r>
            <a:r>
              <a:rPr kumimoji="0" lang="en-US" sz="4400" b="0" i="0" u="none" strike="noStrike" kern="1200" cap="none" spc="0" normalizeH="0" baseline="0" noProof="0" dirty="0">
                <a:ln>
                  <a:noFill/>
                </a:ln>
                <a:solidFill>
                  <a:srgbClr val="336EA8"/>
                </a:solidFill>
                <a:effectLst/>
                <a:uLnTx/>
                <a:uFillTx/>
                <a:latin typeface="Arial Black"/>
                <a:ea typeface="+mj-ea"/>
                <a:cs typeface="+mj-cs"/>
              </a:rPr>
              <a:t>Project Idea</a:t>
            </a:r>
            <a:endParaRPr lang="en-US" dirty="0">
              <a:solidFill>
                <a:srgbClr val="336EA8"/>
              </a:solidFill>
            </a:endParaRPr>
          </a:p>
        </p:txBody>
      </p:sp>
      <p:pic>
        <p:nvPicPr>
          <p:cNvPr id="3" name="Picture Placeholder 7">
            <a:extLst>
              <a:ext uri="{FF2B5EF4-FFF2-40B4-BE49-F238E27FC236}">
                <a16:creationId xmlns:a16="http://schemas.microsoft.com/office/drawing/2014/main" id="{67A624AD-4314-D79D-1573-90DD2B74DE9E}"/>
              </a:ext>
            </a:extLst>
          </p:cNvPr>
          <p:cNvPicPr>
            <a:picLocks noChangeAspect="1"/>
          </p:cNvPicPr>
          <p:nvPr/>
        </p:nvPicPr>
        <p:blipFill>
          <a:blip r:embed="rId5">
            <a:extLst>
              <a:ext uri="{28A0092B-C50C-407E-A947-70E740481C1C}">
                <a14:useLocalDpi xmlns:a14="http://schemas.microsoft.com/office/drawing/2010/main" val="0"/>
              </a:ext>
            </a:extLst>
          </a:blip>
          <a:srcRect l="8563" r="8563"/>
          <a:stretch>
            <a:fillRect/>
          </a:stretch>
        </p:blipFill>
        <p:spPr>
          <a:xfrm>
            <a:off x="495164" y="1249647"/>
            <a:ext cx="3913971" cy="3145809"/>
          </a:xfrm>
          <a:prstGeom prst="roundRect">
            <a:avLst/>
          </a:prstGeom>
          <a:ln>
            <a:noFill/>
          </a:ln>
          <a:effectLst>
            <a:softEdge rad="112500"/>
          </a:effectLst>
        </p:spPr>
      </p:pic>
      <p:cxnSp>
        <p:nvCxnSpPr>
          <p:cNvPr id="5" name="Straight Connector 4">
            <a:extLst>
              <a:ext uri="{FF2B5EF4-FFF2-40B4-BE49-F238E27FC236}">
                <a16:creationId xmlns:a16="http://schemas.microsoft.com/office/drawing/2014/main" id="{DEBD11DF-246F-A542-2CC8-39BF3585255E}"/>
              </a:ext>
            </a:extLst>
          </p:cNvPr>
          <p:cNvCxnSpPr>
            <a:cxnSpLocks/>
          </p:cNvCxnSpPr>
          <p:nvPr/>
        </p:nvCxnSpPr>
        <p:spPr>
          <a:xfrm>
            <a:off x="5607613" y="688916"/>
            <a:ext cx="0" cy="1243693"/>
          </a:xfrm>
          <a:prstGeom prst="line">
            <a:avLst/>
          </a:prstGeom>
          <a:ln w="31750">
            <a:solidFill>
              <a:srgbClr val="D7B119"/>
            </a:solidFill>
          </a:ln>
        </p:spPr>
        <p:style>
          <a:lnRef idx="1">
            <a:schemeClr val="accent1"/>
          </a:lnRef>
          <a:fillRef idx="0">
            <a:schemeClr val="accent1"/>
          </a:fillRef>
          <a:effectRef idx="0">
            <a:schemeClr val="accent1"/>
          </a:effectRef>
          <a:fontRef idx="minor">
            <a:schemeClr val="tx1"/>
          </a:fontRef>
        </p:style>
      </p:cxnSp>
      <p:sp>
        <p:nvSpPr>
          <p:cNvPr id="7" name="Text Placeholder 5">
            <a:extLst>
              <a:ext uri="{FF2B5EF4-FFF2-40B4-BE49-F238E27FC236}">
                <a16:creationId xmlns:a16="http://schemas.microsoft.com/office/drawing/2014/main" id="{13779444-1A27-5B0D-C6E3-88174D045EE7}"/>
              </a:ext>
            </a:extLst>
          </p:cNvPr>
          <p:cNvSpPr txBox="1">
            <a:spLocks/>
          </p:cNvSpPr>
          <p:nvPr/>
        </p:nvSpPr>
        <p:spPr>
          <a:xfrm>
            <a:off x="5244807" y="2285684"/>
            <a:ext cx="6118223" cy="3883399"/>
          </a:xfrm>
          <a:prstGeom prst="rect">
            <a:avLst/>
          </a:prstGeom>
        </p:spPr>
        <p:txBody>
          <a:bodyPr vert="horz" lIns="91440" tIns="0" rIns="91440" bIns="0" rtlCol="0">
            <a:noAutofit/>
          </a:bodyPr>
          <a:lstStyle>
            <a:lvl1pPr marL="0" indent="0" algn="l" defTabSz="914446" rtl="0" eaLnBrk="1" latinLnBrk="0" hangingPunct="1">
              <a:lnSpc>
                <a:spcPct val="100000"/>
              </a:lnSpc>
              <a:spcBef>
                <a:spcPts val="0"/>
              </a:spcBef>
              <a:buFont typeface="Arial" panose="020B0604020202020204" pitchFamily="34" charset="0"/>
              <a:buNone/>
              <a:defRPr sz="1600" b="0"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accent4"/>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accent4"/>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accent4"/>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accent4"/>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46" rtl="0" eaLnBrk="1" fontAlgn="auto" latinLnBrk="0" hangingPunct="1">
              <a:lnSpc>
                <a:spcPct val="2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414042"/>
                </a:solidFill>
                <a:effectLst/>
                <a:uLnTx/>
                <a:uFillTx/>
                <a:latin typeface="Calibri"/>
                <a:ea typeface="+mn-ea"/>
                <a:cs typeface="+mn-cs"/>
              </a:rPr>
              <a:t>Manufacturing downtime leads to reduced productivity and increased operational costs. This project addresses the issue by analyzing production data to identify root causes of downtime, measure efficiency, and highlight performance gaps. What sets this project apart is its dual-layered analysis of both human and non-human error contributions, enabling more targeted and effective improvement strategies.</a:t>
            </a:r>
          </a:p>
        </p:txBody>
      </p:sp>
      <p:sp>
        <p:nvSpPr>
          <p:cNvPr id="8" name="Google Shape;216;p11">
            <a:extLst>
              <a:ext uri="{FF2B5EF4-FFF2-40B4-BE49-F238E27FC236}">
                <a16:creationId xmlns:a16="http://schemas.microsoft.com/office/drawing/2014/main" id="{759E5249-D8B8-FBE1-6FF8-96E7A3FD0582}"/>
              </a:ext>
            </a:extLst>
          </p:cNvPr>
          <p:cNvSpPr txBox="1">
            <a:spLocks noGrp="1"/>
          </p:cNvSpPr>
          <p:nvPr>
            <p:ph type="ftr" idx="11"/>
          </p:nvPr>
        </p:nvSpPr>
        <p:spPr>
          <a:xfrm>
            <a:off x="3953116" y="6464399"/>
            <a:ext cx="4273550" cy="365125"/>
          </a:xfrm>
          <a:prstGeom prst="rect">
            <a:avLst/>
          </a:prstGeom>
          <a:noFill/>
          <a:ln>
            <a:noFill/>
          </a:ln>
        </p:spPr>
        <p:txBody>
          <a:bodyPr spcFirstLastPara="1" wrap="square" lIns="91425" tIns="45700" rIns="91425" bIns="45700" anchor="ctr" anchorCtr="0">
            <a:noAutofit/>
          </a:bodyPr>
          <a:lstStyle/>
          <a:p>
            <a:r>
              <a:rPr lang="en-US" dirty="0"/>
              <a:t>Graduation Project on Downtime Analysis</a:t>
            </a:r>
          </a:p>
          <a:p>
            <a:pPr marL="0" lvl="0" indent="0" algn="ctr" rtl="0">
              <a:spcBef>
                <a:spcPts val="0"/>
              </a:spcBef>
              <a:spcAft>
                <a:spcPts val="0"/>
              </a:spcAft>
              <a:buNone/>
            </a:pPr>
            <a:endParaRPr dirty="0"/>
          </a:p>
        </p:txBody>
      </p:sp>
      <p:sp>
        <p:nvSpPr>
          <p:cNvPr id="4" name="Google Shape;215;p11">
            <a:extLst>
              <a:ext uri="{FF2B5EF4-FFF2-40B4-BE49-F238E27FC236}">
                <a16:creationId xmlns:a16="http://schemas.microsoft.com/office/drawing/2014/main" id="{4B1C5C69-5368-1EB4-648E-451D315AC628}"/>
              </a:ext>
            </a:extLst>
          </p:cNvPr>
          <p:cNvSpPr txBox="1">
            <a:spLocks/>
          </p:cNvSpPr>
          <p:nvPr/>
        </p:nvSpPr>
        <p:spPr>
          <a:xfrm>
            <a:off x="825982" y="6356349"/>
            <a:ext cx="2743200" cy="365125"/>
          </a:xfrm>
          <a:prstGeom prst="rect">
            <a:avLst/>
          </a:prstGeom>
          <a:solidFill>
            <a:srgbClr val="336EA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rPr>
              <a:t>4/10/24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AF75A4CB-9DF1-C756-36EF-54D62D8538BC}"/>
            </a:ext>
          </a:extLst>
        </p:cNvPr>
        <p:cNvGrpSpPr/>
        <p:nvPr/>
      </p:nvGrpSpPr>
      <p:grpSpPr>
        <a:xfrm>
          <a:off x="0" y="0"/>
          <a:ext cx="0" cy="0"/>
          <a:chOff x="0" y="0"/>
          <a:chExt cx="0" cy="0"/>
        </a:xfrm>
      </p:grpSpPr>
      <p:sp>
        <p:nvSpPr>
          <p:cNvPr id="171" name="Google Shape;171;p7">
            <a:extLst>
              <a:ext uri="{FF2B5EF4-FFF2-40B4-BE49-F238E27FC236}">
                <a16:creationId xmlns:a16="http://schemas.microsoft.com/office/drawing/2014/main" id="{CAEB3C5F-41CA-E749-B981-64D8C8E56A1E}"/>
              </a:ext>
            </a:extLst>
          </p:cNvPr>
          <p:cNvSpPr txBox="1">
            <a:spLocks noGrp="1"/>
          </p:cNvSpPr>
          <p:nvPr>
            <p:ph type="dt" idx="4294967295"/>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10/14/24</a:t>
            </a:r>
            <a:endParaRPr dirty="0"/>
          </a:p>
        </p:txBody>
      </p:sp>
      <p:sp>
        <p:nvSpPr>
          <p:cNvPr id="173" name="Google Shape;173;p7">
            <a:extLst>
              <a:ext uri="{FF2B5EF4-FFF2-40B4-BE49-F238E27FC236}">
                <a16:creationId xmlns:a16="http://schemas.microsoft.com/office/drawing/2014/main" id="{FC5F37CF-D8C8-A686-0782-5F618FA2F831}"/>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175" name="Google Shape;175;p7" title="download.png">
            <a:extLst>
              <a:ext uri="{FF2B5EF4-FFF2-40B4-BE49-F238E27FC236}">
                <a16:creationId xmlns:a16="http://schemas.microsoft.com/office/drawing/2014/main" id="{843F88D9-D98D-611E-1541-D3302E02F782}"/>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Title 3">
            <a:extLst>
              <a:ext uri="{FF2B5EF4-FFF2-40B4-BE49-F238E27FC236}">
                <a16:creationId xmlns:a16="http://schemas.microsoft.com/office/drawing/2014/main" id="{51F2E91C-104D-EB4D-4ED0-F67FAE4D9984}"/>
              </a:ext>
            </a:extLst>
          </p:cNvPr>
          <p:cNvSpPr>
            <a:spLocks noGrp="1"/>
          </p:cNvSpPr>
          <p:nvPr>
            <p:ph type="title"/>
          </p:nvPr>
        </p:nvSpPr>
        <p:spPr>
          <a:xfrm>
            <a:off x="1417578" y="1268038"/>
            <a:ext cx="6441633" cy="745567"/>
          </a:xfrm>
        </p:spPr>
        <p:txBody>
          <a:bodyPr anchor="b">
            <a:normAutofit/>
          </a:bodyPr>
          <a:lstStyle/>
          <a:p>
            <a:r>
              <a:rPr kumimoji="0" lang="en-US" sz="3600" b="0" i="0" u="none" strike="noStrike" kern="1200" cap="none" spc="0" normalizeH="0" baseline="0" noProof="0" dirty="0">
                <a:ln>
                  <a:noFill/>
                </a:ln>
                <a:solidFill>
                  <a:srgbClr val="003566"/>
                </a:solidFill>
                <a:effectLst/>
                <a:uLnTx/>
                <a:uFillTx/>
                <a:latin typeface="Arial Black"/>
                <a:ea typeface="+mj-ea"/>
                <a:cs typeface="+mj-cs"/>
              </a:rPr>
              <a:t>🔹 </a:t>
            </a:r>
            <a:r>
              <a:rPr kumimoji="0" lang="en-US" sz="3600" b="0" i="0" u="none" strike="noStrike" kern="1200" cap="none" spc="0" normalizeH="0" baseline="0" noProof="0" dirty="0">
                <a:ln>
                  <a:noFill/>
                </a:ln>
                <a:solidFill>
                  <a:srgbClr val="336EA8"/>
                </a:solidFill>
                <a:effectLst/>
                <a:uLnTx/>
                <a:uFillTx/>
                <a:latin typeface="Arial Black"/>
                <a:ea typeface="+mj-ea"/>
                <a:cs typeface="+mj-cs"/>
              </a:rPr>
              <a:t>End Users + Features</a:t>
            </a:r>
            <a:endParaRPr lang="en-US" sz="3600" dirty="0">
              <a:solidFill>
                <a:srgbClr val="336EA8"/>
              </a:solidFill>
            </a:endParaRPr>
          </a:p>
        </p:txBody>
      </p:sp>
      <p:cxnSp>
        <p:nvCxnSpPr>
          <p:cNvPr id="5" name="Straight Connector 4">
            <a:extLst>
              <a:ext uri="{FF2B5EF4-FFF2-40B4-BE49-F238E27FC236}">
                <a16:creationId xmlns:a16="http://schemas.microsoft.com/office/drawing/2014/main" id="{4E0FD442-33EC-BBD5-B213-4E16FE03E774}"/>
              </a:ext>
            </a:extLst>
          </p:cNvPr>
          <p:cNvCxnSpPr>
            <a:cxnSpLocks/>
          </p:cNvCxnSpPr>
          <p:nvPr/>
        </p:nvCxnSpPr>
        <p:spPr>
          <a:xfrm>
            <a:off x="1417578" y="1094030"/>
            <a:ext cx="0" cy="1093585"/>
          </a:xfrm>
          <a:prstGeom prst="line">
            <a:avLst/>
          </a:prstGeom>
          <a:ln w="31750">
            <a:solidFill>
              <a:srgbClr val="D7B119"/>
            </a:solidFill>
          </a:ln>
        </p:spPr>
        <p:style>
          <a:lnRef idx="1">
            <a:schemeClr val="accent1"/>
          </a:lnRef>
          <a:fillRef idx="0">
            <a:schemeClr val="accent1"/>
          </a:fillRef>
          <a:effectRef idx="0">
            <a:schemeClr val="accent1"/>
          </a:effectRef>
          <a:fontRef idx="minor">
            <a:schemeClr val="tx1"/>
          </a:fontRef>
        </p:style>
      </p:cxnSp>
      <p:sp>
        <p:nvSpPr>
          <p:cNvPr id="8" name="Google Shape;216;p11">
            <a:extLst>
              <a:ext uri="{FF2B5EF4-FFF2-40B4-BE49-F238E27FC236}">
                <a16:creationId xmlns:a16="http://schemas.microsoft.com/office/drawing/2014/main" id="{75F50607-17DE-5649-2C1B-DADE0B3B3E64}"/>
              </a:ext>
            </a:extLst>
          </p:cNvPr>
          <p:cNvSpPr txBox="1">
            <a:spLocks noGrp="1"/>
          </p:cNvSpPr>
          <p:nvPr>
            <p:ph type="ftr" idx="11"/>
          </p:nvPr>
        </p:nvSpPr>
        <p:spPr>
          <a:xfrm>
            <a:off x="3953116" y="6464399"/>
            <a:ext cx="4273550" cy="365125"/>
          </a:xfrm>
          <a:prstGeom prst="rect">
            <a:avLst/>
          </a:prstGeom>
          <a:noFill/>
          <a:ln>
            <a:noFill/>
          </a:ln>
        </p:spPr>
        <p:txBody>
          <a:bodyPr spcFirstLastPara="1" wrap="square" lIns="91425" tIns="45700" rIns="91425" bIns="45700" anchor="ctr" anchorCtr="0">
            <a:noAutofit/>
          </a:bodyPr>
          <a:lstStyle/>
          <a:p>
            <a:r>
              <a:rPr lang="en-US" dirty="0"/>
              <a:t>Graduation Project on Downtime Analysis</a:t>
            </a:r>
          </a:p>
          <a:p>
            <a:pPr marL="0" lvl="0" indent="0" algn="ctr" rtl="0">
              <a:spcBef>
                <a:spcPts val="0"/>
              </a:spcBef>
              <a:spcAft>
                <a:spcPts val="0"/>
              </a:spcAft>
              <a:buNone/>
            </a:pPr>
            <a:endParaRPr dirty="0"/>
          </a:p>
        </p:txBody>
      </p:sp>
      <p:sp>
        <p:nvSpPr>
          <p:cNvPr id="6" name="TextBox 5">
            <a:extLst>
              <a:ext uri="{FF2B5EF4-FFF2-40B4-BE49-F238E27FC236}">
                <a16:creationId xmlns:a16="http://schemas.microsoft.com/office/drawing/2014/main" id="{8A20784A-47BA-76B9-9EFA-0BB6EFBD0696}"/>
              </a:ext>
            </a:extLst>
          </p:cNvPr>
          <p:cNvSpPr txBox="1"/>
          <p:nvPr/>
        </p:nvSpPr>
        <p:spPr>
          <a:xfrm>
            <a:off x="296341" y="3059668"/>
            <a:ext cx="2821329" cy="307777"/>
          </a:xfrm>
          <a:prstGeom prst="rect">
            <a:avLst/>
          </a:prstGeom>
          <a:noFill/>
        </p:spPr>
        <p:txBody>
          <a:bodyPr wrap="square">
            <a:spAutoFit/>
          </a:bodyPr>
          <a:lstStyle/>
          <a:p>
            <a:r>
              <a:rPr lang="en-US" dirty="0"/>
              <a:t>👥 </a:t>
            </a:r>
            <a:r>
              <a:rPr lang="en-US" b="1" dirty="0">
                <a:solidFill>
                  <a:srgbClr val="0FAB7D"/>
                </a:solidFill>
              </a:rPr>
              <a:t>Primary User Personas</a:t>
            </a:r>
            <a:r>
              <a:rPr lang="ar-EG" b="1" dirty="0">
                <a:solidFill>
                  <a:srgbClr val="0FAB7D"/>
                </a:solidFill>
              </a:rPr>
              <a:t> </a:t>
            </a:r>
            <a:endParaRPr lang="en-US" dirty="0">
              <a:solidFill>
                <a:srgbClr val="0FAB7D"/>
              </a:solidFill>
            </a:endParaRPr>
          </a:p>
        </p:txBody>
      </p:sp>
      <p:sp>
        <p:nvSpPr>
          <p:cNvPr id="10" name="Rectangle 6">
            <a:extLst>
              <a:ext uri="{FF2B5EF4-FFF2-40B4-BE49-F238E27FC236}">
                <a16:creationId xmlns:a16="http://schemas.microsoft.com/office/drawing/2014/main" id="{15B1C38B-04E4-0873-0589-3DFC8D8CD83D}"/>
              </a:ext>
            </a:extLst>
          </p:cNvPr>
          <p:cNvSpPr>
            <a:spLocks noChangeArrowheads="1"/>
          </p:cNvSpPr>
          <p:nvPr/>
        </p:nvSpPr>
        <p:spPr bwMode="auto">
          <a:xfrm>
            <a:off x="296341" y="3258423"/>
            <a:ext cx="4273550" cy="3008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buClrTx/>
              <a:buFontTx/>
              <a:buChar char="•"/>
            </a:pPr>
            <a:r>
              <a:rPr lang="en-US" altLang="en-US" sz="1600" kern="1200" dirty="0">
                <a:solidFill>
                  <a:srgbClr val="414042"/>
                </a:solidFill>
                <a:latin typeface="Calibri"/>
                <a:ea typeface="+mn-ea"/>
                <a:cs typeface="+mn-cs"/>
              </a:rPr>
              <a:t>Operations Managers – Monitor downtime trends and production performance.</a:t>
            </a:r>
          </a:p>
          <a:p>
            <a:pPr eaLnBrk="0" fontAlgn="base" hangingPunct="0">
              <a:lnSpc>
                <a:spcPct val="150000"/>
              </a:lnSpc>
              <a:spcBef>
                <a:spcPct val="0"/>
              </a:spcBef>
              <a:spcAft>
                <a:spcPct val="0"/>
              </a:spcAft>
              <a:buClrTx/>
              <a:buFontTx/>
              <a:buChar char="•"/>
            </a:pPr>
            <a:r>
              <a:rPr lang="en-US" altLang="en-US" sz="1600" kern="1200" dirty="0">
                <a:solidFill>
                  <a:srgbClr val="414042"/>
                </a:solidFill>
                <a:latin typeface="Calibri"/>
                <a:ea typeface="+mn-ea"/>
                <a:cs typeface="+mn-cs"/>
              </a:rPr>
              <a:t>Maintenance Teams – Analyze error types for preventive maintenance.</a:t>
            </a:r>
          </a:p>
          <a:p>
            <a:pPr eaLnBrk="0" fontAlgn="base" hangingPunct="0">
              <a:lnSpc>
                <a:spcPct val="150000"/>
              </a:lnSpc>
              <a:spcBef>
                <a:spcPct val="0"/>
              </a:spcBef>
              <a:spcAft>
                <a:spcPct val="0"/>
              </a:spcAft>
              <a:buClrTx/>
              <a:buFontTx/>
              <a:buChar char="•"/>
            </a:pPr>
            <a:r>
              <a:rPr lang="en-US" altLang="en-US" sz="1600" kern="1200" dirty="0">
                <a:solidFill>
                  <a:srgbClr val="414042"/>
                </a:solidFill>
                <a:latin typeface="Calibri"/>
                <a:ea typeface="+mn-ea"/>
                <a:cs typeface="+mn-cs"/>
              </a:rPr>
              <a:t>Production Supervisors – Track efficiency by shift and decisions operator.</a:t>
            </a:r>
          </a:p>
          <a:p>
            <a:pPr eaLnBrk="0" fontAlgn="base" hangingPunct="0">
              <a:lnSpc>
                <a:spcPct val="150000"/>
              </a:lnSpc>
              <a:spcBef>
                <a:spcPct val="0"/>
              </a:spcBef>
              <a:spcAft>
                <a:spcPct val="0"/>
              </a:spcAft>
              <a:buClrTx/>
              <a:buFontTx/>
              <a:buChar char="•"/>
            </a:pPr>
            <a:r>
              <a:rPr lang="en-US" altLang="en-US" sz="1600" kern="1200" dirty="0">
                <a:solidFill>
                  <a:srgbClr val="414042"/>
                </a:solidFill>
                <a:latin typeface="Calibri"/>
                <a:ea typeface="+mn-ea"/>
                <a:cs typeface="+mn-cs"/>
              </a:rPr>
              <a:t>Executives – Need high-level insights for strategic.</a:t>
            </a:r>
          </a:p>
        </p:txBody>
      </p:sp>
      <p:sp>
        <p:nvSpPr>
          <p:cNvPr id="11" name="TextBox 10">
            <a:extLst>
              <a:ext uri="{FF2B5EF4-FFF2-40B4-BE49-F238E27FC236}">
                <a16:creationId xmlns:a16="http://schemas.microsoft.com/office/drawing/2014/main" id="{4CCFD1EB-A92F-600E-DFC9-892C10D170CD}"/>
              </a:ext>
            </a:extLst>
          </p:cNvPr>
          <p:cNvSpPr txBox="1"/>
          <p:nvPr/>
        </p:nvSpPr>
        <p:spPr>
          <a:xfrm>
            <a:off x="4201610" y="3084413"/>
            <a:ext cx="3905268" cy="307777"/>
          </a:xfrm>
          <a:prstGeom prst="rect">
            <a:avLst/>
          </a:prstGeom>
          <a:noFill/>
        </p:spPr>
        <p:txBody>
          <a:bodyPr wrap="square">
            <a:spAutoFit/>
          </a:bodyPr>
          <a:lstStyle/>
          <a:p>
            <a:r>
              <a:rPr lang="en-US" dirty="0"/>
              <a:t>⚙️ </a:t>
            </a:r>
            <a:r>
              <a:rPr lang="en-US" b="1" dirty="0">
                <a:solidFill>
                  <a:srgbClr val="0FAB7D"/>
                </a:solidFill>
              </a:rPr>
              <a:t>Key Features That Address User Needs</a:t>
            </a:r>
            <a:endParaRPr lang="en-US" dirty="0">
              <a:solidFill>
                <a:srgbClr val="0FAB7D"/>
              </a:solidFill>
            </a:endParaRPr>
          </a:p>
        </p:txBody>
      </p:sp>
      <p:sp>
        <p:nvSpPr>
          <p:cNvPr id="12" name="TextBox 11">
            <a:extLst>
              <a:ext uri="{FF2B5EF4-FFF2-40B4-BE49-F238E27FC236}">
                <a16:creationId xmlns:a16="http://schemas.microsoft.com/office/drawing/2014/main" id="{61780716-8013-ED57-E5A0-29BB86BF0866}"/>
              </a:ext>
            </a:extLst>
          </p:cNvPr>
          <p:cNvSpPr txBox="1"/>
          <p:nvPr/>
        </p:nvSpPr>
        <p:spPr>
          <a:xfrm>
            <a:off x="4634767" y="3587867"/>
            <a:ext cx="3773923" cy="2270109"/>
          </a:xfrm>
          <a:prstGeom prst="rect">
            <a:avLst/>
          </a:prstGeom>
          <a:noFill/>
        </p:spPr>
        <p:txBody>
          <a:bodyPr wrap="square">
            <a:spAutoFit/>
          </a:bodyPr>
          <a:lstStyle/>
          <a:p>
            <a:pPr>
              <a:lnSpc>
                <a:spcPct val="150000"/>
              </a:lnSpc>
              <a:buClrTx/>
              <a:buFont typeface="Arial" panose="020B0604020202020204" pitchFamily="34" charset="0"/>
              <a:buChar char="•"/>
            </a:pPr>
            <a:r>
              <a:rPr lang="en-US" sz="1600" kern="1200" dirty="0">
                <a:solidFill>
                  <a:srgbClr val="414042"/>
                </a:solidFill>
                <a:latin typeface="Calibri"/>
                <a:ea typeface="+mn-ea"/>
                <a:cs typeface="+mn-cs"/>
              </a:rPr>
              <a:t>Downtime Cause Analysis</a:t>
            </a:r>
          </a:p>
          <a:p>
            <a:pPr>
              <a:lnSpc>
                <a:spcPct val="150000"/>
              </a:lnSpc>
              <a:buClrTx/>
              <a:buFont typeface="Arial" panose="020B0604020202020204" pitchFamily="34" charset="0"/>
              <a:buChar char="•"/>
            </a:pPr>
            <a:r>
              <a:rPr lang="en-US" sz="1600" kern="1200" dirty="0">
                <a:solidFill>
                  <a:srgbClr val="414042"/>
                </a:solidFill>
                <a:latin typeface="Calibri"/>
                <a:ea typeface="+mn-ea"/>
                <a:cs typeface="+mn-cs"/>
              </a:rPr>
              <a:t>Shift &amp; Operator Performance Tracking</a:t>
            </a:r>
          </a:p>
          <a:p>
            <a:pPr>
              <a:lnSpc>
                <a:spcPct val="150000"/>
              </a:lnSpc>
              <a:buClrTx/>
              <a:buFont typeface="Arial" panose="020B0604020202020204" pitchFamily="34" charset="0"/>
              <a:buChar char="•"/>
            </a:pPr>
            <a:r>
              <a:rPr lang="en-US" sz="1600" kern="1200" dirty="0">
                <a:solidFill>
                  <a:srgbClr val="414042"/>
                </a:solidFill>
                <a:latin typeface="Calibri"/>
                <a:ea typeface="+mn-ea"/>
                <a:cs typeface="+mn-cs"/>
              </a:rPr>
              <a:t>Batch &amp; Product-Level Efficiency Metrics</a:t>
            </a:r>
          </a:p>
          <a:p>
            <a:pPr>
              <a:lnSpc>
                <a:spcPct val="150000"/>
              </a:lnSpc>
              <a:buClrTx/>
              <a:buFont typeface="Arial" panose="020B0604020202020204" pitchFamily="34" charset="0"/>
              <a:buChar char="•"/>
            </a:pPr>
            <a:r>
              <a:rPr lang="en-US" sz="1600" kern="1200" dirty="0">
                <a:solidFill>
                  <a:srgbClr val="414042"/>
                </a:solidFill>
                <a:latin typeface="Calibri"/>
                <a:ea typeface="+mn-ea"/>
                <a:cs typeface="+mn-cs"/>
              </a:rPr>
              <a:t>Human vs. Non-Human Error Classification</a:t>
            </a:r>
          </a:p>
          <a:p>
            <a:pPr>
              <a:lnSpc>
                <a:spcPct val="150000"/>
              </a:lnSpc>
              <a:buClrTx/>
              <a:buFont typeface="Arial" panose="020B0604020202020204" pitchFamily="34" charset="0"/>
              <a:buChar char="•"/>
            </a:pPr>
            <a:r>
              <a:rPr lang="en-US" sz="1600" kern="1200" dirty="0">
                <a:solidFill>
                  <a:srgbClr val="414042"/>
                </a:solidFill>
                <a:latin typeface="Calibri"/>
                <a:ea typeface="+mn-ea"/>
                <a:cs typeface="+mn-cs"/>
              </a:rPr>
              <a:t>Target Efficiency Monitoring</a:t>
            </a:r>
          </a:p>
          <a:p>
            <a:pPr>
              <a:lnSpc>
                <a:spcPct val="150000"/>
              </a:lnSpc>
              <a:buClrTx/>
              <a:buFont typeface="Arial" panose="020B0604020202020204" pitchFamily="34" charset="0"/>
              <a:buChar char="•"/>
            </a:pPr>
            <a:r>
              <a:rPr lang="en-US" sz="1600" kern="1200" dirty="0">
                <a:solidFill>
                  <a:srgbClr val="414042"/>
                </a:solidFill>
                <a:latin typeface="Calibri"/>
                <a:ea typeface="+mn-ea"/>
                <a:cs typeface="+mn-cs"/>
              </a:rPr>
              <a:t>Interactive Dashboards</a:t>
            </a:r>
          </a:p>
        </p:txBody>
      </p:sp>
      <p:sp>
        <p:nvSpPr>
          <p:cNvPr id="13" name="TextBox 12">
            <a:extLst>
              <a:ext uri="{FF2B5EF4-FFF2-40B4-BE49-F238E27FC236}">
                <a16:creationId xmlns:a16="http://schemas.microsoft.com/office/drawing/2014/main" id="{6A475980-D975-D8D3-8295-B5180286E6D6}"/>
              </a:ext>
            </a:extLst>
          </p:cNvPr>
          <p:cNvSpPr txBox="1"/>
          <p:nvPr/>
        </p:nvSpPr>
        <p:spPr>
          <a:xfrm>
            <a:off x="8408690" y="3074679"/>
            <a:ext cx="4004746" cy="307777"/>
          </a:xfrm>
          <a:prstGeom prst="rect">
            <a:avLst/>
          </a:prstGeom>
          <a:noFill/>
        </p:spPr>
        <p:txBody>
          <a:bodyPr wrap="square">
            <a:spAutoFit/>
          </a:bodyPr>
          <a:lstStyle/>
          <a:p>
            <a:r>
              <a:rPr lang="en-US" dirty="0"/>
              <a:t>✅ </a:t>
            </a:r>
            <a:r>
              <a:rPr lang="en-US" b="1" dirty="0">
                <a:solidFill>
                  <a:srgbClr val="0FAB7D"/>
                </a:solidFill>
              </a:rPr>
              <a:t>How Features Solve User Problems</a:t>
            </a:r>
            <a:endParaRPr lang="en-US" dirty="0">
              <a:solidFill>
                <a:srgbClr val="0FAB7D"/>
              </a:solidFill>
            </a:endParaRPr>
          </a:p>
        </p:txBody>
      </p:sp>
      <p:sp>
        <p:nvSpPr>
          <p:cNvPr id="14" name="TextBox 13">
            <a:extLst>
              <a:ext uri="{FF2B5EF4-FFF2-40B4-BE49-F238E27FC236}">
                <a16:creationId xmlns:a16="http://schemas.microsoft.com/office/drawing/2014/main" id="{227CE999-B6A0-52DE-19DC-B73201567897}"/>
              </a:ext>
            </a:extLst>
          </p:cNvPr>
          <p:cNvSpPr txBox="1"/>
          <p:nvPr/>
        </p:nvSpPr>
        <p:spPr>
          <a:xfrm>
            <a:off x="8408690" y="3657341"/>
            <a:ext cx="3628981" cy="2637710"/>
          </a:xfrm>
          <a:prstGeom prst="rect">
            <a:avLst/>
          </a:prstGeom>
          <a:noFill/>
        </p:spPr>
        <p:txBody>
          <a:bodyPr wrap="square">
            <a:spAutoFit/>
          </a:bodyPr>
          <a:lstStyle/>
          <a:p>
            <a:pPr>
              <a:lnSpc>
                <a:spcPct val="150000"/>
              </a:lnSpc>
              <a:buFont typeface="Arial" panose="020B0604020202020204" pitchFamily="34" charset="0"/>
              <a:buChar char="•"/>
            </a:pPr>
            <a:r>
              <a:rPr lang="en-US" dirty="0"/>
              <a:t>Helps managers identify top causes of downtime and improve planning</a:t>
            </a:r>
          </a:p>
          <a:p>
            <a:pPr>
              <a:lnSpc>
                <a:spcPct val="150000"/>
              </a:lnSpc>
              <a:buFont typeface="Arial" panose="020B0604020202020204" pitchFamily="34" charset="0"/>
              <a:buChar char="•"/>
            </a:pPr>
            <a:r>
              <a:rPr lang="en-US" dirty="0"/>
              <a:t>Supports maintenance teams in detecting patterns in recurring issues</a:t>
            </a:r>
          </a:p>
          <a:p>
            <a:pPr>
              <a:lnSpc>
                <a:spcPct val="150000"/>
              </a:lnSpc>
              <a:buFont typeface="Arial" panose="020B0604020202020204" pitchFamily="34" charset="0"/>
              <a:buChar char="•"/>
            </a:pPr>
            <a:r>
              <a:rPr lang="en-US" dirty="0"/>
              <a:t>Enables supervisors to compare performance across shifts and operators</a:t>
            </a:r>
          </a:p>
          <a:p>
            <a:pPr>
              <a:lnSpc>
                <a:spcPct val="150000"/>
              </a:lnSpc>
              <a:buFont typeface="Arial" panose="020B0604020202020204" pitchFamily="34" charset="0"/>
              <a:buChar char="•"/>
            </a:pPr>
            <a:r>
              <a:rPr lang="en-US" dirty="0"/>
              <a:t>Provides executives with clear, visual KPIs for decision-making</a:t>
            </a:r>
          </a:p>
        </p:txBody>
      </p:sp>
      <p:sp>
        <p:nvSpPr>
          <p:cNvPr id="3" name="Google Shape;215;p11">
            <a:extLst>
              <a:ext uri="{FF2B5EF4-FFF2-40B4-BE49-F238E27FC236}">
                <a16:creationId xmlns:a16="http://schemas.microsoft.com/office/drawing/2014/main" id="{16603C64-EAF2-31E3-733D-7F3CF62040FD}"/>
              </a:ext>
            </a:extLst>
          </p:cNvPr>
          <p:cNvSpPr txBox="1">
            <a:spLocks/>
          </p:cNvSpPr>
          <p:nvPr/>
        </p:nvSpPr>
        <p:spPr>
          <a:xfrm>
            <a:off x="825982" y="6356349"/>
            <a:ext cx="2743200" cy="365125"/>
          </a:xfrm>
          <a:prstGeom prst="rect">
            <a:avLst/>
          </a:prstGeom>
          <a:solidFill>
            <a:srgbClr val="336EA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rPr>
              <a:t>4/10/24</a:t>
            </a:r>
          </a:p>
        </p:txBody>
      </p:sp>
    </p:spTree>
    <p:extLst>
      <p:ext uri="{BB962C8B-B14F-4D97-AF65-F5344CB8AC3E}">
        <p14:creationId xmlns:p14="http://schemas.microsoft.com/office/powerpoint/2010/main" val="1860333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0A539C66-FD48-8894-F397-0EC7541A7ECD}"/>
            </a:ext>
          </a:extLst>
        </p:cNvPr>
        <p:cNvGrpSpPr/>
        <p:nvPr/>
      </p:nvGrpSpPr>
      <p:grpSpPr>
        <a:xfrm>
          <a:off x="0" y="0"/>
          <a:ext cx="0" cy="0"/>
          <a:chOff x="0" y="0"/>
          <a:chExt cx="0" cy="0"/>
        </a:xfrm>
      </p:grpSpPr>
      <p:sp>
        <p:nvSpPr>
          <p:cNvPr id="171" name="Google Shape;171;p7">
            <a:extLst>
              <a:ext uri="{FF2B5EF4-FFF2-40B4-BE49-F238E27FC236}">
                <a16:creationId xmlns:a16="http://schemas.microsoft.com/office/drawing/2014/main" id="{3338E31E-0F01-25E6-ABC2-D53BCD619ECF}"/>
              </a:ext>
            </a:extLst>
          </p:cNvPr>
          <p:cNvSpPr txBox="1">
            <a:spLocks noGrp="1"/>
          </p:cNvSpPr>
          <p:nvPr>
            <p:ph type="dt" idx="4294967295"/>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73" name="Google Shape;173;p7">
            <a:extLst>
              <a:ext uri="{FF2B5EF4-FFF2-40B4-BE49-F238E27FC236}">
                <a16:creationId xmlns:a16="http://schemas.microsoft.com/office/drawing/2014/main" id="{4D330555-E4D9-A847-51C8-BED124BBF74B}"/>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74" name="Google Shape;174;p7">
            <a:extLst>
              <a:ext uri="{FF2B5EF4-FFF2-40B4-BE49-F238E27FC236}">
                <a16:creationId xmlns:a16="http://schemas.microsoft.com/office/drawing/2014/main" id="{F5A929B7-EAA8-D8EC-A944-03364A796FAB}"/>
              </a:ext>
            </a:extLst>
          </p:cNvPr>
          <p:cNvPicPr preferRelativeResize="0"/>
          <p:nvPr/>
        </p:nvPicPr>
        <p:blipFill rotWithShape="1">
          <a:blip r:embed="rId3">
            <a:alphaModFix/>
          </a:blip>
          <a:srcRect/>
          <a:stretch/>
        </p:blipFill>
        <p:spPr>
          <a:xfrm>
            <a:off x="495166" y="1249647"/>
            <a:ext cx="3913971" cy="3145809"/>
          </a:xfrm>
          <a:prstGeom prst="roundRect">
            <a:avLst>
              <a:gd name="adj" fmla="val 4167"/>
            </a:avLst>
          </a:prstGeom>
          <a:solidFill>
            <a:srgbClr val="FFFFFF"/>
          </a:solidFill>
          <a:ln w="76200" cap="sq" cmpd="sng">
            <a:solidFill>
              <a:srgbClr val="336EA8"/>
            </a:solidFill>
            <a:prstDash val="solid"/>
            <a:miter lim="800000"/>
            <a:headEnd type="none" w="sm" len="sm"/>
            <a:tailEnd type="none" w="sm" len="sm"/>
          </a:ln>
          <a:effectLst>
            <a:reflection stA="28000" endPos="28000" dist="5000" dir="5400000" sy="-100000" algn="bl" rotWithShape="0"/>
          </a:effectLst>
        </p:spPr>
      </p:pic>
      <p:pic>
        <p:nvPicPr>
          <p:cNvPr id="175" name="Google Shape;175;p7" title="download.png">
            <a:extLst>
              <a:ext uri="{FF2B5EF4-FFF2-40B4-BE49-F238E27FC236}">
                <a16:creationId xmlns:a16="http://schemas.microsoft.com/office/drawing/2014/main" id="{375235AE-8493-01E9-67FD-825675B419BF}"/>
              </a:ext>
            </a:extLst>
          </p:cNvPr>
          <p:cNvPicPr preferRelativeResize="0"/>
          <p:nvPr/>
        </p:nvPicPr>
        <p:blipFill>
          <a:blip r:embed="rId4">
            <a:alphaModFix/>
          </a:blip>
          <a:stretch>
            <a:fillRect/>
          </a:stretch>
        </p:blipFill>
        <p:spPr>
          <a:xfrm>
            <a:off x="9190825" y="6356350"/>
            <a:ext cx="903191" cy="365125"/>
          </a:xfrm>
          <a:prstGeom prst="rect">
            <a:avLst/>
          </a:prstGeom>
          <a:noFill/>
          <a:ln>
            <a:noFill/>
          </a:ln>
        </p:spPr>
      </p:pic>
      <p:sp>
        <p:nvSpPr>
          <p:cNvPr id="2" name="Title 3">
            <a:extLst>
              <a:ext uri="{FF2B5EF4-FFF2-40B4-BE49-F238E27FC236}">
                <a16:creationId xmlns:a16="http://schemas.microsoft.com/office/drawing/2014/main" id="{6FD9F40E-D3BE-770C-055F-BD40A5316996}"/>
              </a:ext>
            </a:extLst>
          </p:cNvPr>
          <p:cNvSpPr>
            <a:spLocks noGrp="1"/>
          </p:cNvSpPr>
          <p:nvPr>
            <p:ph type="title"/>
          </p:nvPr>
        </p:nvSpPr>
        <p:spPr>
          <a:xfrm>
            <a:off x="5607613" y="996281"/>
            <a:ext cx="5755417" cy="628962"/>
          </a:xfrm>
        </p:spPr>
        <p:txBody>
          <a:bodyPr anchor="b">
            <a:normAutofit fontScale="90000"/>
          </a:bodyPr>
          <a:lstStyle/>
          <a:p>
            <a:r>
              <a:rPr kumimoji="0" lang="en-US" sz="4400" b="0" i="0" u="none" strike="noStrike" kern="1200" cap="none" spc="0" normalizeH="0" baseline="0" noProof="0" dirty="0">
                <a:ln>
                  <a:noFill/>
                </a:ln>
                <a:solidFill>
                  <a:srgbClr val="003566"/>
                </a:solidFill>
                <a:effectLst/>
                <a:uLnTx/>
                <a:uFillTx/>
                <a:latin typeface="Arial Black"/>
                <a:ea typeface="+mj-ea"/>
                <a:cs typeface="+mj-cs"/>
              </a:rPr>
              <a:t>📁</a:t>
            </a:r>
            <a:r>
              <a:rPr kumimoji="0" lang="en-US" sz="4400" b="0" i="0" u="none" strike="noStrike" kern="1200" cap="none" spc="0" normalizeH="0" baseline="0" noProof="0" dirty="0">
                <a:ln>
                  <a:noFill/>
                </a:ln>
                <a:solidFill>
                  <a:srgbClr val="336EA8"/>
                </a:solidFill>
                <a:effectLst/>
                <a:uLnTx/>
                <a:uFillTx/>
                <a:latin typeface="Arial Black"/>
                <a:ea typeface="+mj-ea"/>
                <a:cs typeface="+mj-cs"/>
              </a:rPr>
              <a:t>Data Structure</a:t>
            </a:r>
            <a:endParaRPr lang="en-US" dirty="0">
              <a:solidFill>
                <a:srgbClr val="336EA8"/>
              </a:solidFill>
            </a:endParaRPr>
          </a:p>
        </p:txBody>
      </p:sp>
      <p:cxnSp>
        <p:nvCxnSpPr>
          <p:cNvPr id="5" name="Straight Connector 4">
            <a:extLst>
              <a:ext uri="{FF2B5EF4-FFF2-40B4-BE49-F238E27FC236}">
                <a16:creationId xmlns:a16="http://schemas.microsoft.com/office/drawing/2014/main" id="{8D58B484-D998-732F-97A0-FF2E4D7A07FC}"/>
              </a:ext>
            </a:extLst>
          </p:cNvPr>
          <p:cNvCxnSpPr>
            <a:cxnSpLocks/>
          </p:cNvCxnSpPr>
          <p:nvPr/>
        </p:nvCxnSpPr>
        <p:spPr>
          <a:xfrm>
            <a:off x="5607613" y="688916"/>
            <a:ext cx="0" cy="1243693"/>
          </a:xfrm>
          <a:prstGeom prst="line">
            <a:avLst/>
          </a:prstGeom>
          <a:ln w="31750">
            <a:solidFill>
              <a:srgbClr val="D7B119"/>
            </a:solidFill>
          </a:ln>
        </p:spPr>
        <p:style>
          <a:lnRef idx="1">
            <a:schemeClr val="accent1"/>
          </a:lnRef>
          <a:fillRef idx="0">
            <a:schemeClr val="accent1"/>
          </a:fillRef>
          <a:effectRef idx="0">
            <a:schemeClr val="accent1"/>
          </a:effectRef>
          <a:fontRef idx="minor">
            <a:schemeClr val="tx1"/>
          </a:fontRef>
        </p:style>
      </p:cxnSp>
      <p:sp>
        <p:nvSpPr>
          <p:cNvPr id="7" name="Text Placeholder 5">
            <a:extLst>
              <a:ext uri="{FF2B5EF4-FFF2-40B4-BE49-F238E27FC236}">
                <a16:creationId xmlns:a16="http://schemas.microsoft.com/office/drawing/2014/main" id="{1BB5ABBC-171E-25D0-B66D-E30F4BC62E2E}"/>
              </a:ext>
            </a:extLst>
          </p:cNvPr>
          <p:cNvSpPr txBox="1">
            <a:spLocks/>
          </p:cNvSpPr>
          <p:nvPr/>
        </p:nvSpPr>
        <p:spPr>
          <a:xfrm>
            <a:off x="5426209" y="2370747"/>
            <a:ext cx="6118223" cy="1323439"/>
          </a:xfrm>
          <a:prstGeom prst="rect">
            <a:avLst/>
          </a:prstGeom>
        </p:spPr>
        <p:txBody>
          <a:bodyPr vert="horz" lIns="91440" tIns="0" rIns="91440" bIns="0" rtlCol="0">
            <a:noAutofit/>
          </a:bodyPr>
          <a:lstStyle>
            <a:lvl1pPr marL="0" indent="0" algn="l" defTabSz="914446" rtl="0" eaLnBrk="1" latinLnBrk="0" hangingPunct="1">
              <a:lnSpc>
                <a:spcPct val="100000"/>
              </a:lnSpc>
              <a:spcBef>
                <a:spcPts val="0"/>
              </a:spcBef>
              <a:buFont typeface="Arial" panose="020B0604020202020204" pitchFamily="34" charset="0"/>
              <a:buNone/>
              <a:defRPr sz="1600" b="0"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accent4"/>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accent4"/>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accent4"/>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accent4"/>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414042"/>
                </a:solidFill>
                <a:effectLst/>
                <a:uLnTx/>
                <a:uFillTx/>
                <a:latin typeface="Calibri"/>
                <a:ea typeface="+mn-ea"/>
                <a:cs typeface="+mn-cs"/>
              </a:rPr>
              <a:t>The dataset is stored in an Excel file and structured in a tabular format, like a relational database. Each row represents a single production batch and includes details such as product name, operator, start and end times, duration, and efficiency.</a:t>
            </a:r>
            <a:endParaRPr kumimoji="0" lang="ar-EG" sz="1600" b="0" i="0" u="none" strike="noStrike" kern="1200" cap="none" spc="0" normalizeH="0" baseline="0" noProof="0" dirty="0">
              <a:ln>
                <a:noFill/>
              </a:ln>
              <a:solidFill>
                <a:srgbClr val="414042"/>
              </a:solidFill>
              <a:effectLst/>
              <a:uLnTx/>
              <a:uFillTx/>
              <a:latin typeface="Calibri"/>
              <a:ea typeface="+mn-ea"/>
              <a:cs typeface="+mn-cs"/>
            </a:endParaRPr>
          </a:p>
        </p:txBody>
      </p:sp>
      <p:sp>
        <p:nvSpPr>
          <p:cNvPr id="8" name="Google Shape;216;p11">
            <a:extLst>
              <a:ext uri="{FF2B5EF4-FFF2-40B4-BE49-F238E27FC236}">
                <a16:creationId xmlns:a16="http://schemas.microsoft.com/office/drawing/2014/main" id="{6C8BD49E-2D05-9EDC-C8E5-AA9C6A2DD3A2}"/>
              </a:ext>
            </a:extLst>
          </p:cNvPr>
          <p:cNvSpPr txBox="1">
            <a:spLocks noGrp="1"/>
          </p:cNvSpPr>
          <p:nvPr>
            <p:ph type="ftr" idx="11"/>
          </p:nvPr>
        </p:nvSpPr>
        <p:spPr>
          <a:xfrm>
            <a:off x="3953116" y="6464399"/>
            <a:ext cx="4273550" cy="365125"/>
          </a:xfrm>
          <a:prstGeom prst="rect">
            <a:avLst/>
          </a:prstGeom>
          <a:noFill/>
          <a:ln>
            <a:noFill/>
          </a:ln>
        </p:spPr>
        <p:txBody>
          <a:bodyPr spcFirstLastPara="1" wrap="square" lIns="91425" tIns="45700" rIns="91425" bIns="45700" anchor="ctr" anchorCtr="0">
            <a:noAutofit/>
          </a:bodyPr>
          <a:lstStyle/>
          <a:p>
            <a:r>
              <a:rPr lang="en-US" dirty="0"/>
              <a:t>Graduation Project on Downtime Analysis</a:t>
            </a:r>
          </a:p>
          <a:p>
            <a:pPr marL="0" lvl="0" indent="0" algn="ctr" rtl="0">
              <a:spcBef>
                <a:spcPts val="0"/>
              </a:spcBef>
              <a:spcAft>
                <a:spcPts val="0"/>
              </a:spcAft>
              <a:buNone/>
            </a:pPr>
            <a:endParaRPr dirty="0"/>
          </a:p>
        </p:txBody>
      </p:sp>
      <p:sp>
        <p:nvSpPr>
          <p:cNvPr id="11" name="TextBox 10">
            <a:extLst>
              <a:ext uri="{FF2B5EF4-FFF2-40B4-BE49-F238E27FC236}">
                <a16:creationId xmlns:a16="http://schemas.microsoft.com/office/drawing/2014/main" id="{432D7914-B133-7659-47CC-C2DC90C3EFC1}"/>
              </a:ext>
            </a:extLst>
          </p:cNvPr>
          <p:cNvSpPr txBox="1"/>
          <p:nvPr/>
        </p:nvSpPr>
        <p:spPr>
          <a:xfrm>
            <a:off x="5450362" y="4132324"/>
            <a:ext cx="6094070" cy="1323439"/>
          </a:xfrm>
          <a:prstGeom prst="rect">
            <a:avLst/>
          </a:prstGeom>
          <a:noFill/>
        </p:spPr>
        <p:txBody>
          <a:bodyPr wrap="square">
            <a:spAutoFit/>
          </a:body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FAB7D"/>
                </a:solidFill>
                <a:effectLst/>
                <a:uLnTx/>
                <a:uFillTx/>
                <a:latin typeface="Calibri"/>
                <a:ea typeface="+mn-ea"/>
                <a:cs typeface="+mn-cs"/>
              </a:rPr>
              <a:t>Key Entities and Relationships:</a:t>
            </a:r>
            <a:endParaRPr kumimoji="0" lang="ar-EG" sz="1600" b="1" i="0" u="none" strike="noStrike" kern="1200" cap="none" spc="0" normalizeH="0" baseline="0" noProof="0" dirty="0">
              <a:ln>
                <a:noFill/>
              </a:ln>
              <a:solidFill>
                <a:srgbClr val="0FAB7D"/>
              </a:solidFill>
              <a:effectLst/>
              <a:uLnTx/>
              <a:uFillTx/>
              <a:latin typeface="Calibri"/>
              <a:ea typeface="+mn-ea"/>
              <a:cs typeface="+mn-cs"/>
            </a:endParaRPr>
          </a:p>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FAB7D"/>
                </a:solidFill>
                <a:effectLst/>
                <a:uLnTx/>
                <a:uFillTx/>
                <a:latin typeface="Calibri"/>
                <a:ea typeface="+mn-ea"/>
                <a:cs typeface="+mn-cs"/>
              </a:rPr>
              <a:t>•</a:t>
            </a:r>
            <a:r>
              <a:rPr kumimoji="0" lang="en-US" sz="1600" b="0" i="0" u="none" strike="noStrike" kern="1200" cap="none" spc="0" normalizeH="0" baseline="0" noProof="0" dirty="0">
                <a:ln>
                  <a:noFill/>
                </a:ln>
                <a:solidFill>
                  <a:srgbClr val="414042"/>
                </a:solidFill>
                <a:effectLst/>
                <a:uLnTx/>
                <a:uFillTx/>
                <a:latin typeface="Calibri"/>
                <a:ea typeface="+mn-ea"/>
                <a:cs typeface="+mn-cs"/>
              </a:rPr>
              <a:t>The main entity is the Batch,	</a:t>
            </a:r>
            <a:endParaRPr kumimoji="0" lang="ar-EG" sz="1600" b="0" i="0" u="none" strike="noStrike" kern="1200" cap="none" spc="0" normalizeH="0" baseline="0" noProof="0" dirty="0">
              <a:ln>
                <a:noFill/>
              </a:ln>
              <a:solidFill>
                <a:srgbClr val="414042"/>
              </a:solidFill>
              <a:effectLst/>
              <a:uLnTx/>
              <a:uFillTx/>
              <a:latin typeface="Calibri"/>
              <a:ea typeface="+mn-ea"/>
              <a:cs typeface="+mn-cs"/>
            </a:endParaRPr>
          </a:p>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FAB7D"/>
                </a:solidFill>
                <a:effectLst/>
                <a:uLnTx/>
                <a:uFillTx/>
                <a:latin typeface="Calibri"/>
                <a:ea typeface="+mn-ea"/>
                <a:cs typeface="+mn-cs"/>
              </a:rPr>
              <a:t>•</a:t>
            </a:r>
            <a:r>
              <a:rPr kumimoji="0" lang="en-US" sz="1600" b="0" i="0" u="none" strike="noStrike" kern="1200" cap="none" spc="0" normalizeH="0" baseline="0" noProof="0" dirty="0">
                <a:ln>
                  <a:noFill/>
                </a:ln>
                <a:solidFill>
                  <a:srgbClr val="414042"/>
                </a:solidFill>
                <a:effectLst/>
                <a:uLnTx/>
                <a:uFillTx/>
                <a:latin typeface="Calibri"/>
                <a:ea typeface="+mn-ea"/>
                <a:cs typeface="+mn-cs"/>
              </a:rPr>
              <a:t>Linked to Product, Downtime (with reasons and descriptions),	</a:t>
            </a:r>
            <a:endParaRPr kumimoji="0" lang="ar-EG" sz="1600" b="0" i="0" u="none" strike="noStrike" kern="1200" cap="none" spc="0" normalizeH="0" baseline="0" noProof="0" dirty="0">
              <a:ln>
                <a:noFill/>
              </a:ln>
              <a:solidFill>
                <a:srgbClr val="414042"/>
              </a:solidFill>
              <a:effectLst/>
              <a:uLnTx/>
              <a:uFillTx/>
              <a:latin typeface="Calibri"/>
              <a:ea typeface="+mn-ea"/>
              <a:cs typeface="+mn-cs"/>
            </a:endParaRPr>
          </a:p>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FAB7D"/>
                </a:solidFill>
                <a:effectLst/>
                <a:uLnTx/>
                <a:uFillTx/>
                <a:latin typeface="Calibri"/>
                <a:ea typeface="+mn-ea"/>
                <a:cs typeface="+mn-cs"/>
              </a:rPr>
              <a:t>•</a:t>
            </a:r>
            <a:r>
              <a:rPr kumimoji="0" lang="en-US" sz="1600" b="0" i="0" u="none" strike="noStrike" kern="1200" cap="none" spc="0" normalizeH="0" baseline="0" noProof="0" dirty="0">
                <a:ln>
                  <a:noFill/>
                </a:ln>
                <a:solidFill>
                  <a:srgbClr val="414042"/>
                </a:solidFill>
                <a:effectLst/>
                <a:uLnTx/>
                <a:uFillTx/>
                <a:latin typeface="Calibri"/>
                <a:ea typeface="+mn-ea"/>
                <a:cs typeface="+mn-cs"/>
              </a:rPr>
              <a:t>Time-related data like shift and hour,	</a:t>
            </a:r>
            <a:endParaRPr kumimoji="0" lang="ar-EG" sz="1600" b="0" i="0" u="none" strike="noStrike" kern="1200" cap="none" spc="0" normalizeH="0" baseline="0" noProof="0" dirty="0">
              <a:ln>
                <a:noFill/>
              </a:ln>
              <a:solidFill>
                <a:srgbClr val="414042"/>
              </a:solidFill>
              <a:effectLst/>
              <a:uLnTx/>
              <a:uFillTx/>
              <a:latin typeface="Calibri"/>
              <a:ea typeface="+mn-ea"/>
              <a:cs typeface="+mn-cs"/>
            </a:endParaRPr>
          </a:p>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FAB7D"/>
                </a:solidFill>
                <a:effectLst/>
                <a:uLnTx/>
                <a:uFillTx/>
                <a:latin typeface="Calibri"/>
                <a:ea typeface="+mn-ea"/>
                <a:cs typeface="+mn-cs"/>
              </a:rPr>
              <a:t>•</a:t>
            </a:r>
            <a:r>
              <a:rPr kumimoji="0" lang="en-US" sz="1600" b="0" i="0" u="none" strike="noStrike" kern="1200" cap="none" spc="0" normalizeH="0" baseline="0" noProof="0" dirty="0">
                <a:ln>
                  <a:noFill/>
                </a:ln>
                <a:solidFill>
                  <a:srgbClr val="414042"/>
                </a:solidFill>
                <a:effectLst/>
                <a:uLnTx/>
                <a:uFillTx/>
                <a:latin typeface="Calibri"/>
                <a:ea typeface="+mn-ea"/>
                <a:cs typeface="+mn-cs"/>
              </a:rPr>
              <a:t>And Operator performance.</a:t>
            </a:r>
            <a:endParaRPr kumimoji="0" lang="ar-EG" sz="1600" b="0" i="0" u="none" strike="noStrike" kern="1200" cap="none" spc="0" normalizeH="0" baseline="0" noProof="0" dirty="0">
              <a:ln>
                <a:noFill/>
              </a:ln>
              <a:solidFill>
                <a:srgbClr val="414042"/>
              </a:solidFill>
              <a:effectLst/>
              <a:uLnTx/>
              <a:uFillTx/>
              <a:latin typeface="Calibri"/>
              <a:ea typeface="+mn-ea"/>
              <a:cs typeface="+mn-cs"/>
            </a:endParaRPr>
          </a:p>
        </p:txBody>
      </p:sp>
      <p:sp>
        <p:nvSpPr>
          <p:cNvPr id="3" name="Google Shape;215;p11">
            <a:extLst>
              <a:ext uri="{FF2B5EF4-FFF2-40B4-BE49-F238E27FC236}">
                <a16:creationId xmlns:a16="http://schemas.microsoft.com/office/drawing/2014/main" id="{D669BD80-1AFB-93E6-54AA-FC735F250E3B}"/>
              </a:ext>
            </a:extLst>
          </p:cNvPr>
          <p:cNvSpPr txBox="1">
            <a:spLocks/>
          </p:cNvSpPr>
          <p:nvPr/>
        </p:nvSpPr>
        <p:spPr>
          <a:xfrm>
            <a:off x="825982" y="6356349"/>
            <a:ext cx="2743200" cy="365125"/>
          </a:xfrm>
          <a:prstGeom prst="rect">
            <a:avLst/>
          </a:prstGeom>
          <a:solidFill>
            <a:srgbClr val="336EA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rPr>
              <a:t>4/10/24</a:t>
            </a:r>
          </a:p>
        </p:txBody>
      </p:sp>
      <p:pic>
        <p:nvPicPr>
          <p:cNvPr id="12" name="Picture 11" descr="A computer with a magnifying glass and a clipboard&#10;&#10;AI-generated content may be incorrect.">
            <a:extLst>
              <a:ext uri="{FF2B5EF4-FFF2-40B4-BE49-F238E27FC236}">
                <a16:creationId xmlns:a16="http://schemas.microsoft.com/office/drawing/2014/main" id="{1A9E05AB-3F30-84E2-4F1F-9875B54F625C}"/>
              </a:ext>
            </a:extLst>
          </p:cNvPr>
          <p:cNvPicPr>
            <a:picLocks noChangeAspect="1"/>
          </p:cNvPicPr>
          <p:nvPr/>
        </p:nvPicPr>
        <p:blipFill>
          <a:blip r:embed="rId5"/>
          <a:stretch>
            <a:fillRect/>
          </a:stretch>
        </p:blipFill>
        <p:spPr>
          <a:xfrm>
            <a:off x="495165" y="1252151"/>
            <a:ext cx="3913971" cy="3143305"/>
          </a:xfrm>
          <a:prstGeom prst="roundRect">
            <a:avLst/>
          </a:prstGeom>
          <a:ln>
            <a:noFill/>
          </a:ln>
          <a:effectLst>
            <a:softEdge rad="112500"/>
          </a:effectLst>
        </p:spPr>
      </p:pic>
    </p:spTree>
    <p:extLst>
      <p:ext uri="{BB962C8B-B14F-4D97-AF65-F5344CB8AC3E}">
        <p14:creationId xmlns:p14="http://schemas.microsoft.com/office/powerpoint/2010/main" val="197573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6386A82B-9FC8-45EA-C8B3-C60538926B5F}"/>
            </a:ext>
          </a:extLst>
        </p:cNvPr>
        <p:cNvGrpSpPr/>
        <p:nvPr/>
      </p:nvGrpSpPr>
      <p:grpSpPr>
        <a:xfrm>
          <a:off x="0" y="0"/>
          <a:ext cx="0" cy="0"/>
          <a:chOff x="0" y="0"/>
          <a:chExt cx="0" cy="0"/>
        </a:xfrm>
      </p:grpSpPr>
      <p:sp>
        <p:nvSpPr>
          <p:cNvPr id="171" name="Google Shape;171;p7">
            <a:extLst>
              <a:ext uri="{FF2B5EF4-FFF2-40B4-BE49-F238E27FC236}">
                <a16:creationId xmlns:a16="http://schemas.microsoft.com/office/drawing/2014/main" id="{C9EEEF72-5ECE-BF22-678E-875B6EE654C4}"/>
              </a:ext>
            </a:extLst>
          </p:cNvPr>
          <p:cNvSpPr txBox="1">
            <a:spLocks noGrp="1"/>
          </p:cNvSpPr>
          <p:nvPr>
            <p:ph type="dt" idx="4294967295"/>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73" name="Google Shape;173;p7">
            <a:extLst>
              <a:ext uri="{FF2B5EF4-FFF2-40B4-BE49-F238E27FC236}">
                <a16:creationId xmlns:a16="http://schemas.microsoft.com/office/drawing/2014/main" id="{DDC8006A-A900-03EE-FC94-1076B1BEAEBD}"/>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75" name="Google Shape;175;p7" title="download.png">
            <a:extLst>
              <a:ext uri="{FF2B5EF4-FFF2-40B4-BE49-F238E27FC236}">
                <a16:creationId xmlns:a16="http://schemas.microsoft.com/office/drawing/2014/main" id="{81241D93-2ADC-27FC-E0B5-294A04588BE5}"/>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Title 3">
            <a:extLst>
              <a:ext uri="{FF2B5EF4-FFF2-40B4-BE49-F238E27FC236}">
                <a16:creationId xmlns:a16="http://schemas.microsoft.com/office/drawing/2014/main" id="{CB204E04-4BFA-E57A-4207-7E4EF9758092}"/>
              </a:ext>
            </a:extLst>
          </p:cNvPr>
          <p:cNvSpPr>
            <a:spLocks noGrp="1"/>
          </p:cNvSpPr>
          <p:nvPr>
            <p:ph type="title"/>
          </p:nvPr>
        </p:nvSpPr>
        <p:spPr>
          <a:xfrm>
            <a:off x="984465" y="1013817"/>
            <a:ext cx="7349305" cy="1127532"/>
          </a:xfrm>
        </p:spPr>
        <p:txBody>
          <a:bodyPr anchor="b">
            <a:normAutofit fontScale="90000"/>
          </a:bodyPr>
          <a:lstStyle/>
          <a:p>
            <a:r>
              <a:rPr kumimoji="0" lang="en-US" sz="4400" b="0" i="0" u="none" strike="noStrike" kern="1200" cap="none" spc="0" normalizeH="0" baseline="0" noProof="0" dirty="0">
                <a:ln>
                  <a:noFill/>
                </a:ln>
                <a:solidFill>
                  <a:srgbClr val="003566"/>
                </a:solidFill>
                <a:effectLst/>
                <a:uLnTx/>
                <a:uFillTx/>
                <a:latin typeface="Arial Black"/>
                <a:ea typeface="+mj-ea"/>
                <a:cs typeface="+mj-cs"/>
              </a:rPr>
              <a:t>📁</a:t>
            </a:r>
            <a:r>
              <a:rPr lang="en-US" kern="1200" dirty="0">
                <a:solidFill>
                  <a:srgbClr val="336EA8"/>
                </a:solidFill>
                <a:latin typeface="Arial Black"/>
                <a:ea typeface="+mj-ea"/>
                <a:cs typeface="+mj-cs"/>
              </a:rPr>
              <a:t>cont’d: </a:t>
            </a:r>
            <a:r>
              <a:rPr kumimoji="0" lang="en-US" sz="4400" b="0" i="0" u="none" strike="noStrike" kern="1200" cap="none" spc="0" normalizeH="0" baseline="0" noProof="0" dirty="0">
                <a:ln>
                  <a:noFill/>
                </a:ln>
                <a:solidFill>
                  <a:srgbClr val="336EA8"/>
                </a:solidFill>
                <a:effectLst/>
                <a:uLnTx/>
                <a:uFillTx/>
                <a:latin typeface="Arial Black"/>
                <a:ea typeface="+mj-ea"/>
                <a:cs typeface="+mj-cs"/>
              </a:rPr>
              <a:t>Data Structure</a:t>
            </a:r>
            <a:endParaRPr lang="en-US" dirty="0">
              <a:solidFill>
                <a:srgbClr val="336EA8"/>
              </a:solidFill>
            </a:endParaRPr>
          </a:p>
        </p:txBody>
      </p:sp>
      <p:cxnSp>
        <p:nvCxnSpPr>
          <p:cNvPr id="5" name="Straight Connector 4">
            <a:extLst>
              <a:ext uri="{FF2B5EF4-FFF2-40B4-BE49-F238E27FC236}">
                <a16:creationId xmlns:a16="http://schemas.microsoft.com/office/drawing/2014/main" id="{7AC190B9-640B-B5E5-74C8-512579A0F5D3}"/>
              </a:ext>
            </a:extLst>
          </p:cNvPr>
          <p:cNvCxnSpPr>
            <a:cxnSpLocks/>
          </p:cNvCxnSpPr>
          <p:nvPr/>
        </p:nvCxnSpPr>
        <p:spPr>
          <a:xfrm>
            <a:off x="838200" y="1191566"/>
            <a:ext cx="0" cy="1243693"/>
          </a:xfrm>
          <a:prstGeom prst="line">
            <a:avLst/>
          </a:prstGeom>
          <a:ln w="31750">
            <a:solidFill>
              <a:srgbClr val="D7B119"/>
            </a:solidFill>
          </a:ln>
        </p:spPr>
        <p:style>
          <a:lnRef idx="1">
            <a:schemeClr val="accent1"/>
          </a:lnRef>
          <a:fillRef idx="0">
            <a:schemeClr val="accent1"/>
          </a:fillRef>
          <a:effectRef idx="0">
            <a:schemeClr val="accent1"/>
          </a:effectRef>
          <a:fontRef idx="minor">
            <a:schemeClr val="tx1"/>
          </a:fontRef>
        </p:style>
      </p:cxnSp>
      <p:sp>
        <p:nvSpPr>
          <p:cNvPr id="8" name="Google Shape;216;p11">
            <a:extLst>
              <a:ext uri="{FF2B5EF4-FFF2-40B4-BE49-F238E27FC236}">
                <a16:creationId xmlns:a16="http://schemas.microsoft.com/office/drawing/2014/main" id="{FD84E0F5-67EB-E7B9-529F-C68AC6D532EA}"/>
              </a:ext>
            </a:extLst>
          </p:cNvPr>
          <p:cNvSpPr txBox="1">
            <a:spLocks noGrp="1"/>
          </p:cNvSpPr>
          <p:nvPr>
            <p:ph type="ftr" idx="11"/>
          </p:nvPr>
        </p:nvSpPr>
        <p:spPr>
          <a:xfrm>
            <a:off x="3953116" y="6464399"/>
            <a:ext cx="4273550" cy="365125"/>
          </a:xfrm>
          <a:prstGeom prst="rect">
            <a:avLst/>
          </a:prstGeom>
          <a:noFill/>
          <a:ln>
            <a:noFill/>
          </a:ln>
        </p:spPr>
        <p:txBody>
          <a:bodyPr spcFirstLastPara="1" wrap="square" lIns="91425" tIns="45700" rIns="91425" bIns="45700" anchor="ctr" anchorCtr="0">
            <a:noAutofit/>
          </a:bodyPr>
          <a:lstStyle/>
          <a:p>
            <a:r>
              <a:rPr lang="en-US" dirty="0"/>
              <a:t>Graduation Project on Downtime Analysis</a:t>
            </a:r>
          </a:p>
          <a:p>
            <a:pPr marL="0" lvl="0" indent="0" algn="ctr" rtl="0">
              <a:spcBef>
                <a:spcPts val="0"/>
              </a:spcBef>
              <a:spcAft>
                <a:spcPts val="0"/>
              </a:spcAft>
              <a:buNone/>
            </a:pPr>
            <a:endParaRPr dirty="0"/>
          </a:p>
        </p:txBody>
      </p:sp>
      <p:sp>
        <p:nvSpPr>
          <p:cNvPr id="13" name="TextBox 12">
            <a:extLst>
              <a:ext uri="{FF2B5EF4-FFF2-40B4-BE49-F238E27FC236}">
                <a16:creationId xmlns:a16="http://schemas.microsoft.com/office/drawing/2014/main" id="{C123EDFE-5877-AB12-2579-228ACED2C878}"/>
              </a:ext>
            </a:extLst>
          </p:cNvPr>
          <p:cNvSpPr txBox="1"/>
          <p:nvPr/>
        </p:nvSpPr>
        <p:spPr>
          <a:xfrm>
            <a:off x="984465" y="2515750"/>
            <a:ext cx="8206360" cy="1899174"/>
          </a:xfrm>
          <a:prstGeom prst="rect">
            <a:avLst/>
          </a:prstGeom>
          <a:noFill/>
        </p:spPr>
        <p:txBody>
          <a:bodyPr wrap="square">
            <a:spAutoFit/>
          </a:bodyPr>
          <a:lstStyle/>
          <a:p>
            <a:pPr marL="0" marR="0" lvl="0" indent="0" algn="l" defTabSz="914446"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FAB7D"/>
                </a:solidFill>
                <a:effectLst/>
                <a:uLnTx/>
                <a:uFillTx/>
                <a:latin typeface="Calibri"/>
                <a:ea typeface="+mn-ea"/>
                <a:cs typeface="+mn-cs"/>
              </a:rPr>
              <a:t>Data Flow:</a:t>
            </a:r>
            <a:endParaRPr kumimoji="0" lang="ar-EG" sz="1600" b="1" i="0" u="none" strike="noStrike" kern="1200" cap="none" spc="0" normalizeH="0" baseline="0" noProof="0" dirty="0">
              <a:ln>
                <a:noFill/>
              </a:ln>
              <a:solidFill>
                <a:srgbClr val="0FAB7D"/>
              </a:solidFill>
              <a:effectLst/>
              <a:uLnTx/>
              <a:uFillTx/>
              <a:latin typeface="Calibri"/>
              <a:ea typeface="+mn-ea"/>
              <a:cs typeface="+mn-cs"/>
            </a:endParaRPr>
          </a:p>
          <a:p>
            <a:pPr marL="0" marR="0" lvl="0" indent="0" algn="l" defTabSz="914446"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414042"/>
                </a:solidFill>
                <a:effectLst/>
                <a:uLnTx/>
                <a:uFillTx/>
                <a:latin typeface="Calibri"/>
                <a:ea typeface="+mn-ea"/>
                <a:cs typeface="+mn-cs"/>
              </a:rPr>
              <a:t>Data is collected during the manufacturing process, stored in a structured format, and accessed for analysis using Python. The pandas library was used for data cleaning, datetime handling, table merging, and calculating performance metrics (e.g., efficiency, downtime with/without human errors).</a:t>
            </a:r>
            <a:endParaRPr lang="en-US" dirty="0"/>
          </a:p>
        </p:txBody>
      </p:sp>
      <p:sp>
        <p:nvSpPr>
          <p:cNvPr id="4" name="TextBox 3">
            <a:extLst>
              <a:ext uri="{FF2B5EF4-FFF2-40B4-BE49-F238E27FC236}">
                <a16:creationId xmlns:a16="http://schemas.microsoft.com/office/drawing/2014/main" id="{8E4DEEDC-B863-11D4-FA37-950D00348DCA}"/>
              </a:ext>
            </a:extLst>
          </p:cNvPr>
          <p:cNvSpPr txBox="1"/>
          <p:nvPr/>
        </p:nvSpPr>
        <p:spPr>
          <a:xfrm>
            <a:off x="838200" y="4566692"/>
            <a:ext cx="8081406" cy="1345048"/>
          </a:xfrm>
          <a:prstGeom prst="rect">
            <a:avLst/>
          </a:prstGeom>
          <a:noFill/>
        </p:spPr>
        <p:txBody>
          <a:bodyPr wrap="square">
            <a:spAutoFit/>
          </a:bodyPr>
          <a:lstStyle/>
          <a:p>
            <a:pPr>
              <a:lnSpc>
                <a:spcPct val="150000"/>
              </a:lnSpc>
            </a:pPr>
            <a:r>
              <a:rPr lang="en-US" dirty="0"/>
              <a:t>The file was originally in CSV format, and the data contained missing values, but we transformed it using Python for cleaning and SQL for analysis. It is now tabular, free of missing values, evenly distributed across shifts, workers, and products, and has undergone various techniques such as time classification, aggregation, joins, and conditional analysis.</a:t>
            </a:r>
          </a:p>
        </p:txBody>
      </p:sp>
      <p:sp>
        <p:nvSpPr>
          <p:cNvPr id="9" name="Google Shape;215;p11">
            <a:extLst>
              <a:ext uri="{FF2B5EF4-FFF2-40B4-BE49-F238E27FC236}">
                <a16:creationId xmlns:a16="http://schemas.microsoft.com/office/drawing/2014/main" id="{A2833E27-7D2A-C033-A67F-BBC2932F109C}"/>
              </a:ext>
            </a:extLst>
          </p:cNvPr>
          <p:cNvSpPr txBox="1">
            <a:spLocks/>
          </p:cNvSpPr>
          <p:nvPr/>
        </p:nvSpPr>
        <p:spPr>
          <a:xfrm>
            <a:off x="825982" y="6356349"/>
            <a:ext cx="2743200" cy="365125"/>
          </a:xfrm>
          <a:prstGeom prst="rect">
            <a:avLst/>
          </a:prstGeom>
          <a:solidFill>
            <a:srgbClr val="336EA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rPr>
              <a:t>4/10/24</a:t>
            </a:r>
          </a:p>
        </p:txBody>
      </p:sp>
    </p:spTree>
    <p:extLst>
      <p:ext uri="{BB962C8B-B14F-4D97-AF65-F5344CB8AC3E}">
        <p14:creationId xmlns:p14="http://schemas.microsoft.com/office/powerpoint/2010/main" val="2064685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DA9E67FD-36A7-D6BE-6F0C-6D38BABF8CD2}"/>
            </a:ext>
          </a:extLst>
        </p:cNvPr>
        <p:cNvGrpSpPr/>
        <p:nvPr/>
      </p:nvGrpSpPr>
      <p:grpSpPr>
        <a:xfrm>
          <a:off x="0" y="0"/>
          <a:ext cx="0" cy="0"/>
          <a:chOff x="0" y="0"/>
          <a:chExt cx="0" cy="0"/>
        </a:xfrm>
      </p:grpSpPr>
      <p:sp>
        <p:nvSpPr>
          <p:cNvPr id="171" name="Google Shape;171;p7">
            <a:extLst>
              <a:ext uri="{FF2B5EF4-FFF2-40B4-BE49-F238E27FC236}">
                <a16:creationId xmlns:a16="http://schemas.microsoft.com/office/drawing/2014/main" id="{B1A888E1-4C23-BD92-2E4C-AC8A75593F2E}"/>
              </a:ext>
            </a:extLst>
          </p:cNvPr>
          <p:cNvSpPr txBox="1">
            <a:spLocks noGrp="1"/>
          </p:cNvSpPr>
          <p:nvPr>
            <p:ph type="dt" idx="4294967295"/>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73" name="Google Shape;173;p7">
            <a:extLst>
              <a:ext uri="{FF2B5EF4-FFF2-40B4-BE49-F238E27FC236}">
                <a16:creationId xmlns:a16="http://schemas.microsoft.com/office/drawing/2014/main" id="{3527A42D-C2E0-E413-C286-CBFEC9CD473F}"/>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74" name="Google Shape;174;p7">
            <a:extLst>
              <a:ext uri="{FF2B5EF4-FFF2-40B4-BE49-F238E27FC236}">
                <a16:creationId xmlns:a16="http://schemas.microsoft.com/office/drawing/2014/main" id="{4C5C1527-61F8-5009-D44A-4A6BAC573A60}"/>
              </a:ext>
            </a:extLst>
          </p:cNvPr>
          <p:cNvPicPr preferRelativeResize="0"/>
          <p:nvPr/>
        </p:nvPicPr>
        <p:blipFill rotWithShape="1">
          <a:blip r:embed="rId3">
            <a:alphaModFix/>
          </a:blip>
          <a:srcRect/>
          <a:stretch/>
        </p:blipFill>
        <p:spPr>
          <a:xfrm>
            <a:off x="495167" y="1238073"/>
            <a:ext cx="3359204" cy="2801492"/>
          </a:xfrm>
          <a:prstGeom prst="roundRect">
            <a:avLst>
              <a:gd name="adj" fmla="val 4167"/>
            </a:avLst>
          </a:prstGeom>
          <a:solidFill>
            <a:srgbClr val="FFFFFF"/>
          </a:solidFill>
          <a:ln w="76200" cap="sq" cmpd="sng">
            <a:solidFill>
              <a:srgbClr val="336EA8"/>
            </a:solidFill>
            <a:prstDash val="solid"/>
            <a:miter lim="800000"/>
            <a:headEnd type="none" w="sm" len="sm"/>
            <a:tailEnd type="none" w="sm" len="sm"/>
          </a:ln>
          <a:effectLst>
            <a:reflection stA="28000" endPos="28000" dist="5000" dir="5400000" sy="-100000" algn="bl" rotWithShape="0"/>
          </a:effectLst>
        </p:spPr>
      </p:pic>
      <p:cxnSp>
        <p:nvCxnSpPr>
          <p:cNvPr id="5" name="Straight Connector 4">
            <a:extLst>
              <a:ext uri="{FF2B5EF4-FFF2-40B4-BE49-F238E27FC236}">
                <a16:creationId xmlns:a16="http://schemas.microsoft.com/office/drawing/2014/main" id="{D7001215-2372-38F4-8C6B-DCDB1EB94F5F}"/>
              </a:ext>
            </a:extLst>
          </p:cNvPr>
          <p:cNvCxnSpPr>
            <a:cxnSpLocks/>
          </p:cNvCxnSpPr>
          <p:nvPr/>
        </p:nvCxnSpPr>
        <p:spPr>
          <a:xfrm>
            <a:off x="4345973" y="636822"/>
            <a:ext cx="0" cy="1243693"/>
          </a:xfrm>
          <a:prstGeom prst="line">
            <a:avLst/>
          </a:prstGeom>
          <a:ln w="31750">
            <a:solidFill>
              <a:srgbClr val="D7B119"/>
            </a:solidFill>
          </a:ln>
        </p:spPr>
        <p:style>
          <a:lnRef idx="1">
            <a:schemeClr val="accent1"/>
          </a:lnRef>
          <a:fillRef idx="0">
            <a:schemeClr val="accent1"/>
          </a:fillRef>
          <a:effectRef idx="0">
            <a:schemeClr val="accent1"/>
          </a:effectRef>
          <a:fontRef idx="minor">
            <a:schemeClr val="tx1"/>
          </a:fontRef>
        </p:style>
      </p:cxnSp>
      <p:sp>
        <p:nvSpPr>
          <p:cNvPr id="8" name="Google Shape;216;p11">
            <a:extLst>
              <a:ext uri="{FF2B5EF4-FFF2-40B4-BE49-F238E27FC236}">
                <a16:creationId xmlns:a16="http://schemas.microsoft.com/office/drawing/2014/main" id="{00796DEF-15D1-7800-DF15-49A77CC1639B}"/>
              </a:ext>
            </a:extLst>
          </p:cNvPr>
          <p:cNvSpPr txBox="1">
            <a:spLocks noGrp="1"/>
          </p:cNvSpPr>
          <p:nvPr>
            <p:ph type="ftr" idx="11"/>
          </p:nvPr>
        </p:nvSpPr>
        <p:spPr>
          <a:xfrm>
            <a:off x="3953116" y="6464399"/>
            <a:ext cx="4273550" cy="365125"/>
          </a:xfrm>
          <a:prstGeom prst="rect">
            <a:avLst/>
          </a:prstGeom>
          <a:noFill/>
          <a:ln>
            <a:noFill/>
          </a:ln>
        </p:spPr>
        <p:txBody>
          <a:bodyPr spcFirstLastPara="1" wrap="square" lIns="91425" tIns="45700" rIns="91425" bIns="45700" anchor="ctr" anchorCtr="0">
            <a:noAutofit/>
          </a:bodyPr>
          <a:lstStyle/>
          <a:p>
            <a:r>
              <a:rPr lang="en-US" dirty="0"/>
              <a:t>Graduation Project on Downtime Analysis</a:t>
            </a:r>
          </a:p>
          <a:p>
            <a:pPr marL="0" lvl="0" indent="0" algn="ctr" rtl="0">
              <a:spcBef>
                <a:spcPts val="0"/>
              </a:spcBef>
              <a:spcAft>
                <a:spcPts val="0"/>
              </a:spcAft>
              <a:buNone/>
            </a:pPr>
            <a:endParaRPr dirty="0"/>
          </a:p>
        </p:txBody>
      </p:sp>
      <p:sp>
        <p:nvSpPr>
          <p:cNvPr id="4" name="Title 3">
            <a:extLst>
              <a:ext uri="{FF2B5EF4-FFF2-40B4-BE49-F238E27FC236}">
                <a16:creationId xmlns:a16="http://schemas.microsoft.com/office/drawing/2014/main" id="{2ECC68CB-D568-C631-9ACB-35BC02FB53B1}"/>
              </a:ext>
            </a:extLst>
          </p:cNvPr>
          <p:cNvSpPr txBox="1">
            <a:spLocks/>
          </p:cNvSpPr>
          <p:nvPr/>
        </p:nvSpPr>
        <p:spPr>
          <a:xfrm>
            <a:off x="4345973" y="926445"/>
            <a:ext cx="6687931" cy="769620"/>
          </a:xfrm>
          <a:prstGeom prst="rect">
            <a:avLst/>
          </a:prstGeom>
        </p:spPr>
        <p:txBody>
          <a:bodyPr vert="horz" lIns="91440" tIns="45720" rIns="91440" bIns="45720" rtlCol="0" anchor="ctr">
            <a:noAutofit/>
          </a:bodyPr>
          <a:lstStyle>
            <a:lvl1pPr algn="l" defTabSz="914446" rtl="0" eaLnBrk="1" latinLnBrk="0" hangingPunct="1">
              <a:lnSpc>
                <a:spcPct val="90000"/>
              </a:lnSpc>
              <a:spcBef>
                <a:spcPct val="0"/>
              </a:spcBef>
              <a:buNone/>
              <a:defRPr sz="4400" kern="1200">
                <a:solidFill>
                  <a:srgbClr val="003566"/>
                </a:solidFill>
                <a:latin typeface="+mj-lt"/>
                <a:ea typeface="+mj-ea"/>
                <a:cs typeface="+mj-cs"/>
              </a:defRPr>
            </a:lvl1pPr>
          </a:lstStyle>
          <a:p>
            <a:pPr marL="0" marR="0" lvl="0" indent="0" algn="l" defTabSz="914446"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336EA8"/>
                </a:solidFill>
                <a:effectLst/>
                <a:uLnTx/>
                <a:uFillTx/>
                <a:latin typeface="Arial Black"/>
                <a:ea typeface="+mj-ea"/>
                <a:cs typeface="+mj-cs"/>
              </a:rPr>
              <a:t>Programming Languages + Frameworks</a:t>
            </a:r>
          </a:p>
        </p:txBody>
      </p:sp>
      <p:sp>
        <p:nvSpPr>
          <p:cNvPr id="12" name="TextBox 11">
            <a:extLst>
              <a:ext uri="{FF2B5EF4-FFF2-40B4-BE49-F238E27FC236}">
                <a16:creationId xmlns:a16="http://schemas.microsoft.com/office/drawing/2014/main" id="{684F213B-235B-EA75-0181-B23B39F7DE6C}"/>
              </a:ext>
            </a:extLst>
          </p:cNvPr>
          <p:cNvSpPr txBox="1"/>
          <p:nvPr/>
        </p:nvSpPr>
        <p:spPr>
          <a:xfrm>
            <a:off x="4345973" y="2206298"/>
            <a:ext cx="1962397" cy="400110"/>
          </a:xfrm>
          <a:prstGeom prst="rect">
            <a:avLst/>
          </a:prstGeom>
          <a:noFill/>
        </p:spPr>
        <p:txBody>
          <a:bodyPr wrap="square">
            <a:spAutoFit/>
          </a:bodyPr>
          <a:lstStyle/>
          <a:p>
            <a:pPr defTabSz="914446">
              <a:defRPr/>
            </a:pPr>
            <a:r>
              <a:rPr lang="en-US" sz="2000" b="1" dirty="0">
                <a:solidFill>
                  <a:srgbClr val="0FAB7D"/>
                </a:solidFill>
                <a:latin typeface="Calibri"/>
              </a:rPr>
              <a:t>Python</a:t>
            </a:r>
          </a:p>
        </p:txBody>
      </p:sp>
      <p:sp>
        <p:nvSpPr>
          <p:cNvPr id="14" name="TextBox 13">
            <a:extLst>
              <a:ext uri="{FF2B5EF4-FFF2-40B4-BE49-F238E27FC236}">
                <a16:creationId xmlns:a16="http://schemas.microsoft.com/office/drawing/2014/main" id="{278201C6-8FA1-EA84-2979-09BED1D31218}"/>
              </a:ext>
            </a:extLst>
          </p:cNvPr>
          <p:cNvSpPr txBox="1"/>
          <p:nvPr/>
        </p:nvSpPr>
        <p:spPr>
          <a:xfrm>
            <a:off x="3965339" y="2525025"/>
            <a:ext cx="4097111" cy="3747436"/>
          </a:xfrm>
          <a:prstGeom prst="rect">
            <a:avLst/>
          </a:prstGeom>
          <a:noFill/>
        </p:spPr>
        <p:txBody>
          <a:bodyPr wrap="square">
            <a:spAutoFit/>
          </a:bodyPr>
          <a:lstStyle/>
          <a:p>
            <a:pPr defTabSz="914446">
              <a:lnSpc>
                <a:spcPct val="150000"/>
              </a:lnSpc>
              <a:buClrTx/>
              <a:buFontTx/>
              <a:buNone/>
            </a:pPr>
            <a:r>
              <a:rPr lang="en-US" sz="1600" kern="1200" dirty="0">
                <a:solidFill>
                  <a:srgbClr val="0FAB7D"/>
                </a:solidFill>
                <a:latin typeface="Calibri"/>
                <a:ea typeface="+mn-ea"/>
                <a:cs typeface="+mn-cs"/>
              </a:rPr>
              <a:t>•</a:t>
            </a:r>
            <a:r>
              <a:rPr lang="en-US" sz="1600" kern="1200" dirty="0">
                <a:solidFill>
                  <a:srgbClr val="414042"/>
                </a:solidFill>
                <a:latin typeface="Calibri"/>
                <a:ea typeface="+mn-ea"/>
                <a:cs typeface="+mn-cs"/>
              </a:rPr>
              <a:t> Cleaned and preprocessed time and downtime data for analysis.</a:t>
            </a:r>
          </a:p>
          <a:p>
            <a:pPr defTabSz="914446">
              <a:lnSpc>
                <a:spcPct val="150000"/>
              </a:lnSpc>
              <a:buClrTx/>
              <a:buFontTx/>
              <a:buNone/>
            </a:pPr>
            <a:r>
              <a:rPr lang="en-US" sz="1600" kern="1200" dirty="0">
                <a:solidFill>
                  <a:srgbClr val="0FAB7D"/>
                </a:solidFill>
                <a:latin typeface="Calibri"/>
                <a:ea typeface="+mn-ea"/>
                <a:cs typeface="+mn-cs"/>
              </a:rPr>
              <a:t>•</a:t>
            </a:r>
            <a:r>
              <a:rPr lang="en-US" sz="1600" kern="1200" dirty="0">
                <a:solidFill>
                  <a:srgbClr val="414042"/>
                </a:solidFill>
                <a:latin typeface="Calibri"/>
                <a:ea typeface="+mn-ea"/>
                <a:cs typeface="+mn-cs"/>
              </a:rPr>
              <a:t> Calculated production duration and classified shifts by start time.</a:t>
            </a:r>
          </a:p>
          <a:p>
            <a:pPr defTabSz="914446">
              <a:lnSpc>
                <a:spcPct val="150000"/>
              </a:lnSpc>
              <a:buClrTx/>
              <a:buFontTx/>
              <a:buNone/>
            </a:pPr>
            <a:r>
              <a:rPr lang="en-US" sz="1600" kern="1200" dirty="0">
                <a:solidFill>
                  <a:srgbClr val="0FAB7D"/>
                </a:solidFill>
                <a:latin typeface="Calibri"/>
                <a:ea typeface="+mn-ea"/>
                <a:cs typeface="+mn-cs"/>
              </a:rPr>
              <a:t>•</a:t>
            </a:r>
            <a:r>
              <a:rPr lang="en-US" sz="1600" kern="1200" dirty="0">
                <a:solidFill>
                  <a:srgbClr val="414042"/>
                </a:solidFill>
                <a:latin typeface="Calibri"/>
                <a:ea typeface="+mn-ea"/>
                <a:cs typeface="+mn-cs"/>
              </a:rPr>
              <a:t> Mapped and analyzed downtime factors with human error categorization.</a:t>
            </a:r>
          </a:p>
          <a:p>
            <a:pPr defTabSz="914446">
              <a:lnSpc>
                <a:spcPct val="150000"/>
              </a:lnSpc>
              <a:buClrTx/>
              <a:buFontTx/>
              <a:buNone/>
            </a:pPr>
            <a:r>
              <a:rPr lang="en-US" sz="1600" kern="1200" dirty="0">
                <a:solidFill>
                  <a:srgbClr val="0FAB7D"/>
                </a:solidFill>
                <a:latin typeface="Calibri"/>
                <a:ea typeface="+mn-ea"/>
                <a:cs typeface="+mn-cs"/>
              </a:rPr>
              <a:t>•</a:t>
            </a:r>
            <a:r>
              <a:rPr lang="en-US" sz="1600" kern="1200" dirty="0">
                <a:solidFill>
                  <a:srgbClr val="414042"/>
                </a:solidFill>
                <a:latin typeface="Calibri"/>
                <a:ea typeface="+mn-ea"/>
                <a:cs typeface="+mn-cs"/>
              </a:rPr>
              <a:t> Calculated multiple efficiency metrics, including those excluding human errors.</a:t>
            </a:r>
          </a:p>
          <a:p>
            <a:pPr defTabSz="914446">
              <a:lnSpc>
                <a:spcPct val="150000"/>
              </a:lnSpc>
              <a:buClrTx/>
              <a:buFontTx/>
              <a:buNone/>
            </a:pPr>
            <a:r>
              <a:rPr lang="en-US" sz="1600" kern="1200" dirty="0">
                <a:solidFill>
                  <a:srgbClr val="0FAB7D"/>
                </a:solidFill>
                <a:latin typeface="Calibri"/>
                <a:ea typeface="+mn-ea"/>
                <a:cs typeface="+mn-cs"/>
              </a:rPr>
              <a:t>•</a:t>
            </a:r>
            <a:r>
              <a:rPr lang="en-US" sz="1600" kern="1200" dirty="0">
                <a:solidFill>
                  <a:srgbClr val="414042"/>
                </a:solidFill>
                <a:latin typeface="Calibri"/>
                <a:ea typeface="+mn-ea"/>
                <a:cs typeface="+mn-cs"/>
              </a:rPr>
              <a:t> Mapped minimum batch time per product and evaluated operator lagging efficiency.</a:t>
            </a:r>
          </a:p>
        </p:txBody>
      </p:sp>
      <p:sp>
        <p:nvSpPr>
          <p:cNvPr id="16" name="Text Placeholder 1">
            <a:extLst>
              <a:ext uri="{FF2B5EF4-FFF2-40B4-BE49-F238E27FC236}">
                <a16:creationId xmlns:a16="http://schemas.microsoft.com/office/drawing/2014/main" id="{2FCBFEDD-0E24-6877-D55D-8FFA734B5809}"/>
              </a:ext>
            </a:extLst>
          </p:cNvPr>
          <p:cNvSpPr txBox="1">
            <a:spLocks/>
          </p:cNvSpPr>
          <p:nvPr/>
        </p:nvSpPr>
        <p:spPr>
          <a:xfrm>
            <a:off x="8443084" y="2259403"/>
            <a:ext cx="2650585" cy="323521"/>
          </a:xfrm>
          <a:prstGeom prst="rect">
            <a:avLst/>
          </a:prstGeom>
        </p:spPr>
        <p:txBody>
          <a:bodyPr vert="horz" lIns="91440" tIns="0" rIns="91440" bIns="0" rtlCol="0" anchor="ctr">
            <a:noAutofit/>
          </a:bodyPr>
          <a:lstStyle>
            <a:lvl1pPr marL="0" indent="0" algn="l" defTabSz="914446" rtl="0" eaLnBrk="1" latinLnBrk="0" hangingPunct="1">
              <a:lnSpc>
                <a:spcPct val="100000"/>
              </a:lnSpc>
              <a:spcBef>
                <a:spcPts val="0"/>
              </a:spcBef>
              <a:buFont typeface="Arial" panose="020B0604020202020204" pitchFamily="34" charset="0"/>
              <a:buNone/>
              <a:defRPr sz="1800" b="1" kern="1200">
                <a:solidFill>
                  <a:srgbClr val="003566"/>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733" kern="1200">
                <a:solidFill>
                  <a:schemeClr val="accent4"/>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700" kern="1200">
                <a:solidFill>
                  <a:schemeClr val="accent4"/>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667" kern="1200">
                <a:solidFill>
                  <a:schemeClr val="accent4"/>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667" kern="1200">
                <a:solidFill>
                  <a:schemeClr val="accent4"/>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Tx/>
              <a:defRPr/>
            </a:pPr>
            <a:r>
              <a:rPr lang="en-US" sz="2000" dirty="0">
                <a:latin typeface="Calibri"/>
              </a:rPr>
              <a:t> </a:t>
            </a:r>
            <a:r>
              <a:rPr lang="en-US" sz="2000" dirty="0">
                <a:solidFill>
                  <a:srgbClr val="0FAB7D"/>
                </a:solidFill>
                <a:latin typeface="Calibri"/>
              </a:rPr>
              <a:t>SQL</a:t>
            </a:r>
            <a:r>
              <a:rPr lang="en-US" sz="2000" dirty="0">
                <a:latin typeface="Calibri"/>
              </a:rPr>
              <a:t> </a:t>
            </a:r>
          </a:p>
        </p:txBody>
      </p:sp>
      <p:sp>
        <p:nvSpPr>
          <p:cNvPr id="17" name="Text Placeholder 2">
            <a:extLst>
              <a:ext uri="{FF2B5EF4-FFF2-40B4-BE49-F238E27FC236}">
                <a16:creationId xmlns:a16="http://schemas.microsoft.com/office/drawing/2014/main" id="{AF6E6935-F3DB-3EEE-0644-27F13E481E70}"/>
              </a:ext>
            </a:extLst>
          </p:cNvPr>
          <p:cNvSpPr txBox="1">
            <a:spLocks/>
          </p:cNvSpPr>
          <p:nvPr/>
        </p:nvSpPr>
        <p:spPr>
          <a:xfrm>
            <a:off x="8062450" y="2645263"/>
            <a:ext cx="4261332" cy="362719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dirty="0">
                <a:solidFill>
                  <a:srgbClr val="0FAB7D"/>
                </a:solidFill>
              </a:rPr>
              <a:t>•</a:t>
            </a:r>
            <a:r>
              <a:rPr lang="en-US" dirty="0"/>
              <a:t>Calculated average efficiencies per shift and ranked shifts by total downtime.	</a:t>
            </a:r>
            <a:endParaRPr lang="ar-EG" dirty="0"/>
          </a:p>
          <a:p>
            <a:pPr>
              <a:lnSpc>
                <a:spcPct val="150000"/>
              </a:lnSpc>
            </a:pPr>
            <a:r>
              <a:rPr lang="en-US" dirty="0">
                <a:solidFill>
                  <a:srgbClr val="0FAB7D"/>
                </a:solidFill>
              </a:rPr>
              <a:t>•</a:t>
            </a:r>
            <a:r>
              <a:rPr lang="en-US" dirty="0"/>
              <a:t>Ranked batches per product based on downtime.</a:t>
            </a:r>
            <a:endParaRPr lang="ar-EG" dirty="0"/>
          </a:p>
          <a:p>
            <a:pPr>
              <a:lnSpc>
                <a:spcPct val="150000"/>
              </a:lnSpc>
            </a:pPr>
            <a:r>
              <a:rPr lang="en-US" dirty="0">
                <a:solidFill>
                  <a:srgbClr val="0FAB7D"/>
                </a:solidFill>
              </a:rPr>
              <a:t>•</a:t>
            </a:r>
            <a:r>
              <a:rPr lang="en-US" dirty="0"/>
              <a:t>Compared operator performance across batches using LEAD.</a:t>
            </a:r>
            <a:endParaRPr lang="ar-EG" dirty="0"/>
          </a:p>
          <a:p>
            <a:pPr>
              <a:lnSpc>
                <a:spcPct val="150000"/>
              </a:lnSpc>
            </a:pPr>
            <a:r>
              <a:rPr lang="en-US" dirty="0">
                <a:solidFill>
                  <a:srgbClr val="0FAB7D"/>
                </a:solidFill>
              </a:rPr>
              <a:t>•</a:t>
            </a:r>
            <a:r>
              <a:rPr lang="en-US" dirty="0"/>
              <a:t>Summarized downtime and efficiency metrics by product and batch using ROLLUP.</a:t>
            </a:r>
          </a:p>
        </p:txBody>
      </p:sp>
      <p:sp>
        <p:nvSpPr>
          <p:cNvPr id="18" name="Google Shape;215;p11">
            <a:extLst>
              <a:ext uri="{FF2B5EF4-FFF2-40B4-BE49-F238E27FC236}">
                <a16:creationId xmlns:a16="http://schemas.microsoft.com/office/drawing/2014/main" id="{98CCD34E-88D9-7816-108F-1726AAD3EE4F}"/>
              </a:ext>
            </a:extLst>
          </p:cNvPr>
          <p:cNvSpPr txBox="1">
            <a:spLocks/>
          </p:cNvSpPr>
          <p:nvPr/>
        </p:nvSpPr>
        <p:spPr>
          <a:xfrm>
            <a:off x="825982" y="6356349"/>
            <a:ext cx="2743200" cy="365125"/>
          </a:xfrm>
          <a:prstGeom prst="rect">
            <a:avLst/>
          </a:prstGeom>
          <a:solidFill>
            <a:srgbClr val="336EA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rPr>
              <a:t>4/10/24</a:t>
            </a:r>
          </a:p>
        </p:txBody>
      </p:sp>
      <p:pic>
        <p:nvPicPr>
          <p:cNvPr id="22" name="Picture 21" descr="A person sitting cross legged with a computer&#10;&#10;AI-generated content may be incorrect.">
            <a:extLst>
              <a:ext uri="{FF2B5EF4-FFF2-40B4-BE49-F238E27FC236}">
                <a16:creationId xmlns:a16="http://schemas.microsoft.com/office/drawing/2014/main" id="{F4035D14-E95E-3E31-52EC-49350AEDD796}"/>
              </a:ext>
            </a:extLst>
          </p:cNvPr>
          <p:cNvPicPr>
            <a:picLocks noChangeAspect="1"/>
          </p:cNvPicPr>
          <p:nvPr/>
        </p:nvPicPr>
        <p:blipFill>
          <a:blip r:embed="rId4">
            <a:alphaModFix/>
          </a:blip>
          <a:stretch>
            <a:fillRect/>
          </a:stretch>
        </p:blipFill>
        <p:spPr>
          <a:xfrm>
            <a:off x="495166" y="1265519"/>
            <a:ext cx="3359204" cy="2774046"/>
          </a:xfrm>
          <a:prstGeom prst="roundRect">
            <a:avLst/>
          </a:prstGeom>
          <a:ln>
            <a:noFill/>
          </a:ln>
          <a:effectLst>
            <a:softEdge rad="112500"/>
          </a:effectLst>
        </p:spPr>
      </p:pic>
    </p:spTree>
    <p:extLst>
      <p:ext uri="{BB962C8B-B14F-4D97-AF65-F5344CB8AC3E}">
        <p14:creationId xmlns:p14="http://schemas.microsoft.com/office/powerpoint/2010/main" val="3654801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51A5CD34-9F75-7C69-125A-20AFCDB62DBD}"/>
            </a:ext>
          </a:extLst>
        </p:cNvPr>
        <p:cNvGrpSpPr/>
        <p:nvPr/>
      </p:nvGrpSpPr>
      <p:grpSpPr>
        <a:xfrm>
          <a:off x="0" y="0"/>
          <a:ext cx="0" cy="0"/>
          <a:chOff x="0" y="0"/>
          <a:chExt cx="0" cy="0"/>
        </a:xfrm>
      </p:grpSpPr>
      <p:sp>
        <p:nvSpPr>
          <p:cNvPr id="171" name="Google Shape;171;p7">
            <a:extLst>
              <a:ext uri="{FF2B5EF4-FFF2-40B4-BE49-F238E27FC236}">
                <a16:creationId xmlns:a16="http://schemas.microsoft.com/office/drawing/2014/main" id="{9942C541-E059-7C17-33E4-3CE3FBC1540E}"/>
              </a:ext>
            </a:extLst>
          </p:cNvPr>
          <p:cNvSpPr txBox="1">
            <a:spLocks noGrp="1"/>
          </p:cNvSpPr>
          <p:nvPr>
            <p:ph type="dt" idx="4294967295"/>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73" name="Google Shape;173;p7">
            <a:extLst>
              <a:ext uri="{FF2B5EF4-FFF2-40B4-BE49-F238E27FC236}">
                <a16:creationId xmlns:a16="http://schemas.microsoft.com/office/drawing/2014/main" id="{ABB19B49-7BF6-CE7D-1526-61026426CA15}"/>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174" name="Google Shape;174;p7">
            <a:extLst>
              <a:ext uri="{FF2B5EF4-FFF2-40B4-BE49-F238E27FC236}">
                <a16:creationId xmlns:a16="http://schemas.microsoft.com/office/drawing/2014/main" id="{C869DAC8-0F43-756A-295F-238179EC0988}"/>
              </a:ext>
            </a:extLst>
          </p:cNvPr>
          <p:cNvPicPr preferRelativeResize="0"/>
          <p:nvPr/>
        </p:nvPicPr>
        <p:blipFill rotWithShape="1">
          <a:blip r:embed="rId3">
            <a:alphaModFix/>
          </a:blip>
          <a:srcRect/>
          <a:stretch/>
        </p:blipFill>
        <p:spPr>
          <a:xfrm>
            <a:off x="495166" y="1249647"/>
            <a:ext cx="3913971" cy="3145809"/>
          </a:xfrm>
          <a:prstGeom prst="roundRect">
            <a:avLst>
              <a:gd name="adj" fmla="val 4167"/>
            </a:avLst>
          </a:prstGeom>
          <a:solidFill>
            <a:srgbClr val="FFFFFF"/>
          </a:solidFill>
          <a:ln w="76200" cap="sq" cmpd="sng">
            <a:solidFill>
              <a:srgbClr val="336EA8"/>
            </a:solidFill>
            <a:prstDash val="solid"/>
            <a:miter lim="800000"/>
            <a:headEnd type="none" w="sm" len="sm"/>
            <a:tailEnd type="none" w="sm" len="sm"/>
          </a:ln>
          <a:effectLst>
            <a:reflection stA="28000" endPos="28000" dist="5000" dir="5400000" sy="-100000" algn="bl" rotWithShape="0"/>
          </a:effectLst>
        </p:spPr>
      </p:pic>
      <p:pic>
        <p:nvPicPr>
          <p:cNvPr id="175" name="Google Shape;175;p7" title="download.png">
            <a:extLst>
              <a:ext uri="{FF2B5EF4-FFF2-40B4-BE49-F238E27FC236}">
                <a16:creationId xmlns:a16="http://schemas.microsoft.com/office/drawing/2014/main" id="{F3E219DD-09D9-14AA-78F1-1F07FFAE00F0}"/>
              </a:ext>
            </a:extLst>
          </p:cNvPr>
          <p:cNvPicPr preferRelativeResize="0"/>
          <p:nvPr/>
        </p:nvPicPr>
        <p:blipFill>
          <a:blip r:embed="rId4">
            <a:alphaModFix/>
          </a:blip>
          <a:stretch>
            <a:fillRect/>
          </a:stretch>
        </p:blipFill>
        <p:spPr>
          <a:xfrm>
            <a:off x="9190825" y="6356350"/>
            <a:ext cx="903191" cy="365125"/>
          </a:xfrm>
          <a:prstGeom prst="rect">
            <a:avLst/>
          </a:prstGeom>
          <a:noFill/>
          <a:ln>
            <a:noFill/>
          </a:ln>
        </p:spPr>
      </p:pic>
      <p:sp>
        <p:nvSpPr>
          <p:cNvPr id="2" name="Title 3">
            <a:extLst>
              <a:ext uri="{FF2B5EF4-FFF2-40B4-BE49-F238E27FC236}">
                <a16:creationId xmlns:a16="http://schemas.microsoft.com/office/drawing/2014/main" id="{E362DA0D-E694-F3F7-305F-FE3D304BFCF0}"/>
              </a:ext>
            </a:extLst>
          </p:cNvPr>
          <p:cNvSpPr>
            <a:spLocks noGrp="1"/>
          </p:cNvSpPr>
          <p:nvPr>
            <p:ph type="title"/>
          </p:nvPr>
        </p:nvSpPr>
        <p:spPr>
          <a:xfrm>
            <a:off x="5607613" y="1619512"/>
            <a:ext cx="6198563" cy="1143152"/>
          </a:xfrm>
        </p:spPr>
        <p:txBody>
          <a:bodyPr anchor="b">
            <a:normAutofit fontScale="90000"/>
          </a:bodyPr>
          <a:lstStyle/>
          <a:p>
            <a:r>
              <a:rPr kumimoji="0" lang="en-US" sz="4400" b="0" i="0" u="none" strike="noStrike" kern="1200" cap="none" spc="0" normalizeH="0" baseline="0" noProof="0" dirty="0">
                <a:ln>
                  <a:noFill/>
                </a:ln>
                <a:solidFill>
                  <a:srgbClr val="336EA8"/>
                </a:solidFill>
                <a:effectLst/>
                <a:uLnTx/>
                <a:uFillTx/>
                <a:latin typeface="Arial Black"/>
                <a:ea typeface="+mj-ea"/>
                <a:cs typeface="+mj-cs"/>
              </a:rPr>
              <a:t> Project Workflow &amp; Tools Used </a:t>
            </a:r>
            <a:endParaRPr lang="en-US" dirty="0">
              <a:solidFill>
                <a:srgbClr val="336EA8"/>
              </a:solidFill>
            </a:endParaRPr>
          </a:p>
        </p:txBody>
      </p:sp>
      <p:cxnSp>
        <p:nvCxnSpPr>
          <p:cNvPr id="5" name="Straight Connector 4">
            <a:extLst>
              <a:ext uri="{FF2B5EF4-FFF2-40B4-BE49-F238E27FC236}">
                <a16:creationId xmlns:a16="http://schemas.microsoft.com/office/drawing/2014/main" id="{4140636E-7B55-EC3B-17F2-FDB5806A9BE2}"/>
              </a:ext>
            </a:extLst>
          </p:cNvPr>
          <p:cNvCxnSpPr>
            <a:cxnSpLocks/>
          </p:cNvCxnSpPr>
          <p:nvPr/>
        </p:nvCxnSpPr>
        <p:spPr>
          <a:xfrm>
            <a:off x="5613079" y="1619512"/>
            <a:ext cx="0" cy="1243693"/>
          </a:xfrm>
          <a:prstGeom prst="line">
            <a:avLst/>
          </a:prstGeom>
          <a:ln w="31750">
            <a:solidFill>
              <a:srgbClr val="D7B119"/>
            </a:solidFill>
          </a:ln>
        </p:spPr>
        <p:style>
          <a:lnRef idx="1">
            <a:schemeClr val="accent1"/>
          </a:lnRef>
          <a:fillRef idx="0">
            <a:schemeClr val="accent1"/>
          </a:fillRef>
          <a:effectRef idx="0">
            <a:schemeClr val="accent1"/>
          </a:effectRef>
          <a:fontRef idx="minor">
            <a:schemeClr val="tx1"/>
          </a:fontRef>
        </p:style>
      </p:cxnSp>
      <p:sp>
        <p:nvSpPr>
          <p:cNvPr id="8" name="Google Shape;216;p11">
            <a:extLst>
              <a:ext uri="{FF2B5EF4-FFF2-40B4-BE49-F238E27FC236}">
                <a16:creationId xmlns:a16="http://schemas.microsoft.com/office/drawing/2014/main" id="{216D5583-133A-89DE-0748-303E4C827F6A}"/>
              </a:ext>
            </a:extLst>
          </p:cNvPr>
          <p:cNvSpPr txBox="1">
            <a:spLocks noGrp="1"/>
          </p:cNvSpPr>
          <p:nvPr>
            <p:ph type="ftr" idx="11"/>
          </p:nvPr>
        </p:nvSpPr>
        <p:spPr>
          <a:xfrm>
            <a:off x="3953116" y="6464399"/>
            <a:ext cx="4273550" cy="365125"/>
          </a:xfrm>
          <a:prstGeom prst="rect">
            <a:avLst/>
          </a:prstGeom>
          <a:noFill/>
          <a:ln>
            <a:noFill/>
          </a:ln>
        </p:spPr>
        <p:txBody>
          <a:bodyPr spcFirstLastPara="1" wrap="square" lIns="91425" tIns="45700" rIns="91425" bIns="45700" anchor="ctr" anchorCtr="0">
            <a:noAutofit/>
          </a:bodyPr>
          <a:lstStyle/>
          <a:p>
            <a:r>
              <a:rPr lang="en-US" dirty="0"/>
              <a:t>Graduation Project on Downtime Analysis</a:t>
            </a:r>
          </a:p>
          <a:p>
            <a:pPr marL="0" lvl="0" indent="0" algn="ctr" rtl="0">
              <a:spcBef>
                <a:spcPts val="0"/>
              </a:spcBef>
              <a:spcAft>
                <a:spcPts val="0"/>
              </a:spcAft>
              <a:buNone/>
            </a:pPr>
            <a:endParaRPr dirty="0"/>
          </a:p>
        </p:txBody>
      </p:sp>
      <p:sp>
        <p:nvSpPr>
          <p:cNvPr id="14" name="TextBox 13">
            <a:extLst>
              <a:ext uri="{FF2B5EF4-FFF2-40B4-BE49-F238E27FC236}">
                <a16:creationId xmlns:a16="http://schemas.microsoft.com/office/drawing/2014/main" id="{E40B8311-BEB1-F17F-02E2-84DEFEF9A174}"/>
              </a:ext>
            </a:extLst>
          </p:cNvPr>
          <p:cNvSpPr txBox="1"/>
          <p:nvPr/>
        </p:nvSpPr>
        <p:spPr>
          <a:xfrm>
            <a:off x="5729468" y="3287593"/>
            <a:ext cx="5451675" cy="1668214"/>
          </a:xfrm>
          <a:prstGeom prst="rect">
            <a:avLst/>
          </a:prstGeom>
          <a:noFill/>
        </p:spPr>
        <p:txBody>
          <a:bodyPr wrap="square">
            <a:spAutoFit/>
          </a:bodyPr>
          <a:lstStyle/>
          <a:p>
            <a:pPr>
              <a:lnSpc>
                <a:spcPct val="150000"/>
              </a:lnSpc>
            </a:pPr>
            <a:r>
              <a:rPr lang="en-US" dirty="0"/>
              <a:t>We received raw production data in multiple Excel files. These were combined and cleaned using Python .Then, SQL was used to analyze trends, efficiency, and downtime patterns. Finally, dashboards were created in Power BI to visualize performance insights interactively.	</a:t>
            </a:r>
          </a:p>
        </p:txBody>
      </p:sp>
      <p:pic>
        <p:nvPicPr>
          <p:cNvPr id="7" name="Picture Placeholder 8" descr="A diagram and graph with a pie chart&#10;&#10;AI-generated content may be incorrect.">
            <a:extLst>
              <a:ext uri="{FF2B5EF4-FFF2-40B4-BE49-F238E27FC236}">
                <a16:creationId xmlns:a16="http://schemas.microsoft.com/office/drawing/2014/main" id="{ABA10B48-01C3-8B77-7F52-72A5CE3C2EC9}"/>
              </a:ext>
            </a:extLst>
          </p:cNvPr>
          <p:cNvPicPr>
            <a:picLocks noChangeAspect="1"/>
          </p:cNvPicPr>
          <p:nvPr/>
        </p:nvPicPr>
        <p:blipFill>
          <a:blip r:embed="rId5">
            <a:extLst>
              <a:ext uri="{28A0092B-C50C-407E-A947-70E740481C1C}">
                <a14:useLocalDpi xmlns:a14="http://schemas.microsoft.com/office/drawing/2010/main" val="0"/>
              </a:ext>
            </a:extLst>
          </a:blip>
          <a:srcRect t="7667" b="7667"/>
          <a:stretch>
            <a:fillRect/>
          </a:stretch>
        </p:blipFill>
        <p:spPr>
          <a:xfrm>
            <a:off x="495164" y="1249647"/>
            <a:ext cx="3913971" cy="3145809"/>
          </a:xfrm>
          <a:prstGeom prst="roundRect">
            <a:avLst/>
          </a:prstGeom>
          <a:ln>
            <a:noFill/>
          </a:ln>
          <a:effectLst>
            <a:softEdge rad="112500"/>
          </a:effectLst>
        </p:spPr>
      </p:pic>
      <p:sp>
        <p:nvSpPr>
          <p:cNvPr id="9" name="Google Shape;215;p11">
            <a:extLst>
              <a:ext uri="{FF2B5EF4-FFF2-40B4-BE49-F238E27FC236}">
                <a16:creationId xmlns:a16="http://schemas.microsoft.com/office/drawing/2014/main" id="{688ACFD3-2EAF-D538-92FB-A6619B419A9B}"/>
              </a:ext>
            </a:extLst>
          </p:cNvPr>
          <p:cNvSpPr txBox="1">
            <a:spLocks/>
          </p:cNvSpPr>
          <p:nvPr/>
        </p:nvSpPr>
        <p:spPr>
          <a:xfrm>
            <a:off x="825982" y="6356349"/>
            <a:ext cx="2743200" cy="365125"/>
          </a:xfrm>
          <a:prstGeom prst="rect">
            <a:avLst/>
          </a:prstGeom>
          <a:solidFill>
            <a:srgbClr val="336EA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rPr>
              <a:t>4/10/24</a:t>
            </a:r>
          </a:p>
        </p:txBody>
      </p:sp>
    </p:spTree>
    <p:extLst>
      <p:ext uri="{BB962C8B-B14F-4D97-AF65-F5344CB8AC3E}">
        <p14:creationId xmlns:p14="http://schemas.microsoft.com/office/powerpoint/2010/main" val="1207451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3DAEBB19-AC95-AA52-BDF7-AF142CCDC482}"/>
            </a:ext>
          </a:extLst>
        </p:cNvPr>
        <p:cNvGrpSpPr/>
        <p:nvPr/>
      </p:nvGrpSpPr>
      <p:grpSpPr>
        <a:xfrm>
          <a:off x="0" y="0"/>
          <a:ext cx="0" cy="0"/>
          <a:chOff x="0" y="0"/>
          <a:chExt cx="0" cy="0"/>
        </a:xfrm>
      </p:grpSpPr>
      <p:sp>
        <p:nvSpPr>
          <p:cNvPr id="171" name="Google Shape;171;p7">
            <a:extLst>
              <a:ext uri="{FF2B5EF4-FFF2-40B4-BE49-F238E27FC236}">
                <a16:creationId xmlns:a16="http://schemas.microsoft.com/office/drawing/2014/main" id="{0045ADEC-15D7-9D5D-FC46-9E95DCCB4830}"/>
              </a:ext>
            </a:extLst>
          </p:cNvPr>
          <p:cNvSpPr txBox="1">
            <a:spLocks noGrp="1"/>
          </p:cNvSpPr>
          <p:nvPr>
            <p:ph type="dt" idx="4294967295"/>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73" name="Google Shape;173;p7">
            <a:extLst>
              <a:ext uri="{FF2B5EF4-FFF2-40B4-BE49-F238E27FC236}">
                <a16:creationId xmlns:a16="http://schemas.microsoft.com/office/drawing/2014/main" id="{719A21F0-6428-D6CF-F021-16320A51A777}"/>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174" name="Google Shape;174;p7">
            <a:extLst>
              <a:ext uri="{FF2B5EF4-FFF2-40B4-BE49-F238E27FC236}">
                <a16:creationId xmlns:a16="http://schemas.microsoft.com/office/drawing/2014/main" id="{63C39917-8A7A-CFA5-E2CB-311F58B02C17}"/>
              </a:ext>
            </a:extLst>
          </p:cNvPr>
          <p:cNvPicPr preferRelativeResize="0"/>
          <p:nvPr/>
        </p:nvPicPr>
        <p:blipFill rotWithShape="1">
          <a:blip r:embed="rId3">
            <a:alphaModFix/>
          </a:blip>
          <a:srcRect/>
          <a:stretch/>
        </p:blipFill>
        <p:spPr>
          <a:xfrm>
            <a:off x="495166" y="1249647"/>
            <a:ext cx="3913971" cy="3145809"/>
          </a:xfrm>
          <a:prstGeom prst="roundRect">
            <a:avLst>
              <a:gd name="adj" fmla="val 4167"/>
            </a:avLst>
          </a:prstGeom>
          <a:solidFill>
            <a:srgbClr val="FFFFFF"/>
          </a:solidFill>
          <a:ln w="76200" cap="sq" cmpd="sng">
            <a:solidFill>
              <a:srgbClr val="336EA8"/>
            </a:solidFill>
            <a:prstDash val="solid"/>
            <a:miter lim="800000"/>
            <a:headEnd type="none" w="sm" len="sm"/>
            <a:tailEnd type="none" w="sm" len="sm"/>
          </a:ln>
          <a:effectLst>
            <a:reflection stA="28000" endPos="28000" dist="5000" dir="5400000" sy="-100000" algn="bl" rotWithShape="0"/>
          </a:effectLst>
        </p:spPr>
      </p:pic>
      <p:pic>
        <p:nvPicPr>
          <p:cNvPr id="175" name="Google Shape;175;p7" title="download.png">
            <a:extLst>
              <a:ext uri="{FF2B5EF4-FFF2-40B4-BE49-F238E27FC236}">
                <a16:creationId xmlns:a16="http://schemas.microsoft.com/office/drawing/2014/main" id="{BB393E64-9281-8A35-8A14-99C15B3954C2}"/>
              </a:ext>
            </a:extLst>
          </p:cNvPr>
          <p:cNvPicPr preferRelativeResize="0"/>
          <p:nvPr/>
        </p:nvPicPr>
        <p:blipFill>
          <a:blip r:embed="rId4">
            <a:alphaModFix/>
          </a:blip>
          <a:stretch>
            <a:fillRect/>
          </a:stretch>
        </p:blipFill>
        <p:spPr>
          <a:xfrm>
            <a:off x="9190825" y="6356350"/>
            <a:ext cx="903191" cy="365125"/>
          </a:xfrm>
          <a:prstGeom prst="rect">
            <a:avLst/>
          </a:prstGeom>
          <a:noFill/>
          <a:ln>
            <a:noFill/>
          </a:ln>
        </p:spPr>
      </p:pic>
      <p:sp>
        <p:nvSpPr>
          <p:cNvPr id="2" name="Title 3">
            <a:extLst>
              <a:ext uri="{FF2B5EF4-FFF2-40B4-BE49-F238E27FC236}">
                <a16:creationId xmlns:a16="http://schemas.microsoft.com/office/drawing/2014/main" id="{65B1787C-5A32-CBF4-874A-B8412BAD841D}"/>
              </a:ext>
            </a:extLst>
          </p:cNvPr>
          <p:cNvSpPr>
            <a:spLocks noGrp="1"/>
          </p:cNvSpPr>
          <p:nvPr>
            <p:ph type="title"/>
          </p:nvPr>
        </p:nvSpPr>
        <p:spPr>
          <a:xfrm>
            <a:off x="5607613" y="996281"/>
            <a:ext cx="5755417" cy="628962"/>
          </a:xfrm>
        </p:spPr>
        <p:txBody>
          <a:bodyPr anchor="b">
            <a:normAutofit fontScale="90000"/>
          </a:bodyPr>
          <a:lstStyle/>
          <a:p>
            <a:r>
              <a:rPr kumimoji="0" lang="en-US" sz="4400" b="0" i="0" u="none" strike="noStrike" kern="1200" cap="none" spc="0" normalizeH="0" baseline="0" noProof="0" dirty="0">
                <a:ln>
                  <a:noFill/>
                </a:ln>
                <a:solidFill>
                  <a:srgbClr val="336EA8"/>
                </a:solidFill>
                <a:effectLst/>
                <a:uLnTx/>
                <a:uFillTx/>
                <a:latin typeface="Arial Black"/>
                <a:ea typeface="+mj-ea"/>
                <a:cs typeface="+mj-cs"/>
              </a:rPr>
              <a:t> Deliverables </a:t>
            </a:r>
            <a:endParaRPr lang="en-US" dirty="0">
              <a:solidFill>
                <a:srgbClr val="336EA8"/>
              </a:solidFill>
            </a:endParaRPr>
          </a:p>
        </p:txBody>
      </p:sp>
      <p:cxnSp>
        <p:nvCxnSpPr>
          <p:cNvPr id="5" name="Straight Connector 4">
            <a:extLst>
              <a:ext uri="{FF2B5EF4-FFF2-40B4-BE49-F238E27FC236}">
                <a16:creationId xmlns:a16="http://schemas.microsoft.com/office/drawing/2014/main" id="{92B7BC8F-646C-AC33-1A6C-85C68E004712}"/>
              </a:ext>
            </a:extLst>
          </p:cNvPr>
          <p:cNvCxnSpPr>
            <a:cxnSpLocks/>
          </p:cNvCxnSpPr>
          <p:nvPr/>
        </p:nvCxnSpPr>
        <p:spPr>
          <a:xfrm>
            <a:off x="5607613" y="758364"/>
            <a:ext cx="0" cy="1243693"/>
          </a:xfrm>
          <a:prstGeom prst="line">
            <a:avLst/>
          </a:prstGeom>
          <a:ln w="31750">
            <a:solidFill>
              <a:srgbClr val="D7B119"/>
            </a:solidFill>
          </a:ln>
        </p:spPr>
        <p:style>
          <a:lnRef idx="1">
            <a:schemeClr val="accent1"/>
          </a:lnRef>
          <a:fillRef idx="0">
            <a:schemeClr val="accent1"/>
          </a:fillRef>
          <a:effectRef idx="0">
            <a:schemeClr val="accent1"/>
          </a:effectRef>
          <a:fontRef idx="minor">
            <a:schemeClr val="tx1"/>
          </a:fontRef>
        </p:style>
      </p:cxnSp>
      <p:sp>
        <p:nvSpPr>
          <p:cNvPr id="8" name="Google Shape;216;p11">
            <a:extLst>
              <a:ext uri="{FF2B5EF4-FFF2-40B4-BE49-F238E27FC236}">
                <a16:creationId xmlns:a16="http://schemas.microsoft.com/office/drawing/2014/main" id="{BC37391E-CC03-212B-6BE0-66999FA97353}"/>
              </a:ext>
            </a:extLst>
          </p:cNvPr>
          <p:cNvSpPr txBox="1">
            <a:spLocks noGrp="1"/>
          </p:cNvSpPr>
          <p:nvPr>
            <p:ph type="ftr" idx="11"/>
          </p:nvPr>
        </p:nvSpPr>
        <p:spPr>
          <a:xfrm>
            <a:off x="3953116" y="6464399"/>
            <a:ext cx="4273550" cy="365125"/>
          </a:xfrm>
          <a:prstGeom prst="rect">
            <a:avLst/>
          </a:prstGeom>
          <a:noFill/>
          <a:ln>
            <a:noFill/>
          </a:ln>
        </p:spPr>
        <p:txBody>
          <a:bodyPr spcFirstLastPara="1" wrap="square" lIns="91425" tIns="45700" rIns="91425" bIns="45700" anchor="ctr" anchorCtr="0">
            <a:noAutofit/>
          </a:bodyPr>
          <a:lstStyle/>
          <a:p>
            <a:r>
              <a:rPr lang="en-US" dirty="0"/>
              <a:t>Graduation Project on Downtime Analysis</a:t>
            </a:r>
          </a:p>
          <a:p>
            <a:pPr marL="0" lvl="0" indent="0" algn="ctr" rtl="0">
              <a:spcBef>
                <a:spcPts val="0"/>
              </a:spcBef>
              <a:spcAft>
                <a:spcPts val="0"/>
              </a:spcAft>
              <a:buNone/>
            </a:pPr>
            <a:endParaRPr dirty="0"/>
          </a:p>
        </p:txBody>
      </p:sp>
      <p:pic>
        <p:nvPicPr>
          <p:cNvPr id="6" name="Picture 5" descr="A person carrying a briefcase&#10;&#10;AI-generated content may be incorrect.">
            <a:extLst>
              <a:ext uri="{FF2B5EF4-FFF2-40B4-BE49-F238E27FC236}">
                <a16:creationId xmlns:a16="http://schemas.microsoft.com/office/drawing/2014/main" id="{620C9621-7B6C-068B-08D8-1396E1743F9D}"/>
              </a:ext>
            </a:extLst>
          </p:cNvPr>
          <p:cNvPicPr>
            <a:picLocks noChangeAspect="1"/>
          </p:cNvPicPr>
          <p:nvPr/>
        </p:nvPicPr>
        <p:blipFill>
          <a:blip r:embed="rId5"/>
          <a:stretch>
            <a:fillRect/>
          </a:stretch>
        </p:blipFill>
        <p:spPr>
          <a:xfrm>
            <a:off x="495165" y="1249646"/>
            <a:ext cx="3913971" cy="3145809"/>
          </a:xfrm>
          <a:prstGeom prst="roundRect">
            <a:avLst/>
          </a:prstGeom>
          <a:ln>
            <a:noFill/>
          </a:ln>
          <a:effectLst>
            <a:softEdge rad="112500"/>
          </a:effectLst>
        </p:spPr>
      </p:pic>
      <p:sp>
        <p:nvSpPr>
          <p:cNvPr id="10" name="TextBox 9">
            <a:extLst>
              <a:ext uri="{FF2B5EF4-FFF2-40B4-BE49-F238E27FC236}">
                <a16:creationId xmlns:a16="http://schemas.microsoft.com/office/drawing/2014/main" id="{6A066E6E-A3F3-67D2-7E2E-007AF9D9509D}"/>
              </a:ext>
            </a:extLst>
          </p:cNvPr>
          <p:cNvSpPr txBox="1"/>
          <p:nvPr/>
        </p:nvSpPr>
        <p:spPr>
          <a:xfrm>
            <a:off x="4686765" y="3076854"/>
            <a:ext cx="4053978" cy="1166153"/>
          </a:xfrm>
          <a:prstGeom prst="rect">
            <a:avLst/>
          </a:prstGeom>
          <a:noFill/>
        </p:spPr>
        <p:txBody>
          <a:bodyPr wrap="square">
            <a:spAutoFit/>
          </a:bodyPr>
          <a:lstStyle/>
          <a:p>
            <a:pPr>
              <a:lnSpc>
                <a:spcPct val="150000"/>
              </a:lnSpc>
            </a:pPr>
            <a:r>
              <a:rPr lang="en-US" sz="1200" dirty="0"/>
              <a:t>•Week 1: Build Data Model, Data Cleaning and Preprocessing </a:t>
            </a:r>
          </a:p>
          <a:p>
            <a:pPr>
              <a:lnSpc>
                <a:spcPct val="150000"/>
              </a:lnSpc>
            </a:pPr>
            <a:r>
              <a:rPr lang="en-US" sz="1200" dirty="0"/>
              <a:t>•Week 2: : Analysis Questions Phase </a:t>
            </a:r>
          </a:p>
          <a:p>
            <a:pPr>
              <a:lnSpc>
                <a:spcPct val="150000"/>
              </a:lnSpc>
            </a:pPr>
            <a:r>
              <a:rPr lang="en-US" sz="1200" dirty="0"/>
              <a:t>•Week 3: Visualization Dashboard and Final Presentation</a:t>
            </a:r>
          </a:p>
        </p:txBody>
      </p:sp>
      <p:sp>
        <p:nvSpPr>
          <p:cNvPr id="12" name="TextBox 11">
            <a:extLst>
              <a:ext uri="{FF2B5EF4-FFF2-40B4-BE49-F238E27FC236}">
                <a16:creationId xmlns:a16="http://schemas.microsoft.com/office/drawing/2014/main" id="{F87311C2-0FC9-1B2A-A4EB-B8713A9A39A5}"/>
              </a:ext>
            </a:extLst>
          </p:cNvPr>
          <p:cNvSpPr txBox="1"/>
          <p:nvPr/>
        </p:nvSpPr>
        <p:spPr>
          <a:xfrm>
            <a:off x="9437133" y="2634763"/>
            <a:ext cx="1313765" cy="307777"/>
          </a:xfrm>
          <a:prstGeom prst="rect">
            <a:avLst/>
          </a:prstGeom>
          <a:noFill/>
        </p:spPr>
        <p:txBody>
          <a:bodyPr wrap="square">
            <a:spAutoFit/>
          </a:bodyPr>
          <a:lstStyle/>
          <a:p>
            <a:r>
              <a:rPr lang="en-US" b="1" dirty="0">
                <a:solidFill>
                  <a:srgbClr val="0FAB7D"/>
                </a:solidFill>
              </a:rPr>
              <a:t>Deliverables:</a:t>
            </a:r>
          </a:p>
        </p:txBody>
      </p:sp>
      <p:sp>
        <p:nvSpPr>
          <p:cNvPr id="14" name="TextBox 13">
            <a:extLst>
              <a:ext uri="{FF2B5EF4-FFF2-40B4-BE49-F238E27FC236}">
                <a16:creationId xmlns:a16="http://schemas.microsoft.com/office/drawing/2014/main" id="{B3BA16DE-55D8-FB4D-BAED-0A0849AAFED9}"/>
              </a:ext>
            </a:extLst>
          </p:cNvPr>
          <p:cNvSpPr txBox="1"/>
          <p:nvPr/>
        </p:nvSpPr>
        <p:spPr>
          <a:xfrm>
            <a:off x="8800527" y="3057855"/>
            <a:ext cx="3314216" cy="1443152"/>
          </a:xfrm>
          <a:prstGeom prst="rect">
            <a:avLst/>
          </a:prstGeom>
          <a:noFill/>
        </p:spPr>
        <p:txBody>
          <a:bodyPr wrap="square">
            <a:spAutoFit/>
          </a:bodyPr>
          <a:lstStyle/>
          <a:p>
            <a:pPr>
              <a:lnSpc>
                <a:spcPct val="150000"/>
              </a:lnSpc>
            </a:pPr>
            <a:r>
              <a:rPr lang="en-US" sz="1200" dirty="0"/>
              <a:t>•Cleaned and merged dataset	</a:t>
            </a:r>
          </a:p>
          <a:p>
            <a:pPr>
              <a:lnSpc>
                <a:spcPct val="150000"/>
              </a:lnSpc>
            </a:pPr>
            <a:r>
              <a:rPr lang="en-US" sz="1200" dirty="0"/>
              <a:t>•Python scripts for preprocessing and cleaning</a:t>
            </a:r>
          </a:p>
          <a:p>
            <a:pPr>
              <a:lnSpc>
                <a:spcPct val="150000"/>
              </a:lnSpc>
            </a:pPr>
            <a:r>
              <a:rPr lang="en-US" sz="1200" dirty="0"/>
              <a:t>•SQL queries used for analysis	</a:t>
            </a:r>
          </a:p>
          <a:p>
            <a:pPr>
              <a:lnSpc>
                <a:spcPct val="150000"/>
              </a:lnSpc>
            </a:pPr>
            <a:r>
              <a:rPr lang="en-US" sz="1200" dirty="0"/>
              <a:t>•Power BI dashboards visualizing key metrics	</a:t>
            </a:r>
          </a:p>
        </p:txBody>
      </p:sp>
      <p:sp>
        <p:nvSpPr>
          <p:cNvPr id="16" name="TextBox 15">
            <a:extLst>
              <a:ext uri="{FF2B5EF4-FFF2-40B4-BE49-F238E27FC236}">
                <a16:creationId xmlns:a16="http://schemas.microsoft.com/office/drawing/2014/main" id="{D0904F27-5104-76A8-8B7D-98B49812EC85}"/>
              </a:ext>
            </a:extLst>
          </p:cNvPr>
          <p:cNvSpPr txBox="1"/>
          <p:nvPr/>
        </p:nvSpPr>
        <p:spPr>
          <a:xfrm>
            <a:off x="4517186" y="2648470"/>
            <a:ext cx="4661703" cy="307777"/>
          </a:xfrm>
          <a:prstGeom prst="rect">
            <a:avLst/>
          </a:prstGeom>
          <a:noFill/>
        </p:spPr>
        <p:txBody>
          <a:bodyPr wrap="square">
            <a:spAutoFit/>
          </a:bodyPr>
          <a:lstStyle/>
          <a:p>
            <a:r>
              <a:rPr lang="en-US" b="1" dirty="0">
                <a:solidFill>
                  <a:srgbClr val="0FAB7D"/>
                </a:solidFill>
              </a:rPr>
              <a:t>Final presentation and summary report Timeline:</a:t>
            </a:r>
          </a:p>
        </p:txBody>
      </p:sp>
      <p:sp>
        <p:nvSpPr>
          <p:cNvPr id="18" name="TextBox 17">
            <a:extLst>
              <a:ext uri="{FF2B5EF4-FFF2-40B4-BE49-F238E27FC236}">
                <a16:creationId xmlns:a16="http://schemas.microsoft.com/office/drawing/2014/main" id="{2D19BC80-2487-7232-6C83-9F6A031D6A6B}"/>
              </a:ext>
            </a:extLst>
          </p:cNvPr>
          <p:cNvSpPr txBox="1"/>
          <p:nvPr/>
        </p:nvSpPr>
        <p:spPr>
          <a:xfrm>
            <a:off x="7444483" y="4759007"/>
            <a:ext cx="1564366" cy="307777"/>
          </a:xfrm>
          <a:prstGeom prst="rect">
            <a:avLst/>
          </a:prstGeom>
          <a:noFill/>
        </p:spPr>
        <p:txBody>
          <a:bodyPr wrap="square">
            <a:spAutoFit/>
          </a:bodyPr>
          <a:lstStyle/>
          <a:p>
            <a:r>
              <a:rPr lang="en-US" b="1" dirty="0">
                <a:solidFill>
                  <a:srgbClr val="0FAB7D"/>
                </a:solidFill>
              </a:rPr>
              <a:t>Other Outputs:</a:t>
            </a:r>
          </a:p>
        </p:txBody>
      </p:sp>
      <p:sp>
        <p:nvSpPr>
          <p:cNvPr id="19" name="Google Shape;215;p11">
            <a:extLst>
              <a:ext uri="{FF2B5EF4-FFF2-40B4-BE49-F238E27FC236}">
                <a16:creationId xmlns:a16="http://schemas.microsoft.com/office/drawing/2014/main" id="{6087493F-8E7B-5D08-9CDF-8A078741DA0E}"/>
              </a:ext>
            </a:extLst>
          </p:cNvPr>
          <p:cNvSpPr txBox="1">
            <a:spLocks/>
          </p:cNvSpPr>
          <p:nvPr/>
        </p:nvSpPr>
        <p:spPr>
          <a:xfrm>
            <a:off x="825982" y="6356349"/>
            <a:ext cx="2743200" cy="365125"/>
          </a:xfrm>
          <a:prstGeom prst="rect">
            <a:avLst/>
          </a:prstGeom>
          <a:solidFill>
            <a:srgbClr val="336EA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rPr>
              <a:t>4/10/24</a:t>
            </a:r>
          </a:p>
        </p:txBody>
      </p:sp>
      <p:sp>
        <p:nvSpPr>
          <p:cNvPr id="21" name="TextBox 20">
            <a:extLst>
              <a:ext uri="{FF2B5EF4-FFF2-40B4-BE49-F238E27FC236}">
                <a16:creationId xmlns:a16="http://schemas.microsoft.com/office/drawing/2014/main" id="{B921F52B-0286-393D-F245-16600D53FD20}"/>
              </a:ext>
            </a:extLst>
          </p:cNvPr>
          <p:cNvSpPr txBox="1"/>
          <p:nvPr/>
        </p:nvSpPr>
        <p:spPr>
          <a:xfrm>
            <a:off x="6725031" y="5163932"/>
            <a:ext cx="3003269" cy="272832"/>
          </a:xfrm>
          <a:prstGeom prst="rect">
            <a:avLst/>
          </a:prstGeom>
          <a:noFill/>
        </p:spPr>
        <p:txBody>
          <a:bodyPr wrap="square">
            <a:spAutoFit/>
          </a:bodyPr>
          <a:lstStyle/>
          <a:p>
            <a:pPr marL="457200" marR="298450" lvl="1" rtl="0" fontAlgn="base">
              <a:lnSpc>
                <a:spcPct val="105000"/>
              </a:lnSpc>
              <a:spcAft>
                <a:spcPts val="25"/>
              </a:spcAft>
              <a:buClr>
                <a:srgbClr val="000000"/>
              </a:buClr>
              <a:buSzPts val="1000"/>
            </a:pPr>
            <a:r>
              <a:rPr lang="en-US" sz="1200" dirty="0"/>
              <a:t>Final report and presentation </a:t>
            </a:r>
          </a:p>
        </p:txBody>
      </p:sp>
    </p:spTree>
    <p:extLst>
      <p:ext uri="{BB962C8B-B14F-4D97-AF65-F5344CB8AC3E}">
        <p14:creationId xmlns:p14="http://schemas.microsoft.com/office/powerpoint/2010/main" val="286228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1940E6A9-F018-42B5-1558-D01CF500201C}"/>
            </a:ext>
          </a:extLst>
        </p:cNvPr>
        <p:cNvGrpSpPr/>
        <p:nvPr/>
      </p:nvGrpSpPr>
      <p:grpSpPr>
        <a:xfrm>
          <a:off x="0" y="0"/>
          <a:ext cx="0" cy="0"/>
          <a:chOff x="0" y="0"/>
          <a:chExt cx="0" cy="0"/>
        </a:xfrm>
      </p:grpSpPr>
      <p:sp>
        <p:nvSpPr>
          <p:cNvPr id="171" name="Google Shape;171;p7">
            <a:extLst>
              <a:ext uri="{FF2B5EF4-FFF2-40B4-BE49-F238E27FC236}">
                <a16:creationId xmlns:a16="http://schemas.microsoft.com/office/drawing/2014/main" id="{144079E2-A63D-61DD-7D1D-2348CC3F5CB0}"/>
              </a:ext>
            </a:extLst>
          </p:cNvPr>
          <p:cNvSpPr txBox="1">
            <a:spLocks noGrp="1"/>
          </p:cNvSpPr>
          <p:nvPr>
            <p:ph type="dt" idx="4294967295"/>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73" name="Google Shape;173;p7">
            <a:extLst>
              <a:ext uri="{FF2B5EF4-FFF2-40B4-BE49-F238E27FC236}">
                <a16:creationId xmlns:a16="http://schemas.microsoft.com/office/drawing/2014/main" id="{F2DD2874-90F1-FD99-D415-892A2A4E965C}"/>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74" name="Google Shape;174;p7">
            <a:extLst>
              <a:ext uri="{FF2B5EF4-FFF2-40B4-BE49-F238E27FC236}">
                <a16:creationId xmlns:a16="http://schemas.microsoft.com/office/drawing/2014/main" id="{09C8F8E4-6240-7F19-39AF-30BC8A7EFC07}"/>
              </a:ext>
            </a:extLst>
          </p:cNvPr>
          <p:cNvPicPr preferRelativeResize="0"/>
          <p:nvPr/>
        </p:nvPicPr>
        <p:blipFill rotWithShape="1">
          <a:blip r:embed="rId3">
            <a:alphaModFix/>
          </a:blip>
          <a:srcRect/>
          <a:stretch/>
        </p:blipFill>
        <p:spPr>
          <a:xfrm>
            <a:off x="411776" y="1261223"/>
            <a:ext cx="3913971" cy="3145809"/>
          </a:xfrm>
          <a:prstGeom prst="roundRect">
            <a:avLst/>
          </a:prstGeom>
          <a:solidFill>
            <a:srgbClr val="FFFFFF"/>
          </a:solidFill>
          <a:ln w="76200" cap="sq" cmpd="sng">
            <a:solidFill>
              <a:srgbClr val="336EA8"/>
            </a:solidFill>
            <a:prstDash val="solid"/>
            <a:miter lim="800000"/>
            <a:headEnd type="none" w="sm" len="sm"/>
            <a:tailEnd type="none" w="sm" len="sm"/>
          </a:ln>
          <a:effectLst>
            <a:reflection stA="28000" endPos="28000" dist="5000" dir="5400000" sy="-100000" algn="bl" rotWithShape="0"/>
          </a:effectLst>
        </p:spPr>
      </p:pic>
      <p:pic>
        <p:nvPicPr>
          <p:cNvPr id="175" name="Google Shape;175;p7" title="download.png">
            <a:extLst>
              <a:ext uri="{FF2B5EF4-FFF2-40B4-BE49-F238E27FC236}">
                <a16:creationId xmlns:a16="http://schemas.microsoft.com/office/drawing/2014/main" id="{E2EF3003-2B7D-A46C-B213-DD3068714D81}"/>
              </a:ext>
            </a:extLst>
          </p:cNvPr>
          <p:cNvPicPr preferRelativeResize="0"/>
          <p:nvPr/>
        </p:nvPicPr>
        <p:blipFill>
          <a:blip r:embed="rId4">
            <a:alphaModFix/>
          </a:blip>
          <a:stretch>
            <a:fillRect/>
          </a:stretch>
        </p:blipFill>
        <p:spPr>
          <a:xfrm>
            <a:off x="9190825" y="6356350"/>
            <a:ext cx="903191" cy="365125"/>
          </a:xfrm>
          <a:prstGeom prst="rect">
            <a:avLst/>
          </a:prstGeom>
          <a:noFill/>
          <a:ln>
            <a:noFill/>
          </a:ln>
        </p:spPr>
      </p:pic>
      <p:sp>
        <p:nvSpPr>
          <p:cNvPr id="2" name="Title 3">
            <a:extLst>
              <a:ext uri="{FF2B5EF4-FFF2-40B4-BE49-F238E27FC236}">
                <a16:creationId xmlns:a16="http://schemas.microsoft.com/office/drawing/2014/main" id="{1DE062D9-6504-EDB4-83AD-59FF6E08F7EA}"/>
              </a:ext>
            </a:extLst>
          </p:cNvPr>
          <p:cNvSpPr>
            <a:spLocks noGrp="1"/>
          </p:cNvSpPr>
          <p:nvPr>
            <p:ph type="title"/>
          </p:nvPr>
        </p:nvSpPr>
        <p:spPr>
          <a:xfrm>
            <a:off x="5274491" y="604947"/>
            <a:ext cx="6788873" cy="1289402"/>
          </a:xfrm>
        </p:spPr>
        <p:txBody>
          <a:bodyPr anchor="b">
            <a:normAutofit/>
          </a:bodyPr>
          <a:lstStyle/>
          <a:p>
            <a:r>
              <a:rPr kumimoji="0" lang="en-US" sz="4000" b="0" i="0" u="none" strike="noStrike" kern="1200" cap="none" spc="0" normalizeH="0" baseline="0" noProof="0" dirty="0">
                <a:ln>
                  <a:noFill/>
                </a:ln>
                <a:solidFill>
                  <a:srgbClr val="336EA8"/>
                </a:solidFill>
                <a:effectLst/>
                <a:uLnTx/>
                <a:uFillTx/>
                <a:latin typeface="Arial Black"/>
                <a:ea typeface="+mj-ea"/>
                <a:cs typeface="+mj-cs"/>
              </a:rPr>
              <a:t>Project Team + Roles</a:t>
            </a:r>
            <a:endParaRPr lang="en-US" sz="4000" dirty="0">
              <a:solidFill>
                <a:srgbClr val="336EA8"/>
              </a:solidFill>
            </a:endParaRPr>
          </a:p>
        </p:txBody>
      </p:sp>
      <p:cxnSp>
        <p:nvCxnSpPr>
          <p:cNvPr id="5" name="Straight Connector 4">
            <a:extLst>
              <a:ext uri="{FF2B5EF4-FFF2-40B4-BE49-F238E27FC236}">
                <a16:creationId xmlns:a16="http://schemas.microsoft.com/office/drawing/2014/main" id="{5DE569F3-27BC-819E-A10C-D17B6425B992}"/>
              </a:ext>
            </a:extLst>
          </p:cNvPr>
          <p:cNvCxnSpPr>
            <a:cxnSpLocks/>
          </p:cNvCxnSpPr>
          <p:nvPr/>
        </p:nvCxnSpPr>
        <p:spPr>
          <a:xfrm>
            <a:off x="5274491" y="969532"/>
            <a:ext cx="0" cy="1243693"/>
          </a:xfrm>
          <a:prstGeom prst="line">
            <a:avLst/>
          </a:prstGeom>
          <a:ln w="31750">
            <a:solidFill>
              <a:srgbClr val="D7B119"/>
            </a:solidFill>
          </a:ln>
        </p:spPr>
        <p:style>
          <a:lnRef idx="1">
            <a:schemeClr val="accent1"/>
          </a:lnRef>
          <a:fillRef idx="0">
            <a:schemeClr val="accent1"/>
          </a:fillRef>
          <a:effectRef idx="0">
            <a:schemeClr val="accent1"/>
          </a:effectRef>
          <a:fontRef idx="minor">
            <a:schemeClr val="tx1"/>
          </a:fontRef>
        </p:style>
      </p:cxnSp>
      <p:sp>
        <p:nvSpPr>
          <p:cNvPr id="8" name="Google Shape;216;p11">
            <a:extLst>
              <a:ext uri="{FF2B5EF4-FFF2-40B4-BE49-F238E27FC236}">
                <a16:creationId xmlns:a16="http://schemas.microsoft.com/office/drawing/2014/main" id="{B3872872-8315-FCD3-6150-766978E083FD}"/>
              </a:ext>
            </a:extLst>
          </p:cNvPr>
          <p:cNvSpPr txBox="1">
            <a:spLocks noGrp="1"/>
          </p:cNvSpPr>
          <p:nvPr>
            <p:ph type="ftr" idx="11"/>
          </p:nvPr>
        </p:nvSpPr>
        <p:spPr>
          <a:xfrm>
            <a:off x="3953116" y="6464399"/>
            <a:ext cx="4273550" cy="365125"/>
          </a:xfrm>
          <a:prstGeom prst="rect">
            <a:avLst/>
          </a:prstGeom>
          <a:noFill/>
          <a:ln>
            <a:noFill/>
          </a:ln>
        </p:spPr>
        <p:txBody>
          <a:bodyPr spcFirstLastPara="1" wrap="square" lIns="91425" tIns="45700" rIns="91425" bIns="45700" anchor="ctr" anchorCtr="0">
            <a:noAutofit/>
          </a:bodyPr>
          <a:lstStyle/>
          <a:p>
            <a:r>
              <a:rPr lang="en-US" dirty="0"/>
              <a:t>Graduation Project on Downtime Analysis</a:t>
            </a:r>
          </a:p>
          <a:p>
            <a:pPr marL="0" lvl="0" indent="0" algn="ctr" rtl="0">
              <a:spcBef>
                <a:spcPts val="0"/>
              </a:spcBef>
              <a:spcAft>
                <a:spcPts val="0"/>
              </a:spcAft>
              <a:buNone/>
            </a:pPr>
            <a:endParaRPr dirty="0"/>
          </a:p>
        </p:txBody>
      </p:sp>
      <p:graphicFrame>
        <p:nvGraphicFramePr>
          <p:cNvPr id="10" name="Table 9">
            <a:extLst>
              <a:ext uri="{FF2B5EF4-FFF2-40B4-BE49-F238E27FC236}">
                <a16:creationId xmlns:a16="http://schemas.microsoft.com/office/drawing/2014/main" id="{7F177075-67C5-3AE7-EE63-28E9A435E32E}"/>
              </a:ext>
            </a:extLst>
          </p:cNvPr>
          <p:cNvGraphicFramePr>
            <a:graphicFrameLocks noGrp="1"/>
          </p:cNvGraphicFramePr>
          <p:nvPr>
            <p:extLst>
              <p:ext uri="{D42A27DB-BD31-4B8C-83A1-F6EECF244321}">
                <p14:modId xmlns:p14="http://schemas.microsoft.com/office/powerpoint/2010/main" val="3243562616"/>
              </p:ext>
            </p:extLst>
          </p:nvPr>
        </p:nvGraphicFramePr>
        <p:xfrm>
          <a:off x="4757195" y="2615878"/>
          <a:ext cx="7306158" cy="3492506"/>
        </p:xfrm>
        <a:graphic>
          <a:graphicData uri="http://schemas.openxmlformats.org/drawingml/2006/table">
            <a:tbl>
              <a:tblPr firstRow="1" firstCol="1" bandRow="1">
                <a:tableStyleId>{5C22544A-7EE6-4342-B048-85BDC9FD1C3A}</a:tableStyleId>
              </a:tblPr>
              <a:tblGrid>
                <a:gridCol w="496455">
                  <a:extLst>
                    <a:ext uri="{9D8B030D-6E8A-4147-A177-3AD203B41FA5}">
                      <a16:colId xmlns:a16="http://schemas.microsoft.com/office/drawing/2014/main" val="996918960"/>
                    </a:ext>
                  </a:extLst>
                </a:gridCol>
                <a:gridCol w="3126920">
                  <a:extLst>
                    <a:ext uri="{9D8B030D-6E8A-4147-A177-3AD203B41FA5}">
                      <a16:colId xmlns:a16="http://schemas.microsoft.com/office/drawing/2014/main" val="1887134606"/>
                    </a:ext>
                  </a:extLst>
                </a:gridCol>
                <a:gridCol w="3682783">
                  <a:extLst>
                    <a:ext uri="{9D8B030D-6E8A-4147-A177-3AD203B41FA5}">
                      <a16:colId xmlns:a16="http://schemas.microsoft.com/office/drawing/2014/main" val="1245769227"/>
                    </a:ext>
                  </a:extLst>
                </a:gridCol>
              </a:tblGrid>
              <a:tr h="420936">
                <a:tc>
                  <a:txBody>
                    <a:bodyPr/>
                    <a:lstStyle/>
                    <a:p>
                      <a:pPr algn="ctr">
                        <a:lnSpc>
                          <a:spcPct val="107000"/>
                        </a:lnSpc>
                        <a:spcAft>
                          <a:spcPts val="800"/>
                        </a:spcAft>
                        <a:buNone/>
                      </a:pPr>
                      <a:r>
                        <a:rPr lang="en-US" sz="1400" dirty="0">
                          <a:effectLst/>
                        </a:rPr>
                        <a:t>No</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rgbClr val="047954"/>
                    </a:solidFill>
                  </a:tcPr>
                </a:tc>
                <a:tc>
                  <a:txBody>
                    <a:bodyPr/>
                    <a:lstStyle/>
                    <a:p>
                      <a:pPr algn="ctr">
                        <a:lnSpc>
                          <a:spcPct val="107000"/>
                        </a:lnSpc>
                        <a:spcAft>
                          <a:spcPts val="800"/>
                        </a:spcAft>
                        <a:buNone/>
                      </a:pPr>
                      <a:r>
                        <a:rPr lang="en-US" sz="1400" dirty="0">
                          <a:effectLst/>
                        </a:rPr>
                        <a:t>Team Member</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rgbClr val="047954"/>
                    </a:solidFill>
                  </a:tcPr>
                </a:tc>
                <a:tc>
                  <a:txBody>
                    <a:bodyPr/>
                    <a:lstStyle/>
                    <a:p>
                      <a:pPr algn="ctr">
                        <a:lnSpc>
                          <a:spcPct val="107000"/>
                        </a:lnSpc>
                        <a:spcAft>
                          <a:spcPts val="800"/>
                        </a:spcAft>
                        <a:buNone/>
                      </a:pPr>
                      <a:r>
                        <a:rPr lang="en-US" sz="1400" dirty="0">
                          <a:effectLst/>
                        </a:rPr>
                        <a:t>Role &amp; Responsibilities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rgbClr val="047954"/>
                    </a:solidFill>
                  </a:tcPr>
                </a:tc>
                <a:extLst>
                  <a:ext uri="{0D108BD9-81ED-4DB2-BD59-A6C34878D82A}">
                    <a16:rowId xmlns:a16="http://schemas.microsoft.com/office/drawing/2014/main" val="1234629266"/>
                  </a:ext>
                </a:extLst>
              </a:tr>
              <a:tr h="658835">
                <a:tc>
                  <a:txBody>
                    <a:bodyPr/>
                    <a:lstStyle/>
                    <a:p>
                      <a:pPr algn="ctr">
                        <a:lnSpc>
                          <a:spcPct val="107000"/>
                        </a:lnSpc>
                        <a:spcAft>
                          <a:spcPts val="800"/>
                        </a:spcAft>
                        <a:buNone/>
                      </a:pPr>
                      <a:r>
                        <a:rPr lang="en-US" sz="1100" dirty="0">
                          <a:effectLst/>
                        </a:rPr>
                        <a:t>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rgbClr val="047954"/>
                    </a:solidFill>
                  </a:tcPr>
                </a:tc>
                <a:tc>
                  <a:txBody>
                    <a:bodyPr/>
                    <a:lstStyle/>
                    <a:p>
                      <a:pPr algn="l">
                        <a:lnSpc>
                          <a:spcPct val="107000"/>
                        </a:lnSpc>
                        <a:spcAft>
                          <a:spcPts val="800"/>
                        </a:spcAft>
                        <a:buNone/>
                      </a:pPr>
                      <a:r>
                        <a:rPr lang="en-US" sz="1200" b="1" dirty="0">
                          <a:effectLst/>
                        </a:rPr>
                        <a:t>Karim Ashraf (Team Leader)</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chemeClr val="accent6">
                        <a:lumMod val="20000"/>
                        <a:lumOff val="80000"/>
                      </a:schemeClr>
                    </a:solidFill>
                  </a:tcPr>
                </a:tc>
                <a:tc>
                  <a:txBody>
                    <a:bodyPr/>
                    <a:lstStyle/>
                    <a:p>
                      <a:pPr algn="ctr">
                        <a:lnSpc>
                          <a:spcPct val="107000"/>
                        </a:lnSpc>
                        <a:spcAft>
                          <a:spcPts val="800"/>
                        </a:spcAft>
                        <a:buNone/>
                      </a:pPr>
                      <a:r>
                        <a:rPr lang="en-US" sz="1200">
                          <a:effectLst/>
                        </a:rPr>
                        <a:t>Oversees project execution, ensures milestones are met, and coordinates team efforts.</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chemeClr val="accent6">
                        <a:lumMod val="20000"/>
                        <a:lumOff val="80000"/>
                      </a:schemeClr>
                    </a:solidFill>
                  </a:tcPr>
                </a:tc>
                <a:extLst>
                  <a:ext uri="{0D108BD9-81ED-4DB2-BD59-A6C34878D82A}">
                    <a16:rowId xmlns:a16="http://schemas.microsoft.com/office/drawing/2014/main" val="2843681832"/>
                  </a:ext>
                </a:extLst>
              </a:tr>
              <a:tr h="658835">
                <a:tc>
                  <a:txBody>
                    <a:bodyPr/>
                    <a:lstStyle/>
                    <a:p>
                      <a:pPr algn="ctr">
                        <a:lnSpc>
                          <a:spcPct val="107000"/>
                        </a:lnSpc>
                        <a:spcAft>
                          <a:spcPts val="800"/>
                        </a:spcAft>
                        <a:buNone/>
                      </a:pPr>
                      <a:r>
                        <a:rPr lang="en-US" sz="1100" dirty="0">
                          <a:effectLst/>
                        </a:rPr>
                        <a:t>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rgbClr val="047954"/>
                    </a:solidFill>
                  </a:tcPr>
                </a:tc>
                <a:tc>
                  <a:txBody>
                    <a:bodyPr/>
                    <a:lstStyle/>
                    <a:p>
                      <a:pPr algn="l">
                        <a:lnSpc>
                          <a:spcPct val="107000"/>
                        </a:lnSpc>
                        <a:spcAft>
                          <a:spcPts val="800"/>
                        </a:spcAft>
                        <a:buNone/>
                      </a:pPr>
                      <a:r>
                        <a:rPr lang="en-US" sz="1200" b="1" dirty="0">
                          <a:effectLst/>
                        </a:rPr>
                        <a:t>Mahmoud Walid (Data Cleaning &amp; Preprocessing)</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chemeClr val="accent6">
                        <a:lumMod val="20000"/>
                        <a:lumOff val="80000"/>
                      </a:schemeClr>
                    </a:solidFill>
                  </a:tcPr>
                </a:tc>
                <a:tc>
                  <a:txBody>
                    <a:bodyPr/>
                    <a:lstStyle/>
                    <a:p>
                      <a:pPr algn="ctr">
                        <a:lnSpc>
                          <a:spcPct val="107000"/>
                        </a:lnSpc>
                        <a:spcAft>
                          <a:spcPts val="800"/>
                        </a:spcAft>
                        <a:buNone/>
                      </a:pPr>
                      <a:r>
                        <a:rPr lang="en-US" sz="1200" dirty="0">
                          <a:effectLst/>
                        </a:rPr>
                        <a:t>Standardizes datasets, resolves inconsistencies, and prepares data for analysis.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chemeClr val="accent6">
                        <a:lumMod val="20000"/>
                        <a:lumOff val="80000"/>
                      </a:schemeClr>
                    </a:solidFill>
                  </a:tcPr>
                </a:tc>
                <a:extLst>
                  <a:ext uri="{0D108BD9-81ED-4DB2-BD59-A6C34878D82A}">
                    <a16:rowId xmlns:a16="http://schemas.microsoft.com/office/drawing/2014/main" val="3345605223"/>
                  </a:ext>
                </a:extLst>
              </a:tr>
              <a:tr h="576682">
                <a:tc>
                  <a:txBody>
                    <a:bodyPr/>
                    <a:lstStyle/>
                    <a:p>
                      <a:pPr algn="ctr">
                        <a:lnSpc>
                          <a:spcPct val="107000"/>
                        </a:lnSpc>
                        <a:spcAft>
                          <a:spcPts val="800"/>
                        </a:spcAft>
                        <a:buNone/>
                      </a:pPr>
                      <a:r>
                        <a:rPr lang="en-US" sz="1100" dirty="0">
                          <a:effectLst/>
                        </a:rPr>
                        <a:t>3</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rgbClr val="047954"/>
                    </a:solidFill>
                  </a:tcPr>
                </a:tc>
                <a:tc>
                  <a:txBody>
                    <a:bodyPr/>
                    <a:lstStyle/>
                    <a:p>
                      <a:pPr algn="l">
                        <a:lnSpc>
                          <a:spcPct val="107000"/>
                        </a:lnSpc>
                        <a:spcAft>
                          <a:spcPts val="800"/>
                        </a:spcAft>
                        <a:buNone/>
                      </a:pPr>
                      <a:r>
                        <a:rPr lang="en-US" sz="1200" b="1" dirty="0" err="1">
                          <a:effectLst/>
                        </a:rPr>
                        <a:t>JIhad</a:t>
                      </a:r>
                      <a:r>
                        <a:rPr lang="en-US" sz="1200" b="1" dirty="0">
                          <a:effectLst/>
                        </a:rPr>
                        <a:t> Ismail (Questionnaire &amp; KPI Framework)</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chemeClr val="accent6">
                        <a:lumMod val="20000"/>
                        <a:lumOff val="80000"/>
                      </a:schemeClr>
                    </a:solidFill>
                  </a:tcPr>
                </a:tc>
                <a:tc>
                  <a:txBody>
                    <a:bodyPr/>
                    <a:lstStyle/>
                    <a:p>
                      <a:pPr algn="ctr">
                        <a:lnSpc>
                          <a:spcPct val="107000"/>
                        </a:lnSpc>
                        <a:spcAft>
                          <a:spcPts val="800"/>
                        </a:spcAft>
                        <a:buNone/>
                      </a:pPr>
                      <a:r>
                        <a:rPr lang="en-US" sz="1200" dirty="0">
                          <a:effectLst/>
                        </a:rPr>
                        <a:t>Defines performance indicators and analytical objectives for downtime insights.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chemeClr val="accent6">
                        <a:lumMod val="20000"/>
                        <a:lumOff val="80000"/>
                      </a:schemeClr>
                    </a:solidFill>
                  </a:tcPr>
                </a:tc>
                <a:extLst>
                  <a:ext uri="{0D108BD9-81ED-4DB2-BD59-A6C34878D82A}">
                    <a16:rowId xmlns:a16="http://schemas.microsoft.com/office/drawing/2014/main" val="4103199578"/>
                  </a:ext>
                </a:extLst>
              </a:tr>
              <a:tr h="588609">
                <a:tc>
                  <a:txBody>
                    <a:bodyPr/>
                    <a:lstStyle/>
                    <a:p>
                      <a:pPr algn="ctr">
                        <a:lnSpc>
                          <a:spcPct val="107000"/>
                        </a:lnSpc>
                        <a:spcAft>
                          <a:spcPts val="800"/>
                        </a:spcAft>
                        <a:buNone/>
                      </a:pPr>
                      <a:r>
                        <a:rPr lang="en-US" sz="1100" dirty="0">
                          <a:effectLst/>
                        </a:rPr>
                        <a:t>4</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rgbClr val="047954"/>
                    </a:solidFill>
                  </a:tcPr>
                </a:tc>
                <a:tc>
                  <a:txBody>
                    <a:bodyPr/>
                    <a:lstStyle/>
                    <a:p>
                      <a:pPr algn="l">
                        <a:lnSpc>
                          <a:spcPct val="107000"/>
                        </a:lnSpc>
                        <a:spcAft>
                          <a:spcPts val="800"/>
                        </a:spcAft>
                        <a:buNone/>
                      </a:pPr>
                      <a:r>
                        <a:rPr lang="en-US" sz="1200" b="1" dirty="0">
                          <a:effectLst/>
                        </a:rPr>
                        <a:t>Mohamed </a:t>
                      </a:r>
                      <a:r>
                        <a:rPr lang="en-US" sz="1200" b="1" dirty="0" err="1">
                          <a:effectLst/>
                        </a:rPr>
                        <a:t>Shokery</a:t>
                      </a:r>
                      <a:r>
                        <a:rPr lang="en-US" sz="1200" b="1" dirty="0">
                          <a:effectLst/>
                        </a:rPr>
                        <a:t> (Data Validation &amp; Consistency)</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chemeClr val="accent6">
                        <a:lumMod val="20000"/>
                        <a:lumOff val="80000"/>
                      </a:schemeClr>
                    </a:solidFill>
                  </a:tcPr>
                </a:tc>
                <a:tc>
                  <a:txBody>
                    <a:bodyPr/>
                    <a:lstStyle/>
                    <a:p>
                      <a:pPr algn="ctr">
                        <a:lnSpc>
                          <a:spcPct val="107000"/>
                        </a:lnSpc>
                        <a:spcAft>
                          <a:spcPts val="800"/>
                        </a:spcAft>
                        <a:buNone/>
                      </a:pPr>
                      <a:r>
                        <a:rPr lang="en-US" sz="1200" dirty="0">
                          <a:effectLst/>
                        </a:rPr>
                        <a:t>Ensures data accuracy and cross-verifies analytical results.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chemeClr val="accent6">
                        <a:lumMod val="20000"/>
                        <a:lumOff val="80000"/>
                      </a:schemeClr>
                    </a:solidFill>
                  </a:tcPr>
                </a:tc>
                <a:extLst>
                  <a:ext uri="{0D108BD9-81ED-4DB2-BD59-A6C34878D82A}">
                    <a16:rowId xmlns:a16="http://schemas.microsoft.com/office/drawing/2014/main" val="2330537060"/>
                  </a:ext>
                </a:extLst>
              </a:tr>
              <a:tr h="588609">
                <a:tc>
                  <a:txBody>
                    <a:bodyPr/>
                    <a:lstStyle/>
                    <a:p>
                      <a:pPr algn="ctr">
                        <a:lnSpc>
                          <a:spcPct val="107000"/>
                        </a:lnSpc>
                        <a:spcAft>
                          <a:spcPts val="800"/>
                        </a:spcAft>
                        <a:buNone/>
                      </a:pPr>
                      <a:r>
                        <a:rPr lang="en-US" sz="1100" dirty="0">
                          <a:effectLst/>
                        </a:rPr>
                        <a:t>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rgbClr val="047954"/>
                    </a:solidFill>
                  </a:tcPr>
                </a:tc>
                <a:tc>
                  <a:txBody>
                    <a:bodyPr/>
                    <a:lstStyle/>
                    <a:p>
                      <a:pPr algn="l">
                        <a:lnSpc>
                          <a:spcPct val="107000"/>
                        </a:lnSpc>
                        <a:spcAft>
                          <a:spcPts val="800"/>
                        </a:spcAft>
                        <a:buNone/>
                      </a:pPr>
                      <a:r>
                        <a:rPr lang="en-US" sz="1200" b="1" dirty="0">
                          <a:effectLst/>
                        </a:rPr>
                        <a:t>Mohamed </a:t>
                      </a:r>
                      <a:r>
                        <a:rPr lang="en-US" sz="1200" b="1" dirty="0" err="1">
                          <a:effectLst/>
                        </a:rPr>
                        <a:t>Elsakka</a:t>
                      </a:r>
                      <a:r>
                        <a:rPr lang="en-US" sz="1200" b="1" dirty="0">
                          <a:effectLst/>
                        </a:rPr>
                        <a:t> (Visualization &amp; Dashboard Development)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chemeClr val="accent6">
                        <a:lumMod val="20000"/>
                        <a:lumOff val="80000"/>
                      </a:schemeClr>
                    </a:solidFill>
                  </a:tcPr>
                </a:tc>
                <a:tc>
                  <a:txBody>
                    <a:bodyPr/>
                    <a:lstStyle/>
                    <a:p>
                      <a:pPr algn="ctr">
                        <a:lnSpc>
                          <a:spcPct val="107000"/>
                        </a:lnSpc>
                        <a:spcAft>
                          <a:spcPts val="800"/>
                        </a:spcAft>
                        <a:buNone/>
                      </a:pPr>
                      <a:r>
                        <a:rPr lang="en-US" sz="1200" dirty="0">
                          <a:effectLst/>
                        </a:rPr>
                        <a:t>Builds interactive dashboards to provide real-time insights into downtime trends.</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solidFill>
                      <a:schemeClr val="accent6">
                        <a:lumMod val="20000"/>
                        <a:lumOff val="80000"/>
                      </a:schemeClr>
                    </a:solidFill>
                  </a:tcPr>
                </a:tc>
                <a:extLst>
                  <a:ext uri="{0D108BD9-81ED-4DB2-BD59-A6C34878D82A}">
                    <a16:rowId xmlns:a16="http://schemas.microsoft.com/office/drawing/2014/main" val="2080797640"/>
                  </a:ext>
                </a:extLst>
              </a:tr>
            </a:tbl>
          </a:graphicData>
        </a:graphic>
      </p:graphicFrame>
      <p:pic>
        <p:nvPicPr>
          <p:cNvPr id="11" name="Picture 10" descr="A group of people working on a computer&#10;&#10;AI-generated content may be incorrect.">
            <a:extLst>
              <a:ext uri="{FF2B5EF4-FFF2-40B4-BE49-F238E27FC236}">
                <a16:creationId xmlns:a16="http://schemas.microsoft.com/office/drawing/2014/main" id="{A658226F-C183-70B1-9769-C2E319BC1148}"/>
              </a:ext>
            </a:extLst>
          </p:cNvPr>
          <p:cNvPicPr>
            <a:picLocks noChangeAspect="1"/>
          </p:cNvPicPr>
          <p:nvPr/>
        </p:nvPicPr>
        <p:blipFill>
          <a:blip r:embed="rId5"/>
          <a:stretch>
            <a:fillRect/>
          </a:stretch>
        </p:blipFill>
        <p:spPr>
          <a:xfrm>
            <a:off x="411776" y="1261223"/>
            <a:ext cx="3939663" cy="3145809"/>
          </a:xfrm>
          <a:prstGeom prst="roundRect">
            <a:avLst/>
          </a:prstGeom>
          <a:ln>
            <a:noFill/>
          </a:ln>
          <a:effectLst>
            <a:softEdge rad="112500"/>
          </a:effectLst>
        </p:spPr>
      </p:pic>
      <p:sp>
        <p:nvSpPr>
          <p:cNvPr id="12" name="Google Shape;215;p11">
            <a:extLst>
              <a:ext uri="{FF2B5EF4-FFF2-40B4-BE49-F238E27FC236}">
                <a16:creationId xmlns:a16="http://schemas.microsoft.com/office/drawing/2014/main" id="{DA93E5EA-BB57-46C4-CDE0-9254904C85FA}"/>
              </a:ext>
            </a:extLst>
          </p:cNvPr>
          <p:cNvSpPr txBox="1">
            <a:spLocks/>
          </p:cNvSpPr>
          <p:nvPr/>
        </p:nvSpPr>
        <p:spPr>
          <a:xfrm>
            <a:off x="825982" y="6356349"/>
            <a:ext cx="2743200" cy="365125"/>
          </a:xfrm>
          <a:prstGeom prst="rect">
            <a:avLst/>
          </a:prstGeom>
          <a:solidFill>
            <a:srgbClr val="336EA8"/>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bg1"/>
                </a:solidFill>
              </a:rPr>
              <a:t>4/10/24</a:t>
            </a:r>
          </a:p>
        </p:txBody>
      </p:sp>
    </p:spTree>
    <p:extLst>
      <p:ext uri="{BB962C8B-B14F-4D97-AF65-F5344CB8AC3E}">
        <p14:creationId xmlns:p14="http://schemas.microsoft.com/office/powerpoint/2010/main" val="16647068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843</Words>
  <Application>Microsoft Office PowerPoint</Application>
  <PresentationFormat>Widescreen</PresentationFormat>
  <Paragraphs>121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Arial</vt:lpstr>
      <vt:lpstr>Arial Black</vt:lpstr>
      <vt:lpstr>Office Theme</vt:lpstr>
      <vt:lpstr>PowerPoint Presentation</vt:lpstr>
      <vt:lpstr>🚀 Project Idea</vt:lpstr>
      <vt:lpstr>🔹 End Users + Features</vt:lpstr>
      <vt:lpstr>📁Data Structure</vt:lpstr>
      <vt:lpstr>📁cont’d: Data Structure</vt:lpstr>
      <vt:lpstr>PowerPoint Presentation</vt:lpstr>
      <vt:lpstr> Project Workflow &amp; Tools Used </vt:lpstr>
      <vt:lpstr> Deliverables </vt:lpstr>
      <vt:lpstr>Project Team + Roles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SAMA</dc:creator>
  <cp:lastModifiedBy>جهاد ابراهيم احمد ابو اسماعيل</cp:lastModifiedBy>
  <cp:revision>22</cp:revision>
  <dcterms:created xsi:type="dcterms:W3CDTF">2024-03-14T10:03:54Z</dcterms:created>
  <dcterms:modified xsi:type="dcterms:W3CDTF">2025-04-10T03:10:54Z</dcterms:modified>
</cp:coreProperties>
</file>