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4" r:id="rId4"/>
    <p:sldId id="257" r:id="rId5"/>
    <p:sldId id="259" r:id="rId6"/>
    <p:sldId id="270" r:id="rId7"/>
    <p:sldId id="279" r:id="rId8"/>
    <p:sldId id="260" r:id="rId9"/>
    <p:sldId id="277" r:id="rId10"/>
    <p:sldId id="261" r:id="rId11"/>
    <p:sldId id="313" r:id="rId12"/>
    <p:sldId id="283" r:id="rId13"/>
    <p:sldId id="265" r:id="rId14"/>
    <p:sldId id="287" r:id="rId15"/>
    <p:sldId id="289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9421C-75B5-4524-B255-7D9A9655F534}">
  <a:tblStyle styleId="{4359421C-75B5-4524-B255-7D9A9655F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32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6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5/tips-managing-community#:~:text=It%20is%20very%20hard%20to,with%20the%20skills%20they%20have.&amp;text=Contributing%20code%20to%20a%20project,through%20code%20reviews%20and%20mento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 ML APPROACH FOR ONLINE COLLABORATION PLATFORMS</a:t>
            </a: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 to my bachelor presentation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810624" y="1862624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1589911" y="1870542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1587975" y="2664501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772563" y="2654801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2242170" y="1200471"/>
            <a:ext cx="2083309" cy="1015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METHODOLOGY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732878" y="788772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General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:</a:t>
            </a:r>
          </a:p>
          <a:p>
            <a:pPr marL="285750" indent="-285750"/>
            <a:r>
              <a:rPr lang="en-US" dirty="0"/>
              <a:t>Java</a:t>
            </a:r>
          </a:p>
          <a:p>
            <a:pPr marL="285750" indent="-285750"/>
            <a:r>
              <a:rPr lang="en-US" dirty="0"/>
              <a:t>Single-Class Projects</a:t>
            </a:r>
          </a:p>
          <a:p>
            <a:pPr marL="285750" indent="-285750"/>
            <a:r>
              <a:rPr lang="en-US" dirty="0"/>
              <a:t>Junit Assertable</a:t>
            </a:r>
          </a:p>
          <a:p>
            <a:pPr marL="285750" indent="-285750"/>
            <a:r>
              <a:rPr lang="en-US" dirty="0"/>
              <a:t>We Know The Final Desired Values </a:t>
            </a:r>
          </a:p>
          <a:p>
            <a:pPr marL="285750" indent="-285750"/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1079582" y="1582501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1551779" y="2139429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984901" y="2592372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500461" y="2022324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69;p32">
            <a:extLst>
              <a:ext uri="{FF2B5EF4-FFF2-40B4-BE49-F238E27FC236}">
                <a16:creationId xmlns:a16="http://schemas.microsoft.com/office/drawing/2014/main" id="{04990AF7-8EB9-4C3F-89FA-0D4754944552}"/>
              </a:ext>
            </a:extLst>
          </p:cNvPr>
          <p:cNvSpPr txBox="1">
            <a:spLocks/>
          </p:cNvSpPr>
          <p:nvPr/>
        </p:nvSpPr>
        <p:spPr>
          <a:xfrm>
            <a:off x="2285126" y="2139429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Pipeline the process of collaboration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  <a:p>
            <a:pPr marL="0" indent="0">
              <a:buSzPts val="1100"/>
              <a:buFont typeface="Arial"/>
              <a:buNone/>
            </a:pPr>
            <a:r>
              <a:rPr lang="en-US" dirty="0"/>
              <a:t>Let the machine Come up with the verdict</a:t>
            </a:r>
          </a:p>
          <a:p>
            <a:pPr marL="0" indent="0">
              <a:buFont typeface="Roboto"/>
              <a:buNone/>
            </a:pPr>
            <a:endParaRPr lang="en-US" dirty="0"/>
          </a:p>
        </p:txBody>
      </p:sp>
      <p:sp>
        <p:nvSpPr>
          <p:cNvPr id="28" name="Google Shape;769;p32">
            <a:extLst>
              <a:ext uri="{FF2B5EF4-FFF2-40B4-BE49-F238E27FC236}">
                <a16:creationId xmlns:a16="http://schemas.microsoft.com/office/drawing/2014/main" id="{073FCF12-C65C-4A36-B331-E56ED59899F3}"/>
              </a:ext>
            </a:extLst>
          </p:cNvPr>
          <p:cNvSpPr txBox="1">
            <a:spLocks/>
          </p:cNvSpPr>
          <p:nvPr/>
        </p:nvSpPr>
        <p:spPr>
          <a:xfrm>
            <a:off x="4732878" y="2599886"/>
            <a:ext cx="4411122" cy="209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Experiment</a:t>
            </a:r>
            <a:r>
              <a:rPr lang="en-US" dirty="0"/>
              <a:t>:</a:t>
            </a:r>
          </a:p>
          <a:p>
            <a:pPr marL="285750" indent="-285750"/>
            <a:r>
              <a:rPr lang="en-US" dirty="0"/>
              <a:t>Open Source Java Project on GitHub</a:t>
            </a:r>
          </a:p>
          <a:p>
            <a:pPr marL="285750" indent="-285750"/>
            <a:r>
              <a:rPr lang="en-US" dirty="0"/>
              <a:t>An implementation is requested</a:t>
            </a:r>
          </a:p>
          <a:p>
            <a:pPr marL="285750" indent="-285750"/>
            <a:r>
              <a:rPr lang="en-US" dirty="0"/>
              <a:t>Junit Tests are ready</a:t>
            </a:r>
          </a:p>
          <a:p>
            <a:pPr marL="285750" indent="-285750"/>
            <a:r>
              <a:rPr lang="en-US" dirty="0"/>
              <a:t>We ask for help from contributors who will fork the repo.</a:t>
            </a:r>
          </a:p>
          <a:p>
            <a:pPr marL="285750" indent="-285750"/>
            <a:r>
              <a:rPr lang="en-US" dirty="0"/>
              <a:t>It’s in essence a problem with 2 steps.</a:t>
            </a:r>
          </a:p>
          <a:p>
            <a:pPr marL="285750" indent="-285750"/>
            <a:r>
              <a:rPr lang="en-US" dirty="0"/>
              <a:t>We want the most optimized and most quality with least smells</a:t>
            </a:r>
          </a:p>
          <a:p>
            <a:pPr marL="285750" indent="-285750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Pipeline</a:t>
            </a:r>
            <a:endParaRPr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D18ED2-B55C-4EB3-A1C7-D60B28BB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" y="1774368"/>
            <a:ext cx="9011710" cy="1804217"/>
          </a:xfrm>
          <a:prstGeom prst="rect">
            <a:avLst/>
          </a:prstGeom>
        </p:spPr>
      </p:pic>
      <p:sp>
        <p:nvSpPr>
          <p:cNvPr id="20" name="Google Shape;769;p32">
            <a:extLst>
              <a:ext uri="{FF2B5EF4-FFF2-40B4-BE49-F238E27FC236}">
                <a16:creationId xmlns:a16="http://schemas.microsoft.com/office/drawing/2014/main" id="{CA702D5F-CF02-494D-933C-8206E829567E}"/>
              </a:ext>
            </a:extLst>
          </p:cNvPr>
          <p:cNvSpPr txBox="1">
            <a:spLocks/>
          </p:cNvSpPr>
          <p:nvPr/>
        </p:nvSpPr>
        <p:spPr>
          <a:xfrm>
            <a:off x="5768301" y="479490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PMD Tool: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Statically analyzes the code into syntax trees in order to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some similarities that could cause code quality issues.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7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PROGRESS SO FAR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9" name="Google Shape;1452;p58">
            <a:extLst>
              <a:ext uri="{FF2B5EF4-FFF2-40B4-BE49-F238E27FC236}">
                <a16:creationId xmlns:a16="http://schemas.microsoft.com/office/drawing/2014/main" id="{EE1CF5EA-C7EB-47C8-82F1-8ABFD8AB99A2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60" name="Google Shape;1453;p58">
              <a:extLst>
                <a:ext uri="{FF2B5EF4-FFF2-40B4-BE49-F238E27FC236}">
                  <a16:creationId xmlns:a16="http://schemas.microsoft.com/office/drawing/2014/main" id="{F44C2E8E-4F7B-494F-B209-9C2CD662E8B6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54;p58">
              <a:extLst>
                <a:ext uri="{FF2B5EF4-FFF2-40B4-BE49-F238E27FC236}">
                  <a16:creationId xmlns:a16="http://schemas.microsoft.com/office/drawing/2014/main" id="{CBCCF789-675B-4CB0-9E31-3F4C5D5F0EA3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55;p58">
              <a:extLst>
                <a:ext uri="{FF2B5EF4-FFF2-40B4-BE49-F238E27FC236}">
                  <a16:creationId xmlns:a16="http://schemas.microsoft.com/office/drawing/2014/main" id="{005ED774-8076-41B2-8CFC-9CD11BFD8FA9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6;p58">
              <a:extLst>
                <a:ext uri="{FF2B5EF4-FFF2-40B4-BE49-F238E27FC236}">
                  <a16:creationId xmlns:a16="http://schemas.microsoft.com/office/drawing/2014/main" id="{1073FDBF-8A64-430B-94EB-1B6BF73CBBB7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57;p58">
              <a:extLst>
                <a:ext uri="{FF2B5EF4-FFF2-40B4-BE49-F238E27FC236}">
                  <a16:creationId xmlns:a16="http://schemas.microsoft.com/office/drawing/2014/main" id="{6385222C-32AE-4596-84E2-16B7D601F61F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58;p58">
              <a:extLst>
                <a:ext uri="{FF2B5EF4-FFF2-40B4-BE49-F238E27FC236}">
                  <a16:creationId xmlns:a16="http://schemas.microsoft.com/office/drawing/2014/main" id="{605DDBFD-CC03-4FFF-943D-032E67E4E5C3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59;p58">
              <a:extLst>
                <a:ext uri="{FF2B5EF4-FFF2-40B4-BE49-F238E27FC236}">
                  <a16:creationId xmlns:a16="http://schemas.microsoft.com/office/drawing/2014/main" id="{7B5BE986-031A-455E-8793-4B04FB67317E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0;p58">
              <a:extLst>
                <a:ext uri="{FF2B5EF4-FFF2-40B4-BE49-F238E27FC236}">
                  <a16:creationId xmlns:a16="http://schemas.microsoft.com/office/drawing/2014/main" id="{6041EADA-4880-4096-87E1-342CD1271219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61;p58">
              <a:extLst>
                <a:ext uri="{FF2B5EF4-FFF2-40B4-BE49-F238E27FC236}">
                  <a16:creationId xmlns:a16="http://schemas.microsoft.com/office/drawing/2014/main" id="{A44D8C9F-D67E-4D91-9625-E928CDB92108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62;p58">
              <a:extLst>
                <a:ext uri="{FF2B5EF4-FFF2-40B4-BE49-F238E27FC236}">
                  <a16:creationId xmlns:a16="http://schemas.microsoft.com/office/drawing/2014/main" id="{C5F4894E-563D-40CB-A664-D471A7A0AC68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63;p58">
              <a:extLst>
                <a:ext uri="{FF2B5EF4-FFF2-40B4-BE49-F238E27FC236}">
                  <a16:creationId xmlns:a16="http://schemas.microsoft.com/office/drawing/2014/main" id="{00EDF4F9-649E-4E8E-884C-4AD8ED74BAE8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64;p58">
              <a:extLst>
                <a:ext uri="{FF2B5EF4-FFF2-40B4-BE49-F238E27FC236}">
                  <a16:creationId xmlns:a16="http://schemas.microsoft.com/office/drawing/2014/main" id="{A6C5EDD9-1BFC-498E-94B8-12A60CC29D82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65;p58">
              <a:extLst>
                <a:ext uri="{FF2B5EF4-FFF2-40B4-BE49-F238E27FC236}">
                  <a16:creationId xmlns:a16="http://schemas.microsoft.com/office/drawing/2014/main" id="{EE55F845-7505-44D2-990B-5ED76B35C7AE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66;p58">
              <a:extLst>
                <a:ext uri="{FF2B5EF4-FFF2-40B4-BE49-F238E27FC236}">
                  <a16:creationId xmlns:a16="http://schemas.microsoft.com/office/drawing/2014/main" id="{D45ADCCA-425D-45AE-8797-B60E795911C4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67;p58">
              <a:extLst>
                <a:ext uri="{FF2B5EF4-FFF2-40B4-BE49-F238E27FC236}">
                  <a16:creationId xmlns:a16="http://schemas.microsoft.com/office/drawing/2014/main" id="{8AC03FC4-A286-4E36-9935-C0286208F9E7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68;p58">
              <a:extLst>
                <a:ext uri="{FF2B5EF4-FFF2-40B4-BE49-F238E27FC236}">
                  <a16:creationId xmlns:a16="http://schemas.microsoft.com/office/drawing/2014/main" id="{BBB9963D-2E71-4B5A-BEBE-D0BC3B98791B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69;p58">
              <a:extLst>
                <a:ext uri="{FF2B5EF4-FFF2-40B4-BE49-F238E27FC236}">
                  <a16:creationId xmlns:a16="http://schemas.microsoft.com/office/drawing/2014/main" id="{E90B1D43-711C-490F-8F66-AA2663EBFDD0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70;p58">
              <a:extLst>
                <a:ext uri="{FF2B5EF4-FFF2-40B4-BE49-F238E27FC236}">
                  <a16:creationId xmlns:a16="http://schemas.microsoft.com/office/drawing/2014/main" id="{CAEA66A8-393E-4152-B28B-9DEB6E684538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1;p58">
              <a:extLst>
                <a:ext uri="{FF2B5EF4-FFF2-40B4-BE49-F238E27FC236}">
                  <a16:creationId xmlns:a16="http://schemas.microsoft.com/office/drawing/2014/main" id="{2F5F136C-CA70-4921-A991-FCAE6B187706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72;p58">
              <a:extLst>
                <a:ext uri="{FF2B5EF4-FFF2-40B4-BE49-F238E27FC236}">
                  <a16:creationId xmlns:a16="http://schemas.microsoft.com/office/drawing/2014/main" id="{E3B05409-C50D-49D9-AC57-853C5B74D3C9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3;p58">
              <a:extLst>
                <a:ext uri="{FF2B5EF4-FFF2-40B4-BE49-F238E27FC236}">
                  <a16:creationId xmlns:a16="http://schemas.microsoft.com/office/drawing/2014/main" id="{F0FFC0EC-F67C-41E1-B2AE-0AB6B18C68D1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58">
              <a:extLst>
                <a:ext uri="{FF2B5EF4-FFF2-40B4-BE49-F238E27FC236}">
                  <a16:creationId xmlns:a16="http://schemas.microsoft.com/office/drawing/2014/main" id="{F61D5374-6B07-44FE-8820-26402ADFDF32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75;p58">
              <a:extLst>
                <a:ext uri="{FF2B5EF4-FFF2-40B4-BE49-F238E27FC236}">
                  <a16:creationId xmlns:a16="http://schemas.microsoft.com/office/drawing/2014/main" id="{4211C6F0-2701-407E-80F3-EEDB805309D2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76;p58">
              <a:extLst>
                <a:ext uri="{FF2B5EF4-FFF2-40B4-BE49-F238E27FC236}">
                  <a16:creationId xmlns:a16="http://schemas.microsoft.com/office/drawing/2014/main" id="{B9E40FB0-F3ED-4B0A-A7A1-5FB5C96D519F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7;p58">
              <a:extLst>
                <a:ext uri="{FF2B5EF4-FFF2-40B4-BE49-F238E27FC236}">
                  <a16:creationId xmlns:a16="http://schemas.microsoft.com/office/drawing/2014/main" id="{232F814C-C42E-42D5-892D-68C893C4C95C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78;p58">
              <a:extLst>
                <a:ext uri="{FF2B5EF4-FFF2-40B4-BE49-F238E27FC236}">
                  <a16:creationId xmlns:a16="http://schemas.microsoft.com/office/drawing/2014/main" id="{8B0C5E54-85D4-4314-A9E1-DD1CA4BC5AAC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79;p58">
              <a:extLst>
                <a:ext uri="{FF2B5EF4-FFF2-40B4-BE49-F238E27FC236}">
                  <a16:creationId xmlns:a16="http://schemas.microsoft.com/office/drawing/2014/main" id="{2A4CE523-F0E6-4102-8C13-6130F5FFE778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80;p58">
              <a:extLst>
                <a:ext uri="{FF2B5EF4-FFF2-40B4-BE49-F238E27FC236}">
                  <a16:creationId xmlns:a16="http://schemas.microsoft.com/office/drawing/2014/main" id="{954B2DE6-3D4A-4812-8931-1514826C39A0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81;p58">
              <a:extLst>
                <a:ext uri="{FF2B5EF4-FFF2-40B4-BE49-F238E27FC236}">
                  <a16:creationId xmlns:a16="http://schemas.microsoft.com/office/drawing/2014/main" id="{B1BD1352-8A4B-4D05-B129-234382C83ACD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82;p58">
              <a:extLst>
                <a:ext uri="{FF2B5EF4-FFF2-40B4-BE49-F238E27FC236}">
                  <a16:creationId xmlns:a16="http://schemas.microsoft.com/office/drawing/2014/main" id="{967D87CE-27BB-44C3-AB2B-83860017EA00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83;p58">
              <a:extLst>
                <a:ext uri="{FF2B5EF4-FFF2-40B4-BE49-F238E27FC236}">
                  <a16:creationId xmlns:a16="http://schemas.microsoft.com/office/drawing/2014/main" id="{67F5B1C5-D447-4043-B93E-86F8E9E3D39C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484676" y="144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Examples</a:t>
            </a:r>
            <a:endParaRPr dirty="0"/>
          </a:p>
        </p:txBody>
      </p:sp>
      <p:sp>
        <p:nvSpPr>
          <p:cNvPr id="867" name="Google Shape;867;p36"/>
          <p:cNvSpPr txBox="1"/>
          <p:nvPr/>
        </p:nvSpPr>
        <p:spPr>
          <a:xfrm>
            <a:off x="6017549" y="675526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Vector Parsed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818551" y="645057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PMD Report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5683674" y="743507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36"/>
          <p:cNvSpPr/>
          <p:nvPr/>
        </p:nvSpPr>
        <p:spPr>
          <a:xfrm>
            <a:off x="484676" y="741077"/>
            <a:ext cx="2742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9240E66-5BFC-4589-A230-D11F3D79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9" y="1132841"/>
            <a:ext cx="4097768" cy="393952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6BF8204-122E-419D-A63C-3FD877BD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99" y="1043601"/>
            <a:ext cx="2609850" cy="2257425"/>
          </a:xfrm>
          <a:prstGeom prst="rect">
            <a:avLst/>
          </a:prstGeom>
        </p:spPr>
      </p:pic>
      <p:sp>
        <p:nvSpPr>
          <p:cNvPr id="15" name="Google Shape;769;p32">
            <a:extLst>
              <a:ext uri="{FF2B5EF4-FFF2-40B4-BE49-F238E27FC236}">
                <a16:creationId xmlns:a16="http://schemas.microsoft.com/office/drawing/2014/main" id="{FD02C68B-D172-4FC8-81E6-4E6B17AA296C}"/>
              </a:ext>
            </a:extLst>
          </p:cNvPr>
          <p:cNvSpPr txBox="1">
            <a:spLocks/>
          </p:cNvSpPr>
          <p:nvPr/>
        </p:nvSpPr>
        <p:spPr>
          <a:xfrm>
            <a:off x="5715599" y="3327220"/>
            <a:ext cx="2835611" cy="130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Non-Automated Metrics</a:t>
            </a:r>
            <a:r>
              <a:rPr lang="en-US" dirty="0"/>
              <a:t>:</a:t>
            </a:r>
          </a:p>
          <a:p>
            <a:pPr marL="285750" indent="-285750"/>
            <a:r>
              <a:rPr lang="en-US" sz="900" dirty="0"/>
              <a:t>Big O Notation</a:t>
            </a:r>
          </a:p>
          <a:p>
            <a:pPr marL="285750" indent="-285750"/>
            <a:r>
              <a:rPr lang="en-US" sz="900" dirty="0"/>
              <a:t>Good Commit Message</a:t>
            </a:r>
          </a:p>
          <a:p>
            <a:pPr marL="285750" indent="-285750"/>
            <a:r>
              <a:rPr lang="en-US" sz="900" dirty="0"/>
              <a:t>Stress Test (from Junit)</a:t>
            </a:r>
          </a:p>
          <a:p>
            <a:pPr marL="285750" indent="-285750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WHAT REMAINS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36" name="Google Shape;1331;p54">
            <a:extLst>
              <a:ext uri="{FF2B5EF4-FFF2-40B4-BE49-F238E27FC236}">
                <a16:creationId xmlns:a16="http://schemas.microsoft.com/office/drawing/2014/main" id="{1E3EBBEB-336D-432E-B060-13B8B0089A32}"/>
              </a:ext>
            </a:extLst>
          </p:cNvPr>
          <p:cNvGrpSpPr/>
          <p:nvPr/>
        </p:nvGrpSpPr>
        <p:grpSpPr>
          <a:xfrm>
            <a:off x="6568537" y="1382989"/>
            <a:ext cx="2377521" cy="2377521"/>
            <a:chOff x="6275090" y="1382992"/>
            <a:chExt cx="2377521" cy="2377521"/>
          </a:xfrm>
        </p:grpSpPr>
        <p:sp>
          <p:nvSpPr>
            <p:cNvPr id="37" name="Google Shape;1332;p54">
              <a:extLst>
                <a:ext uri="{FF2B5EF4-FFF2-40B4-BE49-F238E27FC236}">
                  <a16:creationId xmlns:a16="http://schemas.microsoft.com/office/drawing/2014/main" id="{0A25503B-EF1D-4442-B0FA-9B9F0E15AE39}"/>
                </a:ext>
              </a:extLst>
            </p:cNvPr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33;p54">
              <a:extLst>
                <a:ext uri="{FF2B5EF4-FFF2-40B4-BE49-F238E27FC236}">
                  <a16:creationId xmlns:a16="http://schemas.microsoft.com/office/drawing/2014/main" id="{06443B81-BAA4-4F46-AF9D-B778409AC2F3}"/>
                </a:ext>
              </a:extLst>
            </p:cNvPr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34;p54">
              <a:extLst>
                <a:ext uri="{FF2B5EF4-FFF2-40B4-BE49-F238E27FC236}">
                  <a16:creationId xmlns:a16="http://schemas.microsoft.com/office/drawing/2014/main" id="{A9B6F36B-7BD6-4C75-8A8B-91A67898E6DC}"/>
                </a:ext>
              </a:extLst>
            </p:cNvPr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35;p54">
              <a:extLst>
                <a:ext uri="{FF2B5EF4-FFF2-40B4-BE49-F238E27FC236}">
                  <a16:creationId xmlns:a16="http://schemas.microsoft.com/office/drawing/2014/main" id="{08D0FDFC-0C3C-4AB9-BB92-A69C6665BB3B}"/>
                </a:ext>
              </a:extLst>
            </p:cNvPr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6;p54">
              <a:extLst>
                <a:ext uri="{FF2B5EF4-FFF2-40B4-BE49-F238E27FC236}">
                  <a16:creationId xmlns:a16="http://schemas.microsoft.com/office/drawing/2014/main" id="{999B115D-784F-4E60-8AC1-83379E5188C0}"/>
                </a:ext>
              </a:extLst>
            </p:cNvPr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37;p54">
              <a:extLst>
                <a:ext uri="{FF2B5EF4-FFF2-40B4-BE49-F238E27FC236}">
                  <a16:creationId xmlns:a16="http://schemas.microsoft.com/office/drawing/2014/main" id="{BF853469-AB28-494C-B368-3B0CB604F864}"/>
                </a:ext>
              </a:extLst>
            </p:cNvPr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38;p54">
              <a:extLst>
                <a:ext uri="{FF2B5EF4-FFF2-40B4-BE49-F238E27FC236}">
                  <a16:creationId xmlns:a16="http://schemas.microsoft.com/office/drawing/2014/main" id="{24E6DEF0-05D0-4617-B4C0-445EB57C8410}"/>
                </a:ext>
              </a:extLst>
            </p:cNvPr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39;p54">
              <a:extLst>
                <a:ext uri="{FF2B5EF4-FFF2-40B4-BE49-F238E27FC236}">
                  <a16:creationId xmlns:a16="http://schemas.microsoft.com/office/drawing/2014/main" id="{DC5B4E19-9A18-42CE-8C97-1DD05543BDFD}"/>
                </a:ext>
              </a:extLst>
            </p:cNvPr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0;p54">
              <a:extLst>
                <a:ext uri="{FF2B5EF4-FFF2-40B4-BE49-F238E27FC236}">
                  <a16:creationId xmlns:a16="http://schemas.microsoft.com/office/drawing/2014/main" id="{AF678055-BFAF-4B81-96B1-B2AA6D3BAB05}"/>
                </a:ext>
              </a:extLst>
            </p:cNvPr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41;p54">
              <a:extLst>
                <a:ext uri="{FF2B5EF4-FFF2-40B4-BE49-F238E27FC236}">
                  <a16:creationId xmlns:a16="http://schemas.microsoft.com/office/drawing/2014/main" id="{F64ABAA7-1BF3-4E8A-A3B7-F527592B7866}"/>
                </a:ext>
              </a:extLst>
            </p:cNvPr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2;p54">
              <a:extLst>
                <a:ext uri="{FF2B5EF4-FFF2-40B4-BE49-F238E27FC236}">
                  <a16:creationId xmlns:a16="http://schemas.microsoft.com/office/drawing/2014/main" id="{E82E5650-AFAF-457E-918E-7E1F6543D755}"/>
                </a:ext>
              </a:extLst>
            </p:cNvPr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43;p54">
              <a:extLst>
                <a:ext uri="{FF2B5EF4-FFF2-40B4-BE49-F238E27FC236}">
                  <a16:creationId xmlns:a16="http://schemas.microsoft.com/office/drawing/2014/main" id="{9506981B-C3A5-43A9-B33C-E19A53B9D1BD}"/>
                </a:ext>
              </a:extLst>
            </p:cNvPr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44;p54">
              <a:extLst>
                <a:ext uri="{FF2B5EF4-FFF2-40B4-BE49-F238E27FC236}">
                  <a16:creationId xmlns:a16="http://schemas.microsoft.com/office/drawing/2014/main" id="{F2E8764D-D276-46C1-866B-8F72D52B3CE0}"/>
                </a:ext>
              </a:extLst>
            </p:cNvPr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45;p54">
              <a:extLst>
                <a:ext uri="{FF2B5EF4-FFF2-40B4-BE49-F238E27FC236}">
                  <a16:creationId xmlns:a16="http://schemas.microsoft.com/office/drawing/2014/main" id="{BB9B8C86-531D-4B28-B50C-6360CCD3381D}"/>
                </a:ext>
              </a:extLst>
            </p:cNvPr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46;p54">
              <a:extLst>
                <a:ext uri="{FF2B5EF4-FFF2-40B4-BE49-F238E27FC236}">
                  <a16:creationId xmlns:a16="http://schemas.microsoft.com/office/drawing/2014/main" id="{0717B0BC-AF24-402F-BA59-CE69657F185B}"/>
                </a:ext>
              </a:extLst>
            </p:cNvPr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47;p54">
              <a:extLst>
                <a:ext uri="{FF2B5EF4-FFF2-40B4-BE49-F238E27FC236}">
                  <a16:creationId xmlns:a16="http://schemas.microsoft.com/office/drawing/2014/main" id="{9D8FF022-C7A2-4118-91E4-31D658FE8F4E}"/>
                </a:ext>
              </a:extLst>
            </p:cNvPr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48;p54">
              <a:extLst>
                <a:ext uri="{FF2B5EF4-FFF2-40B4-BE49-F238E27FC236}">
                  <a16:creationId xmlns:a16="http://schemas.microsoft.com/office/drawing/2014/main" id="{C5DF3852-43B6-487B-A2B3-08277698F151}"/>
                </a:ext>
              </a:extLst>
            </p:cNvPr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49;p54">
              <a:extLst>
                <a:ext uri="{FF2B5EF4-FFF2-40B4-BE49-F238E27FC236}">
                  <a16:creationId xmlns:a16="http://schemas.microsoft.com/office/drawing/2014/main" id="{D83BC92E-321E-43CE-8ABB-A34EBFA510D2}"/>
                </a:ext>
              </a:extLst>
            </p:cNvPr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0;p54">
              <a:extLst>
                <a:ext uri="{FF2B5EF4-FFF2-40B4-BE49-F238E27FC236}">
                  <a16:creationId xmlns:a16="http://schemas.microsoft.com/office/drawing/2014/main" id="{88D1A5FE-9020-4C49-B3E6-A617F16462A2}"/>
                </a:ext>
              </a:extLst>
            </p:cNvPr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1;p54">
              <a:extLst>
                <a:ext uri="{FF2B5EF4-FFF2-40B4-BE49-F238E27FC236}">
                  <a16:creationId xmlns:a16="http://schemas.microsoft.com/office/drawing/2014/main" id="{4922CD66-EDD3-4B37-9FA4-D6504C9C035B}"/>
                </a:ext>
              </a:extLst>
            </p:cNvPr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2;p54">
              <a:extLst>
                <a:ext uri="{FF2B5EF4-FFF2-40B4-BE49-F238E27FC236}">
                  <a16:creationId xmlns:a16="http://schemas.microsoft.com/office/drawing/2014/main" id="{AEE0D0DA-6A7E-489C-A24C-4976FEFB6FCD}"/>
                </a:ext>
              </a:extLst>
            </p:cNvPr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3;p54">
              <a:extLst>
                <a:ext uri="{FF2B5EF4-FFF2-40B4-BE49-F238E27FC236}">
                  <a16:creationId xmlns:a16="http://schemas.microsoft.com/office/drawing/2014/main" id="{5DFF0805-7CD0-4062-AC41-C66D7FA673BD}"/>
                </a:ext>
              </a:extLst>
            </p:cNvPr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QUESTIONS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" name="Google Shape;10756;p78">
            <a:extLst>
              <a:ext uri="{FF2B5EF4-FFF2-40B4-BE49-F238E27FC236}">
                <a16:creationId xmlns:a16="http://schemas.microsoft.com/office/drawing/2014/main" id="{9875896F-DC9F-45C8-9303-1C8DBD79A3A8}"/>
              </a:ext>
            </a:extLst>
          </p:cNvPr>
          <p:cNvGrpSpPr/>
          <p:nvPr/>
        </p:nvGrpSpPr>
        <p:grpSpPr>
          <a:xfrm>
            <a:off x="5836199" y="824687"/>
            <a:ext cx="2834339" cy="2798795"/>
            <a:chOff x="2139425" y="2682250"/>
            <a:chExt cx="298550" cy="296150"/>
          </a:xfrm>
          <a:solidFill>
            <a:schemeClr val="accent6"/>
          </a:solidFill>
        </p:grpSpPr>
        <p:sp>
          <p:nvSpPr>
            <p:cNvPr id="16" name="Google Shape;10757;p78">
              <a:extLst>
                <a:ext uri="{FF2B5EF4-FFF2-40B4-BE49-F238E27FC236}">
                  <a16:creationId xmlns:a16="http://schemas.microsoft.com/office/drawing/2014/main" id="{B99F80F8-423F-4027-9A03-84DD9E9D3159}"/>
                </a:ext>
              </a:extLst>
            </p:cNvPr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58;p78">
              <a:extLst>
                <a:ext uri="{FF2B5EF4-FFF2-40B4-BE49-F238E27FC236}">
                  <a16:creationId xmlns:a16="http://schemas.microsoft.com/office/drawing/2014/main" id="{4EAE8145-C45F-4164-9CD4-F1D04FFDC5D5}"/>
                </a:ext>
              </a:extLst>
            </p:cNvPr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59;p78">
              <a:extLst>
                <a:ext uri="{FF2B5EF4-FFF2-40B4-BE49-F238E27FC236}">
                  <a16:creationId xmlns:a16="http://schemas.microsoft.com/office/drawing/2014/main" id="{68C14F12-1962-43BF-AC31-B1DBFD86D7E8}"/>
                </a:ext>
              </a:extLst>
            </p:cNvPr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0;p78">
              <a:extLst>
                <a:ext uri="{FF2B5EF4-FFF2-40B4-BE49-F238E27FC236}">
                  <a16:creationId xmlns:a16="http://schemas.microsoft.com/office/drawing/2014/main" id="{93E5030F-DDE3-4155-B9E6-0BE35EF3941C}"/>
                </a:ext>
              </a:extLst>
            </p:cNvPr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Scope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we Identify the problem and the scope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Approaches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We Identify the current available methods of overcoming the problem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Proposal for a solution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Here I offer my proposal and solutions that I’ve come up with as well as ones Im currently investigating</a:t>
            </a:r>
            <a:endParaRPr sz="1000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So Far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 detail my current progress and what’s left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FAQ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 answer a few frequently asked questions when it comes to the topic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 take your questions and answer them to the best of my ability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br>
              <a:rPr lang="en" dirty="0"/>
            </a:br>
            <a:r>
              <a:rPr lang="en" dirty="0"/>
              <a:t>SCOPE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PROBLEMS WITH ONLINE COLLABORATION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Online collaboration is a challenge in the world of software , as it is no secret that all software projects are poured collaborations and efforts.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Problems arise more when taking those efforts and integrating them together in a project with a significant size.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Our Scope would be Git-based collaboration platforms and version control , and specifically GitHub.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 Example of those problems arising 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Overwhelming Amounts of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pull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merge requests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" dirty="0"/>
              <a:t>Absence of face to face communication.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Immense amount of effort to review code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quality.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" dirty="0"/>
              <a:t>Wrong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branch</a:t>
            </a:r>
            <a:r>
              <a:rPr lang="en" dirty="0"/>
              <a:t> merges and rollbacks.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ack of manpower to review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external pull requests.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very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get people in an </a:t>
            </a:r>
            <a:r>
              <a:rPr 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open source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 do the things you really want or need: they participate and contribute for their own interests and with the skills they have. ...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3865859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—</a:t>
            </a:r>
            <a:r>
              <a:rPr lang="e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OpenSource.com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APPROACHES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APPROACHES</a:t>
            </a:r>
            <a:endParaRPr dirty="0"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Pull Request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872400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External pull request is submited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2413875" y="2958525"/>
            <a:ext cx="151939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Manual Review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2452950" y="3328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collaborator or a tech-lead would manually review the code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523500" y="1400287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DISCUSSION POINT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1" name="Google Shape;1251;p50"/>
          <p:cNvSpPr txBox="1"/>
          <p:nvPr/>
        </p:nvSpPr>
        <p:spPr>
          <a:xfrm>
            <a:off x="3865650" y="1712791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most time consuming part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5317425" y="2958525"/>
            <a:ext cx="1412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Accept/Reject</a:t>
            </a:r>
            <a:endParaRPr sz="1800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3" name="Google Shape;1253;p50"/>
          <p:cNvSpPr txBox="1"/>
          <p:nvPr/>
        </p:nvSpPr>
        <p:spPr>
          <a:xfrm>
            <a:off x="5362275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verdict is reached for the code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903750" y="2958525"/>
            <a:ext cx="2119226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Even more Discussions</a:t>
            </a:r>
            <a:endParaRPr sz="18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5" name="Google Shape;1255;p50"/>
          <p:cNvSpPr txBox="1"/>
          <p:nvPr/>
        </p:nvSpPr>
        <p:spPr>
          <a:xfrm>
            <a:off x="7356441" y="3232942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discussions take place back and forth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844263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Do Better?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about we automate this process?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MY PROPOSAL SOLUTION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473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Raleway</vt:lpstr>
      <vt:lpstr>Livvic</vt:lpstr>
      <vt:lpstr>Roboto</vt:lpstr>
      <vt:lpstr>Roboto Condensed Light</vt:lpstr>
      <vt:lpstr>Arial</vt:lpstr>
      <vt:lpstr>Oswald</vt:lpstr>
      <vt:lpstr>Software Development Bussines Plan by Slidesgo</vt:lpstr>
      <vt:lpstr>A ML APPROACH FOR ONLINE COLLABORATION PLATFORMS</vt:lpstr>
      <vt:lpstr>TABLE OF CONTENTS</vt:lpstr>
      <vt:lpstr>01</vt:lpstr>
      <vt:lpstr>CURRENT PROBLEMS WITH ONLINE COLLABORATION </vt:lpstr>
      <vt:lpstr>“It is very hard to get people in an open source project to do the things you really want or need: they participate and contribute for their own interests and with the skills they have. ....”</vt:lpstr>
      <vt:lpstr>02</vt:lpstr>
      <vt:lpstr>CURRENT APPROACHES</vt:lpstr>
      <vt:lpstr>Can We Do Better?</vt:lpstr>
      <vt:lpstr>03</vt:lpstr>
      <vt:lpstr>PIPELINE METHODOLOGY</vt:lpstr>
      <vt:lpstr>Methodology Pipeline</vt:lpstr>
      <vt:lpstr>04</vt:lpstr>
      <vt:lpstr>Visual Examples</vt:lpstr>
      <vt:lpstr>05</vt:lpstr>
      <vt:lpstr>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ML APPROACH TO PIPELINE THE EVALUATION OF CONTRIBUTIONS IN ONLINE COLLABORATION PLATFORMS</dc:title>
  <cp:lastModifiedBy>Mina Fahmi</cp:lastModifiedBy>
  <cp:revision>9</cp:revision>
  <dcterms:modified xsi:type="dcterms:W3CDTF">2021-06-27T14:27:55Z</dcterms:modified>
</cp:coreProperties>
</file>