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7"/>
  </p:notesMasterIdLst>
  <p:sldIdLst>
    <p:sldId id="267" r:id="rId2"/>
    <p:sldId id="290" r:id="rId3"/>
    <p:sldId id="259" r:id="rId4"/>
    <p:sldId id="279" r:id="rId5"/>
    <p:sldId id="269" r:id="rId6"/>
    <p:sldId id="281" r:id="rId7"/>
    <p:sldId id="258" r:id="rId8"/>
    <p:sldId id="282" r:id="rId9"/>
    <p:sldId id="260" r:id="rId10"/>
    <p:sldId id="283" r:id="rId11"/>
    <p:sldId id="266" r:id="rId12"/>
    <p:sldId id="285" r:id="rId13"/>
    <p:sldId id="287" r:id="rId14"/>
    <p:sldId id="288" r:id="rId15"/>
    <p:sldId id="289" r:id="rId16"/>
  </p:sldIdLst>
  <p:sldSz cx="9144000" cy="5143500" type="screen16x9"/>
  <p:notesSz cx="6858000" cy="9144000"/>
  <p:defaultTextStyle>
    <a:defPPr>
      <a:defRPr lang="nl-NL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0000"/>
    <a:srgbClr val="EEE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58" autoAdjust="0"/>
    <p:restoredTop sz="96433" autoAdjust="0"/>
  </p:normalViewPr>
  <p:slideViewPr>
    <p:cSldViewPr snapToGrid="0" showGuides="1">
      <p:cViewPr varScale="1">
        <p:scale>
          <a:sx n="106" d="100"/>
          <a:sy n="106" d="100"/>
        </p:scale>
        <p:origin x="67" y="125"/>
      </p:cViewPr>
      <p:guideLst/>
    </p:cSldViewPr>
  </p:slideViewPr>
  <p:outlineViewPr>
    <p:cViewPr>
      <p:scale>
        <a:sx n="33" d="100"/>
        <a:sy n="33" d="100"/>
      </p:scale>
      <p:origin x="0" y="-397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4832D98-12E5-4D36-91C8-1FC528546035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FC0FD6E5-FD45-43C6-92E3-1F52258003C0}">
      <dgm:prSet phldrT="[Text]"/>
      <dgm:spPr/>
      <dgm:t>
        <a:bodyPr/>
        <a:lstStyle/>
        <a:p>
          <a:r>
            <a:rPr lang="en-GB" dirty="0"/>
            <a:t>Corner Cameras</a:t>
          </a:r>
          <a:endParaRPr lang="LID4096" dirty="0"/>
        </a:p>
      </dgm:t>
    </dgm:pt>
    <dgm:pt modelId="{C01E726B-C220-4143-B9CD-BD2F0C8461CB}" type="parTrans" cxnId="{9662D461-7E0B-4124-8DA7-7FF20379A958}">
      <dgm:prSet/>
      <dgm:spPr/>
      <dgm:t>
        <a:bodyPr/>
        <a:lstStyle/>
        <a:p>
          <a:endParaRPr lang="LID4096"/>
        </a:p>
      </dgm:t>
    </dgm:pt>
    <dgm:pt modelId="{96BA61A7-3ABA-46BE-82E4-4D5C645BEDD2}" type="sibTrans" cxnId="{9662D461-7E0B-4124-8DA7-7FF20379A958}">
      <dgm:prSet/>
      <dgm:spPr/>
      <dgm:t>
        <a:bodyPr/>
        <a:lstStyle/>
        <a:p>
          <a:endParaRPr lang="LID4096"/>
        </a:p>
      </dgm:t>
    </dgm:pt>
    <dgm:pt modelId="{FF0F4639-8D4A-421B-AD7A-BD7E2A960B26}">
      <dgm:prSet phldrT="[Text]"/>
      <dgm:spPr/>
      <dgm:t>
        <a:bodyPr/>
        <a:lstStyle/>
        <a:p>
          <a:r>
            <a:rPr lang="en-GB" dirty="0" err="1"/>
            <a:t>Refbox</a:t>
          </a:r>
          <a:endParaRPr lang="LID4096" dirty="0"/>
        </a:p>
      </dgm:t>
    </dgm:pt>
    <dgm:pt modelId="{7A51253F-9C0B-4AA3-B6DE-0901CC4F4E90}" type="parTrans" cxnId="{E9CB8CE6-CB9E-464D-98C0-D611A328A8DE}">
      <dgm:prSet/>
      <dgm:spPr/>
      <dgm:t>
        <a:bodyPr/>
        <a:lstStyle/>
        <a:p>
          <a:endParaRPr lang="LID4096"/>
        </a:p>
      </dgm:t>
    </dgm:pt>
    <dgm:pt modelId="{A924396E-DA91-425C-BB70-E96A52C09854}" type="sibTrans" cxnId="{E9CB8CE6-CB9E-464D-98C0-D611A328A8DE}">
      <dgm:prSet/>
      <dgm:spPr/>
      <dgm:t>
        <a:bodyPr/>
        <a:lstStyle/>
        <a:p>
          <a:endParaRPr lang="LID4096"/>
        </a:p>
      </dgm:t>
    </dgm:pt>
    <dgm:pt modelId="{16129622-8719-44E6-B056-1B02B37C8E3C}">
      <dgm:prSet phldrT="[Text]"/>
      <dgm:spPr/>
      <dgm:t>
        <a:bodyPr/>
        <a:lstStyle/>
        <a:p>
          <a:r>
            <a:rPr lang="en-GB" dirty="0"/>
            <a:t>Teams</a:t>
          </a:r>
          <a:endParaRPr lang="LID4096" dirty="0"/>
        </a:p>
      </dgm:t>
    </dgm:pt>
    <dgm:pt modelId="{0262A988-52FA-46EE-88F1-66E7886BDDEE}" type="parTrans" cxnId="{CC807454-2B36-4898-905B-0667F46F8CCF}">
      <dgm:prSet/>
      <dgm:spPr/>
      <dgm:t>
        <a:bodyPr/>
        <a:lstStyle/>
        <a:p>
          <a:endParaRPr lang="LID4096"/>
        </a:p>
      </dgm:t>
    </dgm:pt>
    <dgm:pt modelId="{539274C8-2250-404E-A2AD-8912CCA31960}" type="sibTrans" cxnId="{CC807454-2B36-4898-905B-0667F46F8CCF}">
      <dgm:prSet/>
      <dgm:spPr/>
      <dgm:t>
        <a:bodyPr/>
        <a:lstStyle/>
        <a:p>
          <a:endParaRPr lang="LID4096"/>
        </a:p>
      </dgm:t>
    </dgm:pt>
    <dgm:pt modelId="{62419725-02E1-4788-A5D0-FA13527CD347}">
      <dgm:prSet phldrT="[Text]"/>
      <dgm:spPr/>
      <dgm:t>
        <a:bodyPr/>
        <a:lstStyle/>
        <a:p>
          <a:r>
            <a:rPr lang="en-GB" dirty="0"/>
            <a:t>SSL – Vision</a:t>
          </a:r>
          <a:endParaRPr lang="LID4096" dirty="0"/>
        </a:p>
      </dgm:t>
    </dgm:pt>
    <dgm:pt modelId="{9DA3905B-5A36-418B-9588-9A48979FADD9}" type="parTrans" cxnId="{396F66B4-E9E4-4BE4-A91B-1A3564BF7820}">
      <dgm:prSet/>
      <dgm:spPr/>
      <dgm:t>
        <a:bodyPr/>
        <a:lstStyle/>
        <a:p>
          <a:endParaRPr lang="LID4096"/>
        </a:p>
      </dgm:t>
    </dgm:pt>
    <dgm:pt modelId="{0A36D98D-C0BC-4403-9C56-525C4120BCA4}" type="sibTrans" cxnId="{396F66B4-E9E4-4BE4-A91B-1A3564BF7820}">
      <dgm:prSet/>
      <dgm:spPr/>
      <dgm:t>
        <a:bodyPr/>
        <a:lstStyle/>
        <a:p>
          <a:endParaRPr lang="LID4096"/>
        </a:p>
      </dgm:t>
    </dgm:pt>
    <dgm:pt modelId="{4A268630-CBF9-4695-B02B-8A93E1B2F6FF}">
      <dgm:prSet phldrT="[Text]"/>
      <dgm:spPr/>
      <dgm:t>
        <a:bodyPr/>
        <a:lstStyle/>
        <a:p>
          <a:r>
            <a:rPr lang="en-GB" dirty="0"/>
            <a:t>SSL – </a:t>
          </a:r>
          <a:r>
            <a:rPr lang="en-GB" dirty="0" err="1"/>
            <a:t>Autoref</a:t>
          </a:r>
          <a:endParaRPr lang="LID4096" dirty="0"/>
        </a:p>
      </dgm:t>
    </dgm:pt>
    <dgm:pt modelId="{D0F1E782-BA4F-40E2-9DFA-A88C582BB900}" type="parTrans" cxnId="{197F046D-1FF6-4541-8450-C385FED56313}">
      <dgm:prSet/>
      <dgm:spPr/>
      <dgm:t>
        <a:bodyPr/>
        <a:lstStyle/>
        <a:p>
          <a:endParaRPr lang="LID4096"/>
        </a:p>
      </dgm:t>
    </dgm:pt>
    <dgm:pt modelId="{82125999-DE67-4978-A067-16926BA7D71A}" type="sibTrans" cxnId="{197F046D-1FF6-4541-8450-C385FED56313}">
      <dgm:prSet/>
      <dgm:spPr/>
      <dgm:t>
        <a:bodyPr/>
        <a:lstStyle/>
        <a:p>
          <a:endParaRPr lang="LID4096"/>
        </a:p>
      </dgm:t>
    </dgm:pt>
    <dgm:pt modelId="{2353FA85-D68D-4057-880F-A991D9770DAC}">
      <dgm:prSet phldrT="[Text]"/>
      <dgm:spPr/>
      <dgm:t>
        <a:bodyPr/>
        <a:lstStyle/>
        <a:p>
          <a:r>
            <a:rPr lang="en-GB" dirty="0"/>
            <a:t>Decide on which event is happening according to data patterns</a:t>
          </a:r>
          <a:endParaRPr lang="LID4096" dirty="0"/>
        </a:p>
      </dgm:t>
    </dgm:pt>
    <dgm:pt modelId="{8F025BBE-918C-4AD6-92C9-5B5C33A28B45}" type="parTrans" cxnId="{3DF07D04-E29C-495A-BBC7-79829E864E9E}">
      <dgm:prSet/>
      <dgm:spPr/>
      <dgm:t>
        <a:bodyPr/>
        <a:lstStyle/>
        <a:p>
          <a:endParaRPr lang="LID4096"/>
        </a:p>
      </dgm:t>
    </dgm:pt>
    <dgm:pt modelId="{77606389-F481-4708-B0C6-6E822BB42D81}" type="sibTrans" cxnId="{3DF07D04-E29C-495A-BBC7-79829E864E9E}">
      <dgm:prSet/>
      <dgm:spPr/>
      <dgm:t>
        <a:bodyPr/>
        <a:lstStyle/>
        <a:p>
          <a:endParaRPr lang="LID4096"/>
        </a:p>
      </dgm:t>
    </dgm:pt>
    <dgm:pt modelId="{7F492899-C956-4044-B9B4-26F9830CEE53}" type="pres">
      <dgm:prSet presAssocID="{34832D98-12E5-4D36-91C8-1FC528546035}" presName="Name0" presStyleCnt="0">
        <dgm:presLayoutVars>
          <dgm:dir/>
          <dgm:resizeHandles val="exact"/>
        </dgm:presLayoutVars>
      </dgm:prSet>
      <dgm:spPr/>
    </dgm:pt>
    <dgm:pt modelId="{9CF6F41F-EC92-4961-9537-7D5A57116725}" type="pres">
      <dgm:prSet presAssocID="{FC0FD6E5-FD45-43C6-92E3-1F52258003C0}" presName="node" presStyleLbl="node1" presStyleIdx="0" presStyleCnt="5">
        <dgm:presLayoutVars>
          <dgm:bulletEnabled val="1"/>
        </dgm:presLayoutVars>
      </dgm:prSet>
      <dgm:spPr/>
    </dgm:pt>
    <dgm:pt modelId="{F278DC96-1071-41A4-85EB-FEC1640D34EC}" type="pres">
      <dgm:prSet presAssocID="{96BA61A7-3ABA-46BE-82E4-4D5C645BEDD2}" presName="sibTrans" presStyleLbl="sibTrans2D1" presStyleIdx="0" presStyleCnt="4"/>
      <dgm:spPr/>
    </dgm:pt>
    <dgm:pt modelId="{771BC52A-1BA8-494B-8062-99901B6CEC9B}" type="pres">
      <dgm:prSet presAssocID="{96BA61A7-3ABA-46BE-82E4-4D5C645BEDD2}" presName="connectorText" presStyleLbl="sibTrans2D1" presStyleIdx="0" presStyleCnt="4"/>
      <dgm:spPr/>
    </dgm:pt>
    <dgm:pt modelId="{2160C28E-F78C-43E9-9797-A30459E6C219}" type="pres">
      <dgm:prSet presAssocID="{62419725-02E1-4788-A5D0-FA13527CD347}" presName="node" presStyleLbl="node1" presStyleIdx="1" presStyleCnt="5">
        <dgm:presLayoutVars>
          <dgm:bulletEnabled val="1"/>
        </dgm:presLayoutVars>
      </dgm:prSet>
      <dgm:spPr/>
    </dgm:pt>
    <dgm:pt modelId="{41684AFC-E4D8-414E-87BE-D93F11980BA6}" type="pres">
      <dgm:prSet presAssocID="{0A36D98D-C0BC-4403-9C56-525C4120BCA4}" presName="sibTrans" presStyleLbl="sibTrans2D1" presStyleIdx="1" presStyleCnt="4"/>
      <dgm:spPr/>
    </dgm:pt>
    <dgm:pt modelId="{D3357D93-032F-46E4-AF13-59DDD5B386F7}" type="pres">
      <dgm:prSet presAssocID="{0A36D98D-C0BC-4403-9C56-525C4120BCA4}" presName="connectorText" presStyleLbl="sibTrans2D1" presStyleIdx="1" presStyleCnt="4"/>
      <dgm:spPr/>
    </dgm:pt>
    <dgm:pt modelId="{5E571804-42C7-431A-AB18-F3FA542FBD8F}" type="pres">
      <dgm:prSet presAssocID="{4A268630-CBF9-4695-B02B-8A93E1B2F6FF}" presName="node" presStyleLbl="node1" presStyleIdx="2" presStyleCnt="5">
        <dgm:presLayoutVars>
          <dgm:bulletEnabled val="1"/>
        </dgm:presLayoutVars>
      </dgm:prSet>
      <dgm:spPr/>
    </dgm:pt>
    <dgm:pt modelId="{1F588CE5-F124-4FCE-8419-34A4CDDD5FDB}" type="pres">
      <dgm:prSet presAssocID="{82125999-DE67-4978-A067-16926BA7D71A}" presName="sibTrans" presStyleLbl="sibTrans2D1" presStyleIdx="2" presStyleCnt="4"/>
      <dgm:spPr/>
    </dgm:pt>
    <dgm:pt modelId="{999E90F6-8F63-4C7F-B11D-DBF824284F21}" type="pres">
      <dgm:prSet presAssocID="{82125999-DE67-4978-A067-16926BA7D71A}" presName="connectorText" presStyleLbl="sibTrans2D1" presStyleIdx="2" presStyleCnt="4"/>
      <dgm:spPr/>
    </dgm:pt>
    <dgm:pt modelId="{9F5A7F74-9DAF-4506-9311-8875D8FF4663}" type="pres">
      <dgm:prSet presAssocID="{FF0F4639-8D4A-421B-AD7A-BD7E2A960B26}" presName="node" presStyleLbl="node1" presStyleIdx="3" presStyleCnt="5">
        <dgm:presLayoutVars>
          <dgm:bulletEnabled val="1"/>
        </dgm:presLayoutVars>
      </dgm:prSet>
      <dgm:spPr/>
    </dgm:pt>
    <dgm:pt modelId="{B6A6BDB7-D8F4-4A45-BE5A-9D5413A474F8}" type="pres">
      <dgm:prSet presAssocID="{A924396E-DA91-425C-BB70-E96A52C09854}" presName="sibTrans" presStyleLbl="sibTrans2D1" presStyleIdx="3" presStyleCnt="4"/>
      <dgm:spPr/>
    </dgm:pt>
    <dgm:pt modelId="{14FD577D-FC9B-4F4C-85A2-F48A16BC1D05}" type="pres">
      <dgm:prSet presAssocID="{A924396E-DA91-425C-BB70-E96A52C09854}" presName="connectorText" presStyleLbl="sibTrans2D1" presStyleIdx="3" presStyleCnt="4"/>
      <dgm:spPr/>
    </dgm:pt>
    <dgm:pt modelId="{0FB8BCED-5D85-49CB-8369-BB357FBCD51D}" type="pres">
      <dgm:prSet presAssocID="{16129622-8719-44E6-B056-1B02B37C8E3C}" presName="node" presStyleLbl="node1" presStyleIdx="4" presStyleCnt="5">
        <dgm:presLayoutVars>
          <dgm:bulletEnabled val="1"/>
        </dgm:presLayoutVars>
      </dgm:prSet>
      <dgm:spPr/>
    </dgm:pt>
  </dgm:ptLst>
  <dgm:cxnLst>
    <dgm:cxn modelId="{459B2802-490B-400D-A6C4-F4FCBFC07C95}" type="presOf" srcId="{FF0F4639-8D4A-421B-AD7A-BD7E2A960B26}" destId="{9F5A7F74-9DAF-4506-9311-8875D8FF4663}" srcOrd="0" destOrd="0" presId="urn:microsoft.com/office/officeart/2005/8/layout/process1"/>
    <dgm:cxn modelId="{3DF07D04-E29C-495A-BBC7-79829E864E9E}" srcId="{4A268630-CBF9-4695-B02B-8A93E1B2F6FF}" destId="{2353FA85-D68D-4057-880F-A991D9770DAC}" srcOrd="0" destOrd="0" parTransId="{8F025BBE-918C-4AD6-92C9-5B5C33A28B45}" sibTransId="{77606389-F481-4708-B0C6-6E822BB42D81}"/>
    <dgm:cxn modelId="{8C470F15-5019-484E-B224-204598A4B946}" type="presOf" srcId="{2353FA85-D68D-4057-880F-A991D9770DAC}" destId="{5E571804-42C7-431A-AB18-F3FA542FBD8F}" srcOrd="0" destOrd="1" presId="urn:microsoft.com/office/officeart/2005/8/layout/process1"/>
    <dgm:cxn modelId="{BC27A419-E0A9-4A38-95A1-40EA860B574E}" type="presOf" srcId="{FC0FD6E5-FD45-43C6-92E3-1F52258003C0}" destId="{9CF6F41F-EC92-4961-9537-7D5A57116725}" srcOrd="0" destOrd="0" presId="urn:microsoft.com/office/officeart/2005/8/layout/process1"/>
    <dgm:cxn modelId="{2E701E20-8175-4FED-9D4B-F953F2F366C3}" type="presOf" srcId="{A924396E-DA91-425C-BB70-E96A52C09854}" destId="{B6A6BDB7-D8F4-4A45-BE5A-9D5413A474F8}" srcOrd="0" destOrd="0" presId="urn:microsoft.com/office/officeart/2005/8/layout/process1"/>
    <dgm:cxn modelId="{98BD2331-68A3-43AF-8A74-06406A5837AA}" type="presOf" srcId="{62419725-02E1-4788-A5D0-FA13527CD347}" destId="{2160C28E-F78C-43E9-9797-A30459E6C219}" srcOrd="0" destOrd="0" presId="urn:microsoft.com/office/officeart/2005/8/layout/process1"/>
    <dgm:cxn modelId="{5E319234-D0F6-48BA-9D7A-2CEBA52D07D7}" type="presOf" srcId="{4A268630-CBF9-4695-B02B-8A93E1B2F6FF}" destId="{5E571804-42C7-431A-AB18-F3FA542FBD8F}" srcOrd="0" destOrd="0" presId="urn:microsoft.com/office/officeart/2005/8/layout/process1"/>
    <dgm:cxn modelId="{9B8EAD3C-6CC7-401C-9C62-D0371DB40FC8}" type="presOf" srcId="{A924396E-DA91-425C-BB70-E96A52C09854}" destId="{14FD577D-FC9B-4F4C-85A2-F48A16BC1D05}" srcOrd="1" destOrd="0" presId="urn:microsoft.com/office/officeart/2005/8/layout/process1"/>
    <dgm:cxn modelId="{D531C03D-A672-4D0D-B8A7-D1AFC0B9EAB4}" type="presOf" srcId="{96BA61A7-3ABA-46BE-82E4-4D5C645BEDD2}" destId="{771BC52A-1BA8-494B-8062-99901B6CEC9B}" srcOrd="1" destOrd="0" presId="urn:microsoft.com/office/officeart/2005/8/layout/process1"/>
    <dgm:cxn modelId="{4C6AC65F-AFFE-4BD9-AC92-FB4D50CE0DD1}" type="presOf" srcId="{34832D98-12E5-4D36-91C8-1FC528546035}" destId="{7F492899-C956-4044-B9B4-26F9830CEE53}" srcOrd="0" destOrd="0" presId="urn:microsoft.com/office/officeart/2005/8/layout/process1"/>
    <dgm:cxn modelId="{9662D461-7E0B-4124-8DA7-7FF20379A958}" srcId="{34832D98-12E5-4D36-91C8-1FC528546035}" destId="{FC0FD6E5-FD45-43C6-92E3-1F52258003C0}" srcOrd="0" destOrd="0" parTransId="{C01E726B-C220-4143-B9CD-BD2F0C8461CB}" sibTransId="{96BA61A7-3ABA-46BE-82E4-4D5C645BEDD2}"/>
    <dgm:cxn modelId="{B583A44A-777F-4CA1-9E38-10E70C686F28}" type="presOf" srcId="{16129622-8719-44E6-B056-1B02B37C8E3C}" destId="{0FB8BCED-5D85-49CB-8369-BB357FBCD51D}" srcOrd="0" destOrd="0" presId="urn:microsoft.com/office/officeart/2005/8/layout/process1"/>
    <dgm:cxn modelId="{197F046D-1FF6-4541-8450-C385FED56313}" srcId="{34832D98-12E5-4D36-91C8-1FC528546035}" destId="{4A268630-CBF9-4695-B02B-8A93E1B2F6FF}" srcOrd="2" destOrd="0" parTransId="{D0F1E782-BA4F-40E2-9DFA-A88C582BB900}" sibTransId="{82125999-DE67-4978-A067-16926BA7D71A}"/>
    <dgm:cxn modelId="{CC807454-2B36-4898-905B-0667F46F8CCF}" srcId="{34832D98-12E5-4D36-91C8-1FC528546035}" destId="{16129622-8719-44E6-B056-1B02B37C8E3C}" srcOrd="4" destOrd="0" parTransId="{0262A988-52FA-46EE-88F1-66E7886BDDEE}" sibTransId="{539274C8-2250-404E-A2AD-8912CCA31960}"/>
    <dgm:cxn modelId="{C9C71455-016F-48E3-B435-8C8E21ECC7FA}" type="presOf" srcId="{82125999-DE67-4978-A067-16926BA7D71A}" destId="{1F588CE5-F124-4FCE-8419-34A4CDDD5FDB}" srcOrd="0" destOrd="0" presId="urn:microsoft.com/office/officeart/2005/8/layout/process1"/>
    <dgm:cxn modelId="{396F66B4-E9E4-4BE4-A91B-1A3564BF7820}" srcId="{34832D98-12E5-4D36-91C8-1FC528546035}" destId="{62419725-02E1-4788-A5D0-FA13527CD347}" srcOrd="1" destOrd="0" parTransId="{9DA3905B-5A36-418B-9588-9A48979FADD9}" sibTransId="{0A36D98D-C0BC-4403-9C56-525C4120BCA4}"/>
    <dgm:cxn modelId="{E9CB8CE6-CB9E-464D-98C0-D611A328A8DE}" srcId="{34832D98-12E5-4D36-91C8-1FC528546035}" destId="{FF0F4639-8D4A-421B-AD7A-BD7E2A960B26}" srcOrd="3" destOrd="0" parTransId="{7A51253F-9C0B-4AA3-B6DE-0901CC4F4E90}" sibTransId="{A924396E-DA91-425C-BB70-E96A52C09854}"/>
    <dgm:cxn modelId="{08E167EC-26BD-4634-8A7D-8BAAE0769159}" type="presOf" srcId="{82125999-DE67-4978-A067-16926BA7D71A}" destId="{999E90F6-8F63-4C7F-B11D-DBF824284F21}" srcOrd="1" destOrd="0" presId="urn:microsoft.com/office/officeart/2005/8/layout/process1"/>
    <dgm:cxn modelId="{8827E2EC-5914-45F8-BE73-C1E67D5DD68E}" type="presOf" srcId="{96BA61A7-3ABA-46BE-82E4-4D5C645BEDD2}" destId="{F278DC96-1071-41A4-85EB-FEC1640D34EC}" srcOrd="0" destOrd="0" presId="urn:microsoft.com/office/officeart/2005/8/layout/process1"/>
    <dgm:cxn modelId="{316AC4ED-AD47-49B5-85FA-8F000A0DF502}" type="presOf" srcId="{0A36D98D-C0BC-4403-9C56-525C4120BCA4}" destId="{D3357D93-032F-46E4-AF13-59DDD5B386F7}" srcOrd="1" destOrd="0" presId="urn:microsoft.com/office/officeart/2005/8/layout/process1"/>
    <dgm:cxn modelId="{C7935FFE-9F62-46A8-B877-2BFC7F646431}" type="presOf" srcId="{0A36D98D-C0BC-4403-9C56-525C4120BCA4}" destId="{41684AFC-E4D8-414E-87BE-D93F11980BA6}" srcOrd="0" destOrd="0" presId="urn:microsoft.com/office/officeart/2005/8/layout/process1"/>
    <dgm:cxn modelId="{C1F9021C-B45B-4B9D-84F3-037A421EA5B3}" type="presParOf" srcId="{7F492899-C956-4044-B9B4-26F9830CEE53}" destId="{9CF6F41F-EC92-4961-9537-7D5A57116725}" srcOrd="0" destOrd="0" presId="urn:microsoft.com/office/officeart/2005/8/layout/process1"/>
    <dgm:cxn modelId="{596EE586-DD13-4C29-B89B-B697CE10F06A}" type="presParOf" srcId="{7F492899-C956-4044-B9B4-26F9830CEE53}" destId="{F278DC96-1071-41A4-85EB-FEC1640D34EC}" srcOrd="1" destOrd="0" presId="urn:microsoft.com/office/officeart/2005/8/layout/process1"/>
    <dgm:cxn modelId="{4AE24829-86B7-4644-835D-DBA56F123473}" type="presParOf" srcId="{F278DC96-1071-41A4-85EB-FEC1640D34EC}" destId="{771BC52A-1BA8-494B-8062-99901B6CEC9B}" srcOrd="0" destOrd="0" presId="urn:microsoft.com/office/officeart/2005/8/layout/process1"/>
    <dgm:cxn modelId="{30048735-676C-4F20-A791-6C419A729BD5}" type="presParOf" srcId="{7F492899-C956-4044-B9B4-26F9830CEE53}" destId="{2160C28E-F78C-43E9-9797-A30459E6C219}" srcOrd="2" destOrd="0" presId="urn:microsoft.com/office/officeart/2005/8/layout/process1"/>
    <dgm:cxn modelId="{E32AAF44-4E18-4C17-BE6A-5B19CEC5905C}" type="presParOf" srcId="{7F492899-C956-4044-B9B4-26F9830CEE53}" destId="{41684AFC-E4D8-414E-87BE-D93F11980BA6}" srcOrd="3" destOrd="0" presId="urn:microsoft.com/office/officeart/2005/8/layout/process1"/>
    <dgm:cxn modelId="{DEE9332F-5730-48B8-9B89-B117DDD9A122}" type="presParOf" srcId="{41684AFC-E4D8-414E-87BE-D93F11980BA6}" destId="{D3357D93-032F-46E4-AF13-59DDD5B386F7}" srcOrd="0" destOrd="0" presId="urn:microsoft.com/office/officeart/2005/8/layout/process1"/>
    <dgm:cxn modelId="{BE3D35C2-93C0-417B-87F5-259EB66D47DF}" type="presParOf" srcId="{7F492899-C956-4044-B9B4-26F9830CEE53}" destId="{5E571804-42C7-431A-AB18-F3FA542FBD8F}" srcOrd="4" destOrd="0" presId="urn:microsoft.com/office/officeart/2005/8/layout/process1"/>
    <dgm:cxn modelId="{22E559E5-581E-4B29-A3B4-46CEA8721B65}" type="presParOf" srcId="{7F492899-C956-4044-B9B4-26F9830CEE53}" destId="{1F588CE5-F124-4FCE-8419-34A4CDDD5FDB}" srcOrd="5" destOrd="0" presId="urn:microsoft.com/office/officeart/2005/8/layout/process1"/>
    <dgm:cxn modelId="{B28632F0-A324-488B-84F5-E8299EE03C24}" type="presParOf" srcId="{1F588CE5-F124-4FCE-8419-34A4CDDD5FDB}" destId="{999E90F6-8F63-4C7F-B11D-DBF824284F21}" srcOrd="0" destOrd="0" presId="urn:microsoft.com/office/officeart/2005/8/layout/process1"/>
    <dgm:cxn modelId="{A58AF455-FD8F-451E-BD94-646A2D77AD0A}" type="presParOf" srcId="{7F492899-C956-4044-B9B4-26F9830CEE53}" destId="{9F5A7F74-9DAF-4506-9311-8875D8FF4663}" srcOrd="6" destOrd="0" presId="urn:microsoft.com/office/officeart/2005/8/layout/process1"/>
    <dgm:cxn modelId="{2ACF36CE-2749-4EFA-983B-D7615902D5DC}" type="presParOf" srcId="{7F492899-C956-4044-B9B4-26F9830CEE53}" destId="{B6A6BDB7-D8F4-4A45-BE5A-9D5413A474F8}" srcOrd="7" destOrd="0" presId="urn:microsoft.com/office/officeart/2005/8/layout/process1"/>
    <dgm:cxn modelId="{29CB5B59-291F-4E78-806D-3EFE522B6B96}" type="presParOf" srcId="{B6A6BDB7-D8F4-4A45-BE5A-9D5413A474F8}" destId="{14FD577D-FC9B-4F4C-85A2-F48A16BC1D05}" srcOrd="0" destOrd="0" presId="urn:microsoft.com/office/officeart/2005/8/layout/process1"/>
    <dgm:cxn modelId="{F7BB0F52-F3B6-4B0B-864C-086D7936DE9E}" type="presParOf" srcId="{7F492899-C956-4044-B9B4-26F9830CEE53}" destId="{0FB8BCED-5D85-49CB-8369-BB357FBCD51D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F6F41F-EC92-4961-9537-7D5A57116725}">
      <dsp:nvSpPr>
        <dsp:cNvPr id="0" name=""/>
        <dsp:cNvSpPr/>
      </dsp:nvSpPr>
      <dsp:spPr>
        <a:xfrm>
          <a:off x="3689" y="667777"/>
          <a:ext cx="1143806" cy="15870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Corner Cameras</a:t>
          </a:r>
          <a:endParaRPr lang="LID4096" sz="1600" kern="1200" dirty="0"/>
        </a:p>
      </dsp:txBody>
      <dsp:txXfrm>
        <a:off x="37190" y="701278"/>
        <a:ext cx="1076804" cy="1520029"/>
      </dsp:txXfrm>
    </dsp:sp>
    <dsp:sp modelId="{F278DC96-1071-41A4-85EB-FEC1640D34EC}">
      <dsp:nvSpPr>
        <dsp:cNvPr id="0" name=""/>
        <dsp:cNvSpPr/>
      </dsp:nvSpPr>
      <dsp:spPr>
        <a:xfrm>
          <a:off x="1261876" y="1319461"/>
          <a:ext cx="242486" cy="28366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LID4096" sz="1200" kern="1200"/>
        </a:p>
      </dsp:txBody>
      <dsp:txXfrm>
        <a:off x="1261876" y="1376194"/>
        <a:ext cx="169740" cy="170197"/>
      </dsp:txXfrm>
    </dsp:sp>
    <dsp:sp modelId="{2160C28E-F78C-43E9-9797-A30459E6C219}">
      <dsp:nvSpPr>
        <dsp:cNvPr id="0" name=""/>
        <dsp:cNvSpPr/>
      </dsp:nvSpPr>
      <dsp:spPr>
        <a:xfrm>
          <a:off x="1605018" y="667777"/>
          <a:ext cx="1143806" cy="15870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SSL – Vision</a:t>
          </a:r>
          <a:endParaRPr lang="LID4096" sz="1600" kern="1200" dirty="0"/>
        </a:p>
      </dsp:txBody>
      <dsp:txXfrm>
        <a:off x="1638519" y="701278"/>
        <a:ext cx="1076804" cy="1520029"/>
      </dsp:txXfrm>
    </dsp:sp>
    <dsp:sp modelId="{41684AFC-E4D8-414E-87BE-D93F11980BA6}">
      <dsp:nvSpPr>
        <dsp:cNvPr id="0" name=""/>
        <dsp:cNvSpPr/>
      </dsp:nvSpPr>
      <dsp:spPr>
        <a:xfrm>
          <a:off x="2863205" y="1319461"/>
          <a:ext cx="242486" cy="28366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LID4096" sz="1200" kern="1200"/>
        </a:p>
      </dsp:txBody>
      <dsp:txXfrm>
        <a:off x="2863205" y="1376194"/>
        <a:ext cx="169740" cy="170197"/>
      </dsp:txXfrm>
    </dsp:sp>
    <dsp:sp modelId="{5E571804-42C7-431A-AB18-F3FA542FBD8F}">
      <dsp:nvSpPr>
        <dsp:cNvPr id="0" name=""/>
        <dsp:cNvSpPr/>
      </dsp:nvSpPr>
      <dsp:spPr>
        <a:xfrm>
          <a:off x="3206346" y="667777"/>
          <a:ext cx="1143806" cy="15870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SSL – </a:t>
          </a:r>
          <a:r>
            <a:rPr lang="en-GB" sz="1600" kern="1200" dirty="0" err="1"/>
            <a:t>Autoref</a:t>
          </a:r>
          <a:endParaRPr lang="LID4096" sz="16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200" kern="1200" dirty="0"/>
            <a:t>Decide on which event is happening according to data patterns</a:t>
          </a:r>
          <a:endParaRPr lang="LID4096" sz="1200" kern="1200" dirty="0"/>
        </a:p>
      </dsp:txBody>
      <dsp:txXfrm>
        <a:off x="3239847" y="701278"/>
        <a:ext cx="1076804" cy="1520029"/>
      </dsp:txXfrm>
    </dsp:sp>
    <dsp:sp modelId="{1F588CE5-F124-4FCE-8419-34A4CDDD5FDB}">
      <dsp:nvSpPr>
        <dsp:cNvPr id="0" name=""/>
        <dsp:cNvSpPr/>
      </dsp:nvSpPr>
      <dsp:spPr>
        <a:xfrm>
          <a:off x="4464533" y="1319461"/>
          <a:ext cx="242486" cy="28366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LID4096" sz="1200" kern="1200"/>
        </a:p>
      </dsp:txBody>
      <dsp:txXfrm>
        <a:off x="4464533" y="1376194"/>
        <a:ext cx="169740" cy="170197"/>
      </dsp:txXfrm>
    </dsp:sp>
    <dsp:sp modelId="{9F5A7F74-9DAF-4506-9311-8875D8FF4663}">
      <dsp:nvSpPr>
        <dsp:cNvPr id="0" name=""/>
        <dsp:cNvSpPr/>
      </dsp:nvSpPr>
      <dsp:spPr>
        <a:xfrm>
          <a:off x="4807675" y="667777"/>
          <a:ext cx="1143806" cy="15870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 err="1"/>
            <a:t>Refbox</a:t>
          </a:r>
          <a:endParaRPr lang="LID4096" sz="1600" kern="1200" dirty="0"/>
        </a:p>
      </dsp:txBody>
      <dsp:txXfrm>
        <a:off x="4841176" y="701278"/>
        <a:ext cx="1076804" cy="1520029"/>
      </dsp:txXfrm>
    </dsp:sp>
    <dsp:sp modelId="{B6A6BDB7-D8F4-4A45-BE5A-9D5413A474F8}">
      <dsp:nvSpPr>
        <dsp:cNvPr id="0" name=""/>
        <dsp:cNvSpPr/>
      </dsp:nvSpPr>
      <dsp:spPr>
        <a:xfrm>
          <a:off x="6065862" y="1319461"/>
          <a:ext cx="242486" cy="28366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LID4096" sz="1200" kern="1200"/>
        </a:p>
      </dsp:txBody>
      <dsp:txXfrm>
        <a:off x="6065862" y="1376194"/>
        <a:ext cx="169740" cy="170197"/>
      </dsp:txXfrm>
    </dsp:sp>
    <dsp:sp modelId="{0FB8BCED-5D85-49CB-8369-BB357FBCD51D}">
      <dsp:nvSpPr>
        <dsp:cNvPr id="0" name=""/>
        <dsp:cNvSpPr/>
      </dsp:nvSpPr>
      <dsp:spPr>
        <a:xfrm>
          <a:off x="6409004" y="667777"/>
          <a:ext cx="1143806" cy="15870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Teams</a:t>
          </a:r>
          <a:endParaRPr lang="LID4096" sz="1600" kern="1200" dirty="0"/>
        </a:p>
      </dsp:txBody>
      <dsp:txXfrm>
        <a:off x="6442505" y="701278"/>
        <a:ext cx="1076804" cy="15200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F25DE2-B715-4EA4-8CF0-DA425EA806A7}" type="datetimeFigureOut">
              <a:rPr lang="en-GB" smtClean="0"/>
              <a:t>08/02/2024</a:t>
            </a:fld>
            <a:endParaRPr lang="en-GB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799BBE-B871-48D7-983C-C0B1D7156D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37193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99BBE-B871-48D7-983C-C0B1D7156DCD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676865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99BBE-B871-48D7-983C-C0B1D7156DCD}" type="slidenum">
              <a:rPr lang="en-GB" smtClean="0"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712066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99BBE-B871-48D7-983C-C0B1D7156DCD}" type="slidenum">
              <a:rPr lang="en-GB" smtClean="0"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051090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99BBE-B871-48D7-983C-C0B1D7156DCD}" type="slidenum">
              <a:rPr lang="en-GB" smtClean="0"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945995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99BBE-B871-48D7-983C-C0B1D7156DCD}" type="slidenum">
              <a:rPr lang="en-GB" smtClean="0"/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769367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1A2641-B8AD-7201-16FF-0A58E020E7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5EC5BF8D-777A-6723-4CB3-5433383CBA1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0ABF74A6-3388-DFF5-9D1A-33383B8598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EE86562B-EBCC-9D06-B0CC-55DBF39DB85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99BBE-B871-48D7-983C-C0B1D7156DCD}" type="slidenum">
              <a:rPr lang="en-GB" smtClean="0"/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613898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Title at the top">
    <p:bg>
      <p:bgPr>
        <a:solidFill>
          <a:srgbClr val="EE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lack75"/>
          <p:cNvSpPr/>
          <p:nvPr userDrawn="1"/>
        </p:nvSpPr>
        <p:spPr>
          <a:xfrm>
            <a:off x="0" y="756000"/>
            <a:ext cx="9144000" cy="1080000"/>
          </a:xfrm>
          <a:prstGeom prst="rect">
            <a:avLst/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-1" y="756049"/>
            <a:ext cx="9143999" cy="792000"/>
          </a:xfrm>
          <a:solidFill>
            <a:schemeClr val="tx2">
              <a:alpha val="50000"/>
            </a:schemeClr>
          </a:solidFill>
        </p:spPr>
        <p:txBody>
          <a:bodyPr lIns="756000" rIns="1962000" anchor="ctr"/>
          <a:lstStyle>
            <a:lvl1pPr algn="l">
              <a:lnSpc>
                <a:spcPts val="2300"/>
              </a:lnSpc>
              <a:defRPr sz="22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Example of a title at the top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-1" y="1548000"/>
            <a:ext cx="9143999" cy="288000"/>
          </a:xfrm>
          <a:solidFill>
            <a:schemeClr val="tx2">
              <a:alpha val="50000"/>
            </a:schemeClr>
          </a:solidFill>
          <a:ln>
            <a:noFill/>
          </a:ln>
        </p:spPr>
        <p:txBody>
          <a:bodyPr wrap="none" lIns="756000" tIns="18000" rIns="1962000"/>
          <a:lstStyle>
            <a:lvl1pPr marL="0" indent="0" algn="l">
              <a:buNone/>
              <a:defRPr sz="1000" b="1" cap="all" baseline="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 dirty="0"/>
              <a:t>SUBTITLE OR DATE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521D38FC-6D70-0146-84E1-32B3F0A2D64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40600" y="4568825"/>
            <a:ext cx="1803400" cy="574675"/>
          </a:xfrm>
          <a:prstGeom prst="rect">
            <a:avLst/>
          </a:prstGeom>
        </p:spPr>
      </p:pic>
      <p:sp>
        <p:nvSpPr>
          <p:cNvPr id="9" name="Tijdelijke aanduiding voor tekst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3990975"/>
            <a:ext cx="9143999" cy="576263"/>
          </a:xfrm>
          <a:solidFill>
            <a:srgbClr val="000000">
              <a:alpha val="25000"/>
            </a:srgbClr>
          </a:solidFill>
          <a:ln>
            <a:noFill/>
          </a:ln>
        </p:spPr>
        <p:txBody>
          <a:bodyPr lIns="756000" anchor="ctr" anchorCtr="0"/>
          <a:lstStyle>
            <a:lvl1pPr>
              <a:defRPr sz="11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Name, Function</a:t>
            </a:r>
          </a:p>
        </p:txBody>
      </p:sp>
      <p:sp>
        <p:nvSpPr>
          <p:cNvPr id="11" name="Tijdelijke aanduiding voor tekst 8"/>
          <p:cNvSpPr>
            <a:spLocks noGrp="1"/>
          </p:cNvSpPr>
          <p:nvPr>
            <p:ph type="body" sz="quarter" idx="14" hasCustomPrompt="1"/>
          </p:nvPr>
        </p:nvSpPr>
        <p:spPr>
          <a:xfrm>
            <a:off x="-6667" y="4567237"/>
            <a:ext cx="7347267" cy="576263"/>
          </a:xfrm>
          <a:solidFill>
            <a:srgbClr val="FFFFFF"/>
          </a:solidFill>
          <a:ln>
            <a:noFill/>
          </a:ln>
        </p:spPr>
        <p:txBody>
          <a:bodyPr lIns="756000" anchor="ctr" anchorCtr="0"/>
          <a:lstStyle>
            <a:lvl1pPr>
              <a:defRPr sz="11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Department, Sub department or Capacity Group</a:t>
            </a:r>
          </a:p>
        </p:txBody>
      </p:sp>
    </p:spTree>
    <p:extLst>
      <p:ext uri="{BB962C8B-B14F-4D97-AF65-F5344CB8AC3E}">
        <p14:creationId xmlns:p14="http://schemas.microsoft.com/office/powerpoint/2010/main" val="1644222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2 image - 1/2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23518" y="586800"/>
            <a:ext cx="3600000" cy="732238"/>
          </a:xfrm>
        </p:spPr>
        <p:txBody>
          <a:bodyPr/>
          <a:lstStyle>
            <a:lvl1pPr>
              <a:lnSpc>
                <a:spcPct val="100000"/>
              </a:lnSpc>
              <a:defRPr sz="1950" b="0" baseline="0"/>
            </a:lvl1pPr>
          </a:lstStyle>
          <a:p>
            <a:r>
              <a:rPr lang="en-GB" dirty="0"/>
              <a:t>This is an example of 19,5 </a:t>
            </a:r>
            <a:r>
              <a:rPr lang="en-GB" dirty="0" err="1"/>
              <a:t>pt</a:t>
            </a:r>
            <a:r>
              <a:rPr lang="en-GB" dirty="0"/>
              <a:t> text with single line spacing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720343" y="1295401"/>
            <a:ext cx="3598863" cy="29337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/>
              <a:t>Click to enter text</a:t>
            </a:r>
          </a:p>
          <a:p>
            <a:pPr lvl="1"/>
            <a:r>
              <a:rPr lang="en-GB" dirty="0" err="1"/>
              <a:t>Tweede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Derde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Vierde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Vijfde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Event-based automated refereeing for robot soccer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Tijdelijke aanduiding voor afbeelding 9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4354513" cy="4567238"/>
          </a:xfr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Click to insert image</a:t>
            </a:r>
          </a:p>
        </p:txBody>
      </p:sp>
    </p:spTree>
    <p:extLst>
      <p:ext uri="{BB962C8B-B14F-4D97-AF65-F5344CB8AC3E}">
        <p14:creationId xmlns:p14="http://schemas.microsoft.com/office/powerpoint/2010/main" val="1887270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3 image - 2/3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94405" y="586800"/>
            <a:ext cx="4820920" cy="732238"/>
          </a:xfrm>
        </p:spPr>
        <p:txBody>
          <a:bodyPr/>
          <a:lstStyle>
            <a:lvl1pPr>
              <a:lnSpc>
                <a:spcPct val="100000"/>
              </a:lnSpc>
              <a:defRPr sz="1950" b="0" baseline="0"/>
            </a:lvl1pPr>
          </a:lstStyle>
          <a:p>
            <a:r>
              <a:rPr lang="en-GB" dirty="0"/>
              <a:t>This is an example of 19,5 </a:t>
            </a:r>
            <a:r>
              <a:rPr lang="en-GB" dirty="0" err="1"/>
              <a:t>pt</a:t>
            </a:r>
            <a:r>
              <a:rPr lang="en-GB" dirty="0"/>
              <a:t> text with single line spacing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491230" y="1295401"/>
            <a:ext cx="4824095" cy="2933700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GB" dirty="0"/>
              <a:t>Click to enter text</a:t>
            </a:r>
          </a:p>
          <a:p>
            <a:pPr lvl="1"/>
            <a:r>
              <a:rPr lang="en-GB" dirty="0" err="1"/>
              <a:t>Tweede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Derde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Vierde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Vijfde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Event-based automated refereeing for robot soccer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Tijdelijke aanduiding voor afbeelding 9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3022600" cy="4567238"/>
          </a:xfrm>
        </p:spPr>
        <p:txBody>
          <a:bodyPr/>
          <a:lstStyle/>
          <a:p>
            <a:r>
              <a:rPr lang="en-GB" dirty="0"/>
              <a:t>Click to insert image</a:t>
            </a:r>
          </a:p>
        </p:txBody>
      </p:sp>
    </p:spTree>
    <p:extLst>
      <p:ext uri="{BB962C8B-B14F-4D97-AF65-F5344CB8AC3E}">
        <p14:creationId xmlns:p14="http://schemas.microsoft.com/office/powerpoint/2010/main" val="681225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+ full screen dark image"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825" y="518400"/>
            <a:ext cx="7556500" cy="733827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This is an example of a white headline on a full screen, dark image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Event-based automated refereeing for robot soccer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70151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+ full screen light imag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825" y="518400"/>
            <a:ext cx="7556500" cy="733827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This is an example of a black headline on a full screen, light image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Event-based automated refereeing for robot soccer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96832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backgrou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825" y="518400"/>
            <a:ext cx="7556500" cy="733827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This is an example of a black headline on a white background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Event-based automated refereeing for robot soccer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‹#›</a:t>
            </a:fld>
            <a:endParaRPr lang="en-GB" dirty="0"/>
          </a:p>
        </p:txBody>
      </p:sp>
      <p:cxnSp>
        <p:nvCxnSpPr>
          <p:cNvPr id="7" name="Rechte verbindingslijn 6"/>
          <p:cNvCxnSpPr/>
          <p:nvPr userDrawn="1"/>
        </p:nvCxnSpPr>
        <p:spPr>
          <a:xfrm>
            <a:off x="0" y="4563782"/>
            <a:ext cx="9144000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jdelijke aanduiding voor afbeelding 8"/>
          <p:cNvSpPr>
            <a:spLocks noGrp="1"/>
          </p:cNvSpPr>
          <p:nvPr>
            <p:ph type="pic" sz="quarter" idx="13" hasCustomPrompt="1"/>
          </p:nvPr>
        </p:nvSpPr>
        <p:spPr>
          <a:xfrm>
            <a:off x="1890000" y="1299075"/>
            <a:ext cx="5292725" cy="2977200"/>
          </a:xfr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Click to insert image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81866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carlet backgroun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This is an example of a 27 </a:t>
            </a:r>
            <a:r>
              <a:rPr lang="en-GB" dirty="0" err="1"/>
              <a:t>pt</a:t>
            </a:r>
            <a:r>
              <a:rPr lang="en-GB" dirty="0"/>
              <a:t> headline with 27 </a:t>
            </a:r>
            <a:r>
              <a:rPr lang="en-GB" dirty="0" err="1"/>
              <a:t>pt</a:t>
            </a:r>
            <a:r>
              <a:rPr lang="en-GB" dirty="0"/>
              <a:t> line spacing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Click to enter text</a:t>
            </a:r>
          </a:p>
          <a:p>
            <a:pPr lvl="1"/>
            <a:r>
              <a:rPr lang="en-GB" dirty="0" err="1"/>
              <a:t>Tweede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Derde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Vierde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Vijfde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Event-based automated refereeing for robot soccer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33965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5650" y="586800"/>
            <a:ext cx="7563556" cy="516339"/>
          </a:xfrm>
        </p:spPr>
        <p:txBody>
          <a:bodyPr wrap="none"/>
          <a:lstStyle>
            <a:lvl1pPr>
              <a:lnSpc>
                <a:spcPct val="100000"/>
              </a:lnSpc>
              <a:defRPr sz="1950" b="0" baseline="0"/>
            </a:lvl1pPr>
          </a:lstStyle>
          <a:p>
            <a:r>
              <a:rPr lang="en-US" dirty="0"/>
              <a:t>Sample slide with table and text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755651" y="2638425"/>
            <a:ext cx="7563556" cy="15906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/>
              <a:t>Click to enter text</a:t>
            </a:r>
          </a:p>
          <a:p>
            <a:pPr lvl="1"/>
            <a:r>
              <a:rPr lang="en-GB" dirty="0" err="1"/>
              <a:t>Tweede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Derde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Vierde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Vijfde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Event-based automated refereeing for robot soccer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jdelijke aanduiding voor tabel 7"/>
          <p:cNvSpPr>
            <a:spLocks noGrp="1"/>
          </p:cNvSpPr>
          <p:nvPr>
            <p:ph type="tbl" sz="quarter" idx="13" hasCustomPrompt="1"/>
          </p:nvPr>
        </p:nvSpPr>
        <p:spPr>
          <a:xfrm>
            <a:off x="755650" y="1079501"/>
            <a:ext cx="7559675" cy="115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Click to insert table</a:t>
            </a:r>
          </a:p>
        </p:txBody>
      </p:sp>
    </p:spTree>
    <p:extLst>
      <p:ext uri="{BB962C8B-B14F-4D97-AF65-F5344CB8AC3E}">
        <p14:creationId xmlns:p14="http://schemas.microsoft.com/office/powerpoint/2010/main" val="2399389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5650" y="586800"/>
            <a:ext cx="7563556" cy="516339"/>
          </a:xfrm>
        </p:spPr>
        <p:txBody>
          <a:bodyPr wrap="none"/>
          <a:lstStyle>
            <a:lvl1pPr>
              <a:lnSpc>
                <a:spcPct val="100000"/>
              </a:lnSpc>
              <a:defRPr sz="1950" b="0" baseline="0"/>
            </a:lvl1pPr>
          </a:lstStyle>
          <a:p>
            <a:r>
              <a:rPr lang="en-GB" dirty="0"/>
              <a:t>Example chart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Event-based automated refereeing for robot soccer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9" name="Tijdelijke aanduiding voor grafiek 8"/>
          <p:cNvSpPr>
            <a:spLocks noGrp="1"/>
          </p:cNvSpPr>
          <p:nvPr>
            <p:ph type="chart" sz="quarter" idx="13" hasCustomPrompt="1"/>
          </p:nvPr>
        </p:nvSpPr>
        <p:spPr>
          <a:xfrm>
            <a:off x="755650" y="1079500"/>
            <a:ext cx="7559675" cy="31496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Click to insert chart</a:t>
            </a:r>
          </a:p>
        </p:txBody>
      </p:sp>
    </p:spTree>
    <p:extLst>
      <p:ext uri="{BB962C8B-B14F-4D97-AF65-F5344CB8AC3E}">
        <p14:creationId xmlns:p14="http://schemas.microsoft.com/office/powerpoint/2010/main" val="4202347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Title in the midd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lack75"/>
          <p:cNvSpPr/>
          <p:nvPr userDrawn="1"/>
        </p:nvSpPr>
        <p:spPr>
          <a:xfrm>
            <a:off x="0" y="1836000"/>
            <a:ext cx="9144000" cy="1080000"/>
          </a:xfrm>
          <a:prstGeom prst="rect">
            <a:avLst/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-1" y="1835549"/>
            <a:ext cx="9143999" cy="792000"/>
          </a:xfrm>
          <a:solidFill>
            <a:schemeClr val="tx2">
              <a:alpha val="50000"/>
            </a:schemeClr>
          </a:solidFill>
        </p:spPr>
        <p:txBody>
          <a:bodyPr lIns="756000" rIns="1962000" anchor="ctr"/>
          <a:lstStyle>
            <a:lvl1pPr algn="l">
              <a:lnSpc>
                <a:spcPts val="2300"/>
              </a:lnSpc>
              <a:defRPr sz="2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Example of a title in the middle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-1" y="2628097"/>
            <a:ext cx="9143999" cy="288000"/>
          </a:xfrm>
          <a:solidFill>
            <a:schemeClr val="tx2">
              <a:alpha val="50000"/>
            </a:schemeClr>
          </a:solidFill>
          <a:ln>
            <a:noFill/>
          </a:ln>
        </p:spPr>
        <p:txBody>
          <a:bodyPr wrap="none" lIns="756000" tIns="18000" rIns="1962000"/>
          <a:lstStyle>
            <a:lvl1pPr marL="0" indent="0" algn="l">
              <a:buNone/>
              <a:defRPr sz="1000" b="1" cap="all" baseline="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 dirty="0"/>
              <a:t>SUBTITLE OR DATE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521D38FC-6D70-0146-84E1-32B3F0A2D64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40600" y="4568825"/>
            <a:ext cx="1803400" cy="574675"/>
          </a:xfrm>
          <a:prstGeom prst="rect">
            <a:avLst/>
          </a:prstGeom>
        </p:spPr>
      </p:pic>
      <p:sp>
        <p:nvSpPr>
          <p:cNvPr id="9" name="Tijdelijke aanduiding voor tekst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3990975"/>
            <a:ext cx="9143999" cy="576263"/>
          </a:xfrm>
          <a:solidFill>
            <a:srgbClr val="000000">
              <a:alpha val="25098"/>
            </a:srgbClr>
          </a:solidFill>
          <a:ln>
            <a:noFill/>
          </a:ln>
        </p:spPr>
        <p:txBody>
          <a:bodyPr lIns="756000" anchor="ctr" anchorCtr="0"/>
          <a:lstStyle>
            <a:lvl1pPr>
              <a:defRPr sz="11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Name, Function</a:t>
            </a:r>
          </a:p>
        </p:txBody>
      </p:sp>
      <p:sp>
        <p:nvSpPr>
          <p:cNvPr id="11" name="Tijdelijke aanduiding voor tekst 8"/>
          <p:cNvSpPr>
            <a:spLocks noGrp="1"/>
          </p:cNvSpPr>
          <p:nvPr>
            <p:ph type="body" sz="quarter" idx="14" hasCustomPrompt="1"/>
          </p:nvPr>
        </p:nvSpPr>
        <p:spPr>
          <a:xfrm>
            <a:off x="-6667" y="4567237"/>
            <a:ext cx="7347267" cy="576263"/>
          </a:xfrm>
          <a:solidFill>
            <a:srgbClr val="FFFFFF"/>
          </a:solidFill>
          <a:ln>
            <a:noFill/>
          </a:ln>
        </p:spPr>
        <p:txBody>
          <a:bodyPr lIns="756000" anchor="ctr" anchorCtr="0"/>
          <a:lstStyle>
            <a:lvl1pPr>
              <a:defRPr sz="11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Department, Sub department or Capacity Group</a:t>
            </a:r>
          </a:p>
        </p:txBody>
      </p:sp>
    </p:spTree>
    <p:extLst>
      <p:ext uri="{BB962C8B-B14F-4D97-AF65-F5344CB8AC3E}">
        <p14:creationId xmlns:p14="http://schemas.microsoft.com/office/powerpoint/2010/main" val="2931105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Title at th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lack75"/>
          <p:cNvSpPr/>
          <p:nvPr userDrawn="1"/>
        </p:nvSpPr>
        <p:spPr>
          <a:xfrm>
            <a:off x="0" y="2916000"/>
            <a:ext cx="9144000" cy="1080000"/>
          </a:xfrm>
          <a:prstGeom prst="rect">
            <a:avLst/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-1" y="2915049"/>
            <a:ext cx="9143999" cy="792000"/>
          </a:xfrm>
          <a:solidFill>
            <a:schemeClr val="tx2">
              <a:alpha val="50000"/>
            </a:schemeClr>
          </a:solidFill>
        </p:spPr>
        <p:txBody>
          <a:bodyPr lIns="756000" rIns="1962000" anchor="ctr"/>
          <a:lstStyle>
            <a:lvl1pPr algn="l">
              <a:lnSpc>
                <a:spcPts val="2300"/>
              </a:lnSpc>
              <a:defRPr sz="2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Example of a title at the bottom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-1" y="3708591"/>
            <a:ext cx="9143999" cy="288000"/>
          </a:xfrm>
          <a:solidFill>
            <a:schemeClr val="tx2">
              <a:alpha val="50000"/>
            </a:schemeClr>
          </a:solidFill>
          <a:ln>
            <a:noFill/>
          </a:ln>
        </p:spPr>
        <p:txBody>
          <a:bodyPr wrap="none" lIns="756000" tIns="18000" rIns="1962000"/>
          <a:lstStyle>
            <a:lvl1pPr marL="0" indent="0" algn="l">
              <a:buNone/>
              <a:defRPr sz="1000" b="1" cap="all" baseline="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 dirty="0"/>
              <a:t>SUBTITLE OR DATE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521D38FC-6D70-0146-84E1-32B3F0A2D64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40600" y="4568825"/>
            <a:ext cx="1803400" cy="574675"/>
          </a:xfrm>
          <a:prstGeom prst="rect">
            <a:avLst/>
          </a:prstGeom>
        </p:spPr>
      </p:pic>
      <p:sp>
        <p:nvSpPr>
          <p:cNvPr id="9" name="Tijdelijke aanduiding voor tekst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3990975"/>
            <a:ext cx="9143999" cy="576263"/>
          </a:xfrm>
          <a:solidFill>
            <a:srgbClr val="000000">
              <a:alpha val="25098"/>
            </a:srgbClr>
          </a:solidFill>
          <a:ln>
            <a:noFill/>
          </a:ln>
        </p:spPr>
        <p:txBody>
          <a:bodyPr lIns="756000" anchor="ctr" anchorCtr="0"/>
          <a:lstStyle>
            <a:lvl1pPr>
              <a:defRPr sz="11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Name, Function</a:t>
            </a:r>
          </a:p>
        </p:txBody>
      </p:sp>
      <p:sp>
        <p:nvSpPr>
          <p:cNvPr id="11" name="Tijdelijke aanduiding voor tekst 8"/>
          <p:cNvSpPr>
            <a:spLocks noGrp="1"/>
          </p:cNvSpPr>
          <p:nvPr>
            <p:ph type="body" sz="quarter" idx="14" hasCustomPrompt="1"/>
          </p:nvPr>
        </p:nvSpPr>
        <p:spPr>
          <a:xfrm>
            <a:off x="-6667" y="4567237"/>
            <a:ext cx="7347267" cy="576263"/>
          </a:xfrm>
          <a:solidFill>
            <a:srgbClr val="FFFFFF"/>
          </a:solidFill>
          <a:ln>
            <a:noFill/>
          </a:ln>
        </p:spPr>
        <p:txBody>
          <a:bodyPr lIns="756000" anchor="ctr" anchorCtr="0"/>
          <a:lstStyle>
            <a:lvl1pPr>
              <a:defRPr sz="11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Department, Sub department or Capacity Group</a:t>
            </a:r>
          </a:p>
        </p:txBody>
      </p:sp>
    </p:spTree>
    <p:extLst>
      <p:ext uri="{BB962C8B-B14F-4D97-AF65-F5344CB8AC3E}">
        <p14:creationId xmlns:p14="http://schemas.microsoft.com/office/powerpoint/2010/main" val="223749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This is an example of a 27 </a:t>
            </a:r>
            <a:r>
              <a:rPr lang="en-GB" dirty="0" err="1"/>
              <a:t>pt</a:t>
            </a:r>
            <a:r>
              <a:rPr lang="en-GB" dirty="0"/>
              <a:t> headline with 27 </a:t>
            </a:r>
            <a:r>
              <a:rPr lang="en-GB" dirty="0" err="1"/>
              <a:t>pt</a:t>
            </a:r>
            <a:r>
              <a:rPr lang="en-GB" dirty="0"/>
              <a:t> line spacing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pPr lvl="0"/>
            <a:r>
              <a:rPr lang="en-GB" dirty="0"/>
              <a:t>Click to enter text</a:t>
            </a:r>
          </a:p>
          <a:p>
            <a:pPr lvl="1"/>
            <a:r>
              <a:rPr lang="en-GB" dirty="0" err="1"/>
              <a:t>Tweede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Derde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Vierde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Vijfde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Event-based automated refereeing for robot soccer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94838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 -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825" y="585793"/>
            <a:ext cx="3595688" cy="732238"/>
          </a:xfrm>
        </p:spPr>
        <p:txBody>
          <a:bodyPr/>
          <a:lstStyle>
            <a:lvl1pPr>
              <a:lnSpc>
                <a:spcPct val="100000"/>
              </a:lnSpc>
              <a:defRPr sz="1950" b="0" baseline="0"/>
            </a:lvl1pPr>
          </a:lstStyle>
          <a:p>
            <a:r>
              <a:rPr lang="en-GB" dirty="0"/>
              <a:t>This is an example of 19,5 </a:t>
            </a:r>
            <a:r>
              <a:rPr lang="en-GB" dirty="0" err="1"/>
              <a:t>pt</a:t>
            </a:r>
            <a:r>
              <a:rPr lang="en-GB" dirty="0"/>
              <a:t> text with single line spacing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755650" y="1295401"/>
            <a:ext cx="3598863" cy="29337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/>
              <a:t>Click to enter text</a:t>
            </a:r>
          </a:p>
          <a:p>
            <a:pPr lvl="1"/>
            <a:r>
              <a:rPr lang="en-GB" dirty="0" err="1"/>
              <a:t>Tweede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Derde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Vierde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Vijfde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723606" y="1296000"/>
            <a:ext cx="3595688" cy="2933101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/>
              <a:t>Click to enter text</a:t>
            </a:r>
          </a:p>
          <a:p>
            <a:pPr lvl="1"/>
            <a:r>
              <a:rPr lang="en-GB" dirty="0" err="1"/>
              <a:t>Tweede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Derde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Vierde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Vijfde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Event-based automated refereeing for robot soccer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4714875" y="586800"/>
            <a:ext cx="3604419" cy="732238"/>
          </a:xfrm>
        </p:spPr>
        <p:txBody>
          <a:bodyPr anchor="t"/>
          <a:lstStyle>
            <a:lvl1pPr marL="0" indent="0">
              <a:buNone/>
              <a:defRPr lang="nl-NL" sz="1950" b="0" kern="120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 dirty="0"/>
              <a:t>Click to enter text</a:t>
            </a:r>
          </a:p>
        </p:txBody>
      </p:sp>
    </p:spTree>
    <p:extLst>
      <p:ext uri="{BB962C8B-B14F-4D97-AF65-F5344CB8AC3E}">
        <p14:creationId xmlns:p14="http://schemas.microsoft.com/office/powerpoint/2010/main" val="1682407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2 text - 1/2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6000" y="586800"/>
            <a:ext cx="3600000" cy="732238"/>
          </a:xfrm>
        </p:spPr>
        <p:txBody>
          <a:bodyPr/>
          <a:lstStyle>
            <a:lvl1pPr>
              <a:lnSpc>
                <a:spcPct val="100000"/>
              </a:lnSpc>
              <a:defRPr sz="1950" b="0" baseline="0"/>
            </a:lvl1pPr>
          </a:lstStyle>
          <a:p>
            <a:r>
              <a:rPr lang="en-GB" dirty="0"/>
              <a:t>This is an example of 19,5 </a:t>
            </a:r>
            <a:r>
              <a:rPr lang="en-GB" dirty="0" err="1"/>
              <a:t>pt</a:t>
            </a:r>
            <a:r>
              <a:rPr lang="en-GB" dirty="0"/>
              <a:t> text with single line spacing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755650" y="1295401"/>
            <a:ext cx="3598863" cy="29337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/>
              <a:t>Click to enter text</a:t>
            </a:r>
          </a:p>
          <a:p>
            <a:pPr lvl="1"/>
            <a:r>
              <a:rPr lang="en-GB" dirty="0" err="1"/>
              <a:t>Tweede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Derde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Vierde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Vijfde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Event-based automated refereeing for robot soccer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Tijdelijke aanduiding voor afbeelding 9"/>
          <p:cNvSpPr>
            <a:spLocks noGrp="1"/>
          </p:cNvSpPr>
          <p:nvPr>
            <p:ph type="pic" sz="quarter" idx="13" hasCustomPrompt="1"/>
          </p:nvPr>
        </p:nvSpPr>
        <p:spPr>
          <a:xfrm>
            <a:off x="4714875" y="0"/>
            <a:ext cx="4429125" cy="4567238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Click to insert image</a:t>
            </a:r>
          </a:p>
        </p:txBody>
      </p:sp>
    </p:spTree>
    <p:extLst>
      <p:ext uri="{BB962C8B-B14F-4D97-AF65-F5344CB8AC3E}">
        <p14:creationId xmlns:p14="http://schemas.microsoft.com/office/powerpoint/2010/main" val="981543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/3 text - 1/3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6000" y="586800"/>
            <a:ext cx="4910138" cy="732238"/>
          </a:xfrm>
        </p:spPr>
        <p:txBody>
          <a:bodyPr/>
          <a:lstStyle>
            <a:lvl1pPr>
              <a:lnSpc>
                <a:spcPct val="100000"/>
              </a:lnSpc>
              <a:defRPr sz="1950" b="0" baseline="0"/>
            </a:lvl1pPr>
          </a:lstStyle>
          <a:p>
            <a:r>
              <a:rPr lang="en-GB" dirty="0"/>
              <a:t>This is an example of 19,5 </a:t>
            </a:r>
            <a:r>
              <a:rPr lang="en-GB" dirty="0" err="1"/>
              <a:t>pt</a:t>
            </a:r>
            <a:r>
              <a:rPr lang="en-GB" dirty="0"/>
              <a:t> text with single line spacing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755650" y="1295401"/>
            <a:ext cx="4913313" cy="29337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/>
              <a:t>Click to enter text</a:t>
            </a:r>
          </a:p>
          <a:p>
            <a:pPr lvl="1"/>
            <a:r>
              <a:rPr lang="en-GB" dirty="0" err="1"/>
              <a:t>Tweede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Derde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Vierde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Vijfde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Event-based automated refereeing for robot soccer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Tijdelijke aanduiding voor afbeelding 9"/>
          <p:cNvSpPr>
            <a:spLocks noGrp="1"/>
          </p:cNvSpPr>
          <p:nvPr>
            <p:ph type="pic" sz="quarter" idx="13" hasCustomPrompt="1"/>
          </p:nvPr>
        </p:nvSpPr>
        <p:spPr>
          <a:xfrm>
            <a:off x="6046788" y="0"/>
            <a:ext cx="3097212" cy="4567238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Click to insert image</a:t>
            </a:r>
          </a:p>
        </p:txBody>
      </p:sp>
    </p:spTree>
    <p:extLst>
      <p:ext uri="{BB962C8B-B14F-4D97-AF65-F5344CB8AC3E}">
        <p14:creationId xmlns:p14="http://schemas.microsoft.com/office/powerpoint/2010/main" val="3272405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+ image/movie 16: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wrap="none"/>
          <a:lstStyle/>
          <a:p>
            <a:r>
              <a:rPr lang="en-GB" dirty="0"/>
              <a:t>This is an example of a 27 </a:t>
            </a:r>
            <a:r>
              <a:rPr lang="en-GB" dirty="0" err="1"/>
              <a:t>pt</a:t>
            </a:r>
            <a:r>
              <a:rPr lang="en-GB" dirty="0"/>
              <a:t> headline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Event-based automated refereeing for robot soccer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Tijdelijke aanduiding voor inhoud 9"/>
          <p:cNvSpPr>
            <a:spLocks noGrp="1" noChangeAspect="1"/>
          </p:cNvSpPr>
          <p:nvPr>
            <p:ph sz="quarter" idx="13" hasCustomPrompt="1"/>
          </p:nvPr>
        </p:nvSpPr>
        <p:spPr>
          <a:xfrm>
            <a:off x="1889125" y="1079501"/>
            <a:ext cx="5292725" cy="2977200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GB" dirty="0"/>
              <a:t>Click icon to insert 16x9 image or movie</a:t>
            </a:r>
          </a:p>
        </p:txBody>
      </p:sp>
      <p:sp>
        <p:nvSpPr>
          <p:cNvPr id="12" name="Tijdelijke aanduiding voor tekst 11"/>
          <p:cNvSpPr>
            <a:spLocks noGrp="1"/>
          </p:cNvSpPr>
          <p:nvPr>
            <p:ph type="body" sz="quarter" idx="14" hasCustomPrompt="1"/>
          </p:nvPr>
        </p:nvSpPr>
        <p:spPr>
          <a:xfrm>
            <a:off x="1889125" y="4106268"/>
            <a:ext cx="5292725" cy="165100"/>
          </a:xfrm>
        </p:spPr>
        <p:txBody>
          <a:bodyPr/>
          <a:lstStyle>
            <a:lvl1pPr>
              <a:defRPr sz="1100" i="1"/>
            </a:lvl1pPr>
          </a:lstStyle>
          <a:p>
            <a:pPr lvl="0"/>
            <a:r>
              <a:rPr lang="en-GB" dirty="0"/>
              <a:t>Click to insert Caption under image or movie</a:t>
            </a:r>
          </a:p>
        </p:txBody>
      </p:sp>
    </p:spTree>
    <p:extLst>
      <p:ext uri="{BB962C8B-B14F-4D97-AF65-F5344CB8AC3E}">
        <p14:creationId xmlns:p14="http://schemas.microsoft.com/office/powerpoint/2010/main" val="1938494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3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A 27pt headline on a slide with three images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758824" y="1306642"/>
            <a:ext cx="2084389" cy="636458"/>
          </a:xfrm>
        </p:spPr>
        <p:txBody>
          <a:bodyPr/>
          <a:lstStyle>
            <a:lvl1pPr>
              <a:defRPr sz="1650"/>
            </a:lvl1pPr>
          </a:lstStyle>
          <a:p>
            <a:pPr lvl="0"/>
            <a:r>
              <a:rPr lang="en-GB" dirty="0"/>
              <a:t>Click to enter 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Event-based automated refereeing for robot soccer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3490913" y="1302661"/>
            <a:ext cx="2084389" cy="636458"/>
          </a:xfrm>
        </p:spPr>
        <p:txBody>
          <a:bodyPr/>
          <a:lstStyle>
            <a:lvl1pPr>
              <a:defRPr sz="1650"/>
            </a:lvl1pPr>
          </a:lstStyle>
          <a:p>
            <a:pPr lvl="0"/>
            <a:r>
              <a:rPr lang="en-GB" dirty="0"/>
              <a:t>Click to enter text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4" hasCustomPrompt="1"/>
          </p:nvPr>
        </p:nvSpPr>
        <p:spPr>
          <a:xfrm>
            <a:off x="6235414" y="1302661"/>
            <a:ext cx="2084389" cy="636458"/>
          </a:xfrm>
        </p:spPr>
        <p:txBody>
          <a:bodyPr/>
          <a:lstStyle>
            <a:lvl1pPr>
              <a:defRPr sz="1650"/>
            </a:lvl1pPr>
          </a:lstStyle>
          <a:p>
            <a:pPr lvl="0"/>
            <a:r>
              <a:rPr lang="en-GB" dirty="0"/>
              <a:t>Click to enter text</a:t>
            </a:r>
          </a:p>
        </p:txBody>
      </p:sp>
      <p:sp>
        <p:nvSpPr>
          <p:cNvPr id="10" name="Tijdelijke aanduiding voor afbeelding 9"/>
          <p:cNvSpPr>
            <a:spLocks noGrp="1"/>
          </p:cNvSpPr>
          <p:nvPr>
            <p:ph type="pic" sz="quarter" idx="15" hasCustomPrompt="1"/>
          </p:nvPr>
        </p:nvSpPr>
        <p:spPr>
          <a:xfrm>
            <a:off x="755650" y="1943101"/>
            <a:ext cx="2087563" cy="2625298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GB" dirty="0"/>
              <a:t>Click to insert image</a:t>
            </a:r>
          </a:p>
        </p:txBody>
      </p:sp>
      <p:sp>
        <p:nvSpPr>
          <p:cNvPr id="11" name="Tijdelijke aanduiding voor afbeelding 9"/>
          <p:cNvSpPr>
            <a:spLocks noGrp="1"/>
          </p:cNvSpPr>
          <p:nvPr>
            <p:ph type="pic" sz="quarter" idx="16" hasCustomPrompt="1"/>
          </p:nvPr>
        </p:nvSpPr>
        <p:spPr>
          <a:xfrm>
            <a:off x="3487739" y="1943101"/>
            <a:ext cx="2087563" cy="2625298"/>
          </a:xfr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Click to insert image</a:t>
            </a:r>
          </a:p>
          <a:p>
            <a:endParaRPr lang="en-GB" dirty="0"/>
          </a:p>
        </p:txBody>
      </p:sp>
      <p:sp>
        <p:nvSpPr>
          <p:cNvPr id="12" name="Tijdelijke aanduiding voor afbeelding 9"/>
          <p:cNvSpPr>
            <a:spLocks noGrp="1"/>
          </p:cNvSpPr>
          <p:nvPr>
            <p:ph type="pic" sz="quarter" idx="17" hasCustomPrompt="1"/>
          </p:nvPr>
        </p:nvSpPr>
        <p:spPr>
          <a:xfrm>
            <a:off x="6235414" y="1943101"/>
            <a:ext cx="2087563" cy="2625298"/>
          </a:xfr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Click to insert image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49201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" y="4568400"/>
            <a:ext cx="1114424" cy="572286"/>
          </a:xfrm>
          <a:prstGeom prst="rect">
            <a:avLst/>
          </a:prstGeom>
          <a:solidFill>
            <a:schemeClr val="bg1"/>
          </a:solidFill>
        </p:spPr>
        <p:txBody>
          <a:bodyPr vert="horz" lIns="756000" tIns="0" rIns="0" bIns="0" rtlCol="0" anchor="ctr"/>
          <a:lstStyle>
            <a:lvl1pPr algn="l">
              <a:defRPr sz="1100" b="0">
                <a:solidFill>
                  <a:schemeClr val="tx1"/>
                </a:solidFill>
              </a:defRPr>
            </a:lvl1pPr>
          </a:lstStyle>
          <a:p>
            <a:fld id="{C194BDB0-F4EA-4DD6-8281-CCE2440D0CE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825" y="518711"/>
            <a:ext cx="7556500" cy="53903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GB" dirty="0"/>
              <a:t>This is an example of a 27 </a:t>
            </a:r>
            <a:r>
              <a:rPr lang="en-GB" dirty="0" err="1"/>
              <a:t>pt</a:t>
            </a:r>
            <a:r>
              <a:rPr lang="en-GB" dirty="0"/>
              <a:t> headline with 27 </a:t>
            </a:r>
            <a:r>
              <a:rPr lang="en-GB" dirty="0" err="1"/>
              <a:t>pt</a:t>
            </a:r>
            <a:r>
              <a:rPr lang="en-GB" dirty="0"/>
              <a:t> line spacing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824" y="1306642"/>
            <a:ext cx="7556501" cy="29224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dirty="0" err="1"/>
              <a:t>Klik</a:t>
            </a:r>
            <a:r>
              <a:rPr lang="en-GB" dirty="0"/>
              <a:t> om de </a:t>
            </a:r>
            <a:r>
              <a:rPr lang="en-GB" dirty="0" err="1"/>
              <a:t>modelstijlen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bewerken</a:t>
            </a:r>
            <a:endParaRPr lang="en-GB" dirty="0"/>
          </a:p>
          <a:p>
            <a:pPr lvl="1"/>
            <a:r>
              <a:rPr lang="en-GB" dirty="0" err="1"/>
              <a:t>Tweede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Derde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Vierde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Vijfde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14426" y="4568400"/>
            <a:ext cx="7042149" cy="576000"/>
          </a:xfrm>
          <a:prstGeom prst="rect">
            <a:avLst/>
          </a:prstGeom>
          <a:solidFill>
            <a:schemeClr val="bg1"/>
          </a:solidFill>
        </p:spPr>
        <p:txBody>
          <a:bodyPr vert="horz" lIns="0" tIns="0" rIns="0" bIns="0" rtlCol="0" anchor="ctr"/>
          <a:lstStyle>
            <a:lvl1pPr algn="l">
              <a:defRPr sz="1100" b="0">
                <a:solidFill>
                  <a:schemeClr val="tx1"/>
                </a:solidFill>
              </a:defRPr>
            </a:lvl1pPr>
          </a:lstStyle>
          <a:p>
            <a:r>
              <a:rPr lang="en-US"/>
              <a:t>Event-based automated refereeing for robot soccer</a:t>
            </a:r>
            <a:endParaRPr lang="en-GB" dirty="0"/>
          </a:p>
        </p:txBody>
      </p:sp>
      <p:pic>
        <p:nvPicPr>
          <p:cNvPr id="66" name="Picture 4">
            <a:extLst>
              <a:ext uri="{FF2B5EF4-FFF2-40B4-BE49-F238E27FC236}">
                <a16:creationId xmlns:a16="http://schemas.microsoft.com/office/drawing/2014/main" id="{93FD69BB-9D62-3A4C-8433-C5954D52BB6F}"/>
              </a:ext>
            </a:extLst>
          </p:cNvPr>
          <p:cNvPicPr>
            <a:picLocks noChangeAspect="1"/>
          </p:cNvPicPr>
          <p:nvPr userDrawn="1"/>
        </p:nvPicPr>
        <p:blipFill>
          <a:blip r:embed="rId19"/>
          <a:stretch>
            <a:fillRect/>
          </a:stretch>
        </p:blipFill>
        <p:spPr>
          <a:xfrm>
            <a:off x="8156575" y="4568825"/>
            <a:ext cx="987425" cy="57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791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61" r:id="rId3"/>
    <p:sldLayoutId id="2147483662" r:id="rId4"/>
    <p:sldLayoutId id="2147483664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  <p:sldLayoutId id="2147483683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685800" rtl="0" eaLnBrk="1" latinLnBrk="0" hangingPunct="1">
        <a:lnSpc>
          <a:spcPts val="2700"/>
        </a:lnSpc>
        <a:spcBef>
          <a:spcPct val="0"/>
        </a:spcBef>
        <a:buNone/>
        <a:defRPr sz="27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None/>
        <a:defRPr sz="195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6858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None/>
        <a:defRPr sz="1650" kern="1200">
          <a:solidFill>
            <a:schemeClr val="tx1"/>
          </a:solidFill>
          <a:latin typeface="+mn-lt"/>
          <a:ea typeface="+mn-ea"/>
          <a:cs typeface="+mn-cs"/>
        </a:defRPr>
      </a:lvl2pPr>
      <a:lvl3pPr marL="180975" indent="-180975" algn="l" defTabSz="6858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•"/>
        <a:defRPr sz="1650" kern="1200">
          <a:solidFill>
            <a:schemeClr val="tx1"/>
          </a:solidFill>
          <a:latin typeface="+mn-lt"/>
          <a:ea typeface="+mn-ea"/>
          <a:cs typeface="+mn-cs"/>
        </a:defRPr>
      </a:lvl3pPr>
      <a:lvl4pPr marL="360000" indent="-180975" algn="l" defTabSz="6858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•"/>
        <a:defRPr sz="1650" kern="1200">
          <a:solidFill>
            <a:schemeClr val="tx1"/>
          </a:solidFill>
          <a:latin typeface="+mn-lt"/>
          <a:ea typeface="+mn-ea"/>
          <a:cs typeface="+mn-cs"/>
        </a:defRPr>
      </a:lvl4pPr>
      <a:lvl5pPr marL="539750" indent="-177800" algn="l" defTabSz="6858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•"/>
        <a:defRPr sz="16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Paper Review</a:t>
            </a:r>
          </a:p>
        </p:txBody>
      </p:sp>
      <p:sp>
        <p:nvSpPr>
          <p:cNvPr id="15" name="Ondertitel 1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08/02/2024</a:t>
            </a:r>
          </a:p>
        </p:txBody>
      </p:sp>
      <p:sp>
        <p:nvSpPr>
          <p:cNvPr id="16" name="Tijdelijke aanduiding voor tekst 1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Deniz </a:t>
            </a:r>
            <a:r>
              <a:rPr lang="en-GB" dirty="0" err="1"/>
              <a:t>Akyazi</a:t>
            </a:r>
            <a:r>
              <a:rPr lang="en-GB" dirty="0"/>
              <a:t>, MSD EngD Candidate</a:t>
            </a:r>
          </a:p>
        </p:txBody>
      </p:sp>
      <p:sp>
        <p:nvSpPr>
          <p:cNvPr id="17" name="Tijdelijke aanduiding voor tekst 1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Department of Mathematics and Computer Science, EngD MSD Group</a:t>
            </a:r>
          </a:p>
        </p:txBody>
      </p:sp>
    </p:spTree>
    <p:extLst>
      <p:ext uri="{BB962C8B-B14F-4D97-AF65-F5344CB8AC3E}">
        <p14:creationId xmlns:p14="http://schemas.microsoft.com/office/powerpoint/2010/main" val="4035671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ACD755-01B1-2841-49AD-2D60F69336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4F2AA-76FF-AC70-DFD8-E564C2845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Autoref</a:t>
            </a:r>
            <a:r>
              <a:rPr lang="en-GB" dirty="0"/>
              <a:t> – SSL Automaton</a:t>
            </a:r>
            <a:endParaRPr lang="LID4096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0E5419-0CEE-B7A7-9968-F4780F496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Event-based automated refereeing for robot soccer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E533CF-6094-CB09-547C-EE859E160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10</a:t>
            </a:fld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1CF7B4B-BABE-BE21-99EC-784DD47002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214" y="1057750"/>
            <a:ext cx="2171918" cy="203134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5221003-1DBB-9155-3B45-7D9ABBF259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215" y="3106278"/>
            <a:ext cx="2171918" cy="109305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9A24132-7962-D4DD-565B-BA983FD539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9132" y="1057750"/>
            <a:ext cx="1985318" cy="137596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3CE12F8-8A7D-6F75-982A-AEEB79AC3A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29132" y="2433712"/>
            <a:ext cx="2198789" cy="176562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91D1AA0-4944-389A-67D1-D51D8C6A212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24299" y="335344"/>
            <a:ext cx="3829695" cy="4098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922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el 19"/>
          <p:cNvSpPr>
            <a:spLocks noGrp="1"/>
          </p:cNvSpPr>
          <p:nvPr>
            <p:ph type="title"/>
          </p:nvPr>
        </p:nvSpPr>
        <p:spPr>
          <a:xfrm>
            <a:off x="758825" y="518711"/>
            <a:ext cx="7556500" cy="539038"/>
          </a:xfrm>
        </p:spPr>
        <p:txBody>
          <a:bodyPr anchor="t">
            <a:normAutofit/>
          </a:bodyPr>
          <a:lstStyle/>
          <a:p>
            <a:r>
              <a:rPr lang="en-US" dirty="0"/>
              <a:t>Automaton evolution and the rules</a:t>
            </a: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4849D85-CE85-587F-AFB9-0A92421722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807" y="1464629"/>
            <a:ext cx="5335522" cy="2214242"/>
          </a:xfrm>
          <a:prstGeom prst="rect">
            <a:avLst/>
          </a:prstGeom>
          <a:noFill/>
        </p:spPr>
      </p:pic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1114426" y="4568400"/>
            <a:ext cx="7042149" cy="57600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Event-based automated refereeing for robot soccer</a:t>
            </a:r>
            <a:endParaRPr lang="en-GB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2" y="4568400"/>
            <a:ext cx="1114424" cy="572286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194BDB0-F4EA-4DD6-8281-CCE2440D0CE0}" type="slidenum">
              <a:rPr lang="en-GB" smtClean="0"/>
              <a:pPr>
                <a:spcAft>
                  <a:spcPts val="600"/>
                </a:spcAft>
              </a:pPr>
              <a:t>11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1E83DC4-286F-E62F-E0B7-BED4780826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6833" y="2019223"/>
            <a:ext cx="3048425" cy="110505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70A268B-FCCF-BE2E-E819-06A0F80C5F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6183" y="1438117"/>
            <a:ext cx="5334744" cy="226726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A3AB510-A116-B7E0-00A5-B7A65E529CD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81599" y="2019223"/>
            <a:ext cx="2953162" cy="99073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E46A591-B776-215B-9283-C5A3077510E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5511" y="1395248"/>
            <a:ext cx="5468113" cy="2353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32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156799-3C86-3E19-41CF-886CDB43ED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el 13">
            <a:extLst>
              <a:ext uri="{FF2B5EF4-FFF2-40B4-BE49-F238E27FC236}">
                <a16:creationId xmlns:a16="http://schemas.microsoft.com/office/drawing/2014/main" id="{0A0C9DB8-256A-8636-7736-A077D76E8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700" b="1" dirty="0"/>
              <a:t>Event loop algorithm</a:t>
            </a:r>
            <a:endParaRPr lang="en-GB" sz="2700" b="1" dirty="0"/>
          </a:p>
        </p:txBody>
      </p:sp>
      <p:sp>
        <p:nvSpPr>
          <p:cNvPr id="15" name="Tijdelijke aanduiding voor inhoud 14">
            <a:extLst>
              <a:ext uri="{FF2B5EF4-FFF2-40B4-BE49-F238E27FC236}">
                <a16:creationId xmlns:a16="http://schemas.microsoft.com/office/drawing/2014/main" id="{B08F8AD0-95C2-A346-AAD4-6840ABCA278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1200" dirty="0"/>
              <a:t>In this kind of architecture, an event is any of the conditions associated with an edge in the automaton. The events we have currently implemented are: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/>
              <a:t>the ball’s speed goes above the maximum limit defined in the rules,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/>
              <a:t>the ball enters a goal,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/>
              <a:t>the ball exits the field without entering a goal,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/>
              <a:t>the robots are ready for a free kick to be taken,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/>
              <a:t>a robot touches the ball,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/>
              <a:t>a robot takes a free kick,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/>
              <a:t>a robot dribbles the ball over a linear distance of greater than 1000mm,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/>
              <a:t>a team is taking too long to take a free kick,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/>
              <a:t>progress gets stuck during play, and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/>
              <a:t>the end of the first or second half is reached.</a:t>
            </a:r>
            <a:endParaRPr lang="en-GB" sz="1200" dirty="0"/>
          </a:p>
        </p:txBody>
      </p:sp>
      <p:sp>
        <p:nvSpPr>
          <p:cNvPr id="17" name="Tijdelijke aanduiding voor tekst 16">
            <a:extLst>
              <a:ext uri="{FF2B5EF4-FFF2-40B4-BE49-F238E27FC236}">
                <a16:creationId xmlns:a16="http://schemas.microsoft.com/office/drawing/2014/main" id="{E81D8B60-375D-53EA-5D50-A45EA4F59257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sz="2000" b="1" dirty="0"/>
              <a:t>Event detector implementations</a:t>
            </a:r>
            <a:endParaRPr lang="en-GB" sz="2000" b="1" dirty="0"/>
          </a:p>
        </p:txBody>
      </p:sp>
      <p:sp>
        <p:nvSpPr>
          <p:cNvPr id="16" name="Tijdelijke aanduiding voor inhoud 15">
            <a:extLst>
              <a:ext uri="{FF2B5EF4-FFF2-40B4-BE49-F238E27FC236}">
                <a16:creationId xmlns:a16="http://schemas.microsoft.com/office/drawing/2014/main" id="{F27A5995-828D-ECE4-42FB-EB50B2DB963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dirty="0"/>
              <a:t>Each time a new world state is available, the </a:t>
            </a:r>
            <a:r>
              <a:rPr lang="en-US" sz="1200" dirty="0" err="1"/>
              <a:t>autoref</a:t>
            </a:r>
            <a:r>
              <a:rPr lang="en-US" sz="1200" dirty="0"/>
              <a:t> algorithm checks whether any event has occurred; if so, it updates its state variables and may issue a command accordingly.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200" dirty="0"/>
              <a:t>Ball exit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200" dirty="0"/>
              <a:t>Ball touching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200" dirty="0"/>
              <a:t>Robots settled</a:t>
            </a:r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2D0102A-370D-4183-782E-53A60C56A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Event-based automated refereeing for robot soccer</a:t>
            </a:r>
            <a:endParaRPr lang="en-GB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B108FF7-D88F-93D8-2755-FEFF4A877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pPr/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41261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9CE66B3-2515-E5A3-F726-28F38C193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700" b="1" dirty="0"/>
              <a:t>SSL Vision </a:t>
            </a:r>
            <a:r>
              <a:rPr lang="en-GB" sz="2700" b="1" dirty="0" err="1"/>
              <a:t>Github</a:t>
            </a:r>
            <a:endParaRPr lang="LID4096" sz="2700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51671A-6387-E4BB-81AF-602574347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Event-based automated refereeing for robot soccer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D73F47-18E0-89A3-9D65-02942ECB2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13</a:t>
            </a:fld>
            <a:endParaRPr lang="en-GB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66B5EF5-E6F2-B1D5-BF28-AA5FC4EBCBE5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GB" sz="2700" b="1" dirty="0"/>
              <a:t>SSL </a:t>
            </a:r>
            <a:r>
              <a:rPr lang="en-GB" sz="2700" b="1" dirty="0" err="1"/>
              <a:t>Autoref</a:t>
            </a:r>
            <a:r>
              <a:rPr lang="en-GB" sz="2700" b="1" dirty="0"/>
              <a:t> </a:t>
            </a:r>
            <a:r>
              <a:rPr lang="en-GB" sz="2700" b="1" dirty="0" err="1"/>
              <a:t>Github</a:t>
            </a:r>
            <a:endParaRPr lang="LID4096" sz="2700" b="1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B888D43-2559-002D-C42C-C18F8FE89F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685" y="1211174"/>
            <a:ext cx="3838921" cy="310275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10B1621-9A48-3A94-C4E0-A7B150B892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1653" y="1018023"/>
            <a:ext cx="3139333" cy="3423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371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37CD49-5AFA-D467-046E-9846ED2A19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03A16C-0C80-9DD3-2ACD-9AE06F211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– Human Referee Comparison</a:t>
            </a:r>
            <a:endParaRPr lang="en-GB" dirty="0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C5FC3A36-47C5-8FC9-062A-B8E561007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Event-based automated refereeing for robot soccer</a:t>
            </a:r>
            <a:endParaRPr lang="en-GB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591D3AB7-F933-92E9-B6FB-CD51B9D83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pPr/>
              <a:t>14</a:t>
            </a:fld>
            <a:endParaRPr lang="en-GB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7401DE2-4D8A-415C-017C-33B5BFC8D0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489" y="1723568"/>
            <a:ext cx="2981741" cy="2343477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13908F2B-D336-2378-8925-ECF71CE91A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8231" y="1057749"/>
            <a:ext cx="2887972" cy="2951543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191D175A-8D8A-AD11-2E69-E81AD7000A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6048" y="1747722"/>
            <a:ext cx="3057952" cy="1648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661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E05E4CA6-DCDF-24C9-904A-DAE33C213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700" b="1" dirty="0"/>
              <a:t>Conclusion</a:t>
            </a:r>
            <a:endParaRPr lang="LID4096" sz="2700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2229AF-2ADD-A4C2-9879-F8F7BA9E8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Event-based automated refereeing for robot soccer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FEBAFB-DE7C-4BA1-C671-CB4A594E3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15</a:t>
            </a:fld>
            <a:endParaRPr lang="en-GB" dirty="0"/>
          </a:p>
        </p:txBody>
      </p:sp>
      <p:sp>
        <p:nvSpPr>
          <p:cNvPr id="13" name="Table Placeholder 12">
            <a:extLst>
              <a:ext uri="{FF2B5EF4-FFF2-40B4-BE49-F238E27FC236}">
                <a16:creationId xmlns:a16="http://schemas.microsoft.com/office/drawing/2014/main" id="{9C2080FC-9552-EC3C-1F7F-811D1E34C278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755650" y="1079501"/>
            <a:ext cx="7559675" cy="2889826"/>
          </a:xfrm>
        </p:spPr>
        <p:txBody>
          <a:bodyPr/>
          <a:lstStyle/>
          <a:p>
            <a:r>
              <a:rPr lang="en-GB" dirty="0"/>
              <a:t>Pros &amp; Cons</a:t>
            </a:r>
          </a:p>
          <a:p>
            <a:r>
              <a:rPr lang="en-GB" dirty="0"/>
              <a:t>+ Fast and real-time</a:t>
            </a:r>
          </a:p>
          <a:p>
            <a:r>
              <a:rPr lang="en-GB" dirty="0"/>
              <a:t>+ Directly reads info from SSL-Vision (global solution)</a:t>
            </a:r>
          </a:p>
          <a:p>
            <a:r>
              <a:rPr lang="en-GB" dirty="0"/>
              <a:t>+ Doesn’t need extra vision setup other than existing corner cameras</a:t>
            </a:r>
          </a:p>
          <a:p>
            <a:r>
              <a:rPr lang="en-GB" dirty="0"/>
              <a:t>+ Actually, transmits the decision to team</a:t>
            </a:r>
          </a:p>
          <a:p>
            <a:r>
              <a:rPr lang="en-GB" dirty="0"/>
              <a:t>- Requires </a:t>
            </a:r>
            <a:r>
              <a:rPr lang="en-GB" dirty="0" err="1"/>
              <a:t>Refbox</a:t>
            </a:r>
            <a:r>
              <a:rPr lang="en-GB" dirty="0"/>
              <a:t> – limited to </a:t>
            </a:r>
            <a:r>
              <a:rPr lang="en-GB" dirty="0" err="1"/>
              <a:t>refbox</a:t>
            </a:r>
            <a:r>
              <a:rPr lang="en-GB" dirty="0"/>
              <a:t> commands</a:t>
            </a:r>
          </a:p>
          <a:p>
            <a:r>
              <a:rPr lang="en-GB" dirty="0"/>
              <a:t>- Only has position, orientation &amp; velocity information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463563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5C3253-B4DA-1FB5-F6A3-4A33E9AE9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Event-based automated refereeing for robot soccer</a:t>
            </a:r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756AA3-8DD4-7AFD-05D9-90197C6A5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2</a:t>
            </a:fld>
            <a:endParaRPr lang="en-GB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A9F3F1E-6052-BBE2-0C5A-81506EE896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8106"/>
          <a:stretch/>
        </p:blipFill>
        <p:spPr>
          <a:xfrm>
            <a:off x="1467063" y="973777"/>
            <a:ext cx="6209874" cy="2405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915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Contents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Introduction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err="1"/>
              <a:t>Robocup</a:t>
            </a:r>
            <a:r>
              <a:rPr lang="en-GB" dirty="0"/>
              <a:t> SSL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Rules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Data Acquisition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err="1"/>
              <a:t>Autoref</a:t>
            </a: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err="1"/>
              <a:t>Github</a:t>
            </a:r>
            <a:r>
              <a:rPr lang="en-GB" dirty="0"/>
              <a:t> Pages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Results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Conclusion</a:t>
            </a:r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Event-based automated refereeing for robot soccer</a:t>
            </a:r>
            <a:endParaRPr lang="en-GB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pPr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1167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B9D8C-7509-80AE-8691-F58385362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53EA11-BD8D-E434-320D-8B6BE76EE6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challenge of creating </a:t>
            </a:r>
            <a:r>
              <a:rPr lang="en-US" b="1" dirty="0"/>
              <a:t>an intelligent agent </a:t>
            </a:r>
            <a:r>
              <a:rPr lang="en-US" dirty="0"/>
              <a:t>to observe data produced by a dynamic continuous process to find when the data matches some </a:t>
            </a:r>
            <a:r>
              <a:rPr lang="en-US" b="1" dirty="0"/>
              <a:t>specific predefined patterns</a:t>
            </a:r>
            <a:r>
              <a:rPr lang="en-US" dirty="0"/>
              <a:t>. In addition, the agent needs to </a:t>
            </a:r>
            <a:r>
              <a:rPr lang="en-US" b="1" dirty="0"/>
              <a:t>make decisions</a:t>
            </a:r>
            <a:r>
              <a:rPr lang="en-US" dirty="0"/>
              <a:t> about how to proceed based on the data patterns detected.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 the context of automated refereeing for the </a:t>
            </a:r>
            <a:r>
              <a:rPr lang="en-US" dirty="0" err="1"/>
              <a:t>RoboCup</a:t>
            </a:r>
            <a:r>
              <a:rPr lang="en-US" dirty="0"/>
              <a:t> Small Size League (SSL).</a:t>
            </a:r>
            <a:endParaRPr lang="LID4096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3C6524-A825-5F6F-04CF-3B94E9726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Event-based automated refereeing for robot soccer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38A48A-C693-E5E5-E046-BF12A7C62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09939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Robocup</a:t>
            </a:r>
            <a:r>
              <a:rPr lang="en-US" dirty="0"/>
              <a:t> SSL</a:t>
            </a:r>
            <a:endParaRPr lang="en-GB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Event-based automated refereeing for robot soccer</a:t>
            </a:r>
            <a:endParaRPr lang="en-GB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pPr/>
              <a:t>5</a:t>
            </a:fld>
            <a:endParaRPr lang="en-GB" dirty="0"/>
          </a:p>
        </p:txBody>
      </p:sp>
      <p:sp>
        <p:nvSpPr>
          <p:cNvPr id="6" name="Tijdelijke aanduiding voor inhoud 5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This is 16,5pt text</a:t>
            </a:r>
          </a:p>
          <a:p>
            <a:r>
              <a:rPr lang="en-US" dirty="0"/>
              <a:t>with single line spacing</a:t>
            </a:r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7ED3FBE-50EC-190F-F91E-EE0509B7FD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435" y="1417547"/>
            <a:ext cx="2867228" cy="248333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57F06779-95BA-543F-D69C-18719718F0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0509" y="1080420"/>
            <a:ext cx="2084388" cy="3140176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0D8D3D9B-E733-4A4F-E3E4-7F640EE10C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5585" y="547391"/>
            <a:ext cx="2343913" cy="2343913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29E21ADF-45A1-21D7-6989-26BC2CEFFD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15585" y="2919726"/>
            <a:ext cx="2407246" cy="1415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414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CD176-33E1-DBA9-DC70-2A4CB2041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Rules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312E02-7176-4FC9-CA7A-39B3300F43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824" y="1098826"/>
            <a:ext cx="2084389" cy="636458"/>
          </a:xfrm>
        </p:spPr>
        <p:txBody>
          <a:bodyPr/>
          <a:lstStyle/>
          <a:p>
            <a:r>
              <a:rPr lang="en-GB" b="1" dirty="0"/>
              <a:t>Time-based rules	</a:t>
            </a:r>
            <a:endParaRPr lang="LID4096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278C7E-89C8-800D-E9FC-4F3DB1C29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Event-based automated refereeing for robot soccer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D479E2-0F67-0B14-6DF5-4797613CC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6</a:t>
            </a:fld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225B94-623D-950C-D18A-AD0196539A12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3490913" y="1094845"/>
            <a:ext cx="2084389" cy="636458"/>
          </a:xfrm>
        </p:spPr>
        <p:txBody>
          <a:bodyPr/>
          <a:lstStyle/>
          <a:p>
            <a:r>
              <a:rPr lang="en-GB" b="1" dirty="0"/>
              <a:t>Robot-based rules</a:t>
            </a:r>
            <a:endParaRPr lang="LID4096" b="1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D42F08A-8EB5-FD19-04AC-A18BCA446D9C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6235414" y="1094845"/>
            <a:ext cx="2084389" cy="636458"/>
          </a:xfrm>
        </p:spPr>
        <p:txBody>
          <a:bodyPr/>
          <a:lstStyle/>
          <a:p>
            <a:r>
              <a:rPr lang="en-GB" b="1" dirty="0"/>
              <a:t>Ball-based rules</a:t>
            </a:r>
            <a:endParaRPr lang="LID4096" b="1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C052910-77DC-17F2-7BA4-602A8E0C434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5650" y="1735285"/>
            <a:ext cx="2087563" cy="262529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100" dirty="0"/>
              <a:t>Each half of the game lasts 10 min, with a 5-min half time in between.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100" dirty="0"/>
              <a:t>Time starts counting when the </a:t>
            </a:r>
            <a:r>
              <a:rPr lang="en-US" sz="1100" b="1" dirty="0"/>
              <a:t>READY command is sent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100" dirty="0"/>
              <a:t>Teams may also call for a </a:t>
            </a:r>
            <a:r>
              <a:rPr lang="en-US" sz="1100" b="1" dirty="0"/>
              <a:t>timeout</a:t>
            </a:r>
            <a:r>
              <a:rPr lang="en-US" sz="1100" dirty="0"/>
              <a:t> while play is stopped, which </a:t>
            </a:r>
            <a:r>
              <a:rPr lang="en-US" sz="1100" b="1" dirty="0"/>
              <a:t>halts the countdown </a:t>
            </a:r>
            <a:r>
              <a:rPr lang="en-US" sz="1100" dirty="0"/>
              <a:t>of time and; per game, each team may take up to </a:t>
            </a:r>
            <a:r>
              <a:rPr lang="en-US" sz="1100" b="1" dirty="0"/>
              <a:t>four timeouts</a:t>
            </a:r>
            <a:r>
              <a:rPr lang="en-US" sz="1100" dirty="0"/>
              <a:t> with a</a:t>
            </a:r>
            <a:r>
              <a:rPr lang="en-US" sz="1100" b="1" dirty="0"/>
              <a:t> total duration of up to 5 min.</a:t>
            </a:r>
            <a:endParaRPr lang="LID4096" sz="1100" b="1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E643804-F319-D5F3-A548-6E13FF9E663C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487739" y="1735285"/>
            <a:ext cx="2087563" cy="262529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/>
              <a:t>Rules that are triggered by the interactions between robots themselves.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/>
              <a:t>Easier to track robots but can  be countered by an </a:t>
            </a:r>
            <a:r>
              <a:rPr lang="en-US" sz="1400" b="1" dirty="0"/>
              <a:t>element of subjectivity</a:t>
            </a:r>
            <a:r>
              <a:rPr lang="en-US" sz="14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LID4096" sz="1200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2D09A51C-D575-0F45-8DAB-846ACADD032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235414" y="1735285"/>
            <a:ext cx="2087563" cy="262529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dirty="0"/>
              <a:t>Based on the behavior of the ball, or on the interaction between the ball and the robots.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dirty="0"/>
              <a:t>These rules tend to be the most relevant in real games, so we have focused our efforts here.</a:t>
            </a:r>
            <a:endParaRPr lang="LID4096" sz="1200" dirty="0"/>
          </a:p>
        </p:txBody>
      </p:sp>
    </p:spTree>
    <p:extLst>
      <p:ext uri="{BB962C8B-B14F-4D97-AF65-F5344CB8AC3E}">
        <p14:creationId xmlns:p14="http://schemas.microsoft.com/office/powerpoint/2010/main" val="1830524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el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700" b="1" dirty="0"/>
              <a:t>Data Acquisition</a:t>
            </a:r>
            <a:endParaRPr lang="en-GB" sz="2700" b="1" dirty="0"/>
          </a:p>
        </p:txBody>
      </p:sp>
      <p:sp>
        <p:nvSpPr>
          <p:cNvPr id="15" name="Tijdelijke aanduiding voor inhoud 1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2"/>
            <a:r>
              <a:rPr lang="en-US" sz="1600" dirty="0"/>
              <a:t>SSL-Vision processes data from </a:t>
            </a:r>
            <a:r>
              <a:rPr lang="en-US" sz="1600" b="1" dirty="0"/>
              <a:t>four overhead cameras</a:t>
            </a:r>
            <a:r>
              <a:rPr lang="en-US" sz="1600" dirty="0"/>
              <a:t>, each operating at </a:t>
            </a:r>
            <a:r>
              <a:rPr lang="en-US" sz="1600" b="1" dirty="0"/>
              <a:t>60 Hz</a:t>
            </a:r>
            <a:r>
              <a:rPr lang="en-US" sz="1600" dirty="0"/>
              <a:t>, and transmits data from every frame to the teams as soon as it is available.</a:t>
            </a:r>
          </a:p>
          <a:p>
            <a:pPr lvl="2"/>
            <a:r>
              <a:rPr lang="en-US" sz="1600" dirty="0"/>
              <a:t>One part of the setup of SSL-Vision is </a:t>
            </a:r>
            <a:r>
              <a:rPr lang="en-US" sz="1600" b="1" dirty="0"/>
              <a:t>geometry calibration</a:t>
            </a:r>
            <a:r>
              <a:rPr lang="en-US" sz="1600" dirty="0"/>
              <a:t>.</a:t>
            </a:r>
          </a:p>
          <a:p>
            <a:pPr lvl="2"/>
            <a:r>
              <a:rPr lang="en-US" sz="1600" dirty="0"/>
              <a:t>The other part of setup is color calibration.</a:t>
            </a:r>
          </a:p>
          <a:p>
            <a:pPr lvl="2"/>
            <a:r>
              <a:rPr lang="en-US" sz="1600" dirty="0"/>
              <a:t>Three main stages of processing: color thresholding, blob detection, and pattern detection.</a:t>
            </a:r>
          </a:p>
          <a:p>
            <a:pPr lvl="2"/>
            <a:r>
              <a:rPr lang="en-US" sz="1600" dirty="0"/>
              <a:t>Overall position and orientation.</a:t>
            </a:r>
            <a:endParaRPr lang="en-GB" sz="1600" dirty="0"/>
          </a:p>
        </p:txBody>
      </p:sp>
      <p:sp>
        <p:nvSpPr>
          <p:cNvPr id="17" name="Tijdelijke aanduiding voor tekst 16"/>
          <p:cNvSpPr>
            <a:spLocks noGrp="1"/>
          </p:cNvSpPr>
          <p:nvPr>
            <p:ph type="body" idx="13"/>
          </p:nvPr>
        </p:nvSpPr>
        <p:spPr>
          <a:xfrm>
            <a:off x="4722019" y="2647999"/>
            <a:ext cx="3604419" cy="487087"/>
          </a:xfrm>
        </p:spPr>
        <p:txBody>
          <a:bodyPr/>
          <a:lstStyle/>
          <a:p>
            <a:r>
              <a:rPr lang="en-US" sz="2700" b="1" dirty="0"/>
              <a:t>State Filtering</a:t>
            </a:r>
            <a:endParaRPr lang="en-GB" sz="2700" b="1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D8BDF90-8A26-84B2-4A33-0D9C86AE3C1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722019" y="349995"/>
            <a:ext cx="3597275" cy="1448299"/>
          </a:xfrm>
        </p:spPr>
      </p:pic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Event-based automated refereeing for robot soccer</a:t>
            </a:r>
            <a:endParaRPr lang="en-GB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pPr/>
              <a:t>7</a:t>
            </a:fld>
            <a:endParaRPr lang="en-GB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29D8D4C-2BF5-46D4-B951-E106B4C2E0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2019" y="1794214"/>
            <a:ext cx="3599744" cy="85378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A49BDC1-5436-1236-74F3-6CBBAA46828A}"/>
              </a:ext>
            </a:extLst>
          </p:cNvPr>
          <p:cNvSpPr txBox="1"/>
          <p:nvPr/>
        </p:nvSpPr>
        <p:spPr>
          <a:xfrm>
            <a:off x="4722019" y="3152899"/>
            <a:ext cx="3597275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To also get velocities of objects, discrete-time extended Kalman filter is applied to raw SSL-Vision values.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718224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73E906-97FE-3DF8-3D41-9D2747DE98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40558-1147-DE21-0F85-AB0482F70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Autoref</a:t>
            </a:r>
            <a:endParaRPr lang="LID4096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EB2F8C1E-26EF-5ADB-7F13-21A06FCC8E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2759576"/>
              </p:ext>
            </p:extLst>
          </p:nvPr>
        </p:nvGraphicFramePr>
        <p:xfrm>
          <a:off x="758825" y="1306513"/>
          <a:ext cx="7556500" cy="29225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0A3D20-955E-E4C4-7D20-4F62DF87A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Event-based automated refereeing for robot soccer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1EA271-4368-E849-2C77-C46EF30A5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576312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el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700" b="1" dirty="0" err="1"/>
              <a:t>Autoref</a:t>
            </a:r>
            <a:r>
              <a:rPr lang="en-US" sz="2700" b="1" dirty="0"/>
              <a:t> – SSL Automaton</a:t>
            </a:r>
            <a:endParaRPr lang="en-GB" sz="2700" b="1" dirty="0"/>
          </a:p>
        </p:txBody>
      </p:sp>
      <p:sp>
        <p:nvSpPr>
          <p:cNvPr id="15" name="Tijdelijke aanduiding voor inhoud 1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2"/>
            <a:r>
              <a:rPr lang="en-US" sz="1400" dirty="0"/>
              <a:t>In its most general form, a hybrid automaton consists of the following components (</a:t>
            </a:r>
            <a:r>
              <a:rPr lang="en-US" sz="1400" dirty="0" err="1"/>
              <a:t>Henzinger</a:t>
            </a:r>
            <a:r>
              <a:rPr lang="en-US" sz="1400" dirty="0"/>
              <a:t> 2000):</a:t>
            </a:r>
          </a:p>
          <a:p>
            <a:pPr lvl="3"/>
            <a:r>
              <a:rPr lang="en-US" sz="1200" b="1" dirty="0"/>
              <a:t>VD: </a:t>
            </a:r>
            <a:r>
              <a:rPr lang="en-US" sz="1200" dirty="0"/>
              <a:t>A finite set of real-valued variables. A valuation is a map from each variable to a value, and ΣD is the set of all valuations.</a:t>
            </a:r>
          </a:p>
          <a:p>
            <a:pPr lvl="3"/>
            <a:r>
              <a:rPr lang="en-US" sz="1200" b="1" dirty="0"/>
              <a:t>Q: </a:t>
            </a:r>
            <a:r>
              <a:rPr lang="en-US" sz="1200" dirty="0"/>
              <a:t>A finite set of locations.</a:t>
            </a:r>
          </a:p>
          <a:p>
            <a:pPr lvl="3"/>
            <a:r>
              <a:rPr lang="en-US" sz="1200" b="1" dirty="0"/>
              <a:t>μ1: </a:t>
            </a:r>
            <a:r>
              <a:rPr lang="en-US" sz="1200" dirty="0"/>
              <a:t>A map from Q to sets of activities, which are C∞ functions from R≥0, the set of nonnegative real numbers, to ΣD.</a:t>
            </a:r>
          </a:p>
          <a:p>
            <a:pPr lvl="3"/>
            <a:r>
              <a:rPr lang="en-US" sz="1200" b="1" dirty="0"/>
              <a:t>μ2: </a:t>
            </a:r>
            <a:r>
              <a:rPr lang="en-US" sz="1200" dirty="0"/>
              <a:t>A map from Q to exception sets, which are subsets of ΣD.</a:t>
            </a:r>
          </a:p>
          <a:p>
            <a:pPr lvl="3"/>
            <a:r>
              <a:rPr lang="en-US" sz="1200" b="1" dirty="0"/>
              <a:t>μ3: </a:t>
            </a:r>
            <a:r>
              <a:rPr lang="en-US" sz="1200" dirty="0"/>
              <a:t>A map from Q2 to transition relations, which are subsets of Σ2D. We describe μ3(q1, q2) as the transition from q1 to q2.</a:t>
            </a:r>
            <a:endParaRPr lang="en-GB" sz="1200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Event-based automated refereeing for robot soccer</a:t>
            </a:r>
            <a:endParaRPr lang="en-GB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pPr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61505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Kantoorthema">
  <a:themeElements>
    <a:clrScheme name="TUe_PPT_V2">
      <a:dk1>
        <a:sysClr val="windowText" lastClr="000000"/>
      </a:dk1>
      <a:lt1>
        <a:sysClr val="window" lastClr="FFFFFF"/>
      </a:lt1>
      <a:dk2>
        <a:srgbClr val="C81919"/>
      </a:dk2>
      <a:lt2>
        <a:srgbClr val="101073"/>
      </a:lt2>
      <a:accent1>
        <a:srgbClr val="C81919"/>
      </a:accent1>
      <a:accent2>
        <a:srgbClr val="9E9EB1"/>
      </a:accent2>
      <a:accent3>
        <a:srgbClr val="0092B5"/>
      </a:accent3>
      <a:accent4>
        <a:srgbClr val="FF9A00"/>
      </a:accent4>
      <a:accent5>
        <a:srgbClr val="101073"/>
      </a:accent5>
      <a:accent6>
        <a:srgbClr val="CEDF00"/>
      </a:accent6>
      <a:hlink>
        <a:srgbClr val="0563C1"/>
      </a:hlink>
      <a:folHlink>
        <a:srgbClr val="954F72"/>
      </a:folHlink>
    </a:clrScheme>
    <a:fontScheme name="TUe_Calibr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Kantoor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Ue_16x9.potx" id="{9370F84E-7576-4FDA-B736-A09996DF8429}" vid="{ED81D3C9-A1FB-4E5B-AF38-E92F700A58FD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TUe_16x9 (2)</Template>
  <TotalTime>240</TotalTime>
  <Words>847</Words>
  <Application>Microsoft Office PowerPoint</Application>
  <PresentationFormat>On-screen Show (16:9)</PresentationFormat>
  <Paragraphs>116</Paragraphs>
  <Slides>15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Kantoorthema</vt:lpstr>
      <vt:lpstr>Paper Review</vt:lpstr>
      <vt:lpstr>PowerPoint Presentation</vt:lpstr>
      <vt:lpstr>Contents</vt:lpstr>
      <vt:lpstr>Introduction</vt:lpstr>
      <vt:lpstr>Robocup SSL</vt:lpstr>
      <vt:lpstr>Rules</vt:lpstr>
      <vt:lpstr>Data Acquisition</vt:lpstr>
      <vt:lpstr>Autoref</vt:lpstr>
      <vt:lpstr>Autoref – SSL Automaton</vt:lpstr>
      <vt:lpstr>Autoref – SSL Automaton</vt:lpstr>
      <vt:lpstr>Automaton evolution and the rules</vt:lpstr>
      <vt:lpstr>Event loop algorithm</vt:lpstr>
      <vt:lpstr>SSL Vision Github</vt:lpstr>
      <vt:lpstr>Results – Human Referee Comparison</vt:lpstr>
      <vt:lpstr>Conclusion</vt:lpstr>
    </vt:vector>
  </TitlesOfParts>
  <Company>TU/e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Example of a title at the top</dc:title>
  <dc:creator>Ven, I.M.J. van de</dc:creator>
  <cp:lastModifiedBy>Akyazı, Deniz</cp:lastModifiedBy>
  <cp:revision>5</cp:revision>
  <dcterms:created xsi:type="dcterms:W3CDTF">2019-11-27T15:26:32Z</dcterms:created>
  <dcterms:modified xsi:type="dcterms:W3CDTF">2024-02-08T12:38:45Z</dcterms:modified>
</cp:coreProperties>
</file>