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21"/>
  </p:notesMasterIdLst>
  <p:sldIdLst>
    <p:sldId id="256" r:id="rId2"/>
    <p:sldId id="257" r:id="rId3"/>
    <p:sldId id="259" r:id="rId4"/>
    <p:sldId id="263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2"/>
    <p:restoredTop sz="94652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B68B7-4758-4118-8DB1-E3A10BE257EE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3F615D6-9017-42C8-9B8D-EEF6E5AAFF6D}">
      <dgm:prSet/>
      <dgm:spPr/>
      <dgm:t>
        <a:bodyPr/>
        <a:lstStyle/>
        <a:p>
          <a:r>
            <a:rPr lang="en-US"/>
            <a:t>Abdelazim abdelmonem abdelazim 	</a:t>
          </a:r>
        </a:p>
      </dgm:t>
    </dgm:pt>
    <dgm:pt modelId="{F9181811-DF45-4726-8F3D-62167D58E187}" type="parTrans" cxnId="{6B3031A0-62F7-45F3-9A73-F647D8037EA6}">
      <dgm:prSet/>
      <dgm:spPr/>
      <dgm:t>
        <a:bodyPr/>
        <a:lstStyle/>
        <a:p>
          <a:endParaRPr lang="en-US"/>
        </a:p>
      </dgm:t>
    </dgm:pt>
    <dgm:pt modelId="{172BFDA0-F802-47B3-B160-A6FD0EFC9B60}" type="sibTrans" cxnId="{6B3031A0-62F7-45F3-9A73-F647D8037EA6}">
      <dgm:prSet/>
      <dgm:spPr/>
      <dgm:t>
        <a:bodyPr/>
        <a:lstStyle/>
        <a:p>
          <a:endParaRPr lang="en-US"/>
        </a:p>
      </dgm:t>
    </dgm:pt>
    <dgm:pt modelId="{972A507E-13A5-4597-9112-251A774CE010}">
      <dgm:prSet/>
      <dgm:spPr/>
      <dgm:t>
        <a:bodyPr/>
        <a:lstStyle/>
        <a:p>
          <a:r>
            <a:rPr lang="en-US"/>
            <a:t>Mohamed Ehab Abdallah</a:t>
          </a:r>
        </a:p>
      </dgm:t>
    </dgm:pt>
    <dgm:pt modelId="{8B58A09E-950B-41D0-9EC2-1A816518BC22}" type="parTrans" cxnId="{A4899568-0474-4004-A0B8-77126A0E9C0C}">
      <dgm:prSet/>
      <dgm:spPr/>
      <dgm:t>
        <a:bodyPr/>
        <a:lstStyle/>
        <a:p>
          <a:endParaRPr lang="en-US"/>
        </a:p>
      </dgm:t>
    </dgm:pt>
    <dgm:pt modelId="{FE74BCDE-7A8A-42F8-B038-603AE3057EAB}" type="sibTrans" cxnId="{A4899568-0474-4004-A0B8-77126A0E9C0C}">
      <dgm:prSet/>
      <dgm:spPr/>
      <dgm:t>
        <a:bodyPr/>
        <a:lstStyle/>
        <a:p>
          <a:endParaRPr lang="en-US"/>
        </a:p>
      </dgm:t>
    </dgm:pt>
    <dgm:pt modelId="{EDB79EB3-9351-470B-B9E8-1E1F951DEBD3}">
      <dgm:prSet/>
      <dgm:spPr/>
      <dgm:t>
        <a:bodyPr/>
        <a:lstStyle/>
        <a:p>
          <a:r>
            <a:rPr lang="en-US"/>
            <a:t>Kareem Ahmed Shabana</a:t>
          </a:r>
        </a:p>
      </dgm:t>
    </dgm:pt>
    <dgm:pt modelId="{3607DA00-CA2E-4F28-B81A-D5A64B2FF393}" type="parTrans" cxnId="{94A13EB3-8D09-4EDD-AFC7-7A5AFB23F0D4}">
      <dgm:prSet/>
      <dgm:spPr/>
      <dgm:t>
        <a:bodyPr/>
        <a:lstStyle/>
        <a:p>
          <a:endParaRPr lang="en-US"/>
        </a:p>
      </dgm:t>
    </dgm:pt>
    <dgm:pt modelId="{F6CF39FE-8013-45EF-829A-3AFF5ECE424D}" type="sibTrans" cxnId="{94A13EB3-8D09-4EDD-AFC7-7A5AFB23F0D4}">
      <dgm:prSet/>
      <dgm:spPr/>
      <dgm:t>
        <a:bodyPr/>
        <a:lstStyle/>
        <a:p>
          <a:endParaRPr lang="en-US"/>
        </a:p>
      </dgm:t>
    </dgm:pt>
    <dgm:pt modelId="{D2726567-499C-D44C-ABFA-DD66232215EB}" type="pres">
      <dgm:prSet presAssocID="{8EBB68B7-4758-4118-8DB1-E3A10BE257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969831-AAB8-E54E-8A4F-FB81175D7E1E}" type="pres">
      <dgm:prSet presAssocID="{53F615D6-9017-42C8-9B8D-EEF6E5AAFF6D}" presName="hierRoot1" presStyleCnt="0"/>
      <dgm:spPr/>
    </dgm:pt>
    <dgm:pt modelId="{2FB19666-1436-6B40-A617-B5DEDA421582}" type="pres">
      <dgm:prSet presAssocID="{53F615D6-9017-42C8-9B8D-EEF6E5AAFF6D}" presName="composite" presStyleCnt="0"/>
      <dgm:spPr/>
    </dgm:pt>
    <dgm:pt modelId="{566BF0C4-81B1-9945-8062-1F32F35B5413}" type="pres">
      <dgm:prSet presAssocID="{53F615D6-9017-42C8-9B8D-EEF6E5AAFF6D}" presName="background" presStyleLbl="node0" presStyleIdx="0" presStyleCnt="3"/>
      <dgm:spPr/>
    </dgm:pt>
    <dgm:pt modelId="{25E3EF32-31F9-524B-A81A-D095B8A4EAFD}" type="pres">
      <dgm:prSet presAssocID="{53F615D6-9017-42C8-9B8D-EEF6E5AAFF6D}" presName="text" presStyleLbl="fgAcc0" presStyleIdx="0" presStyleCnt="3">
        <dgm:presLayoutVars>
          <dgm:chPref val="3"/>
        </dgm:presLayoutVars>
      </dgm:prSet>
      <dgm:spPr/>
    </dgm:pt>
    <dgm:pt modelId="{203E4C3E-F7F8-9548-BD3B-35B92013E1BA}" type="pres">
      <dgm:prSet presAssocID="{53F615D6-9017-42C8-9B8D-EEF6E5AAFF6D}" presName="hierChild2" presStyleCnt="0"/>
      <dgm:spPr/>
    </dgm:pt>
    <dgm:pt modelId="{59CA5E4F-41CE-B047-87A0-0A991C216871}" type="pres">
      <dgm:prSet presAssocID="{972A507E-13A5-4597-9112-251A774CE010}" presName="hierRoot1" presStyleCnt="0"/>
      <dgm:spPr/>
    </dgm:pt>
    <dgm:pt modelId="{2003C9AF-39B6-F545-8A16-F0AFB8AA9CAE}" type="pres">
      <dgm:prSet presAssocID="{972A507E-13A5-4597-9112-251A774CE010}" presName="composite" presStyleCnt="0"/>
      <dgm:spPr/>
    </dgm:pt>
    <dgm:pt modelId="{D8BCE1AC-F17E-C446-8102-78B50BF00698}" type="pres">
      <dgm:prSet presAssocID="{972A507E-13A5-4597-9112-251A774CE010}" presName="background" presStyleLbl="node0" presStyleIdx="1" presStyleCnt="3"/>
      <dgm:spPr/>
    </dgm:pt>
    <dgm:pt modelId="{1D1B2BB4-0B09-F54C-BB52-E224FDAE29E4}" type="pres">
      <dgm:prSet presAssocID="{972A507E-13A5-4597-9112-251A774CE010}" presName="text" presStyleLbl="fgAcc0" presStyleIdx="1" presStyleCnt="3">
        <dgm:presLayoutVars>
          <dgm:chPref val="3"/>
        </dgm:presLayoutVars>
      </dgm:prSet>
      <dgm:spPr/>
    </dgm:pt>
    <dgm:pt modelId="{48F63F55-9328-2F48-9639-5663391AC684}" type="pres">
      <dgm:prSet presAssocID="{972A507E-13A5-4597-9112-251A774CE010}" presName="hierChild2" presStyleCnt="0"/>
      <dgm:spPr/>
    </dgm:pt>
    <dgm:pt modelId="{8970D6DE-DC5D-254F-A74A-FB485D2C19DB}" type="pres">
      <dgm:prSet presAssocID="{EDB79EB3-9351-470B-B9E8-1E1F951DEBD3}" presName="hierRoot1" presStyleCnt="0"/>
      <dgm:spPr/>
    </dgm:pt>
    <dgm:pt modelId="{1880514C-730E-5E47-A611-25C61F82C559}" type="pres">
      <dgm:prSet presAssocID="{EDB79EB3-9351-470B-B9E8-1E1F951DEBD3}" presName="composite" presStyleCnt="0"/>
      <dgm:spPr/>
    </dgm:pt>
    <dgm:pt modelId="{89B1D6BA-51DE-1840-A08C-8FC4623C5028}" type="pres">
      <dgm:prSet presAssocID="{EDB79EB3-9351-470B-B9E8-1E1F951DEBD3}" presName="background" presStyleLbl="node0" presStyleIdx="2" presStyleCnt="3"/>
      <dgm:spPr/>
    </dgm:pt>
    <dgm:pt modelId="{C82FCA3C-68CD-5F41-AFBC-876C38E33BFC}" type="pres">
      <dgm:prSet presAssocID="{EDB79EB3-9351-470B-B9E8-1E1F951DEBD3}" presName="text" presStyleLbl="fgAcc0" presStyleIdx="2" presStyleCnt="3">
        <dgm:presLayoutVars>
          <dgm:chPref val="3"/>
        </dgm:presLayoutVars>
      </dgm:prSet>
      <dgm:spPr/>
    </dgm:pt>
    <dgm:pt modelId="{45EEA3C1-FD0A-E549-8B04-CA67111F4AAE}" type="pres">
      <dgm:prSet presAssocID="{EDB79EB3-9351-470B-B9E8-1E1F951DEBD3}" presName="hierChild2" presStyleCnt="0"/>
      <dgm:spPr/>
    </dgm:pt>
  </dgm:ptLst>
  <dgm:cxnLst>
    <dgm:cxn modelId="{F4510330-968E-6C40-B1B2-FF1CB8CD018B}" type="presOf" srcId="{EDB79EB3-9351-470B-B9E8-1E1F951DEBD3}" destId="{C82FCA3C-68CD-5F41-AFBC-876C38E33BFC}" srcOrd="0" destOrd="0" presId="urn:microsoft.com/office/officeart/2005/8/layout/hierarchy1"/>
    <dgm:cxn modelId="{A4899568-0474-4004-A0B8-77126A0E9C0C}" srcId="{8EBB68B7-4758-4118-8DB1-E3A10BE257EE}" destId="{972A507E-13A5-4597-9112-251A774CE010}" srcOrd="1" destOrd="0" parTransId="{8B58A09E-950B-41D0-9EC2-1A816518BC22}" sibTransId="{FE74BCDE-7A8A-42F8-B038-603AE3057EAB}"/>
    <dgm:cxn modelId="{1AAF184F-CC46-764D-9FC8-FC6D1245FBFE}" type="presOf" srcId="{972A507E-13A5-4597-9112-251A774CE010}" destId="{1D1B2BB4-0B09-F54C-BB52-E224FDAE29E4}" srcOrd="0" destOrd="0" presId="urn:microsoft.com/office/officeart/2005/8/layout/hierarchy1"/>
    <dgm:cxn modelId="{6B3031A0-62F7-45F3-9A73-F647D8037EA6}" srcId="{8EBB68B7-4758-4118-8DB1-E3A10BE257EE}" destId="{53F615D6-9017-42C8-9B8D-EEF6E5AAFF6D}" srcOrd="0" destOrd="0" parTransId="{F9181811-DF45-4726-8F3D-62167D58E187}" sibTransId="{172BFDA0-F802-47B3-B160-A6FD0EFC9B60}"/>
    <dgm:cxn modelId="{082AEBA0-12CE-684A-BCA2-A277833463AA}" type="presOf" srcId="{53F615D6-9017-42C8-9B8D-EEF6E5AAFF6D}" destId="{25E3EF32-31F9-524B-A81A-D095B8A4EAFD}" srcOrd="0" destOrd="0" presId="urn:microsoft.com/office/officeart/2005/8/layout/hierarchy1"/>
    <dgm:cxn modelId="{94A13EB3-8D09-4EDD-AFC7-7A5AFB23F0D4}" srcId="{8EBB68B7-4758-4118-8DB1-E3A10BE257EE}" destId="{EDB79EB3-9351-470B-B9E8-1E1F951DEBD3}" srcOrd="2" destOrd="0" parTransId="{3607DA00-CA2E-4F28-B81A-D5A64B2FF393}" sibTransId="{F6CF39FE-8013-45EF-829A-3AFF5ECE424D}"/>
    <dgm:cxn modelId="{913368C9-113C-B840-8106-4A8A21729B42}" type="presOf" srcId="{8EBB68B7-4758-4118-8DB1-E3A10BE257EE}" destId="{D2726567-499C-D44C-ABFA-DD66232215EB}" srcOrd="0" destOrd="0" presId="urn:microsoft.com/office/officeart/2005/8/layout/hierarchy1"/>
    <dgm:cxn modelId="{124A1EFB-4844-7D44-97F2-9A5E19C60272}" type="presParOf" srcId="{D2726567-499C-D44C-ABFA-DD66232215EB}" destId="{AB969831-AAB8-E54E-8A4F-FB81175D7E1E}" srcOrd="0" destOrd="0" presId="urn:microsoft.com/office/officeart/2005/8/layout/hierarchy1"/>
    <dgm:cxn modelId="{3F9B41FA-4ECF-1A4B-8706-D06F72143841}" type="presParOf" srcId="{AB969831-AAB8-E54E-8A4F-FB81175D7E1E}" destId="{2FB19666-1436-6B40-A617-B5DEDA421582}" srcOrd="0" destOrd="0" presId="urn:microsoft.com/office/officeart/2005/8/layout/hierarchy1"/>
    <dgm:cxn modelId="{004EDB05-49E2-E549-BBDE-2077DEDA04EA}" type="presParOf" srcId="{2FB19666-1436-6B40-A617-B5DEDA421582}" destId="{566BF0C4-81B1-9945-8062-1F32F35B5413}" srcOrd="0" destOrd="0" presId="urn:microsoft.com/office/officeart/2005/8/layout/hierarchy1"/>
    <dgm:cxn modelId="{1785762C-62C7-8343-BDF9-1BA76E6E95A4}" type="presParOf" srcId="{2FB19666-1436-6B40-A617-B5DEDA421582}" destId="{25E3EF32-31F9-524B-A81A-D095B8A4EAFD}" srcOrd="1" destOrd="0" presId="urn:microsoft.com/office/officeart/2005/8/layout/hierarchy1"/>
    <dgm:cxn modelId="{90A20DC4-45FD-5D41-994C-2EAE18C98041}" type="presParOf" srcId="{AB969831-AAB8-E54E-8A4F-FB81175D7E1E}" destId="{203E4C3E-F7F8-9548-BD3B-35B92013E1BA}" srcOrd="1" destOrd="0" presId="urn:microsoft.com/office/officeart/2005/8/layout/hierarchy1"/>
    <dgm:cxn modelId="{E986CF0B-0B92-504A-B647-F5073121B53F}" type="presParOf" srcId="{D2726567-499C-D44C-ABFA-DD66232215EB}" destId="{59CA5E4F-41CE-B047-87A0-0A991C216871}" srcOrd="1" destOrd="0" presId="urn:microsoft.com/office/officeart/2005/8/layout/hierarchy1"/>
    <dgm:cxn modelId="{3E3F4DAC-CCE2-AA4D-92B6-847306290F98}" type="presParOf" srcId="{59CA5E4F-41CE-B047-87A0-0A991C216871}" destId="{2003C9AF-39B6-F545-8A16-F0AFB8AA9CAE}" srcOrd="0" destOrd="0" presId="urn:microsoft.com/office/officeart/2005/8/layout/hierarchy1"/>
    <dgm:cxn modelId="{89FD1452-2C70-5247-8F06-39AD0FF20712}" type="presParOf" srcId="{2003C9AF-39B6-F545-8A16-F0AFB8AA9CAE}" destId="{D8BCE1AC-F17E-C446-8102-78B50BF00698}" srcOrd="0" destOrd="0" presId="urn:microsoft.com/office/officeart/2005/8/layout/hierarchy1"/>
    <dgm:cxn modelId="{2406CF2D-501D-E24A-AFB2-B0177E532314}" type="presParOf" srcId="{2003C9AF-39B6-F545-8A16-F0AFB8AA9CAE}" destId="{1D1B2BB4-0B09-F54C-BB52-E224FDAE29E4}" srcOrd="1" destOrd="0" presId="urn:microsoft.com/office/officeart/2005/8/layout/hierarchy1"/>
    <dgm:cxn modelId="{4B3B930E-02B1-DF46-A30E-89D7A7B1B95C}" type="presParOf" srcId="{59CA5E4F-41CE-B047-87A0-0A991C216871}" destId="{48F63F55-9328-2F48-9639-5663391AC684}" srcOrd="1" destOrd="0" presId="urn:microsoft.com/office/officeart/2005/8/layout/hierarchy1"/>
    <dgm:cxn modelId="{9D6E893E-5F54-2E45-8094-34833F2DC2E4}" type="presParOf" srcId="{D2726567-499C-D44C-ABFA-DD66232215EB}" destId="{8970D6DE-DC5D-254F-A74A-FB485D2C19DB}" srcOrd="2" destOrd="0" presId="urn:microsoft.com/office/officeart/2005/8/layout/hierarchy1"/>
    <dgm:cxn modelId="{48269856-F946-144C-A7D3-7ECA0B0CE5D6}" type="presParOf" srcId="{8970D6DE-DC5D-254F-A74A-FB485D2C19DB}" destId="{1880514C-730E-5E47-A611-25C61F82C559}" srcOrd="0" destOrd="0" presId="urn:microsoft.com/office/officeart/2005/8/layout/hierarchy1"/>
    <dgm:cxn modelId="{3F843E0A-128E-8548-B3FE-F7E067DC6122}" type="presParOf" srcId="{1880514C-730E-5E47-A611-25C61F82C559}" destId="{89B1D6BA-51DE-1840-A08C-8FC4623C5028}" srcOrd="0" destOrd="0" presId="urn:microsoft.com/office/officeart/2005/8/layout/hierarchy1"/>
    <dgm:cxn modelId="{981EBD02-28DE-1E40-B83D-0AC40656C8E1}" type="presParOf" srcId="{1880514C-730E-5E47-A611-25C61F82C559}" destId="{C82FCA3C-68CD-5F41-AFBC-876C38E33BFC}" srcOrd="1" destOrd="0" presId="urn:microsoft.com/office/officeart/2005/8/layout/hierarchy1"/>
    <dgm:cxn modelId="{52F43797-508C-F14A-97CD-A3A18426C4B2}" type="presParOf" srcId="{8970D6DE-DC5D-254F-A74A-FB485D2C19DB}" destId="{45EEA3C1-FD0A-E549-8B04-CA67111F4A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BF0C4-81B1-9945-8062-1F32F35B5413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3EF32-31F9-524B-A81A-D095B8A4EAFD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Abdelazim abdelmonem abdelazim 	</a:t>
          </a:r>
        </a:p>
      </dsp:txBody>
      <dsp:txXfrm>
        <a:off x="383617" y="1447754"/>
        <a:ext cx="2847502" cy="1768010"/>
      </dsp:txXfrm>
    </dsp:sp>
    <dsp:sp modelId="{D8BCE1AC-F17E-C446-8102-78B50BF00698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B2BB4-0B09-F54C-BB52-E224FDAE29E4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Mohamed Ehab Abdallah</a:t>
          </a:r>
        </a:p>
      </dsp:txBody>
      <dsp:txXfrm>
        <a:off x="3998355" y="1447754"/>
        <a:ext cx="2847502" cy="1768010"/>
      </dsp:txXfrm>
    </dsp:sp>
    <dsp:sp modelId="{89B1D6BA-51DE-1840-A08C-8FC4623C5028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FCA3C-68CD-5F41-AFBC-876C38E33BFC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Kareem Ahmed Shabana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3EDFE-83B8-FF48-ACDE-16CDAE497E5C}" type="datetimeFigureOut">
              <a:rPr lang="en-EG" smtClean="0"/>
              <a:t>10/02/2024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08E80-7433-A840-829D-50C6F319E0E3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017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08E80-7433-A840-829D-50C6F319E0E3}" type="slidenum">
              <a:rPr lang="en-EG" smtClean="0"/>
              <a:t>5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23220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08E80-7433-A840-829D-50C6F319E0E3}" type="slidenum">
              <a:rPr lang="en-EG" smtClean="0"/>
              <a:t>6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20782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1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6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2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8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1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8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2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2A3A59FD-EE29-B746-12D0-970C5CE0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9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F32460-0DD7-171A-3573-3067CAE1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EG" sz="7200">
                <a:solidFill>
                  <a:srgbClr val="FFFFFF"/>
                </a:solidFill>
              </a:rPr>
              <a:t>Electric-vehicles visualization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5DEED-04C0-A5AA-E40B-71FC701D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EG">
                <a:solidFill>
                  <a:srgbClr val="FFFFFF"/>
                </a:solidFill>
              </a:rPr>
              <a:t>Dashboard about electric cars </a:t>
            </a:r>
          </a:p>
        </p:txBody>
      </p:sp>
    </p:spTree>
    <p:extLst>
      <p:ext uri="{BB962C8B-B14F-4D97-AF65-F5344CB8AC3E}">
        <p14:creationId xmlns:p14="http://schemas.microsoft.com/office/powerpoint/2010/main" val="25140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DAE03-2721-499B-CCA6-9993BFF2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1354820"/>
            <a:ext cx="8748712" cy="2369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Make-Page (Company name)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0" name="Freeform: Shape 12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13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8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A30A-2E58-AAE1-DC1D-5CBF959D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EG" sz="4000">
                <a:solidFill>
                  <a:schemeClr val="bg1"/>
                </a:solidFill>
              </a:rPr>
              <a:t>Charts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C516A3-38C0-4F58-9700-081CB0D1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1B548F-BAE0-4401-9139-6545BCD3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4511E12-8D97-4D29-97DA-824875B13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267ACB5-D743-4981-82A7-934D0A6BD8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3BB3ECA-2783-40C5-BE31-E5A2B6215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62FAB9C-1F29-451A-B39A-BDF325693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24">
                <a:extLst>
                  <a:ext uri="{FF2B5EF4-FFF2-40B4-BE49-F238E27FC236}">
                    <a16:creationId xmlns:a16="http://schemas.microsoft.com/office/drawing/2014/main" id="{14658BE9-BAE2-4EEF-94FE-33319BDC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5A169DB-EA8B-CDE2-687B-31C26F4B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73" y="860130"/>
            <a:ext cx="2010139" cy="2568870"/>
          </a:xfrm>
          <a:custGeom>
            <a:avLst/>
            <a:gdLst/>
            <a:ahLst/>
            <a:cxnLst/>
            <a:rect l="l" t="t" r="r" b="b"/>
            <a:pathLst>
              <a:path w="2564178" h="1630800">
                <a:moveTo>
                  <a:pt x="0" y="0"/>
                </a:moveTo>
                <a:lnTo>
                  <a:pt x="2564178" y="0"/>
                </a:lnTo>
                <a:lnTo>
                  <a:pt x="2564178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5307E8-22FD-A771-1A06-C30739E4D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352" y="1227411"/>
            <a:ext cx="3111744" cy="1913721"/>
          </a:xfrm>
          <a:custGeom>
            <a:avLst/>
            <a:gdLst/>
            <a:ahLst/>
            <a:cxnLst/>
            <a:rect l="l" t="t" r="r" b="b"/>
            <a:pathLst>
              <a:path w="2564178" h="1630800">
                <a:moveTo>
                  <a:pt x="0" y="0"/>
                </a:moveTo>
                <a:lnTo>
                  <a:pt x="2564178" y="0"/>
                </a:lnTo>
                <a:lnTo>
                  <a:pt x="2564178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A260C-14B4-4ECE-9B1A-5E6EF0326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127" y="1154791"/>
            <a:ext cx="3924300" cy="2374200"/>
          </a:xfrm>
          <a:custGeom>
            <a:avLst/>
            <a:gdLst/>
            <a:ahLst/>
            <a:cxnLst/>
            <a:rect l="l" t="t" r="r" b="b"/>
            <a:pathLst>
              <a:path w="2564178" h="1630800">
                <a:moveTo>
                  <a:pt x="0" y="0"/>
                </a:moveTo>
                <a:lnTo>
                  <a:pt x="2564178" y="0"/>
                </a:lnTo>
                <a:lnTo>
                  <a:pt x="2564178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EE97F-C442-B951-5033-84A0768CF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4534" y="57724"/>
            <a:ext cx="5498245" cy="1055387"/>
          </a:xfrm>
          <a:custGeom>
            <a:avLst/>
            <a:gdLst/>
            <a:ahLst/>
            <a:cxnLst/>
            <a:rect l="l" t="t" r="r" b="b"/>
            <a:pathLst>
              <a:path w="2564179" h="1630800">
                <a:moveTo>
                  <a:pt x="0" y="0"/>
                </a:moveTo>
                <a:lnTo>
                  <a:pt x="2564179" y="0"/>
                </a:lnTo>
                <a:lnTo>
                  <a:pt x="2564179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7A31-E9AD-90F7-A453-17F41503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155" y="4000815"/>
            <a:ext cx="5692774" cy="2742885"/>
          </a:xfrm>
        </p:spPr>
        <p:txBody>
          <a:bodyPr>
            <a:noAutofit/>
          </a:bodyPr>
          <a:lstStyle/>
          <a:p>
            <a:r>
              <a:rPr lang="en-EG" sz="2000" dirty="0">
                <a:solidFill>
                  <a:schemeClr val="bg1">
                    <a:alpha val="80000"/>
                  </a:schemeClr>
                </a:solidFill>
              </a:rPr>
              <a:t>This page contains 4 charts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H</a:t>
            </a:r>
            <a:r>
              <a:rPr lang="en-EG" sz="2000" dirty="0">
                <a:solidFill>
                  <a:schemeClr val="bg1">
                    <a:alpha val="80000"/>
                  </a:schemeClr>
                </a:solidFill>
              </a:rPr>
              <a:t>ow many cars that every company made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P</a:t>
            </a:r>
            <a:r>
              <a:rPr lang="en-EG" sz="2000" dirty="0">
                <a:solidFill>
                  <a:schemeClr val="bg1">
                    <a:alpha val="80000"/>
                  </a:schemeClr>
                </a:solidFill>
              </a:rPr>
              <a:t>ercetatge of every combany in the market of elecric cars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A</a:t>
            </a:r>
            <a:r>
              <a:rPr lang="en-EG" sz="2000" dirty="0">
                <a:solidFill>
                  <a:schemeClr val="bg1">
                    <a:alpha val="80000"/>
                  </a:schemeClr>
                </a:solidFill>
              </a:rPr>
              <a:t>verage of ditance travlled of every car in each combany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T</a:t>
            </a:r>
            <a:r>
              <a:rPr lang="en-EG" sz="2000" dirty="0">
                <a:solidFill>
                  <a:schemeClr val="bg1">
                    <a:alpha val="80000"/>
                  </a:schemeClr>
                </a:solidFill>
              </a:rPr>
              <a:t>he relation between manfacturer price and the company name </a:t>
            </a:r>
          </a:p>
        </p:txBody>
      </p:sp>
    </p:spTree>
    <p:extLst>
      <p:ext uri="{BB962C8B-B14F-4D97-AF65-F5344CB8AC3E}">
        <p14:creationId xmlns:p14="http://schemas.microsoft.com/office/powerpoint/2010/main" val="168415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DBAED-B5FF-B23B-BE88-FBE51AA6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1354820"/>
            <a:ext cx="8748712" cy="2369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Model-Page(Model year)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675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945D4-4B52-8E5D-CD58-3DE21AA8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EG" sz="4000">
                <a:solidFill>
                  <a:schemeClr val="bg1"/>
                </a:solidFill>
              </a:rPr>
              <a:t>Charts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C516A3-38C0-4F58-9700-081CB0D1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31B548F-BAE0-4401-9139-6545BCD3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4511E12-8D97-4D29-97DA-824875B13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267ACB5-D743-4981-82A7-934D0A6BD8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BB3ECA-2783-40C5-BE31-E5A2B6215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62FAB9C-1F29-451A-B39A-BDF325693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4658BE9-BAE2-4EEF-94FE-33319BDC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F2CAB10-C3D5-9A44-010F-6540A34B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65" y="1353599"/>
            <a:ext cx="1325024" cy="1630800"/>
          </a:xfrm>
          <a:custGeom>
            <a:avLst/>
            <a:gdLst/>
            <a:ahLst/>
            <a:cxnLst/>
            <a:rect l="l" t="t" r="r" b="b"/>
            <a:pathLst>
              <a:path w="2564178" h="1630800">
                <a:moveTo>
                  <a:pt x="0" y="0"/>
                </a:moveTo>
                <a:lnTo>
                  <a:pt x="2564178" y="0"/>
                </a:lnTo>
                <a:lnTo>
                  <a:pt x="2564178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98A8A-0FCF-4636-B5A4-C88BF7F50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266" y="1383720"/>
            <a:ext cx="2564178" cy="1570558"/>
          </a:xfrm>
          <a:custGeom>
            <a:avLst/>
            <a:gdLst/>
            <a:ahLst/>
            <a:cxnLst/>
            <a:rect l="l" t="t" r="r" b="b"/>
            <a:pathLst>
              <a:path w="2564178" h="1630800">
                <a:moveTo>
                  <a:pt x="0" y="0"/>
                </a:moveTo>
                <a:lnTo>
                  <a:pt x="2564178" y="0"/>
                </a:lnTo>
                <a:lnTo>
                  <a:pt x="2564178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8BDFA4-C8A1-AB03-3DC1-AB8FECA30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444" y="1393335"/>
            <a:ext cx="2564178" cy="1551327"/>
          </a:xfrm>
          <a:custGeom>
            <a:avLst/>
            <a:gdLst/>
            <a:ahLst/>
            <a:cxnLst/>
            <a:rect l="l" t="t" r="r" b="b"/>
            <a:pathLst>
              <a:path w="2564178" h="1630800">
                <a:moveTo>
                  <a:pt x="0" y="0"/>
                </a:moveTo>
                <a:lnTo>
                  <a:pt x="2564178" y="0"/>
                </a:lnTo>
                <a:lnTo>
                  <a:pt x="2564178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B0659-4015-C610-1B09-EF2A79F97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622" y="1749115"/>
            <a:ext cx="2564179" cy="839768"/>
          </a:xfrm>
          <a:custGeom>
            <a:avLst/>
            <a:gdLst/>
            <a:ahLst/>
            <a:cxnLst/>
            <a:rect l="l" t="t" r="r" b="b"/>
            <a:pathLst>
              <a:path w="2564179" h="1630800">
                <a:moveTo>
                  <a:pt x="0" y="0"/>
                </a:moveTo>
                <a:lnTo>
                  <a:pt x="2564179" y="0"/>
                </a:lnTo>
                <a:lnTo>
                  <a:pt x="2564179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7328-E099-CCF4-9C09-46373DCD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766267"/>
            <a:ext cx="5692774" cy="107741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T</a:t>
            </a:r>
            <a:r>
              <a:rPr lang="en-EG" sz="2000">
                <a:solidFill>
                  <a:schemeClr val="bg1">
                    <a:alpha val="80000"/>
                  </a:schemeClr>
                </a:solidFill>
              </a:rPr>
              <a:t>his page have the same charts as the Make page but in differnce parameter like we have changed Make to the Model and all is the same </a:t>
            </a:r>
          </a:p>
        </p:txBody>
      </p:sp>
    </p:spTree>
    <p:extLst>
      <p:ext uri="{BB962C8B-B14F-4D97-AF65-F5344CB8AC3E}">
        <p14:creationId xmlns:p14="http://schemas.microsoft.com/office/powerpoint/2010/main" val="344894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BD2EE2-7C95-D9F9-7BA2-94BD0FDB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Insights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530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DE205-0C39-9C15-B5DD-4EC152F6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92" y="178141"/>
            <a:ext cx="8740774" cy="968079"/>
          </a:xfrm>
        </p:spPr>
        <p:txBody>
          <a:bodyPr anchor="t">
            <a:normAutofit/>
          </a:bodyPr>
          <a:lstStyle/>
          <a:p>
            <a:pPr algn="ctr"/>
            <a:r>
              <a:rPr lang="en-EG" sz="4000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4A55-2F92-69D2-F424-84413BE1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03" y="1324362"/>
            <a:ext cx="11603865" cy="4818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1- What is overall trend of electric vehicle registrations over the years?</a:t>
            </a:r>
          </a:p>
          <a:p>
            <a:pPr marL="0" indent="0">
              <a:buNone/>
            </a:pPr>
            <a:r>
              <a:rPr lang="en-EG" sz="2400" b="1" dirty="0">
                <a:solidFill>
                  <a:schemeClr val="tx1">
                    <a:alpha val="80000"/>
                  </a:schemeClr>
                </a:solidFill>
              </a:rPr>
              <a:t>	Tesla is the trend car most of the years.</a:t>
            </a:r>
          </a:p>
          <a:p>
            <a:pPr marL="0" indent="0">
              <a:buNone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2- Which countries  have the highest concentration of electric vehicles?</a:t>
            </a:r>
          </a:p>
          <a:p>
            <a:pPr marL="0" indent="0">
              <a:buNone/>
            </a:pPr>
            <a:r>
              <a:rPr lang="en-EG" sz="2400" b="1" dirty="0">
                <a:solidFill>
                  <a:schemeClr val="tx1">
                    <a:alpha val="80000"/>
                  </a:schemeClr>
                </a:solidFill>
              </a:rPr>
              <a:t>	top 5 countries (King, snohomish, Pierce, Clark, Thurstone)</a:t>
            </a:r>
          </a:p>
          <a:p>
            <a:pPr marL="0" indent="0">
              <a:buNone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3- what is the percentatge of electric vehicles are eligible?</a:t>
            </a:r>
          </a:p>
          <a:p>
            <a:pPr marL="0" indent="0">
              <a:buNone/>
            </a:pPr>
            <a:r>
              <a:rPr lang="en-EG" sz="2400" b="1" dirty="0">
                <a:solidFill>
                  <a:schemeClr val="tx1">
                    <a:alpha val="80000"/>
                  </a:schemeClr>
                </a:solidFill>
              </a:rPr>
              <a:t>	35% of electric vehicles are eligible (70000) cars</a:t>
            </a:r>
          </a:p>
          <a:p>
            <a:pPr marL="0" indent="0">
              <a:buNone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  <a:cs typeface="Calibri" panose="020F0502020204030204" pitchFamily="34" charset="0"/>
              </a:rPr>
              <a:t>4- </a:t>
            </a:r>
            <a:r>
              <a:rPr lang="en-US" sz="24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How does the electric range vary by make and model</a:t>
            </a:r>
            <a:r>
              <a:rPr lang="en-EG" sz="2400" dirty="0">
                <a:effectLst/>
                <a:cs typeface="Calibri" panose="020F0502020204030204" pitchFamily="34" charset="0"/>
              </a:rPr>
              <a:t> ?</a:t>
            </a:r>
          </a:p>
          <a:p>
            <a:pPr marL="0" indent="0">
              <a:buNone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  <a:cs typeface="Calibri" panose="020F0502020204030204" pitchFamily="34" charset="0"/>
              </a:rPr>
              <a:t> 	</a:t>
            </a:r>
            <a:r>
              <a:rPr lang="en-EG" sz="2400" b="1" dirty="0">
                <a:solidFill>
                  <a:schemeClr val="tx1">
                    <a:alpha val="80000"/>
                  </a:schemeClr>
                </a:solidFill>
                <a:cs typeface="Calibri" panose="020F0502020204030204" pitchFamily="34" charset="0"/>
              </a:rPr>
              <a:t>from the dashboard we will find that the most cars bought is from </a:t>
            </a:r>
            <a:r>
              <a:rPr lang="en-EG" sz="2400" b="1" u="sng" dirty="0">
                <a:solidFill>
                  <a:schemeClr val="tx1">
                    <a:alpha val="80000"/>
                  </a:schemeClr>
                </a:solidFill>
                <a:cs typeface="Calibri" panose="020F0502020204030204" pitchFamily="34" charset="0"/>
              </a:rPr>
              <a:t>Tesla</a:t>
            </a:r>
            <a:r>
              <a:rPr lang="en-EG" sz="2400" b="1" dirty="0">
                <a:solidFill>
                  <a:schemeClr val="tx1">
                    <a:alpha val="80000"/>
                  </a:schemeClr>
                </a:solidFill>
                <a:cs typeface="Calibri" panose="020F0502020204030204" pitchFamily="34" charset="0"/>
              </a:rPr>
              <a:t> but the 	average electric range is  </a:t>
            </a:r>
            <a:r>
              <a:rPr lang="en-EG" sz="2400" b="1" u="sng" dirty="0">
                <a:solidFill>
                  <a:schemeClr val="tx1">
                    <a:alpha val="80000"/>
                  </a:schemeClr>
                </a:solidFill>
                <a:cs typeface="Calibri" panose="020F0502020204030204" pitchFamily="34" charset="0"/>
              </a:rPr>
              <a:t>Jaguar</a:t>
            </a:r>
          </a:p>
          <a:p>
            <a:pPr marL="0" indent="0">
              <a:buNone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5-What the most car model have been bought?</a:t>
            </a:r>
          </a:p>
          <a:p>
            <a:pPr marL="0" indent="0">
              <a:buNone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	</a:t>
            </a:r>
            <a:r>
              <a:rPr lang="en-EG" sz="2400" b="1" dirty="0">
                <a:solidFill>
                  <a:schemeClr val="tx1">
                    <a:alpha val="80000"/>
                  </a:schemeClr>
                </a:solidFill>
              </a:rPr>
              <a:t>Model Y from Tesla has bought (41893 cars)</a:t>
            </a:r>
          </a:p>
          <a:p>
            <a:pPr marL="0" indent="0">
              <a:buNone/>
            </a:pPr>
            <a:endParaRPr lang="en-EG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EG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0904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5353F2-B424-0E4C-1C04-41DE0CA8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349" y="164740"/>
            <a:ext cx="7866060" cy="1013104"/>
          </a:xfrm>
        </p:spPr>
        <p:txBody>
          <a:bodyPr anchor="b">
            <a:normAutofit/>
          </a:bodyPr>
          <a:lstStyle/>
          <a:p>
            <a:pPr algn="ctr"/>
            <a:r>
              <a:rPr lang="en-EG" sz="4000" dirty="0"/>
              <a:t>Continue Q&amp;A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9B2A-B174-2B72-7C77-CA10ACA9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28" y="2784325"/>
            <a:ext cx="11530360" cy="3908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6- W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hat is the most car with electric range?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	the most car model has cut distance is (Model 3) by </a:t>
            </a:r>
            <a:r>
              <a:rPr lang="en-US" b="1">
                <a:solidFill>
                  <a:schemeClr val="tx1">
                    <a:alpha val="80000"/>
                  </a:schemeClr>
                </a:solidFill>
              </a:rPr>
              <a:t>Tesla.</a:t>
            </a:r>
            <a:endParaRPr lang="en-EG" b="1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07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C6308-127E-7762-0BC1-78169564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67673"/>
            <a:ext cx="6124576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31" name="Picture 30" descr="Writing an appointment on a paper agenda">
            <a:extLst>
              <a:ext uri="{FF2B5EF4-FFF2-40B4-BE49-F238E27FC236}">
                <a16:creationId xmlns:a16="http://schemas.microsoft.com/office/drawing/2014/main" id="{F9D724AF-E2F0-6DD3-0CDF-90F904A8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702" b="-1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45" name="Freeform: Shape 37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55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16FF0-7DEF-FB72-2A0A-150200E9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1" y="282800"/>
            <a:ext cx="4716231" cy="1288673"/>
          </a:xfrm>
        </p:spPr>
        <p:txBody>
          <a:bodyPr anchor="b">
            <a:normAutofit/>
          </a:bodyPr>
          <a:lstStyle/>
          <a:p>
            <a:r>
              <a:rPr lang="en-EG">
                <a:solidFill>
                  <a:schemeClr val="bg1"/>
                </a:solidFill>
              </a:rPr>
              <a:t>Charts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7C701E-5151-4086-9CF2-7F44AA38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56C08E-A84B-4C76-9D3B-46237B5A9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0C44E-AA30-C520-886B-E21EF21D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8" y="322504"/>
            <a:ext cx="3378717" cy="2931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5FBDC-A7DE-D680-5FC9-A60E964A0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7" y="3394672"/>
            <a:ext cx="4763801" cy="2894008"/>
          </a:xfrm>
          <a:prstGeom prst="rect">
            <a:avLst/>
          </a:prstGeom>
        </p:spPr>
      </p:pic>
      <p:grpSp>
        <p:nvGrpSpPr>
          <p:cNvPr id="25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DA79-C3EB-AB91-BE95-CB263C37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21" y="1715151"/>
            <a:ext cx="4716232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</a:t>
            </a:r>
            <a:r>
              <a:rPr lang="en-EG">
                <a:solidFill>
                  <a:schemeClr val="bg1"/>
                </a:solidFill>
              </a:rPr>
              <a:t>his page includes all the previuos charts combined in one table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W</a:t>
            </a:r>
            <a:r>
              <a:rPr lang="en-EG">
                <a:solidFill>
                  <a:schemeClr val="bg1"/>
                </a:solidFill>
              </a:rPr>
              <a:t>ith other 2 charts 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H</a:t>
            </a:r>
            <a:r>
              <a:rPr lang="en-EG">
                <a:solidFill>
                  <a:schemeClr val="bg1"/>
                </a:solidFill>
              </a:rPr>
              <a:t>ow many cars are eligabile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H</a:t>
            </a:r>
            <a:r>
              <a:rPr lang="en-EG">
                <a:solidFill>
                  <a:schemeClr val="bg1"/>
                </a:solidFill>
              </a:rPr>
              <a:t>ow many cars are BEV and PHEV </a:t>
            </a:r>
          </a:p>
        </p:txBody>
      </p:sp>
    </p:spTree>
    <p:extLst>
      <p:ext uri="{BB962C8B-B14F-4D97-AF65-F5344CB8AC3E}">
        <p14:creationId xmlns:p14="http://schemas.microsoft.com/office/powerpoint/2010/main" val="77828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7F66EC-6DD0-A873-3088-5196A94C3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65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19C5-FC11-70CA-039A-254139F2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EG" sz="5200"/>
              <a:t>Team has worked on proj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14F1C7-5C12-A681-C57A-FE5C6F9C4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790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37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0970-EBC1-E1F8-E947-EABD6A43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89" y="265043"/>
            <a:ext cx="11234531" cy="1258194"/>
          </a:xfrm>
        </p:spPr>
        <p:txBody>
          <a:bodyPr anchor="t">
            <a:normAutofit/>
          </a:bodyPr>
          <a:lstStyle/>
          <a:p>
            <a:pPr algn="ctr"/>
            <a:r>
              <a:rPr lang="en-EG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8EA4-A848-B5C0-1D76-86FD987E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89" y="1788279"/>
            <a:ext cx="11234531" cy="4804677"/>
          </a:xfrm>
        </p:spPr>
        <p:txBody>
          <a:bodyPr>
            <a:normAutofit/>
          </a:bodyPr>
          <a:lstStyle/>
          <a:p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This projects talks about electric cars and its more effecint and more weather saver than the other cars using gasoline and so on.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n this project we will compare betwee the models of cars with its make and how many range they travel on</a:t>
            </a:r>
          </a:p>
          <a:p>
            <a:endParaRPr lang="en-EG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lso how many cars are Elig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i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ble and how many not so that Elig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able ones are more frequently used 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, be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ca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use they are more energy saver and more eff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i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cient </a:t>
            </a:r>
          </a:p>
          <a:p>
            <a:endParaRPr lang="en-EG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e had to add a lot of measures and columns to meet the requrments of the presentation so that we can we answer the questions we had on this data</a:t>
            </a:r>
            <a:br>
              <a:rPr lang="en-EG" sz="2400" dirty="0">
                <a:solidFill>
                  <a:schemeClr val="tx1">
                    <a:alpha val="80000"/>
                  </a:schemeClr>
                </a:solidFill>
              </a:rPr>
            </a:b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13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7D2D6-B8CD-CB90-653B-AF42BAC9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899" y="33840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EG" sz="4000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C5F5-50AC-8249-7CC9-D9AB9B0E9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238" y="1661841"/>
            <a:ext cx="10325102" cy="4515190"/>
          </a:xfrm>
        </p:spPr>
        <p:txBody>
          <a:bodyPr>
            <a:normAutofit/>
          </a:bodyPr>
          <a:lstStyle/>
          <a:p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In this dataset we used a lot of KPI’s about electric vehicles </a:t>
            </a:r>
          </a:p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DOL vehicle ID: this is unique ID and has no duplicates in dataset so that we will use it always to get the correct count of ditinct vehicles </a:t>
            </a:r>
          </a:p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CAFV: this stands for a program that gives rewards to certain clean energy vehicles like if its electric or hybrid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nd it has 2 categories eligible and not eligible , so that eligible that vehicles are meeting the req of CAFV 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MSRP :</a:t>
            </a:r>
            <a:r>
              <a:rPr lang="en-US" sz="2400" dirty="0">
                <a:ea typeface="Calibri" panose="020F0502020204030204" pitchFamily="34" charset="0"/>
                <a:cs typeface="Simplified Arabic" panose="02020603050405020304" pitchFamily="18" charset="-78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stands for </a:t>
            </a:r>
            <a:r>
              <a:rPr lang="en-US" sz="2400" b="1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Manufacturer’s Suggested Retail Price</a:t>
            </a:r>
            <a:r>
              <a:rPr lang="en-US" sz="2400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. It is the price that the vehicle manufacturer recommends a dealer charge for the vehicle before any taxes, fees, or additional costs are added</a:t>
            </a:r>
            <a:r>
              <a:rPr lang="en-EG" sz="2400" dirty="0">
                <a:effectLst/>
              </a:rPr>
              <a:t> </a:t>
            </a:r>
            <a:endParaRPr lang="en-EG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632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F815-3F22-88B3-0763-DA5B67CE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613" y="103861"/>
            <a:ext cx="8740774" cy="1323439"/>
          </a:xfrm>
        </p:spPr>
        <p:txBody>
          <a:bodyPr anchor="t">
            <a:normAutofit/>
          </a:bodyPr>
          <a:lstStyle/>
          <a:p>
            <a:pPr algn="ctr"/>
            <a:r>
              <a:rPr lang="en-EG" sz="4000" dirty="0"/>
              <a:t>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751EBF-4AFB-8C2E-61E1-B467C547C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3067" t="13977" r="14718" b="6999"/>
          <a:stretch/>
        </p:blipFill>
        <p:spPr>
          <a:xfrm>
            <a:off x="2146300" y="1109234"/>
            <a:ext cx="8320087" cy="5187885"/>
          </a:xfrm>
        </p:spPr>
      </p:pic>
    </p:spTree>
    <p:extLst>
      <p:ext uri="{BB962C8B-B14F-4D97-AF65-F5344CB8AC3E}">
        <p14:creationId xmlns:p14="http://schemas.microsoft.com/office/powerpoint/2010/main" val="2120226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E0FD-CBAE-32B4-7089-8734A68B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225361"/>
            <a:ext cx="11747500" cy="62700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First part of the dashboard shows the Title and the slicers we used in the all 3 pages of the dashboard (Make , City , Model Year and Model).</a:t>
            </a:r>
          </a:p>
          <a:p>
            <a:pPr marL="457200" indent="-457200">
              <a:buFont typeface="+mj-lt"/>
              <a:buAutoNum type="arabicPeriod"/>
            </a:pPr>
            <a:endParaRPr lang="en-EG" sz="2400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Second part on the left show the pages navigotaion so that makes the customer teleports from pages easily in this case they are 4 pages (HomePage , Make Page , Model Page, Summary Page 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nd in the middle part contains  cards and charts that’s shows the visulizations that shows the data we need to show .</a:t>
            </a:r>
          </a:p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HomePage: shows the overview of the data and the basic cards and charts.</a:t>
            </a:r>
          </a:p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Make Page: shows the same cards but with differ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e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nt charts to show the relationship between company that made the electric cars and other parametrs that we are comabring to </a:t>
            </a:r>
          </a:p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Model Page: shows the same cards but with differ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e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nt charts to show the relationship between model of each company of electric cars and other parametrs that we are comabring to </a:t>
            </a:r>
          </a:p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Summary: the conclusion of all the dashboard combined in one Page</a:t>
            </a:r>
          </a:p>
          <a:p>
            <a:pPr marL="457200" indent="-457200">
              <a:buFont typeface="+mj-lt"/>
              <a:buAutoNum type="arabicPeriod"/>
            </a:pPr>
            <a:endParaRPr lang="en-EG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7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C2FE-797C-51B8-E137-5B1F2FA2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1354820"/>
            <a:ext cx="8748712" cy="2369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Home-Page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481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1545-4D8C-4F45-B32D-A790D867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en-EG" sz="3600" dirty="0"/>
              <a:t>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22C1-FB03-B892-50A8-3ED9C834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r>
              <a:rPr lang="en-US" sz="1500"/>
              <a:t>T</a:t>
            </a:r>
            <a:r>
              <a:rPr lang="en-EG" sz="1500"/>
              <a:t>his page shows 5 card </a:t>
            </a:r>
          </a:p>
          <a:p>
            <a:pPr marL="457200" indent="-457200">
              <a:buFont typeface="+mj-lt"/>
              <a:buAutoNum type="arabicPeriod"/>
            </a:pPr>
            <a:r>
              <a:rPr lang="en-EG" sz="1500"/>
              <a:t>Total number of cars in the dataset  (without duplicates).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/>
              <a:t>Distance of every car that have traveled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/>
              <a:t>Shows how many cars that took the eligibility certificate.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/>
              <a:t>Shows the percent of how many cars are eligible.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/>
              <a:t>Shows the percent of cars that are not eligible.</a:t>
            </a:r>
          </a:p>
          <a:p>
            <a:pPr marL="457200" indent="-457200">
              <a:buFont typeface="+mj-lt"/>
              <a:buAutoNum type="arabicPeriod"/>
            </a:pPr>
            <a:endParaRPr lang="en-EG" sz="15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13724-210D-ACE6-D1A0-CAF3B4D8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39" r="17083"/>
          <a:stretch/>
        </p:blipFill>
        <p:spPr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-1626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40AE0-F4EB-E0CE-BC9F-B9D1C4A229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724" r="20568" b="4"/>
          <a:stretch/>
        </p:blipFill>
        <p:spPr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1D912-06ED-B8E8-0AD0-4CCE04426F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922" r="12718" b="2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64FD52-BFD3-32CB-501C-238842FE3E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896" r="1" b="708"/>
          <a:stretch/>
        </p:blipFill>
        <p:spPr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39" name="Freeform: Shape 3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8A69BD-6A57-9E9B-5B22-78C90F9C3F5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3551" r="13412" b="-2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7290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3AF5D38-FFEB-42F9-A0FC-37D8A54F1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4463A-B019-6BA8-B5E9-C2B61140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EG" sz="4000" dirty="0">
                <a:solidFill>
                  <a:schemeClr val="bg1"/>
                </a:solidFill>
              </a:rPr>
              <a:t>Charts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8E8AF0-57F3-4E67-AB90-C8DAC713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060FA9-04BB-4F42-A882-444817956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499CE50-F6DF-42D1-A1DF-2E014ABF3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EF919B7-6C5A-40BB-9604-805D6785E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D2C7F27-09E2-43E0-B571-E95E511F1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A7830C9-FC12-40AB-BF67-9B212AB8F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E5A4A589-E9CA-41F2-A18C-FFC863E70C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E6DFDE1C-EF51-49D2-BA0A-86FBD87F10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F4C4AFE-70BD-4430-9072-3280C18D67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C5CE4030-5E8F-4B4E-AA83-2CCC3E7889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0757DC5-5894-4F54-9EB2-2575295701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2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DFFE4D1-E1C8-4685-624A-6E3DE2DEA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64" y="1026000"/>
            <a:ext cx="2390698" cy="1542000"/>
          </a:xfrm>
          <a:custGeom>
            <a:avLst/>
            <a:gdLst/>
            <a:ahLst/>
            <a:cxnLst/>
            <a:rect l="l" t="t" r="r" b="b"/>
            <a:pathLst>
              <a:path w="2663825" h="1542000">
                <a:moveTo>
                  <a:pt x="0" y="0"/>
                </a:moveTo>
                <a:lnTo>
                  <a:pt x="2663825" y="0"/>
                </a:lnTo>
                <a:lnTo>
                  <a:pt x="2663825" y="1542000"/>
                </a:lnTo>
                <a:lnTo>
                  <a:pt x="0" y="154200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A9FCE9-08E6-6AA5-DB25-E99BD9161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26" y="2658000"/>
            <a:ext cx="2409374" cy="1542000"/>
          </a:xfrm>
          <a:custGeom>
            <a:avLst/>
            <a:gdLst/>
            <a:ahLst/>
            <a:cxnLst/>
            <a:rect l="l" t="t" r="r" b="b"/>
            <a:pathLst>
              <a:path w="2663825" h="1542000">
                <a:moveTo>
                  <a:pt x="0" y="0"/>
                </a:moveTo>
                <a:lnTo>
                  <a:pt x="2663825" y="0"/>
                </a:lnTo>
                <a:lnTo>
                  <a:pt x="2663825" y="1542000"/>
                </a:lnTo>
                <a:lnTo>
                  <a:pt x="0" y="154200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B9D31-8969-300F-3800-DF7FE07E3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4474959"/>
            <a:ext cx="2663825" cy="1172082"/>
          </a:xfrm>
          <a:custGeom>
            <a:avLst/>
            <a:gdLst/>
            <a:ahLst/>
            <a:cxnLst/>
            <a:rect l="l" t="t" r="r" b="b"/>
            <a:pathLst>
              <a:path w="2663825" h="1542000">
                <a:moveTo>
                  <a:pt x="0" y="0"/>
                </a:moveTo>
                <a:lnTo>
                  <a:pt x="2663825" y="0"/>
                </a:lnTo>
                <a:lnTo>
                  <a:pt x="2663825" y="1542000"/>
                </a:lnTo>
                <a:lnTo>
                  <a:pt x="0" y="1542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516D-8A24-2275-CA79-CDC83FDD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6140449" cy="2454300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T</a:t>
            </a:r>
            <a:r>
              <a:rPr lang="en-EG" sz="1900" dirty="0">
                <a:solidFill>
                  <a:schemeClr val="bg1">
                    <a:alpha val="80000"/>
                  </a:schemeClr>
                </a:solidFill>
              </a:rPr>
              <a:t>his Page has 4 charts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T</a:t>
            </a:r>
            <a:r>
              <a:rPr lang="en-EG" sz="1900" dirty="0">
                <a:solidFill>
                  <a:schemeClr val="bg1">
                    <a:alpha val="80000"/>
                  </a:schemeClr>
                </a:solidFill>
              </a:rPr>
              <a:t>he percent of BEV cars (cars that only debends on electricty ”only”)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T</a:t>
            </a:r>
            <a:r>
              <a:rPr lang="en-EG" sz="1900" dirty="0">
                <a:solidFill>
                  <a:schemeClr val="bg1">
                    <a:alpha val="80000"/>
                  </a:schemeClr>
                </a:solidFill>
              </a:rPr>
              <a:t>he percent of PHEV (cars that debends on both electricty and gas)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M</a:t>
            </a:r>
            <a:r>
              <a:rPr lang="en-EG" sz="1900" dirty="0">
                <a:solidFill>
                  <a:schemeClr val="bg1">
                    <a:alpha val="80000"/>
                  </a:schemeClr>
                </a:solidFill>
              </a:rPr>
              <a:t>ap that shows how many cars in every country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H</a:t>
            </a:r>
            <a:r>
              <a:rPr lang="en-EG" sz="1900" dirty="0">
                <a:solidFill>
                  <a:schemeClr val="bg1">
                    <a:alpha val="80000"/>
                  </a:schemeClr>
                </a:solidFill>
              </a:rPr>
              <a:t>ow many cars are made in every year  </a:t>
            </a:r>
          </a:p>
        </p:txBody>
      </p:sp>
    </p:spTree>
    <p:extLst>
      <p:ext uri="{BB962C8B-B14F-4D97-AF65-F5344CB8AC3E}">
        <p14:creationId xmlns:p14="http://schemas.microsoft.com/office/powerpoint/2010/main" val="349188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839</Words>
  <Application>Microsoft Office PowerPoint</Application>
  <PresentationFormat>Widescreen</PresentationFormat>
  <Paragraphs>75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Office 2013 - 2022 Theme</vt:lpstr>
      <vt:lpstr>Electric-vehicles visualization </vt:lpstr>
      <vt:lpstr>Team has worked on proj</vt:lpstr>
      <vt:lpstr>Introduction</vt:lpstr>
      <vt:lpstr>Continue</vt:lpstr>
      <vt:lpstr>Overview</vt:lpstr>
      <vt:lpstr>PowerPoint Presentation</vt:lpstr>
      <vt:lpstr>Home-Page</vt:lpstr>
      <vt:lpstr>Cards</vt:lpstr>
      <vt:lpstr>Charts</vt:lpstr>
      <vt:lpstr>Make-Page (Company name)</vt:lpstr>
      <vt:lpstr>Charts</vt:lpstr>
      <vt:lpstr>Model-Page(Model year)</vt:lpstr>
      <vt:lpstr>Charts</vt:lpstr>
      <vt:lpstr>Insights</vt:lpstr>
      <vt:lpstr>Q&amp;A</vt:lpstr>
      <vt:lpstr>Continue Q&amp;A</vt:lpstr>
      <vt:lpstr>Summary</vt:lpstr>
      <vt:lpstr>Charts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ehab</dc:creator>
  <cp:lastModifiedBy>king</cp:lastModifiedBy>
  <cp:revision>7</cp:revision>
  <dcterms:created xsi:type="dcterms:W3CDTF">2024-09-17T17:05:49Z</dcterms:created>
  <dcterms:modified xsi:type="dcterms:W3CDTF">2024-10-02T16:15:42Z</dcterms:modified>
</cp:coreProperties>
</file>