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74" r:id="rId6"/>
    <p:sldId id="275" r:id="rId7"/>
    <p:sldId id="276" r:id="rId8"/>
    <p:sldId id="277" r:id="rId9"/>
    <p:sldId id="263" r:id="rId10"/>
    <p:sldId id="260" r:id="rId11"/>
    <p:sldId id="261" r:id="rId12"/>
    <p:sldId id="264" r:id="rId13"/>
    <p:sldId id="265" r:id="rId14"/>
    <p:sldId id="278" r:id="rId15"/>
    <p:sldId id="262" r:id="rId16"/>
    <p:sldId id="267" r:id="rId17"/>
    <p:sldId id="268" r:id="rId18"/>
    <p:sldId id="266" r:id="rId19"/>
    <p:sldId id="269" r:id="rId20"/>
    <p:sldId id="270" r:id="rId21"/>
    <p:sldId id="271"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13" autoAdjust="0"/>
    <p:restoredTop sz="94660"/>
  </p:normalViewPr>
  <p:slideViewPr>
    <p:cSldViewPr snapToGrid="0">
      <p:cViewPr varScale="1">
        <p:scale>
          <a:sx n="86" d="100"/>
          <a:sy n="86" d="100"/>
        </p:scale>
        <p:origin x="1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AAE66-9987-4523-B502-CCAD9DD01322}"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1B524614-3516-40D4-8475-42BC9580618C}">
      <dgm:prSet/>
      <dgm:spPr/>
      <dgm:t>
        <a:bodyPr/>
        <a:lstStyle/>
        <a:p>
          <a:r>
            <a:rPr lang="en-US" dirty="0"/>
            <a:t>I decided to implement this project using the </a:t>
          </a:r>
          <a:r>
            <a:rPr lang="en-US" b="1" dirty="0"/>
            <a:t>KDD99 Dataset (created in 1998)</a:t>
          </a:r>
          <a:r>
            <a:rPr lang="en-US" dirty="0"/>
            <a:t>, with the help of this vastly huge dataset I will be able to identify attack risks that the users could suffer.</a:t>
          </a:r>
        </a:p>
      </dgm:t>
    </dgm:pt>
    <dgm:pt modelId="{FDC8CC57-C5DB-4806-B530-1CA028AC86B7}" type="parTrans" cxnId="{B21C58C6-C840-41BD-9AE3-C2677CDBDF6C}">
      <dgm:prSet/>
      <dgm:spPr/>
      <dgm:t>
        <a:bodyPr/>
        <a:lstStyle/>
        <a:p>
          <a:endParaRPr lang="en-US"/>
        </a:p>
      </dgm:t>
    </dgm:pt>
    <dgm:pt modelId="{9EF7E473-12F5-4939-9EEE-58E72D88AF66}" type="sibTrans" cxnId="{B21C58C6-C840-41BD-9AE3-C2677CDBDF6C}">
      <dgm:prSet/>
      <dgm:spPr/>
      <dgm:t>
        <a:bodyPr/>
        <a:lstStyle/>
        <a:p>
          <a:endParaRPr lang="en-US"/>
        </a:p>
      </dgm:t>
    </dgm:pt>
    <dgm:pt modelId="{F00E0365-2E78-45D2-A285-165B9C4ED3AF}">
      <dgm:prSet/>
      <dgm:spPr/>
      <dgm:t>
        <a:bodyPr/>
        <a:lstStyle/>
        <a:p>
          <a:r>
            <a:rPr lang="en-US" b="1" dirty="0"/>
            <a:t>What it provided for me:</a:t>
          </a:r>
          <a:endParaRPr lang="en-US" dirty="0"/>
        </a:p>
      </dgm:t>
    </dgm:pt>
    <dgm:pt modelId="{70297553-1D6E-4B33-AEA4-C0C990CD7D0A}" type="parTrans" cxnId="{50908614-AA1F-45D4-9299-2131BA786ED9}">
      <dgm:prSet/>
      <dgm:spPr/>
      <dgm:t>
        <a:bodyPr/>
        <a:lstStyle/>
        <a:p>
          <a:endParaRPr lang="en-US"/>
        </a:p>
      </dgm:t>
    </dgm:pt>
    <dgm:pt modelId="{EA09D008-83D8-4094-9380-B749A0176E40}" type="sibTrans" cxnId="{50908614-AA1F-45D4-9299-2131BA786ED9}">
      <dgm:prSet/>
      <dgm:spPr/>
      <dgm:t>
        <a:bodyPr/>
        <a:lstStyle/>
        <a:p>
          <a:endParaRPr lang="en-US"/>
        </a:p>
      </dgm:t>
    </dgm:pt>
    <dgm:pt modelId="{2D8AB18F-9AF2-4874-B3FF-FD4BE058830C}">
      <dgm:prSet/>
      <dgm:spPr/>
      <dgm:t>
        <a:bodyPr/>
        <a:lstStyle/>
        <a:p>
          <a:r>
            <a:rPr lang="en-US"/>
            <a:t>Classification-type dataset.</a:t>
          </a:r>
        </a:p>
      </dgm:t>
    </dgm:pt>
    <dgm:pt modelId="{9034F18D-1B92-4BBC-A258-21B92CB26222}" type="parTrans" cxnId="{AE838F2D-A35E-43B7-A6F1-65B213DD665E}">
      <dgm:prSet/>
      <dgm:spPr/>
      <dgm:t>
        <a:bodyPr/>
        <a:lstStyle/>
        <a:p>
          <a:endParaRPr lang="en-US"/>
        </a:p>
      </dgm:t>
    </dgm:pt>
    <dgm:pt modelId="{A034934C-1805-4822-8D68-2CAB862BF328}" type="sibTrans" cxnId="{AE838F2D-A35E-43B7-A6F1-65B213DD665E}">
      <dgm:prSet/>
      <dgm:spPr/>
      <dgm:t>
        <a:bodyPr/>
        <a:lstStyle/>
        <a:p>
          <a:endParaRPr lang="en-US"/>
        </a:p>
      </dgm:t>
    </dgm:pt>
    <dgm:pt modelId="{EAC1F1D2-0D42-4AD5-84EB-412FE73988E7}">
      <dgm:prSet/>
      <dgm:spPr/>
      <dgm:t>
        <a:bodyPr/>
        <a:lstStyle/>
        <a:p>
          <a:r>
            <a:rPr lang="en-US"/>
            <a:t>Assembled from 2 weeks worth of normal instances and 5 weeks of attack instances.</a:t>
          </a:r>
        </a:p>
      </dgm:t>
    </dgm:pt>
    <dgm:pt modelId="{9BF577B9-ADDC-4A4E-A12A-703CD202F475}" type="parTrans" cxnId="{8543189A-7F14-43BC-9B3E-0A375CA30EF9}">
      <dgm:prSet/>
      <dgm:spPr/>
      <dgm:t>
        <a:bodyPr/>
        <a:lstStyle/>
        <a:p>
          <a:endParaRPr lang="en-US"/>
        </a:p>
      </dgm:t>
    </dgm:pt>
    <dgm:pt modelId="{8B3A474D-4A41-4FFB-BBD1-CD3438561492}" type="sibTrans" cxnId="{8543189A-7F14-43BC-9B3E-0A375CA30EF9}">
      <dgm:prSet/>
      <dgm:spPr/>
      <dgm:t>
        <a:bodyPr/>
        <a:lstStyle/>
        <a:p>
          <a:endParaRPr lang="en-US"/>
        </a:p>
      </dgm:t>
    </dgm:pt>
    <dgm:pt modelId="{AFE737FD-EC61-4251-97BF-B9BA12884E5C}">
      <dgm:prSet/>
      <dgm:spPr/>
      <dgm:t>
        <a:bodyPr/>
        <a:lstStyle/>
        <a:p>
          <a:r>
            <a:rPr lang="en-US" dirty="0"/>
            <a:t>80% of the dataset contained attack instances. (approx. 392,000)</a:t>
          </a:r>
        </a:p>
      </dgm:t>
    </dgm:pt>
    <dgm:pt modelId="{9D6FDB0E-ACD7-4C38-A96E-A76A13252F34}" type="parTrans" cxnId="{A6CE5666-FFCD-4084-8752-576668AC9773}">
      <dgm:prSet/>
      <dgm:spPr/>
      <dgm:t>
        <a:bodyPr/>
        <a:lstStyle/>
        <a:p>
          <a:endParaRPr lang="en-US"/>
        </a:p>
      </dgm:t>
    </dgm:pt>
    <dgm:pt modelId="{5357CA20-62C0-47C6-A82B-78F00A3940FF}" type="sibTrans" cxnId="{A6CE5666-FFCD-4084-8752-576668AC9773}">
      <dgm:prSet/>
      <dgm:spPr/>
      <dgm:t>
        <a:bodyPr/>
        <a:lstStyle/>
        <a:p>
          <a:endParaRPr lang="en-US"/>
        </a:p>
      </dgm:t>
    </dgm:pt>
    <dgm:pt modelId="{4A6DAB81-947E-4A3E-B0B9-961412691972}">
      <dgm:prSet/>
      <dgm:spPr/>
      <dgm:t>
        <a:bodyPr/>
        <a:lstStyle/>
        <a:p>
          <a:r>
            <a:rPr lang="en-US" dirty="0"/>
            <a:t>41 attributes.</a:t>
          </a:r>
        </a:p>
      </dgm:t>
    </dgm:pt>
    <dgm:pt modelId="{AB6CE4F7-9106-4845-83E8-9852C33264F1}" type="parTrans" cxnId="{A13F4E03-6A38-47D9-94EB-41FDDDC88115}">
      <dgm:prSet/>
      <dgm:spPr/>
      <dgm:t>
        <a:bodyPr/>
        <a:lstStyle/>
        <a:p>
          <a:endParaRPr lang="en-US"/>
        </a:p>
      </dgm:t>
    </dgm:pt>
    <dgm:pt modelId="{2472E7A7-FA84-4477-A9DD-011E33503967}" type="sibTrans" cxnId="{A13F4E03-6A38-47D9-94EB-41FDDDC88115}">
      <dgm:prSet/>
      <dgm:spPr/>
      <dgm:t>
        <a:bodyPr/>
        <a:lstStyle/>
        <a:p>
          <a:endParaRPr lang="en-US"/>
        </a:p>
      </dgm:t>
    </dgm:pt>
    <dgm:pt modelId="{67CC2254-7658-4D43-AFA3-F244EE6C8D1D}" type="pres">
      <dgm:prSet presAssocID="{F67AAE66-9987-4523-B502-CCAD9DD01322}" presName="Name0" presStyleCnt="0">
        <dgm:presLayoutVars>
          <dgm:dir/>
          <dgm:animLvl val="lvl"/>
          <dgm:resizeHandles val="exact"/>
        </dgm:presLayoutVars>
      </dgm:prSet>
      <dgm:spPr/>
    </dgm:pt>
    <dgm:pt modelId="{F5A20169-8AD7-42C4-8308-58C0B34B92B8}" type="pres">
      <dgm:prSet presAssocID="{F00E0365-2E78-45D2-A285-165B9C4ED3AF}" presName="boxAndChildren" presStyleCnt="0"/>
      <dgm:spPr/>
    </dgm:pt>
    <dgm:pt modelId="{763CFA16-F625-4105-8880-2499F827B52C}" type="pres">
      <dgm:prSet presAssocID="{F00E0365-2E78-45D2-A285-165B9C4ED3AF}" presName="parentTextBox" presStyleLbl="node1" presStyleIdx="0" presStyleCnt="2"/>
      <dgm:spPr/>
    </dgm:pt>
    <dgm:pt modelId="{641D87A9-8EA6-4204-BB3F-C47798E2E685}" type="pres">
      <dgm:prSet presAssocID="{F00E0365-2E78-45D2-A285-165B9C4ED3AF}" presName="entireBox" presStyleLbl="node1" presStyleIdx="0" presStyleCnt="2" custLinFactNeighborX="725" custLinFactNeighborY="12245"/>
      <dgm:spPr/>
    </dgm:pt>
    <dgm:pt modelId="{6FF66898-AD3D-4703-917E-F111CC99573C}" type="pres">
      <dgm:prSet presAssocID="{F00E0365-2E78-45D2-A285-165B9C4ED3AF}" presName="descendantBox" presStyleCnt="0"/>
      <dgm:spPr/>
    </dgm:pt>
    <dgm:pt modelId="{D25E8284-88AE-4ED2-AFE7-4250A120CE39}" type="pres">
      <dgm:prSet presAssocID="{2D8AB18F-9AF2-4874-B3FF-FD4BE058830C}" presName="childTextBox" presStyleLbl="fgAccFollowNode1" presStyleIdx="0" presStyleCnt="4">
        <dgm:presLayoutVars>
          <dgm:bulletEnabled val="1"/>
        </dgm:presLayoutVars>
      </dgm:prSet>
      <dgm:spPr/>
    </dgm:pt>
    <dgm:pt modelId="{273995D6-5D18-4042-9581-00BA53486A5F}" type="pres">
      <dgm:prSet presAssocID="{EAC1F1D2-0D42-4AD5-84EB-412FE73988E7}" presName="childTextBox" presStyleLbl="fgAccFollowNode1" presStyleIdx="1" presStyleCnt="4">
        <dgm:presLayoutVars>
          <dgm:bulletEnabled val="1"/>
        </dgm:presLayoutVars>
      </dgm:prSet>
      <dgm:spPr/>
    </dgm:pt>
    <dgm:pt modelId="{74541E3A-8DEF-43F7-99C2-9BF27AC8ECDB}" type="pres">
      <dgm:prSet presAssocID="{AFE737FD-EC61-4251-97BF-B9BA12884E5C}" presName="childTextBox" presStyleLbl="fgAccFollowNode1" presStyleIdx="2" presStyleCnt="4">
        <dgm:presLayoutVars>
          <dgm:bulletEnabled val="1"/>
        </dgm:presLayoutVars>
      </dgm:prSet>
      <dgm:spPr/>
    </dgm:pt>
    <dgm:pt modelId="{3CA0CD47-C4CF-4460-ABEA-FA73AD3AADB6}" type="pres">
      <dgm:prSet presAssocID="{4A6DAB81-947E-4A3E-B0B9-961412691972}" presName="childTextBox" presStyleLbl="fgAccFollowNode1" presStyleIdx="3" presStyleCnt="4">
        <dgm:presLayoutVars>
          <dgm:bulletEnabled val="1"/>
        </dgm:presLayoutVars>
      </dgm:prSet>
      <dgm:spPr/>
    </dgm:pt>
    <dgm:pt modelId="{0324B5FA-5470-49CB-9AF6-A44A7F188B5A}" type="pres">
      <dgm:prSet presAssocID="{9EF7E473-12F5-4939-9EEE-58E72D88AF66}" presName="sp" presStyleCnt="0"/>
      <dgm:spPr/>
    </dgm:pt>
    <dgm:pt modelId="{98F5CBAE-3FFF-419A-99D0-DD6EAE7E983D}" type="pres">
      <dgm:prSet presAssocID="{1B524614-3516-40D4-8475-42BC9580618C}" presName="arrowAndChildren" presStyleCnt="0"/>
      <dgm:spPr/>
    </dgm:pt>
    <dgm:pt modelId="{30F42C33-A0E2-4F6B-AC55-FA7BA5809B3F}" type="pres">
      <dgm:prSet presAssocID="{1B524614-3516-40D4-8475-42BC9580618C}" presName="parentTextArrow" presStyleLbl="node1" presStyleIdx="1" presStyleCnt="2"/>
      <dgm:spPr/>
    </dgm:pt>
  </dgm:ptLst>
  <dgm:cxnLst>
    <dgm:cxn modelId="{A13F4E03-6A38-47D9-94EB-41FDDDC88115}" srcId="{F00E0365-2E78-45D2-A285-165B9C4ED3AF}" destId="{4A6DAB81-947E-4A3E-B0B9-961412691972}" srcOrd="3" destOrd="0" parTransId="{AB6CE4F7-9106-4845-83E8-9852C33264F1}" sibTransId="{2472E7A7-FA84-4477-A9DD-011E33503967}"/>
    <dgm:cxn modelId="{50908614-AA1F-45D4-9299-2131BA786ED9}" srcId="{F67AAE66-9987-4523-B502-CCAD9DD01322}" destId="{F00E0365-2E78-45D2-A285-165B9C4ED3AF}" srcOrd="1" destOrd="0" parTransId="{70297553-1D6E-4B33-AEA4-C0C990CD7D0A}" sibTransId="{EA09D008-83D8-4094-9380-B749A0176E40}"/>
    <dgm:cxn modelId="{461CEF16-A5CA-4233-AE79-70783B96C031}" type="presOf" srcId="{AFE737FD-EC61-4251-97BF-B9BA12884E5C}" destId="{74541E3A-8DEF-43F7-99C2-9BF27AC8ECDB}" srcOrd="0" destOrd="0" presId="urn:microsoft.com/office/officeart/2005/8/layout/process4"/>
    <dgm:cxn modelId="{AE838F2D-A35E-43B7-A6F1-65B213DD665E}" srcId="{F00E0365-2E78-45D2-A285-165B9C4ED3AF}" destId="{2D8AB18F-9AF2-4874-B3FF-FD4BE058830C}" srcOrd="0" destOrd="0" parTransId="{9034F18D-1B92-4BBC-A258-21B92CB26222}" sibTransId="{A034934C-1805-4822-8D68-2CAB862BF328}"/>
    <dgm:cxn modelId="{A6CE5666-FFCD-4084-8752-576668AC9773}" srcId="{F00E0365-2E78-45D2-A285-165B9C4ED3AF}" destId="{AFE737FD-EC61-4251-97BF-B9BA12884E5C}" srcOrd="2" destOrd="0" parTransId="{9D6FDB0E-ACD7-4C38-A96E-A76A13252F34}" sibTransId="{5357CA20-62C0-47C6-A82B-78F00A3940FF}"/>
    <dgm:cxn modelId="{9F2ED747-4759-4EBB-9068-E78E0002C4FE}" type="presOf" srcId="{F00E0365-2E78-45D2-A285-165B9C4ED3AF}" destId="{763CFA16-F625-4105-8880-2499F827B52C}" srcOrd="0" destOrd="0" presId="urn:microsoft.com/office/officeart/2005/8/layout/process4"/>
    <dgm:cxn modelId="{FD68E248-9FA4-4770-AC2C-2428FD1B2CB4}" type="presOf" srcId="{2D8AB18F-9AF2-4874-B3FF-FD4BE058830C}" destId="{D25E8284-88AE-4ED2-AFE7-4250A120CE39}" srcOrd="0" destOrd="0" presId="urn:microsoft.com/office/officeart/2005/8/layout/process4"/>
    <dgm:cxn modelId="{2DB3685A-17F5-4A1E-A3DC-D0AB66BDBF93}" type="presOf" srcId="{F00E0365-2E78-45D2-A285-165B9C4ED3AF}" destId="{641D87A9-8EA6-4204-BB3F-C47798E2E685}" srcOrd="1" destOrd="0" presId="urn:microsoft.com/office/officeart/2005/8/layout/process4"/>
    <dgm:cxn modelId="{EED21F98-81C4-4C82-B26A-0393F751AF31}" type="presOf" srcId="{F67AAE66-9987-4523-B502-CCAD9DD01322}" destId="{67CC2254-7658-4D43-AFA3-F244EE6C8D1D}" srcOrd="0" destOrd="0" presId="urn:microsoft.com/office/officeart/2005/8/layout/process4"/>
    <dgm:cxn modelId="{8543189A-7F14-43BC-9B3E-0A375CA30EF9}" srcId="{F00E0365-2E78-45D2-A285-165B9C4ED3AF}" destId="{EAC1F1D2-0D42-4AD5-84EB-412FE73988E7}" srcOrd="1" destOrd="0" parTransId="{9BF577B9-ADDC-4A4E-A12A-703CD202F475}" sibTransId="{8B3A474D-4A41-4FFB-BBD1-CD3438561492}"/>
    <dgm:cxn modelId="{206052A2-7B74-4378-AA8D-C33C36D48689}" type="presOf" srcId="{4A6DAB81-947E-4A3E-B0B9-961412691972}" destId="{3CA0CD47-C4CF-4460-ABEA-FA73AD3AADB6}" srcOrd="0" destOrd="0" presId="urn:microsoft.com/office/officeart/2005/8/layout/process4"/>
    <dgm:cxn modelId="{4479D2B0-D4C4-4141-9185-6D7A0C4DB128}" type="presOf" srcId="{EAC1F1D2-0D42-4AD5-84EB-412FE73988E7}" destId="{273995D6-5D18-4042-9581-00BA53486A5F}" srcOrd="0" destOrd="0" presId="urn:microsoft.com/office/officeart/2005/8/layout/process4"/>
    <dgm:cxn modelId="{35C58CC2-0D01-42C0-82CA-BE8748162B2C}" type="presOf" srcId="{1B524614-3516-40D4-8475-42BC9580618C}" destId="{30F42C33-A0E2-4F6B-AC55-FA7BA5809B3F}" srcOrd="0" destOrd="0" presId="urn:microsoft.com/office/officeart/2005/8/layout/process4"/>
    <dgm:cxn modelId="{B21C58C6-C840-41BD-9AE3-C2677CDBDF6C}" srcId="{F67AAE66-9987-4523-B502-CCAD9DD01322}" destId="{1B524614-3516-40D4-8475-42BC9580618C}" srcOrd="0" destOrd="0" parTransId="{FDC8CC57-C5DB-4806-B530-1CA028AC86B7}" sibTransId="{9EF7E473-12F5-4939-9EEE-58E72D88AF66}"/>
    <dgm:cxn modelId="{150A27DF-0FBC-43C4-AF9F-8B07273F4AB4}" type="presParOf" srcId="{67CC2254-7658-4D43-AFA3-F244EE6C8D1D}" destId="{F5A20169-8AD7-42C4-8308-58C0B34B92B8}" srcOrd="0" destOrd="0" presId="urn:microsoft.com/office/officeart/2005/8/layout/process4"/>
    <dgm:cxn modelId="{3832B6C4-3C00-407E-B498-7D874A76DE30}" type="presParOf" srcId="{F5A20169-8AD7-42C4-8308-58C0B34B92B8}" destId="{763CFA16-F625-4105-8880-2499F827B52C}" srcOrd="0" destOrd="0" presId="urn:microsoft.com/office/officeart/2005/8/layout/process4"/>
    <dgm:cxn modelId="{C49BA600-37D4-463E-A393-3E32BFE7FB7F}" type="presParOf" srcId="{F5A20169-8AD7-42C4-8308-58C0B34B92B8}" destId="{641D87A9-8EA6-4204-BB3F-C47798E2E685}" srcOrd="1" destOrd="0" presId="urn:microsoft.com/office/officeart/2005/8/layout/process4"/>
    <dgm:cxn modelId="{08018525-82C5-481E-8C13-A5EC25C7B85B}" type="presParOf" srcId="{F5A20169-8AD7-42C4-8308-58C0B34B92B8}" destId="{6FF66898-AD3D-4703-917E-F111CC99573C}" srcOrd="2" destOrd="0" presId="urn:microsoft.com/office/officeart/2005/8/layout/process4"/>
    <dgm:cxn modelId="{306513F1-46DC-4E64-AA15-F90E73D0C31A}" type="presParOf" srcId="{6FF66898-AD3D-4703-917E-F111CC99573C}" destId="{D25E8284-88AE-4ED2-AFE7-4250A120CE39}" srcOrd="0" destOrd="0" presId="urn:microsoft.com/office/officeart/2005/8/layout/process4"/>
    <dgm:cxn modelId="{E7928710-AA7C-4E4C-BF4B-1B532CC7FB0E}" type="presParOf" srcId="{6FF66898-AD3D-4703-917E-F111CC99573C}" destId="{273995D6-5D18-4042-9581-00BA53486A5F}" srcOrd="1" destOrd="0" presId="urn:microsoft.com/office/officeart/2005/8/layout/process4"/>
    <dgm:cxn modelId="{246C4F4A-7041-4083-A76A-97E07222212A}" type="presParOf" srcId="{6FF66898-AD3D-4703-917E-F111CC99573C}" destId="{74541E3A-8DEF-43F7-99C2-9BF27AC8ECDB}" srcOrd="2" destOrd="0" presId="urn:microsoft.com/office/officeart/2005/8/layout/process4"/>
    <dgm:cxn modelId="{6B88784C-DBF3-436F-A3A2-67D69A003D0B}" type="presParOf" srcId="{6FF66898-AD3D-4703-917E-F111CC99573C}" destId="{3CA0CD47-C4CF-4460-ABEA-FA73AD3AADB6}" srcOrd="3" destOrd="0" presId="urn:microsoft.com/office/officeart/2005/8/layout/process4"/>
    <dgm:cxn modelId="{C8DFDCD3-C146-4D9A-A7B1-54BC557D15EF}" type="presParOf" srcId="{67CC2254-7658-4D43-AFA3-F244EE6C8D1D}" destId="{0324B5FA-5470-49CB-9AF6-A44A7F188B5A}" srcOrd="1" destOrd="0" presId="urn:microsoft.com/office/officeart/2005/8/layout/process4"/>
    <dgm:cxn modelId="{7FDDE0E7-2926-49D6-B69F-B6544CD971A8}" type="presParOf" srcId="{67CC2254-7658-4D43-AFA3-F244EE6C8D1D}" destId="{98F5CBAE-3FFF-419A-99D0-DD6EAE7E983D}" srcOrd="2" destOrd="0" presId="urn:microsoft.com/office/officeart/2005/8/layout/process4"/>
    <dgm:cxn modelId="{676876F1-82D4-46BB-8887-D49301BEA832}" type="presParOf" srcId="{98F5CBAE-3FFF-419A-99D0-DD6EAE7E983D}" destId="{30F42C33-A0E2-4F6B-AC55-FA7BA5809B3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D87A9-8EA6-4204-BB3F-C47798E2E685}">
      <dsp:nvSpPr>
        <dsp:cNvPr id="0" name=""/>
        <dsp:cNvSpPr/>
      </dsp:nvSpPr>
      <dsp:spPr>
        <a:xfrm>
          <a:off x="0" y="2961425"/>
          <a:ext cx="5728344" cy="1941564"/>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1" kern="1200" dirty="0"/>
            <a:t>What it provided for me:</a:t>
          </a:r>
          <a:endParaRPr lang="en-US" sz="2300" kern="1200" dirty="0"/>
        </a:p>
      </dsp:txBody>
      <dsp:txXfrm>
        <a:off x="0" y="2961425"/>
        <a:ext cx="5728344" cy="1048445"/>
      </dsp:txXfrm>
    </dsp:sp>
    <dsp:sp modelId="{D25E8284-88AE-4ED2-AFE7-4250A120CE39}">
      <dsp:nvSpPr>
        <dsp:cNvPr id="0" name=""/>
        <dsp:cNvSpPr/>
      </dsp:nvSpPr>
      <dsp:spPr>
        <a:xfrm>
          <a:off x="0" y="3968827"/>
          <a:ext cx="1432086" cy="893119"/>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Classification-type dataset.</a:t>
          </a:r>
        </a:p>
      </dsp:txBody>
      <dsp:txXfrm>
        <a:off x="0" y="3968827"/>
        <a:ext cx="1432086" cy="893119"/>
      </dsp:txXfrm>
    </dsp:sp>
    <dsp:sp modelId="{273995D6-5D18-4042-9581-00BA53486A5F}">
      <dsp:nvSpPr>
        <dsp:cNvPr id="0" name=""/>
        <dsp:cNvSpPr/>
      </dsp:nvSpPr>
      <dsp:spPr>
        <a:xfrm>
          <a:off x="1432086" y="3968827"/>
          <a:ext cx="1432086" cy="893119"/>
        </a:xfrm>
        <a:prstGeom prst="rect">
          <a:avLst/>
        </a:prstGeom>
        <a:solidFill>
          <a:schemeClr val="accent2">
            <a:tint val="40000"/>
            <a:alpha val="90000"/>
            <a:hueOff val="-484193"/>
            <a:satOff val="-44"/>
            <a:lumOff val="13"/>
            <a:alphaOff val="0"/>
          </a:schemeClr>
        </a:solidFill>
        <a:ln w="9525" cap="rnd" cmpd="sng" algn="ctr">
          <a:solidFill>
            <a:schemeClr val="accent2">
              <a:tint val="40000"/>
              <a:alpha val="90000"/>
              <a:hueOff val="-484193"/>
              <a:satOff val="-44"/>
              <a:lumOff val="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Assembled from 2 weeks worth of normal instances and 5 weeks of attack instances.</a:t>
          </a:r>
        </a:p>
      </dsp:txBody>
      <dsp:txXfrm>
        <a:off x="1432086" y="3968827"/>
        <a:ext cx="1432086" cy="893119"/>
      </dsp:txXfrm>
    </dsp:sp>
    <dsp:sp modelId="{74541E3A-8DEF-43F7-99C2-9BF27AC8ECDB}">
      <dsp:nvSpPr>
        <dsp:cNvPr id="0" name=""/>
        <dsp:cNvSpPr/>
      </dsp:nvSpPr>
      <dsp:spPr>
        <a:xfrm>
          <a:off x="2864172" y="3968827"/>
          <a:ext cx="1432086" cy="893119"/>
        </a:xfrm>
        <a:prstGeom prst="rect">
          <a:avLst/>
        </a:prstGeom>
        <a:solidFill>
          <a:schemeClr val="accent2">
            <a:tint val="40000"/>
            <a:alpha val="90000"/>
            <a:hueOff val="-968386"/>
            <a:satOff val="-89"/>
            <a:lumOff val="26"/>
            <a:alphaOff val="0"/>
          </a:schemeClr>
        </a:solidFill>
        <a:ln w="9525" cap="rnd" cmpd="sng" algn="ctr">
          <a:solidFill>
            <a:schemeClr val="accent2">
              <a:tint val="40000"/>
              <a:alpha val="90000"/>
              <a:hueOff val="-968386"/>
              <a:satOff val="-89"/>
              <a:lumOff val="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80% of the dataset contained attack instances. (approx. 392,000)</a:t>
          </a:r>
        </a:p>
      </dsp:txBody>
      <dsp:txXfrm>
        <a:off x="2864172" y="3968827"/>
        <a:ext cx="1432086" cy="893119"/>
      </dsp:txXfrm>
    </dsp:sp>
    <dsp:sp modelId="{3CA0CD47-C4CF-4460-ABEA-FA73AD3AADB6}">
      <dsp:nvSpPr>
        <dsp:cNvPr id="0" name=""/>
        <dsp:cNvSpPr/>
      </dsp:nvSpPr>
      <dsp:spPr>
        <a:xfrm>
          <a:off x="4296258" y="3968827"/>
          <a:ext cx="1432086" cy="893119"/>
        </a:xfrm>
        <a:prstGeom prst="rect">
          <a:avLst/>
        </a:prstGeom>
        <a:solidFill>
          <a:schemeClr val="accent2">
            <a:tint val="40000"/>
            <a:alpha val="90000"/>
            <a:hueOff val="-1452578"/>
            <a:satOff val="-133"/>
            <a:lumOff val="39"/>
            <a:alphaOff val="0"/>
          </a:schemeClr>
        </a:solidFill>
        <a:ln w="9525" cap="rnd" cmpd="sng" algn="ctr">
          <a:solidFill>
            <a:schemeClr val="accent2">
              <a:tint val="40000"/>
              <a:alpha val="90000"/>
              <a:hueOff val="-1452578"/>
              <a:satOff val="-133"/>
              <a:lumOff val="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41 attributes.</a:t>
          </a:r>
        </a:p>
      </dsp:txBody>
      <dsp:txXfrm>
        <a:off x="4296258" y="3968827"/>
        <a:ext cx="1432086" cy="893119"/>
      </dsp:txXfrm>
    </dsp:sp>
    <dsp:sp modelId="{30F42C33-A0E2-4F6B-AC55-FA7BA5809B3F}">
      <dsp:nvSpPr>
        <dsp:cNvPr id="0" name=""/>
        <dsp:cNvSpPr/>
      </dsp:nvSpPr>
      <dsp:spPr>
        <a:xfrm rot="10800000">
          <a:off x="0" y="2210"/>
          <a:ext cx="5728344" cy="2986126"/>
        </a:xfrm>
        <a:prstGeom prst="upArrowCallout">
          <a:avLst/>
        </a:prstGeom>
        <a:blipFill rotWithShape="1">
          <a:blip xmlns:r="http://schemas.openxmlformats.org/officeDocument/2006/relationships" r:embed="rId1">
            <a:duotone>
              <a:schemeClr val="accent2">
                <a:hueOff val="-838123"/>
                <a:satOff val="-9658"/>
                <a:lumOff val="2159"/>
                <a:alphaOff val="0"/>
                <a:tint val="98000"/>
                <a:lumMod val="102000"/>
              </a:schemeClr>
              <a:schemeClr val="accent2">
                <a:hueOff val="-838123"/>
                <a:satOff val="-9658"/>
                <a:lumOff val="2159"/>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 decided to implement this project using the </a:t>
          </a:r>
          <a:r>
            <a:rPr lang="en-US" sz="2300" b="1" kern="1200" dirty="0"/>
            <a:t>KDD99 Dataset (created in 1998)</a:t>
          </a:r>
          <a:r>
            <a:rPr lang="en-US" sz="2300" kern="1200" dirty="0"/>
            <a:t>, with the help of this vastly huge dataset I will be able to identify attack risks that the users could suffer.</a:t>
          </a:r>
        </a:p>
      </dsp:txBody>
      <dsp:txXfrm rot="10800000">
        <a:off x="0" y="2210"/>
        <a:ext cx="5728344" cy="19402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10FE0A-1BEA-4781-8B4B-08853E010270}"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76304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0FE0A-1BEA-4781-8B4B-08853E010270}"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300361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010FE0A-1BEA-4781-8B4B-08853E010270}"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271611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010FE0A-1BEA-4781-8B4B-08853E010270}"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57806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0FE0A-1BEA-4781-8B4B-08853E010270}"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120773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0FE0A-1BEA-4781-8B4B-08853E010270}"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31692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0FE0A-1BEA-4781-8B4B-08853E010270}"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255786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0FE0A-1BEA-4781-8B4B-08853E010270}"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337762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10FE0A-1BEA-4781-8B4B-08853E010270}"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29327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10FE0A-1BEA-4781-8B4B-08853E010270}"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92029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10FE0A-1BEA-4781-8B4B-08853E010270}"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427189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0FE0A-1BEA-4781-8B4B-08853E010270}"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29441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0FE0A-1BEA-4781-8B4B-08853E010270}"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93016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010FE0A-1BEA-4781-8B4B-08853E010270}" type="datetimeFigureOut">
              <a:rPr lang="en-US" smtClean="0"/>
              <a:t>6/24/2020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0301EB2-1EED-4A40-97A0-BE43B48EB119}" type="slidenum">
              <a:rPr lang="en-US" smtClean="0"/>
              <a:t>‹#›</a:t>
            </a:fld>
            <a:endParaRPr lang="en-US"/>
          </a:p>
        </p:txBody>
      </p:sp>
    </p:spTree>
    <p:extLst>
      <p:ext uri="{BB962C8B-B14F-4D97-AF65-F5344CB8AC3E}">
        <p14:creationId xmlns:p14="http://schemas.microsoft.com/office/powerpoint/2010/main" val="345647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010FE0A-1BEA-4781-8B4B-08853E010270}" type="datetimeFigureOut">
              <a:rPr lang="en-US" smtClean="0"/>
              <a:t>6/24/2020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0301EB2-1EED-4A40-97A0-BE43B48EB119}" type="slidenum">
              <a:rPr lang="en-US" smtClean="0"/>
              <a:t>‹#›</a:t>
            </a:fld>
            <a:endParaRPr lang="en-US"/>
          </a:p>
        </p:txBody>
      </p:sp>
    </p:spTree>
    <p:extLst>
      <p:ext uri="{BB962C8B-B14F-4D97-AF65-F5344CB8AC3E}">
        <p14:creationId xmlns:p14="http://schemas.microsoft.com/office/powerpoint/2010/main" val="1543760440"/>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2748-16A0-4BB7-B83E-B5269D8933E9}"/>
              </a:ext>
            </a:extLst>
          </p:cNvPr>
          <p:cNvSpPr>
            <a:spLocks noGrp="1"/>
          </p:cNvSpPr>
          <p:nvPr>
            <p:ph type="ctrTitle"/>
          </p:nvPr>
        </p:nvSpPr>
        <p:spPr>
          <a:xfrm>
            <a:off x="810000" y="867256"/>
            <a:ext cx="10572000" cy="2971051"/>
          </a:xfrm>
        </p:spPr>
        <p:txBody>
          <a:bodyPr/>
          <a:lstStyle/>
          <a:p>
            <a:pPr algn="ctr"/>
            <a:r>
              <a:rPr lang="en-US" dirty="0"/>
              <a:t>Network Intrusion Detection: </a:t>
            </a:r>
            <a:r>
              <a:rPr lang="en-US" dirty="0">
                <a:solidFill>
                  <a:schemeClr val="tx1">
                    <a:lumMod val="50000"/>
                  </a:schemeClr>
                </a:solidFill>
              </a:rPr>
              <a:t>KDD99</a:t>
            </a:r>
          </a:p>
        </p:txBody>
      </p:sp>
      <p:sp>
        <p:nvSpPr>
          <p:cNvPr id="3" name="Subtitle 2">
            <a:extLst>
              <a:ext uri="{FF2B5EF4-FFF2-40B4-BE49-F238E27FC236}">
                <a16:creationId xmlns:a16="http://schemas.microsoft.com/office/drawing/2014/main" id="{22DD0FD3-0A8E-4BD8-B437-AF4467E5F3D5}"/>
              </a:ext>
            </a:extLst>
          </p:cNvPr>
          <p:cNvSpPr>
            <a:spLocks noGrp="1"/>
          </p:cNvSpPr>
          <p:nvPr>
            <p:ph type="subTitle" idx="1"/>
          </p:nvPr>
        </p:nvSpPr>
        <p:spPr>
          <a:xfrm>
            <a:off x="690018" y="5687076"/>
            <a:ext cx="10572000" cy="607335"/>
          </a:xfrm>
        </p:spPr>
        <p:txBody>
          <a:bodyPr>
            <a:normAutofit fontScale="32500" lnSpcReduction="20000"/>
          </a:bodyPr>
          <a:lstStyle/>
          <a:p>
            <a:pPr algn="ctr"/>
            <a:r>
              <a:rPr lang="en-US" sz="11200" dirty="0">
                <a:solidFill>
                  <a:schemeClr val="tx1">
                    <a:lumMod val="50000"/>
                  </a:schemeClr>
                </a:solidFill>
              </a:rPr>
              <a:t>By: </a:t>
            </a:r>
            <a:r>
              <a:rPr lang="en-US" sz="11200" dirty="0"/>
              <a:t>Kareem Ismail</a:t>
            </a:r>
          </a:p>
        </p:txBody>
      </p:sp>
    </p:spTree>
    <p:extLst>
      <p:ext uri="{BB962C8B-B14F-4D97-AF65-F5344CB8AC3E}">
        <p14:creationId xmlns:p14="http://schemas.microsoft.com/office/powerpoint/2010/main" val="103666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0571998" cy="970450"/>
          </a:xfrm>
        </p:spPr>
        <p:txBody>
          <a:bodyPr/>
          <a:lstStyle/>
          <a:p>
            <a:r>
              <a:rPr lang="en-US" sz="3600" dirty="0"/>
              <a:t>Logistic Regression </a:t>
            </a:r>
            <a:r>
              <a:rPr lang="en-US" sz="3600" dirty="0">
                <a:ln>
                  <a:solidFill>
                    <a:schemeClr val="tx1"/>
                  </a:solidFill>
                </a:ln>
                <a:solidFill>
                  <a:schemeClr val="tx1">
                    <a:lumMod val="50000"/>
                  </a:schemeClr>
                </a:solidFill>
              </a:rPr>
              <a:t>(without Regularization)</a:t>
            </a:r>
          </a:p>
        </p:txBody>
      </p:sp>
      <p:sp>
        <p:nvSpPr>
          <p:cNvPr id="4" name="Content Placeholder 3">
            <a:extLst>
              <a:ext uri="{FF2B5EF4-FFF2-40B4-BE49-F238E27FC236}">
                <a16:creationId xmlns:a16="http://schemas.microsoft.com/office/drawing/2014/main" id="{D8C95046-8691-401E-839F-C812B1FDDAD4}"/>
              </a:ext>
            </a:extLst>
          </p:cNvPr>
          <p:cNvSpPr>
            <a:spLocks noGrp="1"/>
          </p:cNvSpPr>
          <p:nvPr>
            <p:ph sz="half" idx="1"/>
          </p:nvPr>
        </p:nvSpPr>
        <p:spPr>
          <a:xfrm>
            <a:off x="818712" y="2222287"/>
            <a:ext cx="5185873" cy="3638763"/>
          </a:xfrm>
        </p:spPr>
        <p:txBody>
          <a:bodyPr>
            <a:normAutofit/>
          </a:bodyPr>
          <a:lstStyle/>
          <a:p>
            <a:r>
              <a:rPr lang="en-US" sz="2400" dirty="0"/>
              <a:t>Training Time: 34 seconds.</a:t>
            </a:r>
          </a:p>
          <a:p>
            <a:r>
              <a:rPr lang="en-US" sz="2400" dirty="0"/>
              <a:t>Testing Time: 0.01 seconds.</a:t>
            </a:r>
          </a:p>
          <a:p>
            <a:r>
              <a:rPr lang="en-US" sz="2400" b="1" dirty="0"/>
              <a:t>Precision Score: 0.921</a:t>
            </a:r>
          </a:p>
          <a:p>
            <a:r>
              <a:rPr lang="en-US" sz="2400" b="1" dirty="0"/>
              <a:t>Recall Score: 0.953</a:t>
            </a:r>
          </a:p>
          <a:p>
            <a:r>
              <a:rPr lang="en-US" sz="2400" b="1" dirty="0"/>
              <a:t>F1-Score: 0.933</a:t>
            </a:r>
          </a:p>
        </p:txBody>
      </p:sp>
    </p:spTree>
    <p:extLst>
      <p:ext uri="{BB962C8B-B14F-4D97-AF65-F5344CB8AC3E}">
        <p14:creationId xmlns:p14="http://schemas.microsoft.com/office/powerpoint/2010/main" val="305761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0571998" cy="970450"/>
          </a:xfrm>
        </p:spPr>
        <p:txBody>
          <a:bodyPr/>
          <a:lstStyle/>
          <a:p>
            <a:r>
              <a:rPr lang="en-US" sz="3600" dirty="0"/>
              <a:t>Logistic Regression </a:t>
            </a:r>
            <a:r>
              <a:rPr lang="en-US" sz="3600" dirty="0">
                <a:ln>
                  <a:solidFill>
                    <a:schemeClr val="tx1"/>
                  </a:solidFill>
                </a:ln>
                <a:solidFill>
                  <a:schemeClr val="tx1">
                    <a:lumMod val="50000"/>
                  </a:schemeClr>
                </a:solidFill>
              </a:rPr>
              <a:t>(with Regularization)</a:t>
            </a:r>
          </a:p>
        </p:txBody>
      </p:sp>
      <p:sp>
        <p:nvSpPr>
          <p:cNvPr id="4" name="Content Placeholder 3">
            <a:extLst>
              <a:ext uri="{FF2B5EF4-FFF2-40B4-BE49-F238E27FC236}">
                <a16:creationId xmlns:a16="http://schemas.microsoft.com/office/drawing/2014/main" id="{D8C95046-8691-401E-839F-C812B1FDDAD4}"/>
              </a:ext>
            </a:extLst>
          </p:cNvPr>
          <p:cNvSpPr>
            <a:spLocks noGrp="1"/>
          </p:cNvSpPr>
          <p:nvPr>
            <p:ph sz="half" idx="1"/>
          </p:nvPr>
        </p:nvSpPr>
        <p:spPr>
          <a:xfrm>
            <a:off x="718588" y="2037129"/>
            <a:ext cx="5185873" cy="2783742"/>
          </a:xfrm>
        </p:spPr>
        <p:txBody>
          <a:bodyPr>
            <a:normAutofit fontScale="92500" lnSpcReduction="20000"/>
          </a:bodyPr>
          <a:lstStyle/>
          <a:p>
            <a:r>
              <a:rPr lang="en-US" sz="2400" dirty="0"/>
              <a:t>Training Time: 34 min &amp; 38 sec</a:t>
            </a:r>
          </a:p>
          <a:p>
            <a:r>
              <a:rPr lang="en-US" sz="2400" dirty="0"/>
              <a:t>Testing Time: 0.02 seconds.</a:t>
            </a:r>
          </a:p>
          <a:p>
            <a:r>
              <a:rPr lang="en-US" sz="2400" b="1" dirty="0"/>
              <a:t>Best parameters:</a:t>
            </a:r>
          </a:p>
          <a:p>
            <a:pPr lvl="1"/>
            <a:r>
              <a:rPr lang="en-US" sz="2200" b="1" dirty="0"/>
              <a:t>Alpha: 20</a:t>
            </a:r>
          </a:p>
          <a:p>
            <a:pPr lvl="1"/>
            <a:r>
              <a:rPr lang="en-US" sz="2200" b="1" dirty="0"/>
              <a:t>Penalty: L1</a:t>
            </a:r>
          </a:p>
        </p:txBody>
      </p:sp>
      <p:sp>
        <p:nvSpPr>
          <p:cNvPr id="6" name="Content Placeholder 5">
            <a:extLst>
              <a:ext uri="{FF2B5EF4-FFF2-40B4-BE49-F238E27FC236}">
                <a16:creationId xmlns:a16="http://schemas.microsoft.com/office/drawing/2014/main" id="{994B1229-02AE-4A2C-A35B-998982E40566}"/>
              </a:ext>
            </a:extLst>
          </p:cNvPr>
          <p:cNvSpPr>
            <a:spLocks noGrp="1"/>
          </p:cNvSpPr>
          <p:nvPr>
            <p:ph sz="half" idx="2"/>
          </p:nvPr>
        </p:nvSpPr>
        <p:spPr>
          <a:xfrm>
            <a:off x="7754815" y="2336997"/>
            <a:ext cx="3718597" cy="4073815"/>
          </a:xfrm>
        </p:spPr>
        <p:txBody>
          <a:bodyPr>
            <a:normAutofit fontScale="92500" lnSpcReduction="20000"/>
          </a:bodyPr>
          <a:lstStyle/>
          <a:p>
            <a:pPr marL="0" indent="0">
              <a:buNone/>
            </a:pPr>
            <a:endParaRPr lang="en-US" sz="1900" dirty="0"/>
          </a:p>
          <a:p>
            <a:pPr>
              <a:buFont typeface="Wingdings" panose="05000000000000000000" pitchFamily="2" charset="2"/>
              <a:buChar char="q"/>
            </a:pPr>
            <a:r>
              <a:rPr lang="en-US" sz="1900" dirty="0"/>
              <a:t>Training TPR/FPR Results:</a:t>
            </a:r>
          </a:p>
          <a:p>
            <a:pPr lvl="1">
              <a:buFont typeface="Wingdings" panose="05000000000000000000" pitchFamily="2" charset="2"/>
              <a:buChar char="q"/>
            </a:pPr>
            <a:r>
              <a:rPr lang="en-US" sz="1900" dirty="0"/>
              <a:t>TP: 63924</a:t>
            </a:r>
          </a:p>
          <a:p>
            <a:pPr lvl="1">
              <a:buFont typeface="Wingdings" panose="05000000000000000000" pitchFamily="2" charset="2"/>
              <a:buChar char="q"/>
            </a:pPr>
            <a:r>
              <a:rPr lang="en-US" sz="1900" dirty="0"/>
              <a:t>FP: 2425</a:t>
            </a:r>
          </a:p>
          <a:p>
            <a:pPr lvl="1">
              <a:buFont typeface="Wingdings" panose="05000000000000000000" pitchFamily="2" charset="2"/>
              <a:buChar char="q"/>
            </a:pPr>
            <a:r>
              <a:rPr lang="en-US" sz="1900" dirty="0"/>
              <a:t>TPR: 0.97</a:t>
            </a:r>
          </a:p>
          <a:p>
            <a:pPr lvl="1">
              <a:buFont typeface="Wingdings" panose="05000000000000000000" pitchFamily="2" charset="2"/>
              <a:buChar char="q"/>
            </a:pPr>
            <a:r>
              <a:rPr lang="en-US" sz="1900" dirty="0"/>
              <a:t>FPR: 0.56</a:t>
            </a:r>
          </a:p>
          <a:p>
            <a:pPr>
              <a:buFont typeface="Wingdings" panose="05000000000000000000" pitchFamily="2" charset="2"/>
              <a:buChar char="q"/>
            </a:pPr>
            <a:r>
              <a:rPr lang="en-US" sz="1900" dirty="0"/>
              <a:t>Testing TPR/FPR Results:</a:t>
            </a:r>
          </a:p>
          <a:p>
            <a:pPr lvl="1">
              <a:buFont typeface="Wingdings" panose="05000000000000000000" pitchFamily="2" charset="2"/>
              <a:buChar char="q"/>
            </a:pPr>
            <a:r>
              <a:rPr lang="en-US" sz="1900" dirty="0"/>
              <a:t>TP: 21323</a:t>
            </a:r>
          </a:p>
          <a:p>
            <a:pPr lvl="1">
              <a:buFont typeface="Wingdings" panose="05000000000000000000" pitchFamily="2" charset="2"/>
              <a:buChar char="q"/>
            </a:pPr>
            <a:r>
              <a:rPr lang="en-US" sz="1900" dirty="0"/>
              <a:t>FP: 856</a:t>
            </a:r>
          </a:p>
          <a:p>
            <a:pPr lvl="1">
              <a:buFont typeface="Wingdings" panose="05000000000000000000" pitchFamily="2" charset="2"/>
              <a:buChar char="q"/>
            </a:pPr>
            <a:r>
              <a:rPr lang="en-US" sz="1900" dirty="0"/>
              <a:t>TPR: 0.97</a:t>
            </a:r>
          </a:p>
          <a:p>
            <a:pPr lvl="1">
              <a:buFont typeface="Wingdings" panose="05000000000000000000" pitchFamily="2" charset="2"/>
              <a:buChar char="q"/>
            </a:pPr>
            <a:r>
              <a:rPr lang="en-US" sz="1900" dirty="0"/>
              <a:t>FPR: 0.59</a:t>
            </a:r>
          </a:p>
          <a:p>
            <a:pPr marL="457200" lvl="1" indent="0">
              <a:buNone/>
            </a:pPr>
            <a:endParaRPr lang="en-US" dirty="0"/>
          </a:p>
          <a:p>
            <a:pPr>
              <a:buFont typeface="Wingdings" panose="05000000000000000000" pitchFamily="2" charset="2"/>
              <a:buChar char="q"/>
            </a:pPr>
            <a:endParaRPr lang="en-US" sz="2400" b="1" dirty="0"/>
          </a:p>
        </p:txBody>
      </p:sp>
      <p:sp>
        <p:nvSpPr>
          <p:cNvPr id="8" name="Content Placeholder 3">
            <a:extLst>
              <a:ext uri="{FF2B5EF4-FFF2-40B4-BE49-F238E27FC236}">
                <a16:creationId xmlns:a16="http://schemas.microsoft.com/office/drawing/2014/main" id="{82CDE912-D1B6-4F43-B012-A7228BAB029C}"/>
              </a:ext>
            </a:extLst>
          </p:cNvPr>
          <p:cNvSpPr txBox="1">
            <a:spLocks/>
          </p:cNvSpPr>
          <p:nvPr/>
        </p:nvSpPr>
        <p:spPr>
          <a:xfrm>
            <a:off x="3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Training Results:</a:t>
            </a:r>
          </a:p>
          <a:p>
            <a:pPr lvl="1"/>
            <a:r>
              <a:rPr lang="en-US" sz="2200" b="1" dirty="0"/>
              <a:t>Precision Score: 0.907</a:t>
            </a:r>
          </a:p>
          <a:p>
            <a:pPr lvl="1"/>
            <a:r>
              <a:rPr lang="en-US" sz="2200" b="1" dirty="0"/>
              <a:t>Recall Score: 0.941</a:t>
            </a:r>
          </a:p>
          <a:p>
            <a:pPr lvl="1"/>
            <a:r>
              <a:rPr lang="en-US" sz="2200" b="1" dirty="0"/>
              <a:t>F1-Score: 0.924</a:t>
            </a:r>
          </a:p>
        </p:txBody>
      </p:sp>
      <p:sp>
        <p:nvSpPr>
          <p:cNvPr id="9" name="Content Placeholder 3">
            <a:extLst>
              <a:ext uri="{FF2B5EF4-FFF2-40B4-BE49-F238E27FC236}">
                <a16:creationId xmlns:a16="http://schemas.microsoft.com/office/drawing/2014/main" id="{2AD5F2AA-4410-E349-B8BF-FEF8DF65FE52}"/>
              </a:ext>
            </a:extLst>
          </p:cNvPr>
          <p:cNvSpPr txBox="1">
            <a:spLocks/>
          </p:cNvSpPr>
          <p:nvPr/>
        </p:nvSpPr>
        <p:spPr>
          <a:xfrm>
            <a:off x="42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Test Results:</a:t>
            </a:r>
          </a:p>
          <a:p>
            <a:pPr lvl="1"/>
            <a:r>
              <a:rPr lang="en-US" sz="2200" b="1" dirty="0"/>
              <a:t>Precision Score: 0.907</a:t>
            </a:r>
          </a:p>
          <a:p>
            <a:pPr lvl="1"/>
            <a:r>
              <a:rPr lang="en-US" sz="2200" b="1" dirty="0"/>
              <a:t>Recall Score: 0.941</a:t>
            </a:r>
          </a:p>
          <a:p>
            <a:pPr lvl="1"/>
            <a:r>
              <a:rPr lang="en-US" sz="2200" b="1" dirty="0"/>
              <a:t>F1-Score: 0.924</a:t>
            </a:r>
          </a:p>
        </p:txBody>
      </p:sp>
    </p:spTree>
    <p:extLst>
      <p:ext uri="{BB962C8B-B14F-4D97-AF65-F5344CB8AC3E}">
        <p14:creationId xmlns:p14="http://schemas.microsoft.com/office/powerpoint/2010/main" val="1113671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D1532-A16E-4F66-BDFB-B861C5614A5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Random Forest</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57C2554B-D820-4AD0-8909-ABCD9DAF37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6675" y="1923219"/>
            <a:ext cx="6080125" cy="301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0571998" cy="970450"/>
          </a:xfrm>
        </p:spPr>
        <p:txBody>
          <a:bodyPr/>
          <a:lstStyle/>
          <a:p>
            <a:r>
              <a:rPr lang="en-US" sz="3600" dirty="0"/>
              <a:t>Random Forest </a:t>
            </a:r>
            <a:r>
              <a:rPr lang="en-US" sz="3600" dirty="0">
                <a:ln>
                  <a:solidFill>
                    <a:schemeClr val="tx1"/>
                  </a:solidFill>
                </a:ln>
                <a:solidFill>
                  <a:schemeClr val="tx1">
                    <a:lumMod val="50000"/>
                  </a:schemeClr>
                </a:solidFill>
              </a:rPr>
              <a:t>(without Feature Scaling)</a:t>
            </a:r>
          </a:p>
        </p:txBody>
      </p:sp>
      <p:sp>
        <p:nvSpPr>
          <p:cNvPr id="4" name="Content Placeholder 3">
            <a:extLst>
              <a:ext uri="{FF2B5EF4-FFF2-40B4-BE49-F238E27FC236}">
                <a16:creationId xmlns:a16="http://schemas.microsoft.com/office/drawing/2014/main" id="{D8C95046-8691-401E-839F-C812B1FDDAD4}"/>
              </a:ext>
            </a:extLst>
          </p:cNvPr>
          <p:cNvSpPr>
            <a:spLocks noGrp="1"/>
          </p:cNvSpPr>
          <p:nvPr>
            <p:ph sz="half" idx="1"/>
          </p:nvPr>
        </p:nvSpPr>
        <p:spPr>
          <a:xfrm>
            <a:off x="696327" y="2271728"/>
            <a:ext cx="5185873" cy="2314544"/>
          </a:xfrm>
        </p:spPr>
        <p:txBody>
          <a:bodyPr>
            <a:normAutofit lnSpcReduction="10000"/>
          </a:bodyPr>
          <a:lstStyle/>
          <a:p>
            <a:r>
              <a:rPr lang="en-US" sz="2400" dirty="0"/>
              <a:t>Training Time: 11 min &amp; 27 sec</a:t>
            </a:r>
          </a:p>
          <a:p>
            <a:r>
              <a:rPr lang="en-US" sz="2400" dirty="0"/>
              <a:t>Testing Time: 32 seconds.</a:t>
            </a:r>
          </a:p>
          <a:p>
            <a:r>
              <a:rPr lang="en-US" sz="2400" b="1" dirty="0"/>
              <a:t>Best parameters:</a:t>
            </a:r>
          </a:p>
          <a:p>
            <a:pPr lvl="1"/>
            <a:r>
              <a:rPr lang="en-US" sz="2200" b="1" dirty="0"/>
              <a:t>Max depth: 500</a:t>
            </a:r>
          </a:p>
          <a:p>
            <a:pPr lvl="1"/>
            <a:r>
              <a:rPr lang="en-US" sz="2200" b="1" dirty="0"/>
              <a:t>Minimum samples split: 5</a:t>
            </a:r>
          </a:p>
        </p:txBody>
      </p:sp>
      <p:sp>
        <p:nvSpPr>
          <p:cNvPr id="6" name="Content Placeholder 5">
            <a:extLst>
              <a:ext uri="{FF2B5EF4-FFF2-40B4-BE49-F238E27FC236}">
                <a16:creationId xmlns:a16="http://schemas.microsoft.com/office/drawing/2014/main" id="{994B1229-02AE-4A2C-A35B-998982E40566}"/>
              </a:ext>
            </a:extLst>
          </p:cNvPr>
          <p:cNvSpPr>
            <a:spLocks noGrp="1"/>
          </p:cNvSpPr>
          <p:nvPr>
            <p:ph sz="half" idx="2"/>
          </p:nvPr>
        </p:nvSpPr>
        <p:spPr>
          <a:xfrm>
            <a:off x="7909585" y="2467662"/>
            <a:ext cx="3472413" cy="4073815"/>
          </a:xfrm>
        </p:spPr>
        <p:txBody>
          <a:bodyPr>
            <a:normAutofit lnSpcReduction="10000"/>
          </a:bodyPr>
          <a:lstStyle/>
          <a:p>
            <a:pPr>
              <a:buFont typeface="Wingdings" panose="05000000000000000000" pitchFamily="2" charset="2"/>
              <a:buChar char="q"/>
            </a:pPr>
            <a:r>
              <a:rPr lang="en-US" sz="1600" dirty="0"/>
              <a:t>Training TPR/FPR Results:</a:t>
            </a:r>
          </a:p>
          <a:p>
            <a:pPr lvl="1">
              <a:buFont typeface="Wingdings" panose="05000000000000000000" pitchFamily="2" charset="2"/>
              <a:buChar char="q"/>
            </a:pPr>
            <a:r>
              <a:rPr lang="en-US" dirty="0"/>
              <a:t>TP: 65870</a:t>
            </a:r>
          </a:p>
          <a:p>
            <a:pPr lvl="1">
              <a:buFont typeface="Wingdings" panose="05000000000000000000" pitchFamily="2" charset="2"/>
              <a:buChar char="q"/>
            </a:pPr>
            <a:r>
              <a:rPr lang="en-US" dirty="0"/>
              <a:t>FP: 0</a:t>
            </a:r>
          </a:p>
          <a:p>
            <a:pPr lvl="1">
              <a:buFont typeface="Wingdings" panose="05000000000000000000" pitchFamily="2" charset="2"/>
              <a:buChar char="q"/>
            </a:pPr>
            <a:r>
              <a:rPr lang="en-US" dirty="0"/>
              <a:t>TPR: 0.999</a:t>
            </a:r>
          </a:p>
          <a:p>
            <a:pPr lvl="1">
              <a:buFont typeface="Wingdings" panose="05000000000000000000" pitchFamily="2" charset="2"/>
              <a:buChar char="q"/>
            </a:pPr>
            <a:r>
              <a:rPr lang="en-US" dirty="0"/>
              <a:t>FPR: 0</a:t>
            </a:r>
          </a:p>
          <a:p>
            <a:pPr>
              <a:buFont typeface="Wingdings" panose="05000000000000000000" pitchFamily="2" charset="2"/>
              <a:buChar char="q"/>
            </a:pPr>
            <a:r>
              <a:rPr lang="en-US" sz="1600" dirty="0"/>
              <a:t>Testing TPR/FPR Results:</a:t>
            </a:r>
          </a:p>
          <a:p>
            <a:pPr lvl="1">
              <a:buFont typeface="Wingdings" panose="05000000000000000000" pitchFamily="2" charset="2"/>
              <a:buChar char="q"/>
            </a:pPr>
            <a:r>
              <a:rPr lang="en-US" dirty="0"/>
              <a:t>TP: 21947</a:t>
            </a:r>
          </a:p>
          <a:p>
            <a:pPr lvl="1">
              <a:buFont typeface="Wingdings" panose="05000000000000000000" pitchFamily="2" charset="2"/>
              <a:buChar char="q"/>
            </a:pPr>
            <a:r>
              <a:rPr lang="en-US" dirty="0"/>
              <a:t>FP: 30</a:t>
            </a:r>
          </a:p>
          <a:p>
            <a:pPr lvl="1">
              <a:buFont typeface="Wingdings" panose="05000000000000000000" pitchFamily="2" charset="2"/>
              <a:buChar char="q"/>
            </a:pPr>
            <a:r>
              <a:rPr lang="en-US" dirty="0"/>
              <a:t>TPR: 0.999</a:t>
            </a:r>
          </a:p>
          <a:p>
            <a:pPr lvl="1">
              <a:buFont typeface="Wingdings" panose="05000000000000000000" pitchFamily="2" charset="2"/>
              <a:buChar char="q"/>
            </a:pPr>
            <a:r>
              <a:rPr lang="en-US" dirty="0"/>
              <a:t>FPR: 0.2</a:t>
            </a:r>
          </a:p>
          <a:p>
            <a:pPr marL="457200" lvl="1" indent="0">
              <a:buNone/>
            </a:pPr>
            <a:endParaRPr lang="en-US" dirty="0"/>
          </a:p>
          <a:p>
            <a:pPr>
              <a:buFont typeface="Wingdings" panose="05000000000000000000" pitchFamily="2" charset="2"/>
              <a:buChar char="q"/>
            </a:pPr>
            <a:endParaRPr lang="en-US" sz="2400" b="1" dirty="0"/>
          </a:p>
        </p:txBody>
      </p:sp>
      <p:sp>
        <p:nvSpPr>
          <p:cNvPr id="5" name="Content Placeholder 3">
            <a:extLst>
              <a:ext uri="{FF2B5EF4-FFF2-40B4-BE49-F238E27FC236}">
                <a16:creationId xmlns:a16="http://schemas.microsoft.com/office/drawing/2014/main" id="{9837AD02-3536-9E4E-85E7-09981CFBFDBB}"/>
              </a:ext>
            </a:extLst>
          </p:cNvPr>
          <p:cNvSpPr txBox="1">
            <a:spLocks/>
          </p:cNvSpPr>
          <p:nvPr/>
        </p:nvSpPr>
        <p:spPr>
          <a:xfrm>
            <a:off x="3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Training Results:</a:t>
            </a:r>
          </a:p>
          <a:p>
            <a:pPr lvl="1"/>
            <a:r>
              <a:rPr lang="en-US" sz="2200" b="1" dirty="0"/>
              <a:t>Precision Score: 0.999</a:t>
            </a:r>
          </a:p>
          <a:p>
            <a:pPr lvl="1"/>
            <a:r>
              <a:rPr lang="en-US" sz="2200" b="1" dirty="0"/>
              <a:t>Recall Score: 0.999</a:t>
            </a:r>
          </a:p>
          <a:p>
            <a:pPr lvl="1"/>
            <a:r>
              <a:rPr lang="en-US" sz="2200" b="1" dirty="0"/>
              <a:t>F1-Score: 0.999</a:t>
            </a:r>
          </a:p>
        </p:txBody>
      </p:sp>
      <p:sp>
        <p:nvSpPr>
          <p:cNvPr id="7" name="Content Placeholder 3">
            <a:extLst>
              <a:ext uri="{FF2B5EF4-FFF2-40B4-BE49-F238E27FC236}">
                <a16:creationId xmlns:a16="http://schemas.microsoft.com/office/drawing/2014/main" id="{ABB06CEC-A1E2-E04D-B5D7-887369F8528E}"/>
              </a:ext>
            </a:extLst>
          </p:cNvPr>
          <p:cNvSpPr txBox="1">
            <a:spLocks/>
          </p:cNvSpPr>
          <p:nvPr/>
        </p:nvSpPr>
        <p:spPr>
          <a:xfrm>
            <a:off x="4336346" y="4763044"/>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Test Results:</a:t>
            </a:r>
          </a:p>
          <a:p>
            <a:pPr lvl="1"/>
            <a:r>
              <a:rPr lang="en-US" sz="2200" b="1" dirty="0"/>
              <a:t>Precision Score: 0.998</a:t>
            </a:r>
          </a:p>
          <a:p>
            <a:pPr lvl="1"/>
            <a:r>
              <a:rPr lang="en-US" sz="2200" b="1" dirty="0"/>
              <a:t>Recall Score: 0.998</a:t>
            </a:r>
          </a:p>
          <a:p>
            <a:pPr lvl="1"/>
            <a:r>
              <a:rPr lang="en-US" sz="2200" b="1" dirty="0"/>
              <a:t>F1-Score: 0.998</a:t>
            </a:r>
          </a:p>
        </p:txBody>
      </p:sp>
    </p:spTree>
    <p:extLst>
      <p:ext uri="{BB962C8B-B14F-4D97-AF65-F5344CB8AC3E}">
        <p14:creationId xmlns:p14="http://schemas.microsoft.com/office/powerpoint/2010/main" val="1435719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AF8B-1EA6-BB40-B7B9-51DD38F30BD1}"/>
              </a:ext>
            </a:extLst>
          </p:cNvPr>
          <p:cNvSpPr>
            <a:spLocks noGrp="1"/>
          </p:cNvSpPr>
          <p:nvPr>
            <p:ph type="title"/>
          </p:nvPr>
        </p:nvSpPr>
        <p:spPr/>
        <p:txBody>
          <a:bodyPr/>
          <a:lstStyle/>
          <a:p>
            <a:r>
              <a:rPr lang="en-US" dirty="0"/>
              <a:t>Feature Scaling </a:t>
            </a:r>
            <a:r>
              <a:rPr lang="en-US" dirty="0">
                <a:ln>
                  <a:solidFill>
                    <a:schemeClr val="tx1"/>
                  </a:solidFill>
                </a:ln>
                <a:solidFill>
                  <a:schemeClr val="tx1">
                    <a:lumMod val="50000"/>
                  </a:schemeClr>
                </a:solidFill>
              </a:rPr>
              <a:t>(via Standardization)</a:t>
            </a:r>
            <a:endParaRPr lang="en-US" dirty="0"/>
          </a:p>
        </p:txBody>
      </p:sp>
      <p:sp>
        <p:nvSpPr>
          <p:cNvPr id="3" name="Content Placeholder 2">
            <a:extLst>
              <a:ext uri="{FF2B5EF4-FFF2-40B4-BE49-F238E27FC236}">
                <a16:creationId xmlns:a16="http://schemas.microsoft.com/office/drawing/2014/main" id="{4D05BA95-9292-D74F-AC4D-644A95C6EF9D}"/>
              </a:ext>
            </a:extLst>
          </p:cNvPr>
          <p:cNvSpPr>
            <a:spLocks noGrp="1"/>
          </p:cNvSpPr>
          <p:nvPr>
            <p:ph sz="half" idx="1"/>
          </p:nvPr>
        </p:nvSpPr>
        <p:spPr>
          <a:xfrm>
            <a:off x="625281" y="2661382"/>
            <a:ext cx="5185873" cy="1535235"/>
          </a:xfrm>
        </p:spPr>
        <p:txBody>
          <a:bodyPr>
            <a:normAutofit/>
          </a:bodyPr>
          <a:lstStyle/>
          <a:p>
            <a:r>
              <a:rPr lang="en-US" sz="2400" dirty="0"/>
              <a:t>Reason:</a:t>
            </a:r>
          </a:p>
          <a:p>
            <a:pPr lvl="1"/>
            <a:r>
              <a:rPr lang="en-US" sz="2400" dirty="0"/>
              <a:t>To scale features of the dataset</a:t>
            </a:r>
          </a:p>
        </p:txBody>
      </p:sp>
      <p:sp>
        <p:nvSpPr>
          <p:cNvPr id="5" name="Content Placeholder 2">
            <a:extLst>
              <a:ext uri="{FF2B5EF4-FFF2-40B4-BE49-F238E27FC236}">
                <a16:creationId xmlns:a16="http://schemas.microsoft.com/office/drawing/2014/main" id="{53DEF886-C01F-8A46-BCEA-FB6DDFD492B8}"/>
              </a:ext>
            </a:extLst>
          </p:cNvPr>
          <p:cNvSpPr txBox="1">
            <a:spLocks/>
          </p:cNvSpPr>
          <p:nvPr/>
        </p:nvSpPr>
        <p:spPr>
          <a:xfrm>
            <a:off x="6196125" y="2951528"/>
            <a:ext cx="5185873" cy="218586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How it works:</a:t>
            </a:r>
          </a:p>
          <a:p>
            <a:pPr lvl="1"/>
            <a:r>
              <a:rPr lang="en-US" sz="2400" dirty="0"/>
              <a:t>By centering the feature columns at mean 0, with std. deviation 1</a:t>
            </a:r>
          </a:p>
          <a:p>
            <a:pPr marL="457200" lvl="1" indent="0">
              <a:buNone/>
            </a:pPr>
            <a:r>
              <a:rPr lang="en-US" sz="2400" dirty="0"/>
              <a:t>(Same parameters as standard normal distribution)</a:t>
            </a:r>
          </a:p>
        </p:txBody>
      </p:sp>
    </p:spTree>
    <p:extLst>
      <p:ext uri="{BB962C8B-B14F-4D97-AF65-F5344CB8AC3E}">
        <p14:creationId xmlns:p14="http://schemas.microsoft.com/office/powerpoint/2010/main" val="231812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1382000" cy="1229212"/>
          </a:xfrm>
        </p:spPr>
        <p:txBody>
          <a:bodyPr/>
          <a:lstStyle/>
          <a:p>
            <a:r>
              <a:rPr lang="en-US" sz="3600" dirty="0"/>
              <a:t>Logistic Regression </a:t>
            </a:r>
            <a:r>
              <a:rPr lang="en-US" sz="3600" dirty="0">
                <a:ln>
                  <a:solidFill>
                    <a:schemeClr val="tx1"/>
                  </a:solidFill>
                </a:ln>
                <a:solidFill>
                  <a:schemeClr val="tx1">
                    <a:lumMod val="50000"/>
                  </a:schemeClr>
                </a:solidFill>
              </a:rPr>
              <a:t>(with Regularization &amp; Feature Scaling)</a:t>
            </a:r>
          </a:p>
        </p:txBody>
      </p:sp>
      <p:sp>
        <p:nvSpPr>
          <p:cNvPr id="6" name="Content Placeholder 5">
            <a:extLst>
              <a:ext uri="{FF2B5EF4-FFF2-40B4-BE49-F238E27FC236}">
                <a16:creationId xmlns:a16="http://schemas.microsoft.com/office/drawing/2014/main" id="{994B1229-02AE-4A2C-A35B-998982E40566}"/>
              </a:ext>
            </a:extLst>
          </p:cNvPr>
          <p:cNvSpPr>
            <a:spLocks noGrp="1"/>
          </p:cNvSpPr>
          <p:nvPr>
            <p:ph sz="half" idx="2"/>
          </p:nvPr>
        </p:nvSpPr>
        <p:spPr>
          <a:xfrm>
            <a:off x="7754815" y="2512843"/>
            <a:ext cx="3820289" cy="4073815"/>
          </a:xfrm>
        </p:spPr>
        <p:txBody>
          <a:bodyPr>
            <a:normAutofit lnSpcReduction="10000"/>
          </a:bodyPr>
          <a:lstStyle/>
          <a:p>
            <a:pPr>
              <a:buFont typeface="Wingdings" panose="05000000000000000000" pitchFamily="2" charset="2"/>
              <a:buChar char="q"/>
            </a:pPr>
            <a:r>
              <a:rPr lang="en-US" dirty="0"/>
              <a:t>Training TPR/FPR Results:</a:t>
            </a:r>
          </a:p>
          <a:p>
            <a:pPr lvl="1">
              <a:buFont typeface="Wingdings" panose="05000000000000000000" pitchFamily="2" charset="2"/>
              <a:buChar char="q"/>
            </a:pPr>
            <a:r>
              <a:rPr lang="en-US" sz="1800" dirty="0"/>
              <a:t>TP: 65766</a:t>
            </a:r>
          </a:p>
          <a:p>
            <a:pPr lvl="1">
              <a:buFont typeface="Wingdings" panose="05000000000000000000" pitchFamily="2" charset="2"/>
              <a:buChar char="q"/>
            </a:pPr>
            <a:r>
              <a:rPr lang="en-US" sz="1800" dirty="0"/>
              <a:t>FP: 1513</a:t>
            </a:r>
          </a:p>
          <a:p>
            <a:pPr lvl="1">
              <a:buFont typeface="Wingdings" panose="05000000000000000000" pitchFamily="2" charset="2"/>
              <a:buChar char="q"/>
            </a:pPr>
            <a:r>
              <a:rPr lang="en-US" sz="1800" dirty="0"/>
              <a:t>TPR: 0.998</a:t>
            </a:r>
          </a:p>
          <a:p>
            <a:pPr lvl="1">
              <a:buFont typeface="Wingdings" panose="05000000000000000000" pitchFamily="2" charset="2"/>
              <a:buChar char="q"/>
            </a:pPr>
            <a:r>
              <a:rPr lang="en-US" sz="1800" dirty="0"/>
              <a:t>FPR: 0.035</a:t>
            </a:r>
          </a:p>
          <a:p>
            <a:pPr>
              <a:buFont typeface="Wingdings" panose="05000000000000000000" pitchFamily="2" charset="2"/>
              <a:buChar char="q"/>
            </a:pPr>
            <a:r>
              <a:rPr lang="en-US" dirty="0"/>
              <a:t>Testing TPR/FPR Results:</a:t>
            </a:r>
          </a:p>
          <a:p>
            <a:pPr lvl="1">
              <a:buFont typeface="Wingdings" panose="05000000000000000000" pitchFamily="2" charset="2"/>
              <a:buChar char="q"/>
            </a:pPr>
            <a:r>
              <a:rPr lang="en-US" sz="1800" dirty="0"/>
              <a:t>TP: 21917</a:t>
            </a:r>
          </a:p>
          <a:p>
            <a:pPr lvl="1">
              <a:buFont typeface="Wingdings" panose="05000000000000000000" pitchFamily="2" charset="2"/>
              <a:buChar char="q"/>
            </a:pPr>
            <a:r>
              <a:rPr lang="en-US" sz="1800" dirty="0"/>
              <a:t>FP: 530</a:t>
            </a:r>
          </a:p>
          <a:p>
            <a:pPr lvl="1">
              <a:buFont typeface="Wingdings" panose="05000000000000000000" pitchFamily="2" charset="2"/>
              <a:buChar char="q"/>
            </a:pPr>
            <a:r>
              <a:rPr lang="en-US" sz="1800" dirty="0"/>
              <a:t>TPR: 0.998</a:t>
            </a:r>
          </a:p>
          <a:p>
            <a:pPr lvl="1">
              <a:buFont typeface="Wingdings" panose="05000000000000000000" pitchFamily="2" charset="2"/>
              <a:buChar char="q"/>
            </a:pPr>
            <a:r>
              <a:rPr lang="en-US" sz="1800" dirty="0"/>
              <a:t>FPR: 0.037</a:t>
            </a:r>
          </a:p>
          <a:p>
            <a:pPr marL="457200" lvl="1" indent="0">
              <a:buNone/>
            </a:pPr>
            <a:endParaRPr lang="en-US" sz="1800" dirty="0"/>
          </a:p>
          <a:p>
            <a:pPr>
              <a:buFont typeface="Wingdings" panose="05000000000000000000" pitchFamily="2" charset="2"/>
              <a:buChar char="q"/>
            </a:pPr>
            <a:endParaRPr lang="en-US" sz="2800" b="1" dirty="0"/>
          </a:p>
        </p:txBody>
      </p:sp>
      <p:sp>
        <p:nvSpPr>
          <p:cNvPr id="8" name="Content Placeholder 3">
            <a:extLst>
              <a:ext uri="{FF2B5EF4-FFF2-40B4-BE49-F238E27FC236}">
                <a16:creationId xmlns:a16="http://schemas.microsoft.com/office/drawing/2014/main" id="{A35002EB-5B33-1C49-8EE6-81327630BD84}"/>
              </a:ext>
            </a:extLst>
          </p:cNvPr>
          <p:cNvSpPr>
            <a:spLocks noGrp="1"/>
          </p:cNvSpPr>
          <p:nvPr>
            <p:ph sz="half" idx="1"/>
          </p:nvPr>
        </p:nvSpPr>
        <p:spPr>
          <a:xfrm>
            <a:off x="616896" y="2146048"/>
            <a:ext cx="5185873" cy="2429363"/>
          </a:xfrm>
        </p:spPr>
        <p:txBody>
          <a:bodyPr>
            <a:normAutofit lnSpcReduction="10000"/>
          </a:bodyPr>
          <a:lstStyle/>
          <a:p>
            <a:r>
              <a:rPr lang="en-US" sz="2400" dirty="0"/>
              <a:t>Training Time: 3 min &amp; 45 sec</a:t>
            </a:r>
          </a:p>
          <a:p>
            <a:r>
              <a:rPr lang="en-US" sz="2400" dirty="0"/>
              <a:t>Testing Time: 0.01 seconds.</a:t>
            </a:r>
          </a:p>
          <a:p>
            <a:r>
              <a:rPr lang="en-US" sz="2400" b="1" dirty="0"/>
              <a:t>Best parameters:</a:t>
            </a:r>
          </a:p>
          <a:p>
            <a:pPr lvl="1"/>
            <a:r>
              <a:rPr lang="en-US" sz="2200" b="1" dirty="0"/>
              <a:t>Alpha: 0.001</a:t>
            </a:r>
          </a:p>
          <a:p>
            <a:pPr lvl="1"/>
            <a:r>
              <a:rPr lang="en-US" sz="2200" b="1" dirty="0"/>
              <a:t>Penalty: L2</a:t>
            </a:r>
          </a:p>
        </p:txBody>
      </p:sp>
      <p:sp>
        <p:nvSpPr>
          <p:cNvPr id="9" name="Content Placeholder 3">
            <a:extLst>
              <a:ext uri="{FF2B5EF4-FFF2-40B4-BE49-F238E27FC236}">
                <a16:creationId xmlns:a16="http://schemas.microsoft.com/office/drawing/2014/main" id="{9FE0B983-9DBA-F04E-BF15-38E620809DFE}"/>
              </a:ext>
            </a:extLst>
          </p:cNvPr>
          <p:cNvSpPr txBox="1">
            <a:spLocks/>
          </p:cNvSpPr>
          <p:nvPr/>
        </p:nvSpPr>
        <p:spPr>
          <a:xfrm>
            <a:off x="3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Training Results:</a:t>
            </a:r>
          </a:p>
          <a:p>
            <a:pPr lvl="1"/>
            <a:r>
              <a:rPr lang="en-US" sz="2200" b="1" dirty="0"/>
              <a:t>Precision Score: 0.983</a:t>
            </a:r>
          </a:p>
          <a:p>
            <a:pPr lvl="1"/>
            <a:r>
              <a:rPr lang="en-US" sz="2200" b="1" dirty="0"/>
              <a:t>Recall Score: 0.984</a:t>
            </a:r>
          </a:p>
          <a:p>
            <a:pPr lvl="1"/>
            <a:r>
              <a:rPr lang="en-US" sz="2200" b="1" dirty="0"/>
              <a:t>F1-Score: 0.978</a:t>
            </a:r>
          </a:p>
        </p:txBody>
      </p:sp>
      <p:sp>
        <p:nvSpPr>
          <p:cNvPr id="10" name="Content Placeholder 3">
            <a:extLst>
              <a:ext uri="{FF2B5EF4-FFF2-40B4-BE49-F238E27FC236}">
                <a16:creationId xmlns:a16="http://schemas.microsoft.com/office/drawing/2014/main" id="{5E87D3F4-B5D6-954F-9B16-5DB53B07D126}"/>
              </a:ext>
            </a:extLst>
          </p:cNvPr>
          <p:cNvSpPr txBox="1">
            <a:spLocks/>
          </p:cNvSpPr>
          <p:nvPr/>
        </p:nvSpPr>
        <p:spPr>
          <a:xfrm>
            <a:off x="42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Test Results:</a:t>
            </a:r>
          </a:p>
          <a:p>
            <a:pPr lvl="1"/>
            <a:r>
              <a:rPr lang="en-US" sz="2200" b="1" dirty="0"/>
              <a:t>Precision Score: 0.982</a:t>
            </a:r>
          </a:p>
          <a:p>
            <a:pPr lvl="1"/>
            <a:r>
              <a:rPr lang="en-US" sz="2200" b="1" dirty="0"/>
              <a:t>Recall Score: 0.983</a:t>
            </a:r>
          </a:p>
          <a:p>
            <a:pPr lvl="1"/>
            <a:r>
              <a:rPr lang="en-US" sz="2200" b="1" dirty="0"/>
              <a:t>F1-Score: 0.979</a:t>
            </a:r>
          </a:p>
        </p:txBody>
      </p:sp>
    </p:spTree>
    <p:extLst>
      <p:ext uri="{BB962C8B-B14F-4D97-AF65-F5344CB8AC3E}">
        <p14:creationId xmlns:p14="http://schemas.microsoft.com/office/powerpoint/2010/main" val="374753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C1B11-7EB9-4FD1-BBA3-99046E6E4774}"/>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Decision Tree</a:t>
            </a:r>
          </a:p>
        </p:txBody>
      </p:sp>
      <p:cxnSp>
        <p:nvCxnSpPr>
          <p:cNvPr id="17" name="Straight Connector 16">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A073304A-5E68-4A07-9961-3257F7CD7F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3404" y="2362333"/>
            <a:ext cx="3466667" cy="213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66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0571998" cy="970450"/>
          </a:xfrm>
        </p:spPr>
        <p:txBody>
          <a:bodyPr/>
          <a:lstStyle/>
          <a:p>
            <a:r>
              <a:rPr lang="en-US" sz="3600" dirty="0"/>
              <a:t>Decision Tree </a:t>
            </a:r>
            <a:r>
              <a:rPr lang="en-US" sz="3600" dirty="0">
                <a:ln>
                  <a:solidFill>
                    <a:schemeClr val="tx1"/>
                  </a:solidFill>
                </a:ln>
                <a:solidFill>
                  <a:schemeClr val="tx1">
                    <a:lumMod val="50000"/>
                  </a:schemeClr>
                </a:solidFill>
              </a:rPr>
              <a:t>(with Feature Scaling)</a:t>
            </a:r>
          </a:p>
        </p:txBody>
      </p:sp>
      <p:sp>
        <p:nvSpPr>
          <p:cNvPr id="4" name="Content Placeholder 3">
            <a:extLst>
              <a:ext uri="{FF2B5EF4-FFF2-40B4-BE49-F238E27FC236}">
                <a16:creationId xmlns:a16="http://schemas.microsoft.com/office/drawing/2014/main" id="{D8C95046-8691-401E-839F-C812B1FDDAD4}"/>
              </a:ext>
            </a:extLst>
          </p:cNvPr>
          <p:cNvSpPr>
            <a:spLocks noGrp="1"/>
          </p:cNvSpPr>
          <p:nvPr>
            <p:ph sz="half" idx="1"/>
          </p:nvPr>
        </p:nvSpPr>
        <p:spPr>
          <a:xfrm>
            <a:off x="538864" y="2238421"/>
            <a:ext cx="5185873" cy="2381158"/>
          </a:xfrm>
        </p:spPr>
        <p:txBody>
          <a:bodyPr>
            <a:normAutofit lnSpcReduction="10000"/>
          </a:bodyPr>
          <a:lstStyle/>
          <a:p>
            <a:r>
              <a:rPr lang="en-US" sz="2400" dirty="0"/>
              <a:t>Training Time: 43 seconds.</a:t>
            </a:r>
          </a:p>
          <a:p>
            <a:r>
              <a:rPr lang="en-US" sz="2400" dirty="0"/>
              <a:t>Testing Time: 0.01 seconds.</a:t>
            </a:r>
          </a:p>
          <a:p>
            <a:r>
              <a:rPr lang="en-US" sz="2400" b="1" dirty="0"/>
              <a:t>Best parameters:</a:t>
            </a:r>
          </a:p>
          <a:p>
            <a:pPr lvl="1"/>
            <a:r>
              <a:rPr lang="en-US" sz="2200" b="1" dirty="0"/>
              <a:t>Max depth: 500</a:t>
            </a:r>
          </a:p>
          <a:p>
            <a:pPr lvl="1"/>
            <a:r>
              <a:rPr lang="en-US" sz="2200" b="1" dirty="0"/>
              <a:t>Minimum samples split: 5</a:t>
            </a:r>
          </a:p>
        </p:txBody>
      </p:sp>
      <p:sp>
        <p:nvSpPr>
          <p:cNvPr id="6" name="Content Placeholder 5">
            <a:extLst>
              <a:ext uri="{FF2B5EF4-FFF2-40B4-BE49-F238E27FC236}">
                <a16:creationId xmlns:a16="http://schemas.microsoft.com/office/drawing/2014/main" id="{994B1229-02AE-4A2C-A35B-998982E40566}"/>
              </a:ext>
            </a:extLst>
          </p:cNvPr>
          <p:cNvSpPr>
            <a:spLocks noGrp="1"/>
          </p:cNvSpPr>
          <p:nvPr>
            <p:ph sz="half" idx="2"/>
          </p:nvPr>
        </p:nvSpPr>
        <p:spPr>
          <a:xfrm>
            <a:off x="7594660" y="2675044"/>
            <a:ext cx="4067909" cy="4073815"/>
          </a:xfrm>
        </p:spPr>
        <p:txBody>
          <a:bodyPr>
            <a:normAutofit lnSpcReduction="10000"/>
          </a:bodyPr>
          <a:lstStyle/>
          <a:p>
            <a:pPr>
              <a:buFont typeface="Wingdings" panose="05000000000000000000" pitchFamily="2" charset="2"/>
              <a:buChar char="q"/>
            </a:pPr>
            <a:r>
              <a:rPr lang="en-US" sz="1600" dirty="0"/>
              <a:t>Training TPR/FPR Results:</a:t>
            </a:r>
          </a:p>
          <a:p>
            <a:pPr lvl="1">
              <a:buFont typeface="Wingdings" panose="05000000000000000000" pitchFamily="2" charset="2"/>
              <a:buChar char="q"/>
            </a:pPr>
            <a:r>
              <a:rPr lang="en-US" dirty="0"/>
              <a:t>TP: 65875</a:t>
            </a:r>
          </a:p>
          <a:p>
            <a:pPr lvl="1">
              <a:buFont typeface="Wingdings" panose="05000000000000000000" pitchFamily="2" charset="2"/>
              <a:buChar char="q"/>
            </a:pPr>
            <a:r>
              <a:rPr lang="en-US" dirty="0"/>
              <a:t>FP: 0</a:t>
            </a:r>
          </a:p>
          <a:p>
            <a:pPr lvl="1">
              <a:buFont typeface="Wingdings" panose="05000000000000000000" pitchFamily="2" charset="2"/>
              <a:buChar char="q"/>
            </a:pPr>
            <a:r>
              <a:rPr lang="en-US" dirty="0"/>
              <a:t>TPR: 0.999</a:t>
            </a:r>
          </a:p>
          <a:p>
            <a:pPr lvl="1">
              <a:buFont typeface="Wingdings" panose="05000000000000000000" pitchFamily="2" charset="2"/>
              <a:buChar char="q"/>
            </a:pPr>
            <a:r>
              <a:rPr lang="en-US" dirty="0"/>
              <a:t>FPR: 0</a:t>
            </a:r>
          </a:p>
          <a:p>
            <a:pPr>
              <a:buFont typeface="Wingdings" panose="05000000000000000000" pitchFamily="2" charset="2"/>
              <a:buChar char="q"/>
            </a:pPr>
            <a:r>
              <a:rPr lang="en-US" sz="1600" dirty="0"/>
              <a:t>Testing TPR/FPR Results:</a:t>
            </a:r>
          </a:p>
          <a:p>
            <a:pPr lvl="1">
              <a:buFont typeface="Wingdings" panose="05000000000000000000" pitchFamily="2" charset="2"/>
              <a:buChar char="q"/>
            </a:pPr>
            <a:r>
              <a:rPr lang="en-US" dirty="0"/>
              <a:t>TP: 21934</a:t>
            </a:r>
          </a:p>
          <a:p>
            <a:pPr lvl="1">
              <a:buFont typeface="Wingdings" panose="05000000000000000000" pitchFamily="2" charset="2"/>
              <a:buChar char="q"/>
            </a:pPr>
            <a:r>
              <a:rPr lang="en-US" dirty="0"/>
              <a:t>FP: 11</a:t>
            </a:r>
          </a:p>
          <a:p>
            <a:pPr lvl="1">
              <a:buFont typeface="Wingdings" panose="05000000000000000000" pitchFamily="2" charset="2"/>
              <a:buChar char="q"/>
            </a:pPr>
            <a:r>
              <a:rPr lang="en-US" dirty="0"/>
              <a:t>TPR: 0.999</a:t>
            </a:r>
          </a:p>
          <a:p>
            <a:pPr lvl="1">
              <a:buFont typeface="Wingdings" panose="05000000000000000000" pitchFamily="2" charset="2"/>
              <a:buChar char="q"/>
            </a:pPr>
            <a:r>
              <a:rPr lang="en-US" dirty="0"/>
              <a:t>FPR: 0.0007</a:t>
            </a:r>
          </a:p>
          <a:p>
            <a:pPr marL="457200" lvl="1" indent="0">
              <a:buNone/>
            </a:pPr>
            <a:endParaRPr lang="en-US" dirty="0"/>
          </a:p>
          <a:p>
            <a:pPr>
              <a:buFont typeface="Wingdings" panose="05000000000000000000" pitchFamily="2" charset="2"/>
              <a:buChar char="q"/>
            </a:pPr>
            <a:endParaRPr lang="en-US" sz="2400" b="1" dirty="0"/>
          </a:p>
        </p:txBody>
      </p:sp>
      <p:sp>
        <p:nvSpPr>
          <p:cNvPr id="5" name="Content Placeholder 3">
            <a:extLst>
              <a:ext uri="{FF2B5EF4-FFF2-40B4-BE49-F238E27FC236}">
                <a16:creationId xmlns:a16="http://schemas.microsoft.com/office/drawing/2014/main" id="{52851209-53EE-A04B-95C3-78EB67057570}"/>
              </a:ext>
            </a:extLst>
          </p:cNvPr>
          <p:cNvSpPr txBox="1">
            <a:spLocks/>
          </p:cNvSpPr>
          <p:nvPr/>
        </p:nvSpPr>
        <p:spPr>
          <a:xfrm>
            <a:off x="3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Training Results:</a:t>
            </a:r>
          </a:p>
          <a:p>
            <a:pPr lvl="1"/>
            <a:r>
              <a:rPr lang="en-US" sz="2200" b="1" dirty="0"/>
              <a:t>Precision Score: 0.999</a:t>
            </a:r>
          </a:p>
          <a:p>
            <a:pPr lvl="1"/>
            <a:r>
              <a:rPr lang="en-US" sz="2200" b="1" dirty="0"/>
              <a:t>Recall Score: 0.999</a:t>
            </a:r>
          </a:p>
          <a:p>
            <a:pPr lvl="1"/>
            <a:r>
              <a:rPr lang="en-US" sz="2200" b="1" dirty="0"/>
              <a:t>F1-Score: 0.999</a:t>
            </a:r>
          </a:p>
        </p:txBody>
      </p:sp>
      <p:sp>
        <p:nvSpPr>
          <p:cNvPr id="7" name="Content Placeholder 3">
            <a:extLst>
              <a:ext uri="{FF2B5EF4-FFF2-40B4-BE49-F238E27FC236}">
                <a16:creationId xmlns:a16="http://schemas.microsoft.com/office/drawing/2014/main" id="{2F0135A0-03B7-BC4D-9B97-810888D914D4}"/>
              </a:ext>
            </a:extLst>
          </p:cNvPr>
          <p:cNvSpPr txBox="1">
            <a:spLocks/>
          </p:cNvSpPr>
          <p:nvPr/>
        </p:nvSpPr>
        <p:spPr>
          <a:xfrm>
            <a:off x="4336346" y="4763044"/>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Test Results:</a:t>
            </a:r>
          </a:p>
          <a:p>
            <a:pPr lvl="1"/>
            <a:r>
              <a:rPr lang="en-US" sz="2200" b="1" dirty="0"/>
              <a:t>Precision Score: 0.998</a:t>
            </a:r>
          </a:p>
          <a:p>
            <a:pPr lvl="1"/>
            <a:r>
              <a:rPr lang="en-US" sz="2200" b="1" dirty="0"/>
              <a:t>Recall Score: 0.998</a:t>
            </a:r>
          </a:p>
          <a:p>
            <a:pPr lvl="1"/>
            <a:r>
              <a:rPr lang="en-US" sz="2200" b="1" dirty="0"/>
              <a:t>F1-Score: 0.998</a:t>
            </a:r>
          </a:p>
        </p:txBody>
      </p:sp>
    </p:spTree>
    <p:extLst>
      <p:ext uri="{BB962C8B-B14F-4D97-AF65-F5344CB8AC3E}">
        <p14:creationId xmlns:p14="http://schemas.microsoft.com/office/powerpoint/2010/main" val="866509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0571998" cy="970450"/>
          </a:xfrm>
        </p:spPr>
        <p:txBody>
          <a:bodyPr/>
          <a:lstStyle/>
          <a:p>
            <a:r>
              <a:rPr lang="en-US" sz="3600" dirty="0"/>
              <a:t>Random Forest </a:t>
            </a:r>
            <a:r>
              <a:rPr lang="en-US" sz="3600" dirty="0">
                <a:ln>
                  <a:solidFill>
                    <a:schemeClr val="tx1"/>
                  </a:solidFill>
                </a:ln>
                <a:solidFill>
                  <a:schemeClr val="tx1">
                    <a:lumMod val="50000"/>
                  </a:schemeClr>
                </a:solidFill>
              </a:rPr>
              <a:t>(with Feature Scaling)</a:t>
            </a:r>
          </a:p>
        </p:txBody>
      </p:sp>
      <p:sp>
        <p:nvSpPr>
          <p:cNvPr id="4" name="Content Placeholder 3">
            <a:extLst>
              <a:ext uri="{FF2B5EF4-FFF2-40B4-BE49-F238E27FC236}">
                <a16:creationId xmlns:a16="http://schemas.microsoft.com/office/drawing/2014/main" id="{D8C95046-8691-401E-839F-C812B1FDDAD4}"/>
              </a:ext>
            </a:extLst>
          </p:cNvPr>
          <p:cNvSpPr>
            <a:spLocks noGrp="1"/>
          </p:cNvSpPr>
          <p:nvPr>
            <p:ph sz="half" idx="1"/>
          </p:nvPr>
        </p:nvSpPr>
        <p:spPr>
          <a:xfrm>
            <a:off x="485133" y="2146048"/>
            <a:ext cx="5185873" cy="2695819"/>
          </a:xfrm>
        </p:spPr>
        <p:txBody>
          <a:bodyPr>
            <a:normAutofit fontScale="92500" lnSpcReduction="10000"/>
          </a:bodyPr>
          <a:lstStyle/>
          <a:p>
            <a:r>
              <a:rPr lang="en-US" sz="2400" dirty="0"/>
              <a:t>Training Time: 20 min &amp; 48 sec</a:t>
            </a:r>
          </a:p>
          <a:p>
            <a:r>
              <a:rPr lang="en-US" sz="2400" dirty="0"/>
              <a:t>Testing Time: 0.63 second</a:t>
            </a:r>
          </a:p>
          <a:p>
            <a:r>
              <a:rPr lang="en-US" sz="2400" b="1" dirty="0"/>
              <a:t>Best parameters:</a:t>
            </a:r>
          </a:p>
          <a:p>
            <a:pPr lvl="1"/>
            <a:r>
              <a:rPr lang="en-US" sz="2200" b="1" dirty="0"/>
              <a:t>Max depth: 500</a:t>
            </a:r>
          </a:p>
          <a:p>
            <a:pPr lvl="1"/>
            <a:r>
              <a:rPr lang="en-US" sz="2200" b="1" dirty="0"/>
              <a:t>Minimum samples split: 10</a:t>
            </a:r>
          </a:p>
          <a:p>
            <a:pPr lvl="1"/>
            <a:r>
              <a:rPr lang="en-US" sz="2200" b="1" dirty="0"/>
              <a:t>N estimators: 100</a:t>
            </a:r>
          </a:p>
        </p:txBody>
      </p:sp>
      <p:sp>
        <p:nvSpPr>
          <p:cNvPr id="6" name="Content Placeholder 5">
            <a:extLst>
              <a:ext uri="{FF2B5EF4-FFF2-40B4-BE49-F238E27FC236}">
                <a16:creationId xmlns:a16="http://schemas.microsoft.com/office/drawing/2014/main" id="{994B1229-02AE-4A2C-A35B-998982E40566}"/>
              </a:ext>
            </a:extLst>
          </p:cNvPr>
          <p:cNvSpPr>
            <a:spLocks noGrp="1"/>
          </p:cNvSpPr>
          <p:nvPr>
            <p:ph sz="half" idx="2"/>
          </p:nvPr>
        </p:nvSpPr>
        <p:spPr>
          <a:xfrm>
            <a:off x="7855651" y="2146049"/>
            <a:ext cx="3753766" cy="4264764"/>
          </a:xfrm>
        </p:spPr>
        <p:txBody>
          <a:bodyPr>
            <a:normAutofit fontScale="92500" lnSpcReduction="10000"/>
          </a:bodyPr>
          <a:lstStyle/>
          <a:p>
            <a:pPr>
              <a:buFont typeface="Wingdings" panose="05000000000000000000" pitchFamily="2" charset="2"/>
              <a:buChar char="q"/>
            </a:pPr>
            <a:r>
              <a:rPr lang="en-US" sz="1600" dirty="0"/>
              <a:t>Training TPR/FPR Results:</a:t>
            </a:r>
          </a:p>
          <a:p>
            <a:pPr lvl="1">
              <a:buFont typeface="Wingdings" panose="05000000000000000000" pitchFamily="2" charset="2"/>
              <a:buChar char="q"/>
            </a:pPr>
            <a:r>
              <a:rPr lang="en-US" dirty="0"/>
              <a:t>TP: 65870</a:t>
            </a:r>
          </a:p>
          <a:p>
            <a:pPr lvl="1">
              <a:buFont typeface="Wingdings" panose="05000000000000000000" pitchFamily="2" charset="2"/>
              <a:buChar char="q"/>
            </a:pPr>
            <a:r>
              <a:rPr lang="en-US" dirty="0"/>
              <a:t>FP: 0</a:t>
            </a:r>
          </a:p>
          <a:p>
            <a:pPr lvl="1">
              <a:buFont typeface="Wingdings" panose="05000000000000000000" pitchFamily="2" charset="2"/>
              <a:buChar char="q"/>
            </a:pPr>
            <a:r>
              <a:rPr lang="en-US" dirty="0"/>
              <a:t>TPR: 0.999</a:t>
            </a:r>
          </a:p>
          <a:p>
            <a:pPr lvl="1">
              <a:buFont typeface="Wingdings" panose="05000000000000000000" pitchFamily="2" charset="2"/>
              <a:buChar char="q"/>
            </a:pPr>
            <a:r>
              <a:rPr lang="en-US" dirty="0"/>
              <a:t>FPR: 0</a:t>
            </a:r>
          </a:p>
          <a:p>
            <a:pPr>
              <a:buFont typeface="Wingdings" panose="05000000000000000000" pitchFamily="2" charset="2"/>
              <a:buChar char="q"/>
            </a:pPr>
            <a:r>
              <a:rPr lang="en-US" sz="1600" dirty="0"/>
              <a:t>Testing TPR/FPR Results:</a:t>
            </a:r>
          </a:p>
          <a:p>
            <a:pPr lvl="1">
              <a:buFont typeface="Wingdings" panose="05000000000000000000" pitchFamily="2" charset="2"/>
              <a:buChar char="q"/>
            </a:pPr>
            <a:r>
              <a:rPr lang="en-US" dirty="0"/>
              <a:t>TP: 21945</a:t>
            </a:r>
          </a:p>
          <a:p>
            <a:pPr lvl="1">
              <a:buFont typeface="Wingdings" panose="05000000000000000000" pitchFamily="2" charset="2"/>
              <a:buChar char="q"/>
            </a:pPr>
            <a:r>
              <a:rPr lang="en-US" dirty="0"/>
              <a:t>FP: 20</a:t>
            </a:r>
          </a:p>
          <a:p>
            <a:pPr lvl="1">
              <a:buFont typeface="Wingdings" panose="05000000000000000000" pitchFamily="2" charset="2"/>
              <a:buChar char="q"/>
            </a:pPr>
            <a:r>
              <a:rPr lang="en-US" dirty="0"/>
              <a:t>TPR: 0.999</a:t>
            </a:r>
          </a:p>
          <a:p>
            <a:pPr lvl="1">
              <a:buFont typeface="Wingdings" panose="05000000000000000000" pitchFamily="2" charset="2"/>
              <a:buChar char="q"/>
            </a:pPr>
            <a:r>
              <a:rPr lang="en-US" dirty="0"/>
              <a:t>FPR: 0.2</a:t>
            </a:r>
          </a:p>
          <a:p>
            <a:pPr marL="457200" lvl="1" indent="0">
              <a:buNone/>
            </a:pPr>
            <a:endParaRPr lang="en-US" dirty="0"/>
          </a:p>
          <a:p>
            <a:pPr>
              <a:buFont typeface="Wingdings" panose="05000000000000000000" pitchFamily="2" charset="2"/>
              <a:buChar char="q"/>
            </a:pPr>
            <a:endParaRPr lang="en-US" sz="2400" b="1" dirty="0"/>
          </a:p>
        </p:txBody>
      </p:sp>
      <p:sp>
        <p:nvSpPr>
          <p:cNvPr id="5" name="Content Placeholder 3">
            <a:extLst>
              <a:ext uri="{FF2B5EF4-FFF2-40B4-BE49-F238E27FC236}">
                <a16:creationId xmlns:a16="http://schemas.microsoft.com/office/drawing/2014/main" id="{6DADF4C0-2447-9E44-9084-5EF5B2EDCBCB}"/>
              </a:ext>
            </a:extLst>
          </p:cNvPr>
          <p:cNvSpPr txBox="1">
            <a:spLocks/>
          </p:cNvSpPr>
          <p:nvPr/>
        </p:nvSpPr>
        <p:spPr>
          <a:xfrm>
            <a:off x="335514" y="5014505"/>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Training Results:</a:t>
            </a:r>
          </a:p>
          <a:p>
            <a:pPr lvl="1"/>
            <a:r>
              <a:rPr lang="en-US" sz="2200" b="1" dirty="0"/>
              <a:t>Precision Score: 0.999</a:t>
            </a:r>
          </a:p>
          <a:p>
            <a:pPr lvl="1"/>
            <a:r>
              <a:rPr lang="en-US" sz="2200" b="1" dirty="0"/>
              <a:t>Recall Score: 0.999</a:t>
            </a:r>
          </a:p>
          <a:p>
            <a:pPr lvl="1"/>
            <a:r>
              <a:rPr lang="en-US" sz="2200" b="1" dirty="0"/>
              <a:t>F1-Score: 0.999</a:t>
            </a:r>
          </a:p>
        </p:txBody>
      </p:sp>
      <p:sp>
        <p:nvSpPr>
          <p:cNvPr id="7" name="Content Placeholder 3">
            <a:extLst>
              <a:ext uri="{FF2B5EF4-FFF2-40B4-BE49-F238E27FC236}">
                <a16:creationId xmlns:a16="http://schemas.microsoft.com/office/drawing/2014/main" id="{2D1FAB3B-57BD-ED42-A227-4A7F1058EC41}"/>
              </a:ext>
            </a:extLst>
          </p:cNvPr>
          <p:cNvSpPr txBox="1">
            <a:spLocks/>
          </p:cNvSpPr>
          <p:nvPr/>
        </p:nvSpPr>
        <p:spPr>
          <a:xfrm>
            <a:off x="4336350" y="5065597"/>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Test Results:</a:t>
            </a:r>
          </a:p>
          <a:p>
            <a:pPr lvl="1"/>
            <a:r>
              <a:rPr lang="en-US" sz="2200" b="1" dirty="0"/>
              <a:t>Precision Score: 0.998</a:t>
            </a:r>
          </a:p>
          <a:p>
            <a:pPr lvl="1"/>
            <a:r>
              <a:rPr lang="en-US" sz="2200" b="1" dirty="0"/>
              <a:t>Recall Score: 0.999</a:t>
            </a:r>
          </a:p>
          <a:p>
            <a:pPr lvl="1"/>
            <a:r>
              <a:rPr lang="en-US" sz="2200" b="1" dirty="0"/>
              <a:t>F1-Score: 0.999</a:t>
            </a:r>
          </a:p>
        </p:txBody>
      </p:sp>
    </p:spTree>
    <p:extLst>
      <p:ext uri="{BB962C8B-B14F-4D97-AF65-F5344CB8AC3E}">
        <p14:creationId xmlns:p14="http://schemas.microsoft.com/office/powerpoint/2010/main" val="2354030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EEBD3-6A70-48C2-9204-4F85F025B215}"/>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Support Vector Machines</a:t>
            </a:r>
            <a:endParaRPr lang="en-US" sz="3200" dirty="0">
              <a:solidFill>
                <a:schemeClr val="tx1"/>
              </a:solidFill>
            </a:endParaRP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093CDBA-7301-494C-B9A4-67830835C5F2}"/>
              </a:ext>
            </a:extLst>
          </p:cNvPr>
          <p:cNvPicPr>
            <a:picLocks noGrp="1" noChangeAspect="1"/>
          </p:cNvPicPr>
          <p:nvPr>
            <p:ph idx="1"/>
          </p:nvPr>
        </p:nvPicPr>
        <p:blipFill>
          <a:blip r:embed="rId2"/>
          <a:stretch>
            <a:fillRect/>
          </a:stretch>
        </p:blipFill>
        <p:spPr>
          <a:xfrm>
            <a:off x="5146675" y="1705652"/>
            <a:ext cx="6080125" cy="3446695"/>
          </a:xfrm>
          <a:prstGeom prst="rect">
            <a:avLst/>
          </a:prstGeom>
        </p:spPr>
      </p:pic>
    </p:spTree>
    <p:extLst>
      <p:ext uri="{BB962C8B-B14F-4D97-AF65-F5344CB8AC3E}">
        <p14:creationId xmlns:p14="http://schemas.microsoft.com/office/powerpoint/2010/main" val="37909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8"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304E55EC-9ED3-4138-89C1-6BC443379AC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601" t="9091" r="8490"/>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2839E-2221-4194-83AB-BC7843D36F8A}"/>
              </a:ext>
            </a:extLst>
          </p:cNvPr>
          <p:cNvSpPr>
            <a:spLocks noGrp="1"/>
          </p:cNvSpPr>
          <p:nvPr>
            <p:ph type="title"/>
          </p:nvPr>
        </p:nvSpPr>
        <p:spPr>
          <a:xfrm>
            <a:off x="810000" y="447188"/>
            <a:ext cx="4930400" cy="1559412"/>
          </a:xfrm>
        </p:spPr>
        <p:txBody>
          <a:bodyPr vert="horz" lIns="91440" tIns="45720" rIns="91440" bIns="45720" rtlCol="0" anchor="b">
            <a:normAutofit/>
          </a:bodyPr>
          <a:lstStyle/>
          <a:p>
            <a:r>
              <a:rPr lang="en-US" dirty="0"/>
              <a:t>My Initial Thought Process</a:t>
            </a:r>
          </a:p>
        </p:txBody>
      </p:sp>
      <p:sp>
        <p:nvSpPr>
          <p:cNvPr id="4" name="Content Placeholder 3">
            <a:extLst>
              <a:ext uri="{FF2B5EF4-FFF2-40B4-BE49-F238E27FC236}">
                <a16:creationId xmlns:a16="http://schemas.microsoft.com/office/drawing/2014/main" id="{B6AB014E-7538-4DBA-BC4C-51BC7D9DC678}"/>
              </a:ext>
            </a:extLst>
          </p:cNvPr>
          <p:cNvSpPr>
            <a:spLocks noGrp="1"/>
          </p:cNvSpPr>
          <p:nvPr>
            <p:ph sz="half" idx="1"/>
          </p:nvPr>
        </p:nvSpPr>
        <p:spPr>
          <a:xfrm>
            <a:off x="818712" y="2413000"/>
            <a:ext cx="4921687" cy="3632200"/>
          </a:xfrm>
        </p:spPr>
        <p:txBody>
          <a:bodyPr vert="horz" lIns="91440" tIns="45720" rIns="91440" bIns="45720" rtlCol="0" anchor="ctr">
            <a:normAutofit/>
          </a:bodyPr>
          <a:lstStyle/>
          <a:p>
            <a:pPr>
              <a:lnSpc>
                <a:spcPct val="90000"/>
              </a:lnSpc>
            </a:pPr>
            <a:r>
              <a:rPr lang="en-US" dirty="0"/>
              <a:t>Everyone has dealt with connection problems and will for the foreseeable future. Even the most innocent individual browsing the internet for their refrigerator magnet collection is under the risk of losing their personal private information which could very well lead to mortgages and bankruptcy.</a:t>
            </a:r>
          </a:p>
          <a:p>
            <a:pPr>
              <a:lnSpc>
                <a:spcPct val="90000"/>
              </a:lnSpc>
            </a:pPr>
            <a:r>
              <a:rPr lang="en-US" dirty="0"/>
              <a:t>My research aims to distinguish between proper, secure connections and bad, dangerous connections by identifying suspicious activities; aka </a:t>
            </a:r>
            <a:r>
              <a:rPr lang="en-US" b="1" dirty="0">
                <a:solidFill>
                  <a:schemeClr val="tx1">
                    <a:lumMod val="50000"/>
                  </a:schemeClr>
                </a:solidFill>
              </a:rPr>
              <a:t>intrusions.  </a:t>
            </a:r>
          </a:p>
        </p:txBody>
      </p:sp>
    </p:spTree>
    <p:extLst>
      <p:ext uri="{BB962C8B-B14F-4D97-AF65-F5344CB8AC3E}">
        <p14:creationId xmlns:p14="http://schemas.microsoft.com/office/powerpoint/2010/main" val="98903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12D-8CE3-40FD-840B-2512AD45C67A}"/>
              </a:ext>
            </a:extLst>
          </p:cNvPr>
          <p:cNvSpPr>
            <a:spLocks noGrp="1"/>
          </p:cNvSpPr>
          <p:nvPr>
            <p:ph type="title"/>
          </p:nvPr>
        </p:nvSpPr>
        <p:spPr>
          <a:xfrm>
            <a:off x="810000" y="447188"/>
            <a:ext cx="10571998" cy="970450"/>
          </a:xfrm>
        </p:spPr>
        <p:txBody>
          <a:bodyPr/>
          <a:lstStyle/>
          <a:p>
            <a:r>
              <a:rPr lang="en-US" sz="3600" dirty="0"/>
              <a:t>SVM </a:t>
            </a:r>
            <a:r>
              <a:rPr lang="en-US" sz="3600" dirty="0">
                <a:ln>
                  <a:solidFill>
                    <a:schemeClr val="tx1"/>
                  </a:solidFill>
                </a:ln>
                <a:solidFill>
                  <a:schemeClr val="tx1">
                    <a:lumMod val="50000"/>
                  </a:schemeClr>
                </a:solidFill>
              </a:rPr>
              <a:t>(with Feature Scaling)</a:t>
            </a:r>
          </a:p>
        </p:txBody>
      </p:sp>
      <p:sp>
        <p:nvSpPr>
          <p:cNvPr id="4" name="Content Placeholder 3">
            <a:extLst>
              <a:ext uri="{FF2B5EF4-FFF2-40B4-BE49-F238E27FC236}">
                <a16:creationId xmlns:a16="http://schemas.microsoft.com/office/drawing/2014/main" id="{D8C95046-8691-401E-839F-C812B1FDDAD4}"/>
              </a:ext>
            </a:extLst>
          </p:cNvPr>
          <p:cNvSpPr>
            <a:spLocks noGrp="1"/>
          </p:cNvSpPr>
          <p:nvPr>
            <p:ph sz="half" idx="1"/>
          </p:nvPr>
        </p:nvSpPr>
        <p:spPr>
          <a:xfrm>
            <a:off x="718585" y="2178027"/>
            <a:ext cx="5185873" cy="2643065"/>
          </a:xfrm>
        </p:spPr>
        <p:txBody>
          <a:bodyPr>
            <a:normAutofit/>
          </a:bodyPr>
          <a:lstStyle/>
          <a:p>
            <a:r>
              <a:rPr lang="en-US" sz="2400" dirty="0"/>
              <a:t>Training Time: 7 min &amp; 11 sec</a:t>
            </a:r>
          </a:p>
          <a:p>
            <a:r>
              <a:rPr lang="en-US" sz="2400" dirty="0"/>
              <a:t>Testing Time: 0.01 seconds.</a:t>
            </a:r>
          </a:p>
          <a:p>
            <a:r>
              <a:rPr lang="en-US" sz="2400" b="1" dirty="0"/>
              <a:t>Best parameters:</a:t>
            </a:r>
          </a:p>
          <a:p>
            <a:pPr lvl="1"/>
            <a:r>
              <a:rPr lang="en-US" sz="2200" b="1" dirty="0"/>
              <a:t>Alpha: 1e-06</a:t>
            </a:r>
          </a:p>
          <a:p>
            <a:pPr lvl="1"/>
            <a:r>
              <a:rPr lang="en-US" sz="2200" b="1" dirty="0"/>
              <a:t>Penalty: L1</a:t>
            </a:r>
          </a:p>
        </p:txBody>
      </p:sp>
      <p:sp>
        <p:nvSpPr>
          <p:cNvPr id="6" name="Content Placeholder 5">
            <a:extLst>
              <a:ext uri="{FF2B5EF4-FFF2-40B4-BE49-F238E27FC236}">
                <a16:creationId xmlns:a16="http://schemas.microsoft.com/office/drawing/2014/main" id="{994B1229-02AE-4A2C-A35B-998982E40566}"/>
              </a:ext>
            </a:extLst>
          </p:cNvPr>
          <p:cNvSpPr>
            <a:spLocks noGrp="1"/>
          </p:cNvSpPr>
          <p:nvPr>
            <p:ph sz="half" idx="2"/>
          </p:nvPr>
        </p:nvSpPr>
        <p:spPr>
          <a:xfrm>
            <a:off x="7526215" y="2336997"/>
            <a:ext cx="4158212" cy="4073815"/>
          </a:xfrm>
        </p:spPr>
        <p:txBody>
          <a:bodyPr>
            <a:normAutofit/>
          </a:bodyPr>
          <a:lstStyle/>
          <a:p>
            <a:pPr>
              <a:buFont typeface="Wingdings" panose="05000000000000000000" pitchFamily="2" charset="2"/>
              <a:buChar char="q"/>
            </a:pPr>
            <a:r>
              <a:rPr lang="en-US" sz="1600" dirty="0"/>
              <a:t>Training TPR/FPR Results:</a:t>
            </a:r>
          </a:p>
          <a:p>
            <a:pPr lvl="1">
              <a:buFont typeface="Wingdings" panose="05000000000000000000" pitchFamily="2" charset="2"/>
              <a:buChar char="q"/>
            </a:pPr>
            <a:r>
              <a:rPr lang="en-US" dirty="0"/>
              <a:t>TP: 65776</a:t>
            </a:r>
          </a:p>
          <a:p>
            <a:pPr lvl="1">
              <a:buFont typeface="Wingdings" panose="05000000000000000000" pitchFamily="2" charset="2"/>
              <a:buChar char="q"/>
            </a:pPr>
            <a:r>
              <a:rPr lang="en-US" dirty="0"/>
              <a:t>FP: 198</a:t>
            </a:r>
          </a:p>
          <a:p>
            <a:pPr lvl="1">
              <a:buFont typeface="Wingdings" panose="05000000000000000000" pitchFamily="2" charset="2"/>
              <a:buChar char="q"/>
            </a:pPr>
            <a:r>
              <a:rPr lang="en-US" dirty="0"/>
              <a:t>TPR: 0.998</a:t>
            </a:r>
          </a:p>
          <a:p>
            <a:pPr lvl="1">
              <a:buFont typeface="Wingdings" panose="05000000000000000000" pitchFamily="2" charset="2"/>
              <a:buChar char="q"/>
            </a:pPr>
            <a:r>
              <a:rPr lang="en-US" dirty="0"/>
              <a:t>FPR: 0.46</a:t>
            </a:r>
          </a:p>
          <a:p>
            <a:pPr>
              <a:buFont typeface="Wingdings" panose="05000000000000000000" pitchFamily="2" charset="2"/>
              <a:buChar char="q"/>
            </a:pPr>
            <a:r>
              <a:rPr lang="en-US" sz="1600" dirty="0"/>
              <a:t>Testing TPR/FPR Results:</a:t>
            </a:r>
          </a:p>
          <a:p>
            <a:pPr lvl="1">
              <a:buFont typeface="Wingdings" panose="05000000000000000000" pitchFamily="2" charset="2"/>
              <a:buChar char="q"/>
            </a:pPr>
            <a:r>
              <a:rPr lang="en-US" dirty="0"/>
              <a:t>TP: 21905</a:t>
            </a:r>
          </a:p>
          <a:p>
            <a:pPr lvl="1">
              <a:buFont typeface="Wingdings" panose="05000000000000000000" pitchFamily="2" charset="2"/>
              <a:buChar char="q"/>
            </a:pPr>
            <a:r>
              <a:rPr lang="en-US" dirty="0"/>
              <a:t>FP: 76</a:t>
            </a:r>
          </a:p>
          <a:p>
            <a:pPr lvl="1">
              <a:buFont typeface="Wingdings" panose="05000000000000000000" pitchFamily="2" charset="2"/>
              <a:buChar char="q"/>
            </a:pPr>
            <a:r>
              <a:rPr lang="en-US" dirty="0"/>
              <a:t>TPR: 0.998</a:t>
            </a:r>
          </a:p>
          <a:p>
            <a:pPr lvl="1">
              <a:buFont typeface="Wingdings" panose="05000000000000000000" pitchFamily="2" charset="2"/>
              <a:buChar char="q"/>
            </a:pPr>
            <a:r>
              <a:rPr lang="en-US" dirty="0"/>
              <a:t>FPR: 0.53</a:t>
            </a:r>
          </a:p>
          <a:p>
            <a:pPr marL="457200" lvl="1" indent="0">
              <a:buNone/>
            </a:pPr>
            <a:endParaRPr lang="en-US" dirty="0"/>
          </a:p>
          <a:p>
            <a:pPr>
              <a:buFont typeface="Wingdings" panose="05000000000000000000" pitchFamily="2" charset="2"/>
              <a:buChar char="q"/>
            </a:pPr>
            <a:endParaRPr lang="en-US" sz="2400" b="1" dirty="0"/>
          </a:p>
        </p:txBody>
      </p:sp>
      <p:sp>
        <p:nvSpPr>
          <p:cNvPr id="5" name="Content Placeholder 3">
            <a:extLst>
              <a:ext uri="{FF2B5EF4-FFF2-40B4-BE49-F238E27FC236}">
                <a16:creationId xmlns:a16="http://schemas.microsoft.com/office/drawing/2014/main" id="{58F3952A-1EDE-6645-88D8-DBBB8206B49D}"/>
              </a:ext>
            </a:extLst>
          </p:cNvPr>
          <p:cNvSpPr txBox="1">
            <a:spLocks/>
          </p:cNvSpPr>
          <p:nvPr/>
        </p:nvSpPr>
        <p:spPr>
          <a:xfrm>
            <a:off x="335510" y="4711952"/>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Training Results:</a:t>
            </a:r>
          </a:p>
          <a:p>
            <a:pPr lvl="1"/>
            <a:r>
              <a:rPr lang="en-US" sz="2200" b="1" dirty="0"/>
              <a:t>Precision Score: 0.996</a:t>
            </a:r>
          </a:p>
          <a:p>
            <a:pPr lvl="1"/>
            <a:r>
              <a:rPr lang="en-US" sz="2200" b="1" dirty="0"/>
              <a:t>Recall Score: 0.996</a:t>
            </a:r>
          </a:p>
          <a:p>
            <a:pPr lvl="1"/>
            <a:r>
              <a:rPr lang="en-US" sz="2200" b="1" dirty="0"/>
              <a:t>F1-Score: 0.996</a:t>
            </a:r>
          </a:p>
        </p:txBody>
      </p:sp>
      <p:sp>
        <p:nvSpPr>
          <p:cNvPr id="7" name="Content Placeholder 3">
            <a:extLst>
              <a:ext uri="{FF2B5EF4-FFF2-40B4-BE49-F238E27FC236}">
                <a16:creationId xmlns:a16="http://schemas.microsoft.com/office/drawing/2014/main" id="{73F0C18B-8044-DF45-B14E-171A190A5804}"/>
              </a:ext>
            </a:extLst>
          </p:cNvPr>
          <p:cNvSpPr txBox="1">
            <a:spLocks/>
          </p:cNvSpPr>
          <p:nvPr/>
        </p:nvSpPr>
        <p:spPr>
          <a:xfrm>
            <a:off x="4336346" y="4763044"/>
            <a:ext cx="3519305" cy="1456820"/>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Test Results:</a:t>
            </a:r>
          </a:p>
          <a:p>
            <a:pPr lvl="1"/>
            <a:r>
              <a:rPr lang="en-US" sz="2200" b="1" dirty="0"/>
              <a:t>Precision Score: 0.995</a:t>
            </a:r>
          </a:p>
          <a:p>
            <a:pPr lvl="1"/>
            <a:r>
              <a:rPr lang="en-US" sz="2200" b="1" dirty="0"/>
              <a:t>Recall Score: 0.995</a:t>
            </a:r>
          </a:p>
          <a:p>
            <a:pPr lvl="1"/>
            <a:r>
              <a:rPr lang="en-US" sz="2200" b="1" dirty="0"/>
              <a:t>F1-Score: 0.995</a:t>
            </a:r>
          </a:p>
        </p:txBody>
      </p:sp>
    </p:spTree>
    <p:extLst>
      <p:ext uri="{BB962C8B-B14F-4D97-AF65-F5344CB8AC3E}">
        <p14:creationId xmlns:p14="http://schemas.microsoft.com/office/powerpoint/2010/main" val="136874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220740-1E11-407C-BC67-0E6B126C23A1}"/>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dirty="0">
                <a:solidFill>
                  <a:srgbClr val="FFFFFF"/>
                </a:solidFill>
              </a:rPr>
              <a:t>As we can see..</a:t>
            </a:r>
          </a:p>
        </p:txBody>
      </p:sp>
      <p:sp>
        <p:nvSpPr>
          <p:cNvPr id="3" name="Content Placeholder 2">
            <a:extLst>
              <a:ext uri="{FF2B5EF4-FFF2-40B4-BE49-F238E27FC236}">
                <a16:creationId xmlns:a16="http://schemas.microsoft.com/office/drawing/2014/main" id="{2C290E95-12E0-4DFE-9D41-0FD9C85333CB}"/>
              </a:ext>
            </a:extLst>
          </p:cNvPr>
          <p:cNvSpPr>
            <a:spLocks noGrp="1"/>
          </p:cNvSpPr>
          <p:nvPr>
            <p:ph sz="half" idx="1"/>
          </p:nvPr>
        </p:nvSpPr>
        <p:spPr>
          <a:xfrm>
            <a:off x="451514" y="2046514"/>
            <a:ext cx="3575737" cy="3994848"/>
          </a:xfrm>
        </p:spPr>
        <p:txBody>
          <a:bodyPr vert="horz" lIns="91440" tIns="45720" rIns="91440" bIns="45720" rtlCol="0" anchor="ctr">
            <a:normAutofit/>
          </a:bodyPr>
          <a:lstStyle/>
          <a:p>
            <a:r>
              <a:rPr lang="en-US" sz="2000" dirty="0">
                <a:solidFill>
                  <a:srgbClr val="FFFFFF"/>
                </a:solidFill>
              </a:rPr>
              <a:t>Comparing the values of each algorithm side by side; I saw that the decision tree algorithm bests its competitors with the lowest FPR score of 0.0007.</a:t>
            </a:r>
          </a:p>
        </p:txBody>
      </p:sp>
      <p:pic>
        <p:nvPicPr>
          <p:cNvPr id="6146" name="Picture 2" descr="A close up of a flower&#10;&#10;Description automatically generated">
            <a:extLst>
              <a:ext uri="{FF2B5EF4-FFF2-40B4-BE49-F238E27FC236}">
                <a16:creationId xmlns:a16="http://schemas.microsoft.com/office/drawing/2014/main" id="{1A425CCA-A6FF-4BE7-A516-2059AC5756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80790" y="1446363"/>
            <a:ext cx="6267743" cy="3666629"/>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031821"/>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753693B7-C557-4372-8166-6B1410AEF1B5}"/>
              </a:ext>
            </a:extLst>
          </p:cNvPr>
          <p:cNvSpPr>
            <a:spLocks noGrp="1"/>
          </p:cNvSpPr>
          <p:nvPr>
            <p:ph type="ctrTitle"/>
          </p:nvPr>
        </p:nvSpPr>
        <p:spPr>
          <a:xfrm>
            <a:off x="1280559" y="1286935"/>
            <a:ext cx="9638153" cy="2668377"/>
          </a:xfrm>
          <a:effectLst/>
        </p:spPr>
        <p:txBody>
          <a:bodyPr>
            <a:normAutofit/>
          </a:bodyPr>
          <a:lstStyle/>
          <a:p>
            <a:pPr algn="ctr"/>
            <a:r>
              <a:rPr lang="en-US" dirty="0">
                <a:solidFill>
                  <a:schemeClr val="tx1"/>
                </a:solidFill>
              </a:rPr>
              <a:t>Thank You Stranger.</a:t>
            </a:r>
          </a:p>
        </p:txBody>
      </p:sp>
    </p:spTree>
    <p:extLst>
      <p:ext uri="{BB962C8B-B14F-4D97-AF65-F5344CB8AC3E}">
        <p14:creationId xmlns:p14="http://schemas.microsoft.com/office/powerpoint/2010/main" val="250654337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0E42FD-6485-4A12-AEFF-11B242724283}"/>
              </a:ext>
            </a:extLst>
          </p:cNvPr>
          <p:cNvSpPr>
            <a:spLocks noGrp="1"/>
          </p:cNvSpPr>
          <p:nvPr>
            <p:ph type="title"/>
          </p:nvPr>
        </p:nvSpPr>
        <p:spPr>
          <a:xfrm>
            <a:off x="683770" y="1890173"/>
            <a:ext cx="3269463" cy="3978017"/>
          </a:xfrm>
        </p:spPr>
        <p:txBody>
          <a:bodyPr anchor="t">
            <a:normAutofit/>
          </a:bodyPr>
          <a:lstStyle/>
          <a:p>
            <a:pPr algn="ctr"/>
            <a:br>
              <a:rPr lang="en-US" sz="4400" dirty="0"/>
            </a:br>
            <a:br>
              <a:rPr lang="en-US" sz="4400" dirty="0"/>
            </a:br>
            <a:r>
              <a:rPr lang="en-US" sz="4400" dirty="0"/>
              <a:t>And so…</a:t>
            </a:r>
          </a:p>
        </p:txBody>
      </p:sp>
      <p:graphicFrame>
        <p:nvGraphicFramePr>
          <p:cNvPr id="5" name="Content Placeholder 2">
            <a:extLst>
              <a:ext uri="{FF2B5EF4-FFF2-40B4-BE49-F238E27FC236}">
                <a16:creationId xmlns:a16="http://schemas.microsoft.com/office/drawing/2014/main" id="{8E23E782-A2AC-4F92-916A-2D4626461901}"/>
              </a:ext>
            </a:extLst>
          </p:cNvPr>
          <p:cNvGraphicFramePr>
            <a:graphicFrameLocks noGrp="1"/>
          </p:cNvGraphicFramePr>
          <p:nvPr>
            <p:ph idx="1"/>
            <p:extLst>
              <p:ext uri="{D42A27DB-BD31-4B8C-83A1-F6EECF244321}">
                <p14:modId xmlns:p14="http://schemas.microsoft.com/office/powerpoint/2010/main" val="2830183070"/>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397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8B3D8B-686D-4A08-AB2A-6AAC85C776B5}"/>
              </a:ext>
            </a:extLst>
          </p:cNvPr>
          <p:cNvSpPr>
            <a:spLocks noGrp="1"/>
          </p:cNvSpPr>
          <p:nvPr>
            <p:ph type="title"/>
          </p:nvPr>
        </p:nvSpPr>
        <p:spPr/>
        <p:txBody>
          <a:bodyPr/>
          <a:lstStyle/>
          <a:p>
            <a:r>
              <a:rPr lang="en-US" dirty="0">
                <a:ln>
                  <a:solidFill>
                    <a:schemeClr val="tx1"/>
                  </a:solidFill>
                </a:ln>
                <a:solidFill>
                  <a:schemeClr val="tx1">
                    <a:lumMod val="50000"/>
                  </a:schemeClr>
                </a:solidFill>
              </a:rPr>
              <a:t>Experimenting Phase</a:t>
            </a:r>
          </a:p>
        </p:txBody>
      </p:sp>
      <p:sp>
        <p:nvSpPr>
          <p:cNvPr id="6" name="Text Placeholder 5">
            <a:extLst>
              <a:ext uri="{FF2B5EF4-FFF2-40B4-BE49-F238E27FC236}">
                <a16:creationId xmlns:a16="http://schemas.microsoft.com/office/drawing/2014/main" id="{CAF94592-3F43-4FBE-99D1-9964E777EB4C}"/>
              </a:ext>
            </a:extLst>
          </p:cNvPr>
          <p:cNvSpPr>
            <a:spLocks noGrp="1"/>
          </p:cNvSpPr>
          <p:nvPr>
            <p:ph type="body" idx="1"/>
          </p:nvPr>
        </p:nvSpPr>
        <p:spPr/>
        <p:txBody>
          <a:bodyPr/>
          <a:lstStyle/>
          <a:p>
            <a:pPr algn="l"/>
            <a:r>
              <a:rPr lang="en-US" sz="2800" b="1" dirty="0"/>
              <a:t>Algorithms used</a:t>
            </a:r>
            <a:endParaRPr lang="en-US" sz="2800" b="1" dirty="0">
              <a:solidFill>
                <a:schemeClr val="tx1">
                  <a:lumMod val="50000"/>
                </a:schemeClr>
              </a:solidFill>
            </a:endParaRPr>
          </a:p>
        </p:txBody>
      </p:sp>
      <p:sp>
        <p:nvSpPr>
          <p:cNvPr id="7" name="Content Placeholder 6">
            <a:extLst>
              <a:ext uri="{FF2B5EF4-FFF2-40B4-BE49-F238E27FC236}">
                <a16:creationId xmlns:a16="http://schemas.microsoft.com/office/drawing/2014/main" id="{2DB964B5-6AE1-43BB-863B-246C8EF8C3C9}"/>
              </a:ext>
            </a:extLst>
          </p:cNvPr>
          <p:cNvSpPr>
            <a:spLocks noGrp="1"/>
          </p:cNvSpPr>
          <p:nvPr>
            <p:ph sz="half" idx="2"/>
          </p:nvPr>
        </p:nvSpPr>
        <p:spPr>
          <a:xfrm>
            <a:off x="814729" y="2917392"/>
            <a:ext cx="5189856" cy="3109913"/>
          </a:xfrm>
        </p:spPr>
        <p:txBody>
          <a:bodyPr>
            <a:normAutofit/>
          </a:bodyPr>
          <a:lstStyle/>
          <a:p>
            <a:r>
              <a:rPr lang="en-US" sz="2800" dirty="0"/>
              <a:t>Logistic Regression</a:t>
            </a:r>
          </a:p>
          <a:p>
            <a:r>
              <a:rPr lang="en-US" sz="2800" dirty="0"/>
              <a:t>Support Vector Machines (SVM)</a:t>
            </a:r>
          </a:p>
          <a:p>
            <a:r>
              <a:rPr lang="en-US" sz="2800" dirty="0"/>
              <a:t>Decision Trees</a:t>
            </a:r>
          </a:p>
          <a:p>
            <a:r>
              <a:rPr lang="en-US" sz="2800" dirty="0"/>
              <a:t>Random Forests</a:t>
            </a:r>
          </a:p>
        </p:txBody>
      </p:sp>
      <p:sp>
        <p:nvSpPr>
          <p:cNvPr id="8" name="Text Placeholder 7">
            <a:extLst>
              <a:ext uri="{FF2B5EF4-FFF2-40B4-BE49-F238E27FC236}">
                <a16:creationId xmlns:a16="http://schemas.microsoft.com/office/drawing/2014/main" id="{7829E5AC-BC4A-4D09-BAE9-26F2693BD91B}"/>
              </a:ext>
            </a:extLst>
          </p:cNvPr>
          <p:cNvSpPr>
            <a:spLocks noGrp="1"/>
          </p:cNvSpPr>
          <p:nvPr>
            <p:ph type="body" sz="quarter" idx="3"/>
          </p:nvPr>
        </p:nvSpPr>
        <p:spPr>
          <a:xfrm>
            <a:off x="6004585" y="2044212"/>
            <a:ext cx="5372686" cy="706925"/>
          </a:xfrm>
        </p:spPr>
        <p:txBody>
          <a:bodyPr/>
          <a:lstStyle/>
          <a:p>
            <a:pPr algn="l"/>
            <a:r>
              <a:rPr lang="en-US" sz="2800" b="1" dirty="0"/>
              <a:t>Evaluation metrics </a:t>
            </a:r>
            <a:endParaRPr lang="en-US" sz="3600" b="1" dirty="0">
              <a:effectLst/>
            </a:endParaRPr>
          </a:p>
        </p:txBody>
      </p:sp>
      <p:sp>
        <p:nvSpPr>
          <p:cNvPr id="9" name="Content Placeholder 8">
            <a:extLst>
              <a:ext uri="{FF2B5EF4-FFF2-40B4-BE49-F238E27FC236}">
                <a16:creationId xmlns:a16="http://schemas.microsoft.com/office/drawing/2014/main" id="{AEA340E7-51C3-4BC3-A0A4-B322FA7D78AF}"/>
              </a:ext>
            </a:extLst>
          </p:cNvPr>
          <p:cNvSpPr>
            <a:spLocks noGrp="1"/>
          </p:cNvSpPr>
          <p:nvPr>
            <p:ph sz="quarter" idx="4"/>
          </p:nvPr>
        </p:nvSpPr>
        <p:spPr>
          <a:xfrm>
            <a:off x="6182688" y="2917392"/>
            <a:ext cx="5194583" cy="3109913"/>
          </a:xfrm>
        </p:spPr>
        <p:txBody>
          <a:bodyPr>
            <a:normAutofit/>
          </a:bodyPr>
          <a:lstStyle/>
          <a:p>
            <a:r>
              <a:rPr lang="en-US" sz="2800" dirty="0"/>
              <a:t>Precision</a:t>
            </a:r>
          </a:p>
          <a:p>
            <a:r>
              <a:rPr lang="en-US" sz="2800" dirty="0"/>
              <a:t>Recall</a:t>
            </a:r>
          </a:p>
          <a:p>
            <a:r>
              <a:rPr lang="en-US" sz="2800" dirty="0"/>
              <a:t>F1 Score</a:t>
            </a:r>
          </a:p>
        </p:txBody>
      </p:sp>
    </p:spTree>
    <p:extLst>
      <p:ext uri="{BB962C8B-B14F-4D97-AF65-F5344CB8AC3E}">
        <p14:creationId xmlns:p14="http://schemas.microsoft.com/office/powerpoint/2010/main" val="3378072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F134-E379-924F-BC92-C16B80A730A3}"/>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6C59A925-06E9-DD48-9975-7377EC96AD8B}"/>
              </a:ext>
            </a:extLst>
          </p:cNvPr>
          <p:cNvSpPr>
            <a:spLocks noGrp="1"/>
          </p:cNvSpPr>
          <p:nvPr>
            <p:ph type="body" idx="1"/>
          </p:nvPr>
        </p:nvSpPr>
        <p:spPr>
          <a:xfrm>
            <a:off x="814728" y="2174875"/>
            <a:ext cx="10681855" cy="1131034"/>
          </a:xfrm>
        </p:spPr>
        <p:txBody>
          <a:bodyPr/>
          <a:lstStyle/>
          <a:p>
            <a:pPr algn="l"/>
            <a:r>
              <a:rPr lang="en-US" sz="2400" dirty="0"/>
              <a:t>After importing all the necessary libraries and the dataset, I started processing the data</a:t>
            </a:r>
          </a:p>
        </p:txBody>
      </p:sp>
      <p:sp>
        <p:nvSpPr>
          <p:cNvPr id="5" name="Text Placeholder 4">
            <a:extLst>
              <a:ext uri="{FF2B5EF4-FFF2-40B4-BE49-F238E27FC236}">
                <a16:creationId xmlns:a16="http://schemas.microsoft.com/office/drawing/2014/main" id="{4B42CA40-A4DE-544A-85B8-B38427356CB7}"/>
              </a:ext>
            </a:extLst>
          </p:cNvPr>
          <p:cNvSpPr>
            <a:spLocks noGrp="1"/>
          </p:cNvSpPr>
          <p:nvPr>
            <p:ph type="body" sz="quarter" idx="3"/>
          </p:nvPr>
        </p:nvSpPr>
        <p:spPr>
          <a:xfrm>
            <a:off x="882714" y="5569683"/>
            <a:ext cx="10426569" cy="576262"/>
          </a:xfrm>
        </p:spPr>
        <p:txBody>
          <a:bodyPr/>
          <a:lstStyle/>
          <a:p>
            <a:pPr algn="l"/>
            <a:r>
              <a:rPr lang="en-US" sz="2400" dirty="0"/>
              <a:t>I removed all the duplicates and null values that might effect our predictions.</a:t>
            </a:r>
          </a:p>
        </p:txBody>
      </p:sp>
      <p:pic>
        <p:nvPicPr>
          <p:cNvPr id="1025" name="Picture 1" descr="page9image57356064">
            <a:extLst>
              <a:ext uri="{FF2B5EF4-FFF2-40B4-BE49-F238E27FC236}">
                <a16:creationId xmlns:a16="http://schemas.microsoft.com/office/drawing/2014/main" id="{19AC38B1-8317-B349-942F-C118A41F9252}"/>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810000" y="3508374"/>
            <a:ext cx="10571998" cy="146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31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57" name="Rectangle 140">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994E66-1A3D-D946-A459-456DF1F9F490}"/>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en-US" sz="3200">
                <a:solidFill>
                  <a:srgbClr val="FFFFFF"/>
                </a:solidFill>
              </a:rPr>
              <a:t>Data Analysis</a:t>
            </a:r>
          </a:p>
        </p:txBody>
      </p:sp>
      <p:pic>
        <p:nvPicPr>
          <p:cNvPr id="2050" name="Picture 2" descr="page9image57358976">
            <a:extLst>
              <a:ext uri="{FF2B5EF4-FFF2-40B4-BE49-F238E27FC236}">
                <a16:creationId xmlns:a16="http://schemas.microsoft.com/office/drawing/2014/main" id="{6571A640-E2F0-1B4E-8F83-B342771229B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1083011" y="457201"/>
            <a:ext cx="5374755" cy="5584161"/>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9F3DF277-1A1C-9649-8877-90C5CBE82738}"/>
              </a:ext>
            </a:extLst>
          </p:cNvPr>
          <p:cNvSpPr>
            <a:spLocks noGrp="1"/>
          </p:cNvSpPr>
          <p:nvPr>
            <p:ph type="body" idx="1"/>
          </p:nvPr>
        </p:nvSpPr>
        <p:spPr>
          <a:xfrm>
            <a:off x="8164749" y="2024743"/>
            <a:ext cx="3575737" cy="4016619"/>
          </a:xfrm>
        </p:spPr>
        <p:txBody>
          <a:bodyPr vert="horz" lIns="91440" tIns="45720" rIns="91440" bIns="45720" rtlCol="0" anchor="ctr">
            <a:normAutofit/>
          </a:bodyPr>
          <a:lstStyle/>
          <a:p>
            <a:pPr algn="l">
              <a:buFont typeface="Wingdings 2" charset="2"/>
              <a:buChar char=""/>
            </a:pPr>
            <a:r>
              <a:rPr lang="en-US" sz="1600">
                <a:solidFill>
                  <a:srgbClr val="FFFFFF"/>
                </a:solidFill>
              </a:rPr>
              <a:t>Normal: 60.33%</a:t>
            </a:r>
          </a:p>
          <a:p>
            <a:pPr algn="l">
              <a:buFont typeface="Wingdings 2" charset="2"/>
              <a:buChar char=""/>
            </a:pPr>
            <a:r>
              <a:rPr lang="en-US" sz="1600">
                <a:solidFill>
                  <a:srgbClr val="FFFFFF"/>
                </a:solidFill>
              </a:rPr>
              <a:t>Intrusions: 39.67%</a:t>
            </a:r>
          </a:p>
        </p:txBody>
      </p:sp>
    </p:spTree>
    <p:extLst>
      <p:ext uri="{BB962C8B-B14F-4D97-AF65-F5344CB8AC3E}">
        <p14:creationId xmlns:p14="http://schemas.microsoft.com/office/powerpoint/2010/main" val="32603012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D7B8-A9E2-E845-9EB0-118F4E873E7C}"/>
              </a:ext>
            </a:extLst>
          </p:cNvPr>
          <p:cNvSpPr>
            <a:spLocks noGrp="1"/>
          </p:cNvSpPr>
          <p:nvPr>
            <p:ph type="title"/>
          </p:nvPr>
        </p:nvSpPr>
        <p:spPr/>
        <p:txBody>
          <a:bodyPr/>
          <a:lstStyle/>
          <a:p>
            <a:r>
              <a:rPr lang="en-US" dirty="0"/>
              <a:t>Data Split</a:t>
            </a:r>
          </a:p>
        </p:txBody>
      </p:sp>
      <p:sp>
        <p:nvSpPr>
          <p:cNvPr id="4" name="Content Placeholder 3">
            <a:extLst>
              <a:ext uri="{FF2B5EF4-FFF2-40B4-BE49-F238E27FC236}">
                <a16:creationId xmlns:a16="http://schemas.microsoft.com/office/drawing/2014/main" id="{9FF2EA71-EEC7-2E40-A220-4B0334110B6E}"/>
              </a:ext>
            </a:extLst>
          </p:cNvPr>
          <p:cNvSpPr>
            <a:spLocks noGrp="1"/>
          </p:cNvSpPr>
          <p:nvPr>
            <p:ph sz="half" idx="2"/>
          </p:nvPr>
        </p:nvSpPr>
        <p:spPr>
          <a:xfrm>
            <a:off x="814729" y="2751138"/>
            <a:ext cx="10717688" cy="3109913"/>
          </a:xfrm>
        </p:spPr>
        <p:txBody>
          <a:bodyPr>
            <a:normAutofit/>
          </a:bodyPr>
          <a:lstStyle/>
          <a:p>
            <a:pPr marL="0" indent="0">
              <a:buNone/>
            </a:pPr>
            <a:r>
              <a:rPr lang="en-US" sz="2800" dirty="0"/>
              <a:t>Training: 75%</a:t>
            </a:r>
          </a:p>
          <a:p>
            <a:pPr marL="0" indent="0">
              <a:buNone/>
            </a:pPr>
            <a:r>
              <a:rPr lang="en-US" sz="2800" dirty="0"/>
              <a:t>Testing: 25%</a:t>
            </a:r>
          </a:p>
          <a:p>
            <a:endParaRPr lang="en-US" sz="2800" dirty="0"/>
          </a:p>
        </p:txBody>
      </p:sp>
      <p:pic>
        <p:nvPicPr>
          <p:cNvPr id="3073" name="Picture 1" descr="page10image57177920">
            <a:extLst>
              <a:ext uri="{FF2B5EF4-FFF2-40B4-BE49-F238E27FC236}">
                <a16:creationId xmlns:a16="http://schemas.microsoft.com/office/drawing/2014/main" id="{2D1B3A94-F775-9D4C-8E14-0678134B1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5" y="4306094"/>
            <a:ext cx="11055668" cy="87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1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wipe(down)">
                                      <p:cBhvr>
                                        <p:cTn id="7"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3431-1E79-5948-BC01-7DFC04B7718A}"/>
              </a:ext>
            </a:extLst>
          </p:cNvPr>
          <p:cNvSpPr>
            <a:spLocks noGrp="1"/>
          </p:cNvSpPr>
          <p:nvPr>
            <p:ph type="title"/>
          </p:nvPr>
        </p:nvSpPr>
        <p:spPr/>
        <p:txBody>
          <a:bodyPr/>
          <a:lstStyle/>
          <a:p>
            <a:r>
              <a:rPr lang="en-US" dirty="0"/>
              <a:t>One-hot encoding</a:t>
            </a:r>
          </a:p>
        </p:txBody>
      </p:sp>
      <p:sp>
        <p:nvSpPr>
          <p:cNvPr id="7" name="Content Placeholder 8">
            <a:extLst>
              <a:ext uri="{FF2B5EF4-FFF2-40B4-BE49-F238E27FC236}">
                <a16:creationId xmlns:a16="http://schemas.microsoft.com/office/drawing/2014/main" id="{5FACA917-9DCF-DA4B-8BA1-3A80A8814C02}"/>
              </a:ext>
            </a:extLst>
          </p:cNvPr>
          <p:cNvSpPr txBox="1">
            <a:spLocks/>
          </p:cNvSpPr>
          <p:nvPr/>
        </p:nvSpPr>
        <p:spPr>
          <a:xfrm>
            <a:off x="810000" y="2495362"/>
            <a:ext cx="5194583" cy="310991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800" dirty="0"/>
              <a:t>Categorical features</a:t>
            </a:r>
          </a:p>
          <a:p>
            <a:r>
              <a:rPr lang="en-US" sz="2800" dirty="0"/>
              <a:t>Service</a:t>
            </a:r>
          </a:p>
          <a:p>
            <a:r>
              <a:rPr lang="en-US" sz="2800" dirty="0"/>
              <a:t>Flag</a:t>
            </a:r>
          </a:p>
          <a:p>
            <a:r>
              <a:rPr lang="en-US" sz="2800" dirty="0"/>
              <a:t>Protocol</a:t>
            </a:r>
          </a:p>
        </p:txBody>
      </p:sp>
    </p:spTree>
    <p:extLst>
      <p:ext uri="{BB962C8B-B14F-4D97-AF65-F5344CB8AC3E}">
        <p14:creationId xmlns:p14="http://schemas.microsoft.com/office/powerpoint/2010/main" val="91398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9BBDF-0564-4233-B658-CE1503C140F6}"/>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Logistic Regression</a:t>
            </a:r>
          </a:p>
        </p:txBody>
      </p:sp>
      <p:cxnSp>
        <p:nvCxnSpPr>
          <p:cNvPr id="14" name="Straight Connector 10">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7B16D1BA-AE37-491A-99B2-BB09BFE8BE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9237" y="1662112"/>
            <a:ext cx="57150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1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7</TotalTime>
  <Words>929</Words>
  <Application>Microsoft Office PowerPoint</Application>
  <PresentationFormat>Widescreen</PresentationFormat>
  <Paragraphs>201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Wingdings</vt:lpstr>
      <vt:lpstr>Wingdings 2</vt:lpstr>
      <vt:lpstr>Quotable</vt:lpstr>
      <vt:lpstr>Network Intrusion Detection: KDD99</vt:lpstr>
      <vt:lpstr>My Initial Thought Process</vt:lpstr>
      <vt:lpstr>  And so…</vt:lpstr>
      <vt:lpstr>Experimenting Phase</vt:lpstr>
      <vt:lpstr>Data Cleaning</vt:lpstr>
      <vt:lpstr>Data Analysis</vt:lpstr>
      <vt:lpstr>Data Split</vt:lpstr>
      <vt:lpstr>One-hot encoding</vt:lpstr>
      <vt:lpstr>Logistic Regression</vt:lpstr>
      <vt:lpstr>Logistic Regression (without Regularization)</vt:lpstr>
      <vt:lpstr>Logistic Regression (with Regularization)</vt:lpstr>
      <vt:lpstr>Random Forest</vt:lpstr>
      <vt:lpstr>Random Forest (without Feature Scaling)</vt:lpstr>
      <vt:lpstr>Feature Scaling (via Standardization)</vt:lpstr>
      <vt:lpstr>Logistic Regression (with Regularization &amp; Feature Scaling)</vt:lpstr>
      <vt:lpstr>Decision Tree</vt:lpstr>
      <vt:lpstr>Decision Tree (with Feature Scaling)</vt:lpstr>
      <vt:lpstr>Random Forest (with Feature Scaling)</vt:lpstr>
      <vt:lpstr>Support Vector Machines</vt:lpstr>
      <vt:lpstr>SVM (with Feature Scaling)</vt:lpstr>
      <vt:lpstr>As we can see..</vt:lpstr>
      <vt:lpstr>Thank You Stranger.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KDD99</dc:title>
  <dc:creator>Kareem Ismail</dc:creator>
  <cp:lastModifiedBy>Kareem Ismail</cp:lastModifiedBy>
  <cp:revision>3</cp:revision>
  <dcterms:created xsi:type="dcterms:W3CDTF">2020-05-15T14:45:40Z</dcterms:created>
  <dcterms:modified xsi:type="dcterms:W3CDTF">2020-06-23T22:08:13Z</dcterms:modified>
</cp:coreProperties>
</file>