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57" r:id="rId3"/>
    <p:sldId id="258" r:id="rId4"/>
    <p:sldId id="261" r:id="rId5"/>
    <p:sldId id="263" r:id="rId6"/>
    <p:sldId id="264" r:id="rId7"/>
    <p:sldId id="262"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1200" y="3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9621-AB67-894C-B608-D38852B8F1EE}" type="datetimeFigureOut">
              <a:rPr lang="en-US" smtClean="0"/>
              <a:t>6/16/21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B99E1-D541-7B48-995E-94242D8C3AF4}" type="slidenum">
              <a:rPr lang="en-US" smtClean="0"/>
              <a:t>‹#›</a:t>
            </a:fld>
            <a:endParaRPr lang="en-US"/>
          </a:p>
        </p:txBody>
      </p:sp>
    </p:spTree>
    <p:extLst>
      <p:ext uri="{BB962C8B-B14F-4D97-AF65-F5344CB8AC3E}">
        <p14:creationId xmlns:p14="http://schemas.microsoft.com/office/powerpoint/2010/main" val="4001628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Cyclistic</a:t>
            </a:r>
            <a:r>
              <a:rPr lang="en-US" sz="1200" kern="1200" dirty="0" smtClean="0">
                <a:solidFill>
                  <a:schemeClr val="tx1"/>
                </a:solidFill>
                <a:latin typeface="+mn-lt"/>
                <a:ea typeface="+mn-ea"/>
                <a:cs typeface="+mn-cs"/>
              </a:rPr>
              <a:t> is a fictional cycling company that offers various subscription plans to its customers, with over 600 stations all over the city, the packages cover both member and casual cyclists, the executive team figured that memberships harvests more revenue for the company. So we’re about to explore that </a:t>
            </a:r>
          </a:p>
          <a:p>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1</a:t>
            </a:fld>
            <a:endParaRPr lang="en-US"/>
          </a:p>
        </p:txBody>
      </p:sp>
    </p:spTree>
    <p:extLst>
      <p:ext uri="{BB962C8B-B14F-4D97-AF65-F5344CB8AC3E}">
        <p14:creationId xmlns:p14="http://schemas.microsoft.com/office/powerpoint/2010/main" val="37483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My task here, with the help of the team would first be identifying the different behaviors between both casual and member users , then after careful investigation of the data provided (provided by station’s logs) we should be able to come up with clever ways to convert  casual users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a members.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2</a:t>
            </a:fld>
            <a:endParaRPr lang="en-US"/>
          </a:p>
        </p:txBody>
      </p:sp>
    </p:spTree>
    <p:extLst>
      <p:ext uri="{BB962C8B-B14F-4D97-AF65-F5344CB8AC3E}">
        <p14:creationId xmlns:p14="http://schemas.microsoft.com/office/powerpoint/2010/main" val="399170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data was provided by Motivate International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(License Provided), a company that operates the City of Chicago’s Divvy bicycle sharing service. The source makes the data reliable, original and cited. The information is new too as it dates Year 2021. Moreover, the company grants full access to the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for the data itself, sure some insights can be extracted, for instance, types of riders are provided (casual or annual), bicycle type,  as well as the duration of each ride, those metrics would be investigated carefully to try find patterns. No duplicates were found, also each column seems to be in a correct format.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managed to upload the data to a </a:t>
            </a:r>
            <a:r>
              <a:rPr lang="en-US" sz="1200" kern="1200" dirty="0" err="1" smtClean="0">
                <a:solidFill>
                  <a:schemeClr val="tx1"/>
                </a:solidFill>
                <a:latin typeface="+mn-lt"/>
                <a:ea typeface="+mn-ea"/>
                <a:cs typeface="+mn-cs"/>
              </a:rPr>
              <a:t>google</a:t>
            </a:r>
            <a:r>
              <a:rPr lang="en-US" sz="1200" kern="1200" dirty="0" smtClean="0">
                <a:solidFill>
                  <a:schemeClr val="tx1"/>
                </a:solidFill>
                <a:latin typeface="+mn-lt"/>
                <a:ea typeface="+mn-ea"/>
                <a:cs typeface="+mn-cs"/>
              </a:rPr>
              <a:t> drive in a spreadsheet for other data analyst is to join the case study. Data integrity was checked by inspecting the column’s correct format, checking for duplications and the size of the data. However, rides with 0 ride duration time where cleaned from the data to avoid outliners. New calculated fields where created through the software to represent the new columns, a dashboard was also created using the app for presenting. </a:t>
            </a:r>
            <a:r>
              <a:rPr lang="en-US" sz="1200" kern="1200" dirty="0" err="1" smtClean="0">
                <a:solidFill>
                  <a:schemeClr val="tx1"/>
                </a:solidFill>
                <a:latin typeface="+mn-lt"/>
                <a:ea typeface="+mn-ea"/>
                <a:cs typeface="+mn-cs"/>
              </a:rPr>
              <a:t>Finaly</a:t>
            </a:r>
            <a:r>
              <a:rPr lang="en-US" sz="1200" kern="1200" dirty="0" smtClean="0">
                <a:solidFill>
                  <a:schemeClr val="tx1"/>
                </a:solidFill>
                <a:latin typeface="+mn-lt"/>
                <a:ea typeface="+mn-ea"/>
                <a:cs typeface="+mn-cs"/>
              </a:rPr>
              <a:t>, As you see here Microsoft Power Point is then used for documentation and to present important information and illustrations. </a:t>
            </a:r>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3</a:t>
            </a:fld>
            <a:endParaRPr lang="en-US"/>
          </a:p>
        </p:txBody>
      </p:sp>
    </p:spTree>
    <p:extLst>
      <p:ext uri="{BB962C8B-B14F-4D97-AF65-F5344CB8AC3E}">
        <p14:creationId xmlns:p14="http://schemas.microsoft.com/office/powerpoint/2010/main" val="80184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overview </a:t>
            </a:r>
            <a:r>
              <a:rPr lang="en-US" dirty="0" smtClean="0"/>
              <a:t>analysis was performed</a:t>
            </a:r>
            <a:r>
              <a:rPr lang="en-US" baseline="0" dirty="0" smtClean="0"/>
              <a:t> to get quick summary of the data</a:t>
            </a:r>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4</a:t>
            </a:fld>
            <a:endParaRPr lang="en-US"/>
          </a:p>
        </p:txBody>
      </p:sp>
    </p:spTree>
    <p:extLst>
      <p:ext uri="{BB962C8B-B14F-4D97-AF65-F5344CB8AC3E}">
        <p14:creationId xmlns:p14="http://schemas.microsoft.com/office/powerpoint/2010/main" val="280778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a:t>
            </a:r>
            <a:r>
              <a:rPr lang="en-US" baseline="0" dirty="0" smtClean="0"/>
              <a:t> drove a bit deeper to try figure what data reveals why members bring more value than casual members</a:t>
            </a:r>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5</a:t>
            </a:fld>
            <a:endParaRPr lang="en-US"/>
          </a:p>
        </p:txBody>
      </p:sp>
    </p:spTree>
    <p:extLst>
      <p:ext uri="{BB962C8B-B14F-4D97-AF65-F5344CB8AC3E}">
        <p14:creationId xmlns:p14="http://schemas.microsoft.com/office/powerpoint/2010/main" val="218334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wanted to know which casual user behaviors we can target in our next marketing campaign.</a:t>
            </a:r>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6</a:t>
            </a:fld>
            <a:endParaRPr lang="en-US"/>
          </a:p>
        </p:txBody>
      </p:sp>
    </p:spTree>
    <p:extLst>
      <p:ext uri="{BB962C8B-B14F-4D97-AF65-F5344CB8AC3E}">
        <p14:creationId xmlns:p14="http://schemas.microsoft.com/office/powerpoint/2010/main" val="3607825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7</a:t>
            </a:fld>
            <a:endParaRPr lang="en-US"/>
          </a:p>
        </p:txBody>
      </p:sp>
    </p:spTree>
    <p:extLst>
      <p:ext uri="{BB962C8B-B14F-4D97-AF65-F5344CB8AC3E}">
        <p14:creationId xmlns:p14="http://schemas.microsoft.com/office/powerpoint/2010/main" val="418406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t>
            </a:r>
            <a:r>
              <a:rPr lang="en-US" dirty="0" smtClean="0"/>
              <a:t>now have an overall perspective as well as more detailed</a:t>
            </a:r>
            <a:r>
              <a:rPr lang="en-US" baseline="0" dirty="0" smtClean="0"/>
              <a:t> view between different behaviors of casual users compared to members. </a:t>
            </a:r>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8</a:t>
            </a:fld>
            <a:endParaRPr lang="en-US"/>
          </a:p>
        </p:txBody>
      </p:sp>
    </p:spTree>
    <p:extLst>
      <p:ext uri="{BB962C8B-B14F-4D97-AF65-F5344CB8AC3E}">
        <p14:creationId xmlns:p14="http://schemas.microsoft.com/office/powerpoint/2010/main" val="418406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but least I</a:t>
            </a:r>
            <a:r>
              <a:rPr lang="en-US" baseline="0" dirty="0" smtClean="0"/>
              <a:t> concluded the following </a:t>
            </a:r>
            <a:endParaRPr lang="en-US" dirty="0"/>
          </a:p>
        </p:txBody>
      </p:sp>
      <p:sp>
        <p:nvSpPr>
          <p:cNvPr id="4" name="Slide Number Placeholder 3"/>
          <p:cNvSpPr>
            <a:spLocks noGrp="1"/>
          </p:cNvSpPr>
          <p:nvPr>
            <p:ph type="sldNum" sz="quarter" idx="10"/>
          </p:nvPr>
        </p:nvSpPr>
        <p:spPr/>
        <p:txBody>
          <a:bodyPr/>
          <a:lstStyle/>
          <a:p>
            <a:fld id="{A77B99E1-D541-7B48-995E-94242D8C3AF4}" type="slidenum">
              <a:rPr lang="en-US" smtClean="0"/>
              <a:t>9</a:t>
            </a:fld>
            <a:endParaRPr lang="en-US"/>
          </a:p>
        </p:txBody>
      </p:sp>
    </p:spTree>
    <p:extLst>
      <p:ext uri="{BB962C8B-B14F-4D97-AF65-F5344CB8AC3E}">
        <p14:creationId xmlns:p14="http://schemas.microsoft.com/office/powerpoint/2010/main" val="334137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June 16, 2021</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June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June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June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June 16,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June 16,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June 16,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June 16, 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June 16,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June 16, 2021</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June 16, 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June 16, 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Cyclistic</a:t>
            </a:r>
            <a:r>
              <a:rPr lang="en-US" dirty="0" smtClean="0"/>
              <a:t> Membership Campaign</a:t>
            </a:r>
            <a:endParaRPr lang="en-US" dirty="0"/>
          </a:p>
        </p:txBody>
      </p:sp>
      <p:sp>
        <p:nvSpPr>
          <p:cNvPr id="3" name="Subtitle 2"/>
          <p:cNvSpPr>
            <a:spLocks noGrp="1"/>
          </p:cNvSpPr>
          <p:nvPr>
            <p:ph type="subTitle" idx="1"/>
          </p:nvPr>
        </p:nvSpPr>
        <p:spPr/>
        <p:txBody>
          <a:bodyPr/>
          <a:lstStyle/>
          <a:p>
            <a:r>
              <a:rPr lang="en-US" dirty="0" smtClean="0"/>
              <a:t>Marketing Analyst Team</a:t>
            </a:r>
          </a:p>
          <a:p>
            <a:r>
              <a:rPr lang="en-US" dirty="0" smtClean="0"/>
              <a:t>May 2021</a:t>
            </a:r>
          </a:p>
          <a:p>
            <a:endParaRPr lang="en-US" dirty="0"/>
          </a:p>
        </p:txBody>
      </p:sp>
    </p:spTree>
    <p:extLst>
      <p:ext uri="{BB962C8B-B14F-4D97-AF65-F5344CB8AC3E}">
        <p14:creationId xmlns:p14="http://schemas.microsoft.com/office/powerpoint/2010/main" val="1691237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Steps</a:t>
            </a:r>
            <a:br>
              <a:rPr lang="en-US" dirty="0" smtClean="0"/>
            </a:br>
            <a:endParaRPr lang="en-US" dirty="0"/>
          </a:p>
        </p:txBody>
      </p:sp>
      <p:sp>
        <p:nvSpPr>
          <p:cNvPr id="3" name="Content Placeholder 2"/>
          <p:cNvSpPr>
            <a:spLocks noGrp="1"/>
          </p:cNvSpPr>
          <p:nvPr>
            <p:ph idx="1"/>
          </p:nvPr>
        </p:nvSpPr>
        <p:spPr/>
        <p:txBody>
          <a:bodyPr>
            <a:normAutofit/>
          </a:bodyPr>
          <a:lstStyle/>
          <a:p>
            <a:r>
              <a:rPr lang="en-US" sz="2200" dirty="0" smtClean="0"/>
              <a:t>Try update logging system with more variables, such as rider’s id to open doors for member specific analysis.</a:t>
            </a:r>
          </a:p>
          <a:p>
            <a:endParaRPr lang="en-US" sz="2200" dirty="0"/>
          </a:p>
          <a:p>
            <a:r>
              <a:rPr lang="en-US" sz="2200" dirty="0"/>
              <a:t>Repeat Analysis in </a:t>
            </a:r>
            <a:r>
              <a:rPr lang="en-US" sz="2200" dirty="0" smtClean="0"/>
              <a:t>6 </a:t>
            </a:r>
            <a:r>
              <a:rPr lang="en-US" sz="2200" dirty="0"/>
              <a:t>months </a:t>
            </a:r>
            <a:r>
              <a:rPr lang="en-US" sz="2200" dirty="0" smtClean="0"/>
              <a:t>after the system update, also by then we </a:t>
            </a:r>
            <a:r>
              <a:rPr lang="en-US" sz="2200" dirty="0"/>
              <a:t>would be have </a:t>
            </a:r>
            <a:r>
              <a:rPr lang="en-US" sz="2200" dirty="0" smtClean="0"/>
              <a:t>more seasonal data available.</a:t>
            </a:r>
          </a:p>
        </p:txBody>
      </p:sp>
      <p:sp>
        <p:nvSpPr>
          <p:cNvPr id="4" name="TextBox 3"/>
          <p:cNvSpPr txBox="1"/>
          <p:nvPr/>
        </p:nvSpPr>
        <p:spPr>
          <a:xfrm>
            <a:off x="-409417" y="1654443"/>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99695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err="1" smtClean="0"/>
              <a:t>vs</a:t>
            </a:r>
            <a:r>
              <a:rPr lang="en-US" dirty="0" smtClean="0"/>
              <a:t> Solution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Problem: Revenue can maximized by increasing the member base.</a:t>
            </a:r>
          </a:p>
          <a:p>
            <a:pPr marL="68580" indent="0">
              <a:buNone/>
            </a:pPr>
            <a:endParaRPr lang="en-US" dirty="0" smtClean="0"/>
          </a:p>
          <a:p>
            <a:r>
              <a:rPr lang="en-US" dirty="0" smtClean="0"/>
              <a:t>Solution: Marketing campaigns based on solid data aims at converting casual users to members.</a:t>
            </a:r>
            <a:endParaRPr lang="en-US" dirty="0"/>
          </a:p>
        </p:txBody>
      </p:sp>
    </p:spTree>
    <p:extLst>
      <p:ext uri="{BB962C8B-B14F-4D97-AF65-F5344CB8AC3E}">
        <p14:creationId xmlns:p14="http://schemas.microsoft.com/office/powerpoint/2010/main" val="4952600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Goals</a:t>
            </a:r>
            <a:endParaRPr lang="en-US" dirty="0"/>
          </a:p>
        </p:txBody>
      </p:sp>
      <p:sp>
        <p:nvSpPr>
          <p:cNvPr id="3" name="Content Placeholder 2"/>
          <p:cNvSpPr>
            <a:spLocks noGrp="1"/>
          </p:cNvSpPr>
          <p:nvPr>
            <p:ph idx="1"/>
          </p:nvPr>
        </p:nvSpPr>
        <p:spPr/>
        <p:txBody>
          <a:bodyPr>
            <a:normAutofit/>
          </a:bodyPr>
          <a:lstStyle/>
          <a:p>
            <a:r>
              <a:rPr lang="en-US" sz="2000" dirty="0" smtClean="0"/>
              <a:t>WHY: Does member users represent more revenue to the company.</a:t>
            </a:r>
          </a:p>
          <a:p>
            <a:pPr marL="68580" indent="0">
              <a:buNone/>
            </a:pPr>
            <a:r>
              <a:rPr lang="x-none" sz="2000" dirty="0" smtClean="0"/>
              <a:t>	</a:t>
            </a:r>
            <a:endParaRPr lang="mr-IN" sz="2000" dirty="0"/>
          </a:p>
          <a:p>
            <a:r>
              <a:rPr lang="mr-IN" sz="2000" dirty="0" smtClean="0"/>
              <a:t>HOW</a:t>
            </a:r>
            <a:r>
              <a:rPr lang="x-none" sz="2000" dirty="0" smtClean="0"/>
              <a:t>: Targeting certain behaviors of different groups as a base for marketing campaings.</a:t>
            </a:r>
            <a:endParaRPr lang="en-US" sz="2000" dirty="0"/>
          </a:p>
        </p:txBody>
      </p:sp>
    </p:spTree>
    <p:extLst>
      <p:ext uri="{BB962C8B-B14F-4D97-AF65-F5344CB8AC3E}">
        <p14:creationId xmlns:p14="http://schemas.microsoft.com/office/powerpoint/2010/main" val="41500414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6164"/>
            <a:ext cx="7024744" cy="991636"/>
          </a:xfrm>
        </p:spPr>
        <p:txBody>
          <a:bodyPr>
            <a:normAutofit/>
          </a:bodyPr>
          <a:lstStyle/>
          <a:p>
            <a:r>
              <a:rPr lang="x-none" dirty="0" smtClean="0"/>
              <a:t>Overall Behavior</a:t>
            </a:r>
            <a:endParaRPr lang="mr-IN" dirty="0"/>
          </a:p>
        </p:txBody>
      </p:sp>
      <p:sp>
        <p:nvSpPr>
          <p:cNvPr id="8" name="Content Placeholder 7"/>
          <p:cNvSpPr>
            <a:spLocks noGrp="1"/>
          </p:cNvSpPr>
          <p:nvPr>
            <p:ph idx="1"/>
          </p:nvPr>
        </p:nvSpPr>
        <p:spPr>
          <a:xfrm>
            <a:off x="5413870" y="2603500"/>
            <a:ext cx="3336430" cy="1288031"/>
          </a:xfrm>
        </p:spPr>
        <p:txBody>
          <a:bodyPr>
            <a:normAutofit/>
          </a:bodyPr>
          <a:lstStyle/>
          <a:p>
            <a:r>
              <a:rPr lang="en-US" sz="2000" dirty="0" smtClean="0"/>
              <a:t>Most rides are recorded on the weekend with average 24 minutes</a:t>
            </a:r>
          </a:p>
          <a:p>
            <a:pPr marL="68580" indent="0">
              <a:buNone/>
            </a:pPr>
            <a:endParaRPr lang="en-US" sz="2000" dirty="0"/>
          </a:p>
        </p:txBody>
      </p:sp>
      <p:pic>
        <p:nvPicPr>
          <p:cNvPr id="3" name="Picture 2" descr="Screen Shot 2021-06-15 at 7.12.02 PM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60" y="1600200"/>
            <a:ext cx="4392010" cy="4622800"/>
          </a:xfrm>
          <a:prstGeom prst="rect">
            <a:avLst/>
          </a:prstGeom>
        </p:spPr>
      </p:pic>
      <p:sp>
        <p:nvSpPr>
          <p:cNvPr id="7" name="Content Placeholder 7"/>
          <p:cNvSpPr txBox="1">
            <a:spLocks/>
          </p:cNvSpPr>
          <p:nvPr/>
        </p:nvSpPr>
        <p:spPr>
          <a:xfrm>
            <a:off x="5413870" y="4253551"/>
            <a:ext cx="3336430" cy="1288031"/>
          </a:xfrm>
          <a:prstGeom prst="rect">
            <a:avLst/>
          </a:prstGeom>
          <a:ln>
            <a:no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2000" dirty="0"/>
              <a:t>Huge rise of ride count as we approach </a:t>
            </a:r>
            <a:r>
              <a:rPr lang="en-US" sz="2000" dirty="0" smtClean="0"/>
              <a:t>spring.</a:t>
            </a:r>
            <a:endParaRPr lang="en-US" sz="2000" dirty="0"/>
          </a:p>
        </p:txBody>
      </p:sp>
    </p:spTree>
    <p:extLst>
      <p:ext uri="{BB962C8B-B14F-4D97-AF65-F5344CB8AC3E}">
        <p14:creationId xmlns:p14="http://schemas.microsoft.com/office/powerpoint/2010/main" val="21649684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646664"/>
            <a:ext cx="7024744" cy="1143000"/>
          </a:xfrm>
        </p:spPr>
        <p:txBody>
          <a:bodyPr>
            <a:normAutofit/>
          </a:bodyPr>
          <a:lstStyle/>
          <a:p>
            <a:r>
              <a:rPr lang="en-US" sz="2800" dirty="0"/>
              <a:t>WHY: Does member users represent more revenue to the </a:t>
            </a:r>
            <a:r>
              <a:rPr lang="en-US" sz="2800" dirty="0" smtClean="0"/>
              <a:t>company.</a:t>
            </a:r>
            <a:endParaRPr lang="en-US" sz="2800" dirty="0"/>
          </a:p>
        </p:txBody>
      </p:sp>
      <p:pic>
        <p:nvPicPr>
          <p:cNvPr id="4" name="Content Placeholder 3" descr="Screen Shot 2021-06-16 at 11.30.23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8553" t="23840"/>
          <a:stretch/>
        </p:blipFill>
        <p:spPr>
          <a:xfrm>
            <a:off x="4673600" y="1378275"/>
            <a:ext cx="3475156" cy="2707914"/>
          </a:xfrm>
        </p:spPr>
      </p:pic>
      <p:pic>
        <p:nvPicPr>
          <p:cNvPr id="6" name="Picture 5" descr="Screen Shot 2021-06-16 at 11.30.12 AM cop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138" y="4086189"/>
            <a:ext cx="5242524" cy="2323918"/>
          </a:xfrm>
          <a:prstGeom prst="rect">
            <a:avLst/>
          </a:prstGeom>
        </p:spPr>
      </p:pic>
      <p:sp>
        <p:nvSpPr>
          <p:cNvPr id="8" name="Content Placeholder 7"/>
          <p:cNvSpPr txBox="1">
            <a:spLocks/>
          </p:cNvSpPr>
          <p:nvPr/>
        </p:nvSpPr>
        <p:spPr>
          <a:xfrm>
            <a:off x="952500" y="2362200"/>
            <a:ext cx="4108176" cy="18923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1800" dirty="0" smtClean="0"/>
              <a:t>Members represent more overall rides.</a:t>
            </a:r>
            <a:endParaRPr lang="en-US" sz="1800" dirty="0"/>
          </a:p>
        </p:txBody>
      </p:sp>
      <p:sp>
        <p:nvSpPr>
          <p:cNvPr id="10" name="Content Placeholder 7"/>
          <p:cNvSpPr txBox="1">
            <a:spLocks/>
          </p:cNvSpPr>
          <p:nvPr/>
        </p:nvSpPr>
        <p:spPr>
          <a:xfrm>
            <a:off x="5727700" y="4978401"/>
            <a:ext cx="2959100" cy="12573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1800" dirty="0"/>
              <a:t>Members ride are more </a:t>
            </a:r>
            <a:r>
              <a:rPr lang="pt-BR" sz="1800" dirty="0" err="1"/>
              <a:t>consistent</a:t>
            </a:r>
            <a:r>
              <a:rPr lang="pt-BR" sz="1800" dirty="0"/>
              <a:t> </a:t>
            </a:r>
            <a:r>
              <a:rPr lang="en-US" sz="1800" dirty="0"/>
              <a:t>throughout the week</a:t>
            </a:r>
          </a:p>
        </p:txBody>
      </p:sp>
      <p:sp>
        <p:nvSpPr>
          <p:cNvPr id="11" name="TextBox 10"/>
          <p:cNvSpPr txBox="1"/>
          <p:nvPr/>
        </p:nvSpPr>
        <p:spPr>
          <a:xfrm>
            <a:off x="2882900" y="30353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630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mr-IN" sz="2800" dirty="0"/>
              <a:t>HOW</a:t>
            </a:r>
            <a:r>
              <a:rPr lang="x-none" sz="2800" dirty="0"/>
              <a:t>: Targeting certain behaviors of different groups as a base for marketing </a:t>
            </a:r>
            <a:r>
              <a:rPr lang="x-none" sz="2800" dirty="0" smtClean="0"/>
              <a:t>campaings: Observation 1 </a:t>
            </a:r>
            <a:endParaRPr lang="en-US" sz="2800" dirty="0"/>
          </a:p>
        </p:txBody>
      </p:sp>
      <p:pic>
        <p:nvPicPr>
          <p:cNvPr id="6" name="Content Placeholder 5" descr="Screen Shot 2021-06-16 at 12.26.4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6944" t="13048" r="-36944"/>
          <a:stretch/>
        </p:blipFill>
        <p:spPr>
          <a:xfrm>
            <a:off x="-352372" y="2264414"/>
            <a:ext cx="7128321" cy="3208764"/>
          </a:xfrm>
        </p:spPr>
      </p:pic>
      <p:sp>
        <p:nvSpPr>
          <p:cNvPr id="9" name="Content Placeholder 5"/>
          <p:cNvSpPr txBox="1">
            <a:spLocks/>
          </p:cNvSpPr>
          <p:nvPr/>
        </p:nvSpPr>
        <p:spPr>
          <a:xfrm>
            <a:off x="6246391" y="2722145"/>
            <a:ext cx="2120900" cy="38989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1800" dirty="0" smtClean="0"/>
              <a:t>Casual users spend more time on rides.</a:t>
            </a:r>
          </a:p>
          <a:p>
            <a:endParaRPr lang="en-US" sz="1800" dirty="0" smtClean="0"/>
          </a:p>
          <a:p>
            <a:r>
              <a:rPr lang="en-US" sz="1800" dirty="0" smtClean="0"/>
              <a:t>Casual users has maximum ride duration of 37 days </a:t>
            </a:r>
          </a:p>
        </p:txBody>
      </p:sp>
      <p:sp>
        <p:nvSpPr>
          <p:cNvPr id="10" name="TextBox 9"/>
          <p:cNvSpPr txBox="1"/>
          <p:nvPr/>
        </p:nvSpPr>
        <p:spPr>
          <a:xfrm>
            <a:off x="1043490" y="5640147"/>
            <a:ext cx="6358500" cy="784830"/>
          </a:xfrm>
          <a:prstGeom prst="rect">
            <a:avLst/>
          </a:prstGeom>
          <a:noFill/>
        </p:spPr>
        <p:txBody>
          <a:bodyPr wrap="square" rtlCol="0">
            <a:spAutoFit/>
          </a:bodyPr>
          <a:lstStyle/>
          <a:p>
            <a:r>
              <a:rPr lang="en-US" sz="1500" dirty="0" smtClean="0"/>
              <a:t>Conclusion: It would be cheaper for casual users who spend more time in a ride to have an actual membership</a:t>
            </a:r>
          </a:p>
          <a:p>
            <a:endParaRPr lang="en-US" sz="1500" dirty="0"/>
          </a:p>
        </p:txBody>
      </p:sp>
    </p:spTree>
    <p:extLst>
      <p:ext uri="{BB962C8B-B14F-4D97-AF65-F5344CB8AC3E}">
        <p14:creationId xmlns:p14="http://schemas.microsoft.com/office/powerpoint/2010/main" val="80674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mr-IN" sz="2800" dirty="0"/>
              <a:t>HOW</a:t>
            </a:r>
            <a:r>
              <a:rPr lang="x-none" sz="2800" dirty="0"/>
              <a:t>: Targeting certain behaviors of different groups as a base for marketing campaings: Observation </a:t>
            </a:r>
            <a:r>
              <a:rPr lang="x-none" sz="2800" dirty="0" smtClean="0"/>
              <a:t>2</a:t>
            </a:r>
            <a:endParaRPr lang="en-US" sz="2800" dirty="0"/>
          </a:p>
        </p:txBody>
      </p:sp>
      <p:pic>
        <p:nvPicPr>
          <p:cNvPr id="5" name="Picture 4" descr="Screen Shot 2021-06-16 at 11.30.12 AM.png"/>
          <p:cNvPicPr>
            <a:picLocks noChangeAspect="1"/>
          </p:cNvPicPr>
          <p:nvPr/>
        </p:nvPicPr>
        <p:blipFill rotWithShape="1">
          <a:blip r:embed="rId3">
            <a:extLst>
              <a:ext uri="{28A0092B-C50C-407E-A947-70E740481C1C}">
                <a14:useLocalDpi xmlns:a14="http://schemas.microsoft.com/office/drawing/2010/main" val="0"/>
              </a:ext>
            </a:extLst>
          </a:blip>
          <a:srcRect t="31601" r="1355" b="1943"/>
          <a:stretch/>
        </p:blipFill>
        <p:spPr>
          <a:xfrm>
            <a:off x="1043490" y="2254935"/>
            <a:ext cx="5481178" cy="2750174"/>
          </a:xfrm>
          <a:prstGeom prst="rect">
            <a:avLst/>
          </a:prstGeom>
        </p:spPr>
      </p:pic>
      <p:sp>
        <p:nvSpPr>
          <p:cNvPr id="6" name="Content Placeholder 5"/>
          <p:cNvSpPr>
            <a:spLocks noGrp="1"/>
          </p:cNvSpPr>
          <p:nvPr>
            <p:ph idx="1"/>
          </p:nvPr>
        </p:nvSpPr>
        <p:spPr>
          <a:xfrm>
            <a:off x="1043490" y="5180578"/>
            <a:ext cx="7024744" cy="671735"/>
          </a:xfrm>
        </p:spPr>
        <p:txBody>
          <a:bodyPr>
            <a:normAutofit/>
          </a:bodyPr>
          <a:lstStyle/>
          <a:p>
            <a:r>
              <a:rPr lang="en-US" sz="1800" dirty="0" smtClean="0"/>
              <a:t>Most casual users use the ride service on the weekends.</a:t>
            </a:r>
          </a:p>
        </p:txBody>
      </p:sp>
      <p:sp>
        <p:nvSpPr>
          <p:cNvPr id="7" name="TextBox 6"/>
          <p:cNvSpPr txBox="1"/>
          <p:nvPr/>
        </p:nvSpPr>
        <p:spPr>
          <a:xfrm>
            <a:off x="1244021" y="5690730"/>
            <a:ext cx="3927240" cy="323165"/>
          </a:xfrm>
          <a:prstGeom prst="rect">
            <a:avLst/>
          </a:prstGeom>
          <a:noFill/>
        </p:spPr>
        <p:txBody>
          <a:bodyPr wrap="none" rtlCol="0">
            <a:spAutoFit/>
          </a:bodyPr>
          <a:lstStyle/>
          <a:p>
            <a:r>
              <a:rPr lang="en-US" sz="1500" dirty="0" smtClean="0"/>
              <a:t>Conclusion: Flexible weekend membership.</a:t>
            </a:r>
            <a:endParaRPr lang="en-US" sz="1500" dirty="0"/>
          </a:p>
        </p:txBody>
      </p:sp>
    </p:spTree>
    <p:extLst>
      <p:ext uri="{BB962C8B-B14F-4D97-AF65-F5344CB8AC3E}">
        <p14:creationId xmlns:p14="http://schemas.microsoft.com/office/powerpoint/2010/main" val="407350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mr-IN" sz="2800" dirty="0"/>
              <a:t>HOW</a:t>
            </a:r>
            <a:r>
              <a:rPr lang="x-none" sz="2800" dirty="0"/>
              <a:t>: Targeting certain behaviors of different groups as a base for marketing campaings: Observation 3</a:t>
            </a:r>
            <a:endParaRPr lang="en-US" sz="2800" dirty="0"/>
          </a:p>
        </p:txBody>
      </p:sp>
      <p:sp>
        <p:nvSpPr>
          <p:cNvPr id="6" name="Content Placeholder 5"/>
          <p:cNvSpPr>
            <a:spLocks noGrp="1"/>
          </p:cNvSpPr>
          <p:nvPr>
            <p:ph idx="1"/>
          </p:nvPr>
        </p:nvSpPr>
        <p:spPr>
          <a:xfrm>
            <a:off x="1043490" y="5086828"/>
            <a:ext cx="5952572" cy="904260"/>
          </a:xfrm>
        </p:spPr>
        <p:txBody>
          <a:bodyPr>
            <a:normAutofit/>
          </a:bodyPr>
          <a:lstStyle/>
          <a:p>
            <a:r>
              <a:rPr lang="en-US" sz="1500" dirty="0" smtClean="0"/>
              <a:t>Ride counts performed by both casual and member users spike up as we move away from winter, approaching spring.</a:t>
            </a:r>
          </a:p>
        </p:txBody>
      </p:sp>
      <p:pic>
        <p:nvPicPr>
          <p:cNvPr id="3" name="Picture 2" descr="Screen Shot 2021-06-16 at 12.31.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0" y="2170664"/>
            <a:ext cx="6717319" cy="2842566"/>
          </a:xfrm>
          <a:prstGeom prst="rect">
            <a:avLst/>
          </a:prstGeom>
        </p:spPr>
      </p:pic>
      <p:sp>
        <p:nvSpPr>
          <p:cNvPr id="4" name="TextBox 3"/>
          <p:cNvSpPr txBox="1"/>
          <p:nvPr/>
        </p:nvSpPr>
        <p:spPr>
          <a:xfrm>
            <a:off x="1386064" y="5702379"/>
            <a:ext cx="5099436" cy="323165"/>
          </a:xfrm>
          <a:prstGeom prst="rect">
            <a:avLst/>
          </a:prstGeom>
          <a:noFill/>
        </p:spPr>
        <p:txBody>
          <a:bodyPr wrap="none" rtlCol="0">
            <a:spAutoFit/>
          </a:bodyPr>
          <a:lstStyle/>
          <a:p>
            <a:r>
              <a:rPr lang="en-US" sz="1500" dirty="0" smtClean="0"/>
              <a:t>Conclusion: Best time for launch of marketing campaign.</a:t>
            </a:r>
            <a:endParaRPr lang="en-US" sz="1500" dirty="0"/>
          </a:p>
        </p:txBody>
      </p:sp>
    </p:spTree>
    <p:extLst>
      <p:ext uri="{BB962C8B-B14F-4D97-AF65-F5344CB8AC3E}">
        <p14:creationId xmlns:p14="http://schemas.microsoft.com/office/powerpoint/2010/main" val="383260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a:xfrm>
            <a:off x="1043492" y="2824998"/>
            <a:ext cx="6777317" cy="3508977"/>
          </a:xfrm>
        </p:spPr>
        <p:txBody>
          <a:bodyPr>
            <a:normAutofit/>
          </a:bodyPr>
          <a:lstStyle/>
          <a:p>
            <a:r>
              <a:rPr lang="en-US" sz="2000" dirty="0" smtClean="0"/>
              <a:t>Why: Members represent a more consistent income with a larger ride count to the company.</a:t>
            </a:r>
          </a:p>
          <a:p>
            <a:endParaRPr lang="en-US" sz="2000" dirty="0"/>
          </a:p>
          <a:p>
            <a:r>
              <a:rPr lang="en-US" sz="2000" dirty="0" smtClean="0"/>
              <a:t>How: Casual users can be targeted on certain part of the year with flexible membership offers. Moreover, certain casual users need to be aware of  how creating </a:t>
            </a:r>
            <a:r>
              <a:rPr lang="en-US" sz="2200" dirty="0" smtClean="0"/>
              <a:t>a membership could be cheaper.</a:t>
            </a:r>
            <a:endParaRPr lang="en-US" sz="2200" dirty="0"/>
          </a:p>
        </p:txBody>
      </p:sp>
    </p:spTree>
    <p:extLst>
      <p:ext uri="{BB962C8B-B14F-4D97-AF65-F5344CB8AC3E}">
        <p14:creationId xmlns:p14="http://schemas.microsoft.com/office/powerpoint/2010/main" val="2690664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212</TotalTime>
  <Words>767</Words>
  <Application>Microsoft Macintosh PowerPoint</Application>
  <PresentationFormat>On-screen Show (4:3)</PresentationFormat>
  <Paragraphs>58</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Cyclistic Membership Campaign</vt:lpstr>
      <vt:lpstr>Problem vs Solution</vt:lpstr>
      <vt:lpstr>Analytical Goals</vt:lpstr>
      <vt:lpstr>Overall Behavior</vt:lpstr>
      <vt:lpstr>WHY: Does member users represent more revenue to the company.</vt:lpstr>
      <vt:lpstr>HOW: Targeting certain behaviors of different groups as a base for marketing campaings: Observation 1 </vt:lpstr>
      <vt:lpstr>HOW: Targeting certain behaviors of different groups as a base for marketing campaings: Observation 2</vt:lpstr>
      <vt:lpstr>HOW: Targeting certain behaviors of different groups as a base for marketing campaings: Observation 3</vt:lpstr>
      <vt:lpstr>In Summary</vt:lpstr>
      <vt:lpstr>Next Steps </vt:lpstr>
    </vt:vector>
  </TitlesOfParts>
  <Company>Freelance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kareem Tarek</dc:creator>
  <cp:lastModifiedBy>kareem Tarek</cp:lastModifiedBy>
  <cp:revision>20</cp:revision>
  <dcterms:created xsi:type="dcterms:W3CDTF">2021-06-15T15:40:02Z</dcterms:created>
  <dcterms:modified xsi:type="dcterms:W3CDTF">2021-06-16T11:27:45Z</dcterms:modified>
</cp:coreProperties>
</file>