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6" r:id="rId3"/>
    <p:sldId id="291" r:id="rId4"/>
    <p:sldId id="258" r:id="rId5"/>
    <p:sldId id="259" r:id="rId6"/>
    <p:sldId id="261" r:id="rId7"/>
    <p:sldId id="262" r:id="rId8"/>
    <p:sldId id="263" r:id="rId9"/>
    <p:sldId id="277" r:id="rId10"/>
    <p:sldId id="280" r:id="rId11"/>
    <p:sldId id="281" r:id="rId12"/>
    <p:sldId id="282" r:id="rId13"/>
    <p:sldId id="283" r:id="rId14"/>
    <p:sldId id="284" r:id="rId15"/>
    <p:sldId id="285" r:id="rId16"/>
    <p:sldId id="264" r:id="rId17"/>
    <p:sldId id="265" r:id="rId18"/>
    <p:sldId id="266" r:id="rId19"/>
    <p:sldId id="276" r:id="rId20"/>
    <p:sldId id="267" r:id="rId21"/>
    <p:sldId id="268" r:id="rId22"/>
    <p:sldId id="269" r:id="rId23"/>
    <p:sldId id="270" r:id="rId24"/>
    <p:sldId id="271" r:id="rId25"/>
    <p:sldId id="272" r:id="rId26"/>
    <p:sldId id="289" r:id="rId27"/>
    <p:sldId id="290" r:id="rId28"/>
    <p:sldId id="273" r:id="rId29"/>
    <p:sldId id="279" r:id="rId30"/>
    <p:sldId id="288"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3640-9008-4DAC-A164-6A6E668A7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5C411-7CFC-49C2-A714-5843422A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B6B4D3-0BD4-4D49-963D-9E30E8EF4A94}"/>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520D9FD2-EC77-463D-A5D7-68D09E93A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2FA58-EBD2-4E01-90E3-264640AF0722}"/>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212471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19EC-48B2-48E3-A51C-00F481C22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F9354-246C-417B-A584-A36A38A1E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248F9-D5F0-41F8-9110-EC93441915B0}"/>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C8FF3380-C85E-4A6A-885C-6AE5D5B24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9ECA7-66FA-4622-ACBC-90754AAB5889}"/>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22343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5BEE0-408E-4871-B946-E06FE0881F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E990DA-F561-446F-BCA5-B2AC5F8B4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0F28F-346E-47C1-A784-9DEF78CBA35A}"/>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BD3F73F7-5A8C-4129-800A-627FB5A24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1CE34-E018-4E65-9C9E-93B80AC38333}"/>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80153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2F64-B926-4825-B1E2-9CFA9E605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8F734-425F-4BE2-BCFA-4B6DF4B6B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659E7-F7DB-4DB3-BC1D-8D802C71FA30}"/>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5507A486-0E0E-483E-B26A-7BF318A52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3A7B-08B4-47AF-BABF-2BF428DA95F0}"/>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137066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0992-9AAE-40C8-8CA9-5E8D24127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28BBD-914B-4FEB-B55F-3D3E04BC9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1B8FE-F2AA-4BF1-B0D1-299ECF0255C2}"/>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72EAB096-16E9-4D0C-9D0C-E908C3183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AD20E-5A58-4E60-BB35-7103CE5A91BD}"/>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281634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793B-AB28-40DA-9ED2-41D559749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1367A-CED1-4D69-A863-D493C4C46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F3812-F2E8-4ADB-8A42-42AB21ED33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FBE4A-604D-4EED-9A3C-118F9CF1070E}"/>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6" name="Footer Placeholder 5">
            <a:extLst>
              <a:ext uri="{FF2B5EF4-FFF2-40B4-BE49-F238E27FC236}">
                <a16:creationId xmlns:a16="http://schemas.microsoft.com/office/drawing/2014/main" id="{E5A0DDE5-0C85-4F8F-B637-5D34D8E75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D292C-66B1-4852-9FFF-998F418838CB}"/>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264171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120E-7C7F-45B8-81A2-839D48156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380359-B9B5-4C40-9C73-CAADBD57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491E4-DBC6-4121-B9F7-723F158B0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6EC46-7770-4BDB-BA13-FFF59E7CE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830C0-10B0-4468-AADC-A23F42CA1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F7293-55C6-4EFA-A048-257E486CDEDC}"/>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8" name="Footer Placeholder 7">
            <a:extLst>
              <a:ext uri="{FF2B5EF4-FFF2-40B4-BE49-F238E27FC236}">
                <a16:creationId xmlns:a16="http://schemas.microsoft.com/office/drawing/2014/main" id="{9E45AC33-4849-426B-8727-373892B62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42FE99-DA61-4C81-AFB0-0F0FEAD5E154}"/>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145571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CD4-232A-41F8-A5BA-6146D99A1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CF9FF-4879-4F20-9C0F-36452F46D31B}"/>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4" name="Footer Placeholder 3">
            <a:extLst>
              <a:ext uri="{FF2B5EF4-FFF2-40B4-BE49-F238E27FC236}">
                <a16:creationId xmlns:a16="http://schemas.microsoft.com/office/drawing/2014/main" id="{7FE94922-C375-4B17-941F-6920C37AD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C72B0-3C86-434D-BB79-6D927D93D047}"/>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5920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01282-ADEF-420C-B596-4040536D100E}"/>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3" name="Footer Placeholder 2">
            <a:extLst>
              <a:ext uri="{FF2B5EF4-FFF2-40B4-BE49-F238E27FC236}">
                <a16:creationId xmlns:a16="http://schemas.microsoft.com/office/drawing/2014/main" id="{ABC086C5-A349-4CBD-8086-84BC8A73E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92FDB-D8F3-4816-9FD8-AB8C470193B4}"/>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186781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408A-B2FC-42F1-A7D3-F094CBBBF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E14B8-7DC7-4C3D-B1AE-7031980D7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BE70E-0C7E-457C-A907-24337E534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43AD-E994-46A4-86D2-4F5E5A1F5219}"/>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6" name="Footer Placeholder 5">
            <a:extLst>
              <a:ext uri="{FF2B5EF4-FFF2-40B4-BE49-F238E27FC236}">
                <a16:creationId xmlns:a16="http://schemas.microsoft.com/office/drawing/2014/main" id="{ED2D2407-46D9-40E7-BA02-B9B47293B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00673-EEAE-42A3-A3C6-B1AE7A6A3733}"/>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111900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57D4-1A04-4716-8C0F-5C3800497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A241B1-08D3-4618-B0BC-E2A8DA598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286B0-684F-47BA-A019-B0D19D767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52030-DFBF-4875-A2D3-8B2C24F75434}"/>
              </a:ext>
            </a:extLst>
          </p:cNvPr>
          <p:cNvSpPr>
            <a:spLocks noGrp="1"/>
          </p:cNvSpPr>
          <p:nvPr>
            <p:ph type="dt" sz="half" idx="10"/>
          </p:nvPr>
        </p:nvSpPr>
        <p:spPr/>
        <p:txBody>
          <a:bodyPr/>
          <a:lstStyle/>
          <a:p>
            <a:fld id="{59244B8C-1C50-438C-BDB6-7ED59727A191}" type="datetimeFigureOut">
              <a:rPr lang="en-US" smtClean="0"/>
              <a:t>5/7/2024</a:t>
            </a:fld>
            <a:endParaRPr lang="en-US"/>
          </a:p>
        </p:txBody>
      </p:sp>
      <p:sp>
        <p:nvSpPr>
          <p:cNvPr id="6" name="Footer Placeholder 5">
            <a:extLst>
              <a:ext uri="{FF2B5EF4-FFF2-40B4-BE49-F238E27FC236}">
                <a16:creationId xmlns:a16="http://schemas.microsoft.com/office/drawing/2014/main" id="{33E7F3E1-532E-4A2D-BC26-21515F826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C0F9B-C134-459D-A9C5-C9C1083444CA}"/>
              </a:ext>
            </a:extLst>
          </p:cNvPr>
          <p:cNvSpPr>
            <a:spLocks noGrp="1"/>
          </p:cNvSpPr>
          <p:nvPr>
            <p:ph type="sldNum" sz="quarter" idx="12"/>
          </p:nvPr>
        </p:nvSpPr>
        <p:spPr/>
        <p:txBody>
          <a:bodyPr/>
          <a:lstStyle/>
          <a:p>
            <a:fld id="{7A65AB7B-2C2A-4A83-9A55-2A16B91E18BA}" type="slidenum">
              <a:rPr lang="en-US" smtClean="0"/>
              <a:t>‹#›</a:t>
            </a:fld>
            <a:endParaRPr lang="en-US"/>
          </a:p>
        </p:txBody>
      </p:sp>
    </p:spTree>
    <p:extLst>
      <p:ext uri="{BB962C8B-B14F-4D97-AF65-F5344CB8AC3E}">
        <p14:creationId xmlns:p14="http://schemas.microsoft.com/office/powerpoint/2010/main" val="372043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E3D52-CB9A-4617-B560-EBFAB2AFB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72A19B-59AC-45E9-8002-AA4FF9D7D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C9041-A706-4CF9-BD99-4C31037F2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44B8C-1C50-438C-BDB6-7ED59727A191}" type="datetimeFigureOut">
              <a:rPr lang="en-US" smtClean="0"/>
              <a:t>5/7/2024</a:t>
            </a:fld>
            <a:endParaRPr lang="en-US"/>
          </a:p>
        </p:txBody>
      </p:sp>
      <p:sp>
        <p:nvSpPr>
          <p:cNvPr id="5" name="Footer Placeholder 4">
            <a:extLst>
              <a:ext uri="{FF2B5EF4-FFF2-40B4-BE49-F238E27FC236}">
                <a16:creationId xmlns:a16="http://schemas.microsoft.com/office/drawing/2014/main" id="{5638EAD3-9F52-4DD0-BED7-7A9EAE692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6863C-4A0E-4367-9057-2DD5CCBC0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5AB7B-2C2A-4A83-9A55-2A16B91E18BA}" type="slidenum">
              <a:rPr lang="en-US" smtClean="0"/>
              <a:t>‹#›</a:t>
            </a:fld>
            <a:endParaRPr lang="en-US"/>
          </a:p>
        </p:txBody>
      </p:sp>
    </p:spTree>
    <p:extLst>
      <p:ext uri="{BB962C8B-B14F-4D97-AF65-F5344CB8AC3E}">
        <p14:creationId xmlns:p14="http://schemas.microsoft.com/office/powerpoint/2010/main" val="202019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B56-C551-4897-BBC9-39A18DC23E98}"/>
              </a:ext>
            </a:extLst>
          </p:cNvPr>
          <p:cNvSpPr>
            <a:spLocks noGrp="1"/>
          </p:cNvSpPr>
          <p:nvPr>
            <p:ph type="title"/>
          </p:nvPr>
        </p:nvSpPr>
        <p:spPr>
          <a:xfrm>
            <a:off x="-76200" y="681037"/>
            <a:ext cx="12192000" cy="1017292"/>
          </a:xfrm>
        </p:spPr>
        <p:txBody>
          <a:bodyPr>
            <a:normAutofit fontScale="90000"/>
          </a:bodyPr>
          <a:lstStyle/>
          <a:p>
            <a:r>
              <a:rPr lang="en-US" sz="1600" dirty="0"/>
              <a:t>Helwan University - Faculty of Computers &amp; Artificial Intelligence  </a:t>
            </a:r>
            <a:br>
              <a:rPr lang="en-US" sz="1600" dirty="0"/>
            </a:br>
            <a:r>
              <a:rPr lang="en-US" sz="1600" dirty="0"/>
              <a:t> Information Systems Department </a:t>
            </a:r>
            <a:br>
              <a:rPr lang="en-US" sz="1600" dirty="0"/>
            </a:br>
            <a:r>
              <a:rPr lang="en-US" sz="1600" dirty="0"/>
              <a:t> Module: CS 352 software engineering 2– Spring 2024</a:t>
            </a:r>
            <a:br>
              <a:rPr lang="en-US" sz="1600" dirty="0"/>
            </a:br>
            <a:r>
              <a:rPr lang="en-US" sz="1600" dirty="0"/>
              <a:t>                                                        </a:t>
            </a:r>
            <a:r>
              <a:rPr lang="en-US" sz="2800" b="1" u="sng" dirty="0">
                <a:solidFill>
                  <a:srgbClr val="FF0000"/>
                </a:solidFill>
              </a:rPr>
              <a:t>SDD for</a:t>
            </a:r>
            <a:br>
              <a:rPr lang="en-US" sz="2800" b="1" u="sng" dirty="0"/>
            </a:br>
            <a:r>
              <a:rPr lang="en-US" sz="2800" b="1" dirty="0"/>
              <a:t>                                                       </a:t>
            </a:r>
            <a:r>
              <a:rPr lang="en-US" sz="3600" b="1" dirty="0">
                <a:solidFill>
                  <a:schemeClr val="accent1">
                    <a:lumMod val="75000"/>
                  </a:schemeClr>
                </a:solidFill>
              </a:rPr>
              <a:t>Medical E-Commerce :</a:t>
            </a:r>
            <a:br>
              <a:rPr lang="en-US" sz="3600" b="1" u="sng" dirty="0">
                <a:solidFill>
                  <a:schemeClr val="accent1">
                    <a:lumMod val="75000"/>
                  </a:schemeClr>
                </a:solidFill>
              </a:rPr>
            </a:br>
            <a:br>
              <a:rPr lang="en-US" sz="3600" b="1" u="sng" dirty="0"/>
            </a:br>
            <a:r>
              <a:rPr lang="en-US" sz="3600" b="1" u="sng" dirty="0"/>
              <a:t>   </a:t>
            </a:r>
            <a:endParaRPr lang="en-US" sz="3600" dirty="0"/>
          </a:p>
        </p:txBody>
      </p:sp>
      <p:sp>
        <p:nvSpPr>
          <p:cNvPr id="3" name="Content Placeholder 2">
            <a:extLst>
              <a:ext uri="{FF2B5EF4-FFF2-40B4-BE49-F238E27FC236}">
                <a16:creationId xmlns:a16="http://schemas.microsoft.com/office/drawing/2014/main" id="{09F6EC9F-C29A-41F5-B939-29A50B468C5F}"/>
              </a:ext>
            </a:extLst>
          </p:cNvPr>
          <p:cNvSpPr>
            <a:spLocks noGrp="1"/>
          </p:cNvSpPr>
          <p:nvPr>
            <p:ph sz="half" idx="1"/>
          </p:nvPr>
        </p:nvSpPr>
        <p:spPr>
          <a:xfrm>
            <a:off x="0" y="1825625"/>
            <a:ext cx="6019800" cy="4351338"/>
          </a:xfrm>
        </p:spPr>
        <p:txBody>
          <a:bodyPr/>
          <a:lstStyle/>
          <a:p>
            <a:pPr marL="0" indent="0">
              <a:buNone/>
            </a:pPr>
            <a:r>
              <a:rPr lang="en-US" b="1" dirty="0"/>
              <a:t>Prepared by:                                   </a:t>
            </a:r>
            <a:endParaRPr lang="en-US" dirty="0"/>
          </a:p>
          <a:p>
            <a:pPr marL="0" indent="0">
              <a:buNone/>
            </a:pPr>
            <a:r>
              <a:rPr lang="en-US" dirty="0"/>
              <a:t>Mariam Mostafa ,</a:t>
            </a:r>
          </a:p>
          <a:p>
            <a:pPr marL="0" indent="0">
              <a:buNone/>
            </a:pPr>
            <a:r>
              <a:rPr lang="en-US" dirty="0"/>
              <a:t>Abdulrahman Maamoun,</a:t>
            </a:r>
          </a:p>
          <a:p>
            <a:pPr marL="0" indent="0">
              <a:buNone/>
            </a:pPr>
            <a:r>
              <a:rPr lang="en-US" dirty="0"/>
              <a:t>Zinab Mohamed , </a:t>
            </a:r>
          </a:p>
          <a:p>
            <a:pPr marL="0" indent="0">
              <a:buNone/>
            </a:pPr>
            <a:r>
              <a:rPr lang="en-US" dirty="0"/>
              <a:t>Kareem Ayman ,</a:t>
            </a:r>
          </a:p>
          <a:p>
            <a:pPr marL="0" indent="0">
              <a:buNone/>
            </a:pPr>
            <a:r>
              <a:rPr lang="en-US" dirty="0"/>
              <a:t>Ahmed Hesham  ,</a:t>
            </a:r>
          </a:p>
          <a:p>
            <a:pPr marL="0" indent="0">
              <a:buNone/>
            </a:pPr>
            <a:r>
              <a:rPr lang="en-US" dirty="0" err="1"/>
              <a:t>Shahd</a:t>
            </a:r>
            <a:r>
              <a:rPr lang="en-US" dirty="0"/>
              <a:t> Yehia .</a:t>
            </a:r>
          </a:p>
          <a:p>
            <a:endParaRPr lang="en-US" dirty="0"/>
          </a:p>
        </p:txBody>
      </p:sp>
      <p:sp>
        <p:nvSpPr>
          <p:cNvPr id="4" name="Content Placeholder 3">
            <a:extLst>
              <a:ext uri="{FF2B5EF4-FFF2-40B4-BE49-F238E27FC236}">
                <a16:creationId xmlns:a16="http://schemas.microsoft.com/office/drawing/2014/main" id="{6DBE9C98-AC66-4C3B-87EF-4C4C6A787044}"/>
              </a:ext>
            </a:extLst>
          </p:cNvPr>
          <p:cNvSpPr>
            <a:spLocks noGrp="1"/>
          </p:cNvSpPr>
          <p:nvPr>
            <p:ph sz="half" idx="2"/>
          </p:nvPr>
        </p:nvSpPr>
        <p:spPr>
          <a:xfrm>
            <a:off x="6172200" y="1825625"/>
            <a:ext cx="6019800" cy="4351338"/>
          </a:xfrm>
        </p:spPr>
        <p:txBody>
          <a:bodyPr/>
          <a:lstStyle/>
          <a:p>
            <a:r>
              <a:rPr lang="en-US" b="1" dirty="0"/>
              <a:t>Instructor:</a:t>
            </a:r>
            <a:r>
              <a:rPr lang="en-US" dirty="0"/>
              <a:t> Dr. Salwa .</a:t>
            </a:r>
          </a:p>
          <a:p>
            <a:r>
              <a:rPr lang="en-US" b="1" dirty="0"/>
              <a:t>Course:</a:t>
            </a:r>
            <a:r>
              <a:rPr lang="en-US" dirty="0"/>
              <a:t> </a:t>
            </a:r>
            <a:r>
              <a:rPr lang="en-US" sz="2400" dirty="0"/>
              <a:t>CS 352 Software Engineering 2 .</a:t>
            </a:r>
          </a:p>
          <a:p>
            <a:r>
              <a:rPr lang="en-US" b="1" dirty="0"/>
              <a:t>TA</a:t>
            </a:r>
            <a:r>
              <a:rPr lang="en-US" dirty="0"/>
              <a:t>: Eng. Abd El Aziz .</a:t>
            </a:r>
          </a:p>
          <a:p>
            <a:r>
              <a:rPr lang="en-US" b="1" dirty="0"/>
              <a:t>Section: </a:t>
            </a:r>
            <a:r>
              <a:rPr lang="en-US" sz="2800" dirty="0"/>
              <a:t>Software Engineering 2 .</a:t>
            </a:r>
          </a:p>
          <a:p>
            <a:r>
              <a:rPr lang="en-US" b="1" dirty="0"/>
              <a:t>Date : </a:t>
            </a:r>
            <a:r>
              <a:rPr lang="en-US" dirty="0"/>
              <a:t>Wednesday May 8th, 2024 .</a:t>
            </a:r>
            <a:endParaRPr lang="en-US" b="1" dirty="0"/>
          </a:p>
          <a:p>
            <a:endParaRPr lang="en-US" dirty="0"/>
          </a:p>
        </p:txBody>
      </p:sp>
      <p:pic>
        <p:nvPicPr>
          <p:cNvPr id="5" name="Picture 5">
            <a:extLst>
              <a:ext uri="{FF2B5EF4-FFF2-40B4-BE49-F238E27FC236}">
                <a16:creationId xmlns:a16="http://schemas.microsoft.com/office/drawing/2014/main" id="{1A83A3E2-069C-4136-BA04-7345BADF1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561" y="-29429"/>
            <a:ext cx="699365" cy="710466"/>
          </a:xfrm>
          <a:prstGeom prst="rect">
            <a:avLst/>
          </a:prstGeom>
        </p:spPr>
      </p:pic>
    </p:spTree>
    <p:extLst>
      <p:ext uri="{BB962C8B-B14F-4D97-AF65-F5344CB8AC3E}">
        <p14:creationId xmlns:p14="http://schemas.microsoft.com/office/powerpoint/2010/main" val="12876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8C499-0253-4401-B026-A667693E9C80}"/>
              </a:ext>
            </a:extLst>
          </p:cNvPr>
          <p:cNvSpPr txBox="1"/>
          <p:nvPr/>
        </p:nvSpPr>
        <p:spPr>
          <a:xfrm>
            <a:off x="0" y="0"/>
            <a:ext cx="12192000" cy="5816977"/>
          </a:xfrm>
          <a:prstGeom prst="rect">
            <a:avLst/>
          </a:prstGeom>
          <a:noFill/>
        </p:spPr>
        <p:txBody>
          <a:bodyPr wrap="square">
            <a:spAutoFit/>
          </a:bodyPr>
          <a:lstStyle/>
          <a:p>
            <a:pPr algn="ctr"/>
            <a:r>
              <a:rPr lang="en-US" sz="3600" dirty="0">
                <a:solidFill>
                  <a:srgbClr val="C00000"/>
                </a:solidFill>
              </a:rPr>
              <a:t>System Overview</a:t>
            </a:r>
          </a:p>
          <a:p>
            <a:r>
              <a:rPr lang="en-US" sz="2400" dirty="0"/>
              <a:t>The sales process for medical products needs an application to manage it Their works. This application should be web-based and able to accommodate various Business functions to handle daily operations. Among the requirements are the following:</a:t>
            </a:r>
          </a:p>
          <a:p>
            <a:endParaRPr lang="en-US" sz="2400" dirty="0">
              <a:solidFill>
                <a:srgbClr val="C00000"/>
              </a:solidFill>
            </a:endParaRPr>
          </a:p>
          <a:p>
            <a:pPr marL="457200" indent="-457200">
              <a:buFont typeface="+mj-lt"/>
              <a:buAutoNum type="arabicPeriod"/>
            </a:pPr>
            <a:r>
              <a:rPr lang="en-US" sz="2400" dirty="0"/>
              <a:t>Web Based Application </a:t>
            </a:r>
          </a:p>
          <a:p>
            <a:pPr marL="457200" indent="-457200">
              <a:buFont typeface="+mj-lt"/>
              <a:buAutoNum type="arabicPeriod"/>
            </a:pPr>
            <a:r>
              <a:rPr lang="en-US" sz="2400" dirty="0"/>
              <a:t>Database driven (SQL) </a:t>
            </a:r>
          </a:p>
          <a:p>
            <a:pPr marL="457200" indent="-457200">
              <a:buFont typeface="+mj-lt"/>
              <a:buAutoNum type="arabicPeriod"/>
            </a:pPr>
            <a:r>
              <a:rPr lang="en-US" sz="2400" dirty="0"/>
              <a:t>Secure </a:t>
            </a:r>
          </a:p>
          <a:p>
            <a:pPr marL="457200" indent="-457200">
              <a:buFont typeface="+mj-lt"/>
              <a:buAutoNum type="arabicPeriod"/>
            </a:pPr>
            <a:r>
              <a:rPr lang="en-US" sz="2400" dirty="0"/>
              <a:t>Facilitate Back Office Operations: </a:t>
            </a:r>
          </a:p>
          <a:p>
            <a:pPr marL="914400" lvl="1" indent="-457200">
              <a:buAutoNum type="alphaLcPeriod"/>
            </a:pPr>
            <a:r>
              <a:rPr lang="en-US" sz="2400" dirty="0"/>
              <a:t>Supply Inventory </a:t>
            </a:r>
          </a:p>
          <a:p>
            <a:pPr marL="914400" lvl="1" indent="-457200">
              <a:buAutoNum type="alphaLcPeriod"/>
            </a:pPr>
            <a:r>
              <a:rPr lang="en-US" sz="2400" dirty="0"/>
              <a:t> Product Inventory </a:t>
            </a:r>
          </a:p>
          <a:p>
            <a:pPr marL="914400" lvl="1" indent="-457200">
              <a:buAutoNum type="alphaLcPeriod"/>
            </a:pPr>
            <a:r>
              <a:rPr lang="en-US" sz="2400" dirty="0"/>
              <a:t>Shipping </a:t>
            </a:r>
          </a:p>
          <a:p>
            <a:pPr marL="914400" lvl="1" indent="-457200">
              <a:buAutoNum type="alphaLcPeriod"/>
            </a:pPr>
            <a:r>
              <a:rPr lang="en-US" sz="2400" dirty="0"/>
              <a:t>Receiving </a:t>
            </a:r>
          </a:p>
          <a:p>
            <a:pPr marL="914400" lvl="1" indent="-457200">
              <a:buAutoNum type="alphaLcPeriod"/>
            </a:pPr>
            <a:r>
              <a:rPr lang="en-US" sz="2400" dirty="0"/>
              <a:t>Accounts Payable</a:t>
            </a:r>
          </a:p>
          <a:p>
            <a:pPr marL="914400" lvl="1" indent="-457200">
              <a:buAutoNum type="alphaLcPeriod"/>
            </a:pPr>
            <a:r>
              <a:rPr lang="en-US" sz="2400" dirty="0"/>
              <a:t>Scheduling</a:t>
            </a:r>
            <a:endParaRPr lang="en-US" sz="2400" dirty="0">
              <a:solidFill>
                <a:srgbClr val="C00000"/>
              </a:solidFill>
            </a:endParaRPr>
          </a:p>
        </p:txBody>
      </p:sp>
    </p:spTree>
    <p:extLst>
      <p:ext uri="{BB962C8B-B14F-4D97-AF65-F5344CB8AC3E}">
        <p14:creationId xmlns:p14="http://schemas.microsoft.com/office/powerpoint/2010/main" val="189102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046F3-349E-4DA2-AAFD-90B013E9187A}"/>
              </a:ext>
            </a:extLst>
          </p:cNvPr>
          <p:cNvSpPr txBox="1"/>
          <p:nvPr/>
        </p:nvSpPr>
        <p:spPr>
          <a:xfrm>
            <a:off x="0" y="0"/>
            <a:ext cx="12192000" cy="6924973"/>
          </a:xfrm>
          <a:prstGeom prst="rect">
            <a:avLst/>
          </a:prstGeom>
          <a:noFill/>
        </p:spPr>
        <p:txBody>
          <a:bodyPr wrap="square">
            <a:spAutoFit/>
          </a:bodyPr>
          <a:lstStyle/>
          <a:p>
            <a:pPr algn="ctr"/>
            <a:r>
              <a:rPr lang="en-US" sz="3600" dirty="0">
                <a:solidFill>
                  <a:srgbClr val="C00000"/>
                </a:solidFill>
              </a:rPr>
              <a:t>Design Map</a:t>
            </a:r>
          </a:p>
          <a:p>
            <a:r>
              <a:rPr lang="en-US" sz="3200" dirty="0">
                <a:solidFill>
                  <a:schemeClr val="accent1">
                    <a:lumMod val="60000"/>
                    <a:lumOff val="40000"/>
                  </a:schemeClr>
                </a:solidFill>
              </a:rPr>
              <a:t>Software Methodology</a:t>
            </a:r>
          </a:p>
          <a:p>
            <a:r>
              <a:rPr lang="en-US" sz="3600" dirty="0"/>
              <a:t> </a:t>
            </a:r>
            <a:r>
              <a:rPr lang="en-US" sz="2400" dirty="0"/>
              <a:t>The overall project requirements will be clearly defined in the outset of the project, with dated Gantt chart and clear project responsibilities. Since the customer has no need to review programming technique or progress, a design methodology of the type “Waterfall” will be used. The waterfall methodology allows the project to be developed and managed when segmented into a hierarchy of phases, activities, tasks and steps. This model lends itself well to the Gantt chart, which will help monitor the development process, and increase the likelihood of an on time delivery of the source code. The development process will be broken into 5 Phases:</a:t>
            </a:r>
          </a:p>
          <a:p>
            <a:endParaRPr lang="en-US" sz="2400" dirty="0"/>
          </a:p>
          <a:p>
            <a:r>
              <a:rPr lang="en-US" sz="2400" dirty="0"/>
              <a:t>           </a:t>
            </a:r>
            <a:r>
              <a:rPr lang="en-US" sz="2400" dirty="0">
                <a:solidFill>
                  <a:schemeClr val="accent6">
                    <a:lumMod val="75000"/>
                  </a:schemeClr>
                </a:solidFill>
              </a:rPr>
              <a:t>Design</a:t>
            </a:r>
            <a:r>
              <a:rPr lang="en-US" sz="2400" dirty="0"/>
              <a:t>               </a:t>
            </a:r>
            <a:r>
              <a:rPr lang="en-US" sz="2400" dirty="0">
                <a:solidFill>
                  <a:schemeClr val="accent6">
                    <a:lumMod val="75000"/>
                  </a:schemeClr>
                </a:solidFill>
              </a:rPr>
              <a:t>Code</a:t>
            </a:r>
            <a:r>
              <a:rPr lang="en-US" sz="2400" dirty="0"/>
              <a:t>             </a:t>
            </a:r>
            <a:r>
              <a:rPr lang="en-US" sz="2400" dirty="0">
                <a:solidFill>
                  <a:schemeClr val="accent6">
                    <a:lumMod val="75000"/>
                  </a:schemeClr>
                </a:solidFill>
              </a:rPr>
              <a:t>Test</a:t>
            </a:r>
            <a:r>
              <a:rPr lang="en-US" sz="2400" dirty="0"/>
              <a:t>               </a:t>
            </a:r>
            <a:r>
              <a:rPr lang="en-US" sz="2400" dirty="0">
                <a:solidFill>
                  <a:schemeClr val="accent6">
                    <a:lumMod val="75000"/>
                  </a:schemeClr>
                </a:solidFill>
              </a:rPr>
              <a:t>Bug</a:t>
            </a:r>
            <a:r>
              <a:rPr lang="en-US" sz="2400" dirty="0"/>
              <a:t> </a:t>
            </a:r>
            <a:r>
              <a:rPr lang="en-US" sz="2400" dirty="0">
                <a:solidFill>
                  <a:schemeClr val="accent6">
                    <a:lumMod val="75000"/>
                  </a:schemeClr>
                </a:solidFill>
              </a:rPr>
              <a:t>Fixes</a:t>
            </a:r>
            <a:r>
              <a:rPr lang="en-US" sz="2400" dirty="0"/>
              <a:t>                </a:t>
            </a:r>
            <a:r>
              <a:rPr lang="en-US" sz="2400" dirty="0">
                <a:solidFill>
                  <a:schemeClr val="accent6">
                    <a:lumMod val="75000"/>
                  </a:schemeClr>
                </a:solidFill>
              </a:rPr>
              <a:t>Documentation</a:t>
            </a:r>
          </a:p>
          <a:p>
            <a:endParaRPr lang="en-US" sz="2400" dirty="0">
              <a:solidFill>
                <a:schemeClr val="accent6">
                  <a:lumMod val="75000"/>
                </a:schemeClr>
              </a:solidFill>
            </a:endParaRPr>
          </a:p>
          <a:p>
            <a:endParaRPr lang="en-US" sz="2400" dirty="0">
              <a:solidFill>
                <a:schemeClr val="accent6">
                  <a:lumMod val="75000"/>
                </a:schemeClr>
              </a:solidFill>
            </a:endParaRPr>
          </a:p>
          <a:p>
            <a:pPr lvl="1"/>
            <a:r>
              <a:rPr lang="en-US" sz="2800" dirty="0">
                <a:solidFill>
                  <a:schemeClr val="accent6">
                    <a:lumMod val="75000"/>
                  </a:schemeClr>
                </a:solidFill>
              </a:rPr>
              <a:t>Design Phase</a:t>
            </a:r>
          </a:p>
          <a:p>
            <a:pPr lvl="2"/>
            <a:r>
              <a:rPr lang="en-US" sz="2400" dirty="0"/>
              <a:t>The design phase consists of producing this document, which includes the software design requirements. These requirements will be reviewed by the primary contact for the final deliverable, and once approved, will continue to the “code” phase.</a:t>
            </a:r>
            <a:endParaRPr lang="en-US" sz="2400" dirty="0">
              <a:solidFill>
                <a:schemeClr val="accent6">
                  <a:lumMod val="75000"/>
                </a:schemeClr>
              </a:solidFill>
            </a:endParaRPr>
          </a:p>
        </p:txBody>
      </p:sp>
      <p:sp>
        <p:nvSpPr>
          <p:cNvPr id="5" name="Arrow: Right 4">
            <a:extLst>
              <a:ext uri="{FF2B5EF4-FFF2-40B4-BE49-F238E27FC236}">
                <a16:creationId xmlns:a16="http://schemas.microsoft.com/office/drawing/2014/main" id="{2EC4A572-2844-4246-BFE3-0F791ECD6AEF}"/>
              </a:ext>
            </a:extLst>
          </p:cNvPr>
          <p:cNvSpPr/>
          <p:nvPr/>
        </p:nvSpPr>
        <p:spPr>
          <a:xfrm>
            <a:off x="1776382" y="4269485"/>
            <a:ext cx="834856" cy="2226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Arrow: Right 5">
            <a:extLst>
              <a:ext uri="{FF2B5EF4-FFF2-40B4-BE49-F238E27FC236}">
                <a16:creationId xmlns:a16="http://schemas.microsoft.com/office/drawing/2014/main" id="{49E85A42-E60C-4520-8F22-8D78DA3B45E6}"/>
              </a:ext>
            </a:extLst>
          </p:cNvPr>
          <p:cNvSpPr/>
          <p:nvPr/>
        </p:nvSpPr>
        <p:spPr>
          <a:xfrm>
            <a:off x="3407358" y="4269485"/>
            <a:ext cx="829136" cy="1802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822E7CA-9FE7-49ED-81FF-B4CBB3223887}"/>
              </a:ext>
            </a:extLst>
          </p:cNvPr>
          <p:cNvSpPr/>
          <p:nvPr/>
        </p:nvSpPr>
        <p:spPr>
          <a:xfrm>
            <a:off x="4769289" y="4249365"/>
            <a:ext cx="834504" cy="2003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BB0C29B-749B-4072-8A41-FA5E94298B14}"/>
              </a:ext>
            </a:extLst>
          </p:cNvPr>
          <p:cNvSpPr/>
          <p:nvPr/>
        </p:nvSpPr>
        <p:spPr>
          <a:xfrm>
            <a:off x="6971661" y="4261739"/>
            <a:ext cx="837098" cy="1505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40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07CEE-785E-4923-99E5-1347108A0BAB}"/>
              </a:ext>
            </a:extLst>
          </p:cNvPr>
          <p:cNvSpPr txBox="1"/>
          <p:nvPr/>
        </p:nvSpPr>
        <p:spPr>
          <a:xfrm>
            <a:off x="99515" y="99514"/>
            <a:ext cx="12092485" cy="6555641"/>
          </a:xfrm>
          <a:prstGeom prst="rect">
            <a:avLst/>
          </a:prstGeom>
          <a:noFill/>
        </p:spPr>
        <p:txBody>
          <a:bodyPr wrap="square">
            <a:spAutoFit/>
          </a:bodyPr>
          <a:lstStyle/>
          <a:p>
            <a:pPr lvl="1"/>
            <a:r>
              <a:rPr lang="en-US" sz="2800" dirty="0">
                <a:solidFill>
                  <a:schemeClr val="accent6">
                    <a:lumMod val="75000"/>
                  </a:schemeClr>
                </a:solidFill>
              </a:rPr>
              <a:t>Code phase</a:t>
            </a:r>
          </a:p>
          <a:p>
            <a:pPr lvl="2"/>
            <a:r>
              <a:rPr lang="en-US" sz="2400" dirty="0"/>
              <a:t>The code phase involves application development, based on the design</a:t>
            </a:r>
          </a:p>
          <a:p>
            <a:pPr lvl="2"/>
            <a:r>
              <a:rPr lang="en-US" sz="2400" dirty="0"/>
              <a:t>specifications contained in this document. This phase is further subdivided into</a:t>
            </a:r>
          </a:p>
          <a:p>
            <a:pPr lvl="2"/>
            <a:r>
              <a:rPr lang="en-US" sz="2400" dirty="0"/>
              <a:t>three distinct portions: API Interface, Primary Interface, and Database Design.</a:t>
            </a:r>
          </a:p>
          <a:p>
            <a:pPr lvl="2"/>
            <a:endParaRPr lang="en-US" sz="2400" dirty="0"/>
          </a:p>
          <a:p>
            <a:pPr lvl="1"/>
            <a:r>
              <a:rPr lang="en-US" sz="2800" dirty="0">
                <a:solidFill>
                  <a:schemeClr val="accent6">
                    <a:lumMod val="75000"/>
                  </a:schemeClr>
                </a:solidFill>
              </a:rPr>
              <a:t>Test phase</a:t>
            </a:r>
          </a:p>
          <a:p>
            <a:pPr lvl="2"/>
            <a:r>
              <a:rPr lang="en-US" sz="2400" dirty="0"/>
              <a:t>The testing phase will document all user processes, and verify their functionality. The customer will be involved in this phase to ensure the system is functioning as expected. Additionally, “Bugzilla” will be utilize to track and close any encountered issues.</a:t>
            </a:r>
          </a:p>
          <a:p>
            <a:pPr lvl="2"/>
            <a:endParaRPr lang="en-US" sz="2400" dirty="0"/>
          </a:p>
          <a:p>
            <a:pPr lvl="1"/>
            <a:r>
              <a:rPr lang="en-US" sz="2800" dirty="0">
                <a:solidFill>
                  <a:schemeClr val="accent6">
                    <a:lumMod val="75000"/>
                  </a:schemeClr>
                </a:solidFill>
              </a:rPr>
              <a:t>Bug</a:t>
            </a:r>
            <a:r>
              <a:rPr lang="en-US" sz="2800" dirty="0"/>
              <a:t> </a:t>
            </a:r>
            <a:r>
              <a:rPr lang="en-US" sz="2800" dirty="0">
                <a:solidFill>
                  <a:schemeClr val="accent6">
                    <a:lumMod val="75000"/>
                  </a:schemeClr>
                </a:solidFill>
              </a:rPr>
              <a:t>Fixes</a:t>
            </a:r>
          </a:p>
          <a:p>
            <a:pPr lvl="2"/>
            <a:r>
              <a:rPr lang="en-US" sz="2400" dirty="0"/>
              <a:t>During the testing phase, the bug fix phase will run concurrently, as development repairs any bugs, and testing verifies bug fixes. </a:t>
            </a:r>
          </a:p>
          <a:p>
            <a:pPr lvl="2"/>
            <a:endParaRPr lang="en-US" sz="2400" dirty="0"/>
          </a:p>
          <a:p>
            <a:pPr lvl="1"/>
            <a:r>
              <a:rPr lang="en-US" sz="2800" dirty="0">
                <a:solidFill>
                  <a:schemeClr val="accent6">
                    <a:lumMod val="75000"/>
                  </a:schemeClr>
                </a:solidFill>
              </a:rPr>
              <a:t>Documentation</a:t>
            </a:r>
          </a:p>
          <a:p>
            <a:pPr lvl="2"/>
            <a:r>
              <a:rPr lang="en-US" sz="2400" dirty="0"/>
              <a:t>will include source, and user documentation, as well as known issues and limitations. </a:t>
            </a:r>
          </a:p>
          <a:p>
            <a:pPr lvl="1"/>
            <a:endParaRPr lang="en-US" sz="2400" dirty="0"/>
          </a:p>
        </p:txBody>
      </p:sp>
    </p:spTree>
    <p:extLst>
      <p:ext uri="{BB962C8B-B14F-4D97-AF65-F5344CB8AC3E}">
        <p14:creationId xmlns:p14="http://schemas.microsoft.com/office/powerpoint/2010/main" val="392199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C8DF9-F432-407D-8BE0-47414C6EB2E7}"/>
              </a:ext>
            </a:extLst>
          </p:cNvPr>
          <p:cNvSpPr txBox="1"/>
          <p:nvPr/>
        </p:nvSpPr>
        <p:spPr>
          <a:xfrm>
            <a:off x="0" y="-1"/>
            <a:ext cx="12192000" cy="7294305"/>
          </a:xfrm>
          <a:prstGeom prst="rect">
            <a:avLst/>
          </a:prstGeom>
          <a:noFill/>
        </p:spPr>
        <p:txBody>
          <a:bodyPr wrap="square" anchor="t">
            <a:spAutoFit/>
          </a:bodyPr>
          <a:lstStyle/>
          <a:p>
            <a:pPr algn="ctr"/>
            <a:r>
              <a:rPr lang="en-US" sz="3600" dirty="0">
                <a:solidFill>
                  <a:srgbClr val="C00000"/>
                </a:solidFill>
              </a:rPr>
              <a:t>Supporting Material</a:t>
            </a:r>
          </a:p>
          <a:p>
            <a:r>
              <a:rPr lang="en-US" sz="2400" dirty="0"/>
              <a:t>FEDEX and UPS Integration The Web API for FedEx and UPS should be utilized for shipping / receiving functions, as well as automatic payment systems. These documents can be found at: </a:t>
            </a:r>
            <a:r>
              <a:rPr lang="en-US" sz="2400" dirty="0">
                <a:solidFill>
                  <a:schemeClr val="accent5"/>
                </a:solidFill>
              </a:rPr>
              <a:t>http://www.fedex.com/us/solutions/shipapi/sample_code.html?link=4 http://www.programmableweb.com/api/UPS </a:t>
            </a:r>
          </a:p>
          <a:p>
            <a:r>
              <a:rPr lang="en-US" sz="2400" dirty="0"/>
              <a:t>Payment systems will be handled using Google’s Checkout service to process accounts receivable, payable, and retail checkout. The API can be found here: </a:t>
            </a:r>
            <a:r>
              <a:rPr lang="en-US" sz="2400" dirty="0">
                <a:solidFill>
                  <a:schemeClr val="accent5"/>
                </a:solidFill>
              </a:rPr>
              <a:t>https://www.google.com/accounts/ServiceLogin?service=sierra&amp;continue=https%3A%2 F%2Fcheckout.google.com%2F%3Fgsessionid%3DnVbqyZXZioQ%26upgrade%3Dtrue &amp;hl=</a:t>
            </a:r>
            <a:r>
              <a:rPr lang="en-US" sz="2400" dirty="0" err="1">
                <a:solidFill>
                  <a:schemeClr val="accent5"/>
                </a:solidFill>
              </a:rPr>
              <a:t>en_US&amp;nui</a:t>
            </a:r>
            <a:r>
              <a:rPr lang="en-US" sz="2400" dirty="0">
                <a:solidFill>
                  <a:schemeClr val="accent5"/>
                </a:solidFill>
              </a:rPr>
              <a:t>=1&amp;ltmpl=default</a:t>
            </a:r>
          </a:p>
          <a:p>
            <a:endParaRPr lang="en-US" sz="2400" dirty="0">
              <a:solidFill>
                <a:schemeClr val="accent5"/>
              </a:solidFill>
            </a:endParaRPr>
          </a:p>
          <a:p>
            <a:endParaRPr lang="en-US" sz="2400" dirty="0">
              <a:solidFill>
                <a:schemeClr val="accent5"/>
              </a:solidFill>
            </a:endParaRPr>
          </a:p>
          <a:p>
            <a:pPr algn="ctr"/>
            <a:r>
              <a:rPr lang="en-US" sz="3600" dirty="0">
                <a:solidFill>
                  <a:srgbClr val="C00000"/>
                </a:solidFill>
              </a:rPr>
              <a:t>Constraints</a:t>
            </a:r>
          </a:p>
          <a:p>
            <a:pPr lvl="1"/>
            <a:r>
              <a:rPr lang="en-US" sz="2800" dirty="0">
                <a:solidFill>
                  <a:srgbClr val="7030A0"/>
                </a:solidFill>
              </a:rPr>
              <a:t>Software</a:t>
            </a:r>
          </a:p>
          <a:p>
            <a:r>
              <a:rPr lang="en-US" sz="2400" b="1" i="0" dirty="0">
                <a:solidFill>
                  <a:srgbClr val="0D0D0D"/>
                </a:solidFill>
                <a:effectLst/>
                <a:latin typeface="Söhne"/>
              </a:rPr>
              <a:t>Product Classification:</a:t>
            </a:r>
            <a:r>
              <a:rPr lang="en-US" sz="2400" b="0" i="0" dirty="0">
                <a:solidFill>
                  <a:srgbClr val="0D0D0D"/>
                </a:solidFill>
                <a:effectLst/>
                <a:latin typeface="Söhne"/>
              </a:rPr>
              <a:t> Medical products are classified into different categories based on factors such as intended use, risk level. The software must support accurate classification and categorization of products to ensure appropriate listing, labeling, and distribution</a:t>
            </a:r>
            <a:r>
              <a:rPr lang="en-US" sz="2800" b="0" i="0" dirty="0">
                <a:solidFill>
                  <a:srgbClr val="0D0D0D"/>
                </a:solidFill>
                <a:effectLst/>
                <a:latin typeface="Söhne"/>
              </a:rPr>
              <a:t>.</a:t>
            </a:r>
          </a:p>
          <a:p>
            <a:endParaRPr lang="en-US" sz="2800" dirty="0">
              <a:solidFill>
                <a:srgbClr val="7030A0"/>
              </a:solidFill>
            </a:endParaRPr>
          </a:p>
        </p:txBody>
      </p:sp>
    </p:spTree>
    <p:extLst>
      <p:ext uri="{BB962C8B-B14F-4D97-AF65-F5344CB8AC3E}">
        <p14:creationId xmlns:p14="http://schemas.microsoft.com/office/powerpoint/2010/main" val="55699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82CCD1-341C-41DC-A6E1-061DCD16CDDE}"/>
              </a:ext>
            </a:extLst>
          </p:cNvPr>
          <p:cNvSpPr txBox="1"/>
          <p:nvPr/>
        </p:nvSpPr>
        <p:spPr>
          <a:xfrm>
            <a:off x="0" y="0"/>
            <a:ext cx="12192000" cy="6617196"/>
          </a:xfrm>
          <a:prstGeom prst="rect">
            <a:avLst/>
          </a:prstGeom>
          <a:noFill/>
        </p:spPr>
        <p:txBody>
          <a:bodyPr wrap="square">
            <a:spAutoFit/>
          </a:bodyPr>
          <a:lstStyle/>
          <a:p>
            <a:r>
              <a:rPr lang="en-US" sz="2400" b="1" i="0" dirty="0">
                <a:solidFill>
                  <a:srgbClr val="0D0D0D"/>
                </a:solidFill>
                <a:effectLst/>
                <a:latin typeface="Söhne"/>
              </a:rPr>
              <a:t>Product Information Management: </a:t>
            </a:r>
            <a:r>
              <a:rPr lang="en-US" sz="2400" b="0" i="0" dirty="0">
                <a:solidFill>
                  <a:srgbClr val="0D0D0D"/>
                </a:solidFill>
                <a:effectLst/>
                <a:latin typeface="Söhne"/>
              </a:rPr>
              <a:t>The software must support the storage and retrieval of comprehensive product data, including descriptions, specifications, indications, contraindications, precautions, and usage instructions. </a:t>
            </a:r>
          </a:p>
          <a:p>
            <a:r>
              <a:rPr lang="en-US" sz="2400" b="1" i="0" dirty="0">
                <a:solidFill>
                  <a:srgbClr val="0D0D0D"/>
                </a:solidFill>
                <a:effectLst/>
                <a:latin typeface="Söhne"/>
              </a:rPr>
              <a:t>Inventory Management:</a:t>
            </a:r>
            <a:r>
              <a:rPr lang="en-US" sz="2400" b="0" i="0" dirty="0">
                <a:solidFill>
                  <a:srgbClr val="0D0D0D"/>
                </a:solidFill>
                <a:effectLst/>
                <a:latin typeface="Söhne"/>
              </a:rPr>
              <a:t> Effective inventory management is essential to ensure the availability of medical products and prevent </a:t>
            </a:r>
            <a:r>
              <a:rPr lang="en-US" sz="2400" b="0" i="0" dirty="0" err="1">
                <a:solidFill>
                  <a:srgbClr val="0D0D0D"/>
                </a:solidFill>
                <a:effectLst/>
                <a:latin typeface="Söhne"/>
              </a:rPr>
              <a:t>stockouts</a:t>
            </a:r>
            <a:r>
              <a:rPr lang="en-US" sz="2400" b="0" i="0" dirty="0">
                <a:solidFill>
                  <a:srgbClr val="0D0D0D"/>
                </a:solidFill>
                <a:effectLst/>
                <a:latin typeface="Söhne"/>
              </a:rPr>
              <a:t> or overstock situations.</a:t>
            </a:r>
          </a:p>
          <a:p>
            <a:r>
              <a:rPr lang="en-US" sz="2400" b="1" i="0" dirty="0">
                <a:solidFill>
                  <a:srgbClr val="0D0D0D"/>
                </a:solidFill>
                <a:effectLst/>
                <a:latin typeface="Söhne"/>
              </a:rPr>
              <a:t>Quality Assurance:</a:t>
            </a:r>
            <a:r>
              <a:rPr lang="en-US" sz="2400" dirty="0">
                <a:solidFill>
                  <a:srgbClr val="0D0D0D"/>
                </a:solidFill>
                <a:latin typeface="Söhne"/>
              </a:rPr>
              <a:t> </a:t>
            </a:r>
            <a:r>
              <a:rPr lang="en-US" sz="2400" b="0" i="0" dirty="0">
                <a:solidFill>
                  <a:srgbClr val="0D0D0D"/>
                </a:solidFill>
                <a:effectLst/>
                <a:latin typeface="Söhne"/>
              </a:rPr>
              <a:t>The software must implement quality assurance measures such as product authentication, batch tracking, expiration date management, and supplier verification to mitigate the risk of counterfeit or substandard products. </a:t>
            </a:r>
            <a:endParaRPr lang="en-US" sz="2800" dirty="0">
              <a:solidFill>
                <a:srgbClr val="7030A0"/>
              </a:solidFill>
            </a:endParaRPr>
          </a:p>
          <a:p>
            <a:pPr lvl="1"/>
            <a:r>
              <a:rPr lang="en-US" sz="2800" dirty="0">
                <a:solidFill>
                  <a:srgbClr val="7030A0"/>
                </a:solidFill>
              </a:rPr>
              <a:t>Hardware</a:t>
            </a:r>
          </a:p>
          <a:p>
            <a:r>
              <a:rPr lang="en-US" sz="2400" dirty="0"/>
              <a:t>Testing and performance monitoring should be baselined on this configuration. The server will have up to two processors, and 2 GB of RAM.</a:t>
            </a:r>
          </a:p>
          <a:p>
            <a:endParaRPr lang="en-US" sz="2400" dirty="0"/>
          </a:p>
          <a:p>
            <a:pPr algn="ctr"/>
            <a:r>
              <a:rPr lang="en-US" sz="3600" i="0" dirty="0">
                <a:solidFill>
                  <a:srgbClr val="C00000"/>
                </a:solidFill>
                <a:effectLst/>
                <a:latin typeface="Söhne"/>
              </a:rPr>
              <a:t>User Interface Design</a:t>
            </a:r>
            <a:endParaRPr lang="en-US" sz="2400" i="0" dirty="0">
              <a:solidFill>
                <a:srgbClr val="C00000"/>
              </a:solidFill>
              <a:effectLst/>
              <a:latin typeface="Söhne"/>
            </a:endParaRPr>
          </a:p>
          <a:p>
            <a:r>
              <a:rPr lang="en-US" sz="2400" dirty="0"/>
              <a:t>Input Field for Adding New products (Admin)</a:t>
            </a:r>
          </a:p>
          <a:p>
            <a:r>
              <a:rPr lang="en-US" sz="2400" dirty="0"/>
              <a:t>Buttons for Editing and Deleting products (Admin)</a:t>
            </a:r>
          </a:p>
          <a:p>
            <a:r>
              <a:rPr lang="en-US" sz="2400" dirty="0"/>
              <a:t>Buttons for Editing and Deleting the chosen products</a:t>
            </a:r>
          </a:p>
          <a:p>
            <a:endParaRPr lang="en-US" sz="2400" dirty="0"/>
          </a:p>
        </p:txBody>
      </p:sp>
    </p:spTree>
    <p:extLst>
      <p:ext uri="{BB962C8B-B14F-4D97-AF65-F5344CB8AC3E}">
        <p14:creationId xmlns:p14="http://schemas.microsoft.com/office/powerpoint/2010/main" val="126205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C5018-C312-4B90-AA25-DDAFE94821B5}"/>
              </a:ext>
            </a:extLst>
          </p:cNvPr>
          <p:cNvSpPr txBox="1"/>
          <p:nvPr/>
        </p:nvSpPr>
        <p:spPr>
          <a:xfrm>
            <a:off x="0" y="0"/>
            <a:ext cx="12192000" cy="5447645"/>
          </a:xfrm>
          <a:prstGeom prst="rect">
            <a:avLst/>
          </a:prstGeom>
          <a:noFill/>
        </p:spPr>
        <p:txBody>
          <a:bodyPr wrap="square">
            <a:spAutoFit/>
          </a:bodyPr>
          <a:lstStyle/>
          <a:p>
            <a:pPr algn="ctr"/>
            <a:r>
              <a:rPr lang="en-US" sz="3600" i="0" dirty="0">
                <a:solidFill>
                  <a:srgbClr val="C00000"/>
                </a:solidFill>
                <a:effectLst/>
                <a:latin typeface="Söhne"/>
              </a:rPr>
              <a:t>Backend Design</a:t>
            </a:r>
          </a:p>
          <a:p>
            <a:r>
              <a:rPr lang="en-US" sz="2400" i="0" dirty="0">
                <a:effectLst/>
                <a:latin typeface="Söhne"/>
              </a:rPr>
              <a:t>application is designed as a RESTful API to facilitate communication between the client-side interface and the server-side logic. </a:t>
            </a:r>
          </a:p>
          <a:p>
            <a:endParaRPr lang="en-US" sz="2400" i="0" dirty="0">
              <a:effectLst/>
              <a:latin typeface="Söhne"/>
            </a:endParaRPr>
          </a:p>
          <a:p>
            <a:r>
              <a:rPr lang="en-US" sz="2400" i="0" dirty="0">
                <a:effectLst/>
                <a:latin typeface="Söhne"/>
              </a:rPr>
              <a:t>The following endpoints and functionalities are defined:</a:t>
            </a:r>
          </a:p>
          <a:p>
            <a:r>
              <a:rPr lang="en-US" sz="2400" i="0" dirty="0">
                <a:solidFill>
                  <a:srgbClr val="7030A0"/>
                </a:solidFill>
                <a:effectLst/>
                <a:latin typeface="Söhne"/>
              </a:rPr>
              <a:t>GET /tasks: </a:t>
            </a:r>
            <a:r>
              <a:rPr lang="en-US" sz="2400" i="0" dirty="0">
                <a:effectLst/>
                <a:latin typeface="Söhne"/>
              </a:rPr>
              <a:t>Retrieves all tasks from the database and returns them as JSON objects to the client.</a:t>
            </a:r>
          </a:p>
          <a:p>
            <a:r>
              <a:rPr lang="en-US" sz="2400" i="0" dirty="0">
                <a:solidFill>
                  <a:srgbClr val="7030A0"/>
                </a:solidFill>
                <a:effectLst/>
                <a:latin typeface="Söhne"/>
              </a:rPr>
              <a:t>POST /tasks: </a:t>
            </a:r>
            <a:r>
              <a:rPr lang="en-US" sz="2400" i="0" dirty="0">
                <a:effectLst/>
                <a:latin typeface="Söhne"/>
              </a:rPr>
              <a:t>Receives a new task object from the client, validates it, and inserts it into the database. Returns the newly created task object with a unique identifier.</a:t>
            </a:r>
          </a:p>
          <a:p>
            <a:r>
              <a:rPr lang="en-US" sz="2400" i="0" dirty="0">
                <a:solidFill>
                  <a:srgbClr val="7030A0"/>
                </a:solidFill>
                <a:effectLst/>
                <a:latin typeface="Söhne"/>
              </a:rPr>
              <a:t>PUT /tasks/:id</a:t>
            </a:r>
            <a:r>
              <a:rPr lang="en-US" sz="2400" i="0" dirty="0">
                <a:effectLst/>
                <a:latin typeface="Söhne"/>
              </a:rPr>
              <a:t>: Accepts an updated task object with the specified identifier from the client, validates it, and updates the corresponding task in the database. Returns the updated task object.</a:t>
            </a:r>
          </a:p>
          <a:p>
            <a:r>
              <a:rPr lang="en-US" sz="2400" i="0" dirty="0">
                <a:solidFill>
                  <a:srgbClr val="7030A0"/>
                </a:solidFill>
                <a:effectLst/>
                <a:latin typeface="Söhne"/>
              </a:rPr>
              <a:t>DELETE /tasks/:id</a:t>
            </a:r>
            <a:r>
              <a:rPr lang="en-US" sz="2400" i="0" dirty="0">
                <a:effectLst/>
                <a:latin typeface="Söhne"/>
              </a:rPr>
              <a:t>: Deletes the task with the specified identifier from the database. Returns a success message upon successful deletion.</a:t>
            </a:r>
          </a:p>
          <a:p>
            <a:endParaRPr lang="en-US" sz="2400" i="0" dirty="0">
              <a:effectLst/>
              <a:latin typeface="Söhne"/>
            </a:endParaRPr>
          </a:p>
        </p:txBody>
      </p:sp>
    </p:spTree>
    <p:extLst>
      <p:ext uri="{BB962C8B-B14F-4D97-AF65-F5344CB8AC3E}">
        <p14:creationId xmlns:p14="http://schemas.microsoft.com/office/powerpoint/2010/main" val="138844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EAFDB-F98D-4845-8396-77E7B40B22F3}"/>
              </a:ext>
            </a:extLst>
          </p:cNvPr>
          <p:cNvSpPr txBox="1"/>
          <p:nvPr/>
        </p:nvSpPr>
        <p:spPr>
          <a:xfrm>
            <a:off x="0" y="1"/>
            <a:ext cx="12192000" cy="6309420"/>
          </a:xfrm>
          <a:prstGeom prst="rect">
            <a:avLst/>
          </a:prstGeom>
          <a:noFill/>
        </p:spPr>
        <p:txBody>
          <a:bodyPr wrap="square">
            <a:spAutoFit/>
          </a:bodyPr>
          <a:lstStyle/>
          <a:p>
            <a:pPr algn="ctr"/>
            <a:r>
              <a:rPr lang="en-US" sz="3600" dirty="0">
                <a:solidFill>
                  <a:srgbClr val="C00000"/>
                </a:solidFill>
              </a:rPr>
              <a:t>OVERALL DESCRIPTION</a:t>
            </a:r>
          </a:p>
          <a:p>
            <a:r>
              <a:rPr lang="en-US" sz="3200" dirty="0">
                <a:solidFill>
                  <a:schemeClr val="accent1">
                    <a:lumMod val="60000"/>
                    <a:lumOff val="40000"/>
                  </a:schemeClr>
                </a:solidFill>
              </a:rPr>
              <a:t>  DESCRIPTION:-</a:t>
            </a:r>
          </a:p>
          <a:p>
            <a:pPr marL="971550" lvl="1" indent="-514350">
              <a:buFont typeface="Arial" panose="020B0604020202020204" pitchFamily="34" charset="0"/>
              <a:buChar char="•"/>
            </a:pPr>
            <a:r>
              <a:rPr lang="en-US" sz="2400" dirty="0"/>
              <a:t>Any member can register and view available products</a:t>
            </a:r>
            <a:r>
              <a:rPr lang="en-US" sz="2400" dirty="0">
                <a:solidFill>
                  <a:schemeClr val="accent1">
                    <a:lumMod val="60000"/>
                    <a:lumOff val="40000"/>
                  </a:schemeClr>
                </a:solidFill>
              </a:rPr>
              <a:t>.</a:t>
            </a:r>
          </a:p>
          <a:p>
            <a:pPr marL="971550" lvl="1" indent="-514350">
              <a:buFont typeface="Arial" panose="020B0604020202020204" pitchFamily="34" charset="0"/>
              <a:buChar char="•"/>
            </a:pPr>
            <a:r>
              <a:rPr lang="en-US" sz="2400" dirty="0"/>
              <a:t>Any member can search for products</a:t>
            </a:r>
          </a:p>
          <a:p>
            <a:pPr marL="971550" lvl="1" indent="-514350">
              <a:buFont typeface="Arial" panose="020B0604020202020204" pitchFamily="34" charset="0"/>
              <a:buChar char="•"/>
            </a:pPr>
            <a:r>
              <a:rPr lang="en-US" sz="2400" dirty="0"/>
              <a:t>There are three roles available: Visitor, User and Admin. </a:t>
            </a:r>
          </a:p>
          <a:p>
            <a:pPr marL="1885950" lvl="3" indent="-514350">
              <a:buFont typeface="+mj-lt"/>
              <a:buAutoNum type="arabicPeriod"/>
            </a:pPr>
            <a:r>
              <a:rPr lang="en-US" sz="2400" dirty="0"/>
              <a:t>Guest can view available products. </a:t>
            </a:r>
          </a:p>
          <a:p>
            <a:pPr marL="1885950" lvl="3" indent="-514350">
              <a:buFont typeface="+mj-lt"/>
              <a:buAutoNum type="arabicPeriod"/>
            </a:pPr>
            <a:r>
              <a:rPr lang="en-US" sz="2400" dirty="0"/>
              <a:t>Customer can view and purchase products. </a:t>
            </a:r>
          </a:p>
          <a:p>
            <a:pPr marL="1885950" lvl="3" indent="-514350">
              <a:buFont typeface="+mj-lt"/>
              <a:buAutoNum type="arabicPeriod"/>
            </a:pPr>
            <a:r>
              <a:rPr lang="en-US" sz="2400" dirty="0"/>
              <a:t>An Admin has some extra privilege including all privilege of Visitor and User.</a:t>
            </a:r>
          </a:p>
          <a:p>
            <a:pPr lvl="5"/>
            <a:r>
              <a:rPr lang="en-US" sz="3600" b="1" dirty="0"/>
              <a:t>-</a:t>
            </a:r>
            <a:r>
              <a:rPr lang="en-US" sz="2400" dirty="0"/>
              <a:t>  Admin can add products, edit product information and add/remove product. </a:t>
            </a:r>
          </a:p>
          <a:p>
            <a:pPr lvl="5"/>
            <a:r>
              <a:rPr lang="en-US" sz="3600" b="1" dirty="0"/>
              <a:t>-</a:t>
            </a:r>
            <a:r>
              <a:rPr lang="en-US" sz="2400" dirty="0"/>
              <a:t>  Admin can add User, edit User information and can remove User. </a:t>
            </a:r>
          </a:p>
          <a:p>
            <a:pPr lvl="5"/>
            <a:r>
              <a:rPr lang="en-US" sz="3600" b="1" dirty="0"/>
              <a:t>-</a:t>
            </a:r>
            <a:r>
              <a:rPr lang="en-US" sz="2400" dirty="0"/>
              <a:t>  Admin can ship order to User based on order placed by sending confirmation mail.</a:t>
            </a:r>
            <a:endParaRPr lang="en-US" sz="2400" dirty="0">
              <a:solidFill>
                <a:schemeClr val="accent1">
                  <a:lumMod val="60000"/>
                  <a:lumOff val="40000"/>
                </a:schemeClr>
              </a:solidFill>
            </a:endParaRPr>
          </a:p>
          <a:p>
            <a:endParaRPr lang="en-US" sz="3600" dirty="0">
              <a:solidFill>
                <a:srgbClr val="C00000"/>
              </a:solidFill>
            </a:endParaRPr>
          </a:p>
        </p:txBody>
      </p:sp>
    </p:spTree>
    <p:extLst>
      <p:ext uri="{BB962C8B-B14F-4D97-AF65-F5344CB8AC3E}">
        <p14:creationId xmlns:p14="http://schemas.microsoft.com/office/powerpoint/2010/main" val="400670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4542C7-93C6-4586-893F-CE805830E112}"/>
              </a:ext>
            </a:extLst>
          </p:cNvPr>
          <p:cNvSpPr txBox="1"/>
          <p:nvPr/>
        </p:nvSpPr>
        <p:spPr>
          <a:xfrm>
            <a:off x="0" y="0"/>
            <a:ext cx="12192000" cy="6309420"/>
          </a:xfrm>
          <a:prstGeom prst="rect">
            <a:avLst/>
          </a:prstGeom>
          <a:noFill/>
        </p:spPr>
        <p:txBody>
          <a:bodyPr wrap="square">
            <a:spAutoFit/>
          </a:bodyPr>
          <a:lstStyle/>
          <a:p>
            <a:endParaRPr lang="en-US" sz="2800" dirty="0"/>
          </a:p>
          <a:p>
            <a:r>
              <a:rPr lang="en-US" sz="3200" dirty="0">
                <a:solidFill>
                  <a:schemeClr val="accent1">
                    <a:lumMod val="60000"/>
                    <a:lumOff val="40000"/>
                  </a:schemeClr>
                </a:solidFill>
              </a:rPr>
              <a:t>Using the code: </a:t>
            </a:r>
          </a:p>
          <a:p>
            <a:pPr marL="800100" lvl="1" indent="-342900">
              <a:buFont typeface="+mj-lt"/>
              <a:buAutoNum type="arabicPeriod"/>
            </a:pPr>
            <a:r>
              <a:rPr lang="en-US" sz="2400" dirty="0"/>
              <a:t>Attach the database in your “XAMPP Server ".</a:t>
            </a:r>
          </a:p>
          <a:p>
            <a:pPr marL="800100" lvl="1" indent="-342900">
              <a:buFont typeface="+mj-lt"/>
              <a:buAutoNum type="arabicPeriod"/>
            </a:pPr>
            <a:r>
              <a:rPr lang="en-US" sz="2400" dirty="0"/>
              <a:t>Run the application on Microsoft Visual Studio as web site. </a:t>
            </a:r>
          </a:p>
          <a:p>
            <a:pPr marL="800100" lvl="1" indent="-342900">
              <a:buFont typeface="+mj-lt"/>
              <a:buAutoNum type="arabicPeriod"/>
            </a:pPr>
            <a:r>
              <a:rPr lang="en-US" sz="2400" dirty="0"/>
              <a:t>Locate the database.</a:t>
            </a:r>
          </a:p>
          <a:p>
            <a:endParaRPr lang="en-US" sz="2400" dirty="0"/>
          </a:p>
          <a:p>
            <a:r>
              <a:rPr lang="en-US" sz="3200" dirty="0">
                <a:solidFill>
                  <a:schemeClr val="accent1">
                    <a:lumMod val="60000"/>
                    <a:lumOff val="40000"/>
                  </a:schemeClr>
                </a:solidFill>
              </a:rPr>
              <a:t>Web Pages details:</a:t>
            </a:r>
          </a:p>
          <a:p>
            <a:pPr marL="800100" lvl="1" indent="-342900">
              <a:buFont typeface="Arial" panose="020B0604020202020204" pitchFamily="34" charset="0"/>
              <a:buChar char="•"/>
            </a:pPr>
            <a:r>
              <a:rPr lang="en-US" sz="2400" dirty="0"/>
              <a:t>Home Page </a:t>
            </a:r>
          </a:p>
          <a:p>
            <a:pPr marL="800100" lvl="1" indent="-342900">
              <a:buFont typeface="Arial" panose="020B0604020202020204" pitchFamily="34" charset="0"/>
              <a:buChar char="•"/>
            </a:pPr>
            <a:r>
              <a:rPr lang="en-US" sz="2400" dirty="0"/>
              <a:t>About Us Page</a:t>
            </a:r>
          </a:p>
          <a:p>
            <a:pPr marL="800100" lvl="1" indent="-342900">
              <a:buFont typeface="Arial" panose="020B0604020202020204" pitchFamily="34" charset="0"/>
              <a:buChar char="•"/>
            </a:pPr>
            <a:r>
              <a:rPr lang="en-US" sz="2400" dirty="0"/>
              <a:t>Blog Page </a:t>
            </a:r>
          </a:p>
          <a:p>
            <a:pPr marL="800100" lvl="1" indent="-342900">
              <a:buFont typeface="Arial" panose="020B0604020202020204" pitchFamily="34" charset="0"/>
              <a:buChar char="•"/>
            </a:pPr>
            <a:r>
              <a:rPr lang="en-US" sz="2400" dirty="0"/>
              <a:t>Shop Page </a:t>
            </a:r>
          </a:p>
          <a:p>
            <a:pPr marL="800100" lvl="1" indent="-342900">
              <a:buFont typeface="Arial" panose="020B0604020202020204" pitchFamily="34" charset="0"/>
              <a:buChar char="•"/>
            </a:pPr>
            <a:r>
              <a:rPr lang="en-US" sz="2400" dirty="0"/>
              <a:t>Contact Us Page </a:t>
            </a:r>
          </a:p>
          <a:p>
            <a:pPr marL="800100" lvl="1" indent="-342900">
              <a:buFont typeface="Arial" panose="020B0604020202020204" pitchFamily="34" charset="0"/>
              <a:buChar char="•"/>
            </a:pPr>
            <a:r>
              <a:rPr lang="en-US" sz="2400" dirty="0"/>
              <a:t>Admin Page </a:t>
            </a:r>
          </a:p>
          <a:p>
            <a:pPr marL="800100" lvl="1" indent="-342900">
              <a:buFont typeface="Arial" panose="020B0604020202020204" pitchFamily="34" charset="0"/>
              <a:buChar char="•"/>
            </a:pPr>
            <a:r>
              <a:rPr lang="en-US" sz="2400" dirty="0"/>
              <a:t>Login Page</a:t>
            </a:r>
          </a:p>
          <a:p>
            <a:pPr marL="800100" lvl="1" indent="-342900">
              <a:buFont typeface="Arial" panose="020B0604020202020204" pitchFamily="34" charset="0"/>
              <a:buChar char="•"/>
            </a:pPr>
            <a:r>
              <a:rPr lang="en-US" sz="2400" dirty="0"/>
              <a:t>Your Cart Page </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6645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63E1D5-8A16-4B6B-A646-BA93BC050074}"/>
              </a:ext>
            </a:extLst>
          </p:cNvPr>
          <p:cNvSpPr txBox="1"/>
          <p:nvPr/>
        </p:nvSpPr>
        <p:spPr>
          <a:xfrm>
            <a:off x="0" y="0"/>
            <a:ext cx="12191999" cy="1631216"/>
          </a:xfrm>
          <a:prstGeom prst="rect">
            <a:avLst/>
          </a:prstGeom>
          <a:noFill/>
        </p:spPr>
        <p:txBody>
          <a:bodyPr wrap="square">
            <a:spAutoFit/>
          </a:bodyPr>
          <a:lstStyle/>
          <a:p>
            <a:pPr lvl="8"/>
            <a:r>
              <a:rPr lang="en-US" sz="3600" dirty="0">
                <a:solidFill>
                  <a:srgbClr val="C00000"/>
                </a:solidFill>
              </a:rPr>
              <a:t>SYSTEM REQUREMENTS</a:t>
            </a:r>
          </a:p>
          <a:p>
            <a:r>
              <a:rPr lang="en-US" sz="3200" dirty="0">
                <a:solidFill>
                  <a:schemeClr val="accent1">
                    <a:lumMod val="60000"/>
                    <a:lumOff val="40000"/>
                  </a:schemeClr>
                </a:solidFill>
              </a:rPr>
              <a:t>USE-CASE DIAGRAM:</a:t>
            </a:r>
          </a:p>
          <a:p>
            <a:endParaRPr lang="en-US" sz="3200" dirty="0">
              <a:solidFill>
                <a:schemeClr val="accent1">
                  <a:lumMod val="60000"/>
                  <a:lumOff val="40000"/>
                </a:schemeClr>
              </a:solidFill>
            </a:endParaRPr>
          </a:p>
        </p:txBody>
      </p:sp>
      <p:pic>
        <p:nvPicPr>
          <p:cNvPr id="7" name="Picture 7">
            <a:extLst>
              <a:ext uri="{FF2B5EF4-FFF2-40B4-BE49-F238E27FC236}">
                <a16:creationId xmlns:a16="http://schemas.microsoft.com/office/drawing/2014/main" id="{7E5E7ECB-F150-413E-919C-5033F6C2B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732" y="1038941"/>
            <a:ext cx="7560401" cy="5819059"/>
          </a:xfrm>
          <a:prstGeom prst="rect">
            <a:avLst/>
          </a:prstGeom>
        </p:spPr>
      </p:pic>
    </p:spTree>
    <p:extLst>
      <p:ext uri="{BB962C8B-B14F-4D97-AF65-F5344CB8AC3E}">
        <p14:creationId xmlns:p14="http://schemas.microsoft.com/office/powerpoint/2010/main" val="190107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F2468-CAA3-4273-AA6D-CD5036DD5BCA}"/>
              </a:ext>
            </a:extLst>
          </p:cNvPr>
          <p:cNvSpPr txBox="1"/>
          <p:nvPr/>
        </p:nvSpPr>
        <p:spPr>
          <a:xfrm>
            <a:off x="1" y="0"/>
            <a:ext cx="12192000" cy="1569660"/>
          </a:xfrm>
          <a:prstGeom prst="rect">
            <a:avLst/>
          </a:prstGeom>
          <a:noFill/>
        </p:spPr>
        <p:txBody>
          <a:bodyPr wrap="square">
            <a:spAutoFit/>
          </a:bodyPr>
          <a:lstStyle/>
          <a:p>
            <a:endParaRPr lang="en-US" sz="3200" dirty="0">
              <a:solidFill>
                <a:schemeClr val="accent1">
                  <a:lumMod val="60000"/>
                  <a:lumOff val="40000"/>
                </a:schemeClr>
              </a:solidFill>
            </a:endParaRPr>
          </a:p>
          <a:p>
            <a:r>
              <a:rPr lang="en-US" sz="3200" dirty="0">
                <a:solidFill>
                  <a:schemeClr val="accent1">
                    <a:lumMod val="60000"/>
                    <a:lumOff val="40000"/>
                  </a:schemeClr>
                </a:solidFill>
              </a:rPr>
              <a:t>ACTIVITY DIAGRAM :</a:t>
            </a:r>
          </a:p>
          <a:p>
            <a:endParaRPr lang="en-US" sz="3200" dirty="0">
              <a:solidFill>
                <a:schemeClr val="accent1">
                  <a:lumMod val="60000"/>
                  <a:lumOff val="40000"/>
                </a:schemeClr>
              </a:solidFill>
            </a:endParaRPr>
          </a:p>
        </p:txBody>
      </p:sp>
      <p:pic>
        <p:nvPicPr>
          <p:cNvPr id="2" name="Picture 4">
            <a:extLst>
              <a:ext uri="{FF2B5EF4-FFF2-40B4-BE49-F238E27FC236}">
                <a16:creationId xmlns:a16="http://schemas.microsoft.com/office/drawing/2014/main" id="{196F93CE-CC3E-4639-80D3-EBB1757B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790" y="312761"/>
            <a:ext cx="4296957" cy="6138334"/>
          </a:xfrm>
          <a:prstGeom prst="rect">
            <a:avLst/>
          </a:prstGeom>
        </p:spPr>
      </p:pic>
    </p:spTree>
    <p:extLst>
      <p:ext uri="{BB962C8B-B14F-4D97-AF65-F5344CB8AC3E}">
        <p14:creationId xmlns:p14="http://schemas.microsoft.com/office/powerpoint/2010/main" val="29606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AE2-6510-4787-A039-A43586C91E08}"/>
              </a:ext>
            </a:extLst>
          </p:cNvPr>
          <p:cNvSpPr>
            <a:spLocks noGrp="1"/>
          </p:cNvSpPr>
          <p:nvPr>
            <p:ph type="ctrTitle" idx="4294967295"/>
          </p:nvPr>
        </p:nvSpPr>
        <p:spPr>
          <a:xfrm>
            <a:off x="0" y="0"/>
            <a:ext cx="12192000" cy="6858000"/>
          </a:xfrm>
        </p:spPr>
        <p:txBody>
          <a:bodyPr>
            <a:normAutofit fontScale="90000"/>
          </a:bodyPr>
          <a:lstStyle/>
          <a:p>
            <a:pPr algn="l"/>
            <a:br>
              <a:rPr lang="en-US" sz="3100" b="1" dirty="0"/>
            </a:br>
            <a:br>
              <a:rPr lang="en-US" sz="3100" b="1" dirty="0"/>
            </a:br>
            <a:br>
              <a:rPr lang="en-US" sz="3100" b="1" dirty="0"/>
            </a:br>
            <a:br>
              <a:rPr lang="en-US" sz="3100" b="1" dirty="0"/>
            </a:br>
            <a:br>
              <a:rPr lang="en-US" b="1" u="sng" dirty="0">
                <a:solidFill>
                  <a:schemeClr val="accent1">
                    <a:lumMod val="75000"/>
                  </a:schemeClr>
                </a:solidFill>
              </a:rPr>
            </a:br>
            <a:br>
              <a:rPr lang="en-US" b="1" u="sng" dirty="0">
                <a:solidFill>
                  <a:schemeClr val="accent1">
                    <a:lumMod val="75000"/>
                  </a:schemeClr>
                </a:solidFill>
              </a:rPr>
            </a:br>
            <a:br>
              <a:rPr lang="en-US" b="1" u="sng" dirty="0">
                <a:solidFill>
                  <a:schemeClr val="accent1">
                    <a:lumMod val="75000"/>
                  </a:schemeClr>
                </a:solidFill>
              </a:rPr>
            </a:br>
            <a:br>
              <a:rPr lang="en-US" b="1" u="sng" dirty="0">
                <a:solidFill>
                  <a:schemeClr val="accent1">
                    <a:lumMod val="75000"/>
                  </a:schemeClr>
                </a:solidFill>
              </a:rPr>
            </a:br>
            <a:br>
              <a:rPr lang="en-US" b="1" u="sng" dirty="0">
                <a:solidFill>
                  <a:schemeClr val="accent1">
                    <a:lumMod val="75000"/>
                  </a:schemeClr>
                </a:solidFill>
              </a:rPr>
            </a:br>
            <a:br>
              <a:rPr lang="en-US" b="1" u="sng" dirty="0">
                <a:solidFill>
                  <a:schemeClr val="accent1">
                    <a:lumMod val="75000"/>
                  </a:schemeClr>
                </a:solidFill>
              </a:rPr>
            </a:br>
            <a:br>
              <a:rPr lang="en-US" b="1" u="sng" dirty="0">
                <a:solidFill>
                  <a:schemeClr val="accent1">
                    <a:lumMod val="75000"/>
                  </a:schemeClr>
                </a:solidFill>
              </a:rPr>
            </a:br>
            <a:r>
              <a:rPr lang="en-US" sz="3600" b="1" dirty="0"/>
              <a:t>The source code for the project can be found here: Or via the QR Code here:</a:t>
            </a:r>
            <a:endParaRPr lang="en-US" sz="3600" b="1" u="sng" dirty="0">
              <a:solidFill>
                <a:schemeClr val="accent1">
                  <a:lumMod val="75000"/>
                </a:schemeClr>
              </a:solidFill>
            </a:endParaRPr>
          </a:p>
        </p:txBody>
      </p:sp>
      <p:graphicFrame>
        <p:nvGraphicFramePr>
          <p:cNvPr id="4" name="Table 4">
            <a:extLst>
              <a:ext uri="{FF2B5EF4-FFF2-40B4-BE49-F238E27FC236}">
                <a16:creationId xmlns:a16="http://schemas.microsoft.com/office/drawing/2014/main" id="{684AAA7B-760D-4D51-BAFF-59CBC4B262DE}"/>
              </a:ext>
            </a:extLst>
          </p:cNvPr>
          <p:cNvGraphicFramePr>
            <a:graphicFrameLocks noGrp="1"/>
          </p:cNvGraphicFramePr>
          <p:nvPr>
            <p:extLst>
              <p:ext uri="{D42A27DB-BD31-4B8C-83A1-F6EECF244321}">
                <p14:modId xmlns:p14="http://schemas.microsoft.com/office/powerpoint/2010/main" val="2728700351"/>
              </p:ext>
            </p:extLst>
          </p:nvPr>
        </p:nvGraphicFramePr>
        <p:xfrm>
          <a:off x="142164" y="1436084"/>
          <a:ext cx="9368619" cy="4148919"/>
        </p:xfrm>
        <a:graphic>
          <a:graphicData uri="http://schemas.openxmlformats.org/drawingml/2006/table">
            <a:tbl>
              <a:tblPr firstRow="1" bandRow="1">
                <a:tableStyleId>{BC89EF96-8CEA-46FF-86C4-4CE0E7609802}</a:tableStyleId>
              </a:tblPr>
              <a:tblGrid>
                <a:gridCol w="3122873">
                  <a:extLst>
                    <a:ext uri="{9D8B030D-6E8A-4147-A177-3AD203B41FA5}">
                      <a16:colId xmlns:a16="http://schemas.microsoft.com/office/drawing/2014/main" val="1599255022"/>
                    </a:ext>
                  </a:extLst>
                </a:gridCol>
                <a:gridCol w="3122873">
                  <a:extLst>
                    <a:ext uri="{9D8B030D-6E8A-4147-A177-3AD203B41FA5}">
                      <a16:colId xmlns:a16="http://schemas.microsoft.com/office/drawing/2014/main" val="1324027244"/>
                    </a:ext>
                  </a:extLst>
                </a:gridCol>
                <a:gridCol w="3122873">
                  <a:extLst>
                    <a:ext uri="{9D8B030D-6E8A-4147-A177-3AD203B41FA5}">
                      <a16:colId xmlns:a16="http://schemas.microsoft.com/office/drawing/2014/main" val="3212126493"/>
                    </a:ext>
                  </a:extLst>
                </a:gridCol>
              </a:tblGrid>
              <a:tr h="452166">
                <a:tc>
                  <a:txBody>
                    <a:bodyPr/>
                    <a:lstStyle/>
                    <a:p>
                      <a:pPr algn="ctr"/>
                      <a:r>
                        <a:rPr lang="en-US" dirty="0"/>
                        <a:t>ID</a:t>
                      </a:r>
                    </a:p>
                  </a:txBody>
                  <a:tcPr anchor="ctr">
                    <a:solidFill>
                      <a:schemeClr val="accent1"/>
                    </a:solidFill>
                  </a:tcPr>
                </a:tc>
                <a:tc>
                  <a:txBody>
                    <a:bodyPr/>
                    <a:lstStyle/>
                    <a:p>
                      <a:pPr algn="ctr"/>
                      <a:r>
                        <a:rPr lang="en-US" dirty="0"/>
                        <a:t>Name</a:t>
                      </a:r>
                    </a:p>
                  </a:txBody>
                  <a:tcPr anchor="ctr">
                    <a:solidFill>
                      <a:schemeClr val="accent1"/>
                    </a:solidFill>
                  </a:tcPr>
                </a:tc>
                <a:tc>
                  <a:txBody>
                    <a:bodyPr/>
                    <a:lstStyle/>
                    <a:p>
                      <a:pPr algn="ctr"/>
                      <a:r>
                        <a:rPr lang="en-US" dirty="0"/>
                        <a:t>Department</a:t>
                      </a:r>
                    </a:p>
                  </a:txBody>
                  <a:tcPr anchor="ctr">
                    <a:solidFill>
                      <a:schemeClr val="accent1"/>
                    </a:solidFill>
                  </a:tcPr>
                </a:tc>
                <a:extLst>
                  <a:ext uri="{0D108BD9-81ED-4DB2-BD59-A6C34878D82A}">
                    <a16:rowId xmlns:a16="http://schemas.microsoft.com/office/drawing/2014/main" val="2131714335"/>
                  </a:ext>
                </a:extLst>
              </a:tr>
              <a:tr h="524909">
                <a:tc>
                  <a:txBody>
                    <a:bodyPr/>
                    <a:lstStyle/>
                    <a:p>
                      <a:pPr algn="ctr"/>
                      <a:r>
                        <a:rPr lang="en-US" dirty="0"/>
                        <a:t>20210521</a:t>
                      </a:r>
                    </a:p>
                  </a:txBody>
                  <a:tcPr anchor="ctr">
                    <a:solidFill>
                      <a:schemeClr val="bg1"/>
                    </a:solidFill>
                  </a:tcPr>
                </a:tc>
                <a:tc>
                  <a:txBody>
                    <a:bodyPr/>
                    <a:lstStyle/>
                    <a:p>
                      <a:pPr algn="ctr"/>
                      <a:r>
                        <a:rPr lang="en-US" dirty="0"/>
                        <a:t>Abdulrahman Maamoun Hassan </a:t>
                      </a:r>
                    </a:p>
                  </a:txBody>
                  <a:tcPr anchor="ctr">
                    <a:solidFill>
                      <a:schemeClr val="bg1"/>
                    </a:solidFill>
                  </a:tcPr>
                </a:tc>
                <a:tc>
                  <a:txBody>
                    <a:bodyPr/>
                    <a:lstStyle/>
                    <a:p>
                      <a:pPr algn="ctr"/>
                      <a:r>
                        <a:rPr lang="en-US" dirty="0"/>
                        <a:t>IS</a:t>
                      </a:r>
                    </a:p>
                  </a:txBody>
                  <a:tcPr anchor="ctr">
                    <a:solidFill>
                      <a:schemeClr val="bg1"/>
                    </a:solidFill>
                  </a:tcPr>
                </a:tc>
                <a:extLst>
                  <a:ext uri="{0D108BD9-81ED-4DB2-BD59-A6C34878D82A}">
                    <a16:rowId xmlns:a16="http://schemas.microsoft.com/office/drawing/2014/main" val="168755009"/>
                  </a:ext>
                </a:extLst>
              </a:tr>
              <a:tr h="496353">
                <a:tc>
                  <a:txBody>
                    <a:bodyPr/>
                    <a:lstStyle/>
                    <a:p>
                      <a:pPr algn="ctr"/>
                      <a:r>
                        <a:rPr lang="en-US" dirty="0"/>
                        <a:t>20210123</a:t>
                      </a:r>
                    </a:p>
                  </a:txBody>
                  <a:tcPr anchor="ctr">
                    <a:solidFill>
                      <a:schemeClr val="bg1"/>
                    </a:solidFill>
                  </a:tcPr>
                </a:tc>
                <a:tc>
                  <a:txBody>
                    <a:bodyPr/>
                    <a:lstStyle/>
                    <a:p>
                      <a:pPr algn="ctr"/>
                      <a:r>
                        <a:rPr lang="en-US" dirty="0"/>
                        <a:t>Ahmed Hesham Sayed</a:t>
                      </a:r>
                    </a:p>
                  </a:txBody>
                  <a:tcPr anchor="ctr">
                    <a:solidFill>
                      <a:schemeClr val="bg1"/>
                    </a:solidFill>
                  </a:tcPr>
                </a:tc>
                <a:tc>
                  <a:txBody>
                    <a:bodyPr/>
                    <a:lstStyle/>
                    <a:p>
                      <a:pPr algn="ctr"/>
                      <a:r>
                        <a:rPr lang="en-US" dirty="0"/>
                        <a:t>IS</a:t>
                      </a:r>
                    </a:p>
                  </a:txBody>
                  <a:tcPr anchor="ctr">
                    <a:solidFill>
                      <a:schemeClr val="bg1"/>
                    </a:solidFill>
                  </a:tcPr>
                </a:tc>
                <a:extLst>
                  <a:ext uri="{0D108BD9-81ED-4DB2-BD59-A6C34878D82A}">
                    <a16:rowId xmlns:a16="http://schemas.microsoft.com/office/drawing/2014/main" val="2306839649"/>
                  </a:ext>
                </a:extLst>
              </a:tr>
              <a:tr h="594749">
                <a:tc>
                  <a:txBody>
                    <a:bodyPr/>
                    <a:lstStyle/>
                    <a:p>
                      <a:pPr algn="ctr"/>
                      <a:r>
                        <a:rPr lang="en-US" dirty="0"/>
                        <a:t>20210681</a:t>
                      </a:r>
                    </a:p>
                  </a:txBody>
                  <a:tcPr anchor="ctr">
                    <a:solidFill>
                      <a:schemeClr val="bg1"/>
                    </a:solidFill>
                  </a:tcPr>
                </a:tc>
                <a:tc>
                  <a:txBody>
                    <a:bodyPr/>
                    <a:lstStyle/>
                    <a:p>
                      <a:pPr algn="ctr"/>
                      <a:r>
                        <a:rPr lang="en-US" dirty="0"/>
                        <a:t>Kareem Ayman Mohamed</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a:t>
                      </a:r>
                    </a:p>
                    <a:p>
                      <a:pPr algn="ctr"/>
                      <a:endParaRPr lang="en-US" dirty="0"/>
                    </a:p>
                  </a:txBody>
                  <a:tcPr>
                    <a:solidFill>
                      <a:schemeClr val="bg1"/>
                    </a:solidFill>
                  </a:tcPr>
                </a:tc>
                <a:extLst>
                  <a:ext uri="{0D108BD9-81ED-4DB2-BD59-A6C34878D82A}">
                    <a16:rowId xmlns:a16="http://schemas.microsoft.com/office/drawing/2014/main" val="2013107334"/>
                  </a:ext>
                </a:extLst>
              </a:tr>
              <a:tr h="594749">
                <a:tc>
                  <a:txBody>
                    <a:bodyPr/>
                    <a:lstStyle/>
                    <a:p>
                      <a:pPr algn="ctr"/>
                      <a:r>
                        <a:rPr lang="en-US" dirty="0"/>
                        <a:t>20210929</a:t>
                      </a:r>
                    </a:p>
                  </a:txBody>
                  <a:tcPr anchor="ctr">
                    <a:solidFill>
                      <a:schemeClr val="bg1"/>
                    </a:solidFill>
                  </a:tcPr>
                </a:tc>
                <a:tc>
                  <a:txBody>
                    <a:bodyPr/>
                    <a:lstStyle/>
                    <a:p>
                      <a:pPr algn="ctr"/>
                      <a:r>
                        <a:rPr lang="en-US" dirty="0"/>
                        <a:t>Mariam Mostafa Sayed</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a:t>
                      </a:r>
                    </a:p>
                    <a:p>
                      <a:pPr algn="ctr"/>
                      <a:endParaRPr lang="en-US" dirty="0"/>
                    </a:p>
                  </a:txBody>
                  <a:tcPr anchor="ctr">
                    <a:solidFill>
                      <a:schemeClr val="bg1"/>
                    </a:solidFill>
                  </a:tcPr>
                </a:tc>
                <a:extLst>
                  <a:ext uri="{0D108BD9-81ED-4DB2-BD59-A6C34878D82A}">
                    <a16:rowId xmlns:a16="http://schemas.microsoft.com/office/drawing/2014/main" val="370824219"/>
                  </a:ext>
                </a:extLst>
              </a:tr>
              <a:tr h="594749">
                <a:tc>
                  <a:txBody>
                    <a:bodyPr/>
                    <a:lstStyle/>
                    <a:p>
                      <a:pPr algn="ctr"/>
                      <a:r>
                        <a:rPr lang="en-US" dirty="0"/>
                        <a:t>20210387</a:t>
                      </a:r>
                    </a:p>
                  </a:txBody>
                  <a:tcPr anchor="ctr">
                    <a:solidFill>
                      <a:schemeClr val="bg1">
                        <a:alpha val="20000"/>
                      </a:schemeClr>
                    </a:solidFill>
                  </a:tcPr>
                </a:tc>
                <a:tc>
                  <a:txBody>
                    <a:bodyPr/>
                    <a:lstStyle/>
                    <a:p>
                      <a:pPr algn="ctr"/>
                      <a:r>
                        <a:rPr lang="en-US" dirty="0" err="1"/>
                        <a:t>Zinab</a:t>
                      </a:r>
                      <a:r>
                        <a:rPr lang="en-US" dirty="0"/>
                        <a:t> Mohamed El-</a:t>
                      </a:r>
                      <a:r>
                        <a:rPr lang="en-US" dirty="0" err="1"/>
                        <a:t>Hosiny</a:t>
                      </a:r>
                      <a:r>
                        <a:rPr lang="en-US" dirty="0"/>
                        <a:t> </a:t>
                      </a:r>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a:t>
                      </a:r>
                    </a:p>
                    <a:p>
                      <a:pPr algn="ctr"/>
                      <a:endParaRPr lang="en-US" dirty="0"/>
                    </a:p>
                  </a:txBody>
                  <a:tcPr anchor="ctr">
                    <a:solidFill>
                      <a:schemeClr val="bg1">
                        <a:alpha val="20000"/>
                      </a:schemeClr>
                    </a:solidFill>
                  </a:tcPr>
                </a:tc>
                <a:extLst>
                  <a:ext uri="{0D108BD9-81ED-4DB2-BD59-A6C34878D82A}">
                    <a16:rowId xmlns:a16="http://schemas.microsoft.com/office/drawing/2014/main" val="3631984746"/>
                  </a:ext>
                </a:extLst>
              </a:tr>
              <a:tr h="594749">
                <a:tc>
                  <a:txBody>
                    <a:bodyPr/>
                    <a:lstStyle/>
                    <a:p>
                      <a:pPr algn="ctr"/>
                      <a:r>
                        <a:rPr lang="en-US" dirty="0"/>
                        <a:t>20210471</a:t>
                      </a:r>
                    </a:p>
                  </a:txBody>
                  <a:tcPr anchor="ctr"/>
                </a:tc>
                <a:tc>
                  <a:txBody>
                    <a:bodyPr/>
                    <a:lstStyle/>
                    <a:p>
                      <a:pPr algn="ctr"/>
                      <a:r>
                        <a:rPr lang="en-US" dirty="0" err="1"/>
                        <a:t>Shahd</a:t>
                      </a:r>
                      <a:r>
                        <a:rPr lang="en-US" dirty="0"/>
                        <a:t> Yehia </a:t>
                      </a:r>
                      <a:r>
                        <a:rPr lang="en-US" dirty="0" err="1"/>
                        <a:t>Zakria</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a:t>
                      </a:r>
                    </a:p>
                    <a:p>
                      <a:pPr algn="ctr"/>
                      <a:endParaRPr lang="en-US" dirty="0"/>
                    </a:p>
                  </a:txBody>
                  <a:tcPr anchor="ctr"/>
                </a:tc>
                <a:extLst>
                  <a:ext uri="{0D108BD9-81ED-4DB2-BD59-A6C34878D82A}">
                    <a16:rowId xmlns:a16="http://schemas.microsoft.com/office/drawing/2014/main" val="3036604084"/>
                  </a:ext>
                </a:extLst>
              </a:tr>
            </a:tbl>
          </a:graphicData>
        </a:graphic>
      </p:graphicFrame>
      <p:sp>
        <p:nvSpPr>
          <p:cNvPr id="6" name="TextBox 5">
            <a:extLst>
              <a:ext uri="{FF2B5EF4-FFF2-40B4-BE49-F238E27FC236}">
                <a16:creationId xmlns:a16="http://schemas.microsoft.com/office/drawing/2014/main" id="{96CB02E9-4AEF-48CD-9794-5B54C6BE0CD4}"/>
              </a:ext>
            </a:extLst>
          </p:cNvPr>
          <p:cNvSpPr txBox="1"/>
          <p:nvPr/>
        </p:nvSpPr>
        <p:spPr>
          <a:xfrm>
            <a:off x="-1" y="101940"/>
            <a:ext cx="9013209" cy="1446550"/>
          </a:xfrm>
          <a:prstGeom prst="rect">
            <a:avLst/>
          </a:prstGeom>
          <a:noFill/>
        </p:spPr>
        <p:txBody>
          <a:bodyPr wrap="square">
            <a:spAutoFit/>
          </a:bodyPr>
          <a:lstStyle/>
          <a:p>
            <a:pPr marL="0" indent="0">
              <a:buNone/>
            </a:pPr>
            <a:r>
              <a:rPr lang="en-US" sz="1600" dirty="0"/>
              <a:t> Helwan University - Faculty of Computers &amp; Artificial Intelligence </a:t>
            </a:r>
          </a:p>
          <a:p>
            <a:pPr marL="0" indent="0">
              <a:buNone/>
            </a:pPr>
            <a:r>
              <a:rPr lang="en-US" sz="1600" dirty="0"/>
              <a:t> Information Systems Department </a:t>
            </a:r>
            <a:br>
              <a:rPr lang="en-US" sz="1600" dirty="0"/>
            </a:br>
            <a:r>
              <a:rPr lang="en-US" sz="1600" dirty="0"/>
              <a:t> Module: CS 352 software engineering 2– Spring 2024</a:t>
            </a:r>
          </a:p>
          <a:p>
            <a:pPr marL="0" indent="0">
              <a:buNone/>
            </a:pPr>
            <a:endParaRPr lang="en-US" sz="1600" dirty="0"/>
          </a:p>
          <a:p>
            <a:pPr marL="0" indent="0">
              <a:buNone/>
            </a:pPr>
            <a:r>
              <a:rPr lang="en-US" sz="1600" b="1" dirty="0"/>
              <a:t> </a:t>
            </a:r>
            <a:r>
              <a:rPr lang="en-US" sz="2400" b="1" dirty="0"/>
              <a:t>Team Details :</a:t>
            </a:r>
          </a:p>
        </p:txBody>
      </p:sp>
      <p:pic>
        <p:nvPicPr>
          <p:cNvPr id="5" name="Picture 6">
            <a:extLst>
              <a:ext uri="{FF2B5EF4-FFF2-40B4-BE49-F238E27FC236}">
                <a16:creationId xmlns:a16="http://schemas.microsoft.com/office/drawing/2014/main" id="{147740A1-9325-44B3-A546-384091A6A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4130" y="0"/>
            <a:ext cx="711974" cy="723275"/>
          </a:xfrm>
          <a:prstGeom prst="rect">
            <a:avLst/>
          </a:prstGeom>
        </p:spPr>
      </p:pic>
    </p:spTree>
    <p:extLst>
      <p:ext uri="{BB962C8B-B14F-4D97-AF65-F5344CB8AC3E}">
        <p14:creationId xmlns:p14="http://schemas.microsoft.com/office/powerpoint/2010/main" val="246863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28D0B-DDA7-4CD6-84B7-AB7B5A9E039B}"/>
              </a:ext>
            </a:extLst>
          </p:cNvPr>
          <p:cNvSpPr txBox="1"/>
          <p:nvPr/>
        </p:nvSpPr>
        <p:spPr>
          <a:xfrm>
            <a:off x="-1" y="-2"/>
            <a:ext cx="12192001" cy="6124754"/>
          </a:xfrm>
          <a:prstGeom prst="rect">
            <a:avLst/>
          </a:prstGeom>
          <a:noFill/>
        </p:spPr>
        <p:txBody>
          <a:bodyPr wrap="square">
            <a:spAutoFit/>
          </a:bodyPr>
          <a:lstStyle/>
          <a:p>
            <a:pPr algn="ctr"/>
            <a:endParaRPr lang="en-US" sz="3600" dirty="0">
              <a:solidFill>
                <a:srgbClr val="C00000"/>
              </a:solidFill>
            </a:endParaRPr>
          </a:p>
          <a:p>
            <a:pPr algn="ctr"/>
            <a:r>
              <a:rPr lang="en-US" sz="3600" dirty="0">
                <a:solidFill>
                  <a:srgbClr val="C00000"/>
                </a:solidFill>
              </a:rPr>
              <a:t>MEDICAL ONLINE SHOPPING APPLICATION</a:t>
            </a:r>
          </a:p>
          <a:p>
            <a:pPr algn="ctr"/>
            <a:endParaRPr lang="en-US" sz="3600" dirty="0">
              <a:solidFill>
                <a:srgbClr val="C00000"/>
              </a:solidFill>
            </a:endParaRPr>
          </a:p>
          <a:p>
            <a:pPr rtl="0"/>
            <a:r>
              <a:rPr lang="en-US" sz="2400" dirty="0">
                <a:effectLst/>
              </a:rPr>
              <a:t>Anyone can view Online Shopping portal and available products, but every user must login by</a:t>
            </a:r>
            <a:endParaRPr lang="en-US" sz="2400" dirty="0"/>
          </a:p>
          <a:p>
            <a:pPr rtl="0"/>
            <a:r>
              <a:rPr lang="en-US" sz="2400" dirty="0">
                <a:effectLst/>
              </a:rPr>
              <a:t>his/her Username and password in order to purchase or order products. Unregistered members</a:t>
            </a:r>
            <a:endParaRPr lang="en-US" sz="2400" dirty="0"/>
          </a:p>
          <a:p>
            <a:pPr rtl="0"/>
            <a:r>
              <a:rPr lang="en-US" sz="2400" dirty="0">
                <a:effectLst/>
              </a:rPr>
              <a:t>can register by navigating to registration page. Only Admin will have access to modify roles, by</a:t>
            </a:r>
            <a:endParaRPr lang="en-US" sz="2400" dirty="0"/>
          </a:p>
          <a:p>
            <a:pPr rtl="0"/>
            <a:r>
              <a:rPr lang="en-US" sz="2400" dirty="0">
                <a:effectLst/>
              </a:rPr>
              <a:t>default developer can only be an ‘Admin’. Once user register site, his default role will be ‘User’.</a:t>
            </a:r>
          </a:p>
          <a:p>
            <a:pPr rtl="0"/>
            <a:endParaRPr lang="en-US" sz="3600" dirty="0">
              <a:solidFill>
                <a:srgbClr val="C00000"/>
              </a:solidFill>
            </a:endParaRPr>
          </a:p>
          <a:p>
            <a:pPr rtl="0"/>
            <a:r>
              <a:rPr lang="en-US" sz="3200" dirty="0">
                <a:solidFill>
                  <a:schemeClr val="accent1">
                    <a:lumMod val="60000"/>
                    <a:lumOff val="40000"/>
                  </a:schemeClr>
                </a:solidFill>
              </a:rPr>
              <a:t>HOMEPAGE: </a:t>
            </a:r>
            <a:r>
              <a:rPr lang="en-US" sz="2400" dirty="0"/>
              <a:t>The Home Screen will consist of screen were one can browse through the products which we have on our website</a:t>
            </a:r>
          </a:p>
          <a:p>
            <a:pPr rtl="0"/>
            <a:endParaRPr lang="en-US" sz="2400" dirty="0"/>
          </a:p>
          <a:p>
            <a:pPr rtl="0"/>
            <a:endParaRPr lang="en-US" sz="2400" dirty="0"/>
          </a:p>
          <a:p>
            <a:pPr rtl="0"/>
            <a:endParaRPr lang="en-US" sz="2400" dirty="0"/>
          </a:p>
          <a:p>
            <a:pPr rtl="0"/>
            <a:endParaRPr lang="en-US" sz="2400" dirty="0"/>
          </a:p>
        </p:txBody>
      </p:sp>
      <p:pic>
        <p:nvPicPr>
          <p:cNvPr id="4" name="Picture 4">
            <a:extLst>
              <a:ext uri="{FF2B5EF4-FFF2-40B4-BE49-F238E27FC236}">
                <a16:creationId xmlns:a16="http://schemas.microsoft.com/office/drawing/2014/main" id="{0C216DEC-28D1-4484-ACFB-BEFA234B2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158" y="4108545"/>
            <a:ext cx="6930281" cy="2534301"/>
          </a:xfrm>
          <a:prstGeom prst="rect">
            <a:avLst/>
          </a:prstGeom>
        </p:spPr>
      </p:pic>
    </p:spTree>
    <p:extLst>
      <p:ext uri="{BB962C8B-B14F-4D97-AF65-F5344CB8AC3E}">
        <p14:creationId xmlns:p14="http://schemas.microsoft.com/office/powerpoint/2010/main" val="290174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2D561E-B751-44B3-88A1-7A5538466EC4}"/>
              </a:ext>
            </a:extLst>
          </p:cNvPr>
          <p:cNvSpPr txBox="1"/>
          <p:nvPr/>
        </p:nvSpPr>
        <p:spPr>
          <a:xfrm>
            <a:off x="99515" y="99515"/>
            <a:ext cx="12092485" cy="6247864"/>
          </a:xfrm>
          <a:prstGeom prst="rect">
            <a:avLst/>
          </a:prstGeom>
          <a:noFill/>
        </p:spPr>
        <p:txBody>
          <a:bodyPr wrap="square">
            <a:spAutoFit/>
          </a:bodyPr>
          <a:lstStyle/>
          <a:p>
            <a:pPr rtl="0"/>
            <a:endParaRPr lang="en-US" sz="2400" dirty="0">
              <a:solidFill>
                <a:schemeClr val="accent1">
                  <a:lumMod val="60000"/>
                  <a:lumOff val="40000"/>
                </a:schemeClr>
              </a:solidFill>
            </a:endParaRPr>
          </a:p>
          <a:p>
            <a:pPr rtl="0"/>
            <a:r>
              <a:rPr lang="en-US" sz="3200" dirty="0">
                <a:solidFill>
                  <a:schemeClr val="accent1">
                    <a:lumMod val="60000"/>
                    <a:lumOff val="40000"/>
                  </a:schemeClr>
                </a:solidFill>
              </a:rPr>
              <a:t>SHOP PAGE (PRODUCTS): </a:t>
            </a:r>
            <a:r>
              <a:rPr lang="en-US" sz="2400" dirty="0"/>
              <a:t>This page consists of product details. This page appears same for both visitors and users.</a:t>
            </a:r>
          </a:p>
          <a:p>
            <a:pPr rtl="0"/>
            <a:endParaRPr lang="en-US" sz="2400" dirty="0"/>
          </a:p>
          <a:p>
            <a:pPr rtl="0"/>
            <a:endParaRPr lang="en-US" sz="2400" dirty="0"/>
          </a:p>
          <a:p>
            <a:pPr rtl="0"/>
            <a:endParaRPr lang="en-US" sz="2400" dirty="0"/>
          </a:p>
          <a:p>
            <a:pPr rtl="0"/>
            <a:endParaRPr lang="en-US" sz="2400" dirty="0"/>
          </a:p>
          <a:p>
            <a:pPr rtl="0"/>
            <a:endParaRPr lang="en-US" sz="2400" dirty="0"/>
          </a:p>
          <a:p>
            <a:pPr rtl="0"/>
            <a:endParaRPr lang="en-US" sz="2400" dirty="0"/>
          </a:p>
          <a:p>
            <a:pPr rtl="0"/>
            <a:r>
              <a:rPr lang="en-US" sz="3200" dirty="0">
                <a:solidFill>
                  <a:schemeClr val="accent1">
                    <a:lumMod val="60000"/>
                    <a:lumOff val="40000"/>
                  </a:schemeClr>
                </a:solidFill>
              </a:rPr>
              <a:t>Contact Us Page</a:t>
            </a:r>
            <a:r>
              <a:rPr lang="en-US" sz="2400" dirty="0"/>
              <a:t>: Visitors and Registered users can contact website owners or administrators from here</a:t>
            </a:r>
          </a:p>
          <a:p>
            <a:pPr rtl="0"/>
            <a:endParaRPr lang="en-US" sz="2400" dirty="0"/>
          </a:p>
          <a:p>
            <a:pPr rtl="0"/>
            <a:endParaRPr lang="en-US" sz="2400" dirty="0"/>
          </a:p>
          <a:p>
            <a:pPr rtl="0"/>
            <a:endParaRPr lang="en-US" sz="2400" dirty="0"/>
          </a:p>
          <a:p>
            <a:pPr rtl="0"/>
            <a:endParaRPr lang="en-US" sz="2400" dirty="0"/>
          </a:p>
          <a:p>
            <a:pPr rtl="0"/>
            <a:endParaRPr lang="en-US" sz="2400" dirty="0"/>
          </a:p>
        </p:txBody>
      </p:sp>
      <p:pic>
        <p:nvPicPr>
          <p:cNvPr id="4" name="Picture 4">
            <a:extLst>
              <a:ext uri="{FF2B5EF4-FFF2-40B4-BE49-F238E27FC236}">
                <a16:creationId xmlns:a16="http://schemas.microsoft.com/office/drawing/2014/main" id="{6E50BB34-017E-44D5-BC61-05A36E89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3306" y="1430488"/>
            <a:ext cx="3099179" cy="2407945"/>
          </a:xfrm>
          <a:prstGeom prst="rect">
            <a:avLst/>
          </a:prstGeom>
        </p:spPr>
      </p:pic>
      <p:pic>
        <p:nvPicPr>
          <p:cNvPr id="5" name="Picture 5">
            <a:extLst>
              <a:ext uri="{FF2B5EF4-FFF2-40B4-BE49-F238E27FC236}">
                <a16:creationId xmlns:a16="http://schemas.microsoft.com/office/drawing/2014/main" id="{6744BBAC-8F67-41C6-B69E-D40F0E3F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462" y="4456710"/>
            <a:ext cx="3028807" cy="2260001"/>
          </a:xfrm>
          <a:prstGeom prst="rect">
            <a:avLst/>
          </a:prstGeom>
        </p:spPr>
      </p:pic>
    </p:spTree>
    <p:extLst>
      <p:ext uri="{BB962C8B-B14F-4D97-AF65-F5344CB8AC3E}">
        <p14:creationId xmlns:p14="http://schemas.microsoft.com/office/powerpoint/2010/main" val="26646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98B18-0490-4E5C-9943-C3A71D794979}"/>
              </a:ext>
            </a:extLst>
          </p:cNvPr>
          <p:cNvSpPr txBox="1"/>
          <p:nvPr/>
        </p:nvSpPr>
        <p:spPr>
          <a:xfrm>
            <a:off x="0" y="0"/>
            <a:ext cx="12192000" cy="6370975"/>
          </a:xfrm>
          <a:prstGeom prst="rect">
            <a:avLst/>
          </a:prstGeom>
          <a:noFill/>
        </p:spPr>
        <p:txBody>
          <a:bodyPr wrap="square">
            <a:spAutoFit/>
          </a:bodyPr>
          <a:lstStyle/>
          <a:p>
            <a:r>
              <a:rPr lang="en-US" sz="3200" dirty="0">
                <a:solidFill>
                  <a:schemeClr val="accent1">
                    <a:lumMod val="60000"/>
                    <a:lumOff val="40000"/>
                  </a:schemeClr>
                </a:solidFill>
              </a:rPr>
              <a:t>ABOUT US PAGE: </a:t>
            </a:r>
            <a:r>
              <a:rPr lang="en-US" sz="2400" dirty="0"/>
              <a:t>This page describes about website and owners .</a:t>
            </a:r>
          </a:p>
          <a:p>
            <a:endParaRPr lang="en-US" sz="2400" dirty="0"/>
          </a:p>
          <a:p>
            <a:r>
              <a:rPr lang="en-US" sz="3200" dirty="0">
                <a:solidFill>
                  <a:schemeClr val="accent1">
                    <a:lumMod val="60000"/>
                    <a:lumOff val="40000"/>
                  </a:schemeClr>
                </a:solidFill>
              </a:rPr>
              <a:t>REGISTER PAGE: </a:t>
            </a:r>
            <a:r>
              <a:rPr lang="en-US" sz="2400" dirty="0"/>
              <a:t>New users can register here.</a:t>
            </a:r>
          </a:p>
          <a:p>
            <a:endParaRPr lang="en-US" sz="2400" dirty="0"/>
          </a:p>
          <a:p>
            <a:r>
              <a:rPr lang="en-US" sz="3200" dirty="0">
                <a:solidFill>
                  <a:schemeClr val="accent1">
                    <a:lumMod val="60000"/>
                    <a:lumOff val="40000"/>
                  </a:schemeClr>
                </a:solidFill>
              </a:rPr>
              <a:t>LOGIN PAGE: </a:t>
            </a:r>
            <a:r>
              <a:rPr lang="en-US" sz="2400" dirty="0"/>
              <a:t>Login page for both users and administrators. </a:t>
            </a:r>
          </a:p>
          <a:p>
            <a:endParaRPr lang="en-US" sz="2400" dirty="0"/>
          </a:p>
          <a:p>
            <a:r>
              <a:rPr lang="en-US" sz="3200" dirty="0">
                <a:solidFill>
                  <a:schemeClr val="accent1">
                    <a:lumMod val="60000"/>
                    <a:lumOff val="40000"/>
                  </a:schemeClr>
                </a:solidFill>
              </a:rPr>
              <a:t>Admin Page: </a:t>
            </a:r>
            <a:r>
              <a:rPr lang="en-US" sz="2400" dirty="0"/>
              <a:t>Only difference you see in this page is Role: Admin. User and Admin role will be checked once the page was login and Session [“role”] will be either Admin or User. If credentials belong to Admin then role will be Admin and if credentials belong to User then role will be User. </a:t>
            </a:r>
          </a:p>
          <a:p>
            <a:endParaRPr lang="en-US" sz="2400" dirty="0">
              <a:solidFill>
                <a:schemeClr val="accent1">
                  <a:lumMod val="60000"/>
                  <a:lumOff val="40000"/>
                </a:schemeClr>
              </a:solidFill>
            </a:endParaRPr>
          </a:p>
          <a:p>
            <a:r>
              <a:rPr lang="en-US" sz="3200" dirty="0">
                <a:solidFill>
                  <a:schemeClr val="accent1">
                    <a:lumMod val="60000"/>
                    <a:lumOff val="40000"/>
                  </a:schemeClr>
                </a:solidFill>
              </a:rPr>
              <a:t>ORDER VIEW FOR USER: </a:t>
            </a:r>
            <a:r>
              <a:rPr lang="en-US" sz="2400" dirty="0"/>
              <a:t>Once users order item they are able to see ordered products and grand total.</a:t>
            </a:r>
          </a:p>
          <a:p>
            <a:endParaRPr lang="en-US" sz="2400" dirty="0"/>
          </a:p>
          <a:p>
            <a:r>
              <a:rPr lang="en-US" sz="3200" dirty="0">
                <a:solidFill>
                  <a:schemeClr val="accent1">
                    <a:lumMod val="60000"/>
                    <a:lumOff val="40000"/>
                  </a:schemeClr>
                </a:solidFill>
              </a:rPr>
              <a:t>PAYPAL FOR PAYMENT: </a:t>
            </a:r>
            <a:r>
              <a:rPr lang="en-US" sz="2400" dirty="0"/>
              <a:t>Once users orders products they are redirected to payment page. </a:t>
            </a:r>
          </a:p>
          <a:p>
            <a:endParaRPr lang="en-US" sz="2400" dirty="0"/>
          </a:p>
        </p:txBody>
      </p:sp>
    </p:spTree>
    <p:extLst>
      <p:ext uri="{BB962C8B-B14F-4D97-AF65-F5344CB8AC3E}">
        <p14:creationId xmlns:p14="http://schemas.microsoft.com/office/powerpoint/2010/main" val="331079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48DF6-E448-46CE-A177-4A9AAF8E6471}"/>
              </a:ext>
            </a:extLst>
          </p:cNvPr>
          <p:cNvSpPr txBox="1"/>
          <p:nvPr/>
        </p:nvSpPr>
        <p:spPr>
          <a:xfrm>
            <a:off x="113732" y="366623"/>
            <a:ext cx="12192000" cy="6124754"/>
          </a:xfrm>
          <a:prstGeom prst="rect">
            <a:avLst/>
          </a:prstGeom>
          <a:noFill/>
        </p:spPr>
        <p:txBody>
          <a:bodyPr wrap="square">
            <a:spAutoFit/>
          </a:bodyPr>
          <a:lstStyle/>
          <a:p>
            <a:pPr lvl="8"/>
            <a:r>
              <a:rPr lang="en-US" sz="3600" dirty="0">
                <a:solidFill>
                  <a:srgbClr val="C00000"/>
                </a:solidFill>
              </a:rPr>
              <a:t>Data Management</a:t>
            </a:r>
          </a:p>
          <a:p>
            <a:pPr rtl="0"/>
            <a:r>
              <a:rPr lang="en-US" sz="3600" dirty="0">
                <a:solidFill>
                  <a:schemeClr val="accent6">
                    <a:lumMod val="50000"/>
                  </a:schemeClr>
                </a:solidFill>
                <a:effectLst/>
              </a:rPr>
              <a:t>This database consists of</a:t>
            </a:r>
            <a:endParaRPr lang="en-US" sz="3600" dirty="0">
              <a:solidFill>
                <a:schemeClr val="accent6">
                  <a:lumMod val="50000"/>
                </a:schemeClr>
              </a:solidFill>
            </a:endParaRPr>
          </a:p>
          <a:p>
            <a:pPr rtl="0"/>
            <a:r>
              <a:rPr lang="en-US" sz="3200" dirty="0">
                <a:solidFill>
                  <a:schemeClr val="accent1">
                    <a:lumMod val="60000"/>
                    <a:lumOff val="40000"/>
                  </a:schemeClr>
                </a:solidFill>
                <a:effectLst/>
              </a:rPr>
              <a:t>Users: </a:t>
            </a:r>
          </a:p>
          <a:p>
            <a:pPr lvl="1"/>
            <a:r>
              <a:rPr lang="en-US" sz="2400" dirty="0">
                <a:effectLst/>
              </a:rPr>
              <a:t>User and Admin information is added to database with Unique ID based</a:t>
            </a:r>
            <a:endParaRPr lang="en-US" sz="2400" dirty="0"/>
          </a:p>
          <a:p>
            <a:pPr rtl="0"/>
            <a:r>
              <a:rPr lang="en-US" sz="2400" dirty="0">
                <a:effectLst/>
              </a:rPr>
              <a:t>on their roles.</a:t>
            </a:r>
            <a:endParaRPr lang="en-US" sz="2400" dirty="0"/>
          </a:p>
          <a:p>
            <a:pPr rtl="0"/>
            <a:r>
              <a:rPr lang="en-US" sz="3200" dirty="0">
                <a:solidFill>
                  <a:schemeClr val="accent1">
                    <a:lumMod val="60000"/>
                    <a:lumOff val="40000"/>
                  </a:schemeClr>
                </a:solidFill>
                <a:effectLst/>
              </a:rPr>
              <a:t>Shop: </a:t>
            </a:r>
          </a:p>
          <a:p>
            <a:pPr lvl="1"/>
            <a:r>
              <a:rPr lang="en-US" sz="2400" dirty="0">
                <a:effectLst/>
              </a:rPr>
              <a:t>Complete products information is stored in this table.</a:t>
            </a:r>
            <a:endParaRPr lang="en-US" sz="2400" dirty="0"/>
          </a:p>
          <a:p>
            <a:pPr rtl="0"/>
            <a:r>
              <a:rPr lang="en-US" sz="3200" dirty="0">
                <a:solidFill>
                  <a:schemeClr val="accent1">
                    <a:lumMod val="60000"/>
                    <a:lumOff val="40000"/>
                  </a:schemeClr>
                </a:solidFill>
                <a:effectLst/>
              </a:rPr>
              <a:t>Orders: </a:t>
            </a:r>
          </a:p>
          <a:p>
            <a:pPr lvl="1"/>
            <a:r>
              <a:rPr lang="en-US" sz="2400" dirty="0">
                <a:effectLst/>
              </a:rPr>
              <a:t>Customer ordered products, status and delivery information is stored in</a:t>
            </a:r>
            <a:endParaRPr lang="en-US" sz="2400" dirty="0"/>
          </a:p>
          <a:p>
            <a:pPr lvl="1"/>
            <a:r>
              <a:rPr lang="en-US" sz="2400" dirty="0">
                <a:effectLst/>
              </a:rPr>
              <a:t>this table.</a:t>
            </a:r>
            <a:endParaRPr lang="en-US" sz="2400" dirty="0"/>
          </a:p>
          <a:p>
            <a:r>
              <a:rPr lang="en-US" sz="3200" dirty="0">
                <a:solidFill>
                  <a:srgbClr val="0070C0"/>
                </a:solidFill>
              </a:rPr>
              <a:t>Data Objects </a:t>
            </a:r>
            <a:endParaRPr lang="en-US" sz="3600" dirty="0">
              <a:solidFill>
                <a:srgbClr val="0070C0"/>
              </a:solidFill>
            </a:endParaRPr>
          </a:p>
          <a:p>
            <a:pPr lvl="1"/>
            <a:r>
              <a:rPr lang="en-US" sz="2400" dirty="0">
                <a:solidFill>
                  <a:srgbClr val="7030A0"/>
                </a:solidFill>
              </a:rPr>
              <a:t>User:</a:t>
            </a:r>
            <a:r>
              <a:rPr lang="en-US" sz="2400" dirty="0"/>
              <a:t> ID, </a:t>
            </a:r>
            <a:r>
              <a:rPr lang="en-US" sz="2400" dirty="0" err="1"/>
              <a:t>UserName</a:t>
            </a:r>
            <a:r>
              <a:rPr lang="en-US" sz="2400" dirty="0"/>
              <a:t>, Password, Email, Role </a:t>
            </a:r>
          </a:p>
          <a:p>
            <a:pPr lvl="1"/>
            <a:r>
              <a:rPr lang="en-US" sz="2400" dirty="0">
                <a:solidFill>
                  <a:srgbClr val="7030A0"/>
                </a:solidFill>
              </a:rPr>
              <a:t>Shopping: </a:t>
            </a:r>
            <a:r>
              <a:rPr lang="en-US" sz="2400" dirty="0"/>
              <a:t>ID, Product, Product ID, Cost, Category, Image, Description </a:t>
            </a:r>
          </a:p>
          <a:p>
            <a:pPr lvl="1"/>
            <a:r>
              <a:rPr lang="en-US" sz="2400" dirty="0">
                <a:solidFill>
                  <a:srgbClr val="7030A0"/>
                </a:solidFill>
              </a:rPr>
              <a:t>Orders:</a:t>
            </a:r>
            <a:r>
              <a:rPr lang="en-US" sz="2400" dirty="0"/>
              <a:t> ID, Client, Product, Quantity, Price, Date</a:t>
            </a:r>
            <a:endParaRPr lang="en-US" sz="2400" dirty="0">
              <a:solidFill>
                <a:srgbClr val="C00000"/>
              </a:solidFill>
            </a:endParaRPr>
          </a:p>
        </p:txBody>
      </p:sp>
    </p:spTree>
    <p:extLst>
      <p:ext uri="{BB962C8B-B14F-4D97-AF65-F5344CB8AC3E}">
        <p14:creationId xmlns:p14="http://schemas.microsoft.com/office/powerpoint/2010/main" val="223165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1FBCC7-D1A1-4433-98DA-55107ECE96B0}"/>
              </a:ext>
            </a:extLst>
          </p:cNvPr>
          <p:cNvSpPr txBox="1"/>
          <p:nvPr/>
        </p:nvSpPr>
        <p:spPr>
          <a:xfrm>
            <a:off x="0" y="-1"/>
            <a:ext cx="12192000" cy="1446550"/>
          </a:xfrm>
          <a:prstGeom prst="rect">
            <a:avLst/>
          </a:prstGeom>
          <a:noFill/>
        </p:spPr>
        <p:txBody>
          <a:bodyPr wrap="square">
            <a:spAutoFit/>
          </a:bodyPr>
          <a:lstStyle/>
          <a:p>
            <a:pPr lvl="1"/>
            <a:endParaRPr lang="en-US" sz="2400" dirty="0">
              <a:solidFill>
                <a:schemeClr val="accent1"/>
              </a:solidFill>
            </a:endParaRPr>
          </a:p>
          <a:p>
            <a:r>
              <a:rPr lang="en-US" sz="3200" dirty="0">
                <a:solidFill>
                  <a:srgbClr val="0070C0"/>
                </a:solidFill>
              </a:rPr>
              <a:t>Database Table Diagram </a:t>
            </a:r>
          </a:p>
          <a:p>
            <a:endParaRPr lang="en-US" sz="3200" dirty="0">
              <a:solidFill>
                <a:srgbClr val="0070C0"/>
              </a:solidFill>
            </a:endParaRPr>
          </a:p>
        </p:txBody>
      </p:sp>
      <p:pic>
        <p:nvPicPr>
          <p:cNvPr id="8" name="Picture 8">
            <a:extLst>
              <a:ext uri="{FF2B5EF4-FFF2-40B4-BE49-F238E27FC236}">
                <a16:creationId xmlns:a16="http://schemas.microsoft.com/office/drawing/2014/main" id="{6EFABB15-7D46-4BF0-A273-87945B2E1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40" y="1621381"/>
            <a:ext cx="10717335" cy="4122052"/>
          </a:xfrm>
          <a:prstGeom prst="rect">
            <a:avLst/>
          </a:prstGeom>
        </p:spPr>
      </p:pic>
    </p:spTree>
    <p:extLst>
      <p:ext uri="{BB962C8B-B14F-4D97-AF65-F5344CB8AC3E}">
        <p14:creationId xmlns:p14="http://schemas.microsoft.com/office/powerpoint/2010/main" val="70736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690C9-496F-47FB-8300-6074C0846E45}"/>
              </a:ext>
            </a:extLst>
          </p:cNvPr>
          <p:cNvSpPr txBox="1"/>
          <p:nvPr/>
        </p:nvSpPr>
        <p:spPr>
          <a:xfrm>
            <a:off x="0" y="0"/>
            <a:ext cx="12192000" cy="1569660"/>
          </a:xfrm>
          <a:prstGeom prst="rect">
            <a:avLst/>
          </a:prstGeom>
          <a:noFill/>
        </p:spPr>
        <p:txBody>
          <a:bodyPr wrap="square">
            <a:spAutoFit/>
          </a:bodyPr>
          <a:lstStyle/>
          <a:p>
            <a:endParaRPr lang="en-US" sz="3200" dirty="0">
              <a:solidFill>
                <a:srgbClr val="0070C0"/>
              </a:solidFill>
            </a:endParaRPr>
          </a:p>
          <a:p>
            <a:r>
              <a:rPr lang="en-US" sz="3200" dirty="0">
                <a:solidFill>
                  <a:srgbClr val="0070C0"/>
                </a:solidFill>
              </a:rPr>
              <a:t>Relationships:</a:t>
            </a:r>
          </a:p>
          <a:p>
            <a:endParaRPr lang="en-US" sz="3200" dirty="0">
              <a:solidFill>
                <a:srgbClr val="0070C0"/>
              </a:solidFill>
            </a:endParaRPr>
          </a:p>
        </p:txBody>
      </p:sp>
      <p:pic>
        <p:nvPicPr>
          <p:cNvPr id="4" name="Picture 4">
            <a:extLst>
              <a:ext uri="{FF2B5EF4-FFF2-40B4-BE49-F238E27FC236}">
                <a16:creationId xmlns:a16="http://schemas.microsoft.com/office/drawing/2014/main" id="{E503CC56-ECF2-4FAC-ABD6-F2B23EDAA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449" y="425651"/>
            <a:ext cx="6801208" cy="6432349"/>
          </a:xfrm>
          <a:prstGeom prst="rect">
            <a:avLst/>
          </a:prstGeom>
        </p:spPr>
      </p:pic>
    </p:spTree>
    <p:extLst>
      <p:ext uri="{BB962C8B-B14F-4D97-AF65-F5344CB8AC3E}">
        <p14:creationId xmlns:p14="http://schemas.microsoft.com/office/powerpoint/2010/main" val="222710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C8947-5710-4156-8E71-0FCDDDAAD77E}"/>
              </a:ext>
            </a:extLst>
          </p:cNvPr>
          <p:cNvSpPr txBox="1"/>
          <p:nvPr/>
        </p:nvSpPr>
        <p:spPr>
          <a:xfrm>
            <a:off x="0" y="99514"/>
            <a:ext cx="12012873" cy="5816977"/>
          </a:xfrm>
          <a:prstGeom prst="rect">
            <a:avLst/>
          </a:prstGeom>
          <a:noFill/>
        </p:spPr>
        <p:txBody>
          <a:bodyPr wrap="square">
            <a:spAutoFit/>
          </a:bodyPr>
          <a:lstStyle/>
          <a:p>
            <a:r>
              <a:rPr lang="en-US" sz="3600" dirty="0">
                <a:solidFill>
                  <a:srgbClr val="C00000"/>
                </a:solidFill>
                <a:effectLst/>
              </a:rPr>
              <a:t>Functional / Operational Requirements</a:t>
            </a:r>
            <a:endParaRPr lang="ar-EG" sz="3600" dirty="0">
              <a:solidFill>
                <a:srgbClr val="C00000"/>
              </a:solidFill>
              <a:effectLst/>
            </a:endParaRPr>
          </a:p>
          <a:p>
            <a:endParaRPr lang="ar-EG" sz="3600" dirty="0"/>
          </a:p>
          <a:p>
            <a:r>
              <a:rPr lang="en-US" sz="3200" dirty="0">
                <a:solidFill>
                  <a:schemeClr val="accent1">
                    <a:lumMod val="60000"/>
                    <a:lumOff val="40000"/>
                  </a:schemeClr>
                </a:solidFill>
              </a:rPr>
              <a:t>User Registration and Authentication</a:t>
            </a:r>
            <a:endParaRPr lang="ar-EG" sz="3200" dirty="0">
              <a:solidFill>
                <a:schemeClr val="accent1">
                  <a:lumMod val="60000"/>
                  <a:lumOff val="40000"/>
                </a:schemeClr>
              </a:solidFill>
            </a:endParaRPr>
          </a:p>
          <a:p>
            <a:r>
              <a:rPr lang="en-US" sz="2400" dirty="0"/>
              <a:t>   - Users should be able to register accounts with personal information.</a:t>
            </a:r>
          </a:p>
          <a:p>
            <a:r>
              <a:rPr lang="en-US" sz="2400" dirty="0"/>
              <a:t>   - Authentication mechanisms should ensure secure access to user accounts.</a:t>
            </a:r>
            <a:endParaRPr lang="ar-EG" sz="2400" dirty="0"/>
          </a:p>
          <a:p>
            <a:endParaRPr lang="en-US" dirty="0"/>
          </a:p>
          <a:p>
            <a:r>
              <a:rPr lang="en-US" sz="3200" dirty="0">
                <a:solidFill>
                  <a:schemeClr val="accent1">
                    <a:lumMod val="60000"/>
                    <a:lumOff val="40000"/>
                  </a:schemeClr>
                </a:solidFill>
              </a:rPr>
              <a:t>Product Catalog</a:t>
            </a:r>
            <a:endParaRPr lang="en-US" dirty="0"/>
          </a:p>
          <a:p>
            <a:r>
              <a:rPr lang="en-US" sz="2400" dirty="0"/>
              <a:t>   - Display a catalog of medical products with detailed descriptions.</a:t>
            </a:r>
          </a:p>
          <a:p>
            <a:r>
              <a:rPr lang="en-US" sz="2400" dirty="0"/>
              <a:t>   - Categorize products for easy navigation.</a:t>
            </a:r>
          </a:p>
          <a:p>
            <a:r>
              <a:rPr lang="en-US" sz="2400" dirty="0"/>
              <a:t>   - Allow users to search and filter products by category, brand, price, etc.</a:t>
            </a:r>
            <a:endParaRPr lang="ar-EG" sz="2400" dirty="0"/>
          </a:p>
          <a:p>
            <a:endParaRPr lang="en-US" dirty="0"/>
          </a:p>
          <a:p>
            <a:r>
              <a:rPr lang="en-US" sz="3200" dirty="0">
                <a:solidFill>
                  <a:schemeClr val="accent1">
                    <a:lumMod val="60000"/>
                    <a:lumOff val="40000"/>
                  </a:schemeClr>
                </a:solidFill>
              </a:rPr>
              <a:t>Product Details</a:t>
            </a:r>
            <a:r>
              <a:rPr lang="en-US" sz="2400" dirty="0"/>
              <a:t>  </a:t>
            </a:r>
            <a:endParaRPr lang="ar-EG" sz="2400" dirty="0"/>
          </a:p>
          <a:p>
            <a:r>
              <a:rPr lang="en-US" sz="2400" dirty="0"/>
              <a:t> - Provide detailed information about each product, including price, availability, specifications, and images.</a:t>
            </a:r>
            <a:endParaRPr lang="ar-EG" sz="2400" dirty="0"/>
          </a:p>
        </p:txBody>
      </p:sp>
    </p:spTree>
    <p:extLst>
      <p:ext uri="{BB962C8B-B14F-4D97-AF65-F5344CB8AC3E}">
        <p14:creationId xmlns:p14="http://schemas.microsoft.com/office/powerpoint/2010/main" val="212979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DD3F2-113D-4B7C-B53A-1354395D4867}"/>
              </a:ext>
            </a:extLst>
          </p:cNvPr>
          <p:cNvSpPr txBox="1"/>
          <p:nvPr/>
        </p:nvSpPr>
        <p:spPr>
          <a:xfrm>
            <a:off x="0" y="0"/>
            <a:ext cx="12192000" cy="5047536"/>
          </a:xfrm>
          <a:prstGeom prst="rect">
            <a:avLst/>
          </a:prstGeom>
          <a:noFill/>
        </p:spPr>
        <p:txBody>
          <a:bodyPr wrap="square">
            <a:spAutoFit/>
          </a:bodyPr>
          <a:lstStyle/>
          <a:p>
            <a:endParaRPr lang="en-US" dirty="0"/>
          </a:p>
          <a:p>
            <a:endParaRPr lang="en-US" sz="3200" dirty="0"/>
          </a:p>
          <a:p>
            <a:r>
              <a:rPr lang="en-US" sz="3200" dirty="0">
                <a:solidFill>
                  <a:schemeClr val="accent1">
                    <a:lumMod val="60000"/>
                    <a:lumOff val="40000"/>
                  </a:schemeClr>
                </a:solidFill>
              </a:rPr>
              <a:t>Shopping Cart</a:t>
            </a:r>
            <a:endParaRPr lang="ar-EG" sz="3200" dirty="0">
              <a:solidFill>
                <a:schemeClr val="accent1">
                  <a:lumMod val="60000"/>
                  <a:lumOff val="40000"/>
                </a:schemeClr>
              </a:solidFill>
            </a:endParaRPr>
          </a:p>
          <a:p>
            <a:r>
              <a:rPr lang="en-US" sz="3200" dirty="0"/>
              <a:t>   </a:t>
            </a:r>
            <a:r>
              <a:rPr lang="en-US" sz="2400" dirty="0"/>
              <a:t>- Allow users to add products to a shopping cart.</a:t>
            </a:r>
          </a:p>
          <a:p>
            <a:r>
              <a:rPr lang="en-US" sz="2400" dirty="0"/>
              <a:t>   - Enable users to view, modify, and remove items from the cart.</a:t>
            </a:r>
          </a:p>
          <a:p>
            <a:r>
              <a:rPr lang="en-US" sz="2400" dirty="0"/>
              <a:t>   - Calculate the total price including taxes and shipping costs.</a:t>
            </a:r>
          </a:p>
          <a:p>
            <a:endParaRPr lang="ar-EG" sz="3200" dirty="0">
              <a:solidFill>
                <a:schemeClr val="accent1">
                  <a:lumMod val="60000"/>
                  <a:lumOff val="40000"/>
                </a:schemeClr>
              </a:solidFill>
            </a:endParaRPr>
          </a:p>
          <a:p>
            <a:r>
              <a:rPr lang="en-US" sz="3200" dirty="0">
                <a:solidFill>
                  <a:schemeClr val="accent1">
                    <a:lumMod val="60000"/>
                    <a:lumOff val="40000"/>
                  </a:schemeClr>
                </a:solidFill>
              </a:rPr>
              <a:t>Checkout Process</a:t>
            </a:r>
            <a:endParaRPr lang="ar-EG" sz="3200" dirty="0">
              <a:solidFill>
                <a:schemeClr val="accent1">
                  <a:lumMod val="60000"/>
                  <a:lumOff val="40000"/>
                </a:schemeClr>
              </a:solidFill>
            </a:endParaRPr>
          </a:p>
          <a:p>
            <a:r>
              <a:rPr lang="en-US" dirty="0"/>
              <a:t>   </a:t>
            </a:r>
            <a:r>
              <a:rPr lang="en-US" sz="2400" dirty="0"/>
              <a:t>- Guide users through a secure checkout process.</a:t>
            </a:r>
          </a:p>
          <a:p>
            <a:r>
              <a:rPr lang="en-US" sz="2400" dirty="0"/>
              <a:t>   - Collect shipping and billing information.</a:t>
            </a:r>
          </a:p>
          <a:p>
            <a:r>
              <a:rPr lang="en-US" sz="2400" dirty="0"/>
              <a:t>   - Support various payment methods, such as credit/debit cards, PayPal, etc.</a:t>
            </a:r>
          </a:p>
          <a:p>
            <a:r>
              <a:rPr lang="en-US" sz="2400" dirty="0"/>
              <a:t>   - Provide order confirmation and receipt.</a:t>
            </a:r>
          </a:p>
        </p:txBody>
      </p:sp>
    </p:spTree>
    <p:extLst>
      <p:ext uri="{BB962C8B-B14F-4D97-AF65-F5344CB8AC3E}">
        <p14:creationId xmlns:p14="http://schemas.microsoft.com/office/powerpoint/2010/main" val="4084018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A4E0A1-88A2-4132-AF70-C25BCDC580D3}"/>
              </a:ext>
            </a:extLst>
          </p:cNvPr>
          <p:cNvSpPr txBox="1"/>
          <p:nvPr/>
        </p:nvSpPr>
        <p:spPr>
          <a:xfrm>
            <a:off x="0" y="181957"/>
            <a:ext cx="12027090" cy="6494085"/>
          </a:xfrm>
          <a:prstGeom prst="rect">
            <a:avLst/>
          </a:prstGeom>
          <a:noFill/>
        </p:spPr>
        <p:txBody>
          <a:bodyPr wrap="square">
            <a:spAutoFit/>
          </a:bodyPr>
          <a:lstStyle/>
          <a:p>
            <a:r>
              <a:rPr lang="en-US" sz="3600" dirty="0">
                <a:solidFill>
                  <a:srgbClr val="C00000"/>
                </a:solidFill>
                <a:effectLst/>
              </a:rPr>
              <a:t>Non-Functional / Operational Requirements</a:t>
            </a:r>
          </a:p>
          <a:p>
            <a:pPr rtl="0"/>
            <a:r>
              <a:rPr lang="en-US" sz="3200" dirty="0">
                <a:solidFill>
                  <a:schemeClr val="accent1">
                    <a:lumMod val="60000"/>
                    <a:lumOff val="40000"/>
                  </a:schemeClr>
                </a:solidFill>
                <a:effectLst/>
              </a:rPr>
              <a:t>Security</a:t>
            </a:r>
            <a:endParaRPr lang="en-US" sz="3200" dirty="0">
              <a:solidFill>
                <a:schemeClr val="accent1">
                  <a:lumMod val="60000"/>
                  <a:lumOff val="40000"/>
                </a:schemeClr>
              </a:solidFill>
            </a:endParaRPr>
          </a:p>
          <a:p>
            <a:pPr marL="571500" indent="-571500" rtl="0">
              <a:buFont typeface="Arial" panose="020B0604020202020204" pitchFamily="34" charset="0"/>
              <a:buChar char="•"/>
            </a:pPr>
            <a:r>
              <a:rPr lang="en-US" sz="2400" dirty="0">
                <a:effectLst/>
              </a:rPr>
              <a:t> Pages of the website must be access in the way they were intended to be accessed.</a:t>
            </a:r>
            <a:endParaRPr lang="en-US" sz="2400" dirty="0"/>
          </a:p>
          <a:p>
            <a:pPr lvl="1"/>
            <a:r>
              <a:rPr lang="en-US" sz="2400" dirty="0">
                <a:effectLst/>
              </a:rPr>
              <a:t>   Included files shall not be accessed outside of their parent file.</a:t>
            </a:r>
            <a:endParaRPr lang="en-US" sz="2400" dirty="0"/>
          </a:p>
          <a:p>
            <a:pPr marL="571500" indent="-571500" rtl="0">
              <a:buFont typeface="Arial" panose="020B0604020202020204" pitchFamily="34" charset="0"/>
              <a:buChar char="•"/>
            </a:pPr>
            <a:r>
              <a:rPr lang="en-US" sz="2400" dirty="0">
                <a:effectLst/>
              </a:rPr>
              <a:t>Administrator can only perform administrative task on pages they are privileged to</a:t>
            </a:r>
            <a:endParaRPr lang="en-US" sz="2400" dirty="0"/>
          </a:p>
          <a:p>
            <a:pPr lvl="1"/>
            <a:r>
              <a:rPr lang="en-US" sz="2400" dirty="0">
                <a:effectLst/>
              </a:rPr>
              <a:t>  access. Customers will not be allowed to access the    administrator pages  </a:t>
            </a:r>
            <a:endParaRPr lang="en-US" sz="2400" dirty="0"/>
          </a:p>
          <a:p>
            <a:pPr marL="342900" indent="-342900" rtl="0">
              <a:buFont typeface="Arial" panose="020B0604020202020204" pitchFamily="34" charset="0"/>
              <a:buChar char="•"/>
            </a:pPr>
            <a:r>
              <a:rPr lang="en-US" sz="2400" b="1" dirty="0"/>
              <a:t>Threat Analysis: </a:t>
            </a:r>
            <a:r>
              <a:rPr lang="en-US" sz="2400" dirty="0"/>
              <a:t>A thorough threat analysis will be conducted to identify potential security vulnerabilities and threats to the system.</a:t>
            </a:r>
          </a:p>
          <a:p>
            <a:pPr marL="342900" indent="-342900" rtl="0">
              <a:buFont typeface="Arial" panose="020B0604020202020204" pitchFamily="34" charset="0"/>
              <a:buChar char="•"/>
            </a:pPr>
            <a:r>
              <a:rPr lang="en-US" sz="2400" dirty="0"/>
              <a:t>Defense Mechanisms: Security measures such as input validation, output encoding, parameterized queries, and prepared statements will be implemented to mitigate common security risks such as SQL injection, cross-site scripting (XSS), and cross-site request forgery (CSRF).</a:t>
            </a:r>
          </a:p>
          <a:p>
            <a:pPr marL="342900" indent="-342900" rtl="0">
              <a:buFont typeface="Arial" panose="020B0604020202020204" pitchFamily="34" charset="0"/>
              <a:buChar char="•"/>
            </a:pPr>
            <a:r>
              <a:rPr lang="en-US" sz="2400" b="1" dirty="0"/>
              <a:t>Data Encryption: </a:t>
            </a:r>
            <a:r>
              <a:rPr lang="en-US" sz="2400" dirty="0"/>
              <a:t>Sensitive data such as user passwords and payment information will be encrypted using industry-standard encryption algorithms to protect against unauthorized access.</a:t>
            </a:r>
          </a:p>
          <a:p>
            <a:pPr algn="ctr"/>
            <a:endParaRPr lang="en-US" sz="3600" dirty="0">
              <a:solidFill>
                <a:srgbClr val="C00000"/>
              </a:solidFill>
            </a:endParaRPr>
          </a:p>
        </p:txBody>
      </p:sp>
    </p:spTree>
    <p:extLst>
      <p:ext uri="{BB962C8B-B14F-4D97-AF65-F5344CB8AC3E}">
        <p14:creationId xmlns:p14="http://schemas.microsoft.com/office/powerpoint/2010/main" val="132926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8A7AC-4EDB-4843-B806-63A37C595A27}"/>
              </a:ext>
            </a:extLst>
          </p:cNvPr>
          <p:cNvSpPr txBox="1"/>
          <p:nvPr/>
        </p:nvSpPr>
        <p:spPr>
          <a:xfrm>
            <a:off x="0" y="1"/>
            <a:ext cx="12192000" cy="6247864"/>
          </a:xfrm>
          <a:prstGeom prst="rect">
            <a:avLst/>
          </a:prstGeom>
          <a:noFill/>
        </p:spPr>
        <p:txBody>
          <a:bodyPr wrap="square">
            <a:spAutoFit/>
          </a:bodyPr>
          <a:lstStyle/>
          <a:p>
            <a:endParaRPr lang="en-US" sz="3200" dirty="0">
              <a:solidFill>
                <a:schemeClr val="accent1">
                  <a:lumMod val="60000"/>
                  <a:lumOff val="40000"/>
                </a:schemeClr>
              </a:solidFill>
            </a:endParaRPr>
          </a:p>
          <a:p>
            <a:r>
              <a:rPr lang="en-US" sz="2400" b="1" i="0" dirty="0">
                <a:solidFill>
                  <a:srgbClr val="0D0D0D"/>
                </a:solidFill>
                <a:effectLst/>
                <a:latin typeface="Söhne"/>
              </a:rPr>
              <a:t>HTTPS Encryption: </a:t>
            </a:r>
            <a:r>
              <a:rPr lang="en-US" sz="2400" i="0" dirty="0">
                <a:solidFill>
                  <a:srgbClr val="0D0D0D"/>
                </a:solidFill>
                <a:effectLst/>
                <a:latin typeface="Söhne"/>
              </a:rPr>
              <a:t>Communication between the client-side interface and the server-side API is encrypted using HTTPS protocol to ensure data confidentiality and integrity, mitigating the risk of eavesdropping and man-in-the-middle attacks.</a:t>
            </a:r>
          </a:p>
          <a:p>
            <a:r>
              <a:rPr lang="en-US" sz="2400" b="1" i="0" dirty="0">
                <a:solidFill>
                  <a:srgbClr val="0D0D0D"/>
                </a:solidFill>
                <a:effectLst/>
                <a:latin typeface="Söhne"/>
              </a:rPr>
              <a:t>Authentication and Authorization:</a:t>
            </a:r>
            <a:r>
              <a:rPr lang="en-US" sz="2400" b="0" i="0" dirty="0">
                <a:solidFill>
                  <a:srgbClr val="0D0D0D"/>
                </a:solidFill>
                <a:effectLst/>
                <a:latin typeface="Söhne"/>
              </a:rPr>
              <a:t> To differentiate between roles between admin and users </a:t>
            </a:r>
            <a:endParaRPr lang="en-US" sz="3200" dirty="0">
              <a:solidFill>
                <a:schemeClr val="accent1">
                  <a:lumMod val="60000"/>
                  <a:lumOff val="40000"/>
                </a:schemeClr>
              </a:solidFill>
            </a:endParaRPr>
          </a:p>
          <a:p>
            <a:pPr rtl="0"/>
            <a:r>
              <a:rPr lang="en-US" sz="3200" dirty="0">
                <a:solidFill>
                  <a:schemeClr val="accent1">
                    <a:lumMod val="60000"/>
                    <a:lumOff val="40000"/>
                  </a:schemeClr>
                </a:solidFill>
              </a:rPr>
              <a:t>Efficiency and Maintainability </a:t>
            </a:r>
          </a:p>
          <a:p>
            <a:pPr marL="571500" indent="-571500">
              <a:buFont typeface="Arial" panose="020B0604020202020204" pitchFamily="34" charset="0"/>
              <a:buChar char="•"/>
            </a:pPr>
            <a:r>
              <a:rPr lang="en-US" sz="2400" dirty="0"/>
              <a:t> Page loads should be returned and formatted in a timely fashion depending on the request being made.  Administrators will have the ability to edit the aspects of the order forms, product descriptions, prices and website directly</a:t>
            </a:r>
          </a:p>
          <a:p>
            <a:pPr algn="ctr"/>
            <a:r>
              <a:rPr lang="en-US" sz="3600" dirty="0">
                <a:solidFill>
                  <a:srgbClr val="C00000"/>
                </a:solidFill>
              </a:rPr>
              <a:t>Scalability and Performance Design</a:t>
            </a:r>
          </a:p>
          <a:p>
            <a:pPr lvl="1"/>
            <a:r>
              <a:rPr lang="en-US" sz="2400" dirty="0"/>
              <a:t>The application is designed to handle multiple concurrent users. </a:t>
            </a:r>
          </a:p>
          <a:p>
            <a:pPr algn="ctr"/>
            <a:r>
              <a:rPr lang="en-US" sz="3600" dirty="0">
                <a:solidFill>
                  <a:srgbClr val="C00000"/>
                </a:solidFill>
              </a:rPr>
              <a:t>Deployment and Maintenance</a:t>
            </a:r>
          </a:p>
          <a:p>
            <a:pPr lvl="1"/>
            <a:r>
              <a:rPr lang="en-US" sz="2400" dirty="0"/>
              <a:t>The application can be deployed on a cloud / Docker platform. Maintenance involves regular updates to fix bugs and add new features.</a:t>
            </a:r>
          </a:p>
          <a:p>
            <a:pPr lvl="1"/>
            <a:endParaRPr lang="en-US" sz="2400" dirty="0"/>
          </a:p>
        </p:txBody>
      </p:sp>
    </p:spTree>
    <p:extLst>
      <p:ext uri="{BB962C8B-B14F-4D97-AF65-F5344CB8AC3E}">
        <p14:creationId xmlns:p14="http://schemas.microsoft.com/office/powerpoint/2010/main" val="116161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F7351-1B17-4EDC-ABFE-9E57B8B5006D}"/>
              </a:ext>
            </a:extLst>
          </p:cNvPr>
          <p:cNvSpPr txBox="1"/>
          <p:nvPr/>
        </p:nvSpPr>
        <p:spPr>
          <a:xfrm>
            <a:off x="0" y="0"/>
            <a:ext cx="12192000" cy="6124754"/>
          </a:xfrm>
          <a:prstGeom prst="rect">
            <a:avLst/>
          </a:prstGeom>
          <a:noFill/>
        </p:spPr>
        <p:txBody>
          <a:bodyPr wrap="square">
            <a:spAutoFit/>
          </a:bodyPr>
          <a:lstStyle/>
          <a:p>
            <a:pPr lvl="1"/>
            <a:r>
              <a:rPr lang="en-US" sz="3200" dirty="0">
                <a:solidFill>
                  <a:schemeClr val="accent1"/>
                </a:solidFill>
              </a:rPr>
              <a:t>Design and Description of Medical E-Commerce</a:t>
            </a:r>
          </a:p>
          <a:p>
            <a:pPr lvl="1"/>
            <a:endParaRPr lang="en-US" dirty="0"/>
          </a:p>
          <a:p>
            <a:pPr lvl="1"/>
            <a:r>
              <a:rPr lang="en-US" dirty="0"/>
              <a:t>ABSTRACT …………………………………………………………</a:t>
            </a:r>
          </a:p>
          <a:p>
            <a:pPr lvl="1"/>
            <a:r>
              <a:rPr lang="en-US" dirty="0"/>
              <a:t>INTRDUCTION ……………………………………………………</a:t>
            </a:r>
          </a:p>
          <a:p>
            <a:pPr lvl="1"/>
            <a:r>
              <a:rPr lang="en-US" sz="1800" i="0" dirty="0">
                <a:solidFill>
                  <a:schemeClr val="bg1">
                    <a:lumMod val="10000"/>
                  </a:schemeClr>
                </a:solidFill>
                <a:effectLst/>
                <a:latin typeface="Söhne"/>
              </a:rPr>
              <a:t>Architecture: ……………………………………………………….</a:t>
            </a:r>
          </a:p>
          <a:p>
            <a:pPr lvl="1"/>
            <a:r>
              <a:rPr lang="en-US" sz="1800" i="0" dirty="0">
                <a:solidFill>
                  <a:schemeClr val="bg1">
                    <a:lumMod val="10000"/>
                  </a:schemeClr>
                </a:solidFill>
                <a:effectLst/>
                <a:latin typeface="Söhne"/>
              </a:rPr>
              <a:t>Components: ………………………………………………………</a:t>
            </a:r>
            <a:endParaRPr lang="en-US" dirty="0"/>
          </a:p>
          <a:p>
            <a:pPr lvl="1"/>
            <a:r>
              <a:rPr lang="en-US" dirty="0"/>
              <a:t>System Overview ………………………………………………….</a:t>
            </a:r>
          </a:p>
          <a:p>
            <a:pPr lvl="1"/>
            <a:r>
              <a:rPr lang="en-US" dirty="0"/>
              <a:t>Design Map …………………………………………………………..</a:t>
            </a:r>
          </a:p>
          <a:p>
            <a:pPr lvl="1"/>
            <a:r>
              <a:rPr lang="en-US" dirty="0"/>
              <a:t>Supporting Material ……………………………………………..</a:t>
            </a:r>
          </a:p>
          <a:p>
            <a:pPr lvl="1"/>
            <a:r>
              <a:rPr lang="en-US" dirty="0"/>
              <a:t>Constraints …………………………………………………………..</a:t>
            </a:r>
          </a:p>
          <a:p>
            <a:pPr lvl="1"/>
            <a:r>
              <a:rPr lang="en-US" sz="1800" i="0" dirty="0">
                <a:effectLst/>
                <a:latin typeface="Söhne"/>
              </a:rPr>
              <a:t>User Interface Design …………………………………………..</a:t>
            </a:r>
            <a:endParaRPr lang="en-US" sz="1200" i="0" dirty="0">
              <a:effectLst/>
              <a:latin typeface="Söhne"/>
            </a:endParaRPr>
          </a:p>
          <a:p>
            <a:pPr lvl="1"/>
            <a:r>
              <a:rPr lang="en-US" sz="1800" i="0" dirty="0">
                <a:effectLst/>
                <a:latin typeface="Söhne"/>
              </a:rPr>
              <a:t>Backend Design …………………………………………………..</a:t>
            </a:r>
            <a:endParaRPr lang="en-US" dirty="0"/>
          </a:p>
          <a:p>
            <a:pPr lvl="1"/>
            <a:r>
              <a:rPr lang="en-US" sz="1800" dirty="0"/>
              <a:t>OVERALL DESCRIPTION</a:t>
            </a:r>
            <a:r>
              <a:rPr lang="en-US" dirty="0">
                <a:latin typeface="Söhne"/>
              </a:rPr>
              <a:t> ……………………………………….</a:t>
            </a:r>
          </a:p>
          <a:p>
            <a:pPr lvl="1"/>
            <a:r>
              <a:rPr lang="en-US" sz="1800" dirty="0"/>
              <a:t>SYSTEM REQUREMENTS ………………………………………</a:t>
            </a:r>
            <a:endParaRPr lang="en-US" dirty="0"/>
          </a:p>
          <a:p>
            <a:pPr lvl="1"/>
            <a:r>
              <a:rPr lang="en-US" sz="1800" dirty="0"/>
              <a:t>ONLINE SHOPPING APPLICATION …………………………</a:t>
            </a:r>
          </a:p>
          <a:p>
            <a:pPr lvl="1"/>
            <a:r>
              <a:rPr lang="en-US" dirty="0"/>
              <a:t>Data Management ……………………………………………….</a:t>
            </a:r>
            <a:endParaRPr lang="ar-EG" dirty="0"/>
          </a:p>
          <a:p>
            <a:pPr lvl="1"/>
            <a:r>
              <a:rPr lang="en-US" dirty="0">
                <a:effectLst/>
              </a:rPr>
              <a:t>Functional / Operational Requirements</a:t>
            </a:r>
            <a:r>
              <a:rPr lang="ar-EG" dirty="0">
                <a:effectLst/>
              </a:rPr>
              <a:t> </a:t>
            </a:r>
            <a:r>
              <a:rPr lang="en-US" dirty="0">
                <a:effectLst/>
              </a:rPr>
              <a:t>…….…………</a:t>
            </a:r>
            <a:endParaRPr lang="en-US" dirty="0"/>
          </a:p>
          <a:p>
            <a:pPr lvl="1"/>
            <a:r>
              <a:rPr lang="en-US" sz="1800" dirty="0">
                <a:effectLst/>
              </a:rPr>
              <a:t>Non-Functional / Operational Requirements ………..</a:t>
            </a:r>
          </a:p>
          <a:p>
            <a:pPr lvl="1"/>
            <a:r>
              <a:rPr lang="en-US" sz="1800" dirty="0"/>
              <a:t>Scalability and Performance Design ………………………</a:t>
            </a:r>
          </a:p>
          <a:p>
            <a:pPr lvl="1"/>
            <a:r>
              <a:rPr lang="en-US" sz="1800" dirty="0"/>
              <a:t>Deployment and Maintenance ……………………………..</a:t>
            </a:r>
            <a:endParaRPr lang="en-US" sz="1800" dirty="0">
              <a:effectLst/>
            </a:endParaRPr>
          </a:p>
          <a:p>
            <a:pPr lvl="1"/>
            <a:r>
              <a:rPr lang="en-US" sz="1800" dirty="0"/>
              <a:t>Conclusion</a:t>
            </a:r>
            <a:r>
              <a:rPr lang="en-US" dirty="0"/>
              <a:t> ……………………………………………………………</a:t>
            </a:r>
          </a:p>
        </p:txBody>
      </p:sp>
    </p:spTree>
    <p:extLst>
      <p:ext uri="{BB962C8B-B14F-4D97-AF65-F5344CB8AC3E}">
        <p14:creationId xmlns:p14="http://schemas.microsoft.com/office/powerpoint/2010/main" val="147583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62B50-CB81-4468-9223-9FC4EF68E6CC}"/>
              </a:ext>
            </a:extLst>
          </p:cNvPr>
          <p:cNvSpPr txBox="1"/>
          <p:nvPr/>
        </p:nvSpPr>
        <p:spPr>
          <a:xfrm>
            <a:off x="0" y="0"/>
            <a:ext cx="12192000" cy="6986528"/>
          </a:xfrm>
          <a:prstGeom prst="rect">
            <a:avLst/>
          </a:prstGeom>
          <a:noFill/>
        </p:spPr>
        <p:txBody>
          <a:bodyPr wrap="square">
            <a:spAutoFit/>
          </a:bodyPr>
          <a:lstStyle/>
          <a:p>
            <a:r>
              <a:rPr lang="en-US" sz="3200" dirty="0">
                <a:solidFill>
                  <a:schemeClr val="accent1">
                    <a:lumMod val="60000"/>
                    <a:lumOff val="40000"/>
                  </a:schemeClr>
                </a:solidFill>
              </a:rPr>
              <a:t>Performance</a:t>
            </a:r>
            <a:endParaRPr lang="ar-EG" sz="3200" dirty="0">
              <a:solidFill>
                <a:schemeClr val="accent1">
                  <a:lumMod val="60000"/>
                  <a:lumOff val="40000"/>
                </a:schemeClr>
              </a:solidFill>
            </a:endParaRPr>
          </a:p>
          <a:p>
            <a:r>
              <a:rPr lang="en-US" sz="2400" dirty="0"/>
              <a:t>Ensure fast loading times for product pages and checkout process.   - Handle concurrent user sessions and transactions efficiently.   - Optimize database queries and server responses to minimize latency.</a:t>
            </a:r>
            <a:endParaRPr lang="ar-EG" sz="2400" dirty="0"/>
          </a:p>
          <a:p>
            <a:r>
              <a:rPr lang="en-US" sz="3200" dirty="0">
                <a:solidFill>
                  <a:schemeClr val="accent1">
                    <a:lumMod val="60000"/>
                    <a:lumOff val="40000"/>
                  </a:schemeClr>
                </a:solidFill>
              </a:rPr>
              <a:t>Scalability</a:t>
            </a:r>
            <a:endParaRPr lang="ar-EG" sz="3200" dirty="0">
              <a:solidFill>
                <a:schemeClr val="accent1">
                  <a:lumMod val="60000"/>
                  <a:lumOff val="40000"/>
                </a:schemeClr>
              </a:solidFill>
            </a:endParaRPr>
          </a:p>
          <a:p>
            <a:r>
              <a:rPr lang="en-US" sz="2400" dirty="0"/>
              <a:t>Design the application to handle increased traffic and growing product inventory.   - Implement scalable infrastructure and cloud services to support future growth.</a:t>
            </a:r>
            <a:endParaRPr lang="ar-EG" sz="2400" dirty="0"/>
          </a:p>
          <a:p>
            <a:r>
              <a:rPr lang="en-US" sz="3200" dirty="0">
                <a:solidFill>
                  <a:schemeClr val="accent1">
                    <a:lumMod val="60000"/>
                    <a:lumOff val="40000"/>
                  </a:schemeClr>
                </a:solidFill>
              </a:rPr>
              <a:t>Reliability</a:t>
            </a:r>
            <a:endParaRPr lang="ar-EG" sz="3200" dirty="0">
              <a:solidFill>
                <a:schemeClr val="accent1">
                  <a:lumMod val="60000"/>
                  <a:lumOff val="40000"/>
                </a:schemeClr>
              </a:solidFill>
            </a:endParaRPr>
          </a:p>
          <a:p>
            <a:r>
              <a:rPr lang="en-US" sz="2400" dirty="0"/>
              <a:t>Minimize downtime and ensure high availability of the application.   - Implement backup and disaster recovery mechanisms to prevent data loss.</a:t>
            </a:r>
            <a:endParaRPr lang="ar-EG" sz="2400" dirty="0"/>
          </a:p>
          <a:p>
            <a:r>
              <a:rPr lang="en-US" sz="3200" dirty="0">
                <a:solidFill>
                  <a:schemeClr val="accent1">
                    <a:lumMod val="60000"/>
                    <a:lumOff val="40000"/>
                  </a:schemeClr>
                </a:solidFill>
              </a:rPr>
              <a:t>Usability</a:t>
            </a:r>
            <a:endParaRPr lang="ar-EG" sz="3200" dirty="0">
              <a:solidFill>
                <a:schemeClr val="accent1">
                  <a:lumMod val="60000"/>
                  <a:lumOff val="40000"/>
                </a:schemeClr>
              </a:solidFill>
            </a:endParaRPr>
          </a:p>
          <a:p>
            <a:r>
              <a:rPr lang="en-US" sz="2400" dirty="0"/>
              <a:t>Design an intuitive user interface that is easy to navigate and understand.   - Ensure compatibility with various devices and screen sizes (responsive design).   - Provide helpful tooltips, error messages, and guidance throughout the application</a:t>
            </a:r>
            <a:endParaRPr lang="ar-EG" sz="2400" dirty="0"/>
          </a:p>
          <a:p>
            <a:r>
              <a:rPr lang="en-US" sz="3200" dirty="0">
                <a:solidFill>
                  <a:schemeClr val="accent1">
                    <a:lumMod val="60000"/>
                    <a:lumOff val="40000"/>
                  </a:schemeClr>
                </a:solidFill>
              </a:rPr>
              <a:t>Accuracy</a:t>
            </a:r>
            <a:r>
              <a:rPr lang="en-US" dirty="0"/>
              <a:t> </a:t>
            </a:r>
          </a:p>
          <a:p>
            <a:r>
              <a:rPr lang="en-US" sz="2400" dirty="0"/>
              <a:t>The system should accurately provide real time information taking into consideration various concurrency issues. The system shall provide 100% access reliability</a:t>
            </a:r>
            <a:r>
              <a:rPr lang="en-US" dirty="0"/>
              <a:t>.</a:t>
            </a:r>
          </a:p>
        </p:txBody>
      </p:sp>
    </p:spTree>
    <p:extLst>
      <p:ext uri="{BB962C8B-B14F-4D97-AF65-F5344CB8AC3E}">
        <p14:creationId xmlns:p14="http://schemas.microsoft.com/office/powerpoint/2010/main" val="110861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DA557-C35B-43F5-A1DD-F905460945B7}"/>
              </a:ext>
            </a:extLst>
          </p:cNvPr>
          <p:cNvSpPr txBox="1"/>
          <p:nvPr/>
        </p:nvSpPr>
        <p:spPr>
          <a:xfrm>
            <a:off x="0" y="151179"/>
            <a:ext cx="12192000" cy="6555641"/>
          </a:xfrm>
          <a:prstGeom prst="rect">
            <a:avLst/>
          </a:prstGeom>
          <a:noFill/>
        </p:spPr>
        <p:txBody>
          <a:bodyPr wrap="square">
            <a:spAutoFit/>
          </a:bodyPr>
          <a:lstStyle/>
          <a:p>
            <a:pPr algn="ctr"/>
            <a:r>
              <a:rPr lang="en-US" sz="3600" dirty="0">
                <a:solidFill>
                  <a:srgbClr val="C00000"/>
                </a:solidFill>
              </a:rPr>
              <a:t>Conclusion</a:t>
            </a:r>
            <a:endParaRPr lang="en-US" sz="3600" dirty="0"/>
          </a:p>
          <a:p>
            <a:r>
              <a:rPr lang="en-US" sz="2400" dirty="0"/>
              <a:t>The Internet has become a major resource in modern business, thus electronic shopping has gained significance not only from the entrepreneur’s but also from the customer’s point of view. For the entrepreneur, electronic shopping generates new business opportunities and for the customer, it makes comparative shopping possible. As per a survey, most consumers of online stores are impulsive and usually make a decision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To implement this as a web application we used Spring boot as the Technology. Spring boot has several advantages such as enhanced performance, scalability, built-in security and simplicity. </a:t>
            </a:r>
          </a:p>
          <a:p>
            <a:r>
              <a:rPr lang="en-US" sz="2400" dirty="0"/>
              <a:t>To build any web application using Spring boot we need a programming language such as java. Java was the language used to build this application. </a:t>
            </a:r>
          </a:p>
          <a:p>
            <a:r>
              <a:rPr lang="en-US" sz="2400" dirty="0"/>
              <a:t>MySQL was used as back-end database since it is one of the most popular databases, and it provides fast data access, easy installation and simplicity.</a:t>
            </a:r>
          </a:p>
          <a:p>
            <a:endParaRPr lang="en-US" sz="2400" dirty="0"/>
          </a:p>
        </p:txBody>
      </p:sp>
    </p:spTree>
    <p:extLst>
      <p:ext uri="{BB962C8B-B14F-4D97-AF65-F5344CB8AC3E}">
        <p14:creationId xmlns:p14="http://schemas.microsoft.com/office/powerpoint/2010/main" val="120162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CE886-00FF-4BF9-AFC7-699967637ADC}"/>
              </a:ext>
            </a:extLst>
          </p:cNvPr>
          <p:cNvSpPr txBox="1"/>
          <p:nvPr/>
        </p:nvSpPr>
        <p:spPr>
          <a:xfrm>
            <a:off x="0" y="0"/>
            <a:ext cx="12192000" cy="3785652"/>
          </a:xfrm>
          <a:prstGeom prst="rect">
            <a:avLst/>
          </a:prstGeom>
          <a:noFill/>
        </p:spPr>
        <p:txBody>
          <a:bodyPr wrap="square">
            <a:spAutoFit/>
          </a:bodyPr>
          <a:lstStyle/>
          <a:p>
            <a:endParaRPr lang="en-US" sz="2400" dirty="0"/>
          </a:p>
          <a:p>
            <a:r>
              <a:rPr lang="en-US" sz="2400" dirty="0"/>
              <a:t>A good  design must be accompanied with user-friendly application logic. It should be convenient for the customer to view the contents of their cart and to be able to remove or add items to their cart. The shopping cart application described in this project provides a number of features that are designed to make the customer more comfortable.</a:t>
            </a:r>
          </a:p>
          <a:p>
            <a:r>
              <a:rPr lang="en-US" sz="2400" dirty="0"/>
              <a:t>This project helps in understanding the creation of an interactive web page and the</a:t>
            </a:r>
          </a:p>
          <a:p>
            <a:r>
              <a:rPr lang="en-US" sz="2400" dirty="0"/>
              <a:t>technologies used to implement it. The building of the project has given me a precise</a:t>
            </a:r>
          </a:p>
          <a:p>
            <a:r>
              <a:rPr lang="en-US" sz="2400" dirty="0"/>
              <a:t>knowledge about how Spring boot is used to develop a website, how it connects to the database</a:t>
            </a:r>
          </a:p>
          <a:p>
            <a:r>
              <a:rPr lang="en-US" sz="2400" dirty="0"/>
              <a:t>to access the data and how the data and web pages are modified to provide the user with a</a:t>
            </a:r>
          </a:p>
          <a:p>
            <a:r>
              <a:rPr lang="en-US" sz="2400" dirty="0"/>
              <a:t>application. </a:t>
            </a:r>
          </a:p>
        </p:txBody>
      </p:sp>
    </p:spTree>
    <p:extLst>
      <p:ext uri="{BB962C8B-B14F-4D97-AF65-F5344CB8AC3E}">
        <p14:creationId xmlns:p14="http://schemas.microsoft.com/office/powerpoint/2010/main" val="365663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87B8-27E0-48A4-B51A-C9A0C15E90FB}"/>
              </a:ext>
            </a:extLst>
          </p:cNvPr>
          <p:cNvSpPr>
            <a:spLocks noGrp="1"/>
          </p:cNvSpPr>
          <p:nvPr>
            <p:ph type="title"/>
          </p:nvPr>
        </p:nvSpPr>
        <p:spPr>
          <a:xfrm>
            <a:off x="1463723" y="8586715"/>
            <a:ext cx="1564375" cy="45719"/>
          </a:xfrm>
        </p:spPr>
        <p:txBody>
          <a:bodyPr>
            <a:noAutofit/>
          </a:bodyPr>
          <a:lstStyle/>
          <a:p>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EBA919BD-BFEF-4911-ADA2-26E97A3F2195}"/>
              </a:ext>
            </a:extLst>
          </p:cNvPr>
          <p:cNvSpPr>
            <a:spLocks noGrp="1"/>
          </p:cNvSpPr>
          <p:nvPr>
            <p:ph idx="1"/>
          </p:nvPr>
        </p:nvSpPr>
        <p:spPr>
          <a:xfrm>
            <a:off x="838200" y="876407"/>
            <a:ext cx="10515600" cy="5981593"/>
          </a:xfrm>
        </p:spPr>
        <p:txBody>
          <a:bodyPr numCol="1">
            <a:normAutofit fontScale="25000" lnSpcReduction="20000"/>
          </a:bodyPr>
          <a:lstStyle/>
          <a:p>
            <a:pPr marL="0" indent="0" algn="ctr">
              <a:buNone/>
            </a:pPr>
            <a:r>
              <a:rPr lang="en-US" sz="14400" dirty="0">
                <a:solidFill>
                  <a:srgbClr val="C00000"/>
                </a:solidFill>
              </a:rPr>
              <a:t>ABSTRACT</a:t>
            </a:r>
            <a:r>
              <a:rPr lang="en-US" sz="14400" dirty="0"/>
              <a:t> </a:t>
            </a:r>
          </a:p>
          <a:p>
            <a:pPr marL="0" indent="0" algn="ctr">
              <a:buNone/>
            </a:pPr>
            <a:endParaRPr lang="en-US" sz="14400" dirty="0"/>
          </a:p>
          <a:p>
            <a:pPr marL="0" indent="0">
              <a:buNone/>
            </a:pPr>
            <a:r>
              <a:rPr lang="en-US" sz="11200" dirty="0"/>
              <a:t>In today’s fast-changing business environment, it’s extremely important</a:t>
            </a:r>
          </a:p>
          <a:p>
            <a:pPr marL="0" indent="0">
              <a:buNone/>
            </a:pPr>
            <a:r>
              <a:rPr lang="en-US" sz="11200" dirty="0"/>
              <a:t> to be able to respond to client needs in the most effective and timely</a:t>
            </a:r>
          </a:p>
          <a:p>
            <a:pPr marL="0" indent="0">
              <a:buNone/>
            </a:pPr>
            <a:r>
              <a:rPr lang="en-US" sz="11200" dirty="0"/>
              <a:t> manner. If your customers wish to see your business online and have</a:t>
            </a:r>
          </a:p>
          <a:p>
            <a:pPr marL="0" indent="0">
              <a:buNone/>
            </a:pPr>
            <a:r>
              <a:rPr lang="en-US" sz="11200" dirty="0"/>
              <a:t> instant access to your products or services. Online Shopping is a</a:t>
            </a:r>
          </a:p>
          <a:p>
            <a:pPr marL="0" indent="0">
              <a:buNone/>
            </a:pPr>
            <a:r>
              <a:rPr lang="en-US" sz="11200" dirty="0"/>
              <a:t> lifestyle e-commerce web application. This project allows viewing</a:t>
            </a:r>
          </a:p>
          <a:p>
            <a:pPr marL="0" indent="0">
              <a:buNone/>
            </a:pPr>
            <a:r>
              <a:rPr lang="en-US" sz="11200" dirty="0"/>
              <a:t> various products available enables registered users to purchase</a:t>
            </a:r>
          </a:p>
          <a:p>
            <a:pPr marL="0" indent="0">
              <a:buNone/>
            </a:pPr>
            <a:r>
              <a:rPr lang="en-US" sz="11200" dirty="0"/>
              <a:t> desired products instantly using PayPal payment processor (Instant</a:t>
            </a:r>
          </a:p>
          <a:p>
            <a:pPr marL="0" indent="0">
              <a:buNone/>
            </a:pPr>
            <a:r>
              <a:rPr lang="en-US" sz="11200" dirty="0"/>
              <a:t> Pay) and also can place order by using Cash on Delivery (Pay Later)</a:t>
            </a:r>
          </a:p>
          <a:p>
            <a:pPr marL="0" indent="0">
              <a:buNone/>
            </a:pPr>
            <a:r>
              <a:rPr lang="en-US" sz="11200" dirty="0"/>
              <a:t> option. </a:t>
            </a:r>
          </a:p>
        </p:txBody>
      </p:sp>
    </p:spTree>
    <p:extLst>
      <p:ext uri="{BB962C8B-B14F-4D97-AF65-F5344CB8AC3E}">
        <p14:creationId xmlns:p14="http://schemas.microsoft.com/office/powerpoint/2010/main" val="309590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FF0F-B527-4F7B-A560-0574544225BC}"/>
              </a:ext>
            </a:extLst>
          </p:cNvPr>
          <p:cNvSpPr>
            <a:spLocks noGrp="1"/>
          </p:cNvSpPr>
          <p:nvPr>
            <p:ph type="title" idx="4294967295"/>
          </p:nvPr>
        </p:nvSpPr>
        <p:spPr>
          <a:xfrm flipV="1">
            <a:off x="0" y="9582150"/>
            <a:ext cx="725488" cy="414338"/>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AEAD98A8-FC5B-46B8-9C04-6B5A4E718A42}"/>
              </a:ext>
            </a:extLst>
          </p:cNvPr>
          <p:cNvSpPr>
            <a:spLocks noGrp="1"/>
          </p:cNvSpPr>
          <p:nvPr>
            <p:ph idx="4294967295"/>
          </p:nvPr>
        </p:nvSpPr>
        <p:spPr>
          <a:xfrm>
            <a:off x="0" y="1037799"/>
            <a:ext cx="11826875" cy="5586839"/>
          </a:xfrm>
        </p:spPr>
        <p:txBody>
          <a:bodyPr>
            <a:normAutofit/>
          </a:bodyPr>
          <a:lstStyle/>
          <a:p>
            <a:pPr marL="0" indent="0">
              <a:buNone/>
            </a:pPr>
            <a:r>
              <a:rPr lang="en-US" dirty="0"/>
              <a:t>This project provides an easy access to Administrators and Managers to view</a:t>
            </a:r>
          </a:p>
          <a:p>
            <a:pPr marL="0" indent="0">
              <a:buNone/>
            </a:pPr>
            <a:r>
              <a:rPr lang="en-US" dirty="0"/>
              <a:t> orders placed using Pay Later and Instant Pay options. In order to develop an e</a:t>
            </a:r>
          </a:p>
          <a:p>
            <a:pPr marL="0" indent="0">
              <a:buNone/>
            </a:pPr>
            <a:r>
              <a:rPr lang="en-US" dirty="0"/>
              <a:t>-commerce website, a number of Technologies must be studied and understood.</a:t>
            </a:r>
          </a:p>
          <a:p>
            <a:pPr marL="0" indent="0">
              <a:buNone/>
            </a:pPr>
            <a:r>
              <a:rPr lang="en-US" dirty="0"/>
              <a:t> These include multi-tiered architecture, server and client side scripting</a:t>
            </a:r>
          </a:p>
          <a:p>
            <a:pPr marL="0" indent="0">
              <a:buNone/>
            </a:pPr>
            <a:r>
              <a:rPr lang="en-US" dirty="0"/>
              <a:t> techniques, implementation technologies such as spring boot, programming</a:t>
            </a:r>
          </a:p>
          <a:p>
            <a:pPr marL="0" indent="0">
              <a:buNone/>
            </a:pPr>
            <a:r>
              <a:rPr lang="en-US" dirty="0"/>
              <a:t> language (such as java) and relational databases. This is a project with the</a:t>
            </a:r>
          </a:p>
          <a:p>
            <a:pPr marL="0" indent="0">
              <a:buNone/>
            </a:pPr>
            <a:r>
              <a:rPr lang="en-US" dirty="0"/>
              <a:t> objective to develop a basic website where a consumer is provided with a</a:t>
            </a:r>
          </a:p>
          <a:p>
            <a:pPr marL="0" indent="0">
              <a:buNone/>
            </a:pPr>
            <a:r>
              <a:rPr lang="en-US" dirty="0"/>
              <a:t> shopping cart application and also to know about the technologies used to</a:t>
            </a:r>
          </a:p>
          <a:p>
            <a:pPr marL="0" indent="0">
              <a:buNone/>
            </a:pPr>
            <a:r>
              <a:rPr lang="en-US" dirty="0"/>
              <a:t> develop such an application. This document will discuss each of the underlying</a:t>
            </a:r>
          </a:p>
          <a:p>
            <a:pPr marL="0" indent="0">
              <a:buNone/>
            </a:pPr>
            <a:r>
              <a:rPr lang="en-US" dirty="0"/>
              <a:t> technologies to create and implement an medical ecommerce website.</a:t>
            </a:r>
          </a:p>
        </p:txBody>
      </p:sp>
    </p:spTree>
    <p:extLst>
      <p:ext uri="{BB962C8B-B14F-4D97-AF65-F5344CB8AC3E}">
        <p14:creationId xmlns:p14="http://schemas.microsoft.com/office/powerpoint/2010/main" val="339967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F01C8-ECD0-477E-A14C-20ACC64D0202}"/>
              </a:ext>
            </a:extLst>
          </p:cNvPr>
          <p:cNvSpPr txBox="1"/>
          <p:nvPr/>
        </p:nvSpPr>
        <p:spPr>
          <a:xfrm>
            <a:off x="99516" y="113731"/>
            <a:ext cx="12092484" cy="6370975"/>
          </a:xfrm>
          <a:prstGeom prst="rect">
            <a:avLst/>
          </a:prstGeom>
          <a:noFill/>
        </p:spPr>
        <p:txBody>
          <a:bodyPr wrap="square">
            <a:spAutoFit/>
          </a:bodyPr>
          <a:lstStyle/>
          <a:p>
            <a:pPr lvl="8" algn="l"/>
            <a:r>
              <a:rPr lang="en-US" dirty="0">
                <a:solidFill>
                  <a:srgbClr val="C00000"/>
                </a:solidFill>
              </a:rPr>
              <a:t>                 </a:t>
            </a:r>
          </a:p>
          <a:p>
            <a:pPr lvl="8" algn="l"/>
            <a:r>
              <a:rPr lang="en-US" dirty="0">
                <a:solidFill>
                  <a:srgbClr val="C00000"/>
                </a:solidFill>
              </a:rPr>
              <a:t>           </a:t>
            </a:r>
            <a:r>
              <a:rPr lang="en-US" sz="3600" dirty="0">
                <a:solidFill>
                  <a:srgbClr val="C00000"/>
                </a:solidFill>
              </a:rPr>
              <a:t>INTRODUCTION</a:t>
            </a:r>
            <a:r>
              <a:rPr lang="en-US" dirty="0">
                <a:solidFill>
                  <a:srgbClr val="C00000"/>
                </a:solidFill>
              </a:rPr>
              <a:t>                          </a:t>
            </a:r>
          </a:p>
          <a:p>
            <a:endParaRPr lang="en-US" dirty="0"/>
          </a:p>
          <a:p>
            <a:r>
              <a:rPr lang="en-US" sz="2800" dirty="0"/>
              <a:t>The project Medical E-Commerce System is a complete web-based application designed on Vue.js and spring boot technology using Visual Studio Software. The main aim of the project is to develop a system in which </a:t>
            </a:r>
            <a:r>
              <a:rPr lang="en-US" sz="2800" b="0" i="0" dirty="0">
                <a:solidFill>
                  <a:srgbClr val="0D0D0D"/>
                </a:solidFill>
                <a:effectLst/>
                <a:latin typeface="Söhne"/>
              </a:rPr>
              <a:t>is to provide a convenient, accessible, and efficient platform for the purchase and sale of medical products and services. Some key objectives and benefits include:</a:t>
            </a:r>
          </a:p>
          <a:p>
            <a:r>
              <a:rPr lang="en-US" sz="2800" b="1" i="0" dirty="0">
                <a:solidFill>
                  <a:srgbClr val="0D0D0D"/>
                </a:solidFill>
                <a:effectLst/>
                <a:latin typeface="Söhne"/>
              </a:rPr>
              <a:t>Accessibility:</a:t>
            </a:r>
            <a:r>
              <a:rPr lang="en-US" sz="2800" b="0" i="0" dirty="0">
                <a:solidFill>
                  <a:srgbClr val="0D0D0D"/>
                </a:solidFill>
                <a:effectLst/>
                <a:latin typeface="Söhne"/>
              </a:rPr>
              <a:t> Online medical e-commerce makes it easier for individuals to access a wide range of medical products and services from the comfort of their homes or offices, regardless of their geographical location. This accessibility is particularly beneficial for individuals with mobility issues or those residing in remote areas with limited access to physical medical stores.</a:t>
            </a:r>
          </a:p>
          <a:p>
            <a:r>
              <a:rPr lang="en-US" sz="2800" b="1" i="0" dirty="0">
                <a:solidFill>
                  <a:srgbClr val="0D0D0D"/>
                </a:solidFill>
                <a:effectLst/>
                <a:latin typeface="Söhne"/>
              </a:rPr>
              <a:t>Convenience:</a:t>
            </a:r>
            <a:r>
              <a:rPr lang="en-US" sz="2800" b="0" i="0" dirty="0">
                <a:solidFill>
                  <a:srgbClr val="0D0D0D"/>
                </a:solidFill>
                <a:effectLst/>
                <a:latin typeface="Söhne"/>
              </a:rPr>
              <a:t> By enabling users to browse, compare, and purchase medical products and services online, e-commerce platforms offer a level of convenience </a:t>
            </a:r>
            <a:endParaRPr lang="en-US" sz="2800" dirty="0"/>
          </a:p>
        </p:txBody>
      </p:sp>
    </p:spTree>
    <p:extLst>
      <p:ext uri="{BB962C8B-B14F-4D97-AF65-F5344CB8AC3E}">
        <p14:creationId xmlns:p14="http://schemas.microsoft.com/office/powerpoint/2010/main" val="287117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4F1790-4588-49E5-9789-2362BBD0A56E}"/>
              </a:ext>
            </a:extLst>
          </p:cNvPr>
          <p:cNvSpPr txBox="1"/>
          <p:nvPr/>
        </p:nvSpPr>
        <p:spPr>
          <a:xfrm>
            <a:off x="0" y="366623"/>
            <a:ext cx="12041304" cy="6124754"/>
          </a:xfrm>
          <a:prstGeom prst="rect">
            <a:avLst/>
          </a:prstGeom>
          <a:noFill/>
        </p:spPr>
        <p:txBody>
          <a:bodyPr wrap="square">
            <a:spAutoFit/>
          </a:bodyPr>
          <a:lstStyle/>
          <a:p>
            <a:r>
              <a:rPr lang="en-US" sz="2800" b="0" i="0" dirty="0">
                <a:solidFill>
                  <a:srgbClr val="0D0D0D"/>
                </a:solidFill>
                <a:effectLst/>
                <a:latin typeface="Söhne"/>
              </a:rPr>
              <a:t>that traditional brick-and-mortar stores may not provide. Users can shop at any time of the day or night, avoiding the need to travel to physical stores and wait in long queues.</a:t>
            </a:r>
          </a:p>
          <a:p>
            <a:r>
              <a:rPr lang="en-US" sz="2800" b="1" i="0" dirty="0">
                <a:solidFill>
                  <a:srgbClr val="0D0D0D"/>
                </a:solidFill>
                <a:effectLst/>
                <a:latin typeface="Söhne"/>
              </a:rPr>
              <a:t>Product Variety:</a:t>
            </a:r>
            <a:r>
              <a:rPr lang="en-US" sz="2800" b="0" i="0" dirty="0">
                <a:solidFill>
                  <a:srgbClr val="0D0D0D"/>
                </a:solidFill>
                <a:effectLst/>
                <a:latin typeface="Söhne"/>
              </a:rPr>
              <a:t> Online medical e-commerce platforms typically offer a diverse range of medical products and services, including over-the-counter medications, prescription drugs, medical devices, health supplements, personal care products, and wellness services. This extensive product variety allows users to find and purchase the specific items they need without limitations.</a:t>
            </a:r>
          </a:p>
          <a:p>
            <a:r>
              <a:rPr lang="en-US" sz="2800" b="1" i="0" dirty="0">
                <a:solidFill>
                  <a:srgbClr val="0D0D0D"/>
                </a:solidFill>
                <a:effectLst/>
                <a:latin typeface="Söhne"/>
              </a:rPr>
              <a:t>Price Transparency and Competition:</a:t>
            </a:r>
            <a:r>
              <a:rPr lang="en-US" sz="2800" b="0" i="0" dirty="0">
                <a:solidFill>
                  <a:srgbClr val="0D0D0D"/>
                </a:solidFill>
                <a:effectLst/>
                <a:latin typeface="Söhne"/>
              </a:rPr>
              <a:t> E-commerce platforms foster price transparency by allowing users to compare prices and reviews from multiple sellers, facilitating informed purchasing decisions. Additionally, the competitive nature of online markets often results in competitive pricing and promotional offers, providing users with cost-effective options for their medical needs.</a:t>
            </a:r>
            <a:r>
              <a:rPr lang="en-US" sz="2800" b="1" i="0" dirty="0">
                <a:solidFill>
                  <a:srgbClr val="0D0D0D"/>
                </a:solidFill>
                <a:effectLst/>
                <a:latin typeface="Söhne"/>
              </a:rPr>
              <a:t> </a:t>
            </a:r>
          </a:p>
          <a:p>
            <a:r>
              <a:rPr lang="en-US" sz="2800" b="1" i="0" dirty="0">
                <a:solidFill>
                  <a:srgbClr val="0D0D0D"/>
                </a:solidFill>
                <a:effectLst/>
                <a:latin typeface="Söhne"/>
              </a:rPr>
              <a:t>Privacy and Discretion:</a:t>
            </a:r>
            <a:r>
              <a:rPr lang="en-US" sz="2800" b="0" i="0" dirty="0">
                <a:solidFill>
                  <a:srgbClr val="0D0D0D"/>
                </a:solidFill>
                <a:effectLst/>
                <a:latin typeface="Söhne"/>
              </a:rPr>
              <a:t> Online medical e-commerce respects user privacy and </a:t>
            </a:r>
          </a:p>
        </p:txBody>
      </p:sp>
    </p:spTree>
    <p:extLst>
      <p:ext uri="{BB962C8B-B14F-4D97-AF65-F5344CB8AC3E}">
        <p14:creationId xmlns:p14="http://schemas.microsoft.com/office/powerpoint/2010/main" val="400948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983B46-2055-4ED1-956F-A58B247C35FD}"/>
              </a:ext>
            </a:extLst>
          </p:cNvPr>
          <p:cNvSpPr txBox="1"/>
          <p:nvPr/>
        </p:nvSpPr>
        <p:spPr>
          <a:xfrm>
            <a:off x="99515" y="366623"/>
            <a:ext cx="12092485" cy="6124754"/>
          </a:xfrm>
          <a:prstGeom prst="rect">
            <a:avLst/>
          </a:prstGeom>
          <a:noFill/>
        </p:spPr>
        <p:txBody>
          <a:bodyPr wrap="square">
            <a:spAutoFit/>
          </a:bodyPr>
          <a:lstStyle/>
          <a:p>
            <a:r>
              <a:rPr lang="en-US" sz="2800" b="0" i="0" dirty="0">
                <a:solidFill>
                  <a:srgbClr val="0D0D0D"/>
                </a:solidFill>
                <a:effectLst/>
                <a:latin typeface="Söhne"/>
              </a:rPr>
              <a:t>discretion by allowing individuals to browse and purchase medical products and </a:t>
            </a:r>
            <a:endParaRPr lang="en-US" sz="2800" b="1" i="0" dirty="0">
              <a:solidFill>
                <a:srgbClr val="0D0D0D"/>
              </a:solidFill>
              <a:effectLst/>
              <a:latin typeface="Söhne"/>
            </a:endParaRPr>
          </a:p>
          <a:p>
            <a:r>
              <a:rPr lang="en-US" sz="2800" b="0" i="0" dirty="0">
                <a:solidFill>
                  <a:srgbClr val="0D0D0D"/>
                </a:solidFill>
                <a:effectLst/>
                <a:latin typeface="Söhne"/>
              </a:rPr>
              <a:t>services discreetly, without the need for face-to-face interactions with healthcare </a:t>
            </a:r>
          </a:p>
          <a:p>
            <a:r>
              <a:rPr lang="en-US" sz="2800" b="0" i="0" dirty="0">
                <a:solidFill>
                  <a:srgbClr val="0D0D0D"/>
                </a:solidFill>
                <a:effectLst/>
                <a:latin typeface="Söhne"/>
              </a:rPr>
              <a:t>providers or pharmacists. This can be particularly important for individuals seeking sensitive products or treatments.</a:t>
            </a:r>
          </a:p>
          <a:p>
            <a:r>
              <a:rPr lang="en-US" sz="2800" b="1" i="0" dirty="0">
                <a:solidFill>
                  <a:srgbClr val="0D0D0D"/>
                </a:solidFill>
                <a:effectLst/>
                <a:latin typeface="Söhne"/>
              </a:rPr>
              <a:t>Information and Education:</a:t>
            </a:r>
            <a:r>
              <a:rPr lang="en-US" sz="2800" b="0" i="0" dirty="0">
                <a:solidFill>
                  <a:srgbClr val="0D0D0D"/>
                </a:solidFill>
                <a:effectLst/>
                <a:latin typeface="Söhne"/>
              </a:rPr>
              <a:t> E-commerce platforms often provide valuable information and educational resources related to medical products, conditions, treatments, and wellness practices. This educational content empowers users to make informed decisions about their health and well-being, promoting self-care and preventive healthcare practices.</a:t>
            </a:r>
          </a:p>
          <a:p>
            <a:r>
              <a:rPr lang="en-US" sz="2800" b="1" i="0" dirty="0">
                <a:solidFill>
                  <a:srgbClr val="0D0D0D"/>
                </a:solidFill>
                <a:effectLst/>
                <a:latin typeface="Söhne"/>
              </a:rPr>
              <a:t>Contribution to Healthcare Accessibility:</a:t>
            </a:r>
            <a:r>
              <a:rPr lang="en-US" sz="2800" b="0" i="0" dirty="0">
                <a:solidFill>
                  <a:srgbClr val="0D0D0D"/>
                </a:solidFill>
                <a:effectLst/>
                <a:latin typeface="Söhne"/>
              </a:rPr>
              <a:t> Online medical e-commerce plays a role in improving overall healthcare accessibility by complementing traditional healthcare delivery models. It facilitates access to essential medical supplies, particularly for individuals with chronic conditions or special healthcare needs, and may serve as a valuable resource during emergencies or public health crises.</a:t>
            </a:r>
          </a:p>
        </p:txBody>
      </p:sp>
    </p:spTree>
    <p:extLst>
      <p:ext uri="{BB962C8B-B14F-4D97-AF65-F5344CB8AC3E}">
        <p14:creationId xmlns:p14="http://schemas.microsoft.com/office/powerpoint/2010/main" val="18988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ABB5E-52FE-44FA-8439-AF52B51CC97E}"/>
              </a:ext>
            </a:extLst>
          </p:cNvPr>
          <p:cNvSpPr txBox="1"/>
          <p:nvPr/>
        </p:nvSpPr>
        <p:spPr>
          <a:xfrm>
            <a:off x="0" y="212735"/>
            <a:ext cx="12192000" cy="6247864"/>
          </a:xfrm>
          <a:prstGeom prst="rect">
            <a:avLst/>
          </a:prstGeom>
          <a:noFill/>
        </p:spPr>
        <p:txBody>
          <a:bodyPr wrap="square">
            <a:spAutoFit/>
          </a:bodyPr>
          <a:lstStyle/>
          <a:p>
            <a:pPr lvl="1" algn="ctr"/>
            <a:r>
              <a:rPr lang="en-US" sz="3600" i="0" dirty="0">
                <a:solidFill>
                  <a:srgbClr val="C00000"/>
                </a:solidFill>
                <a:effectLst/>
                <a:latin typeface="Söhne"/>
              </a:rPr>
              <a:t>Architecture:</a:t>
            </a:r>
          </a:p>
          <a:p>
            <a:pPr lvl="2"/>
            <a:r>
              <a:rPr lang="en-US" sz="2800" b="1" i="0" dirty="0">
                <a:solidFill>
                  <a:srgbClr val="0D0D0D"/>
                </a:solidFill>
                <a:effectLst/>
                <a:latin typeface="Söhne"/>
              </a:rPr>
              <a:t>Overview</a:t>
            </a:r>
            <a:r>
              <a:rPr lang="en-US" sz="2400" b="1" i="0" dirty="0">
                <a:solidFill>
                  <a:srgbClr val="0D0D0D"/>
                </a:solidFill>
                <a:effectLst/>
                <a:latin typeface="Söhne"/>
              </a:rPr>
              <a:t>:</a:t>
            </a:r>
            <a:r>
              <a:rPr lang="en-US" sz="2400" b="0" i="0" dirty="0">
                <a:solidFill>
                  <a:srgbClr val="0D0D0D"/>
                </a:solidFill>
                <a:effectLst/>
                <a:latin typeface="Söhne"/>
              </a:rPr>
              <a:t> The system will adopt a client-server architecture where the client-side application (web browser) interacts with the server-side application via HTTP requests. The server-side application will manage the business logic and interact with the database to store and retrieve data.</a:t>
            </a:r>
          </a:p>
          <a:p>
            <a:pPr lvl="2" algn="ctr"/>
            <a:r>
              <a:rPr lang="en-US" sz="3600" i="0" dirty="0">
                <a:solidFill>
                  <a:srgbClr val="C00000"/>
                </a:solidFill>
                <a:effectLst/>
                <a:latin typeface="Söhne"/>
              </a:rPr>
              <a:t>Components:</a:t>
            </a:r>
          </a:p>
          <a:p>
            <a:pPr lvl="3"/>
            <a:r>
              <a:rPr lang="en-US" sz="2800" b="0" dirty="0">
                <a:solidFill>
                  <a:srgbClr val="7030A0"/>
                </a:solidFill>
                <a:effectLst/>
                <a:latin typeface="Söhne"/>
              </a:rPr>
              <a:t>Frontend</a:t>
            </a:r>
            <a:r>
              <a:rPr lang="en-US" sz="2400" b="0" dirty="0">
                <a:solidFill>
                  <a:srgbClr val="7030A0"/>
                </a:solidFill>
                <a:effectLst/>
                <a:latin typeface="Söhne"/>
              </a:rPr>
              <a:t>: </a:t>
            </a:r>
            <a:r>
              <a:rPr lang="en-US" sz="2400" b="0" i="0" dirty="0">
                <a:solidFill>
                  <a:srgbClr val="0D0D0D"/>
                </a:solidFill>
                <a:effectLst/>
                <a:latin typeface="Söhne"/>
              </a:rPr>
              <a:t>Developed using modern web technologies (HTML, CSS, JavaScript), with frameworks Vue.js for dynamic user interfaces.</a:t>
            </a:r>
          </a:p>
          <a:p>
            <a:pPr lvl="3"/>
            <a:r>
              <a:rPr lang="en-US" sz="2800" b="0" dirty="0">
                <a:solidFill>
                  <a:srgbClr val="7030A0"/>
                </a:solidFill>
                <a:effectLst/>
                <a:latin typeface="Söhne"/>
              </a:rPr>
              <a:t>Backend</a:t>
            </a:r>
            <a:r>
              <a:rPr lang="en-US" sz="2400" b="0" dirty="0">
                <a:solidFill>
                  <a:srgbClr val="7030A0"/>
                </a:solidFill>
                <a:effectLst/>
                <a:latin typeface="Söhne"/>
              </a:rPr>
              <a:t>: </a:t>
            </a:r>
            <a:r>
              <a:rPr lang="en-US" sz="2400" b="0" i="0" dirty="0">
                <a:solidFill>
                  <a:srgbClr val="0D0D0D"/>
                </a:solidFill>
                <a:effectLst/>
                <a:latin typeface="Söhne"/>
              </a:rPr>
              <a:t>Implemented using Java Spring Boot, responsible for handling HTTP requests, processing business logic, and serving data to the frontend.</a:t>
            </a:r>
          </a:p>
          <a:p>
            <a:pPr lvl="3"/>
            <a:r>
              <a:rPr lang="en-US" sz="2800" b="0" dirty="0">
                <a:solidFill>
                  <a:srgbClr val="7030A0"/>
                </a:solidFill>
                <a:effectLst/>
                <a:latin typeface="Söhne"/>
              </a:rPr>
              <a:t>Database</a:t>
            </a:r>
            <a:r>
              <a:rPr lang="en-US" sz="2400" b="0" dirty="0">
                <a:solidFill>
                  <a:srgbClr val="7030A0"/>
                </a:solidFill>
                <a:effectLst/>
                <a:latin typeface="Söhne"/>
              </a:rPr>
              <a:t>: </a:t>
            </a:r>
            <a:r>
              <a:rPr lang="en-US" sz="2400" b="0" i="0" dirty="0">
                <a:solidFill>
                  <a:srgbClr val="0D0D0D"/>
                </a:solidFill>
                <a:effectLst/>
                <a:latin typeface="Söhne"/>
              </a:rPr>
              <a:t>Utilizes a relational database management system (MySQL) for storing structured data related to users, products, orders, etc.</a:t>
            </a:r>
          </a:p>
          <a:p>
            <a:pPr lvl="2"/>
            <a:r>
              <a:rPr lang="en-US" sz="2400" b="1" i="0" dirty="0">
                <a:solidFill>
                  <a:srgbClr val="0D0D0D"/>
                </a:solidFill>
                <a:effectLst/>
                <a:latin typeface="Söhne"/>
              </a:rPr>
              <a:t>Interactions:</a:t>
            </a:r>
            <a:r>
              <a:rPr lang="en-US" sz="2400" b="0" i="0" dirty="0">
                <a:solidFill>
                  <a:srgbClr val="0D0D0D"/>
                </a:solidFill>
                <a:effectLst/>
                <a:latin typeface="Söhne"/>
              </a:rPr>
              <a:t> The frontend communicates with the backend through RESTful APIs, sending HTTP requests (GET, POST, PUT, DELETE) to perform CRUD (Create, Read, Update, Delete) operations on resources.</a:t>
            </a:r>
          </a:p>
        </p:txBody>
      </p:sp>
    </p:spTree>
    <p:extLst>
      <p:ext uri="{BB962C8B-B14F-4D97-AF65-F5344CB8AC3E}">
        <p14:creationId xmlns:p14="http://schemas.microsoft.com/office/powerpoint/2010/main" val="214631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Helwan University - Faculty of Computers &amp; Artificial Intelligence    Information Systems Department   Module: CS 352 software engineering 2– Spring 2024                                                         SDD for                                                        Medical E-Commerce :     </vt:lpstr>
      <vt:lpstr>           The source code for the project can be found here: Or via the QR Code here:</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20210929</dc:creator>
  <cp:lastModifiedBy>Mariam 20210929</cp:lastModifiedBy>
  <cp:revision>7</cp:revision>
  <dcterms:created xsi:type="dcterms:W3CDTF">2024-05-03T18:02:26Z</dcterms:created>
  <dcterms:modified xsi:type="dcterms:W3CDTF">2024-05-07T20:12:22Z</dcterms:modified>
</cp:coreProperties>
</file>