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93" r:id="rId6"/>
    <p:sldId id="277" r:id="rId7"/>
    <p:sldId id="291" r:id="rId8"/>
    <p:sldId id="268" r:id="rId9"/>
    <p:sldId id="292" r:id="rId10"/>
    <p:sldId id="294" r:id="rId11"/>
    <p:sldId id="295"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4" autoAdjust="0"/>
  </p:normalViewPr>
  <p:slideViewPr>
    <p:cSldViewPr snapToGrid="0">
      <p:cViewPr varScale="1">
        <p:scale>
          <a:sx n="82" d="100"/>
          <a:sy n="82" d="100"/>
        </p:scale>
        <p:origin x="720" y="7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3/30/2024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4017505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Autotrader hack</a:t>
            </a:r>
            <a:br>
              <a:rPr lang="en-US" dirty="0"/>
            </a:br>
            <a:br>
              <a:rPr lang="en-US"/>
            </a:br>
            <a:r>
              <a:rPr lang="en-US"/>
              <a:t>Kareem </a:t>
            </a:r>
            <a:r>
              <a:rPr lang="en-US" dirty="0"/>
              <a: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85E5-1EE3-7160-966F-737D3B9D36A5}"/>
              </a:ext>
            </a:extLst>
          </p:cNvPr>
          <p:cNvSpPr>
            <a:spLocks noGrp="1"/>
          </p:cNvSpPr>
          <p:nvPr>
            <p:ph type="title"/>
          </p:nvPr>
        </p:nvSpPr>
        <p:spPr>
          <a:xfrm>
            <a:off x="4933950" y="429462"/>
            <a:ext cx="6343650" cy="1259380"/>
          </a:xfrm>
        </p:spPr>
        <p:txBody>
          <a:bodyPr/>
          <a:lstStyle/>
          <a:p>
            <a:r>
              <a:rPr lang="en-US" dirty="0"/>
              <a:t>framework</a:t>
            </a:r>
            <a:endParaRPr lang="en-AE" dirty="0"/>
          </a:p>
        </p:txBody>
      </p:sp>
      <p:sp>
        <p:nvSpPr>
          <p:cNvPr id="3" name="Content Placeholder 2">
            <a:extLst>
              <a:ext uri="{FF2B5EF4-FFF2-40B4-BE49-F238E27FC236}">
                <a16:creationId xmlns:a16="http://schemas.microsoft.com/office/drawing/2014/main" id="{CCE2F70D-2CDC-4D17-4A60-17BB33CE9E80}"/>
              </a:ext>
            </a:extLst>
          </p:cNvPr>
          <p:cNvSpPr>
            <a:spLocks noGrp="1"/>
          </p:cNvSpPr>
          <p:nvPr>
            <p:ph sz="half" idx="14"/>
          </p:nvPr>
        </p:nvSpPr>
        <p:spPr>
          <a:xfrm>
            <a:off x="4938712" y="1688843"/>
            <a:ext cx="6338888" cy="4279574"/>
          </a:xfrm>
        </p:spPr>
        <p:txBody>
          <a:bodyPr>
            <a:normAutofit lnSpcReduction="10000"/>
          </a:bodyPr>
          <a:lstStyle/>
          <a:p>
            <a:pPr marL="342900" indent="-342900">
              <a:buFont typeface="Arial" panose="020B0604020202020204" pitchFamily="34" charset="0"/>
              <a:buChar char="•"/>
            </a:pPr>
            <a:r>
              <a:rPr lang="en-US" dirty="0"/>
              <a:t>Data was converted into a csv format as its easier to work with.</a:t>
            </a:r>
          </a:p>
          <a:p>
            <a:pPr marL="342900" indent="-342900">
              <a:buFont typeface="Arial" panose="020B0604020202020204" pitchFamily="34" charset="0"/>
              <a:buChar char="•"/>
            </a:pPr>
            <a:r>
              <a:rPr lang="en-US" dirty="0"/>
              <a:t>We split the data numerically and categorically.</a:t>
            </a:r>
          </a:p>
          <a:p>
            <a:pPr marL="342900" indent="-342900">
              <a:buFont typeface="Arial" panose="020B0604020202020204" pitchFamily="34" charset="0"/>
              <a:buChar char="•"/>
            </a:pPr>
            <a:r>
              <a:rPr lang="en-US" dirty="0"/>
              <a:t>The data was preprocessed with imputation(both), standardization (Numerical), and one hot encoding (Categorical).</a:t>
            </a:r>
            <a:endParaRPr lang="en-AE" dirty="0"/>
          </a:p>
        </p:txBody>
      </p:sp>
      <p:sp>
        <p:nvSpPr>
          <p:cNvPr id="4" name="Slide Number Placeholder 3">
            <a:extLst>
              <a:ext uri="{FF2B5EF4-FFF2-40B4-BE49-F238E27FC236}">
                <a16:creationId xmlns:a16="http://schemas.microsoft.com/office/drawing/2014/main" id="{E16EABAE-7B88-8727-0A10-63A2678E2C5F}"/>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7070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2"/>
            <a:ext cx="6343650" cy="708874"/>
          </a:xfrm>
        </p:spPr>
        <p:txBody>
          <a:bodyPr>
            <a:normAutofit/>
          </a:bodyPr>
          <a:lstStyle/>
          <a:p>
            <a:r>
              <a:rPr lang="en-US" dirty="0"/>
              <a:t>evaluation</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770762" y="1138336"/>
            <a:ext cx="6338887" cy="5583139"/>
          </a:xfrm>
        </p:spPr>
        <p:txBody>
          <a:bodyPr>
            <a:normAutofit fontScale="92500"/>
          </a:bodyPr>
          <a:lstStyle/>
          <a:p>
            <a:pPr marL="342900" indent="-342900">
              <a:buFont typeface="Arial" panose="020B0604020202020204" pitchFamily="34" charset="0"/>
              <a:buChar char="•"/>
            </a:pPr>
            <a:r>
              <a:rPr lang="en-US" dirty="0"/>
              <a:t>Accuracy was not a metric as the output was continuous.</a:t>
            </a:r>
          </a:p>
          <a:p>
            <a:pPr marL="342900" indent="-342900">
              <a:buFont typeface="Arial" panose="020B0604020202020204" pitchFamily="34" charset="0"/>
              <a:buChar char="•"/>
            </a:pPr>
            <a:r>
              <a:rPr lang="en-US" dirty="0"/>
              <a:t>Mean Absolute Error (MAE) measures the Mean absolute difference between the correct value and the value given. </a:t>
            </a:r>
          </a:p>
          <a:p>
            <a:pPr marL="342900" indent="-342900">
              <a:buFont typeface="Arial" panose="020B0604020202020204" pitchFamily="34" charset="0"/>
              <a:buChar char="•"/>
            </a:pPr>
            <a:r>
              <a:rPr lang="en-US" dirty="0"/>
              <a:t>Mean Squared Error (MSE) squares the differences between predicted and actual values before averaging.</a:t>
            </a:r>
          </a:p>
          <a:p>
            <a:pPr marL="342900" indent="-342900">
              <a:buFont typeface="Arial" panose="020B0604020202020204" pitchFamily="34" charset="0"/>
              <a:buChar char="•"/>
            </a:pPr>
            <a:r>
              <a:rPr lang="en-US" dirty="0"/>
              <a:t>R^2 indicates how well the regression predictions approximate the real data points.</a:t>
            </a:r>
          </a:p>
          <a:p>
            <a:pPr marL="342900" indent="-3429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74771" y="576943"/>
            <a:ext cx="6449786" cy="2785508"/>
          </a:xfrm>
        </p:spPr>
        <p:txBody>
          <a:bodyPr>
            <a:normAutofit/>
          </a:bodyPr>
          <a:lstStyle/>
          <a:p>
            <a:r>
              <a:rPr lang="en-US" dirty="0"/>
              <a:t>Models used</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74772" y="3373686"/>
            <a:ext cx="6449785" cy="1029586"/>
          </a:xfrm>
        </p:spPr>
        <p:txBody>
          <a:bodyPr/>
          <a:lstStyle/>
          <a:p>
            <a:endParaRPr lang="en-US" dirty="0"/>
          </a:p>
        </p:txBody>
      </p:sp>
      <p:sp>
        <p:nvSpPr>
          <p:cNvPr id="4" name="Slide Number Placeholder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00325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a:lstStyle/>
          <a:p>
            <a:r>
              <a:rPr lang="en-US" dirty="0"/>
              <a:t>Linear regression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2730954" y="2258568"/>
            <a:ext cx="4514850" cy="3505200"/>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Linear regression finds how changing independent variables affects a dependent variable by creating a formula from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Linear regression predicts values by assigning weights to the input features, aiming to get as close as possible to the actual output values.</a:t>
            </a:r>
          </a:p>
          <a:p>
            <a:endParaRPr lang="en-US" sz="2400" dirty="0"/>
          </a:p>
          <a:p>
            <a:pPr marL="285750" indent="-285750">
              <a:buFont typeface="Arial" panose="020B0604020202020204" pitchFamily="34" charset="0"/>
              <a:buChar char="•"/>
            </a:pPr>
            <a:endParaRPr lang="en-US" sz="2400" dirty="0"/>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15"/>
          </p:nvPr>
        </p:nvSpPr>
        <p:spPr>
          <a:xfrm>
            <a:off x="5646738" y="2590800"/>
            <a:ext cx="4514850" cy="3505200"/>
          </a:xfrm>
        </p:spPr>
        <p:txBody>
          <a:bodyPr vert="horz" lIns="91440" tIns="45720" rIns="91440" bIns="45720" rtlCol="0" anchor="t">
            <a:normAutofit/>
          </a:bodyPr>
          <a:lstStyle/>
          <a:p>
            <a:endParaRPr lang="en-US"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err="1"/>
              <a:t>Xg</a:t>
            </a:r>
            <a:r>
              <a:rPr lang="en-US" dirty="0"/>
              <a:t> boost regression</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1817687" y="1855222"/>
            <a:ext cx="4278313" cy="3737541"/>
          </a:xfrm>
        </p:spPr>
        <p:txBody>
          <a:bodyPr>
            <a:normAutofit/>
          </a:bodyPr>
          <a:lstStyle/>
          <a:p>
            <a:r>
              <a:rPr lang="en-US" sz="2400" dirty="0"/>
              <a:t>XGBoost combines many simple models (trees) to make accurate predictions.</a:t>
            </a:r>
          </a:p>
          <a:p>
            <a:r>
              <a:rPr lang="en-US" sz="2400" dirty="0"/>
              <a:t>It learns from past mistakes, improving with each step.</a:t>
            </a:r>
          </a:p>
          <a:p>
            <a:r>
              <a:rPr lang="en-US" sz="2400" dirty="0"/>
              <a:t>Handles big, complex data well, even when some details are missing.</a:t>
            </a:r>
          </a:p>
          <a:p>
            <a:endParaRPr lang="en-US" sz="2400" dirty="0"/>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5" name="Table Placeholder 4">
            <a:extLst>
              <a:ext uri="{FF2B5EF4-FFF2-40B4-BE49-F238E27FC236}">
                <a16:creationId xmlns:a16="http://schemas.microsoft.com/office/drawing/2014/main" id="{66558C5F-E26F-C812-2BCA-16663908A673}"/>
              </a:ext>
            </a:extLst>
          </p:cNvPr>
          <p:cNvSpPr>
            <a:spLocks noGrp="1"/>
          </p:cNvSpPr>
          <p:nvPr>
            <p:ph type="tbl" sz="quarter" idx="14"/>
          </p:nvPr>
        </p:nvSpPr>
        <p:spPr>
          <a:xfrm flipV="1">
            <a:off x="5241471" y="6154738"/>
            <a:ext cx="6188529" cy="566737"/>
          </a:xfrm>
        </p:spPr>
        <p:txBody>
          <a:bodyPr>
            <a:normAutofit/>
          </a:bodyPr>
          <a:lstStyle/>
          <a:p>
            <a:endParaRPr lang="en-AE" sz="2000" dirty="0"/>
          </a:p>
        </p:txBody>
      </p:sp>
    </p:spTree>
    <p:extLst>
      <p:ext uri="{BB962C8B-B14F-4D97-AF65-F5344CB8AC3E}">
        <p14:creationId xmlns:p14="http://schemas.microsoft.com/office/powerpoint/2010/main" val="239067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a:lstStyle/>
          <a:p>
            <a:r>
              <a:rPr lang="en-US" dirty="0"/>
              <a:t>Random forest regression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2434515" y="1577340"/>
            <a:ext cx="6422947" cy="4349231"/>
          </a:xfrm>
        </p:spPr>
        <p:txBody>
          <a:bodyPr vert="horz" lIns="91440" tIns="45720" rIns="91440" bIns="45720" rtlCol="0" anchor="t">
            <a:noAutofit/>
          </a:bodyPr>
          <a:lstStyle/>
          <a:p>
            <a:pPr marL="285750" indent="-285750">
              <a:buFont typeface="Arial" panose="020B0604020202020204" pitchFamily="34" charset="0"/>
              <a:buChar char="•"/>
            </a:pPr>
            <a:r>
              <a:rPr lang="en-US" sz="2400" dirty="0"/>
              <a:t>Random Forest is a method where many decision trees are created and merged for better guesses.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averages the results of the trees to reduce mistakes.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Good for big, complex data and missing info.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14" name="Content Placeholder 13">
            <a:extLst>
              <a:ext uri="{FF2B5EF4-FFF2-40B4-BE49-F238E27FC236}">
                <a16:creationId xmlns:a16="http://schemas.microsoft.com/office/drawing/2014/main" id="{81DD479C-5964-20B1-EE6C-FA38078D6313}"/>
              </a:ext>
            </a:extLst>
          </p:cNvPr>
          <p:cNvSpPr>
            <a:spLocks noGrp="1"/>
          </p:cNvSpPr>
          <p:nvPr>
            <p:ph sz="half" idx="15"/>
          </p:nvPr>
        </p:nvSpPr>
        <p:spPr>
          <a:xfrm flipV="1">
            <a:off x="5645989" y="6096000"/>
            <a:ext cx="4515035" cy="1828800"/>
          </a:xfrm>
        </p:spPr>
        <p:txBody>
          <a:bodyPr/>
          <a:lstStyle/>
          <a:p>
            <a:endParaRPr lang="en-AE" dirty="0"/>
          </a:p>
        </p:txBody>
      </p:sp>
    </p:spTree>
    <p:extLst>
      <p:ext uri="{BB962C8B-B14F-4D97-AF65-F5344CB8AC3E}">
        <p14:creationId xmlns:p14="http://schemas.microsoft.com/office/powerpoint/2010/main" val="276811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5C07-B940-FA74-408B-74CB2F544730}"/>
              </a:ext>
            </a:extLst>
          </p:cNvPr>
          <p:cNvSpPr>
            <a:spLocks noGrp="1"/>
          </p:cNvSpPr>
          <p:nvPr>
            <p:ph type="title"/>
          </p:nvPr>
        </p:nvSpPr>
        <p:spPr/>
        <p:txBody>
          <a:bodyPr/>
          <a:lstStyle/>
          <a:p>
            <a:r>
              <a:rPr lang="en-US" dirty="0"/>
              <a:t>Final results</a:t>
            </a:r>
            <a:endParaRPr lang="en-AE" dirty="0"/>
          </a:p>
        </p:txBody>
      </p:sp>
      <p:sp>
        <p:nvSpPr>
          <p:cNvPr id="3" name="Text Placeholder 2">
            <a:extLst>
              <a:ext uri="{FF2B5EF4-FFF2-40B4-BE49-F238E27FC236}">
                <a16:creationId xmlns:a16="http://schemas.microsoft.com/office/drawing/2014/main" id="{83989CAE-3DF4-23E4-9AD4-318EBF535C8D}"/>
              </a:ext>
            </a:extLst>
          </p:cNvPr>
          <p:cNvSpPr>
            <a:spLocks noGrp="1"/>
          </p:cNvSpPr>
          <p:nvPr>
            <p:ph type="body" sz="quarter" idx="13"/>
          </p:nvPr>
        </p:nvSpPr>
        <p:spPr/>
        <p:txBody>
          <a:bodyPr/>
          <a:lstStyle/>
          <a:p>
            <a:r>
              <a:rPr lang="en-US" dirty="0"/>
              <a:t>Note that due to limited google collab resources, we could only use 5% of the data for random forest.</a:t>
            </a:r>
          </a:p>
          <a:p>
            <a:endParaRPr lang="en-US" dirty="0"/>
          </a:p>
          <a:p>
            <a:r>
              <a:rPr lang="en-US" dirty="0"/>
              <a:t>Note that the results were rounded to 3 decimal places.</a:t>
            </a:r>
            <a:endParaRPr lang="en-AE" dirty="0"/>
          </a:p>
        </p:txBody>
      </p:sp>
      <p:graphicFrame>
        <p:nvGraphicFramePr>
          <p:cNvPr id="6" name="Table Placeholder 5">
            <a:extLst>
              <a:ext uri="{FF2B5EF4-FFF2-40B4-BE49-F238E27FC236}">
                <a16:creationId xmlns:a16="http://schemas.microsoft.com/office/drawing/2014/main" id="{C6534AEB-A103-0AE1-7705-1E3E69C2F3DA}"/>
              </a:ext>
            </a:extLst>
          </p:cNvPr>
          <p:cNvGraphicFramePr>
            <a:graphicFrameLocks noGrp="1"/>
          </p:cNvGraphicFramePr>
          <p:nvPr>
            <p:ph type="tbl" sz="quarter" idx="14"/>
            <p:extLst>
              <p:ext uri="{D42A27DB-BD31-4B8C-83A1-F6EECF244321}">
                <p14:modId xmlns:p14="http://schemas.microsoft.com/office/powerpoint/2010/main" val="589928"/>
              </p:ext>
            </p:extLst>
          </p:nvPr>
        </p:nvGraphicFramePr>
        <p:xfrm>
          <a:off x="5241925" y="2417762"/>
          <a:ext cx="6188072" cy="3736976"/>
        </p:xfrm>
        <a:graphic>
          <a:graphicData uri="http://schemas.openxmlformats.org/drawingml/2006/table">
            <a:tbl>
              <a:tblPr firstRow="1" bandRow="1">
                <a:tableStyleId>{C4B1156A-380E-4F78-BDF5-A606A8083BF9}</a:tableStyleId>
              </a:tblPr>
              <a:tblGrid>
                <a:gridCol w="1547018">
                  <a:extLst>
                    <a:ext uri="{9D8B030D-6E8A-4147-A177-3AD203B41FA5}">
                      <a16:colId xmlns:a16="http://schemas.microsoft.com/office/drawing/2014/main" val="1472266598"/>
                    </a:ext>
                  </a:extLst>
                </a:gridCol>
                <a:gridCol w="1547018">
                  <a:extLst>
                    <a:ext uri="{9D8B030D-6E8A-4147-A177-3AD203B41FA5}">
                      <a16:colId xmlns:a16="http://schemas.microsoft.com/office/drawing/2014/main" val="1824675025"/>
                    </a:ext>
                  </a:extLst>
                </a:gridCol>
                <a:gridCol w="1547018">
                  <a:extLst>
                    <a:ext uri="{9D8B030D-6E8A-4147-A177-3AD203B41FA5}">
                      <a16:colId xmlns:a16="http://schemas.microsoft.com/office/drawing/2014/main" val="1237398396"/>
                    </a:ext>
                  </a:extLst>
                </a:gridCol>
                <a:gridCol w="1547018">
                  <a:extLst>
                    <a:ext uri="{9D8B030D-6E8A-4147-A177-3AD203B41FA5}">
                      <a16:colId xmlns:a16="http://schemas.microsoft.com/office/drawing/2014/main" val="687643339"/>
                    </a:ext>
                  </a:extLst>
                </a:gridCol>
              </a:tblGrid>
              <a:tr h="934244">
                <a:tc>
                  <a:txBody>
                    <a:bodyPr/>
                    <a:lstStyle/>
                    <a:p>
                      <a:r>
                        <a:rPr lang="en-US" dirty="0"/>
                        <a:t>MODEL</a:t>
                      </a:r>
                      <a:endParaRPr lang="en-AE" dirty="0"/>
                    </a:p>
                  </a:txBody>
                  <a:tcPr/>
                </a:tc>
                <a:tc>
                  <a:txBody>
                    <a:bodyPr/>
                    <a:lstStyle/>
                    <a:p>
                      <a:r>
                        <a:rPr lang="en-US" dirty="0"/>
                        <a:t>MAE</a:t>
                      </a:r>
                      <a:endParaRPr lang="en-AE" dirty="0"/>
                    </a:p>
                  </a:txBody>
                  <a:tcPr/>
                </a:tc>
                <a:tc>
                  <a:txBody>
                    <a:bodyPr/>
                    <a:lstStyle/>
                    <a:p>
                      <a:r>
                        <a:rPr lang="en-US" dirty="0"/>
                        <a:t>MSE</a:t>
                      </a:r>
                      <a:endParaRPr lang="en-AE" dirty="0"/>
                    </a:p>
                  </a:txBody>
                  <a:tcPr/>
                </a:tc>
                <a:tc>
                  <a:txBody>
                    <a:bodyPr/>
                    <a:lstStyle/>
                    <a:p>
                      <a:r>
                        <a:rPr lang="en-US" dirty="0"/>
                        <a:t>R^2 SCORE</a:t>
                      </a:r>
                      <a:endParaRPr lang="en-AE" dirty="0"/>
                    </a:p>
                  </a:txBody>
                  <a:tcPr/>
                </a:tc>
                <a:extLst>
                  <a:ext uri="{0D108BD9-81ED-4DB2-BD59-A6C34878D82A}">
                    <a16:rowId xmlns:a16="http://schemas.microsoft.com/office/drawing/2014/main" val="2083727923"/>
                  </a:ext>
                </a:extLst>
              </a:tr>
              <a:tr h="934244">
                <a:tc>
                  <a:txBody>
                    <a:bodyPr/>
                    <a:lstStyle/>
                    <a:p>
                      <a:r>
                        <a:rPr lang="en-US" sz="1700" dirty="0"/>
                        <a:t>XG BOOST REGRESSION</a:t>
                      </a:r>
                      <a:endParaRPr lang="en-AE" sz="1700" dirty="0"/>
                    </a:p>
                  </a:txBody>
                  <a:tcPr/>
                </a:tc>
                <a:tc>
                  <a:txBody>
                    <a:bodyPr/>
                    <a:lstStyle/>
                    <a:p>
                      <a:r>
                        <a:rPr lang="en-US" dirty="0"/>
                        <a:t>0.930</a:t>
                      </a:r>
                      <a:endParaRPr lang="en-AE" dirty="0"/>
                    </a:p>
                  </a:txBody>
                  <a:tcPr/>
                </a:tc>
                <a:tc>
                  <a:txBody>
                    <a:bodyPr/>
                    <a:lstStyle/>
                    <a:p>
                      <a:r>
                        <a:rPr lang="en-US" dirty="0"/>
                        <a:t>85.195</a:t>
                      </a:r>
                      <a:endParaRPr lang="en-AE" dirty="0"/>
                    </a:p>
                  </a:txBody>
                  <a:tcPr/>
                </a:tc>
                <a:tc>
                  <a:txBody>
                    <a:bodyPr/>
                    <a:lstStyle/>
                    <a:p>
                      <a:r>
                        <a:rPr lang="en-US" dirty="0"/>
                        <a:t>0.973</a:t>
                      </a:r>
                      <a:endParaRPr lang="en-AE" dirty="0"/>
                    </a:p>
                  </a:txBody>
                  <a:tcPr/>
                </a:tc>
                <a:extLst>
                  <a:ext uri="{0D108BD9-81ED-4DB2-BD59-A6C34878D82A}">
                    <a16:rowId xmlns:a16="http://schemas.microsoft.com/office/drawing/2014/main" val="3515563325"/>
                  </a:ext>
                </a:extLst>
              </a:tr>
              <a:tr h="934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LINEAR REGRESSION</a:t>
                      </a:r>
                      <a:endParaRPr lang="en-AE" sz="1700" dirty="0"/>
                    </a:p>
                    <a:p>
                      <a:endParaRPr lang="en-AE" sz="1700" dirty="0"/>
                    </a:p>
                  </a:txBody>
                  <a:tcPr/>
                </a:tc>
                <a:tc>
                  <a:txBody>
                    <a:bodyPr/>
                    <a:lstStyle/>
                    <a:p>
                      <a:r>
                        <a:rPr lang="en-US" dirty="0"/>
                        <a:t>2.523</a:t>
                      </a:r>
                      <a:endParaRPr lang="en-AE" dirty="0"/>
                    </a:p>
                  </a:txBody>
                  <a:tcPr/>
                </a:tc>
                <a:tc>
                  <a:txBody>
                    <a:bodyPr/>
                    <a:lstStyle/>
                    <a:p>
                      <a:r>
                        <a:rPr lang="en-US" dirty="0"/>
                        <a:t>264.657</a:t>
                      </a:r>
                      <a:endParaRPr lang="en-AE" dirty="0"/>
                    </a:p>
                  </a:txBody>
                  <a:tcPr/>
                </a:tc>
                <a:tc>
                  <a:txBody>
                    <a:bodyPr/>
                    <a:lstStyle/>
                    <a:p>
                      <a:r>
                        <a:rPr lang="en-US" dirty="0"/>
                        <a:t>0.917</a:t>
                      </a:r>
                      <a:endParaRPr lang="en-AE" dirty="0"/>
                    </a:p>
                  </a:txBody>
                  <a:tcPr/>
                </a:tc>
                <a:extLst>
                  <a:ext uri="{0D108BD9-81ED-4DB2-BD59-A6C34878D82A}">
                    <a16:rowId xmlns:a16="http://schemas.microsoft.com/office/drawing/2014/main" val="4036504070"/>
                  </a:ext>
                </a:extLst>
              </a:tr>
              <a:tr h="934244">
                <a:tc>
                  <a:txBody>
                    <a:bodyPr/>
                    <a:lstStyle/>
                    <a:p>
                      <a:r>
                        <a:rPr lang="en-US" sz="1700" dirty="0"/>
                        <a:t>RANDOM FOREST REGRESSION</a:t>
                      </a:r>
                      <a:endParaRPr lang="en-AE" sz="1700" dirty="0"/>
                    </a:p>
                  </a:txBody>
                  <a:tcPr/>
                </a:tc>
                <a:tc>
                  <a:txBody>
                    <a:bodyPr/>
                    <a:lstStyle/>
                    <a:p>
                      <a:r>
                        <a:rPr lang="en-US" dirty="0"/>
                        <a:t>16.172</a:t>
                      </a:r>
                      <a:endParaRPr lang="en-AE" dirty="0"/>
                    </a:p>
                  </a:txBody>
                  <a:tcPr/>
                </a:tc>
                <a:tc>
                  <a:txBody>
                    <a:bodyPr/>
                    <a:lstStyle/>
                    <a:p>
                      <a:r>
                        <a:rPr lang="en-US" dirty="0"/>
                        <a:t>1721.303</a:t>
                      </a:r>
                      <a:endParaRPr lang="en-AE" dirty="0"/>
                    </a:p>
                  </a:txBody>
                  <a:tcPr/>
                </a:tc>
                <a:tc>
                  <a:txBody>
                    <a:bodyPr/>
                    <a:lstStyle/>
                    <a:p>
                      <a:r>
                        <a:rPr lang="en-US" dirty="0"/>
                        <a:t>0.398</a:t>
                      </a:r>
                      <a:endParaRPr lang="en-AE" dirty="0"/>
                    </a:p>
                  </a:txBody>
                  <a:tcPr/>
                </a:tc>
                <a:extLst>
                  <a:ext uri="{0D108BD9-81ED-4DB2-BD59-A6C34878D82A}">
                    <a16:rowId xmlns:a16="http://schemas.microsoft.com/office/drawing/2014/main" val="2294780201"/>
                  </a:ext>
                </a:extLst>
              </a:tr>
            </a:tbl>
          </a:graphicData>
        </a:graphic>
      </p:graphicFrame>
      <p:sp>
        <p:nvSpPr>
          <p:cNvPr id="5" name="Slide Number Placeholder 4">
            <a:extLst>
              <a:ext uri="{FF2B5EF4-FFF2-40B4-BE49-F238E27FC236}">
                <a16:creationId xmlns:a16="http://schemas.microsoft.com/office/drawing/2014/main" id="{6E6169B8-E97F-CD88-0427-7F1B7319FAB2}"/>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70076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85355" y="136525"/>
            <a:ext cx="9866540" cy="1358140"/>
          </a:xfrm>
        </p:spPr>
        <p:txBody>
          <a:bodyPr>
            <a:normAutofit/>
          </a:bodyPr>
          <a:lstStyle/>
          <a:p>
            <a:r>
              <a:rPr lang="en-US" dirty="0"/>
              <a:t>Conclusion</a:t>
            </a:r>
          </a:p>
        </p:txBody>
      </p:sp>
      <p:sp>
        <p:nvSpPr>
          <p:cNvPr id="7" name="Text Placeholder 6">
            <a:extLst>
              <a:ext uri="{FF2B5EF4-FFF2-40B4-BE49-F238E27FC236}">
                <a16:creationId xmlns:a16="http://schemas.microsoft.com/office/drawing/2014/main" id="{3FF2D739-E475-54F8-C832-F04A983D0F24}"/>
              </a:ext>
            </a:extLst>
          </p:cNvPr>
          <p:cNvSpPr>
            <a:spLocks noGrp="1"/>
          </p:cNvSpPr>
          <p:nvPr>
            <p:ph sz="half" idx="15"/>
          </p:nvPr>
        </p:nvSpPr>
        <p:spPr>
          <a:xfrm>
            <a:off x="1142028" y="1324945"/>
            <a:ext cx="6477952" cy="3635831"/>
          </a:xfrm>
        </p:spPr>
        <p:txBody>
          <a:bodyPr>
            <a:normAutofit/>
          </a:bodyPr>
          <a:lstStyle/>
          <a:p>
            <a:r>
              <a:rPr lang="en-US" dirty="0"/>
              <a:t>Ranking the models:</a:t>
            </a:r>
          </a:p>
          <a:p>
            <a:pPr marL="342900" indent="-342900">
              <a:buFont typeface="+mj-lt"/>
              <a:buAutoNum type="arabicPeriod"/>
            </a:pPr>
            <a:r>
              <a:rPr lang="en-US" dirty="0"/>
              <a:t>XGBoost Regression</a:t>
            </a:r>
          </a:p>
          <a:p>
            <a:pPr marL="342900" indent="-342900">
              <a:buFont typeface="+mj-lt"/>
              <a:buAutoNum type="arabicPeriod"/>
            </a:pPr>
            <a:r>
              <a:rPr lang="en-US" dirty="0"/>
              <a:t>Linear Regression</a:t>
            </a:r>
          </a:p>
          <a:p>
            <a:pPr marL="342900" indent="-342900">
              <a:buFont typeface="+mj-lt"/>
              <a:buAutoNum type="arabicPeriod"/>
            </a:pPr>
            <a:r>
              <a:rPr lang="en-US" dirty="0"/>
              <a:t>Random Forest Regression</a:t>
            </a:r>
          </a:p>
          <a:p>
            <a:pPr marL="342900" indent="-342900">
              <a:buFont typeface="+mj-lt"/>
              <a:buAutoNum type="arabicPeriod"/>
            </a:pPr>
            <a:endParaRPr lang="en-US" dirty="0"/>
          </a:p>
          <a:p>
            <a:r>
              <a:rPr lang="en-US" dirty="0"/>
              <a:t>However, at the end of the day there are a plethora of variables that influence which model you should use. While XGBoost tended to be the fastest and most accurate, the choice between linear or random forest regression depends on whether accuracy or runtime matters most.</a:t>
            </a:r>
          </a:p>
          <a:p>
            <a:pPr marL="342900" indent="-342900">
              <a:buFont typeface="+mj-lt"/>
              <a:buAutoNum type="arabicPeriod"/>
            </a:pPr>
            <a:endParaRPr lang="en-US" dirty="0"/>
          </a:p>
          <a:p>
            <a:endParaRPr lang="en-US" dirty="0"/>
          </a:p>
          <a:p>
            <a:endParaRPr lang="en-US" dirty="0"/>
          </a:p>
        </p:txBody>
      </p:sp>
      <p:sp>
        <p:nvSpPr>
          <p:cNvPr id="8" name="Text Placeholder 7">
            <a:extLst>
              <a:ext uri="{FF2B5EF4-FFF2-40B4-BE49-F238E27FC236}">
                <a16:creationId xmlns:a16="http://schemas.microsoft.com/office/drawing/2014/main" id="{8E323639-65E1-FDBD-1BE3-374BB39C1971}"/>
              </a:ext>
            </a:extLst>
          </p:cNvPr>
          <p:cNvSpPr>
            <a:spLocks noGrp="1"/>
          </p:cNvSpPr>
          <p:nvPr>
            <p:ph type="body" sz="quarter" idx="14"/>
          </p:nvPr>
        </p:nvSpPr>
        <p:spPr>
          <a:xfrm>
            <a:off x="8372723" y="1324945"/>
            <a:ext cx="3046391" cy="4916195"/>
          </a:xfrm>
        </p:spPr>
        <p:txBody>
          <a:bodyPr>
            <a:normAutofit/>
          </a:bodyPr>
          <a:lstStyle/>
          <a:p>
            <a:endParaRPr lang="en-US" dirty="0"/>
          </a:p>
        </p:txBody>
      </p:sp>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9bc15b2-279b-4e48-88e4-c22f826ee1f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1C061B9CB96845BF4802F70200F464" ma:contentTypeVersion="13" ma:contentTypeDescription="Create a new document." ma:contentTypeScope="" ma:versionID="5bc4c4602f1ea8541c28610f435e9fe5">
  <xsd:schema xmlns:xsd="http://www.w3.org/2001/XMLSchema" xmlns:xs="http://www.w3.org/2001/XMLSchema" xmlns:p="http://schemas.microsoft.com/office/2006/metadata/properties" xmlns:ns3="9d36b64b-92dd-47a0-9cf4-74921a9a93c3" xmlns:ns4="e9bc15b2-279b-4e48-88e4-c22f826ee1fe" targetNamespace="http://schemas.microsoft.com/office/2006/metadata/properties" ma:root="true" ma:fieldsID="ba88e3e75e072e190fb573fa1954de81" ns3:_="" ns4:_="">
    <xsd:import namespace="9d36b64b-92dd-47a0-9cf4-74921a9a93c3"/>
    <xsd:import namespace="e9bc15b2-279b-4e48-88e4-c22f826ee1f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36b64b-92dd-47a0-9cf4-74921a9a93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bc15b2-279b-4e48-88e4-c22f826ee1f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documentManagement/types"/>
    <ds:schemaRef ds:uri="http://purl.org/dc/dcmitype/"/>
    <ds:schemaRef ds:uri="9d36b64b-92dd-47a0-9cf4-74921a9a93c3"/>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e9bc15b2-279b-4e48-88e4-c22f826ee1f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67C13F8E-2FE8-4D7E-89DE-FEDCA6C2D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36b64b-92dd-47a0-9cf4-74921a9a93c3"/>
    <ds:schemaRef ds:uri="e9bc15b2-279b-4e48-88e4-c22f826ee1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{076C704D-B22D-40A3-8A45-59E6B02A9F32}tf33968143_win32</Template>
  <TotalTime>131</TotalTime>
  <Words>381</Words>
  <Application>Microsoft Office PowerPoint</Application>
  <PresentationFormat>Widescreen</PresentationFormat>
  <Paragraphs>70</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Custom</vt:lpstr>
      <vt:lpstr>Autotrader hack  Kareem ***</vt:lpstr>
      <vt:lpstr>framework</vt:lpstr>
      <vt:lpstr>evaluation</vt:lpstr>
      <vt:lpstr>Models used</vt:lpstr>
      <vt:lpstr>Linear regression</vt:lpstr>
      <vt:lpstr>Xg boost regression</vt:lpstr>
      <vt:lpstr>Random forest regression</vt:lpstr>
      <vt:lpstr>Final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Kareem Ali</dc:creator>
  <cp:lastModifiedBy>Kareem Ali</cp:lastModifiedBy>
  <cp:revision>10</cp:revision>
  <dcterms:created xsi:type="dcterms:W3CDTF">2024-03-10T17:19:22Z</dcterms:created>
  <dcterms:modified xsi:type="dcterms:W3CDTF">2024-03-30T19:50:24Z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0x010100C31C061B9CB96845BF4802F70200F464</vt:lpwstr>
  </property>
</Properties>
</file>