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307" r:id="rId2"/>
    <p:sldId id="297" r:id="rId3"/>
    <p:sldId id="267" r:id="rId4"/>
    <p:sldId id="258" r:id="rId5"/>
    <p:sldId id="308" r:id="rId6"/>
    <p:sldId id="309" r:id="rId7"/>
    <p:sldId id="273" r:id="rId8"/>
    <p:sldId id="264" r:id="rId9"/>
    <p:sldId id="260" r:id="rId10"/>
    <p:sldId id="310" r:id="rId11"/>
    <p:sldId id="311" r:id="rId12"/>
    <p:sldId id="275" r:id="rId13"/>
    <p:sldId id="312" r:id="rId14"/>
    <p:sldId id="298" r:id="rId15"/>
    <p:sldId id="282" r:id="rId16"/>
    <p:sldId id="302" r:id="rId17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9"/>
    <a:srgbClr val="000000"/>
    <a:srgbClr val="111112"/>
    <a:srgbClr val="1A191E"/>
    <a:srgbClr val="2D2D2D"/>
    <a:srgbClr val="070707"/>
    <a:srgbClr val="0E0E0E"/>
    <a:srgbClr val="090909"/>
    <a:srgbClr val="080C11"/>
    <a:srgbClr val="0E12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35"/>
    <p:restoredTop sz="90162"/>
  </p:normalViewPr>
  <p:slideViewPr>
    <p:cSldViewPr snapToGrid="0">
      <p:cViewPr>
        <p:scale>
          <a:sx n="71" d="100"/>
          <a:sy n="71" d="100"/>
        </p:scale>
        <p:origin x="232" y="1808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031DF9-555D-5044-8DCA-A2EC1D04C3B2}" type="doc">
      <dgm:prSet loTypeId="urn:microsoft.com/office/officeart/2005/8/layout/venn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61F0A23D-1152-0541-9B68-B33EA13FFE6A}">
      <dgm:prSet phldrT="[Text]" custT="1">
        <dgm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>
        <a:solidFill>
          <a:schemeClr val="accent6"/>
        </a:solidFill>
        <a:ln>
          <a:noFill/>
        </a:ln>
      </dgm:spPr>
      <dgm:t>
        <a:bodyPr rtlCol="0" anchor="ctr"/>
        <a:lstStyle/>
        <a:p>
          <a:pPr marL="0" lvl="0" indent="0" algn="ctr" defTabSz="8890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i="0" kern="1200" dirty="0">
              <a:solidFill>
                <a:schemeClr val="tx1"/>
              </a:solidFill>
              <a:latin typeface="Avenir Next Ultra Light" panose="020B0203020202020204" pitchFamily="34" charset="77"/>
              <a:ea typeface="+mn-ea"/>
              <a:cs typeface="+mn-cs"/>
            </a:rPr>
            <a:t>Review Assignments + Last Lecture</a:t>
          </a:r>
        </a:p>
      </dgm:t>
    </dgm:pt>
    <dgm:pt modelId="{F0046B18-2A7F-A64A-85AC-7DE82BA77C17}" type="parTrans" cxnId="{7701EF68-A1C3-0447-B70D-36AD5DDD8BAF}">
      <dgm:prSet/>
      <dgm:spPr/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7DEA051F-84CE-B444-8CAB-894030A12C63}" type="sibTrans" cxnId="{7701EF68-A1C3-0447-B70D-36AD5DDD8BAF}">
      <dgm:prSet/>
      <dgm:spPr/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913F26F1-ADA1-9C45-8F7C-835D5423E076}">
      <dgm:prSet phldrT="[Text]" custT="1"/>
      <dgm:spPr>
        <a:solidFill>
          <a:schemeClr val="accent3"/>
        </a:solidFill>
        <a:ln>
          <a:noFill/>
        </a:ln>
        <a:effectLst>
          <a:outerShdw blurRad="148551" dist="61797" dir="10800000" algn="r" rotWithShape="0">
            <a:prstClr val="black">
              <a:alpha val="22973"/>
            </a:prstClr>
          </a:outerShdw>
        </a:effectLst>
      </dgm:spPr>
      <dgm:t>
        <a:bodyPr/>
        <a:lstStyle/>
        <a:p>
          <a:r>
            <a:rPr lang="en-GB" sz="2000" b="1" i="0" dirty="0">
              <a:solidFill>
                <a:schemeClr val="tx1"/>
              </a:solidFill>
              <a:latin typeface="Avenir Next Ultra Light" panose="020B0203020202020204" pitchFamily="34" charset="77"/>
            </a:rPr>
            <a:t>Project Updates</a:t>
          </a:r>
        </a:p>
      </dgm:t>
    </dgm:pt>
    <dgm:pt modelId="{6E19032C-E143-5040-95FB-801BBCD77D7A}" type="parTrans" cxnId="{CC7EA39E-1FDD-BC46-A297-324CC3706770}">
      <dgm:prSet/>
      <dgm:spPr/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B1B6C4D5-1112-BE4C-B4D7-DBB4AF79CE44}" type="sibTrans" cxnId="{CC7EA39E-1FDD-BC46-A297-324CC3706770}">
      <dgm:prSet/>
      <dgm:spPr/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7AF98D6A-FB24-1F46-BACD-308125890DA5}">
      <dgm:prSet phldrT="[Text]" custT="1">
        <dgm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>
        <a:solidFill>
          <a:schemeClr val="accent5"/>
        </a:solidFill>
        <a:ln>
          <a:noFill/>
        </a:ln>
      </dgm:spPr>
      <dgm:t>
        <a:bodyPr rtlCol="0" anchor="ctr"/>
        <a:lstStyle/>
        <a:p>
          <a:pPr marL="0" lvl="0" indent="0" algn="ctr" defTabSz="8890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i="0" kern="1200" dirty="0">
              <a:solidFill>
                <a:schemeClr val="tx1"/>
              </a:solidFill>
              <a:latin typeface="Avenir Next Ultra Light" panose="020B0203020202020204" pitchFamily="34" charset="77"/>
              <a:ea typeface="+mn-ea"/>
              <a:cs typeface="+mn-cs"/>
            </a:rPr>
            <a:t>Begin Data Manipulation Lesson</a:t>
          </a:r>
        </a:p>
      </dgm:t>
    </dgm:pt>
    <dgm:pt modelId="{D7C496EE-2EB1-1445-BD12-42CC912C5E91}" type="sibTrans" cxnId="{E91FC307-893E-C24B-A3A9-E7EC1948E2BF}">
      <dgm:prSet/>
      <dgm:spPr/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FD959808-E08E-2249-BA9C-17F8B618A2D7}" type="parTrans" cxnId="{E91FC307-893E-C24B-A3A9-E7EC1948E2BF}">
      <dgm:prSet/>
      <dgm:spPr/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8101961B-D081-0B43-9DCC-B8A0E0123853}" type="pres">
      <dgm:prSet presAssocID="{21031DF9-555D-5044-8DCA-A2EC1D04C3B2}" presName="Name0" presStyleCnt="0">
        <dgm:presLayoutVars>
          <dgm:dir/>
          <dgm:resizeHandles val="exact"/>
        </dgm:presLayoutVars>
      </dgm:prSet>
      <dgm:spPr/>
    </dgm:pt>
    <dgm:pt modelId="{6C43D661-7856-8745-A854-BD89D5FB2777}" type="pres">
      <dgm:prSet presAssocID="{61F0A23D-1152-0541-9B68-B33EA13FFE6A}" presName="Name5" presStyleLbl="vennNode1" presStyleIdx="0" presStyleCnt="3" custLinFactNeighborX="-10150">
        <dgm:presLayoutVars>
          <dgm:bulletEnabled val="1"/>
        </dgm:presLayoutVars>
      </dgm:prSet>
      <dgm:spPr>
        <a:xfrm>
          <a:off x="992" y="407348"/>
          <a:ext cx="1934765" cy="1934765"/>
        </a:xfrm>
        <a:prstGeom prst="ellipse">
          <a:avLst/>
        </a:prstGeom>
      </dgm:spPr>
    </dgm:pt>
    <dgm:pt modelId="{3E622A93-7DB4-5348-8E2A-0042A56ADF45}" type="pres">
      <dgm:prSet presAssocID="{7DEA051F-84CE-B444-8CAB-894030A12C63}" presName="space" presStyleCnt="0"/>
      <dgm:spPr/>
    </dgm:pt>
    <dgm:pt modelId="{ABE5FA82-2DBE-3148-BD10-A8D7BCB3D9C6}" type="pres">
      <dgm:prSet presAssocID="{7AF98D6A-FB24-1F46-BACD-308125890DA5}" presName="Name5" presStyleLbl="vennNode1" presStyleIdx="1" presStyleCnt="3">
        <dgm:presLayoutVars>
          <dgm:bulletEnabled val="1"/>
        </dgm:presLayoutVars>
      </dgm:prSet>
      <dgm:spPr>
        <a:xfrm>
          <a:off x="1548804" y="407348"/>
          <a:ext cx="1934765" cy="1934765"/>
        </a:xfrm>
        <a:prstGeom prst="ellipse">
          <a:avLst/>
        </a:prstGeom>
      </dgm:spPr>
    </dgm:pt>
    <dgm:pt modelId="{5B3D04B3-D07E-2742-AB6B-8431BC068FD3}" type="pres">
      <dgm:prSet presAssocID="{D7C496EE-2EB1-1445-BD12-42CC912C5E91}" presName="space" presStyleCnt="0"/>
      <dgm:spPr/>
    </dgm:pt>
    <dgm:pt modelId="{3AB64D6F-AEF8-B547-962F-1C8785444CD4}" type="pres">
      <dgm:prSet presAssocID="{913F26F1-ADA1-9C45-8F7C-835D5423E076}" presName="Name5" presStyleLbl="vennNode1" presStyleIdx="2" presStyleCnt="3">
        <dgm:presLayoutVars>
          <dgm:bulletEnabled val="1"/>
        </dgm:presLayoutVars>
      </dgm:prSet>
      <dgm:spPr/>
    </dgm:pt>
  </dgm:ptLst>
  <dgm:cxnLst>
    <dgm:cxn modelId="{E91FC307-893E-C24B-A3A9-E7EC1948E2BF}" srcId="{21031DF9-555D-5044-8DCA-A2EC1D04C3B2}" destId="{7AF98D6A-FB24-1F46-BACD-308125890DA5}" srcOrd="1" destOrd="0" parTransId="{FD959808-E08E-2249-BA9C-17F8B618A2D7}" sibTransId="{D7C496EE-2EB1-1445-BD12-42CC912C5E91}"/>
    <dgm:cxn modelId="{D116C708-8B30-2A4F-B601-CBE35A7CB5F0}" type="presOf" srcId="{7AF98D6A-FB24-1F46-BACD-308125890DA5}" destId="{ABE5FA82-2DBE-3148-BD10-A8D7BCB3D9C6}" srcOrd="0" destOrd="0" presId="urn:microsoft.com/office/officeart/2005/8/layout/venn3"/>
    <dgm:cxn modelId="{C929045C-B3B4-1943-8A70-239C57959D03}" type="presOf" srcId="{21031DF9-555D-5044-8DCA-A2EC1D04C3B2}" destId="{8101961B-D081-0B43-9DCC-B8A0E0123853}" srcOrd="0" destOrd="0" presId="urn:microsoft.com/office/officeart/2005/8/layout/venn3"/>
    <dgm:cxn modelId="{19560660-97EF-7043-B2DF-298DB124E379}" type="presOf" srcId="{61F0A23D-1152-0541-9B68-B33EA13FFE6A}" destId="{6C43D661-7856-8745-A854-BD89D5FB2777}" srcOrd="0" destOrd="0" presId="urn:microsoft.com/office/officeart/2005/8/layout/venn3"/>
    <dgm:cxn modelId="{29773765-9ED3-3540-8ED4-670971CC4C10}" type="presOf" srcId="{913F26F1-ADA1-9C45-8F7C-835D5423E076}" destId="{3AB64D6F-AEF8-B547-962F-1C8785444CD4}" srcOrd="0" destOrd="0" presId="urn:microsoft.com/office/officeart/2005/8/layout/venn3"/>
    <dgm:cxn modelId="{7701EF68-A1C3-0447-B70D-36AD5DDD8BAF}" srcId="{21031DF9-555D-5044-8DCA-A2EC1D04C3B2}" destId="{61F0A23D-1152-0541-9B68-B33EA13FFE6A}" srcOrd="0" destOrd="0" parTransId="{F0046B18-2A7F-A64A-85AC-7DE82BA77C17}" sibTransId="{7DEA051F-84CE-B444-8CAB-894030A12C63}"/>
    <dgm:cxn modelId="{CC7EA39E-1FDD-BC46-A297-324CC3706770}" srcId="{21031DF9-555D-5044-8DCA-A2EC1D04C3B2}" destId="{913F26F1-ADA1-9C45-8F7C-835D5423E076}" srcOrd="2" destOrd="0" parTransId="{6E19032C-E143-5040-95FB-801BBCD77D7A}" sibTransId="{B1B6C4D5-1112-BE4C-B4D7-DBB4AF79CE44}"/>
    <dgm:cxn modelId="{5135E86C-A4A3-AD4D-8894-2BBACEB6CF91}" type="presParOf" srcId="{8101961B-D081-0B43-9DCC-B8A0E0123853}" destId="{6C43D661-7856-8745-A854-BD89D5FB2777}" srcOrd="0" destOrd="0" presId="urn:microsoft.com/office/officeart/2005/8/layout/venn3"/>
    <dgm:cxn modelId="{2C8DEE0C-4C59-DF4B-AF8C-6056AB75F1DA}" type="presParOf" srcId="{8101961B-D081-0B43-9DCC-B8A0E0123853}" destId="{3E622A93-7DB4-5348-8E2A-0042A56ADF45}" srcOrd="1" destOrd="0" presId="urn:microsoft.com/office/officeart/2005/8/layout/venn3"/>
    <dgm:cxn modelId="{CB87D528-25D6-F647-9B48-AD11161981A5}" type="presParOf" srcId="{8101961B-D081-0B43-9DCC-B8A0E0123853}" destId="{ABE5FA82-2DBE-3148-BD10-A8D7BCB3D9C6}" srcOrd="2" destOrd="0" presId="urn:microsoft.com/office/officeart/2005/8/layout/venn3"/>
    <dgm:cxn modelId="{F49D5535-5573-8F43-9967-696F0ED3295C}" type="presParOf" srcId="{8101961B-D081-0B43-9DCC-B8A0E0123853}" destId="{5B3D04B3-D07E-2742-AB6B-8431BC068FD3}" srcOrd="3" destOrd="0" presId="urn:microsoft.com/office/officeart/2005/8/layout/venn3"/>
    <dgm:cxn modelId="{CBB86301-4254-E442-AB15-A2B374F6C0D9}" type="presParOf" srcId="{8101961B-D081-0B43-9DCC-B8A0E0123853}" destId="{3AB64D6F-AEF8-B547-962F-1C8785444CD4}" srcOrd="4" destOrd="0" presId="urn:microsoft.com/office/officeart/2005/8/layout/venn3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43D661-7856-8745-A854-BD89D5FB2777}">
      <dsp:nvSpPr>
        <dsp:cNvPr id="0" name=""/>
        <dsp:cNvSpPr/>
      </dsp:nvSpPr>
      <dsp:spPr>
        <a:xfrm>
          <a:off x="437961" y="1543"/>
          <a:ext cx="2746374" cy="2746374"/>
        </a:xfrm>
        <a:prstGeom prst="ellipse">
          <a:avLst/>
        </a:prstGeom>
        <a:solidFill>
          <a:schemeClr val="accent6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151142" tIns="25400" rIns="151142" bIns="25400" numCol="1" spcCol="1270" rtlCol="0" anchor="ctr" anchorCtr="0">
          <a:noAutofit/>
        </a:bodyPr>
        <a:lstStyle/>
        <a:p>
          <a:pPr marL="0" lvl="0" indent="0" algn="ctr" defTabSz="8890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i="0" kern="1200" dirty="0">
              <a:solidFill>
                <a:schemeClr val="tx1"/>
              </a:solidFill>
              <a:latin typeface="Avenir Next Ultra Light" panose="020B0203020202020204" pitchFamily="34" charset="77"/>
              <a:ea typeface="+mn-ea"/>
              <a:cs typeface="+mn-cs"/>
            </a:rPr>
            <a:t>Review Assignments + Last Lecture</a:t>
          </a:r>
        </a:p>
      </dsp:txBody>
      <dsp:txXfrm>
        <a:off x="840158" y="403740"/>
        <a:ext cx="1941980" cy="1941980"/>
      </dsp:txXfrm>
    </dsp:sp>
    <dsp:sp modelId="{ABE5FA82-2DBE-3148-BD10-A8D7BCB3D9C6}">
      <dsp:nvSpPr>
        <dsp:cNvPr id="0" name=""/>
        <dsp:cNvSpPr/>
      </dsp:nvSpPr>
      <dsp:spPr>
        <a:xfrm>
          <a:off x="2690812" y="1543"/>
          <a:ext cx="2746374" cy="2746374"/>
        </a:xfrm>
        <a:prstGeom prst="ellipse">
          <a:avLst/>
        </a:prstGeom>
        <a:solidFill>
          <a:schemeClr val="accent5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151142" tIns="25400" rIns="151142" bIns="25400" numCol="1" spcCol="1270" rtlCol="0" anchor="ctr" anchorCtr="0">
          <a:noAutofit/>
        </a:bodyPr>
        <a:lstStyle/>
        <a:p>
          <a:pPr marL="0" lvl="0" indent="0" algn="ctr" defTabSz="8890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i="0" kern="1200" dirty="0">
              <a:solidFill>
                <a:schemeClr val="tx1"/>
              </a:solidFill>
              <a:latin typeface="Avenir Next Ultra Light" panose="020B0203020202020204" pitchFamily="34" charset="77"/>
              <a:ea typeface="+mn-ea"/>
              <a:cs typeface="+mn-cs"/>
            </a:rPr>
            <a:t>Begin Data Manipulation Lesson</a:t>
          </a:r>
        </a:p>
      </dsp:txBody>
      <dsp:txXfrm>
        <a:off x="3093009" y="403740"/>
        <a:ext cx="1941980" cy="1941980"/>
      </dsp:txXfrm>
    </dsp:sp>
    <dsp:sp modelId="{3AB64D6F-AEF8-B547-962F-1C8785444CD4}">
      <dsp:nvSpPr>
        <dsp:cNvPr id="0" name=""/>
        <dsp:cNvSpPr/>
      </dsp:nvSpPr>
      <dsp:spPr>
        <a:xfrm>
          <a:off x="4887912" y="1543"/>
          <a:ext cx="2746374" cy="2746374"/>
        </a:xfrm>
        <a:prstGeom prst="ellipse">
          <a:avLst/>
        </a:prstGeom>
        <a:solidFill>
          <a:schemeClr val="accent3"/>
        </a:solidFill>
        <a:ln w="12700" cap="flat" cmpd="sng" algn="ctr">
          <a:noFill/>
          <a:prstDash val="solid"/>
          <a:miter lim="800000"/>
        </a:ln>
        <a:effectLst>
          <a:outerShdw blurRad="148551" dist="61797" dir="10800000" algn="r" rotWithShape="0">
            <a:prstClr val="black">
              <a:alpha val="22973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1142" tIns="25400" rIns="151142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i="0" kern="1200" dirty="0">
              <a:solidFill>
                <a:schemeClr val="tx1"/>
              </a:solidFill>
              <a:latin typeface="Avenir Next Ultra Light" panose="020B0203020202020204" pitchFamily="34" charset="77"/>
            </a:rPr>
            <a:t>Project Updates</a:t>
          </a:r>
        </a:p>
      </dsp:txBody>
      <dsp:txXfrm>
        <a:off x="5290109" y="403740"/>
        <a:ext cx="1941980" cy="19419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4CD894-BA16-CB49-A6FD-D62759AFE6FC}" type="datetimeFigureOut">
              <a:rPr lang="en-BE" smtClean="0"/>
              <a:t>9/24/24</a:t>
            </a:fld>
            <a:endParaRPr lang="en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2296B1-21F3-8649-BA12-13FB99C3D83E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5201458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2296B1-21F3-8649-BA12-13FB99C3D83E}" type="slidenum">
              <a:rPr lang="en-BE" smtClean="0"/>
              <a:t>1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4262755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2296B1-21F3-8649-BA12-13FB99C3D83E}" type="slidenum">
              <a:rPr lang="en-BE" smtClean="0"/>
              <a:t>4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2242929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2296B1-21F3-8649-BA12-13FB99C3D83E}" type="slidenum">
              <a:rPr lang="en-BE" smtClean="0"/>
              <a:t>5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6368551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2296B1-21F3-8649-BA12-13FB99C3D83E}" type="slidenum">
              <a:rPr lang="en-BE" smtClean="0"/>
              <a:t>7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0812089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2296B1-21F3-8649-BA12-13FB99C3D83E}" type="slidenum">
              <a:rPr lang="en-BE" smtClean="0"/>
              <a:t>16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817223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A5B54F4C-11F0-E7D5-7CE2-5990DED5FDEA}"/>
              </a:ext>
            </a:extLst>
          </p:cNvPr>
          <p:cNvGrpSpPr/>
          <p:nvPr userDrawn="1"/>
        </p:nvGrpSpPr>
        <p:grpSpPr>
          <a:xfrm>
            <a:off x="-359956" y="-397692"/>
            <a:ext cx="4892081" cy="4633686"/>
            <a:chOff x="-359956" y="-397692"/>
            <a:chExt cx="4892081" cy="4633686"/>
          </a:xfrm>
        </p:grpSpPr>
        <p:sp>
          <p:nvSpPr>
            <p:cNvPr id="17" name="Cross 16">
              <a:extLst>
                <a:ext uri="{FF2B5EF4-FFF2-40B4-BE49-F238E27FC236}">
                  <a16:creationId xmlns:a16="http://schemas.microsoft.com/office/drawing/2014/main" id="{AF625169-B40E-4447-50A9-59181C4DE3D2}"/>
                </a:ext>
              </a:extLst>
            </p:cNvPr>
            <p:cNvSpPr/>
            <p:nvPr userDrawn="1"/>
          </p:nvSpPr>
          <p:spPr>
            <a:xfrm rot="2700000">
              <a:off x="-359956" y="-397692"/>
              <a:ext cx="1332412" cy="1332412"/>
            </a:xfrm>
            <a:prstGeom prst="plus">
              <a:avLst>
                <a:gd name="adj" fmla="val 33272"/>
              </a:avLst>
            </a:prstGeom>
            <a:noFill/>
            <a:ln w="3175"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18" name="Cross 17">
              <a:extLst>
                <a:ext uri="{FF2B5EF4-FFF2-40B4-BE49-F238E27FC236}">
                  <a16:creationId xmlns:a16="http://schemas.microsoft.com/office/drawing/2014/main" id="{63355495-3716-6E8A-6725-5F6C4DD22CEE}"/>
                </a:ext>
              </a:extLst>
            </p:cNvPr>
            <p:cNvSpPr/>
            <p:nvPr userDrawn="1"/>
          </p:nvSpPr>
          <p:spPr>
            <a:xfrm rot="2700000">
              <a:off x="1744617" y="275950"/>
              <a:ext cx="1332412" cy="1332412"/>
            </a:xfrm>
            <a:prstGeom prst="plus">
              <a:avLst>
                <a:gd name="adj" fmla="val 33272"/>
              </a:avLst>
            </a:prstGeom>
            <a:noFill/>
            <a:ln w="3175"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21" name="Cross 20">
              <a:extLst>
                <a:ext uri="{FF2B5EF4-FFF2-40B4-BE49-F238E27FC236}">
                  <a16:creationId xmlns:a16="http://schemas.microsoft.com/office/drawing/2014/main" id="{29DB07E4-D9FB-8D2B-AB24-FFCE9AE40D26}"/>
                </a:ext>
              </a:extLst>
            </p:cNvPr>
            <p:cNvSpPr/>
            <p:nvPr userDrawn="1"/>
          </p:nvSpPr>
          <p:spPr>
            <a:xfrm rot="2700000">
              <a:off x="264185" y="1491637"/>
              <a:ext cx="940298" cy="940298"/>
            </a:xfrm>
            <a:prstGeom prst="plus">
              <a:avLst>
                <a:gd name="adj" fmla="val 33272"/>
              </a:avLst>
            </a:prstGeom>
            <a:noFill/>
            <a:ln w="3175"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22" name="Cross 21">
              <a:extLst>
                <a:ext uri="{FF2B5EF4-FFF2-40B4-BE49-F238E27FC236}">
                  <a16:creationId xmlns:a16="http://schemas.microsoft.com/office/drawing/2014/main" id="{C62134E0-FD67-1D26-3B7F-24E14E4A9874}"/>
                </a:ext>
              </a:extLst>
            </p:cNvPr>
            <p:cNvSpPr/>
            <p:nvPr userDrawn="1"/>
          </p:nvSpPr>
          <p:spPr>
            <a:xfrm rot="2700000">
              <a:off x="1707856" y="2213063"/>
              <a:ext cx="832759" cy="832759"/>
            </a:xfrm>
            <a:prstGeom prst="plus">
              <a:avLst>
                <a:gd name="adj" fmla="val 33272"/>
              </a:avLst>
            </a:prstGeom>
            <a:noFill/>
            <a:ln w="3175"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23" name="Cross 22">
              <a:extLst>
                <a:ext uri="{FF2B5EF4-FFF2-40B4-BE49-F238E27FC236}">
                  <a16:creationId xmlns:a16="http://schemas.microsoft.com/office/drawing/2014/main" id="{09E762D9-4574-CA4A-9494-193F13E24DC7}"/>
                </a:ext>
              </a:extLst>
            </p:cNvPr>
            <p:cNvSpPr/>
            <p:nvPr userDrawn="1"/>
          </p:nvSpPr>
          <p:spPr>
            <a:xfrm rot="2700000">
              <a:off x="3079125" y="1763878"/>
              <a:ext cx="1019930" cy="1019930"/>
            </a:xfrm>
            <a:prstGeom prst="plus">
              <a:avLst>
                <a:gd name="adj" fmla="val 33272"/>
              </a:avLst>
            </a:prstGeom>
            <a:noFill/>
            <a:ln w="3175"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25" name="Cross 24">
              <a:extLst>
                <a:ext uri="{FF2B5EF4-FFF2-40B4-BE49-F238E27FC236}">
                  <a16:creationId xmlns:a16="http://schemas.microsoft.com/office/drawing/2014/main" id="{8BB458D7-8188-996D-6CA9-3193B75BB586}"/>
                </a:ext>
              </a:extLst>
            </p:cNvPr>
            <p:cNvSpPr/>
            <p:nvPr userDrawn="1"/>
          </p:nvSpPr>
          <p:spPr>
            <a:xfrm rot="2700000">
              <a:off x="3737757" y="433033"/>
              <a:ext cx="794368" cy="794368"/>
            </a:xfrm>
            <a:prstGeom prst="plus">
              <a:avLst>
                <a:gd name="adj" fmla="val 33272"/>
              </a:avLst>
            </a:prstGeom>
            <a:noFill/>
            <a:ln w="3175"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26" name="Cross 25">
              <a:extLst>
                <a:ext uri="{FF2B5EF4-FFF2-40B4-BE49-F238E27FC236}">
                  <a16:creationId xmlns:a16="http://schemas.microsoft.com/office/drawing/2014/main" id="{5337E825-7F68-C986-959D-0DA811FACE9D}"/>
                </a:ext>
              </a:extLst>
            </p:cNvPr>
            <p:cNvSpPr/>
            <p:nvPr userDrawn="1"/>
          </p:nvSpPr>
          <p:spPr>
            <a:xfrm rot="2700000">
              <a:off x="239373" y="3035790"/>
              <a:ext cx="1073652" cy="1073652"/>
            </a:xfrm>
            <a:prstGeom prst="plus">
              <a:avLst>
                <a:gd name="adj" fmla="val 33272"/>
              </a:avLst>
            </a:prstGeom>
            <a:noFill/>
            <a:ln w="3175"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27" name="Cross 26">
              <a:extLst>
                <a:ext uri="{FF2B5EF4-FFF2-40B4-BE49-F238E27FC236}">
                  <a16:creationId xmlns:a16="http://schemas.microsoft.com/office/drawing/2014/main" id="{DF22AAA3-0DC9-4F93-86A7-52F327863CF8}"/>
                </a:ext>
              </a:extLst>
            </p:cNvPr>
            <p:cNvSpPr/>
            <p:nvPr userDrawn="1"/>
          </p:nvSpPr>
          <p:spPr>
            <a:xfrm rot="2700000">
              <a:off x="2390029" y="3403235"/>
              <a:ext cx="832759" cy="832759"/>
            </a:xfrm>
            <a:prstGeom prst="plus">
              <a:avLst>
                <a:gd name="adj" fmla="val 33272"/>
              </a:avLst>
            </a:prstGeom>
            <a:noFill/>
            <a:ln w="3175"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</p:grpSp>
    </p:spTree>
    <p:extLst>
      <p:ext uri="{BB962C8B-B14F-4D97-AF65-F5344CB8AC3E}">
        <p14:creationId xmlns:p14="http://schemas.microsoft.com/office/powerpoint/2010/main" val="3183880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A5B54F4C-11F0-E7D5-7CE2-5990DED5FDEA}"/>
              </a:ext>
            </a:extLst>
          </p:cNvPr>
          <p:cNvGrpSpPr/>
          <p:nvPr userDrawn="1"/>
        </p:nvGrpSpPr>
        <p:grpSpPr>
          <a:xfrm>
            <a:off x="-359956" y="-397692"/>
            <a:ext cx="4892081" cy="4633686"/>
            <a:chOff x="-359956" y="-397692"/>
            <a:chExt cx="4892081" cy="4633686"/>
          </a:xfrm>
        </p:grpSpPr>
        <p:sp>
          <p:nvSpPr>
            <p:cNvPr id="17" name="Cross 16">
              <a:extLst>
                <a:ext uri="{FF2B5EF4-FFF2-40B4-BE49-F238E27FC236}">
                  <a16:creationId xmlns:a16="http://schemas.microsoft.com/office/drawing/2014/main" id="{AF625169-B40E-4447-50A9-59181C4DE3D2}"/>
                </a:ext>
              </a:extLst>
            </p:cNvPr>
            <p:cNvSpPr/>
            <p:nvPr userDrawn="1"/>
          </p:nvSpPr>
          <p:spPr>
            <a:xfrm rot="2700000">
              <a:off x="-359956" y="-397692"/>
              <a:ext cx="1332412" cy="1332412"/>
            </a:xfrm>
            <a:prstGeom prst="plus">
              <a:avLst>
                <a:gd name="adj" fmla="val 33272"/>
              </a:avLst>
            </a:prstGeom>
            <a:noFill/>
            <a:ln w="3175"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18" name="Cross 17">
              <a:extLst>
                <a:ext uri="{FF2B5EF4-FFF2-40B4-BE49-F238E27FC236}">
                  <a16:creationId xmlns:a16="http://schemas.microsoft.com/office/drawing/2014/main" id="{63355495-3716-6E8A-6725-5F6C4DD22CEE}"/>
                </a:ext>
              </a:extLst>
            </p:cNvPr>
            <p:cNvSpPr/>
            <p:nvPr userDrawn="1"/>
          </p:nvSpPr>
          <p:spPr>
            <a:xfrm rot="2700000">
              <a:off x="1744617" y="275950"/>
              <a:ext cx="1332412" cy="1332412"/>
            </a:xfrm>
            <a:prstGeom prst="plus">
              <a:avLst>
                <a:gd name="adj" fmla="val 33272"/>
              </a:avLst>
            </a:prstGeom>
            <a:noFill/>
            <a:ln w="3175"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21" name="Cross 20">
              <a:extLst>
                <a:ext uri="{FF2B5EF4-FFF2-40B4-BE49-F238E27FC236}">
                  <a16:creationId xmlns:a16="http://schemas.microsoft.com/office/drawing/2014/main" id="{29DB07E4-D9FB-8D2B-AB24-FFCE9AE40D26}"/>
                </a:ext>
              </a:extLst>
            </p:cNvPr>
            <p:cNvSpPr/>
            <p:nvPr userDrawn="1"/>
          </p:nvSpPr>
          <p:spPr>
            <a:xfrm rot="2700000">
              <a:off x="264185" y="1491637"/>
              <a:ext cx="940298" cy="940298"/>
            </a:xfrm>
            <a:prstGeom prst="plus">
              <a:avLst>
                <a:gd name="adj" fmla="val 33272"/>
              </a:avLst>
            </a:prstGeom>
            <a:noFill/>
            <a:ln w="3175"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22" name="Cross 21">
              <a:extLst>
                <a:ext uri="{FF2B5EF4-FFF2-40B4-BE49-F238E27FC236}">
                  <a16:creationId xmlns:a16="http://schemas.microsoft.com/office/drawing/2014/main" id="{C62134E0-FD67-1D26-3B7F-24E14E4A9874}"/>
                </a:ext>
              </a:extLst>
            </p:cNvPr>
            <p:cNvSpPr/>
            <p:nvPr userDrawn="1"/>
          </p:nvSpPr>
          <p:spPr>
            <a:xfrm rot="2700000">
              <a:off x="1707856" y="2213063"/>
              <a:ext cx="832759" cy="832759"/>
            </a:xfrm>
            <a:prstGeom prst="plus">
              <a:avLst>
                <a:gd name="adj" fmla="val 33272"/>
              </a:avLst>
            </a:prstGeom>
            <a:noFill/>
            <a:ln w="3175"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23" name="Cross 22">
              <a:extLst>
                <a:ext uri="{FF2B5EF4-FFF2-40B4-BE49-F238E27FC236}">
                  <a16:creationId xmlns:a16="http://schemas.microsoft.com/office/drawing/2014/main" id="{09E762D9-4574-CA4A-9494-193F13E24DC7}"/>
                </a:ext>
              </a:extLst>
            </p:cNvPr>
            <p:cNvSpPr/>
            <p:nvPr userDrawn="1"/>
          </p:nvSpPr>
          <p:spPr>
            <a:xfrm rot="2700000">
              <a:off x="3079125" y="1763878"/>
              <a:ext cx="1019930" cy="1019930"/>
            </a:xfrm>
            <a:prstGeom prst="plus">
              <a:avLst>
                <a:gd name="adj" fmla="val 33272"/>
              </a:avLst>
            </a:prstGeom>
            <a:noFill/>
            <a:ln w="3175"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25" name="Cross 24">
              <a:extLst>
                <a:ext uri="{FF2B5EF4-FFF2-40B4-BE49-F238E27FC236}">
                  <a16:creationId xmlns:a16="http://schemas.microsoft.com/office/drawing/2014/main" id="{8BB458D7-8188-996D-6CA9-3193B75BB586}"/>
                </a:ext>
              </a:extLst>
            </p:cNvPr>
            <p:cNvSpPr/>
            <p:nvPr userDrawn="1"/>
          </p:nvSpPr>
          <p:spPr>
            <a:xfrm rot="2700000">
              <a:off x="3737757" y="433033"/>
              <a:ext cx="794368" cy="794368"/>
            </a:xfrm>
            <a:prstGeom prst="plus">
              <a:avLst>
                <a:gd name="adj" fmla="val 33272"/>
              </a:avLst>
            </a:prstGeom>
            <a:noFill/>
            <a:ln w="3175"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26" name="Cross 25">
              <a:extLst>
                <a:ext uri="{FF2B5EF4-FFF2-40B4-BE49-F238E27FC236}">
                  <a16:creationId xmlns:a16="http://schemas.microsoft.com/office/drawing/2014/main" id="{5337E825-7F68-C986-959D-0DA811FACE9D}"/>
                </a:ext>
              </a:extLst>
            </p:cNvPr>
            <p:cNvSpPr/>
            <p:nvPr userDrawn="1"/>
          </p:nvSpPr>
          <p:spPr>
            <a:xfrm rot="2700000">
              <a:off x="239373" y="3035790"/>
              <a:ext cx="1073652" cy="1073652"/>
            </a:xfrm>
            <a:prstGeom prst="plus">
              <a:avLst>
                <a:gd name="adj" fmla="val 33272"/>
              </a:avLst>
            </a:prstGeom>
            <a:noFill/>
            <a:ln w="3175"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27" name="Cross 26">
              <a:extLst>
                <a:ext uri="{FF2B5EF4-FFF2-40B4-BE49-F238E27FC236}">
                  <a16:creationId xmlns:a16="http://schemas.microsoft.com/office/drawing/2014/main" id="{DF22AAA3-0DC9-4F93-86A7-52F327863CF8}"/>
                </a:ext>
              </a:extLst>
            </p:cNvPr>
            <p:cNvSpPr/>
            <p:nvPr userDrawn="1"/>
          </p:nvSpPr>
          <p:spPr>
            <a:xfrm rot="2700000">
              <a:off x="2390029" y="3403235"/>
              <a:ext cx="832759" cy="832759"/>
            </a:xfrm>
            <a:prstGeom prst="plus">
              <a:avLst>
                <a:gd name="adj" fmla="val 33272"/>
              </a:avLst>
            </a:prstGeom>
            <a:noFill/>
            <a:ln w="3175"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</p:grpSp>
      <p:sp>
        <p:nvSpPr>
          <p:cNvPr id="2" name="Title 6">
            <a:extLst>
              <a:ext uri="{FF2B5EF4-FFF2-40B4-BE49-F238E27FC236}">
                <a16:creationId xmlns:a16="http://schemas.microsoft.com/office/drawing/2014/main" id="{4D06D913-4030-F751-C28A-8315D1807C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22299"/>
            <a:ext cx="10515600" cy="720725"/>
          </a:xfrm>
          <a:prstGeom prst="rect">
            <a:avLst/>
          </a:prstGeom>
        </p:spPr>
        <p:txBody>
          <a:bodyPr/>
          <a:lstStyle>
            <a:lvl1pPr algn="ctr">
              <a:defRPr b="0" i="0">
                <a:solidFill>
                  <a:schemeClr val="accent6">
                    <a:alpha val="99000"/>
                  </a:schemeClr>
                </a:solidFill>
                <a:latin typeface="Avenir Next Medium" panose="020B0503020202020204" pitchFamily="34" charset="0"/>
              </a:defRPr>
            </a:lvl1pPr>
          </a:lstStyle>
          <a:p>
            <a:r>
              <a:rPr lang="en-GB" dirty="0"/>
              <a:t>CLICK TO EDIT TITLE</a:t>
            </a:r>
            <a:endParaRPr lang="en-BE" dirty="0"/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C3A284DE-4585-99E3-7712-F3EBE0EB7F2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281239"/>
            <a:ext cx="10515600" cy="3857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="0" i="0">
                <a:solidFill>
                  <a:schemeClr val="accent6">
                    <a:alpha val="99000"/>
                  </a:schemeClr>
                </a:solidFill>
                <a:latin typeface="Avenir Next Ultra Light" panose="020B0203020202020204" pitchFamily="34" charset="77"/>
              </a:defRPr>
            </a:lvl1pPr>
          </a:lstStyle>
          <a:p>
            <a:pPr lvl="0"/>
            <a:r>
              <a:rPr lang="en-GB" dirty="0"/>
              <a:t>ADD SUBTITLE</a:t>
            </a:r>
          </a:p>
        </p:txBody>
      </p:sp>
    </p:spTree>
    <p:extLst>
      <p:ext uri="{BB962C8B-B14F-4D97-AF65-F5344CB8AC3E}">
        <p14:creationId xmlns:p14="http://schemas.microsoft.com/office/powerpoint/2010/main" val="1727162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A5B54F4C-11F0-E7D5-7CE2-5990DED5FDEA}"/>
              </a:ext>
            </a:extLst>
          </p:cNvPr>
          <p:cNvGrpSpPr/>
          <p:nvPr userDrawn="1"/>
        </p:nvGrpSpPr>
        <p:grpSpPr>
          <a:xfrm>
            <a:off x="-359956" y="-397692"/>
            <a:ext cx="4892081" cy="4633686"/>
            <a:chOff x="-359956" y="-397692"/>
            <a:chExt cx="4892081" cy="4633686"/>
          </a:xfrm>
        </p:grpSpPr>
        <p:sp>
          <p:nvSpPr>
            <p:cNvPr id="17" name="Cross 16">
              <a:extLst>
                <a:ext uri="{FF2B5EF4-FFF2-40B4-BE49-F238E27FC236}">
                  <a16:creationId xmlns:a16="http://schemas.microsoft.com/office/drawing/2014/main" id="{AF625169-B40E-4447-50A9-59181C4DE3D2}"/>
                </a:ext>
              </a:extLst>
            </p:cNvPr>
            <p:cNvSpPr/>
            <p:nvPr userDrawn="1"/>
          </p:nvSpPr>
          <p:spPr>
            <a:xfrm rot="2700000">
              <a:off x="-359956" y="-397692"/>
              <a:ext cx="1332412" cy="1332412"/>
            </a:xfrm>
            <a:prstGeom prst="plus">
              <a:avLst>
                <a:gd name="adj" fmla="val 33272"/>
              </a:avLst>
            </a:prstGeom>
            <a:noFill/>
            <a:ln w="3175"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18" name="Cross 17">
              <a:extLst>
                <a:ext uri="{FF2B5EF4-FFF2-40B4-BE49-F238E27FC236}">
                  <a16:creationId xmlns:a16="http://schemas.microsoft.com/office/drawing/2014/main" id="{63355495-3716-6E8A-6725-5F6C4DD22CEE}"/>
                </a:ext>
              </a:extLst>
            </p:cNvPr>
            <p:cNvSpPr/>
            <p:nvPr userDrawn="1"/>
          </p:nvSpPr>
          <p:spPr>
            <a:xfrm rot="2700000">
              <a:off x="1744617" y="275950"/>
              <a:ext cx="1332412" cy="1332412"/>
            </a:xfrm>
            <a:prstGeom prst="plus">
              <a:avLst>
                <a:gd name="adj" fmla="val 33272"/>
              </a:avLst>
            </a:prstGeom>
            <a:noFill/>
            <a:ln w="3175"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21" name="Cross 20">
              <a:extLst>
                <a:ext uri="{FF2B5EF4-FFF2-40B4-BE49-F238E27FC236}">
                  <a16:creationId xmlns:a16="http://schemas.microsoft.com/office/drawing/2014/main" id="{29DB07E4-D9FB-8D2B-AB24-FFCE9AE40D26}"/>
                </a:ext>
              </a:extLst>
            </p:cNvPr>
            <p:cNvSpPr/>
            <p:nvPr userDrawn="1"/>
          </p:nvSpPr>
          <p:spPr>
            <a:xfrm rot="2700000">
              <a:off x="264185" y="1491637"/>
              <a:ext cx="940298" cy="940298"/>
            </a:xfrm>
            <a:prstGeom prst="plus">
              <a:avLst>
                <a:gd name="adj" fmla="val 33272"/>
              </a:avLst>
            </a:prstGeom>
            <a:noFill/>
            <a:ln w="3175"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22" name="Cross 21">
              <a:extLst>
                <a:ext uri="{FF2B5EF4-FFF2-40B4-BE49-F238E27FC236}">
                  <a16:creationId xmlns:a16="http://schemas.microsoft.com/office/drawing/2014/main" id="{C62134E0-FD67-1D26-3B7F-24E14E4A9874}"/>
                </a:ext>
              </a:extLst>
            </p:cNvPr>
            <p:cNvSpPr/>
            <p:nvPr userDrawn="1"/>
          </p:nvSpPr>
          <p:spPr>
            <a:xfrm rot="2700000">
              <a:off x="1707856" y="2213063"/>
              <a:ext cx="832759" cy="832759"/>
            </a:xfrm>
            <a:prstGeom prst="plus">
              <a:avLst>
                <a:gd name="adj" fmla="val 33272"/>
              </a:avLst>
            </a:prstGeom>
            <a:noFill/>
            <a:ln w="3175"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23" name="Cross 22">
              <a:extLst>
                <a:ext uri="{FF2B5EF4-FFF2-40B4-BE49-F238E27FC236}">
                  <a16:creationId xmlns:a16="http://schemas.microsoft.com/office/drawing/2014/main" id="{09E762D9-4574-CA4A-9494-193F13E24DC7}"/>
                </a:ext>
              </a:extLst>
            </p:cNvPr>
            <p:cNvSpPr/>
            <p:nvPr userDrawn="1"/>
          </p:nvSpPr>
          <p:spPr>
            <a:xfrm rot="2700000">
              <a:off x="3079125" y="1763878"/>
              <a:ext cx="1019930" cy="1019930"/>
            </a:xfrm>
            <a:prstGeom prst="plus">
              <a:avLst>
                <a:gd name="adj" fmla="val 33272"/>
              </a:avLst>
            </a:prstGeom>
            <a:noFill/>
            <a:ln w="3175"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25" name="Cross 24">
              <a:extLst>
                <a:ext uri="{FF2B5EF4-FFF2-40B4-BE49-F238E27FC236}">
                  <a16:creationId xmlns:a16="http://schemas.microsoft.com/office/drawing/2014/main" id="{8BB458D7-8188-996D-6CA9-3193B75BB586}"/>
                </a:ext>
              </a:extLst>
            </p:cNvPr>
            <p:cNvSpPr/>
            <p:nvPr userDrawn="1"/>
          </p:nvSpPr>
          <p:spPr>
            <a:xfrm rot="2700000">
              <a:off x="3737757" y="433033"/>
              <a:ext cx="794368" cy="794368"/>
            </a:xfrm>
            <a:prstGeom prst="plus">
              <a:avLst>
                <a:gd name="adj" fmla="val 33272"/>
              </a:avLst>
            </a:prstGeom>
            <a:noFill/>
            <a:ln w="3175"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26" name="Cross 25">
              <a:extLst>
                <a:ext uri="{FF2B5EF4-FFF2-40B4-BE49-F238E27FC236}">
                  <a16:creationId xmlns:a16="http://schemas.microsoft.com/office/drawing/2014/main" id="{5337E825-7F68-C986-959D-0DA811FACE9D}"/>
                </a:ext>
              </a:extLst>
            </p:cNvPr>
            <p:cNvSpPr/>
            <p:nvPr userDrawn="1"/>
          </p:nvSpPr>
          <p:spPr>
            <a:xfrm rot="2700000">
              <a:off x="239373" y="3035790"/>
              <a:ext cx="1073652" cy="1073652"/>
            </a:xfrm>
            <a:prstGeom prst="plus">
              <a:avLst>
                <a:gd name="adj" fmla="val 33272"/>
              </a:avLst>
            </a:prstGeom>
            <a:noFill/>
            <a:ln w="3175"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27" name="Cross 26">
              <a:extLst>
                <a:ext uri="{FF2B5EF4-FFF2-40B4-BE49-F238E27FC236}">
                  <a16:creationId xmlns:a16="http://schemas.microsoft.com/office/drawing/2014/main" id="{DF22AAA3-0DC9-4F93-86A7-52F327863CF8}"/>
                </a:ext>
              </a:extLst>
            </p:cNvPr>
            <p:cNvSpPr/>
            <p:nvPr userDrawn="1"/>
          </p:nvSpPr>
          <p:spPr>
            <a:xfrm rot="2700000">
              <a:off x="2390029" y="3403235"/>
              <a:ext cx="832759" cy="832759"/>
            </a:xfrm>
            <a:prstGeom prst="plus">
              <a:avLst>
                <a:gd name="adj" fmla="val 33272"/>
              </a:avLst>
            </a:prstGeom>
            <a:noFill/>
            <a:ln w="3175"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</p:grpSp>
      <p:sp>
        <p:nvSpPr>
          <p:cNvPr id="3" name="Frame 2">
            <a:extLst>
              <a:ext uri="{FF2B5EF4-FFF2-40B4-BE49-F238E27FC236}">
                <a16:creationId xmlns:a16="http://schemas.microsoft.com/office/drawing/2014/main" id="{41BB34D2-ED74-E4CC-9D08-C34CB93C2395}"/>
              </a:ext>
            </a:extLst>
          </p:cNvPr>
          <p:cNvSpPr/>
          <p:nvPr userDrawn="1"/>
        </p:nvSpPr>
        <p:spPr>
          <a:xfrm>
            <a:off x="0" y="-2"/>
            <a:ext cx="12192000" cy="6858002"/>
          </a:xfrm>
          <a:prstGeom prst="frame">
            <a:avLst>
              <a:gd name="adj1" fmla="val 4796"/>
            </a:avLst>
          </a:pr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7549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>
            <a:extLst>
              <a:ext uri="{FF2B5EF4-FFF2-40B4-BE49-F238E27FC236}">
                <a16:creationId xmlns:a16="http://schemas.microsoft.com/office/drawing/2014/main" id="{FE2D6368-1AC4-AB77-9878-77AE7B5EED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22299"/>
            <a:ext cx="10515600" cy="720725"/>
          </a:xfrm>
          <a:prstGeom prst="rect">
            <a:avLst/>
          </a:prstGeom>
        </p:spPr>
        <p:txBody>
          <a:bodyPr/>
          <a:lstStyle>
            <a:lvl1pPr algn="ctr">
              <a:defRPr b="0" i="0">
                <a:solidFill>
                  <a:schemeClr val="accent6">
                    <a:alpha val="99000"/>
                  </a:schemeClr>
                </a:solidFill>
                <a:latin typeface="Avenir Next Medium" panose="020B0503020202020204" pitchFamily="34" charset="0"/>
              </a:defRPr>
            </a:lvl1pPr>
          </a:lstStyle>
          <a:p>
            <a:r>
              <a:rPr lang="en-GB" dirty="0"/>
              <a:t>CLICK TO EDIT TITLE</a:t>
            </a:r>
            <a:endParaRPr lang="en-BE" dirty="0"/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79060B9C-59BC-57BA-67F1-CF79BEC5B8E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281239"/>
            <a:ext cx="10515600" cy="3857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="0" i="0">
                <a:solidFill>
                  <a:schemeClr val="accent6">
                    <a:alpha val="99000"/>
                  </a:schemeClr>
                </a:solidFill>
                <a:latin typeface="Avenir Next Ultra Light" panose="020B0203020202020204" pitchFamily="34" charset="77"/>
              </a:defRPr>
            </a:lvl1pPr>
          </a:lstStyle>
          <a:p>
            <a:pPr lvl="0"/>
            <a:r>
              <a:rPr lang="en-GB" dirty="0"/>
              <a:t>ADD SUBTITLE</a:t>
            </a:r>
          </a:p>
        </p:txBody>
      </p:sp>
    </p:spTree>
    <p:extLst>
      <p:ext uri="{BB962C8B-B14F-4D97-AF65-F5344CB8AC3E}">
        <p14:creationId xmlns:p14="http://schemas.microsoft.com/office/powerpoint/2010/main" val="2859721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6966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104760F-A2A2-5552-05A2-DFEF120FFE79}"/>
              </a:ext>
            </a:extLst>
          </p:cNvPr>
          <p:cNvGrpSpPr/>
          <p:nvPr userDrawn="1"/>
        </p:nvGrpSpPr>
        <p:grpSpPr>
          <a:xfrm>
            <a:off x="-359956" y="-397692"/>
            <a:ext cx="4892081" cy="4633686"/>
            <a:chOff x="-359956" y="-397692"/>
            <a:chExt cx="4892081" cy="4633686"/>
          </a:xfrm>
        </p:grpSpPr>
        <p:sp>
          <p:nvSpPr>
            <p:cNvPr id="3" name="Cross 2">
              <a:extLst>
                <a:ext uri="{FF2B5EF4-FFF2-40B4-BE49-F238E27FC236}">
                  <a16:creationId xmlns:a16="http://schemas.microsoft.com/office/drawing/2014/main" id="{C6BFF4A3-B7CC-D356-4599-3531FDEA217D}"/>
                </a:ext>
              </a:extLst>
            </p:cNvPr>
            <p:cNvSpPr/>
            <p:nvPr userDrawn="1"/>
          </p:nvSpPr>
          <p:spPr>
            <a:xfrm rot="2700000">
              <a:off x="-359956" y="-397692"/>
              <a:ext cx="1332412" cy="1332412"/>
            </a:xfrm>
            <a:prstGeom prst="plus">
              <a:avLst>
                <a:gd name="adj" fmla="val 33272"/>
              </a:avLst>
            </a:prstGeom>
            <a:noFill/>
            <a:ln w="3175"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4" name="Cross 3">
              <a:extLst>
                <a:ext uri="{FF2B5EF4-FFF2-40B4-BE49-F238E27FC236}">
                  <a16:creationId xmlns:a16="http://schemas.microsoft.com/office/drawing/2014/main" id="{6436E7EC-77CD-EC3E-58A7-E18C55FD076F}"/>
                </a:ext>
              </a:extLst>
            </p:cNvPr>
            <p:cNvSpPr/>
            <p:nvPr userDrawn="1"/>
          </p:nvSpPr>
          <p:spPr>
            <a:xfrm rot="2700000">
              <a:off x="1744617" y="275950"/>
              <a:ext cx="1332412" cy="1332412"/>
            </a:xfrm>
            <a:prstGeom prst="plus">
              <a:avLst>
                <a:gd name="adj" fmla="val 33272"/>
              </a:avLst>
            </a:prstGeom>
            <a:noFill/>
            <a:ln w="3175"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5" name="Cross 4">
              <a:extLst>
                <a:ext uri="{FF2B5EF4-FFF2-40B4-BE49-F238E27FC236}">
                  <a16:creationId xmlns:a16="http://schemas.microsoft.com/office/drawing/2014/main" id="{809B293B-2959-2525-A22F-A76728D9E413}"/>
                </a:ext>
              </a:extLst>
            </p:cNvPr>
            <p:cNvSpPr/>
            <p:nvPr userDrawn="1"/>
          </p:nvSpPr>
          <p:spPr>
            <a:xfrm rot="2700000">
              <a:off x="264185" y="1491637"/>
              <a:ext cx="940298" cy="940298"/>
            </a:xfrm>
            <a:prstGeom prst="plus">
              <a:avLst>
                <a:gd name="adj" fmla="val 33272"/>
              </a:avLst>
            </a:prstGeom>
            <a:noFill/>
            <a:ln w="3175"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6" name="Cross 5">
              <a:extLst>
                <a:ext uri="{FF2B5EF4-FFF2-40B4-BE49-F238E27FC236}">
                  <a16:creationId xmlns:a16="http://schemas.microsoft.com/office/drawing/2014/main" id="{A8D57519-0A79-F0AF-298E-0F20A6409B45}"/>
                </a:ext>
              </a:extLst>
            </p:cNvPr>
            <p:cNvSpPr/>
            <p:nvPr userDrawn="1"/>
          </p:nvSpPr>
          <p:spPr>
            <a:xfrm rot="2700000">
              <a:off x="1707856" y="2213063"/>
              <a:ext cx="832759" cy="832759"/>
            </a:xfrm>
            <a:prstGeom prst="plus">
              <a:avLst>
                <a:gd name="adj" fmla="val 33272"/>
              </a:avLst>
            </a:prstGeom>
            <a:noFill/>
            <a:ln w="3175"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7" name="Cross 6">
              <a:extLst>
                <a:ext uri="{FF2B5EF4-FFF2-40B4-BE49-F238E27FC236}">
                  <a16:creationId xmlns:a16="http://schemas.microsoft.com/office/drawing/2014/main" id="{C992EC26-103C-891B-BA9C-DD46B495B4EB}"/>
                </a:ext>
              </a:extLst>
            </p:cNvPr>
            <p:cNvSpPr/>
            <p:nvPr userDrawn="1"/>
          </p:nvSpPr>
          <p:spPr>
            <a:xfrm rot="2700000">
              <a:off x="3079125" y="1763878"/>
              <a:ext cx="1019930" cy="1019930"/>
            </a:xfrm>
            <a:prstGeom prst="plus">
              <a:avLst>
                <a:gd name="adj" fmla="val 33272"/>
              </a:avLst>
            </a:prstGeom>
            <a:noFill/>
            <a:ln w="3175"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8" name="Cross 7">
              <a:extLst>
                <a:ext uri="{FF2B5EF4-FFF2-40B4-BE49-F238E27FC236}">
                  <a16:creationId xmlns:a16="http://schemas.microsoft.com/office/drawing/2014/main" id="{BC4D336C-E26E-3A13-A929-8E6A71FD2989}"/>
                </a:ext>
              </a:extLst>
            </p:cNvPr>
            <p:cNvSpPr/>
            <p:nvPr userDrawn="1"/>
          </p:nvSpPr>
          <p:spPr>
            <a:xfrm rot="2700000">
              <a:off x="3737757" y="433033"/>
              <a:ext cx="794368" cy="794368"/>
            </a:xfrm>
            <a:prstGeom prst="plus">
              <a:avLst>
                <a:gd name="adj" fmla="val 33272"/>
              </a:avLst>
            </a:prstGeom>
            <a:noFill/>
            <a:ln w="3175"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9" name="Cross 8">
              <a:extLst>
                <a:ext uri="{FF2B5EF4-FFF2-40B4-BE49-F238E27FC236}">
                  <a16:creationId xmlns:a16="http://schemas.microsoft.com/office/drawing/2014/main" id="{8926D292-2115-9EE3-5597-ECE79FA30C50}"/>
                </a:ext>
              </a:extLst>
            </p:cNvPr>
            <p:cNvSpPr/>
            <p:nvPr userDrawn="1"/>
          </p:nvSpPr>
          <p:spPr>
            <a:xfrm rot="2700000">
              <a:off x="239373" y="3035790"/>
              <a:ext cx="1073652" cy="1073652"/>
            </a:xfrm>
            <a:prstGeom prst="plus">
              <a:avLst>
                <a:gd name="adj" fmla="val 33272"/>
              </a:avLst>
            </a:prstGeom>
            <a:noFill/>
            <a:ln w="3175"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10" name="Cross 9">
              <a:extLst>
                <a:ext uri="{FF2B5EF4-FFF2-40B4-BE49-F238E27FC236}">
                  <a16:creationId xmlns:a16="http://schemas.microsoft.com/office/drawing/2014/main" id="{80EF825B-5071-EA1C-53D1-BD5275BED165}"/>
                </a:ext>
              </a:extLst>
            </p:cNvPr>
            <p:cNvSpPr/>
            <p:nvPr userDrawn="1"/>
          </p:nvSpPr>
          <p:spPr>
            <a:xfrm rot="2700000">
              <a:off x="2390029" y="3403235"/>
              <a:ext cx="832759" cy="832759"/>
            </a:xfrm>
            <a:prstGeom prst="plus">
              <a:avLst>
                <a:gd name="adj" fmla="val 33272"/>
              </a:avLst>
            </a:prstGeom>
            <a:noFill/>
            <a:ln w="3175"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</p:grpSp>
    </p:spTree>
    <p:extLst>
      <p:ext uri="{BB962C8B-B14F-4D97-AF65-F5344CB8AC3E}">
        <p14:creationId xmlns:p14="http://schemas.microsoft.com/office/powerpoint/2010/main" val="1652718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A9BF59-D266-2DEE-C7D3-9E5DD8061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991510-0B81-B004-23EA-386ECA0F62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0EF29C-7AFE-AEC4-80F1-650633A9BA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E3D81E-C3B6-3445-B220-6E69012DB059}" type="datetimeFigureOut">
              <a:rPr lang="en-BE" smtClean="0"/>
              <a:t>9/24/24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F5042D-5C90-9AED-D566-502BD6DDB4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70C434-C99E-8F8C-95C4-B6D0608257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182097-E502-6E44-B0B2-925C96823D3A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878002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4" r:id="rId3"/>
    <p:sldLayoutId id="2147483653" r:id="rId4"/>
    <p:sldLayoutId id="2147483652" r:id="rId5"/>
    <p:sldLayoutId id="2147483651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4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4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1D166E8-FF6F-B2CF-0997-284664348DCF}"/>
              </a:ext>
            </a:extLst>
          </p:cNvPr>
          <p:cNvSpPr txBox="1"/>
          <p:nvPr/>
        </p:nvSpPr>
        <p:spPr>
          <a:xfrm>
            <a:off x="2436312" y="2109915"/>
            <a:ext cx="7156865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E" sz="13300" b="1">
                <a:solidFill>
                  <a:schemeClr val="accent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venir Next Heavy" panose="020B0503020202020204" pitchFamily="34" charset="0"/>
              </a:rPr>
              <a:t>W</a:t>
            </a:r>
            <a:r>
              <a:rPr lang="en-US" sz="13300" b="1" dirty="0">
                <a:solidFill>
                  <a:schemeClr val="accent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venir Next Heavy" panose="020B0503020202020204" pitchFamily="34" charset="0"/>
              </a:rPr>
              <a:t>EEK 5</a:t>
            </a:r>
            <a:endParaRPr lang="en-BE" sz="13300" b="1" dirty="0">
              <a:solidFill>
                <a:schemeClr val="accent6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venir Next Heavy" panose="020B0503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3A283D-83ED-4829-4784-4BC22915A2BF}"/>
              </a:ext>
            </a:extLst>
          </p:cNvPr>
          <p:cNvSpPr txBox="1"/>
          <p:nvPr/>
        </p:nvSpPr>
        <p:spPr>
          <a:xfrm>
            <a:off x="2795752" y="3862262"/>
            <a:ext cx="6600494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venir Next Ultra Light" panose="020B0203020202020204" pitchFamily="34" charset="77"/>
              </a:rPr>
              <a:t>DATA MANIPULATION WITH PYTHON</a:t>
            </a:r>
            <a:endParaRPr lang="en-BE" sz="2800" dirty="0">
              <a:solidFill>
                <a:schemeClr val="accent6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venir Next Ultra Light" panose="020B0203020202020204" pitchFamily="34" charset="77"/>
            </a:endParaRPr>
          </a:p>
        </p:txBody>
      </p:sp>
      <p:pic>
        <p:nvPicPr>
          <p:cNvPr id="8" name="Graphic 7" descr="Network outline">
            <a:extLst>
              <a:ext uri="{FF2B5EF4-FFF2-40B4-BE49-F238E27FC236}">
                <a16:creationId xmlns:a16="http://schemas.microsoft.com/office/drawing/2014/main" id="{16B85896-325E-9402-ADA3-BD62A290A5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85571" y="5787520"/>
            <a:ext cx="665747" cy="665747"/>
          </a:xfrm>
          <a:prstGeom prst="rect">
            <a:avLst/>
          </a:prstGeom>
        </p:spPr>
      </p:pic>
      <p:sp>
        <p:nvSpPr>
          <p:cNvPr id="3" name="Half-frame 2">
            <a:extLst>
              <a:ext uri="{FF2B5EF4-FFF2-40B4-BE49-F238E27FC236}">
                <a16:creationId xmlns:a16="http://schemas.microsoft.com/office/drawing/2014/main" id="{33753268-3862-2B54-924F-DC584960FB8E}"/>
              </a:ext>
            </a:extLst>
          </p:cNvPr>
          <p:cNvSpPr/>
          <p:nvPr/>
        </p:nvSpPr>
        <p:spPr>
          <a:xfrm>
            <a:off x="2436313" y="1802450"/>
            <a:ext cx="6797425" cy="2309992"/>
          </a:xfrm>
          <a:prstGeom prst="halfFrame">
            <a:avLst>
              <a:gd name="adj1" fmla="val 3471"/>
              <a:gd name="adj2" fmla="val 3471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>
              <a:solidFill>
                <a:schemeClr val="tx1"/>
              </a:solidFill>
            </a:endParaRPr>
          </a:p>
        </p:txBody>
      </p:sp>
      <p:sp>
        <p:nvSpPr>
          <p:cNvPr id="4" name="Half-frame 3">
            <a:extLst>
              <a:ext uri="{FF2B5EF4-FFF2-40B4-BE49-F238E27FC236}">
                <a16:creationId xmlns:a16="http://schemas.microsoft.com/office/drawing/2014/main" id="{697853FA-5DB0-A6D3-B8B8-CEB7C5B05D66}"/>
              </a:ext>
            </a:extLst>
          </p:cNvPr>
          <p:cNvSpPr/>
          <p:nvPr/>
        </p:nvSpPr>
        <p:spPr>
          <a:xfrm rot="10800000">
            <a:off x="2795752" y="2358225"/>
            <a:ext cx="6797425" cy="2309992"/>
          </a:xfrm>
          <a:prstGeom prst="halfFrame">
            <a:avLst>
              <a:gd name="adj1" fmla="val 3471"/>
              <a:gd name="adj2" fmla="val 3471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71429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243629-CD8C-D3C7-733A-3DC6C4BF21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Single gear with solid fill">
            <a:extLst>
              <a:ext uri="{FF2B5EF4-FFF2-40B4-BE49-F238E27FC236}">
                <a16:creationId xmlns:a16="http://schemas.microsoft.com/office/drawing/2014/main" id="{943A6DC7-DFAB-3473-9F11-3F08DB879D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99473">
            <a:off x="-1215862" y="3959804"/>
            <a:ext cx="2797630" cy="2797630"/>
          </a:xfrm>
          <a:prstGeom prst="rect">
            <a:avLst/>
          </a:prstGeom>
        </p:spPr>
      </p:pic>
      <p:pic>
        <p:nvPicPr>
          <p:cNvPr id="4" name="Graphic 3" descr="Single gear with solid fill">
            <a:extLst>
              <a:ext uri="{FF2B5EF4-FFF2-40B4-BE49-F238E27FC236}">
                <a16:creationId xmlns:a16="http://schemas.microsoft.com/office/drawing/2014/main" id="{794C8D5A-7471-3810-3460-F202C5338A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404816">
            <a:off x="199397" y="5449720"/>
            <a:ext cx="2797630" cy="2797630"/>
          </a:xfrm>
          <a:prstGeom prst="rect">
            <a:avLst/>
          </a:prstGeom>
        </p:spPr>
      </p:pic>
      <p:pic>
        <p:nvPicPr>
          <p:cNvPr id="5" name="Graphic 4" descr="Single gear with solid fill">
            <a:extLst>
              <a:ext uri="{FF2B5EF4-FFF2-40B4-BE49-F238E27FC236}">
                <a16:creationId xmlns:a16="http://schemas.microsoft.com/office/drawing/2014/main" id="{B6BEF7F8-128A-4096-A1B0-4A5B00C6C2B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781855" y="5987144"/>
            <a:ext cx="1741711" cy="17417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0B240CA-F29A-8A05-9D66-151A95D6C883}"/>
              </a:ext>
            </a:extLst>
          </p:cNvPr>
          <p:cNvSpPr txBox="1"/>
          <p:nvPr/>
        </p:nvSpPr>
        <p:spPr>
          <a:xfrm>
            <a:off x="1650590" y="3483788"/>
            <a:ext cx="21288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  <a:latin typeface="Avenir Next" panose="020B0503020202020204" pitchFamily="34" charset="0"/>
              </a:rPr>
              <a:t>By column name</a:t>
            </a:r>
            <a:endParaRPr lang="en-BE" sz="1400" dirty="0">
              <a:solidFill>
                <a:schemeClr val="accent6"/>
              </a:solidFill>
              <a:latin typeface="Avenir Next" panose="020B050302020202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6096268-17CD-1FD8-19B3-8ED79F6910B5}"/>
              </a:ext>
            </a:extLst>
          </p:cNvPr>
          <p:cNvGrpSpPr/>
          <p:nvPr/>
        </p:nvGrpSpPr>
        <p:grpSpPr>
          <a:xfrm>
            <a:off x="1166148" y="3528170"/>
            <a:ext cx="273628" cy="219012"/>
            <a:chOff x="3001323" y="0"/>
            <a:chExt cx="7883795" cy="6310186"/>
          </a:xfrm>
          <a:solidFill>
            <a:schemeClr val="accent6"/>
          </a:solidFill>
        </p:grpSpPr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A098F4B-D715-87E2-0A44-8BC768A6B7DA}"/>
                </a:ext>
              </a:extLst>
            </p:cNvPr>
            <p:cNvSpPr/>
            <p:nvPr/>
          </p:nvSpPr>
          <p:spPr>
            <a:xfrm rot="8100000">
              <a:off x="4574933" y="0"/>
              <a:ext cx="6310185" cy="6310186"/>
            </a:xfrm>
            <a:custGeom>
              <a:avLst/>
              <a:gdLst>
                <a:gd name="connsiteX0" fmla="*/ 322110 w 6310185"/>
                <a:gd name="connsiteY0" fmla="*/ 5988076 h 6310186"/>
                <a:gd name="connsiteX1" fmla="*/ 0 w 6310185"/>
                <a:gd name="connsiteY1" fmla="*/ 5210434 h 6310186"/>
                <a:gd name="connsiteX2" fmla="*/ 1 w 6310185"/>
                <a:gd name="connsiteY2" fmla="*/ 4110682 h 6310186"/>
                <a:gd name="connsiteX3" fmla="*/ 0 w 6310185"/>
                <a:gd name="connsiteY3" fmla="*/ 2199502 h 6310186"/>
                <a:gd name="connsiteX4" fmla="*/ 0 w 6310185"/>
                <a:gd name="connsiteY4" fmla="*/ 2199503 h 6310186"/>
                <a:gd name="connsiteX5" fmla="*/ 0 w 6310185"/>
                <a:gd name="connsiteY5" fmla="*/ 0 h 6310186"/>
                <a:gd name="connsiteX6" fmla="*/ 4110681 w 6310185"/>
                <a:gd name="connsiteY6" fmla="*/ 0 h 6310186"/>
                <a:gd name="connsiteX7" fmla="*/ 5210433 w 6310185"/>
                <a:gd name="connsiteY7" fmla="*/ 0 h 6310186"/>
                <a:gd name="connsiteX8" fmla="*/ 6310185 w 6310185"/>
                <a:gd name="connsiteY8" fmla="*/ 1099752 h 6310186"/>
                <a:gd name="connsiteX9" fmla="*/ 5210433 w 6310185"/>
                <a:gd name="connsiteY9" fmla="*/ 2199504 h 6310186"/>
                <a:gd name="connsiteX10" fmla="*/ 4110681 w 6310185"/>
                <a:gd name="connsiteY10" fmla="*/ 2199503 h 6310186"/>
                <a:gd name="connsiteX11" fmla="*/ 2199504 w 6310185"/>
                <a:gd name="connsiteY11" fmla="*/ 2199503 h 6310186"/>
                <a:gd name="connsiteX12" fmla="*/ 2199504 w 6310185"/>
                <a:gd name="connsiteY12" fmla="*/ 4110682 h 6310186"/>
                <a:gd name="connsiteX13" fmla="*/ 2199504 w 6310185"/>
                <a:gd name="connsiteY13" fmla="*/ 5210434 h 6310186"/>
                <a:gd name="connsiteX14" fmla="*/ 1099752 w 6310185"/>
                <a:gd name="connsiteY14" fmla="*/ 6310186 h 6310186"/>
                <a:gd name="connsiteX15" fmla="*/ 322110 w 6310185"/>
                <a:gd name="connsiteY15" fmla="*/ 5988076 h 6310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310185" h="6310186">
                  <a:moveTo>
                    <a:pt x="322110" y="5988076"/>
                  </a:moveTo>
                  <a:cubicBezTo>
                    <a:pt x="123094" y="5789060"/>
                    <a:pt x="0" y="5514122"/>
                    <a:pt x="0" y="5210434"/>
                  </a:cubicBezTo>
                  <a:lnTo>
                    <a:pt x="1" y="4110682"/>
                  </a:lnTo>
                  <a:lnTo>
                    <a:pt x="0" y="2199502"/>
                  </a:lnTo>
                  <a:lnTo>
                    <a:pt x="0" y="2199503"/>
                  </a:lnTo>
                  <a:lnTo>
                    <a:pt x="0" y="0"/>
                  </a:lnTo>
                  <a:lnTo>
                    <a:pt x="4110681" y="0"/>
                  </a:lnTo>
                  <a:lnTo>
                    <a:pt x="5210433" y="0"/>
                  </a:lnTo>
                  <a:cubicBezTo>
                    <a:pt x="5817809" y="0"/>
                    <a:pt x="6310185" y="492376"/>
                    <a:pt x="6310185" y="1099752"/>
                  </a:cubicBezTo>
                  <a:cubicBezTo>
                    <a:pt x="6310185" y="1707128"/>
                    <a:pt x="5817809" y="2199504"/>
                    <a:pt x="5210433" y="2199504"/>
                  </a:cubicBezTo>
                  <a:lnTo>
                    <a:pt x="4110681" y="2199503"/>
                  </a:lnTo>
                  <a:lnTo>
                    <a:pt x="2199504" y="2199503"/>
                  </a:lnTo>
                  <a:lnTo>
                    <a:pt x="2199504" y="4110682"/>
                  </a:lnTo>
                  <a:lnTo>
                    <a:pt x="2199504" y="5210434"/>
                  </a:lnTo>
                  <a:cubicBezTo>
                    <a:pt x="2199504" y="5817810"/>
                    <a:pt x="1707128" y="6310186"/>
                    <a:pt x="1099752" y="6310186"/>
                  </a:cubicBezTo>
                  <a:cubicBezTo>
                    <a:pt x="796064" y="6310186"/>
                    <a:pt x="521126" y="6187092"/>
                    <a:pt x="322110" y="598807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BE">
                <a:solidFill>
                  <a:schemeClr val="bg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C29686E-BB42-1170-A0AB-3B2248478974}"/>
                </a:ext>
              </a:extLst>
            </p:cNvPr>
            <p:cNvSpPr/>
            <p:nvPr/>
          </p:nvSpPr>
          <p:spPr>
            <a:xfrm>
              <a:off x="3001323" y="1266330"/>
              <a:ext cx="6710062" cy="37775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>
                <a:solidFill>
                  <a:schemeClr val="bg1"/>
                </a:solidFill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DA5E1D15-9405-BEAB-4076-6F769781AFAC}"/>
              </a:ext>
            </a:extLst>
          </p:cNvPr>
          <p:cNvSpPr txBox="1"/>
          <p:nvPr/>
        </p:nvSpPr>
        <p:spPr>
          <a:xfrm>
            <a:off x="1650589" y="3936015"/>
            <a:ext cx="25876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  <a:latin typeface="Avenir Next" panose="020B0503020202020204" pitchFamily="34" charset="0"/>
              </a:rPr>
              <a:t>By row number using .</a:t>
            </a:r>
            <a:r>
              <a:rPr lang="en-US" sz="1400" dirty="0" err="1">
                <a:solidFill>
                  <a:schemeClr val="accent6"/>
                </a:solidFill>
                <a:latin typeface="Avenir Next" panose="020B0503020202020204" pitchFamily="34" charset="0"/>
              </a:rPr>
              <a:t>iloc</a:t>
            </a:r>
            <a:endParaRPr lang="en-BE" sz="1400" dirty="0">
              <a:solidFill>
                <a:schemeClr val="accent6"/>
              </a:solidFill>
              <a:latin typeface="Avenir Next" panose="020B0503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8CCA4C4-D59D-8B79-4BAC-CEE172B148F8}"/>
              </a:ext>
            </a:extLst>
          </p:cNvPr>
          <p:cNvSpPr txBox="1"/>
          <p:nvPr/>
        </p:nvSpPr>
        <p:spPr>
          <a:xfrm>
            <a:off x="748058" y="2775581"/>
            <a:ext cx="3628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6"/>
                </a:solidFill>
                <a:latin typeface="Avenir Next" panose="020B0503020202020204" pitchFamily="34" charset="0"/>
              </a:rPr>
              <a:t>Index a </a:t>
            </a:r>
            <a:r>
              <a:rPr lang="en-US" sz="2400" b="1" dirty="0" err="1">
                <a:solidFill>
                  <a:schemeClr val="accent6"/>
                </a:solidFill>
                <a:latin typeface="Avenir Next" panose="020B0503020202020204" pitchFamily="34" charset="0"/>
              </a:rPr>
              <a:t>dataframe</a:t>
            </a:r>
            <a:endParaRPr lang="en-BE" sz="2400" b="1" dirty="0">
              <a:solidFill>
                <a:schemeClr val="accent6"/>
              </a:solidFill>
              <a:latin typeface="Avenir Next" panose="020B0503020202020204" pitchFamily="34" charset="0"/>
            </a:endParaRPr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60022F34-1ACA-9E27-DE66-E0C347EAB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Pandas Library</a:t>
            </a:r>
            <a:endParaRPr lang="en-BE" dirty="0">
              <a:solidFill>
                <a:schemeClr val="accent6"/>
              </a:solidFill>
            </a:endParaRP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373F05E8-9A50-CD41-1B0C-7B34651A1D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Index, Slice, and Filter data</a:t>
            </a:r>
            <a:endParaRPr lang="en-BE" dirty="0">
              <a:solidFill>
                <a:schemeClr val="accent6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7C84E32-A150-131F-332A-871B357BA0F2}"/>
              </a:ext>
            </a:extLst>
          </p:cNvPr>
          <p:cNvGrpSpPr/>
          <p:nvPr/>
        </p:nvGrpSpPr>
        <p:grpSpPr>
          <a:xfrm>
            <a:off x="1163476" y="3942734"/>
            <a:ext cx="273628" cy="219012"/>
            <a:chOff x="3001323" y="0"/>
            <a:chExt cx="7883795" cy="6310186"/>
          </a:xfrm>
          <a:solidFill>
            <a:schemeClr val="accent6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A94491D0-A7D2-0025-8E8A-1477B8F136D0}"/>
                </a:ext>
              </a:extLst>
            </p:cNvPr>
            <p:cNvSpPr/>
            <p:nvPr/>
          </p:nvSpPr>
          <p:spPr>
            <a:xfrm rot="8100000">
              <a:off x="4574933" y="0"/>
              <a:ext cx="6310185" cy="6310186"/>
            </a:xfrm>
            <a:custGeom>
              <a:avLst/>
              <a:gdLst>
                <a:gd name="connsiteX0" fmla="*/ 322110 w 6310185"/>
                <a:gd name="connsiteY0" fmla="*/ 5988076 h 6310186"/>
                <a:gd name="connsiteX1" fmla="*/ 0 w 6310185"/>
                <a:gd name="connsiteY1" fmla="*/ 5210434 h 6310186"/>
                <a:gd name="connsiteX2" fmla="*/ 1 w 6310185"/>
                <a:gd name="connsiteY2" fmla="*/ 4110682 h 6310186"/>
                <a:gd name="connsiteX3" fmla="*/ 0 w 6310185"/>
                <a:gd name="connsiteY3" fmla="*/ 2199502 h 6310186"/>
                <a:gd name="connsiteX4" fmla="*/ 0 w 6310185"/>
                <a:gd name="connsiteY4" fmla="*/ 2199503 h 6310186"/>
                <a:gd name="connsiteX5" fmla="*/ 0 w 6310185"/>
                <a:gd name="connsiteY5" fmla="*/ 0 h 6310186"/>
                <a:gd name="connsiteX6" fmla="*/ 4110681 w 6310185"/>
                <a:gd name="connsiteY6" fmla="*/ 0 h 6310186"/>
                <a:gd name="connsiteX7" fmla="*/ 5210433 w 6310185"/>
                <a:gd name="connsiteY7" fmla="*/ 0 h 6310186"/>
                <a:gd name="connsiteX8" fmla="*/ 6310185 w 6310185"/>
                <a:gd name="connsiteY8" fmla="*/ 1099752 h 6310186"/>
                <a:gd name="connsiteX9" fmla="*/ 5210433 w 6310185"/>
                <a:gd name="connsiteY9" fmla="*/ 2199504 h 6310186"/>
                <a:gd name="connsiteX10" fmla="*/ 4110681 w 6310185"/>
                <a:gd name="connsiteY10" fmla="*/ 2199503 h 6310186"/>
                <a:gd name="connsiteX11" fmla="*/ 2199504 w 6310185"/>
                <a:gd name="connsiteY11" fmla="*/ 2199503 h 6310186"/>
                <a:gd name="connsiteX12" fmla="*/ 2199504 w 6310185"/>
                <a:gd name="connsiteY12" fmla="*/ 4110682 h 6310186"/>
                <a:gd name="connsiteX13" fmla="*/ 2199504 w 6310185"/>
                <a:gd name="connsiteY13" fmla="*/ 5210434 h 6310186"/>
                <a:gd name="connsiteX14" fmla="*/ 1099752 w 6310185"/>
                <a:gd name="connsiteY14" fmla="*/ 6310186 h 6310186"/>
                <a:gd name="connsiteX15" fmla="*/ 322110 w 6310185"/>
                <a:gd name="connsiteY15" fmla="*/ 5988076 h 6310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310185" h="6310186">
                  <a:moveTo>
                    <a:pt x="322110" y="5988076"/>
                  </a:moveTo>
                  <a:cubicBezTo>
                    <a:pt x="123094" y="5789060"/>
                    <a:pt x="0" y="5514122"/>
                    <a:pt x="0" y="5210434"/>
                  </a:cubicBezTo>
                  <a:lnTo>
                    <a:pt x="1" y="4110682"/>
                  </a:lnTo>
                  <a:lnTo>
                    <a:pt x="0" y="2199502"/>
                  </a:lnTo>
                  <a:lnTo>
                    <a:pt x="0" y="2199503"/>
                  </a:lnTo>
                  <a:lnTo>
                    <a:pt x="0" y="0"/>
                  </a:lnTo>
                  <a:lnTo>
                    <a:pt x="4110681" y="0"/>
                  </a:lnTo>
                  <a:lnTo>
                    <a:pt x="5210433" y="0"/>
                  </a:lnTo>
                  <a:cubicBezTo>
                    <a:pt x="5817809" y="0"/>
                    <a:pt x="6310185" y="492376"/>
                    <a:pt x="6310185" y="1099752"/>
                  </a:cubicBezTo>
                  <a:cubicBezTo>
                    <a:pt x="6310185" y="1707128"/>
                    <a:pt x="5817809" y="2199504"/>
                    <a:pt x="5210433" y="2199504"/>
                  </a:cubicBezTo>
                  <a:lnTo>
                    <a:pt x="4110681" y="2199503"/>
                  </a:lnTo>
                  <a:lnTo>
                    <a:pt x="2199504" y="2199503"/>
                  </a:lnTo>
                  <a:lnTo>
                    <a:pt x="2199504" y="4110682"/>
                  </a:lnTo>
                  <a:lnTo>
                    <a:pt x="2199504" y="5210434"/>
                  </a:lnTo>
                  <a:cubicBezTo>
                    <a:pt x="2199504" y="5817810"/>
                    <a:pt x="1707128" y="6310186"/>
                    <a:pt x="1099752" y="6310186"/>
                  </a:cubicBezTo>
                  <a:cubicBezTo>
                    <a:pt x="796064" y="6310186"/>
                    <a:pt x="521126" y="6187092"/>
                    <a:pt x="322110" y="598807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BE">
                <a:solidFill>
                  <a:schemeClr val="bg1"/>
                </a:solidFill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D21451D-76D4-7886-D1D6-340FA3F66610}"/>
                </a:ext>
              </a:extLst>
            </p:cNvPr>
            <p:cNvSpPr/>
            <p:nvPr/>
          </p:nvSpPr>
          <p:spPr>
            <a:xfrm>
              <a:off x="3001323" y="1266330"/>
              <a:ext cx="6710062" cy="37775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>
                <a:solidFill>
                  <a:schemeClr val="bg1"/>
                </a:solidFill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6EBB9C6F-887F-8499-846A-5BCE3FD6F917}"/>
              </a:ext>
            </a:extLst>
          </p:cNvPr>
          <p:cNvSpPr txBox="1"/>
          <p:nvPr/>
        </p:nvSpPr>
        <p:spPr>
          <a:xfrm>
            <a:off x="5167438" y="3380535"/>
            <a:ext cx="21288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  <a:latin typeface="Avenir Next" panose="020B0503020202020204" pitchFamily="34" charset="0"/>
              </a:rPr>
              <a:t>Using .</a:t>
            </a:r>
            <a:r>
              <a:rPr lang="en-US" sz="1400" dirty="0" err="1">
                <a:solidFill>
                  <a:schemeClr val="accent6"/>
                </a:solidFill>
                <a:latin typeface="Avenir Next" panose="020B0503020202020204" pitchFamily="34" charset="0"/>
              </a:rPr>
              <a:t>iloc</a:t>
            </a:r>
            <a:r>
              <a:rPr lang="en-US" sz="1400" dirty="0">
                <a:solidFill>
                  <a:schemeClr val="accent6"/>
                </a:solidFill>
                <a:latin typeface="Avenir Next" panose="020B0503020202020204" pitchFamily="34" charset="0"/>
              </a:rPr>
              <a:t> or .loc</a:t>
            </a:r>
            <a:endParaRPr lang="en-BE" sz="1400" dirty="0">
              <a:solidFill>
                <a:schemeClr val="accent6"/>
              </a:solidFill>
              <a:latin typeface="Avenir Next" panose="020B0503020202020204" pitchFamily="34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3CF898E-A656-54B0-B43E-9A8493B2B19B}"/>
              </a:ext>
            </a:extLst>
          </p:cNvPr>
          <p:cNvGrpSpPr/>
          <p:nvPr/>
        </p:nvGrpSpPr>
        <p:grpSpPr>
          <a:xfrm>
            <a:off x="4682996" y="3424917"/>
            <a:ext cx="273628" cy="219012"/>
            <a:chOff x="3001323" y="0"/>
            <a:chExt cx="7883795" cy="6310186"/>
          </a:xfrm>
          <a:solidFill>
            <a:schemeClr val="accent6"/>
          </a:solidFill>
        </p:grpSpPr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56D4175D-41A2-5782-F05A-046023B41F3B}"/>
                </a:ext>
              </a:extLst>
            </p:cNvPr>
            <p:cNvSpPr/>
            <p:nvPr/>
          </p:nvSpPr>
          <p:spPr>
            <a:xfrm rot="8100000">
              <a:off x="4574933" y="0"/>
              <a:ext cx="6310185" cy="6310186"/>
            </a:xfrm>
            <a:custGeom>
              <a:avLst/>
              <a:gdLst>
                <a:gd name="connsiteX0" fmla="*/ 322110 w 6310185"/>
                <a:gd name="connsiteY0" fmla="*/ 5988076 h 6310186"/>
                <a:gd name="connsiteX1" fmla="*/ 0 w 6310185"/>
                <a:gd name="connsiteY1" fmla="*/ 5210434 h 6310186"/>
                <a:gd name="connsiteX2" fmla="*/ 1 w 6310185"/>
                <a:gd name="connsiteY2" fmla="*/ 4110682 h 6310186"/>
                <a:gd name="connsiteX3" fmla="*/ 0 w 6310185"/>
                <a:gd name="connsiteY3" fmla="*/ 2199502 h 6310186"/>
                <a:gd name="connsiteX4" fmla="*/ 0 w 6310185"/>
                <a:gd name="connsiteY4" fmla="*/ 2199503 h 6310186"/>
                <a:gd name="connsiteX5" fmla="*/ 0 w 6310185"/>
                <a:gd name="connsiteY5" fmla="*/ 0 h 6310186"/>
                <a:gd name="connsiteX6" fmla="*/ 4110681 w 6310185"/>
                <a:gd name="connsiteY6" fmla="*/ 0 h 6310186"/>
                <a:gd name="connsiteX7" fmla="*/ 5210433 w 6310185"/>
                <a:gd name="connsiteY7" fmla="*/ 0 h 6310186"/>
                <a:gd name="connsiteX8" fmla="*/ 6310185 w 6310185"/>
                <a:gd name="connsiteY8" fmla="*/ 1099752 h 6310186"/>
                <a:gd name="connsiteX9" fmla="*/ 5210433 w 6310185"/>
                <a:gd name="connsiteY9" fmla="*/ 2199504 h 6310186"/>
                <a:gd name="connsiteX10" fmla="*/ 4110681 w 6310185"/>
                <a:gd name="connsiteY10" fmla="*/ 2199503 h 6310186"/>
                <a:gd name="connsiteX11" fmla="*/ 2199504 w 6310185"/>
                <a:gd name="connsiteY11" fmla="*/ 2199503 h 6310186"/>
                <a:gd name="connsiteX12" fmla="*/ 2199504 w 6310185"/>
                <a:gd name="connsiteY12" fmla="*/ 4110682 h 6310186"/>
                <a:gd name="connsiteX13" fmla="*/ 2199504 w 6310185"/>
                <a:gd name="connsiteY13" fmla="*/ 5210434 h 6310186"/>
                <a:gd name="connsiteX14" fmla="*/ 1099752 w 6310185"/>
                <a:gd name="connsiteY14" fmla="*/ 6310186 h 6310186"/>
                <a:gd name="connsiteX15" fmla="*/ 322110 w 6310185"/>
                <a:gd name="connsiteY15" fmla="*/ 5988076 h 6310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310185" h="6310186">
                  <a:moveTo>
                    <a:pt x="322110" y="5988076"/>
                  </a:moveTo>
                  <a:cubicBezTo>
                    <a:pt x="123094" y="5789060"/>
                    <a:pt x="0" y="5514122"/>
                    <a:pt x="0" y="5210434"/>
                  </a:cubicBezTo>
                  <a:lnTo>
                    <a:pt x="1" y="4110682"/>
                  </a:lnTo>
                  <a:lnTo>
                    <a:pt x="0" y="2199502"/>
                  </a:lnTo>
                  <a:lnTo>
                    <a:pt x="0" y="2199503"/>
                  </a:lnTo>
                  <a:lnTo>
                    <a:pt x="0" y="0"/>
                  </a:lnTo>
                  <a:lnTo>
                    <a:pt x="4110681" y="0"/>
                  </a:lnTo>
                  <a:lnTo>
                    <a:pt x="5210433" y="0"/>
                  </a:lnTo>
                  <a:cubicBezTo>
                    <a:pt x="5817809" y="0"/>
                    <a:pt x="6310185" y="492376"/>
                    <a:pt x="6310185" y="1099752"/>
                  </a:cubicBezTo>
                  <a:cubicBezTo>
                    <a:pt x="6310185" y="1707128"/>
                    <a:pt x="5817809" y="2199504"/>
                    <a:pt x="5210433" y="2199504"/>
                  </a:cubicBezTo>
                  <a:lnTo>
                    <a:pt x="4110681" y="2199503"/>
                  </a:lnTo>
                  <a:lnTo>
                    <a:pt x="2199504" y="2199503"/>
                  </a:lnTo>
                  <a:lnTo>
                    <a:pt x="2199504" y="4110682"/>
                  </a:lnTo>
                  <a:lnTo>
                    <a:pt x="2199504" y="5210434"/>
                  </a:lnTo>
                  <a:cubicBezTo>
                    <a:pt x="2199504" y="5817810"/>
                    <a:pt x="1707128" y="6310186"/>
                    <a:pt x="1099752" y="6310186"/>
                  </a:cubicBezTo>
                  <a:cubicBezTo>
                    <a:pt x="796064" y="6310186"/>
                    <a:pt x="521126" y="6187092"/>
                    <a:pt x="322110" y="598807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BE">
                <a:solidFill>
                  <a:schemeClr val="bg1"/>
                </a:solidFill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82F2E07-A0D2-EA07-B671-D16BBC44DC0D}"/>
                </a:ext>
              </a:extLst>
            </p:cNvPr>
            <p:cNvSpPr/>
            <p:nvPr/>
          </p:nvSpPr>
          <p:spPr>
            <a:xfrm>
              <a:off x="3001323" y="1266330"/>
              <a:ext cx="6710062" cy="37775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>
                <a:solidFill>
                  <a:schemeClr val="bg1"/>
                </a:solidFill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ED735365-6795-1B57-BBC8-5DB0AC55A113}"/>
              </a:ext>
            </a:extLst>
          </p:cNvPr>
          <p:cNvSpPr txBox="1"/>
          <p:nvPr/>
        </p:nvSpPr>
        <p:spPr>
          <a:xfrm>
            <a:off x="5167437" y="3832762"/>
            <a:ext cx="25876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  <a:latin typeface="Avenir Next" panose="020B0503020202020204" pitchFamily="34" charset="0"/>
              </a:rPr>
              <a:t>By rows and columns simultaneously </a:t>
            </a:r>
            <a:endParaRPr lang="en-BE" sz="1400" dirty="0">
              <a:solidFill>
                <a:schemeClr val="accent6"/>
              </a:solidFill>
              <a:latin typeface="Avenir Next" panose="020B0503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0FF534C-BF09-4D24-C536-219E6923E02E}"/>
              </a:ext>
            </a:extLst>
          </p:cNvPr>
          <p:cNvSpPr txBox="1"/>
          <p:nvPr/>
        </p:nvSpPr>
        <p:spPr>
          <a:xfrm>
            <a:off x="4264906" y="2672328"/>
            <a:ext cx="3628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6"/>
                </a:solidFill>
                <a:latin typeface="Avenir Next" panose="020B0503020202020204" pitchFamily="34" charset="0"/>
              </a:rPr>
              <a:t>Slice a </a:t>
            </a:r>
            <a:r>
              <a:rPr lang="en-US" sz="2400" b="1" dirty="0" err="1">
                <a:solidFill>
                  <a:schemeClr val="accent6"/>
                </a:solidFill>
                <a:latin typeface="Avenir Next" panose="020B0503020202020204" pitchFamily="34" charset="0"/>
              </a:rPr>
              <a:t>dataframe</a:t>
            </a:r>
            <a:endParaRPr lang="en-BE" sz="2400" b="1" dirty="0">
              <a:solidFill>
                <a:schemeClr val="accent6"/>
              </a:solidFill>
              <a:latin typeface="Avenir Next" panose="020B0503020202020204" pitchFamily="34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96157C1-74B1-671F-D78E-FC988DFC93AE}"/>
              </a:ext>
            </a:extLst>
          </p:cNvPr>
          <p:cNvGrpSpPr/>
          <p:nvPr/>
        </p:nvGrpSpPr>
        <p:grpSpPr>
          <a:xfrm>
            <a:off x="4680324" y="3839481"/>
            <a:ext cx="273628" cy="219012"/>
            <a:chOff x="3001323" y="0"/>
            <a:chExt cx="7883795" cy="6310186"/>
          </a:xfrm>
          <a:solidFill>
            <a:schemeClr val="accent6"/>
          </a:solidFill>
        </p:grpSpPr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2A7C7D22-C01B-01CE-D2AE-E56A71947B46}"/>
                </a:ext>
              </a:extLst>
            </p:cNvPr>
            <p:cNvSpPr/>
            <p:nvPr/>
          </p:nvSpPr>
          <p:spPr>
            <a:xfrm rot="8100000">
              <a:off x="4574933" y="0"/>
              <a:ext cx="6310185" cy="6310186"/>
            </a:xfrm>
            <a:custGeom>
              <a:avLst/>
              <a:gdLst>
                <a:gd name="connsiteX0" fmla="*/ 322110 w 6310185"/>
                <a:gd name="connsiteY0" fmla="*/ 5988076 h 6310186"/>
                <a:gd name="connsiteX1" fmla="*/ 0 w 6310185"/>
                <a:gd name="connsiteY1" fmla="*/ 5210434 h 6310186"/>
                <a:gd name="connsiteX2" fmla="*/ 1 w 6310185"/>
                <a:gd name="connsiteY2" fmla="*/ 4110682 h 6310186"/>
                <a:gd name="connsiteX3" fmla="*/ 0 w 6310185"/>
                <a:gd name="connsiteY3" fmla="*/ 2199502 h 6310186"/>
                <a:gd name="connsiteX4" fmla="*/ 0 w 6310185"/>
                <a:gd name="connsiteY4" fmla="*/ 2199503 h 6310186"/>
                <a:gd name="connsiteX5" fmla="*/ 0 w 6310185"/>
                <a:gd name="connsiteY5" fmla="*/ 0 h 6310186"/>
                <a:gd name="connsiteX6" fmla="*/ 4110681 w 6310185"/>
                <a:gd name="connsiteY6" fmla="*/ 0 h 6310186"/>
                <a:gd name="connsiteX7" fmla="*/ 5210433 w 6310185"/>
                <a:gd name="connsiteY7" fmla="*/ 0 h 6310186"/>
                <a:gd name="connsiteX8" fmla="*/ 6310185 w 6310185"/>
                <a:gd name="connsiteY8" fmla="*/ 1099752 h 6310186"/>
                <a:gd name="connsiteX9" fmla="*/ 5210433 w 6310185"/>
                <a:gd name="connsiteY9" fmla="*/ 2199504 h 6310186"/>
                <a:gd name="connsiteX10" fmla="*/ 4110681 w 6310185"/>
                <a:gd name="connsiteY10" fmla="*/ 2199503 h 6310186"/>
                <a:gd name="connsiteX11" fmla="*/ 2199504 w 6310185"/>
                <a:gd name="connsiteY11" fmla="*/ 2199503 h 6310186"/>
                <a:gd name="connsiteX12" fmla="*/ 2199504 w 6310185"/>
                <a:gd name="connsiteY12" fmla="*/ 4110682 h 6310186"/>
                <a:gd name="connsiteX13" fmla="*/ 2199504 w 6310185"/>
                <a:gd name="connsiteY13" fmla="*/ 5210434 h 6310186"/>
                <a:gd name="connsiteX14" fmla="*/ 1099752 w 6310185"/>
                <a:gd name="connsiteY14" fmla="*/ 6310186 h 6310186"/>
                <a:gd name="connsiteX15" fmla="*/ 322110 w 6310185"/>
                <a:gd name="connsiteY15" fmla="*/ 5988076 h 6310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310185" h="6310186">
                  <a:moveTo>
                    <a:pt x="322110" y="5988076"/>
                  </a:moveTo>
                  <a:cubicBezTo>
                    <a:pt x="123094" y="5789060"/>
                    <a:pt x="0" y="5514122"/>
                    <a:pt x="0" y="5210434"/>
                  </a:cubicBezTo>
                  <a:lnTo>
                    <a:pt x="1" y="4110682"/>
                  </a:lnTo>
                  <a:lnTo>
                    <a:pt x="0" y="2199502"/>
                  </a:lnTo>
                  <a:lnTo>
                    <a:pt x="0" y="2199503"/>
                  </a:lnTo>
                  <a:lnTo>
                    <a:pt x="0" y="0"/>
                  </a:lnTo>
                  <a:lnTo>
                    <a:pt x="4110681" y="0"/>
                  </a:lnTo>
                  <a:lnTo>
                    <a:pt x="5210433" y="0"/>
                  </a:lnTo>
                  <a:cubicBezTo>
                    <a:pt x="5817809" y="0"/>
                    <a:pt x="6310185" y="492376"/>
                    <a:pt x="6310185" y="1099752"/>
                  </a:cubicBezTo>
                  <a:cubicBezTo>
                    <a:pt x="6310185" y="1707128"/>
                    <a:pt x="5817809" y="2199504"/>
                    <a:pt x="5210433" y="2199504"/>
                  </a:cubicBezTo>
                  <a:lnTo>
                    <a:pt x="4110681" y="2199503"/>
                  </a:lnTo>
                  <a:lnTo>
                    <a:pt x="2199504" y="2199503"/>
                  </a:lnTo>
                  <a:lnTo>
                    <a:pt x="2199504" y="4110682"/>
                  </a:lnTo>
                  <a:lnTo>
                    <a:pt x="2199504" y="5210434"/>
                  </a:lnTo>
                  <a:cubicBezTo>
                    <a:pt x="2199504" y="5817810"/>
                    <a:pt x="1707128" y="6310186"/>
                    <a:pt x="1099752" y="6310186"/>
                  </a:cubicBezTo>
                  <a:cubicBezTo>
                    <a:pt x="796064" y="6310186"/>
                    <a:pt x="521126" y="6187092"/>
                    <a:pt x="322110" y="598807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BE">
                <a:solidFill>
                  <a:schemeClr val="bg1"/>
                </a:solidFill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6168A13-EEE1-EA2E-0963-C970D206ED0F}"/>
                </a:ext>
              </a:extLst>
            </p:cNvPr>
            <p:cNvSpPr/>
            <p:nvPr/>
          </p:nvSpPr>
          <p:spPr>
            <a:xfrm>
              <a:off x="3001323" y="1266330"/>
              <a:ext cx="6710062" cy="37775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>
                <a:solidFill>
                  <a:schemeClr val="bg1"/>
                </a:solidFill>
              </a:endParaRP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369F7909-0A70-D108-8A9D-06D7B72C523C}"/>
              </a:ext>
            </a:extLst>
          </p:cNvPr>
          <p:cNvSpPr txBox="1"/>
          <p:nvPr/>
        </p:nvSpPr>
        <p:spPr>
          <a:xfrm>
            <a:off x="8627760" y="3379271"/>
            <a:ext cx="21288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  <a:latin typeface="Avenir Next" panose="020B0503020202020204" pitchFamily="34" charset="0"/>
              </a:rPr>
              <a:t>Using conditions and logical operators</a:t>
            </a:r>
            <a:endParaRPr lang="en-BE" sz="1400" dirty="0">
              <a:solidFill>
                <a:schemeClr val="accent6"/>
              </a:solidFill>
              <a:latin typeface="Avenir Next" panose="020B0503020202020204" pitchFamily="34" charset="0"/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2A23F01-60DC-FBAB-3E87-B4D0D2A24E49}"/>
              </a:ext>
            </a:extLst>
          </p:cNvPr>
          <p:cNvGrpSpPr/>
          <p:nvPr/>
        </p:nvGrpSpPr>
        <p:grpSpPr>
          <a:xfrm>
            <a:off x="8143318" y="3423653"/>
            <a:ext cx="273628" cy="219012"/>
            <a:chOff x="3001323" y="0"/>
            <a:chExt cx="7883795" cy="6310186"/>
          </a:xfrm>
          <a:solidFill>
            <a:schemeClr val="accent6"/>
          </a:solidFill>
        </p:grpSpPr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F3C0DC17-D27A-95A6-512B-DA98A4B007FF}"/>
                </a:ext>
              </a:extLst>
            </p:cNvPr>
            <p:cNvSpPr/>
            <p:nvPr/>
          </p:nvSpPr>
          <p:spPr>
            <a:xfrm rot="8100000">
              <a:off x="4574933" y="0"/>
              <a:ext cx="6310185" cy="6310186"/>
            </a:xfrm>
            <a:custGeom>
              <a:avLst/>
              <a:gdLst>
                <a:gd name="connsiteX0" fmla="*/ 322110 w 6310185"/>
                <a:gd name="connsiteY0" fmla="*/ 5988076 h 6310186"/>
                <a:gd name="connsiteX1" fmla="*/ 0 w 6310185"/>
                <a:gd name="connsiteY1" fmla="*/ 5210434 h 6310186"/>
                <a:gd name="connsiteX2" fmla="*/ 1 w 6310185"/>
                <a:gd name="connsiteY2" fmla="*/ 4110682 h 6310186"/>
                <a:gd name="connsiteX3" fmla="*/ 0 w 6310185"/>
                <a:gd name="connsiteY3" fmla="*/ 2199502 h 6310186"/>
                <a:gd name="connsiteX4" fmla="*/ 0 w 6310185"/>
                <a:gd name="connsiteY4" fmla="*/ 2199503 h 6310186"/>
                <a:gd name="connsiteX5" fmla="*/ 0 w 6310185"/>
                <a:gd name="connsiteY5" fmla="*/ 0 h 6310186"/>
                <a:gd name="connsiteX6" fmla="*/ 4110681 w 6310185"/>
                <a:gd name="connsiteY6" fmla="*/ 0 h 6310186"/>
                <a:gd name="connsiteX7" fmla="*/ 5210433 w 6310185"/>
                <a:gd name="connsiteY7" fmla="*/ 0 h 6310186"/>
                <a:gd name="connsiteX8" fmla="*/ 6310185 w 6310185"/>
                <a:gd name="connsiteY8" fmla="*/ 1099752 h 6310186"/>
                <a:gd name="connsiteX9" fmla="*/ 5210433 w 6310185"/>
                <a:gd name="connsiteY9" fmla="*/ 2199504 h 6310186"/>
                <a:gd name="connsiteX10" fmla="*/ 4110681 w 6310185"/>
                <a:gd name="connsiteY10" fmla="*/ 2199503 h 6310186"/>
                <a:gd name="connsiteX11" fmla="*/ 2199504 w 6310185"/>
                <a:gd name="connsiteY11" fmla="*/ 2199503 h 6310186"/>
                <a:gd name="connsiteX12" fmla="*/ 2199504 w 6310185"/>
                <a:gd name="connsiteY12" fmla="*/ 4110682 h 6310186"/>
                <a:gd name="connsiteX13" fmla="*/ 2199504 w 6310185"/>
                <a:gd name="connsiteY13" fmla="*/ 5210434 h 6310186"/>
                <a:gd name="connsiteX14" fmla="*/ 1099752 w 6310185"/>
                <a:gd name="connsiteY14" fmla="*/ 6310186 h 6310186"/>
                <a:gd name="connsiteX15" fmla="*/ 322110 w 6310185"/>
                <a:gd name="connsiteY15" fmla="*/ 5988076 h 6310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310185" h="6310186">
                  <a:moveTo>
                    <a:pt x="322110" y="5988076"/>
                  </a:moveTo>
                  <a:cubicBezTo>
                    <a:pt x="123094" y="5789060"/>
                    <a:pt x="0" y="5514122"/>
                    <a:pt x="0" y="5210434"/>
                  </a:cubicBezTo>
                  <a:lnTo>
                    <a:pt x="1" y="4110682"/>
                  </a:lnTo>
                  <a:lnTo>
                    <a:pt x="0" y="2199502"/>
                  </a:lnTo>
                  <a:lnTo>
                    <a:pt x="0" y="2199503"/>
                  </a:lnTo>
                  <a:lnTo>
                    <a:pt x="0" y="0"/>
                  </a:lnTo>
                  <a:lnTo>
                    <a:pt x="4110681" y="0"/>
                  </a:lnTo>
                  <a:lnTo>
                    <a:pt x="5210433" y="0"/>
                  </a:lnTo>
                  <a:cubicBezTo>
                    <a:pt x="5817809" y="0"/>
                    <a:pt x="6310185" y="492376"/>
                    <a:pt x="6310185" y="1099752"/>
                  </a:cubicBezTo>
                  <a:cubicBezTo>
                    <a:pt x="6310185" y="1707128"/>
                    <a:pt x="5817809" y="2199504"/>
                    <a:pt x="5210433" y="2199504"/>
                  </a:cubicBezTo>
                  <a:lnTo>
                    <a:pt x="4110681" y="2199503"/>
                  </a:lnTo>
                  <a:lnTo>
                    <a:pt x="2199504" y="2199503"/>
                  </a:lnTo>
                  <a:lnTo>
                    <a:pt x="2199504" y="4110682"/>
                  </a:lnTo>
                  <a:lnTo>
                    <a:pt x="2199504" y="5210434"/>
                  </a:lnTo>
                  <a:cubicBezTo>
                    <a:pt x="2199504" y="5817810"/>
                    <a:pt x="1707128" y="6310186"/>
                    <a:pt x="1099752" y="6310186"/>
                  </a:cubicBezTo>
                  <a:cubicBezTo>
                    <a:pt x="796064" y="6310186"/>
                    <a:pt x="521126" y="6187092"/>
                    <a:pt x="322110" y="598807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BE">
                <a:solidFill>
                  <a:schemeClr val="bg1"/>
                </a:solidFill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B52023B-7647-6B62-D609-04D25F2FF5BF}"/>
                </a:ext>
              </a:extLst>
            </p:cNvPr>
            <p:cNvSpPr/>
            <p:nvPr/>
          </p:nvSpPr>
          <p:spPr>
            <a:xfrm>
              <a:off x="3001323" y="1266330"/>
              <a:ext cx="6710062" cy="37775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>
                <a:solidFill>
                  <a:schemeClr val="bg1"/>
                </a:solidFill>
              </a:endParaRP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87AF604E-BFDB-A0D2-2CAB-3E4EB16F22BD}"/>
              </a:ext>
            </a:extLst>
          </p:cNvPr>
          <p:cNvSpPr txBox="1"/>
          <p:nvPr/>
        </p:nvSpPr>
        <p:spPr>
          <a:xfrm>
            <a:off x="7725228" y="2671064"/>
            <a:ext cx="3628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6"/>
                </a:solidFill>
                <a:latin typeface="Avenir Next" panose="020B0503020202020204" pitchFamily="34" charset="0"/>
              </a:rPr>
              <a:t>Filter a </a:t>
            </a:r>
            <a:r>
              <a:rPr lang="en-US" sz="2400" b="1" dirty="0" err="1">
                <a:solidFill>
                  <a:schemeClr val="accent6"/>
                </a:solidFill>
                <a:latin typeface="Avenir Next" panose="020B0503020202020204" pitchFamily="34" charset="0"/>
              </a:rPr>
              <a:t>dataframe</a:t>
            </a:r>
            <a:endParaRPr lang="en-BE" sz="2400" b="1" dirty="0">
              <a:solidFill>
                <a:schemeClr val="accent6"/>
              </a:solidFill>
              <a:latin typeface="Avenir Next" panose="020B0503020202020204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79FCDD3-B9AF-DE5C-EAC7-9365B0149584}"/>
              </a:ext>
            </a:extLst>
          </p:cNvPr>
          <p:cNvSpPr txBox="1"/>
          <p:nvPr/>
        </p:nvSpPr>
        <p:spPr>
          <a:xfrm>
            <a:off x="8615035" y="3971177"/>
            <a:ext cx="25876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  <a:latin typeface="Avenir Next" panose="020B0503020202020204" pitchFamily="34" charset="0"/>
              </a:rPr>
              <a:t>Using string conditions</a:t>
            </a:r>
            <a:endParaRPr lang="en-BE" sz="1400" dirty="0">
              <a:solidFill>
                <a:schemeClr val="accent6"/>
              </a:solidFill>
              <a:latin typeface="Avenir Next" panose="020B0503020202020204" pitchFamily="34" charset="0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D91D27B-E7E5-18C9-248B-B2142E6235DE}"/>
              </a:ext>
            </a:extLst>
          </p:cNvPr>
          <p:cNvGrpSpPr/>
          <p:nvPr/>
        </p:nvGrpSpPr>
        <p:grpSpPr>
          <a:xfrm>
            <a:off x="8155110" y="4007834"/>
            <a:ext cx="273628" cy="219012"/>
            <a:chOff x="3001323" y="0"/>
            <a:chExt cx="7883795" cy="6310186"/>
          </a:xfrm>
          <a:solidFill>
            <a:schemeClr val="accent6"/>
          </a:solidFill>
        </p:grpSpPr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58E0DE03-EA80-09EE-2A74-8CB329C5F3BE}"/>
                </a:ext>
              </a:extLst>
            </p:cNvPr>
            <p:cNvSpPr/>
            <p:nvPr/>
          </p:nvSpPr>
          <p:spPr>
            <a:xfrm rot="8100000">
              <a:off x="4574933" y="0"/>
              <a:ext cx="6310185" cy="6310186"/>
            </a:xfrm>
            <a:custGeom>
              <a:avLst/>
              <a:gdLst>
                <a:gd name="connsiteX0" fmla="*/ 322110 w 6310185"/>
                <a:gd name="connsiteY0" fmla="*/ 5988076 h 6310186"/>
                <a:gd name="connsiteX1" fmla="*/ 0 w 6310185"/>
                <a:gd name="connsiteY1" fmla="*/ 5210434 h 6310186"/>
                <a:gd name="connsiteX2" fmla="*/ 1 w 6310185"/>
                <a:gd name="connsiteY2" fmla="*/ 4110682 h 6310186"/>
                <a:gd name="connsiteX3" fmla="*/ 0 w 6310185"/>
                <a:gd name="connsiteY3" fmla="*/ 2199502 h 6310186"/>
                <a:gd name="connsiteX4" fmla="*/ 0 w 6310185"/>
                <a:gd name="connsiteY4" fmla="*/ 2199503 h 6310186"/>
                <a:gd name="connsiteX5" fmla="*/ 0 w 6310185"/>
                <a:gd name="connsiteY5" fmla="*/ 0 h 6310186"/>
                <a:gd name="connsiteX6" fmla="*/ 4110681 w 6310185"/>
                <a:gd name="connsiteY6" fmla="*/ 0 h 6310186"/>
                <a:gd name="connsiteX7" fmla="*/ 5210433 w 6310185"/>
                <a:gd name="connsiteY7" fmla="*/ 0 h 6310186"/>
                <a:gd name="connsiteX8" fmla="*/ 6310185 w 6310185"/>
                <a:gd name="connsiteY8" fmla="*/ 1099752 h 6310186"/>
                <a:gd name="connsiteX9" fmla="*/ 5210433 w 6310185"/>
                <a:gd name="connsiteY9" fmla="*/ 2199504 h 6310186"/>
                <a:gd name="connsiteX10" fmla="*/ 4110681 w 6310185"/>
                <a:gd name="connsiteY10" fmla="*/ 2199503 h 6310186"/>
                <a:gd name="connsiteX11" fmla="*/ 2199504 w 6310185"/>
                <a:gd name="connsiteY11" fmla="*/ 2199503 h 6310186"/>
                <a:gd name="connsiteX12" fmla="*/ 2199504 w 6310185"/>
                <a:gd name="connsiteY12" fmla="*/ 4110682 h 6310186"/>
                <a:gd name="connsiteX13" fmla="*/ 2199504 w 6310185"/>
                <a:gd name="connsiteY13" fmla="*/ 5210434 h 6310186"/>
                <a:gd name="connsiteX14" fmla="*/ 1099752 w 6310185"/>
                <a:gd name="connsiteY14" fmla="*/ 6310186 h 6310186"/>
                <a:gd name="connsiteX15" fmla="*/ 322110 w 6310185"/>
                <a:gd name="connsiteY15" fmla="*/ 5988076 h 6310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310185" h="6310186">
                  <a:moveTo>
                    <a:pt x="322110" y="5988076"/>
                  </a:moveTo>
                  <a:cubicBezTo>
                    <a:pt x="123094" y="5789060"/>
                    <a:pt x="0" y="5514122"/>
                    <a:pt x="0" y="5210434"/>
                  </a:cubicBezTo>
                  <a:lnTo>
                    <a:pt x="1" y="4110682"/>
                  </a:lnTo>
                  <a:lnTo>
                    <a:pt x="0" y="2199502"/>
                  </a:lnTo>
                  <a:lnTo>
                    <a:pt x="0" y="2199503"/>
                  </a:lnTo>
                  <a:lnTo>
                    <a:pt x="0" y="0"/>
                  </a:lnTo>
                  <a:lnTo>
                    <a:pt x="4110681" y="0"/>
                  </a:lnTo>
                  <a:lnTo>
                    <a:pt x="5210433" y="0"/>
                  </a:lnTo>
                  <a:cubicBezTo>
                    <a:pt x="5817809" y="0"/>
                    <a:pt x="6310185" y="492376"/>
                    <a:pt x="6310185" y="1099752"/>
                  </a:cubicBezTo>
                  <a:cubicBezTo>
                    <a:pt x="6310185" y="1707128"/>
                    <a:pt x="5817809" y="2199504"/>
                    <a:pt x="5210433" y="2199504"/>
                  </a:cubicBezTo>
                  <a:lnTo>
                    <a:pt x="4110681" y="2199503"/>
                  </a:lnTo>
                  <a:lnTo>
                    <a:pt x="2199504" y="2199503"/>
                  </a:lnTo>
                  <a:lnTo>
                    <a:pt x="2199504" y="4110682"/>
                  </a:lnTo>
                  <a:lnTo>
                    <a:pt x="2199504" y="5210434"/>
                  </a:lnTo>
                  <a:cubicBezTo>
                    <a:pt x="2199504" y="5817810"/>
                    <a:pt x="1707128" y="6310186"/>
                    <a:pt x="1099752" y="6310186"/>
                  </a:cubicBezTo>
                  <a:cubicBezTo>
                    <a:pt x="796064" y="6310186"/>
                    <a:pt x="521126" y="6187092"/>
                    <a:pt x="322110" y="598807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BE">
                <a:solidFill>
                  <a:schemeClr val="bg1"/>
                </a:solidFill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6FD05026-365C-0106-2C6D-E7DC9335D3FA}"/>
                </a:ext>
              </a:extLst>
            </p:cNvPr>
            <p:cNvSpPr/>
            <p:nvPr/>
          </p:nvSpPr>
          <p:spPr>
            <a:xfrm>
              <a:off x="3001323" y="1266330"/>
              <a:ext cx="6710062" cy="37775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>
                <a:solidFill>
                  <a:schemeClr val="bg1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2385284-774B-2FF6-35D0-56D39E281881}"/>
              </a:ext>
            </a:extLst>
          </p:cNvPr>
          <p:cNvSpPr txBox="1"/>
          <p:nvPr/>
        </p:nvSpPr>
        <p:spPr>
          <a:xfrm>
            <a:off x="1672410" y="4402940"/>
            <a:ext cx="25876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  <a:latin typeface="Avenir Next" panose="020B0503020202020204" pitchFamily="34" charset="0"/>
              </a:rPr>
              <a:t>By label using .loc</a:t>
            </a:r>
            <a:endParaRPr lang="en-BE" sz="1400" dirty="0">
              <a:solidFill>
                <a:schemeClr val="accent6"/>
              </a:solidFill>
              <a:latin typeface="Avenir Next" panose="020B0503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0B0AB00-0FAE-0F40-0448-138A7874965F}"/>
              </a:ext>
            </a:extLst>
          </p:cNvPr>
          <p:cNvGrpSpPr/>
          <p:nvPr/>
        </p:nvGrpSpPr>
        <p:grpSpPr>
          <a:xfrm>
            <a:off x="1185297" y="4409659"/>
            <a:ext cx="273628" cy="219012"/>
            <a:chOff x="3001323" y="0"/>
            <a:chExt cx="7883795" cy="6310186"/>
          </a:xfrm>
          <a:solidFill>
            <a:schemeClr val="accent6"/>
          </a:solidFill>
        </p:grpSpPr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F9A9F615-ADE8-0B92-4C01-602A092DDCFC}"/>
                </a:ext>
              </a:extLst>
            </p:cNvPr>
            <p:cNvSpPr/>
            <p:nvPr/>
          </p:nvSpPr>
          <p:spPr>
            <a:xfrm rot="8100000">
              <a:off x="4574933" y="0"/>
              <a:ext cx="6310185" cy="6310186"/>
            </a:xfrm>
            <a:custGeom>
              <a:avLst/>
              <a:gdLst>
                <a:gd name="connsiteX0" fmla="*/ 322110 w 6310185"/>
                <a:gd name="connsiteY0" fmla="*/ 5988076 h 6310186"/>
                <a:gd name="connsiteX1" fmla="*/ 0 w 6310185"/>
                <a:gd name="connsiteY1" fmla="*/ 5210434 h 6310186"/>
                <a:gd name="connsiteX2" fmla="*/ 1 w 6310185"/>
                <a:gd name="connsiteY2" fmla="*/ 4110682 h 6310186"/>
                <a:gd name="connsiteX3" fmla="*/ 0 w 6310185"/>
                <a:gd name="connsiteY3" fmla="*/ 2199502 h 6310186"/>
                <a:gd name="connsiteX4" fmla="*/ 0 w 6310185"/>
                <a:gd name="connsiteY4" fmla="*/ 2199503 h 6310186"/>
                <a:gd name="connsiteX5" fmla="*/ 0 w 6310185"/>
                <a:gd name="connsiteY5" fmla="*/ 0 h 6310186"/>
                <a:gd name="connsiteX6" fmla="*/ 4110681 w 6310185"/>
                <a:gd name="connsiteY6" fmla="*/ 0 h 6310186"/>
                <a:gd name="connsiteX7" fmla="*/ 5210433 w 6310185"/>
                <a:gd name="connsiteY7" fmla="*/ 0 h 6310186"/>
                <a:gd name="connsiteX8" fmla="*/ 6310185 w 6310185"/>
                <a:gd name="connsiteY8" fmla="*/ 1099752 h 6310186"/>
                <a:gd name="connsiteX9" fmla="*/ 5210433 w 6310185"/>
                <a:gd name="connsiteY9" fmla="*/ 2199504 h 6310186"/>
                <a:gd name="connsiteX10" fmla="*/ 4110681 w 6310185"/>
                <a:gd name="connsiteY10" fmla="*/ 2199503 h 6310186"/>
                <a:gd name="connsiteX11" fmla="*/ 2199504 w 6310185"/>
                <a:gd name="connsiteY11" fmla="*/ 2199503 h 6310186"/>
                <a:gd name="connsiteX12" fmla="*/ 2199504 w 6310185"/>
                <a:gd name="connsiteY12" fmla="*/ 4110682 h 6310186"/>
                <a:gd name="connsiteX13" fmla="*/ 2199504 w 6310185"/>
                <a:gd name="connsiteY13" fmla="*/ 5210434 h 6310186"/>
                <a:gd name="connsiteX14" fmla="*/ 1099752 w 6310185"/>
                <a:gd name="connsiteY14" fmla="*/ 6310186 h 6310186"/>
                <a:gd name="connsiteX15" fmla="*/ 322110 w 6310185"/>
                <a:gd name="connsiteY15" fmla="*/ 5988076 h 6310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310185" h="6310186">
                  <a:moveTo>
                    <a:pt x="322110" y="5988076"/>
                  </a:moveTo>
                  <a:cubicBezTo>
                    <a:pt x="123094" y="5789060"/>
                    <a:pt x="0" y="5514122"/>
                    <a:pt x="0" y="5210434"/>
                  </a:cubicBezTo>
                  <a:lnTo>
                    <a:pt x="1" y="4110682"/>
                  </a:lnTo>
                  <a:lnTo>
                    <a:pt x="0" y="2199502"/>
                  </a:lnTo>
                  <a:lnTo>
                    <a:pt x="0" y="2199503"/>
                  </a:lnTo>
                  <a:lnTo>
                    <a:pt x="0" y="0"/>
                  </a:lnTo>
                  <a:lnTo>
                    <a:pt x="4110681" y="0"/>
                  </a:lnTo>
                  <a:lnTo>
                    <a:pt x="5210433" y="0"/>
                  </a:lnTo>
                  <a:cubicBezTo>
                    <a:pt x="5817809" y="0"/>
                    <a:pt x="6310185" y="492376"/>
                    <a:pt x="6310185" y="1099752"/>
                  </a:cubicBezTo>
                  <a:cubicBezTo>
                    <a:pt x="6310185" y="1707128"/>
                    <a:pt x="5817809" y="2199504"/>
                    <a:pt x="5210433" y="2199504"/>
                  </a:cubicBezTo>
                  <a:lnTo>
                    <a:pt x="4110681" y="2199503"/>
                  </a:lnTo>
                  <a:lnTo>
                    <a:pt x="2199504" y="2199503"/>
                  </a:lnTo>
                  <a:lnTo>
                    <a:pt x="2199504" y="4110682"/>
                  </a:lnTo>
                  <a:lnTo>
                    <a:pt x="2199504" y="5210434"/>
                  </a:lnTo>
                  <a:cubicBezTo>
                    <a:pt x="2199504" y="5817810"/>
                    <a:pt x="1707128" y="6310186"/>
                    <a:pt x="1099752" y="6310186"/>
                  </a:cubicBezTo>
                  <a:cubicBezTo>
                    <a:pt x="796064" y="6310186"/>
                    <a:pt x="521126" y="6187092"/>
                    <a:pt x="322110" y="598807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BE">
                <a:solidFill>
                  <a:schemeClr val="bg1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DDE2DAB-357A-F21C-214A-A0CACB38E5DF}"/>
                </a:ext>
              </a:extLst>
            </p:cNvPr>
            <p:cNvSpPr/>
            <p:nvPr/>
          </p:nvSpPr>
          <p:spPr>
            <a:xfrm>
              <a:off x="3001323" y="1266330"/>
              <a:ext cx="6710062" cy="37775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641414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F1FE0B-22AD-3A28-58D7-F11FAE908B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BFDE6C2-D28A-CF09-83AF-F8FEC69E985B}"/>
              </a:ext>
            </a:extLst>
          </p:cNvPr>
          <p:cNvSpPr txBox="1"/>
          <p:nvPr/>
        </p:nvSpPr>
        <p:spPr>
          <a:xfrm>
            <a:off x="3628791" y="3380535"/>
            <a:ext cx="21288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Avenir Next" panose="020B0503020202020204" pitchFamily="34" charset="0"/>
              </a:rPr>
              <a:t>Arithmetic</a:t>
            </a:r>
            <a:endParaRPr lang="en-BE" sz="1600" dirty="0">
              <a:solidFill>
                <a:schemeClr val="accent6"/>
              </a:solidFill>
              <a:latin typeface="Avenir Next" panose="020B050302020202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856513B-0F1A-C7F1-52BD-76297B9B5355}"/>
              </a:ext>
            </a:extLst>
          </p:cNvPr>
          <p:cNvGrpSpPr/>
          <p:nvPr/>
        </p:nvGrpSpPr>
        <p:grpSpPr>
          <a:xfrm>
            <a:off x="3144349" y="3424917"/>
            <a:ext cx="273628" cy="219012"/>
            <a:chOff x="3001323" y="0"/>
            <a:chExt cx="7883795" cy="6310186"/>
          </a:xfrm>
          <a:solidFill>
            <a:schemeClr val="accent6"/>
          </a:solidFill>
        </p:grpSpPr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A57991BD-D4C2-A1D2-BE39-CD0A6BD5C099}"/>
                </a:ext>
              </a:extLst>
            </p:cNvPr>
            <p:cNvSpPr/>
            <p:nvPr/>
          </p:nvSpPr>
          <p:spPr>
            <a:xfrm rot="8100000">
              <a:off x="4574933" y="0"/>
              <a:ext cx="6310185" cy="6310186"/>
            </a:xfrm>
            <a:custGeom>
              <a:avLst/>
              <a:gdLst>
                <a:gd name="connsiteX0" fmla="*/ 322110 w 6310185"/>
                <a:gd name="connsiteY0" fmla="*/ 5988076 h 6310186"/>
                <a:gd name="connsiteX1" fmla="*/ 0 w 6310185"/>
                <a:gd name="connsiteY1" fmla="*/ 5210434 h 6310186"/>
                <a:gd name="connsiteX2" fmla="*/ 1 w 6310185"/>
                <a:gd name="connsiteY2" fmla="*/ 4110682 h 6310186"/>
                <a:gd name="connsiteX3" fmla="*/ 0 w 6310185"/>
                <a:gd name="connsiteY3" fmla="*/ 2199502 h 6310186"/>
                <a:gd name="connsiteX4" fmla="*/ 0 w 6310185"/>
                <a:gd name="connsiteY4" fmla="*/ 2199503 h 6310186"/>
                <a:gd name="connsiteX5" fmla="*/ 0 w 6310185"/>
                <a:gd name="connsiteY5" fmla="*/ 0 h 6310186"/>
                <a:gd name="connsiteX6" fmla="*/ 4110681 w 6310185"/>
                <a:gd name="connsiteY6" fmla="*/ 0 h 6310186"/>
                <a:gd name="connsiteX7" fmla="*/ 5210433 w 6310185"/>
                <a:gd name="connsiteY7" fmla="*/ 0 h 6310186"/>
                <a:gd name="connsiteX8" fmla="*/ 6310185 w 6310185"/>
                <a:gd name="connsiteY8" fmla="*/ 1099752 h 6310186"/>
                <a:gd name="connsiteX9" fmla="*/ 5210433 w 6310185"/>
                <a:gd name="connsiteY9" fmla="*/ 2199504 h 6310186"/>
                <a:gd name="connsiteX10" fmla="*/ 4110681 w 6310185"/>
                <a:gd name="connsiteY10" fmla="*/ 2199503 h 6310186"/>
                <a:gd name="connsiteX11" fmla="*/ 2199504 w 6310185"/>
                <a:gd name="connsiteY11" fmla="*/ 2199503 h 6310186"/>
                <a:gd name="connsiteX12" fmla="*/ 2199504 w 6310185"/>
                <a:gd name="connsiteY12" fmla="*/ 4110682 h 6310186"/>
                <a:gd name="connsiteX13" fmla="*/ 2199504 w 6310185"/>
                <a:gd name="connsiteY13" fmla="*/ 5210434 h 6310186"/>
                <a:gd name="connsiteX14" fmla="*/ 1099752 w 6310185"/>
                <a:gd name="connsiteY14" fmla="*/ 6310186 h 6310186"/>
                <a:gd name="connsiteX15" fmla="*/ 322110 w 6310185"/>
                <a:gd name="connsiteY15" fmla="*/ 5988076 h 6310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310185" h="6310186">
                  <a:moveTo>
                    <a:pt x="322110" y="5988076"/>
                  </a:moveTo>
                  <a:cubicBezTo>
                    <a:pt x="123094" y="5789060"/>
                    <a:pt x="0" y="5514122"/>
                    <a:pt x="0" y="5210434"/>
                  </a:cubicBezTo>
                  <a:lnTo>
                    <a:pt x="1" y="4110682"/>
                  </a:lnTo>
                  <a:lnTo>
                    <a:pt x="0" y="2199502"/>
                  </a:lnTo>
                  <a:lnTo>
                    <a:pt x="0" y="2199503"/>
                  </a:lnTo>
                  <a:lnTo>
                    <a:pt x="0" y="0"/>
                  </a:lnTo>
                  <a:lnTo>
                    <a:pt x="4110681" y="0"/>
                  </a:lnTo>
                  <a:lnTo>
                    <a:pt x="5210433" y="0"/>
                  </a:lnTo>
                  <a:cubicBezTo>
                    <a:pt x="5817809" y="0"/>
                    <a:pt x="6310185" y="492376"/>
                    <a:pt x="6310185" y="1099752"/>
                  </a:cubicBezTo>
                  <a:cubicBezTo>
                    <a:pt x="6310185" y="1707128"/>
                    <a:pt x="5817809" y="2199504"/>
                    <a:pt x="5210433" y="2199504"/>
                  </a:cubicBezTo>
                  <a:lnTo>
                    <a:pt x="4110681" y="2199503"/>
                  </a:lnTo>
                  <a:lnTo>
                    <a:pt x="2199504" y="2199503"/>
                  </a:lnTo>
                  <a:lnTo>
                    <a:pt x="2199504" y="4110682"/>
                  </a:lnTo>
                  <a:lnTo>
                    <a:pt x="2199504" y="5210434"/>
                  </a:lnTo>
                  <a:cubicBezTo>
                    <a:pt x="2199504" y="5817810"/>
                    <a:pt x="1707128" y="6310186"/>
                    <a:pt x="1099752" y="6310186"/>
                  </a:cubicBezTo>
                  <a:cubicBezTo>
                    <a:pt x="796064" y="6310186"/>
                    <a:pt x="521126" y="6187092"/>
                    <a:pt x="322110" y="598807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BE" sz="2000">
                <a:solidFill>
                  <a:schemeClr val="bg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9C9C960-C268-5C9A-44A9-CFB652777C13}"/>
                </a:ext>
              </a:extLst>
            </p:cNvPr>
            <p:cNvSpPr/>
            <p:nvPr/>
          </p:nvSpPr>
          <p:spPr>
            <a:xfrm>
              <a:off x="3001323" y="1266330"/>
              <a:ext cx="6710062" cy="37775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 sz="2000">
                <a:solidFill>
                  <a:schemeClr val="bg1"/>
                </a:solidFill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D2C88E03-12C1-A622-06B9-0578D4EF4E46}"/>
              </a:ext>
            </a:extLst>
          </p:cNvPr>
          <p:cNvSpPr txBox="1"/>
          <p:nvPr/>
        </p:nvSpPr>
        <p:spPr>
          <a:xfrm>
            <a:off x="3628790" y="3832762"/>
            <a:ext cx="25876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Avenir Next" panose="020B0503020202020204" pitchFamily="34" charset="0"/>
              </a:rPr>
              <a:t>Broadcasting</a:t>
            </a:r>
            <a:endParaRPr lang="en-BE" sz="1600" dirty="0">
              <a:solidFill>
                <a:schemeClr val="accent6"/>
              </a:solidFill>
              <a:latin typeface="Avenir Next" panose="020B0503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2BBF36-E92B-3282-A97A-D1C3B62BC87D}"/>
              </a:ext>
            </a:extLst>
          </p:cNvPr>
          <p:cNvSpPr txBox="1"/>
          <p:nvPr/>
        </p:nvSpPr>
        <p:spPr>
          <a:xfrm>
            <a:off x="2726259" y="2672328"/>
            <a:ext cx="36285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6"/>
                </a:solidFill>
                <a:latin typeface="Avenir Next" panose="020B0503020202020204" pitchFamily="34" charset="0"/>
              </a:rPr>
              <a:t>Operations</a:t>
            </a:r>
            <a:endParaRPr lang="en-BE" sz="2800" b="1" dirty="0">
              <a:solidFill>
                <a:schemeClr val="accent6"/>
              </a:solidFill>
              <a:latin typeface="Avenir Next" panose="020B0503020202020204" pitchFamily="34" charset="0"/>
            </a:endParaRPr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216D443E-A7C8-BF63-E046-4E2403EFE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Pandas Library</a:t>
            </a:r>
            <a:endParaRPr lang="en-BE" dirty="0">
              <a:solidFill>
                <a:schemeClr val="accent6"/>
              </a:solidFill>
            </a:endParaRP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BBFCD002-ABF9-A8A4-FB5A-73D78CBA7E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Useful Operations</a:t>
            </a:r>
            <a:endParaRPr lang="en-BE" dirty="0">
              <a:solidFill>
                <a:schemeClr val="accent6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2CCDEE0-DD85-5A81-B229-3F310DCA6D11}"/>
              </a:ext>
            </a:extLst>
          </p:cNvPr>
          <p:cNvGrpSpPr/>
          <p:nvPr/>
        </p:nvGrpSpPr>
        <p:grpSpPr>
          <a:xfrm>
            <a:off x="3141677" y="3839481"/>
            <a:ext cx="273628" cy="219012"/>
            <a:chOff x="3001323" y="0"/>
            <a:chExt cx="7883795" cy="6310186"/>
          </a:xfrm>
          <a:solidFill>
            <a:schemeClr val="accent6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4FE9629-AE71-48AD-324C-C38463C43C53}"/>
                </a:ext>
              </a:extLst>
            </p:cNvPr>
            <p:cNvSpPr/>
            <p:nvPr/>
          </p:nvSpPr>
          <p:spPr>
            <a:xfrm rot="8100000">
              <a:off x="4574933" y="0"/>
              <a:ext cx="6310185" cy="6310186"/>
            </a:xfrm>
            <a:custGeom>
              <a:avLst/>
              <a:gdLst>
                <a:gd name="connsiteX0" fmla="*/ 322110 w 6310185"/>
                <a:gd name="connsiteY0" fmla="*/ 5988076 h 6310186"/>
                <a:gd name="connsiteX1" fmla="*/ 0 w 6310185"/>
                <a:gd name="connsiteY1" fmla="*/ 5210434 h 6310186"/>
                <a:gd name="connsiteX2" fmla="*/ 1 w 6310185"/>
                <a:gd name="connsiteY2" fmla="*/ 4110682 h 6310186"/>
                <a:gd name="connsiteX3" fmla="*/ 0 w 6310185"/>
                <a:gd name="connsiteY3" fmla="*/ 2199502 h 6310186"/>
                <a:gd name="connsiteX4" fmla="*/ 0 w 6310185"/>
                <a:gd name="connsiteY4" fmla="*/ 2199503 h 6310186"/>
                <a:gd name="connsiteX5" fmla="*/ 0 w 6310185"/>
                <a:gd name="connsiteY5" fmla="*/ 0 h 6310186"/>
                <a:gd name="connsiteX6" fmla="*/ 4110681 w 6310185"/>
                <a:gd name="connsiteY6" fmla="*/ 0 h 6310186"/>
                <a:gd name="connsiteX7" fmla="*/ 5210433 w 6310185"/>
                <a:gd name="connsiteY7" fmla="*/ 0 h 6310186"/>
                <a:gd name="connsiteX8" fmla="*/ 6310185 w 6310185"/>
                <a:gd name="connsiteY8" fmla="*/ 1099752 h 6310186"/>
                <a:gd name="connsiteX9" fmla="*/ 5210433 w 6310185"/>
                <a:gd name="connsiteY9" fmla="*/ 2199504 h 6310186"/>
                <a:gd name="connsiteX10" fmla="*/ 4110681 w 6310185"/>
                <a:gd name="connsiteY10" fmla="*/ 2199503 h 6310186"/>
                <a:gd name="connsiteX11" fmla="*/ 2199504 w 6310185"/>
                <a:gd name="connsiteY11" fmla="*/ 2199503 h 6310186"/>
                <a:gd name="connsiteX12" fmla="*/ 2199504 w 6310185"/>
                <a:gd name="connsiteY12" fmla="*/ 4110682 h 6310186"/>
                <a:gd name="connsiteX13" fmla="*/ 2199504 w 6310185"/>
                <a:gd name="connsiteY13" fmla="*/ 5210434 h 6310186"/>
                <a:gd name="connsiteX14" fmla="*/ 1099752 w 6310185"/>
                <a:gd name="connsiteY14" fmla="*/ 6310186 h 6310186"/>
                <a:gd name="connsiteX15" fmla="*/ 322110 w 6310185"/>
                <a:gd name="connsiteY15" fmla="*/ 5988076 h 6310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310185" h="6310186">
                  <a:moveTo>
                    <a:pt x="322110" y="5988076"/>
                  </a:moveTo>
                  <a:cubicBezTo>
                    <a:pt x="123094" y="5789060"/>
                    <a:pt x="0" y="5514122"/>
                    <a:pt x="0" y="5210434"/>
                  </a:cubicBezTo>
                  <a:lnTo>
                    <a:pt x="1" y="4110682"/>
                  </a:lnTo>
                  <a:lnTo>
                    <a:pt x="0" y="2199502"/>
                  </a:lnTo>
                  <a:lnTo>
                    <a:pt x="0" y="2199503"/>
                  </a:lnTo>
                  <a:lnTo>
                    <a:pt x="0" y="0"/>
                  </a:lnTo>
                  <a:lnTo>
                    <a:pt x="4110681" y="0"/>
                  </a:lnTo>
                  <a:lnTo>
                    <a:pt x="5210433" y="0"/>
                  </a:lnTo>
                  <a:cubicBezTo>
                    <a:pt x="5817809" y="0"/>
                    <a:pt x="6310185" y="492376"/>
                    <a:pt x="6310185" y="1099752"/>
                  </a:cubicBezTo>
                  <a:cubicBezTo>
                    <a:pt x="6310185" y="1707128"/>
                    <a:pt x="5817809" y="2199504"/>
                    <a:pt x="5210433" y="2199504"/>
                  </a:cubicBezTo>
                  <a:lnTo>
                    <a:pt x="4110681" y="2199503"/>
                  </a:lnTo>
                  <a:lnTo>
                    <a:pt x="2199504" y="2199503"/>
                  </a:lnTo>
                  <a:lnTo>
                    <a:pt x="2199504" y="4110682"/>
                  </a:lnTo>
                  <a:lnTo>
                    <a:pt x="2199504" y="5210434"/>
                  </a:lnTo>
                  <a:cubicBezTo>
                    <a:pt x="2199504" y="5817810"/>
                    <a:pt x="1707128" y="6310186"/>
                    <a:pt x="1099752" y="6310186"/>
                  </a:cubicBezTo>
                  <a:cubicBezTo>
                    <a:pt x="796064" y="6310186"/>
                    <a:pt x="521126" y="6187092"/>
                    <a:pt x="322110" y="598807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BE" sz="2000">
                <a:solidFill>
                  <a:schemeClr val="bg1"/>
                </a:solidFill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FC95E84-0DD9-1591-3126-D6800C8C215A}"/>
                </a:ext>
              </a:extLst>
            </p:cNvPr>
            <p:cNvSpPr/>
            <p:nvPr/>
          </p:nvSpPr>
          <p:spPr>
            <a:xfrm>
              <a:off x="3001323" y="1266330"/>
              <a:ext cx="6710062" cy="37775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 sz="2000">
                <a:solidFill>
                  <a:schemeClr val="bg1"/>
                </a:solidFill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9E3C8035-3058-AD80-A42C-7CED93067FD0}"/>
              </a:ext>
            </a:extLst>
          </p:cNvPr>
          <p:cNvSpPr txBox="1"/>
          <p:nvPr/>
        </p:nvSpPr>
        <p:spPr>
          <a:xfrm>
            <a:off x="6725346" y="3380535"/>
            <a:ext cx="21288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Avenir Next" panose="020B0503020202020204" pitchFamily="34" charset="0"/>
              </a:rPr>
              <a:t>Detect using </a:t>
            </a:r>
            <a:r>
              <a:rPr lang="en-US" sz="1600" dirty="0" err="1">
                <a:solidFill>
                  <a:schemeClr val="accent6"/>
                </a:solidFill>
                <a:latin typeface="Avenir Next" panose="020B0503020202020204" pitchFamily="34" charset="0"/>
              </a:rPr>
              <a:t>isnull</a:t>
            </a:r>
            <a:r>
              <a:rPr lang="en-US" sz="1600" dirty="0">
                <a:solidFill>
                  <a:schemeClr val="accent6"/>
                </a:solidFill>
                <a:latin typeface="Avenir Next" panose="020B0503020202020204" pitchFamily="34" charset="0"/>
              </a:rPr>
              <a:t>()</a:t>
            </a:r>
            <a:endParaRPr lang="en-BE" sz="1600" dirty="0">
              <a:solidFill>
                <a:schemeClr val="accent6"/>
              </a:solidFill>
              <a:latin typeface="Avenir Next" panose="020B0503020202020204" pitchFamily="34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8C3ADD6-A6DF-3E33-8549-DCB180BC6D85}"/>
              </a:ext>
            </a:extLst>
          </p:cNvPr>
          <p:cNvGrpSpPr/>
          <p:nvPr/>
        </p:nvGrpSpPr>
        <p:grpSpPr>
          <a:xfrm>
            <a:off x="6345834" y="3424917"/>
            <a:ext cx="273628" cy="219012"/>
            <a:chOff x="3001323" y="0"/>
            <a:chExt cx="7883795" cy="6310186"/>
          </a:xfrm>
          <a:solidFill>
            <a:schemeClr val="accent6"/>
          </a:solidFill>
        </p:grpSpPr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75A5E74A-619E-A371-735D-37F2D6F74B69}"/>
                </a:ext>
              </a:extLst>
            </p:cNvPr>
            <p:cNvSpPr/>
            <p:nvPr/>
          </p:nvSpPr>
          <p:spPr>
            <a:xfrm rot="8100000">
              <a:off x="4574933" y="0"/>
              <a:ext cx="6310185" cy="6310186"/>
            </a:xfrm>
            <a:custGeom>
              <a:avLst/>
              <a:gdLst>
                <a:gd name="connsiteX0" fmla="*/ 322110 w 6310185"/>
                <a:gd name="connsiteY0" fmla="*/ 5988076 h 6310186"/>
                <a:gd name="connsiteX1" fmla="*/ 0 w 6310185"/>
                <a:gd name="connsiteY1" fmla="*/ 5210434 h 6310186"/>
                <a:gd name="connsiteX2" fmla="*/ 1 w 6310185"/>
                <a:gd name="connsiteY2" fmla="*/ 4110682 h 6310186"/>
                <a:gd name="connsiteX3" fmla="*/ 0 w 6310185"/>
                <a:gd name="connsiteY3" fmla="*/ 2199502 h 6310186"/>
                <a:gd name="connsiteX4" fmla="*/ 0 w 6310185"/>
                <a:gd name="connsiteY4" fmla="*/ 2199503 h 6310186"/>
                <a:gd name="connsiteX5" fmla="*/ 0 w 6310185"/>
                <a:gd name="connsiteY5" fmla="*/ 0 h 6310186"/>
                <a:gd name="connsiteX6" fmla="*/ 4110681 w 6310185"/>
                <a:gd name="connsiteY6" fmla="*/ 0 h 6310186"/>
                <a:gd name="connsiteX7" fmla="*/ 5210433 w 6310185"/>
                <a:gd name="connsiteY7" fmla="*/ 0 h 6310186"/>
                <a:gd name="connsiteX8" fmla="*/ 6310185 w 6310185"/>
                <a:gd name="connsiteY8" fmla="*/ 1099752 h 6310186"/>
                <a:gd name="connsiteX9" fmla="*/ 5210433 w 6310185"/>
                <a:gd name="connsiteY9" fmla="*/ 2199504 h 6310186"/>
                <a:gd name="connsiteX10" fmla="*/ 4110681 w 6310185"/>
                <a:gd name="connsiteY10" fmla="*/ 2199503 h 6310186"/>
                <a:gd name="connsiteX11" fmla="*/ 2199504 w 6310185"/>
                <a:gd name="connsiteY11" fmla="*/ 2199503 h 6310186"/>
                <a:gd name="connsiteX12" fmla="*/ 2199504 w 6310185"/>
                <a:gd name="connsiteY12" fmla="*/ 4110682 h 6310186"/>
                <a:gd name="connsiteX13" fmla="*/ 2199504 w 6310185"/>
                <a:gd name="connsiteY13" fmla="*/ 5210434 h 6310186"/>
                <a:gd name="connsiteX14" fmla="*/ 1099752 w 6310185"/>
                <a:gd name="connsiteY14" fmla="*/ 6310186 h 6310186"/>
                <a:gd name="connsiteX15" fmla="*/ 322110 w 6310185"/>
                <a:gd name="connsiteY15" fmla="*/ 5988076 h 6310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310185" h="6310186">
                  <a:moveTo>
                    <a:pt x="322110" y="5988076"/>
                  </a:moveTo>
                  <a:cubicBezTo>
                    <a:pt x="123094" y="5789060"/>
                    <a:pt x="0" y="5514122"/>
                    <a:pt x="0" y="5210434"/>
                  </a:cubicBezTo>
                  <a:lnTo>
                    <a:pt x="1" y="4110682"/>
                  </a:lnTo>
                  <a:lnTo>
                    <a:pt x="0" y="2199502"/>
                  </a:lnTo>
                  <a:lnTo>
                    <a:pt x="0" y="2199503"/>
                  </a:lnTo>
                  <a:lnTo>
                    <a:pt x="0" y="0"/>
                  </a:lnTo>
                  <a:lnTo>
                    <a:pt x="4110681" y="0"/>
                  </a:lnTo>
                  <a:lnTo>
                    <a:pt x="5210433" y="0"/>
                  </a:lnTo>
                  <a:cubicBezTo>
                    <a:pt x="5817809" y="0"/>
                    <a:pt x="6310185" y="492376"/>
                    <a:pt x="6310185" y="1099752"/>
                  </a:cubicBezTo>
                  <a:cubicBezTo>
                    <a:pt x="6310185" y="1707128"/>
                    <a:pt x="5817809" y="2199504"/>
                    <a:pt x="5210433" y="2199504"/>
                  </a:cubicBezTo>
                  <a:lnTo>
                    <a:pt x="4110681" y="2199503"/>
                  </a:lnTo>
                  <a:lnTo>
                    <a:pt x="2199504" y="2199503"/>
                  </a:lnTo>
                  <a:lnTo>
                    <a:pt x="2199504" y="4110682"/>
                  </a:lnTo>
                  <a:lnTo>
                    <a:pt x="2199504" y="5210434"/>
                  </a:lnTo>
                  <a:cubicBezTo>
                    <a:pt x="2199504" y="5817810"/>
                    <a:pt x="1707128" y="6310186"/>
                    <a:pt x="1099752" y="6310186"/>
                  </a:cubicBezTo>
                  <a:cubicBezTo>
                    <a:pt x="796064" y="6310186"/>
                    <a:pt x="521126" y="6187092"/>
                    <a:pt x="322110" y="598807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BE" sz="2000">
                <a:solidFill>
                  <a:schemeClr val="bg1"/>
                </a:solidFill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358A584-92E3-E04C-5610-05B566F617C2}"/>
                </a:ext>
              </a:extLst>
            </p:cNvPr>
            <p:cNvSpPr/>
            <p:nvPr/>
          </p:nvSpPr>
          <p:spPr>
            <a:xfrm>
              <a:off x="3001323" y="1266330"/>
              <a:ext cx="6710062" cy="37775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 sz="2000">
                <a:solidFill>
                  <a:schemeClr val="bg1"/>
                </a:solidFill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6BE45769-CD6E-5882-3C76-C8185BBD9FF3}"/>
              </a:ext>
            </a:extLst>
          </p:cNvPr>
          <p:cNvSpPr txBox="1"/>
          <p:nvPr/>
        </p:nvSpPr>
        <p:spPr>
          <a:xfrm>
            <a:off x="6725345" y="3832762"/>
            <a:ext cx="25876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Avenir Next" panose="020B0503020202020204" pitchFamily="34" charset="0"/>
              </a:rPr>
              <a:t>Fill using </a:t>
            </a:r>
            <a:r>
              <a:rPr lang="en-US" sz="1600" dirty="0" err="1">
                <a:solidFill>
                  <a:schemeClr val="accent6"/>
                </a:solidFill>
                <a:latin typeface="Avenir Next" panose="020B0503020202020204" pitchFamily="34" charset="0"/>
              </a:rPr>
              <a:t>fillna</a:t>
            </a:r>
            <a:r>
              <a:rPr lang="en-US" sz="1600" dirty="0">
                <a:solidFill>
                  <a:schemeClr val="accent6"/>
                </a:solidFill>
                <a:latin typeface="Avenir Next" panose="020B0503020202020204" pitchFamily="34" charset="0"/>
              </a:rPr>
              <a:t>()</a:t>
            </a:r>
            <a:endParaRPr lang="en-BE" sz="1600" dirty="0">
              <a:solidFill>
                <a:schemeClr val="accent6"/>
              </a:solidFill>
              <a:latin typeface="Avenir Next" panose="020B0503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90C584C-CA66-3389-73D8-E0277E38BBBB}"/>
              </a:ext>
            </a:extLst>
          </p:cNvPr>
          <p:cNvSpPr txBox="1"/>
          <p:nvPr/>
        </p:nvSpPr>
        <p:spPr>
          <a:xfrm>
            <a:off x="5822814" y="2672328"/>
            <a:ext cx="36285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6"/>
                </a:solidFill>
                <a:latin typeface="Avenir Next" panose="020B0503020202020204" pitchFamily="34" charset="0"/>
              </a:rPr>
              <a:t>Missing Data</a:t>
            </a:r>
            <a:endParaRPr lang="en-BE" sz="2800" b="1" dirty="0">
              <a:solidFill>
                <a:schemeClr val="accent6"/>
              </a:solidFill>
              <a:latin typeface="Avenir Next" panose="020B0503020202020204" pitchFamily="34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6F5F53E-009F-CB3A-BAC5-A9ABB614DC75}"/>
              </a:ext>
            </a:extLst>
          </p:cNvPr>
          <p:cNvGrpSpPr/>
          <p:nvPr/>
        </p:nvGrpSpPr>
        <p:grpSpPr>
          <a:xfrm>
            <a:off x="6373142" y="3877144"/>
            <a:ext cx="273628" cy="219012"/>
            <a:chOff x="3001323" y="0"/>
            <a:chExt cx="7883795" cy="6310186"/>
          </a:xfrm>
          <a:solidFill>
            <a:schemeClr val="accent6"/>
          </a:solidFill>
        </p:grpSpPr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A08B0436-030E-B7BC-D1F5-B41F05AB76B0}"/>
                </a:ext>
              </a:extLst>
            </p:cNvPr>
            <p:cNvSpPr/>
            <p:nvPr/>
          </p:nvSpPr>
          <p:spPr>
            <a:xfrm rot="8100000">
              <a:off x="4574933" y="0"/>
              <a:ext cx="6310185" cy="6310186"/>
            </a:xfrm>
            <a:custGeom>
              <a:avLst/>
              <a:gdLst>
                <a:gd name="connsiteX0" fmla="*/ 322110 w 6310185"/>
                <a:gd name="connsiteY0" fmla="*/ 5988076 h 6310186"/>
                <a:gd name="connsiteX1" fmla="*/ 0 w 6310185"/>
                <a:gd name="connsiteY1" fmla="*/ 5210434 h 6310186"/>
                <a:gd name="connsiteX2" fmla="*/ 1 w 6310185"/>
                <a:gd name="connsiteY2" fmla="*/ 4110682 h 6310186"/>
                <a:gd name="connsiteX3" fmla="*/ 0 w 6310185"/>
                <a:gd name="connsiteY3" fmla="*/ 2199502 h 6310186"/>
                <a:gd name="connsiteX4" fmla="*/ 0 w 6310185"/>
                <a:gd name="connsiteY4" fmla="*/ 2199503 h 6310186"/>
                <a:gd name="connsiteX5" fmla="*/ 0 w 6310185"/>
                <a:gd name="connsiteY5" fmla="*/ 0 h 6310186"/>
                <a:gd name="connsiteX6" fmla="*/ 4110681 w 6310185"/>
                <a:gd name="connsiteY6" fmla="*/ 0 h 6310186"/>
                <a:gd name="connsiteX7" fmla="*/ 5210433 w 6310185"/>
                <a:gd name="connsiteY7" fmla="*/ 0 h 6310186"/>
                <a:gd name="connsiteX8" fmla="*/ 6310185 w 6310185"/>
                <a:gd name="connsiteY8" fmla="*/ 1099752 h 6310186"/>
                <a:gd name="connsiteX9" fmla="*/ 5210433 w 6310185"/>
                <a:gd name="connsiteY9" fmla="*/ 2199504 h 6310186"/>
                <a:gd name="connsiteX10" fmla="*/ 4110681 w 6310185"/>
                <a:gd name="connsiteY10" fmla="*/ 2199503 h 6310186"/>
                <a:gd name="connsiteX11" fmla="*/ 2199504 w 6310185"/>
                <a:gd name="connsiteY11" fmla="*/ 2199503 h 6310186"/>
                <a:gd name="connsiteX12" fmla="*/ 2199504 w 6310185"/>
                <a:gd name="connsiteY12" fmla="*/ 4110682 h 6310186"/>
                <a:gd name="connsiteX13" fmla="*/ 2199504 w 6310185"/>
                <a:gd name="connsiteY13" fmla="*/ 5210434 h 6310186"/>
                <a:gd name="connsiteX14" fmla="*/ 1099752 w 6310185"/>
                <a:gd name="connsiteY14" fmla="*/ 6310186 h 6310186"/>
                <a:gd name="connsiteX15" fmla="*/ 322110 w 6310185"/>
                <a:gd name="connsiteY15" fmla="*/ 5988076 h 6310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310185" h="6310186">
                  <a:moveTo>
                    <a:pt x="322110" y="5988076"/>
                  </a:moveTo>
                  <a:cubicBezTo>
                    <a:pt x="123094" y="5789060"/>
                    <a:pt x="0" y="5514122"/>
                    <a:pt x="0" y="5210434"/>
                  </a:cubicBezTo>
                  <a:lnTo>
                    <a:pt x="1" y="4110682"/>
                  </a:lnTo>
                  <a:lnTo>
                    <a:pt x="0" y="2199502"/>
                  </a:lnTo>
                  <a:lnTo>
                    <a:pt x="0" y="2199503"/>
                  </a:lnTo>
                  <a:lnTo>
                    <a:pt x="0" y="0"/>
                  </a:lnTo>
                  <a:lnTo>
                    <a:pt x="4110681" y="0"/>
                  </a:lnTo>
                  <a:lnTo>
                    <a:pt x="5210433" y="0"/>
                  </a:lnTo>
                  <a:cubicBezTo>
                    <a:pt x="5817809" y="0"/>
                    <a:pt x="6310185" y="492376"/>
                    <a:pt x="6310185" y="1099752"/>
                  </a:cubicBezTo>
                  <a:cubicBezTo>
                    <a:pt x="6310185" y="1707128"/>
                    <a:pt x="5817809" y="2199504"/>
                    <a:pt x="5210433" y="2199504"/>
                  </a:cubicBezTo>
                  <a:lnTo>
                    <a:pt x="4110681" y="2199503"/>
                  </a:lnTo>
                  <a:lnTo>
                    <a:pt x="2199504" y="2199503"/>
                  </a:lnTo>
                  <a:lnTo>
                    <a:pt x="2199504" y="4110682"/>
                  </a:lnTo>
                  <a:lnTo>
                    <a:pt x="2199504" y="5210434"/>
                  </a:lnTo>
                  <a:cubicBezTo>
                    <a:pt x="2199504" y="5817810"/>
                    <a:pt x="1707128" y="6310186"/>
                    <a:pt x="1099752" y="6310186"/>
                  </a:cubicBezTo>
                  <a:cubicBezTo>
                    <a:pt x="796064" y="6310186"/>
                    <a:pt x="521126" y="6187092"/>
                    <a:pt x="322110" y="598807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BE" sz="2000">
                <a:solidFill>
                  <a:schemeClr val="bg1"/>
                </a:solidFill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3080D95-E73A-FCF0-7E12-50827F38CB71}"/>
                </a:ext>
              </a:extLst>
            </p:cNvPr>
            <p:cNvSpPr/>
            <p:nvPr/>
          </p:nvSpPr>
          <p:spPr>
            <a:xfrm>
              <a:off x="3001323" y="1266330"/>
              <a:ext cx="6710062" cy="37775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 sz="2000">
                <a:solidFill>
                  <a:schemeClr val="bg1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C415380-46CD-1898-6DC9-181F5D56900D}"/>
              </a:ext>
            </a:extLst>
          </p:cNvPr>
          <p:cNvSpPr txBox="1"/>
          <p:nvPr/>
        </p:nvSpPr>
        <p:spPr>
          <a:xfrm>
            <a:off x="3605641" y="4299687"/>
            <a:ext cx="25876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Avenir Next" panose="020B0503020202020204" pitchFamily="34" charset="0"/>
              </a:rPr>
              <a:t>Apply functions across data</a:t>
            </a:r>
            <a:endParaRPr lang="en-BE" sz="1600" dirty="0">
              <a:solidFill>
                <a:schemeClr val="accent6"/>
              </a:solidFill>
              <a:latin typeface="Avenir Next" panose="020B0503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7694015-2D6F-47A9-E613-FB36755AD47E}"/>
              </a:ext>
            </a:extLst>
          </p:cNvPr>
          <p:cNvGrpSpPr/>
          <p:nvPr/>
        </p:nvGrpSpPr>
        <p:grpSpPr>
          <a:xfrm>
            <a:off x="3163498" y="4306406"/>
            <a:ext cx="273628" cy="219012"/>
            <a:chOff x="3001323" y="0"/>
            <a:chExt cx="7883795" cy="6310186"/>
          </a:xfrm>
          <a:solidFill>
            <a:schemeClr val="accent6"/>
          </a:solidFill>
        </p:grpSpPr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0DA94F54-DE84-089E-BADB-4ACB94B765C3}"/>
                </a:ext>
              </a:extLst>
            </p:cNvPr>
            <p:cNvSpPr/>
            <p:nvPr/>
          </p:nvSpPr>
          <p:spPr>
            <a:xfrm rot="8100000">
              <a:off x="4574933" y="0"/>
              <a:ext cx="6310185" cy="6310186"/>
            </a:xfrm>
            <a:custGeom>
              <a:avLst/>
              <a:gdLst>
                <a:gd name="connsiteX0" fmla="*/ 322110 w 6310185"/>
                <a:gd name="connsiteY0" fmla="*/ 5988076 h 6310186"/>
                <a:gd name="connsiteX1" fmla="*/ 0 w 6310185"/>
                <a:gd name="connsiteY1" fmla="*/ 5210434 h 6310186"/>
                <a:gd name="connsiteX2" fmla="*/ 1 w 6310185"/>
                <a:gd name="connsiteY2" fmla="*/ 4110682 h 6310186"/>
                <a:gd name="connsiteX3" fmla="*/ 0 w 6310185"/>
                <a:gd name="connsiteY3" fmla="*/ 2199502 h 6310186"/>
                <a:gd name="connsiteX4" fmla="*/ 0 w 6310185"/>
                <a:gd name="connsiteY4" fmla="*/ 2199503 h 6310186"/>
                <a:gd name="connsiteX5" fmla="*/ 0 w 6310185"/>
                <a:gd name="connsiteY5" fmla="*/ 0 h 6310186"/>
                <a:gd name="connsiteX6" fmla="*/ 4110681 w 6310185"/>
                <a:gd name="connsiteY6" fmla="*/ 0 h 6310186"/>
                <a:gd name="connsiteX7" fmla="*/ 5210433 w 6310185"/>
                <a:gd name="connsiteY7" fmla="*/ 0 h 6310186"/>
                <a:gd name="connsiteX8" fmla="*/ 6310185 w 6310185"/>
                <a:gd name="connsiteY8" fmla="*/ 1099752 h 6310186"/>
                <a:gd name="connsiteX9" fmla="*/ 5210433 w 6310185"/>
                <a:gd name="connsiteY9" fmla="*/ 2199504 h 6310186"/>
                <a:gd name="connsiteX10" fmla="*/ 4110681 w 6310185"/>
                <a:gd name="connsiteY10" fmla="*/ 2199503 h 6310186"/>
                <a:gd name="connsiteX11" fmla="*/ 2199504 w 6310185"/>
                <a:gd name="connsiteY11" fmla="*/ 2199503 h 6310186"/>
                <a:gd name="connsiteX12" fmla="*/ 2199504 w 6310185"/>
                <a:gd name="connsiteY12" fmla="*/ 4110682 h 6310186"/>
                <a:gd name="connsiteX13" fmla="*/ 2199504 w 6310185"/>
                <a:gd name="connsiteY13" fmla="*/ 5210434 h 6310186"/>
                <a:gd name="connsiteX14" fmla="*/ 1099752 w 6310185"/>
                <a:gd name="connsiteY14" fmla="*/ 6310186 h 6310186"/>
                <a:gd name="connsiteX15" fmla="*/ 322110 w 6310185"/>
                <a:gd name="connsiteY15" fmla="*/ 5988076 h 6310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310185" h="6310186">
                  <a:moveTo>
                    <a:pt x="322110" y="5988076"/>
                  </a:moveTo>
                  <a:cubicBezTo>
                    <a:pt x="123094" y="5789060"/>
                    <a:pt x="0" y="5514122"/>
                    <a:pt x="0" y="5210434"/>
                  </a:cubicBezTo>
                  <a:lnTo>
                    <a:pt x="1" y="4110682"/>
                  </a:lnTo>
                  <a:lnTo>
                    <a:pt x="0" y="2199502"/>
                  </a:lnTo>
                  <a:lnTo>
                    <a:pt x="0" y="2199503"/>
                  </a:lnTo>
                  <a:lnTo>
                    <a:pt x="0" y="0"/>
                  </a:lnTo>
                  <a:lnTo>
                    <a:pt x="4110681" y="0"/>
                  </a:lnTo>
                  <a:lnTo>
                    <a:pt x="5210433" y="0"/>
                  </a:lnTo>
                  <a:cubicBezTo>
                    <a:pt x="5817809" y="0"/>
                    <a:pt x="6310185" y="492376"/>
                    <a:pt x="6310185" y="1099752"/>
                  </a:cubicBezTo>
                  <a:cubicBezTo>
                    <a:pt x="6310185" y="1707128"/>
                    <a:pt x="5817809" y="2199504"/>
                    <a:pt x="5210433" y="2199504"/>
                  </a:cubicBezTo>
                  <a:lnTo>
                    <a:pt x="4110681" y="2199503"/>
                  </a:lnTo>
                  <a:lnTo>
                    <a:pt x="2199504" y="2199503"/>
                  </a:lnTo>
                  <a:lnTo>
                    <a:pt x="2199504" y="4110682"/>
                  </a:lnTo>
                  <a:lnTo>
                    <a:pt x="2199504" y="5210434"/>
                  </a:lnTo>
                  <a:cubicBezTo>
                    <a:pt x="2199504" y="5817810"/>
                    <a:pt x="1707128" y="6310186"/>
                    <a:pt x="1099752" y="6310186"/>
                  </a:cubicBezTo>
                  <a:cubicBezTo>
                    <a:pt x="796064" y="6310186"/>
                    <a:pt x="521126" y="6187092"/>
                    <a:pt x="322110" y="598807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BE" sz="2000">
                <a:solidFill>
                  <a:schemeClr val="bg1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EDA6184-EAAB-B86D-A346-4C9879C168E0}"/>
                </a:ext>
              </a:extLst>
            </p:cNvPr>
            <p:cNvSpPr/>
            <p:nvPr/>
          </p:nvSpPr>
          <p:spPr>
            <a:xfrm>
              <a:off x="3001323" y="1266330"/>
              <a:ext cx="6710062" cy="37775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 sz="2000">
                <a:solidFill>
                  <a:schemeClr val="bg1"/>
                </a:solidFill>
              </a:endParaRP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77B650FA-7099-85A5-0CAB-93AF8DB9AC17}"/>
              </a:ext>
            </a:extLst>
          </p:cNvPr>
          <p:cNvSpPr txBox="1"/>
          <p:nvPr/>
        </p:nvSpPr>
        <p:spPr>
          <a:xfrm>
            <a:off x="6725345" y="4263000"/>
            <a:ext cx="25876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Avenir Next" panose="020B0503020202020204" pitchFamily="34" charset="0"/>
              </a:rPr>
              <a:t>Drop using </a:t>
            </a:r>
            <a:r>
              <a:rPr lang="en-US" sz="1600" dirty="0" err="1">
                <a:solidFill>
                  <a:schemeClr val="accent6"/>
                </a:solidFill>
                <a:latin typeface="Avenir Next" panose="020B0503020202020204" pitchFamily="34" charset="0"/>
              </a:rPr>
              <a:t>dropna</a:t>
            </a:r>
            <a:r>
              <a:rPr lang="en-US" sz="1600" dirty="0">
                <a:solidFill>
                  <a:schemeClr val="accent6"/>
                </a:solidFill>
                <a:latin typeface="Avenir Next" panose="020B0503020202020204" pitchFamily="34" charset="0"/>
              </a:rPr>
              <a:t>()</a:t>
            </a:r>
            <a:endParaRPr lang="en-BE" sz="1600" dirty="0">
              <a:solidFill>
                <a:schemeClr val="accent6"/>
              </a:solidFill>
              <a:latin typeface="Avenir Next" panose="020B0503020202020204" pitchFamily="34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5299D5F-DC9F-3DBD-AFCC-A2F2704AC3BE}"/>
              </a:ext>
            </a:extLst>
          </p:cNvPr>
          <p:cNvGrpSpPr/>
          <p:nvPr/>
        </p:nvGrpSpPr>
        <p:grpSpPr>
          <a:xfrm>
            <a:off x="6356384" y="4351765"/>
            <a:ext cx="273628" cy="219012"/>
            <a:chOff x="3001323" y="0"/>
            <a:chExt cx="7883795" cy="6310186"/>
          </a:xfrm>
          <a:solidFill>
            <a:schemeClr val="accent6"/>
          </a:solidFill>
        </p:grpSpPr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B53A44EB-BB6E-DA55-24F2-30E303B9E4A5}"/>
                </a:ext>
              </a:extLst>
            </p:cNvPr>
            <p:cNvSpPr/>
            <p:nvPr/>
          </p:nvSpPr>
          <p:spPr>
            <a:xfrm rot="8100000">
              <a:off x="4574933" y="0"/>
              <a:ext cx="6310185" cy="6310186"/>
            </a:xfrm>
            <a:custGeom>
              <a:avLst/>
              <a:gdLst>
                <a:gd name="connsiteX0" fmla="*/ 322110 w 6310185"/>
                <a:gd name="connsiteY0" fmla="*/ 5988076 h 6310186"/>
                <a:gd name="connsiteX1" fmla="*/ 0 w 6310185"/>
                <a:gd name="connsiteY1" fmla="*/ 5210434 h 6310186"/>
                <a:gd name="connsiteX2" fmla="*/ 1 w 6310185"/>
                <a:gd name="connsiteY2" fmla="*/ 4110682 h 6310186"/>
                <a:gd name="connsiteX3" fmla="*/ 0 w 6310185"/>
                <a:gd name="connsiteY3" fmla="*/ 2199502 h 6310186"/>
                <a:gd name="connsiteX4" fmla="*/ 0 w 6310185"/>
                <a:gd name="connsiteY4" fmla="*/ 2199503 h 6310186"/>
                <a:gd name="connsiteX5" fmla="*/ 0 w 6310185"/>
                <a:gd name="connsiteY5" fmla="*/ 0 h 6310186"/>
                <a:gd name="connsiteX6" fmla="*/ 4110681 w 6310185"/>
                <a:gd name="connsiteY6" fmla="*/ 0 h 6310186"/>
                <a:gd name="connsiteX7" fmla="*/ 5210433 w 6310185"/>
                <a:gd name="connsiteY7" fmla="*/ 0 h 6310186"/>
                <a:gd name="connsiteX8" fmla="*/ 6310185 w 6310185"/>
                <a:gd name="connsiteY8" fmla="*/ 1099752 h 6310186"/>
                <a:gd name="connsiteX9" fmla="*/ 5210433 w 6310185"/>
                <a:gd name="connsiteY9" fmla="*/ 2199504 h 6310186"/>
                <a:gd name="connsiteX10" fmla="*/ 4110681 w 6310185"/>
                <a:gd name="connsiteY10" fmla="*/ 2199503 h 6310186"/>
                <a:gd name="connsiteX11" fmla="*/ 2199504 w 6310185"/>
                <a:gd name="connsiteY11" fmla="*/ 2199503 h 6310186"/>
                <a:gd name="connsiteX12" fmla="*/ 2199504 w 6310185"/>
                <a:gd name="connsiteY12" fmla="*/ 4110682 h 6310186"/>
                <a:gd name="connsiteX13" fmla="*/ 2199504 w 6310185"/>
                <a:gd name="connsiteY13" fmla="*/ 5210434 h 6310186"/>
                <a:gd name="connsiteX14" fmla="*/ 1099752 w 6310185"/>
                <a:gd name="connsiteY14" fmla="*/ 6310186 h 6310186"/>
                <a:gd name="connsiteX15" fmla="*/ 322110 w 6310185"/>
                <a:gd name="connsiteY15" fmla="*/ 5988076 h 6310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310185" h="6310186">
                  <a:moveTo>
                    <a:pt x="322110" y="5988076"/>
                  </a:moveTo>
                  <a:cubicBezTo>
                    <a:pt x="123094" y="5789060"/>
                    <a:pt x="0" y="5514122"/>
                    <a:pt x="0" y="5210434"/>
                  </a:cubicBezTo>
                  <a:lnTo>
                    <a:pt x="1" y="4110682"/>
                  </a:lnTo>
                  <a:lnTo>
                    <a:pt x="0" y="2199502"/>
                  </a:lnTo>
                  <a:lnTo>
                    <a:pt x="0" y="2199503"/>
                  </a:lnTo>
                  <a:lnTo>
                    <a:pt x="0" y="0"/>
                  </a:lnTo>
                  <a:lnTo>
                    <a:pt x="4110681" y="0"/>
                  </a:lnTo>
                  <a:lnTo>
                    <a:pt x="5210433" y="0"/>
                  </a:lnTo>
                  <a:cubicBezTo>
                    <a:pt x="5817809" y="0"/>
                    <a:pt x="6310185" y="492376"/>
                    <a:pt x="6310185" y="1099752"/>
                  </a:cubicBezTo>
                  <a:cubicBezTo>
                    <a:pt x="6310185" y="1707128"/>
                    <a:pt x="5817809" y="2199504"/>
                    <a:pt x="5210433" y="2199504"/>
                  </a:cubicBezTo>
                  <a:lnTo>
                    <a:pt x="4110681" y="2199503"/>
                  </a:lnTo>
                  <a:lnTo>
                    <a:pt x="2199504" y="2199503"/>
                  </a:lnTo>
                  <a:lnTo>
                    <a:pt x="2199504" y="4110682"/>
                  </a:lnTo>
                  <a:lnTo>
                    <a:pt x="2199504" y="5210434"/>
                  </a:lnTo>
                  <a:cubicBezTo>
                    <a:pt x="2199504" y="5817810"/>
                    <a:pt x="1707128" y="6310186"/>
                    <a:pt x="1099752" y="6310186"/>
                  </a:cubicBezTo>
                  <a:cubicBezTo>
                    <a:pt x="796064" y="6310186"/>
                    <a:pt x="521126" y="6187092"/>
                    <a:pt x="322110" y="598807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BE" sz="2000">
                <a:solidFill>
                  <a:schemeClr val="bg1"/>
                </a:solidFill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7656AC1-4D6C-D813-B578-BD8FF94F230A}"/>
                </a:ext>
              </a:extLst>
            </p:cNvPr>
            <p:cNvSpPr/>
            <p:nvPr/>
          </p:nvSpPr>
          <p:spPr>
            <a:xfrm>
              <a:off x="3001323" y="1266330"/>
              <a:ext cx="6710062" cy="37775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 sz="2000">
                <a:solidFill>
                  <a:schemeClr val="bg1"/>
                </a:solidFill>
              </a:endParaRPr>
            </a:p>
          </p:txBody>
        </p:sp>
      </p:grp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26CBA2C5-AA7B-616E-4337-01CE87C151F8}"/>
              </a:ext>
            </a:extLst>
          </p:cNvPr>
          <p:cNvCxnSpPr/>
          <p:nvPr/>
        </p:nvCxnSpPr>
        <p:spPr>
          <a:xfrm>
            <a:off x="6036040" y="2057733"/>
            <a:ext cx="0" cy="390835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245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BF410C10-D936-AB73-AE25-2438776C1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DataFrame</a:t>
            </a:r>
            <a:r>
              <a:rPr lang="en-US" dirty="0"/>
              <a:t> Cleaning and Transformation</a:t>
            </a:r>
            <a:endParaRPr lang="en-BE" dirty="0"/>
          </a:p>
        </p:txBody>
      </p:sp>
      <p:sp>
        <p:nvSpPr>
          <p:cNvPr id="3" name="Off-page Connector 2">
            <a:extLst>
              <a:ext uri="{FF2B5EF4-FFF2-40B4-BE49-F238E27FC236}">
                <a16:creationId xmlns:a16="http://schemas.microsoft.com/office/drawing/2014/main" id="{5BC19389-D54C-A42E-AC41-D5C5F596DE12}"/>
              </a:ext>
            </a:extLst>
          </p:cNvPr>
          <p:cNvSpPr/>
          <p:nvPr/>
        </p:nvSpPr>
        <p:spPr>
          <a:xfrm>
            <a:off x="2117558" y="2184871"/>
            <a:ext cx="1816769" cy="1609364"/>
          </a:xfrm>
          <a:prstGeom prst="flowChartOffpageConnector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>
              <a:solidFill>
                <a:schemeClr val="accent6"/>
              </a:solidFill>
            </a:endParaRPr>
          </a:p>
        </p:txBody>
      </p:sp>
      <p:sp>
        <p:nvSpPr>
          <p:cNvPr id="4" name="Off-page Connector 3">
            <a:extLst>
              <a:ext uri="{FF2B5EF4-FFF2-40B4-BE49-F238E27FC236}">
                <a16:creationId xmlns:a16="http://schemas.microsoft.com/office/drawing/2014/main" id="{83A65F36-D9D5-FBFA-4AE4-EB658CE1DC85}"/>
              </a:ext>
            </a:extLst>
          </p:cNvPr>
          <p:cNvSpPr/>
          <p:nvPr/>
        </p:nvSpPr>
        <p:spPr>
          <a:xfrm>
            <a:off x="4164931" y="2184871"/>
            <a:ext cx="1816769" cy="1609364"/>
          </a:xfrm>
          <a:prstGeom prst="flowChartOffpageConnector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>
              <a:solidFill>
                <a:schemeClr val="accent5"/>
              </a:solidFill>
            </a:endParaRPr>
          </a:p>
        </p:txBody>
      </p:sp>
      <p:sp>
        <p:nvSpPr>
          <p:cNvPr id="7" name="Off-page Connector 6">
            <a:extLst>
              <a:ext uri="{FF2B5EF4-FFF2-40B4-BE49-F238E27FC236}">
                <a16:creationId xmlns:a16="http://schemas.microsoft.com/office/drawing/2014/main" id="{988BFBF9-ACCB-8198-9033-74B1ABC7FEE5}"/>
              </a:ext>
            </a:extLst>
          </p:cNvPr>
          <p:cNvSpPr/>
          <p:nvPr/>
        </p:nvSpPr>
        <p:spPr>
          <a:xfrm>
            <a:off x="6212305" y="2184871"/>
            <a:ext cx="1816769" cy="1609364"/>
          </a:xfrm>
          <a:prstGeom prst="flowChartOffpageConnector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dirty="0">
              <a:solidFill>
                <a:schemeClr val="accent4"/>
              </a:solidFill>
            </a:endParaRPr>
          </a:p>
        </p:txBody>
      </p:sp>
      <p:sp>
        <p:nvSpPr>
          <p:cNvPr id="8" name="Off-page Connector 7">
            <a:extLst>
              <a:ext uri="{FF2B5EF4-FFF2-40B4-BE49-F238E27FC236}">
                <a16:creationId xmlns:a16="http://schemas.microsoft.com/office/drawing/2014/main" id="{67AA21C4-02C5-0232-9875-4FBD7506FF15}"/>
              </a:ext>
            </a:extLst>
          </p:cNvPr>
          <p:cNvSpPr/>
          <p:nvPr/>
        </p:nvSpPr>
        <p:spPr>
          <a:xfrm>
            <a:off x="8259678" y="2184871"/>
            <a:ext cx="1816769" cy="1609364"/>
          </a:xfrm>
          <a:prstGeom prst="flowChartOffpageConnector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>
              <a:solidFill>
                <a:schemeClr val="accent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DF37E1-794A-A120-7BE0-F0FA6692BBAB}"/>
              </a:ext>
            </a:extLst>
          </p:cNvPr>
          <p:cNvSpPr txBox="1"/>
          <p:nvPr/>
        </p:nvSpPr>
        <p:spPr>
          <a:xfrm>
            <a:off x="2031333" y="3964833"/>
            <a:ext cx="1989220" cy="10348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 Light"/>
              <a:buNone/>
            </a:pPr>
            <a:r>
              <a:rPr lang="en-GB" sz="1400" b="1" dirty="0">
                <a:solidFill>
                  <a:schemeClr val="accent6"/>
                </a:solidFill>
                <a:latin typeface="Avenir Next Ultra Light" panose="020B0203020202020204" pitchFamily="34" charset="77"/>
              </a:rPr>
              <a:t>Using </a:t>
            </a:r>
          </a:p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 Light"/>
              <a:buNone/>
            </a:pPr>
            <a:r>
              <a:rPr lang="en-GB" sz="1400" b="1" dirty="0">
                <a:solidFill>
                  <a:schemeClr val="accent6"/>
                </a:solidFill>
                <a:latin typeface="Avenir Next Ultra Light" panose="020B0203020202020204" pitchFamily="34" charset="77"/>
              </a:rPr>
              <a:t>.rename()</a:t>
            </a:r>
          </a:p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 Light"/>
              <a:buNone/>
            </a:pPr>
            <a:r>
              <a:rPr lang="en-GB" sz="1400" b="1" dirty="0">
                <a:solidFill>
                  <a:schemeClr val="accent6"/>
                </a:solidFill>
                <a:latin typeface="Avenir Next Ultra Light" panose="020B0203020202020204" pitchFamily="34" charset="77"/>
              </a:rPr>
              <a:t>.</a:t>
            </a:r>
            <a:r>
              <a:rPr lang="en-GB" sz="1400" b="1" dirty="0" err="1">
                <a:solidFill>
                  <a:schemeClr val="accent6"/>
                </a:solidFill>
                <a:latin typeface="Avenir Next Ultra Light" panose="020B0203020202020204" pitchFamily="34" charset="77"/>
              </a:rPr>
              <a:t>set_index</a:t>
            </a:r>
            <a:r>
              <a:rPr lang="en-GB" sz="1400" b="1" dirty="0">
                <a:solidFill>
                  <a:schemeClr val="accent6"/>
                </a:solidFill>
                <a:latin typeface="Avenir Next Ultra Light" panose="020B0203020202020204" pitchFamily="34" charset="77"/>
              </a:rPr>
              <a:t>()</a:t>
            </a:r>
          </a:p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 Light"/>
              <a:buNone/>
            </a:pPr>
            <a:r>
              <a:rPr lang="en-GB" sz="1400" b="1" dirty="0">
                <a:solidFill>
                  <a:schemeClr val="accent6"/>
                </a:solidFill>
                <a:latin typeface="Avenir Next Ultra Light" panose="020B0203020202020204" pitchFamily="34" charset="77"/>
              </a:rPr>
              <a:t>.</a:t>
            </a:r>
            <a:r>
              <a:rPr lang="en-GB" sz="1400" b="1" dirty="0" err="1">
                <a:solidFill>
                  <a:schemeClr val="accent6"/>
                </a:solidFill>
                <a:latin typeface="Avenir Next Ultra Light" panose="020B0203020202020204" pitchFamily="34" charset="77"/>
              </a:rPr>
              <a:t>reset_index</a:t>
            </a:r>
            <a:r>
              <a:rPr lang="en-GB" sz="1400" b="1" dirty="0">
                <a:solidFill>
                  <a:schemeClr val="accent6"/>
                </a:solidFill>
                <a:latin typeface="Avenir Next Ultra Light" panose="020B0203020202020204" pitchFamily="34" charset="77"/>
              </a:rPr>
              <a:t>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7E11F2-EFD6-74CD-781B-8E698E9F0668}"/>
              </a:ext>
            </a:extLst>
          </p:cNvPr>
          <p:cNvSpPr txBox="1"/>
          <p:nvPr/>
        </p:nvSpPr>
        <p:spPr>
          <a:xfrm>
            <a:off x="2031333" y="2697165"/>
            <a:ext cx="19852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Avenir Next" panose="020B0503020202020204" pitchFamily="34" charset="0"/>
              </a:rPr>
              <a:t>Rename columns and index</a:t>
            </a:r>
            <a:endParaRPr lang="en-BE" sz="1600" b="1" dirty="0">
              <a:latin typeface="Avenir Next" panose="020B0503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691ACC-A392-99DE-F485-E2A09AB36706}"/>
              </a:ext>
            </a:extLst>
          </p:cNvPr>
          <p:cNvSpPr txBox="1"/>
          <p:nvPr/>
        </p:nvSpPr>
        <p:spPr>
          <a:xfrm>
            <a:off x="4076701" y="3964833"/>
            <a:ext cx="1989220" cy="1508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 Light"/>
              <a:buNone/>
            </a:pPr>
            <a:r>
              <a:rPr lang="en-GB" sz="1400" b="1" dirty="0">
                <a:solidFill>
                  <a:schemeClr val="accent6"/>
                </a:solidFill>
                <a:effectLst/>
                <a:latin typeface="Avenir Next Ultra Light" panose="020B0203020202020204" pitchFamily="34" charset="77"/>
              </a:rPr>
              <a:t>Using</a:t>
            </a:r>
          </a:p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 Light"/>
              <a:buNone/>
            </a:pPr>
            <a:r>
              <a:rPr lang="en-GB" sz="1400" b="1" dirty="0" err="1">
                <a:solidFill>
                  <a:schemeClr val="accent6"/>
                </a:solidFill>
                <a:latin typeface="Avenir Next Ultra Light" panose="020B0203020202020204" pitchFamily="34" charset="77"/>
              </a:rPr>
              <a:t>str.split</a:t>
            </a:r>
            <a:r>
              <a:rPr lang="en-GB" sz="1400" b="1" dirty="0">
                <a:solidFill>
                  <a:schemeClr val="accent6"/>
                </a:solidFill>
                <a:latin typeface="Avenir Next Ultra Light" panose="020B0203020202020204" pitchFamily="34" charset="77"/>
              </a:rPr>
              <a:t>()</a:t>
            </a:r>
          </a:p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 Light"/>
              <a:buNone/>
            </a:pPr>
            <a:r>
              <a:rPr lang="en-GB" sz="1400" b="1" dirty="0" err="1">
                <a:solidFill>
                  <a:schemeClr val="accent6"/>
                </a:solidFill>
                <a:latin typeface="Avenir Next Ultra Light" panose="020B0203020202020204" pitchFamily="34" charset="77"/>
              </a:rPr>
              <a:t>str.replace</a:t>
            </a:r>
            <a:r>
              <a:rPr lang="en-GB" sz="1400" b="1" dirty="0">
                <a:solidFill>
                  <a:schemeClr val="accent6"/>
                </a:solidFill>
                <a:latin typeface="Avenir Next Ultra Light" panose="020B0203020202020204" pitchFamily="34" charset="77"/>
              </a:rPr>
              <a:t>()</a:t>
            </a:r>
          </a:p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 Light"/>
              <a:buNone/>
            </a:pPr>
            <a:r>
              <a:rPr lang="en-GB" sz="1400" b="1" dirty="0" err="1">
                <a:solidFill>
                  <a:schemeClr val="accent6"/>
                </a:solidFill>
                <a:latin typeface="Avenir Next Ultra Light" panose="020B0203020202020204" pitchFamily="34" charset="77"/>
              </a:rPr>
              <a:t>str.contains</a:t>
            </a:r>
            <a:r>
              <a:rPr lang="en-GB" sz="1400" b="1" dirty="0">
                <a:solidFill>
                  <a:schemeClr val="accent6"/>
                </a:solidFill>
                <a:latin typeface="Avenir Next Ultra Light" panose="020B0203020202020204" pitchFamily="34" charset="77"/>
              </a:rPr>
              <a:t>()</a:t>
            </a:r>
          </a:p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 Light"/>
              <a:buNone/>
            </a:pPr>
            <a:r>
              <a:rPr lang="en-GB" sz="1400" b="1" dirty="0" err="1">
                <a:solidFill>
                  <a:schemeClr val="accent6"/>
                </a:solidFill>
                <a:latin typeface="Avenir Next Ultra Light" panose="020B0203020202020204" pitchFamily="34" charset="77"/>
              </a:rPr>
              <a:t>str.startswith</a:t>
            </a:r>
            <a:r>
              <a:rPr lang="en-GB" sz="1400" b="1" dirty="0">
                <a:solidFill>
                  <a:schemeClr val="accent6"/>
                </a:solidFill>
                <a:latin typeface="Avenir Next Ultra Light" panose="020B0203020202020204" pitchFamily="34" charset="77"/>
              </a:rPr>
              <a:t>()</a:t>
            </a:r>
          </a:p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 Light"/>
              <a:buNone/>
            </a:pPr>
            <a:r>
              <a:rPr lang="en-GB" sz="1400" b="1" dirty="0" err="1">
                <a:solidFill>
                  <a:schemeClr val="accent6"/>
                </a:solidFill>
                <a:latin typeface="Avenir Next Ultra Light" panose="020B0203020202020204" pitchFamily="34" charset="77"/>
              </a:rPr>
              <a:t>str.endsiwith</a:t>
            </a:r>
            <a:r>
              <a:rPr lang="en-GB" sz="1400" b="1" dirty="0">
                <a:solidFill>
                  <a:schemeClr val="accent6"/>
                </a:solidFill>
                <a:latin typeface="Avenir Next Ultra Light" panose="020B0203020202020204" pitchFamily="34" charset="77"/>
              </a:rPr>
              <a:t>()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E61C3D-4128-F71B-5CEB-6A0288AD6B9C}"/>
              </a:ext>
            </a:extLst>
          </p:cNvPr>
          <p:cNvSpPr txBox="1"/>
          <p:nvPr/>
        </p:nvSpPr>
        <p:spPr>
          <a:xfrm>
            <a:off x="4260978" y="2697165"/>
            <a:ext cx="16206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Avenir Next" panose="020B0503020202020204" pitchFamily="34" charset="0"/>
              </a:rPr>
              <a:t>String operations</a:t>
            </a:r>
            <a:endParaRPr lang="en-BE" sz="1600" b="1" dirty="0">
              <a:latin typeface="Avenir Next" panose="020B0503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CDF6F6-975D-48DF-4167-CCDEC76C09BC}"/>
              </a:ext>
            </a:extLst>
          </p:cNvPr>
          <p:cNvSpPr txBox="1"/>
          <p:nvPr/>
        </p:nvSpPr>
        <p:spPr>
          <a:xfrm>
            <a:off x="6126079" y="3964833"/>
            <a:ext cx="1989220" cy="5609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 Light"/>
              <a:buNone/>
            </a:pPr>
            <a:r>
              <a:rPr lang="en-GB" sz="1400" b="1" dirty="0">
                <a:solidFill>
                  <a:schemeClr val="accent6"/>
                </a:solidFill>
                <a:latin typeface="Avenir Next Ultra Light" panose="020B0203020202020204" pitchFamily="34" charset="77"/>
              </a:rPr>
              <a:t>Using</a:t>
            </a:r>
          </a:p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 Light"/>
              <a:buNone/>
            </a:pPr>
            <a:r>
              <a:rPr lang="en-GB" sz="1400" b="1" dirty="0">
                <a:solidFill>
                  <a:schemeClr val="accent6"/>
                </a:solidFill>
                <a:latin typeface="Avenir Next Ultra Light" panose="020B0203020202020204" pitchFamily="34" charset="77"/>
              </a:rPr>
              <a:t>.</a:t>
            </a:r>
            <a:r>
              <a:rPr lang="en-GB" sz="1400" b="1" dirty="0" err="1">
                <a:solidFill>
                  <a:schemeClr val="accent6"/>
                </a:solidFill>
                <a:latin typeface="Avenir Next Ultra Light" panose="020B0203020202020204" pitchFamily="34" charset="77"/>
              </a:rPr>
              <a:t>drop_duplicates</a:t>
            </a:r>
            <a:r>
              <a:rPr lang="en-GB" sz="1400" b="1" dirty="0">
                <a:solidFill>
                  <a:schemeClr val="accent6"/>
                </a:solidFill>
                <a:latin typeface="Avenir Next Ultra Light" panose="020B0203020202020204" pitchFamily="34" charset="77"/>
              </a:rPr>
              <a:t>()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972351-F9C7-B0CF-22AC-E97EE0B9F0A0}"/>
              </a:ext>
            </a:extLst>
          </p:cNvPr>
          <p:cNvSpPr txBox="1"/>
          <p:nvPr/>
        </p:nvSpPr>
        <p:spPr>
          <a:xfrm>
            <a:off x="6310356" y="2697165"/>
            <a:ext cx="16206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Avenir Next" panose="020B0503020202020204" pitchFamily="34" charset="0"/>
              </a:rPr>
              <a:t>Handle duplicates</a:t>
            </a:r>
            <a:endParaRPr lang="en-BE" sz="1600" b="1" dirty="0">
              <a:latin typeface="Avenir Next" panose="020B0503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C498CB1-5E91-E011-C79C-AF64C1D49355}"/>
              </a:ext>
            </a:extLst>
          </p:cNvPr>
          <p:cNvSpPr txBox="1"/>
          <p:nvPr/>
        </p:nvSpPr>
        <p:spPr>
          <a:xfrm>
            <a:off x="8171447" y="3964833"/>
            <a:ext cx="1989220" cy="5609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 Light"/>
              <a:buNone/>
            </a:pPr>
            <a:r>
              <a:rPr lang="en-GB" sz="1400" b="1" dirty="0">
                <a:solidFill>
                  <a:schemeClr val="accent6"/>
                </a:solidFill>
                <a:effectLst/>
                <a:latin typeface="Avenir Next Ultra Light" panose="020B0203020202020204" pitchFamily="34" charset="77"/>
              </a:rPr>
              <a:t>Using</a:t>
            </a:r>
          </a:p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 Light"/>
              <a:buNone/>
            </a:pPr>
            <a:r>
              <a:rPr lang="en-GB" sz="1400" b="1" dirty="0">
                <a:solidFill>
                  <a:schemeClr val="accent6"/>
                </a:solidFill>
                <a:latin typeface="Avenir Next Ultra Light" panose="020B0203020202020204" pitchFamily="34" charset="77"/>
              </a:rPr>
              <a:t>.</a:t>
            </a:r>
            <a:r>
              <a:rPr lang="en-GB" sz="1400" b="1" dirty="0" err="1">
                <a:solidFill>
                  <a:schemeClr val="accent6"/>
                </a:solidFill>
                <a:latin typeface="Avenir Next Ultra Light" panose="020B0203020202020204" pitchFamily="34" charset="77"/>
              </a:rPr>
              <a:t>astype</a:t>
            </a:r>
            <a:r>
              <a:rPr lang="en-GB" sz="1400" b="1" dirty="0">
                <a:solidFill>
                  <a:schemeClr val="accent6"/>
                </a:solidFill>
                <a:latin typeface="Avenir Next Ultra Light" panose="020B0203020202020204" pitchFamily="34" charset="77"/>
              </a:rPr>
              <a:t>()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03060E5-3805-A760-1575-48C727486AB6}"/>
              </a:ext>
            </a:extLst>
          </p:cNvPr>
          <p:cNvSpPr txBox="1"/>
          <p:nvPr/>
        </p:nvSpPr>
        <p:spPr>
          <a:xfrm>
            <a:off x="8355724" y="2697165"/>
            <a:ext cx="16206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Avenir Next" panose="020B0503020202020204" pitchFamily="34" charset="0"/>
              </a:rPr>
              <a:t>Data type conversion</a:t>
            </a:r>
            <a:endParaRPr lang="en-BE" sz="1600" b="1" dirty="0"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776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0BD850-B234-0A1F-6B2C-195396E081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D74940BD-70E6-71EF-4955-95D8862C7C68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49B8E55-0D84-3591-9634-DB1D2931510F}"/>
              </a:ext>
            </a:extLst>
          </p:cNvPr>
          <p:cNvSpPr/>
          <p:nvPr/>
        </p:nvSpPr>
        <p:spPr>
          <a:xfrm>
            <a:off x="6102145" y="1482"/>
            <a:ext cx="6096000" cy="6858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01F24D9A-2CBA-4D8B-1299-78DC968D1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765" y="528907"/>
            <a:ext cx="10515600" cy="720725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solidFill>
                  <a:schemeClr val="tx1">
                    <a:alpha val="99000"/>
                  </a:schemeClr>
                </a:solidFill>
              </a:rPr>
              <a:t>DataFrame</a:t>
            </a:r>
            <a:r>
              <a:rPr lang="en-US" dirty="0">
                <a:solidFill>
                  <a:schemeClr val="tx1">
                    <a:alpha val="99000"/>
                  </a:schemeClr>
                </a:solidFill>
              </a:rPr>
              <a:t> Cleaning and Transformation</a:t>
            </a:r>
            <a:endParaRPr lang="en-BE" dirty="0">
              <a:solidFill>
                <a:schemeClr val="tx1">
                  <a:alpha val="99000"/>
                </a:schemeClr>
              </a:solidFill>
            </a:endParaRPr>
          </a:p>
        </p:txBody>
      </p:sp>
      <p:sp>
        <p:nvSpPr>
          <p:cNvPr id="3" name="Off-page Connector 2">
            <a:extLst>
              <a:ext uri="{FF2B5EF4-FFF2-40B4-BE49-F238E27FC236}">
                <a16:creationId xmlns:a16="http://schemas.microsoft.com/office/drawing/2014/main" id="{32B39513-99F2-5EF0-2190-C6F9C65DBB33}"/>
              </a:ext>
            </a:extLst>
          </p:cNvPr>
          <p:cNvSpPr/>
          <p:nvPr/>
        </p:nvSpPr>
        <p:spPr>
          <a:xfrm>
            <a:off x="2139615" y="1984865"/>
            <a:ext cx="1816769" cy="1609364"/>
          </a:xfrm>
          <a:prstGeom prst="flowChartOffpageConnector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>
              <a:solidFill>
                <a:schemeClr val="accent6"/>
              </a:solidFill>
            </a:endParaRPr>
          </a:p>
        </p:txBody>
      </p:sp>
      <p:sp>
        <p:nvSpPr>
          <p:cNvPr id="4" name="Off-page Connector 3">
            <a:extLst>
              <a:ext uri="{FF2B5EF4-FFF2-40B4-BE49-F238E27FC236}">
                <a16:creationId xmlns:a16="http://schemas.microsoft.com/office/drawing/2014/main" id="{0402D014-AB59-9230-9914-3C765B391EE1}"/>
              </a:ext>
            </a:extLst>
          </p:cNvPr>
          <p:cNvSpPr/>
          <p:nvPr/>
        </p:nvSpPr>
        <p:spPr>
          <a:xfrm>
            <a:off x="8235615" y="1907800"/>
            <a:ext cx="1816769" cy="1609364"/>
          </a:xfrm>
          <a:prstGeom prst="flowChartOffpageConnector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>
              <a:solidFill>
                <a:schemeClr val="accent5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0FD7AF-D6F9-2BFC-6E9F-BCA31ACBA189}"/>
              </a:ext>
            </a:extLst>
          </p:cNvPr>
          <p:cNvSpPr txBox="1"/>
          <p:nvPr/>
        </p:nvSpPr>
        <p:spPr>
          <a:xfrm>
            <a:off x="2055394" y="2402118"/>
            <a:ext cx="1985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venir Next" panose="020B0503020202020204" pitchFamily="34" charset="0"/>
              </a:rPr>
              <a:t>Data Normalization</a:t>
            </a:r>
            <a:endParaRPr lang="en-BE" b="1" dirty="0">
              <a:latin typeface="Avenir Next" panose="020B0503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D5316A-5D7B-C04B-7389-2E882ACB398E}"/>
              </a:ext>
            </a:extLst>
          </p:cNvPr>
          <p:cNvSpPr txBox="1"/>
          <p:nvPr/>
        </p:nvSpPr>
        <p:spPr>
          <a:xfrm>
            <a:off x="7292210" y="3827346"/>
            <a:ext cx="3703578" cy="19136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 Light"/>
              <a:buNone/>
            </a:pPr>
            <a:r>
              <a:rPr lang="en-GB" b="1" dirty="0">
                <a:effectLst/>
                <a:latin typeface="Avenir Next Ultra Light" panose="020B0203020202020204" pitchFamily="34" charset="77"/>
              </a:rPr>
              <a:t>Transform data to have a mean of 0 and standard deviation of 1. Useful when data follows a normal distribution, and you want to compare features with different units or scales</a:t>
            </a:r>
            <a:endParaRPr lang="en-GB" b="1" dirty="0">
              <a:latin typeface="Avenir Next Ultra Light" panose="020B0203020202020204" pitchFamily="34" charset="7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BFF7C1-B666-6D2C-F717-6A49B3F93A54}"/>
              </a:ext>
            </a:extLst>
          </p:cNvPr>
          <p:cNvSpPr txBox="1"/>
          <p:nvPr/>
        </p:nvSpPr>
        <p:spPr>
          <a:xfrm>
            <a:off x="8094014" y="2358308"/>
            <a:ext cx="21358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venir Next" panose="020B0503020202020204" pitchFamily="34" charset="0"/>
              </a:rPr>
              <a:t>Data</a:t>
            </a:r>
            <a:r>
              <a:rPr lang="en-US" sz="1600" b="1" dirty="0">
                <a:latin typeface="Avenir Next" panose="020B0503020202020204" pitchFamily="34" charset="0"/>
              </a:rPr>
              <a:t> </a:t>
            </a:r>
            <a:r>
              <a:rPr lang="en-US" b="1" dirty="0">
                <a:latin typeface="Avenir Next" panose="020B0503020202020204" pitchFamily="34" charset="0"/>
              </a:rPr>
              <a:t>Standardization</a:t>
            </a:r>
            <a:endParaRPr lang="en-BE" sz="1600" b="1" dirty="0">
              <a:latin typeface="Avenir Next" panose="020B0503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B0BF38-3887-C16F-6EBA-78B0395EB141}"/>
              </a:ext>
            </a:extLst>
          </p:cNvPr>
          <p:cNvSpPr txBox="1"/>
          <p:nvPr/>
        </p:nvSpPr>
        <p:spPr>
          <a:xfrm>
            <a:off x="1475994" y="3898167"/>
            <a:ext cx="3144010" cy="221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 Light"/>
              <a:buNone/>
            </a:pPr>
            <a:r>
              <a:rPr lang="en-GB" b="1" dirty="0">
                <a:effectLst/>
                <a:latin typeface="Avenir Next Ultra Light" panose="020B0203020202020204" pitchFamily="34" charset="77"/>
              </a:rPr>
              <a:t>Scale values in </a:t>
            </a:r>
            <a:r>
              <a:rPr lang="en-GB" b="1" dirty="0" err="1">
                <a:effectLst/>
                <a:latin typeface="Avenir Next Ultra Light" panose="020B0203020202020204" pitchFamily="34" charset="77"/>
              </a:rPr>
              <a:t>dataframe</a:t>
            </a:r>
            <a:r>
              <a:rPr lang="en-GB" b="1" dirty="0">
                <a:effectLst/>
                <a:latin typeface="Avenir Next Ultra Light" panose="020B0203020202020204" pitchFamily="34" charset="77"/>
              </a:rPr>
              <a:t> into a specific range (0 to 1) when you want to ensure all features have the same scale. Useful for algorithms like KNN and neural networks</a:t>
            </a:r>
            <a:endParaRPr lang="en-GB" b="1" dirty="0">
              <a:latin typeface="Avenir Next Ultra Light" panose="020B02030202020202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5674586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D6E3C130-F94A-D425-8EDE-7420D9AB91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82742" y="3831603"/>
            <a:ext cx="665571" cy="665571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D2F72C74-9E9F-B323-C83E-9081597BB0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2417403" y="1911360"/>
            <a:ext cx="665571" cy="66557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6275145-FD2E-52C0-DE30-15000C7B7397}"/>
              </a:ext>
            </a:extLst>
          </p:cNvPr>
          <p:cNvSpPr txBox="1"/>
          <p:nvPr/>
        </p:nvSpPr>
        <p:spPr>
          <a:xfrm>
            <a:off x="3309258" y="2459504"/>
            <a:ext cx="557348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000" b="1" dirty="0">
                <a:solidFill>
                  <a:schemeClr val="accent6"/>
                </a:solidFill>
                <a:effectLst/>
                <a:latin typeface="Avenir Next" panose="020B0503020202020204" pitchFamily="34" charset="0"/>
              </a:rPr>
              <a:t>Other Data Manipulation Techniques</a:t>
            </a:r>
            <a:endParaRPr lang="en-BE" sz="4000" b="1" dirty="0">
              <a:solidFill>
                <a:schemeClr val="accent6"/>
              </a:solidFill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8693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7A33B8D2-D569-FEAC-72EF-EF9396B35D6E}"/>
              </a:ext>
            </a:extLst>
          </p:cNvPr>
          <p:cNvGrpSpPr/>
          <p:nvPr/>
        </p:nvGrpSpPr>
        <p:grpSpPr>
          <a:xfrm rot="2703706">
            <a:off x="4322481" y="492441"/>
            <a:ext cx="3080868" cy="2726865"/>
            <a:chOff x="2302045" y="2179092"/>
            <a:chExt cx="1662941" cy="3024168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0C1C83B5-389F-2B17-B42C-312C3BB4D4F0}"/>
                </a:ext>
              </a:extLst>
            </p:cNvPr>
            <p:cNvSpPr/>
            <p:nvPr/>
          </p:nvSpPr>
          <p:spPr>
            <a:xfrm rot="2700000">
              <a:off x="2302046" y="2860287"/>
              <a:ext cx="1662940" cy="1662941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77F55E2-5DF6-BF00-D57F-69E37D793DFB}"/>
                </a:ext>
              </a:extLst>
            </p:cNvPr>
            <p:cNvSpPr txBox="1"/>
            <p:nvPr/>
          </p:nvSpPr>
          <p:spPr>
            <a:xfrm rot="18896294">
              <a:off x="1622224" y="3500130"/>
              <a:ext cx="3024168" cy="3820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BE"/>
              </a:defPPr>
              <a:lvl1pPr algn="ctr">
                <a:defRPr sz="4000" b="1">
                  <a:solidFill>
                    <a:schemeClr val="tx1"/>
                  </a:solidFill>
                  <a:latin typeface="Avenir Next Heavy" panose="020B0503020202020204" pitchFamily="34" charset="0"/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en-US" dirty="0" err="1"/>
                <a:t>Concat</a:t>
              </a:r>
              <a:endParaRPr lang="en-BE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AF3EC68-553B-A24A-9166-C26215C09306}"/>
              </a:ext>
            </a:extLst>
          </p:cNvPr>
          <p:cNvGrpSpPr/>
          <p:nvPr/>
        </p:nvGrpSpPr>
        <p:grpSpPr>
          <a:xfrm rot="2703706">
            <a:off x="4340412" y="2165946"/>
            <a:ext cx="3080868" cy="2726865"/>
            <a:chOff x="2302045" y="2151001"/>
            <a:chExt cx="1662941" cy="3024168"/>
          </a:xfrm>
        </p:grpSpPr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20AFE55D-D452-C086-3579-F94B302E7602}"/>
                </a:ext>
              </a:extLst>
            </p:cNvPr>
            <p:cNvSpPr/>
            <p:nvPr/>
          </p:nvSpPr>
          <p:spPr>
            <a:xfrm rot="2700000">
              <a:off x="2302046" y="2860287"/>
              <a:ext cx="1662940" cy="1662941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7E59372-C57F-9B3E-F456-105E21C0AE7B}"/>
                </a:ext>
              </a:extLst>
            </p:cNvPr>
            <p:cNvSpPr txBox="1"/>
            <p:nvPr/>
          </p:nvSpPr>
          <p:spPr>
            <a:xfrm rot="18840098">
              <a:off x="1608524" y="3472039"/>
              <a:ext cx="3024168" cy="3820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BE"/>
              </a:defPPr>
              <a:lvl1pPr algn="ctr">
                <a:defRPr sz="4000" b="1">
                  <a:solidFill>
                    <a:schemeClr val="tx1"/>
                  </a:solidFill>
                  <a:latin typeface="Avenir Next Heavy" panose="020B0503020202020204" pitchFamily="34" charset="0"/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en-US" dirty="0"/>
                <a:t>Join</a:t>
              </a:r>
              <a:endParaRPr lang="en-BE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0A6559B-DF1A-3789-061B-CFCE96A86A2E}"/>
              </a:ext>
            </a:extLst>
          </p:cNvPr>
          <p:cNvGrpSpPr/>
          <p:nvPr/>
        </p:nvGrpSpPr>
        <p:grpSpPr>
          <a:xfrm rot="2703706">
            <a:off x="4340412" y="3826313"/>
            <a:ext cx="3080868" cy="2726865"/>
            <a:chOff x="2302045" y="2151001"/>
            <a:chExt cx="1662941" cy="3024168"/>
          </a:xfrm>
        </p:grpSpPr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378E3B7E-AE5A-F5A2-D8D8-CD143B37116C}"/>
                </a:ext>
              </a:extLst>
            </p:cNvPr>
            <p:cNvSpPr/>
            <p:nvPr/>
          </p:nvSpPr>
          <p:spPr>
            <a:xfrm rot="2700000">
              <a:off x="2302046" y="2860287"/>
              <a:ext cx="1662940" cy="1662941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8B8682A-2E52-D507-FB83-929F691FBAAD}"/>
                </a:ext>
              </a:extLst>
            </p:cNvPr>
            <p:cNvSpPr txBox="1"/>
            <p:nvPr/>
          </p:nvSpPr>
          <p:spPr>
            <a:xfrm rot="18840098">
              <a:off x="1608524" y="3472039"/>
              <a:ext cx="3024168" cy="3820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BE"/>
              </a:defPPr>
              <a:lvl1pPr algn="ctr">
                <a:defRPr sz="4000" b="1">
                  <a:solidFill>
                    <a:schemeClr val="tx1"/>
                  </a:solidFill>
                  <a:latin typeface="Avenir Next Heavy" panose="020B0503020202020204" pitchFamily="34" charset="0"/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en-US" dirty="0"/>
                <a:t>Merge</a:t>
              </a:r>
              <a:endParaRPr lang="en-BE" dirty="0"/>
            </a:p>
          </p:txBody>
        </p:sp>
      </p:grp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B567D15-006A-930D-2B57-2803ECCBE879}"/>
              </a:ext>
            </a:extLst>
          </p:cNvPr>
          <p:cNvCxnSpPr/>
          <p:nvPr/>
        </p:nvCxnSpPr>
        <p:spPr>
          <a:xfrm flipH="1">
            <a:off x="2994212" y="1810871"/>
            <a:ext cx="1075764" cy="0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D44182F-29E5-447D-FBD7-5380F0BD851D}"/>
              </a:ext>
            </a:extLst>
          </p:cNvPr>
          <p:cNvCxnSpPr>
            <a:cxnSpLocks/>
          </p:cNvCxnSpPr>
          <p:nvPr/>
        </p:nvCxnSpPr>
        <p:spPr>
          <a:xfrm>
            <a:off x="7557247" y="3437965"/>
            <a:ext cx="1192306" cy="0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052567C-4911-B92E-B685-2FD1C4C770AA}"/>
              </a:ext>
            </a:extLst>
          </p:cNvPr>
          <p:cNvCxnSpPr>
            <a:cxnSpLocks/>
          </p:cNvCxnSpPr>
          <p:nvPr/>
        </p:nvCxnSpPr>
        <p:spPr>
          <a:xfrm flipH="1">
            <a:off x="3370730" y="5355928"/>
            <a:ext cx="860611" cy="0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3A59C63C-9547-7E40-1747-9F6AA67416D3}"/>
              </a:ext>
            </a:extLst>
          </p:cNvPr>
          <p:cNvSpPr txBox="1"/>
          <p:nvPr/>
        </p:nvSpPr>
        <p:spPr>
          <a:xfrm>
            <a:off x="226720" y="1311119"/>
            <a:ext cx="3144010" cy="9995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 Light"/>
              <a:buNone/>
            </a:pPr>
            <a:r>
              <a:rPr lang="en-GB" b="1" dirty="0">
                <a:solidFill>
                  <a:schemeClr val="tx2">
                    <a:lumMod val="75000"/>
                  </a:schemeClr>
                </a:solidFill>
                <a:effectLst/>
                <a:latin typeface="Avenir Next Ultra Light" panose="020B0203020202020204" pitchFamily="34" charset="77"/>
              </a:rPr>
              <a:t>Use to stack </a:t>
            </a:r>
            <a:r>
              <a:rPr lang="en-GB" b="1" dirty="0" err="1">
                <a:solidFill>
                  <a:schemeClr val="tx2">
                    <a:lumMod val="75000"/>
                  </a:schemeClr>
                </a:solidFill>
                <a:effectLst/>
                <a:latin typeface="Avenir Next Ultra Light" panose="020B0203020202020204" pitchFamily="34" charset="77"/>
              </a:rPr>
              <a:t>dataframes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  <a:effectLst/>
                <a:latin typeface="Avenir Next Ultra Light" panose="020B0203020202020204" pitchFamily="34" charset="77"/>
              </a:rPr>
              <a:t> together by rows or columns</a:t>
            </a:r>
            <a:endParaRPr lang="en-GB" b="1" dirty="0">
              <a:solidFill>
                <a:schemeClr val="tx2">
                  <a:lumMod val="75000"/>
                </a:schemeClr>
              </a:solidFill>
              <a:latin typeface="Avenir Next Ultra Light" panose="020B0203020202020204" pitchFamily="34" charset="7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8D75C6D-8106-6334-23FD-63C0724937B1}"/>
              </a:ext>
            </a:extLst>
          </p:cNvPr>
          <p:cNvSpPr txBox="1"/>
          <p:nvPr/>
        </p:nvSpPr>
        <p:spPr>
          <a:xfrm>
            <a:off x="8519073" y="2938213"/>
            <a:ext cx="3144010" cy="9995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 Light"/>
              <a:buNone/>
            </a:pPr>
            <a:r>
              <a:rPr lang="en-GB" b="1" dirty="0">
                <a:solidFill>
                  <a:schemeClr val="tx2">
                    <a:lumMod val="75000"/>
                  </a:schemeClr>
                </a:solidFill>
                <a:effectLst/>
                <a:latin typeface="Avenir Next Ultra Light" panose="020B0203020202020204" pitchFamily="34" charset="77"/>
              </a:rPr>
              <a:t>Combine </a:t>
            </a:r>
            <a:r>
              <a:rPr lang="en-GB" b="1" dirty="0" err="1">
                <a:solidFill>
                  <a:schemeClr val="tx2">
                    <a:lumMod val="75000"/>
                  </a:schemeClr>
                </a:solidFill>
                <a:effectLst/>
                <a:latin typeface="Avenir Next Ultra Light" panose="020B0203020202020204" pitchFamily="34" charset="77"/>
              </a:rPr>
              <a:t>dataframes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  <a:effectLst/>
                <a:latin typeface="Avenir Next Ultra Light" panose="020B0203020202020204" pitchFamily="34" charset="77"/>
              </a:rPr>
              <a:t> on their indices or single column</a:t>
            </a:r>
            <a:endParaRPr lang="en-GB" b="1" dirty="0">
              <a:solidFill>
                <a:schemeClr val="tx2">
                  <a:lumMod val="75000"/>
                </a:schemeClr>
              </a:solidFill>
              <a:latin typeface="Avenir Next Ultra Light" panose="020B0203020202020204" pitchFamily="34" charset="7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C61B8A7-0492-319E-3142-A1EC1754C88C}"/>
              </a:ext>
            </a:extLst>
          </p:cNvPr>
          <p:cNvSpPr txBox="1"/>
          <p:nvPr/>
        </p:nvSpPr>
        <p:spPr>
          <a:xfrm>
            <a:off x="226720" y="4735048"/>
            <a:ext cx="3144010" cy="16089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 Light"/>
              <a:buNone/>
            </a:pPr>
            <a:r>
              <a:rPr lang="en-GB" b="1" dirty="0">
                <a:solidFill>
                  <a:schemeClr val="tx2">
                    <a:lumMod val="75000"/>
                  </a:schemeClr>
                </a:solidFill>
                <a:effectLst/>
                <a:latin typeface="Avenir Next Ultra Light" panose="020B0203020202020204" pitchFamily="34" charset="77"/>
              </a:rPr>
              <a:t>Combine </a:t>
            </a:r>
            <a:r>
              <a:rPr lang="en-GB" b="1" dirty="0" err="1">
                <a:solidFill>
                  <a:schemeClr val="tx2">
                    <a:lumMod val="75000"/>
                  </a:schemeClr>
                </a:solidFill>
                <a:effectLst/>
                <a:latin typeface="Avenir Next Ultra Light" panose="020B0203020202020204" pitchFamily="34" charset="77"/>
              </a:rPr>
              <a:t>dataframes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  <a:effectLst/>
                <a:latin typeface="Avenir Next Ultra Light" panose="020B0203020202020204" pitchFamily="34" charset="77"/>
              </a:rPr>
              <a:t> based on columns or keys</a:t>
            </a:r>
          </a:p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 Light"/>
              <a:buNone/>
            </a:pPr>
            <a:endParaRPr lang="en-GB" b="1" dirty="0">
              <a:solidFill>
                <a:schemeClr val="tx2">
                  <a:lumMod val="75000"/>
                </a:schemeClr>
              </a:solidFill>
              <a:latin typeface="Avenir Next Ultra Light" panose="020B0203020202020204" pitchFamily="34" charset="77"/>
            </a:endParaRPr>
          </a:p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 Light"/>
              <a:buNone/>
            </a:pPr>
            <a:r>
              <a:rPr lang="en-GB" b="1" dirty="0">
                <a:solidFill>
                  <a:schemeClr val="tx2">
                    <a:lumMod val="75000"/>
                  </a:schemeClr>
                </a:solidFill>
                <a:latin typeface="Avenir Next Ultra Light" panose="020B0203020202020204" pitchFamily="34" charset="77"/>
              </a:rPr>
              <a:t>SQL-like joins on common columns</a:t>
            </a:r>
          </a:p>
        </p:txBody>
      </p:sp>
    </p:spTree>
    <p:extLst>
      <p:ext uri="{BB962C8B-B14F-4D97-AF65-F5344CB8AC3E}">
        <p14:creationId xmlns:p14="http://schemas.microsoft.com/office/powerpoint/2010/main" val="2968218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val 6">
            <a:extLst>
              <a:ext uri="{FF2B5EF4-FFF2-40B4-BE49-F238E27FC236}">
                <a16:creationId xmlns:a16="http://schemas.microsoft.com/office/drawing/2014/main" id="{3E33B291-22CD-31E1-5D22-3A147115957A}"/>
              </a:ext>
            </a:extLst>
          </p:cNvPr>
          <p:cNvSpPr/>
          <p:nvPr/>
        </p:nvSpPr>
        <p:spPr>
          <a:xfrm flipV="1">
            <a:off x="3151102" y="1131520"/>
            <a:ext cx="6591370" cy="5588734"/>
          </a:xfrm>
          <a:custGeom>
            <a:avLst/>
            <a:gdLst>
              <a:gd name="connsiteX0" fmla="*/ 0 w 5280660"/>
              <a:gd name="connsiteY0" fmla="*/ 1605915 h 3211830"/>
              <a:gd name="connsiteX1" fmla="*/ 2640330 w 5280660"/>
              <a:gd name="connsiteY1" fmla="*/ 0 h 3211830"/>
              <a:gd name="connsiteX2" fmla="*/ 5280660 w 5280660"/>
              <a:gd name="connsiteY2" fmla="*/ 1605915 h 3211830"/>
              <a:gd name="connsiteX3" fmla="*/ 2640330 w 5280660"/>
              <a:gd name="connsiteY3" fmla="*/ 3211830 h 3211830"/>
              <a:gd name="connsiteX4" fmla="*/ 0 w 5280660"/>
              <a:gd name="connsiteY4" fmla="*/ 1605915 h 3211830"/>
              <a:gd name="connsiteX0" fmla="*/ 0 w 5280660"/>
              <a:gd name="connsiteY0" fmla="*/ 1831322 h 3437237"/>
              <a:gd name="connsiteX1" fmla="*/ 2640330 w 5280660"/>
              <a:gd name="connsiteY1" fmla="*/ 225407 h 3437237"/>
              <a:gd name="connsiteX2" fmla="*/ 5280660 w 5280660"/>
              <a:gd name="connsiteY2" fmla="*/ 1831322 h 3437237"/>
              <a:gd name="connsiteX3" fmla="*/ 2640330 w 5280660"/>
              <a:gd name="connsiteY3" fmla="*/ 3437237 h 3437237"/>
              <a:gd name="connsiteX4" fmla="*/ 0 w 5280660"/>
              <a:gd name="connsiteY4" fmla="*/ 1831322 h 3437237"/>
              <a:gd name="connsiteX0" fmla="*/ 0 w 5360670"/>
              <a:gd name="connsiteY0" fmla="*/ 1607714 h 3216287"/>
              <a:gd name="connsiteX1" fmla="*/ 2640330 w 5360670"/>
              <a:gd name="connsiteY1" fmla="*/ 1799 h 3216287"/>
              <a:gd name="connsiteX2" fmla="*/ 5360670 w 5360670"/>
              <a:gd name="connsiteY2" fmla="*/ 1870604 h 3216287"/>
              <a:gd name="connsiteX3" fmla="*/ 2640330 w 5360670"/>
              <a:gd name="connsiteY3" fmla="*/ 3213629 h 3216287"/>
              <a:gd name="connsiteX4" fmla="*/ 0 w 5360670"/>
              <a:gd name="connsiteY4" fmla="*/ 1607714 h 3216287"/>
              <a:gd name="connsiteX0" fmla="*/ 0 w 5360670"/>
              <a:gd name="connsiteY0" fmla="*/ 1606350 h 3214923"/>
              <a:gd name="connsiteX1" fmla="*/ 2640330 w 5360670"/>
              <a:gd name="connsiteY1" fmla="*/ 435 h 3214923"/>
              <a:gd name="connsiteX2" fmla="*/ 5360670 w 5360670"/>
              <a:gd name="connsiteY2" fmla="*/ 1869240 h 3214923"/>
              <a:gd name="connsiteX3" fmla="*/ 2640330 w 5360670"/>
              <a:gd name="connsiteY3" fmla="*/ 3212265 h 3214923"/>
              <a:gd name="connsiteX4" fmla="*/ 0 w 5360670"/>
              <a:gd name="connsiteY4" fmla="*/ 1606350 h 3214923"/>
              <a:gd name="connsiteX0" fmla="*/ 17 w 5360687"/>
              <a:gd name="connsiteY0" fmla="*/ 1606259 h 4104724"/>
              <a:gd name="connsiteX1" fmla="*/ 2640347 w 5360687"/>
              <a:gd name="connsiteY1" fmla="*/ 344 h 4104724"/>
              <a:gd name="connsiteX2" fmla="*/ 5360687 w 5360687"/>
              <a:gd name="connsiteY2" fmla="*/ 1869149 h 4104724"/>
              <a:gd name="connsiteX3" fmla="*/ 2663207 w 5360687"/>
              <a:gd name="connsiteY3" fmla="*/ 4103714 h 4104724"/>
              <a:gd name="connsiteX4" fmla="*/ 17 w 5360687"/>
              <a:gd name="connsiteY4" fmla="*/ 1606259 h 4104724"/>
              <a:gd name="connsiteX0" fmla="*/ 17 w 5360687"/>
              <a:gd name="connsiteY0" fmla="*/ 1606259 h 4543758"/>
              <a:gd name="connsiteX1" fmla="*/ 2640347 w 5360687"/>
              <a:gd name="connsiteY1" fmla="*/ 344 h 4543758"/>
              <a:gd name="connsiteX2" fmla="*/ 5360687 w 5360687"/>
              <a:gd name="connsiteY2" fmla="*/ 1869149 h 4543758"/>
              <a:gd name="connsiteX3" fmla="*/ 2663207 w 5360687"/>
              <a:gd name="connsiteY3" fmla="*/ 4103714 h 4543758"/>
              <a:gd name="connsiteX4" fmla="*/ 17 w 5360687"/>
              <a:gd name="connsiteY4" fmla="*/ 1606259 h 4543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0687" h="4543758">
                <a:moveTo>
                  <a:pt x="17" y="1606259"/>
                </a:moveTo>
                <a:cubicBezTo>
                  <a:pt x="-3793" y="922364"/>
                  <a:pt x="626762" y="-20611"/>
                  <a:pt x="2640347" y="344"/>
                </a:cubicBezTo>
                <a:cubicBezTo>
                  <a:pt x="4653932" y="21299"/>
                  <a:pt x="5360687" y="982227"/>
                  <a:pt x="5360687" y="1869149"/>
                </a:cubicBezTo>
                <a:cubicBezTo>
                  <a:pt x="5360687" y="2756071"/>
                  <a:pt x="4151012" y="2455889"/>
                  <a:pt x="2663207" y="4103714"/>
                </a:cubicBezTo>
                <a:cubicBezTo>
                  <a:pt x="1175402" y="5751539"/>
                  <a:pt x="3827" y="2290154"/>
                  <a:pt x="17" y="1606259"/>
                </a:cubicBez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>
            <a:solidFill>
              <a:schemeClr val="accent4">
                <a:alpha val="29723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3" name="Oval 6">
            <a:extLst>
              <a:ext uri="{FF2B5EF4-FFF2-40B4-BE49-F238E27FC236}">
                <a16:creationId xmlns:a16="http://schemas.microsoft.com/office/drawing/2014/main" id="{8E100A7D-D812-B14E-A991-B7F700F05994}"/>
              </a:ext>
            </a:extLst>
          </p:cNvPr>
          <p:cNvSpPr/>
          <p:nvPr/>
        </p:nvSpPr>
        <p:spPr>
          <a:xfrm flipV="1">
            <a:off x="3551155" y="1611727"/>
            <a:ext cx="5619770" cy="4764928"/>
          </a:xfrm>
          <a:custGeom>
            <a:avLst/>
            <a:gdLst>
              <a:gd name="connsiteX0" fmla="*/ 0 w 5280660"/>
              <a:gd name="connsiteY0" fmla="*/ 1605915 h 3211830"/>
              <a:gd name="connsiteX1" fmla="*/ 2640330 w 5280660"/>
              <a:gd name="connsiteY1" fmla="*/ 0 h 3211830"/>
              <a:gd name="connsiteX2" fmla="*/ 5280660 w 5280660"/>
              <a:gd name="connsiteY2" fmla="*/ 1605915 h 3211830"/>
              <a:gd name="connsiteX3" fmla="*/ 2640330 w 5280660"/>
              <a:gd name="connsiteY3" fmla="*/ 3211830 h 3211830"/>
              <a:gd name="connsiteX4" fmla="*/ 0 w 5280660"/>
              <a:gd name="connsiteY4" fmla="*/ 1605915 h 3211830"/>
              <a:gd name="connsiteX0" fmla="*/ 0 w 5280660"/>
              <a:gd name="connsiteY0" fmla="*/ 1831322 h 3437237"/>
              <a:gd name="connsiteX1" fmla="*/ 2640330 w 5280660"/>
              <a:gd name="connsiteY1" fmla="*/ 225407 h 3437237"/>
              <a:gd name="connsiteX2" fmla="*/ 5280660 w 5280660"/>
              <a:gd name="connsiteY2" fmla="*/ 1831322 h 3437237"/>
              <a:gd name="connsiteX3" fmla="*/ 2640330 w 5280660"/>
              <a:gd name="connsiteY3" fmla="*/ 3437237 h 3437237"/>
              <a:gd name="connsiteX4" fmla="*/ 0 w 5280660"/>
              <a:gd name="connsiteY4" fmla="*/ 1831322 h 3437237"/>
              <a:gd name="connsiteX0" fmla="*/ 0 w 5360670"/>
              <a:gd name="connsiteY0" fmla="*/ 1607714 h 3216287"/>
              <a:gd name="connsiteX1" fmla="*/ 2640330 w 5360670"/>
              <a:gd name="connsiteY1" fmla="*/ 1799 h 3216287"/>
              <a:gd name="connsiteX2" fmla="*/ 5360670 w 5360670"/>
              <a:gd name="connsiteY2" fmla="*/ 1870604 h 3216287"/>
              <a:gd name="connsiteX3" fmla="*/ 2640330 w 5360670"/>
              <a:gd name="connsiteY3" fmla="*/ 3213629 h 3216287"/>
              <a:gd name="connsiteX4" fmla="*/ 0 w 5360670"/>
              <a:gd name="connsiteY4" fmla="*/ 1607714 h 3216287"/>
              <a:gd name="connsiteX0" fmla="*/ 0 w 5360670"/>
              <a:gd name="connsiteY0" fmla="*/ 1606350 h 3214923"/>
              <a:gd name="connsiteX1" fmla="*/ 2640330 w 5360670"/>
              <a:gd name="connsiteY1" fmla="*/ 435 h 3214923"/>
              <a:gd name="connsiteX2" fmla="*/ 5360670 w 5360670"/>
              <a:gd name="connsiteY2" fmla="*/ 1869240 h 3214923"/>
              <a:gd name="connsiteX3" fmla="*/ 2640330 w 5360670"/>
              <a:gd name="connsiteY3" fmla="*/ 3212265 h 3214923"/>
              <a:gd name="connsiteX4" fmla="*/ 0 w 5360670"/>
              <a:gd name="connsiteY4" fmla="*/ 1606350 h 3214923"/>
              <a:gd name="connsiteX0" fmla="*/ 17 w 5360687"/>
              <a:gd name="connsiteY0" fmla="*/ 1606259 h 4104724"/>
              <a:gd name="connsiteX1" fmla="*/ 2640347 w 5360687"/>
              <a:gd name="connsiteY1" fmla="*/ 344 h 4104724"/>
              <a:gd name="connsiteX2" fmla="*/ 5360687 w 5360687"/>
              <a:gd name="connsiteY2" fmla="*/ 1869149 h 4104724"/>
              <a:gd name="connsiteX3" fmla="*/ 2663207 w 5360687"/>
              <a:gd name="connsiteY3" fmla="*/ 4103714 h 4104724"/>
              <a:gd name="connsiteX4" fmla="*/ 17 w 5360687"/>
              <a:gd name="connsiteY4" fmla="*/ 1606259 h 4104724"/>
              <a:gd name="connsiteX0" fmla="*/ 17 w 5360687"/>
              <a:gd name="connsiteY0" fmla="*/ 1606259 h 4543758"/>
              <a:gd name="connsiteX1" fmla="*/ 2640347 w 5360687"/>
              <a:gd name="connsiteY1" fmla="*/ 344 h 4543758"/>
              <a:gd name="connsiteX2" fmla="*/ 5360687 w 5360687"/>
              <a:gd name="connsiteY2" fmla="*/ 1869149 h 4543758"/>
              <a:gd name="connsiteX3" fmla="*/ 2663207 w 5360687"/>
              <a:gd name="connsiteY3" fmla="*/ 4103714 h 4543758"/>
              <a:gd name="connsiteX4" fmla="*/ 17 w 5360687"/>
              <a:gd name="connsiteY4" fmla="*/ 1606259 h 4543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0687" h="4543758">
                <a:moveTo>
                  <a:pt x="17" y="1606259"/>
                </a:moveTo>
                <a:cubicBezTo>
                  <a:pt x="-3793" y="922364"/>
                  <a:pt x="626762" y="-20611"/>
                  <a:pt x="2640347" y="344"/>
                </a:cubicBezTo>
                <a:cubicBezTo>
                  <a:pt x="4653932" y="21299"/>
                  <a:pt x="5360687" y="982227"/>
                  <a:pt x="5360687" y="1869149"/>
                </a:cubicBezTo>
                <a:cubicBezTo>
                  <a:pt x="5360687" y="2756071"/>
                  <a:pt x="4151012" y="2455889"/>
                  <a:pt x="2663207" y="4103714"/>
                </a:cubicBezTo>
                <a:cubicBezTo>
                  <a:pt x="1175402" y="5751539"/>
                  <a:pt x="3827" y="2290154"/>
                  <a:pt x="17" y="1606259"/>
                </a:cubicBezTo>
                <a:close/>
              </a:path>
            </a:pathLst>
          </a:custGeom>
          <a:solidFill>
            <a:schemeClr val="tx2"/>
          </a:solidFill>
          <a:ln>
            <a:solidFill>
              <a:schemeClr val="accent5">
                <a:alpha val="5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68C180-7CF8-D110-5B40-E5A4172B4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034" y="321149"/>
            <a:ext cx="10515600" cy="720725"/>
          </a:xfrm>
        </p:spPr>
        <p:txBody>
          <a:bodyPr/>
          <a:lstStyle/>
          <a:p>
            <a:pPr algn="l"/>
            <a:r>
              <a:rPr lang="en-US" dirty="0" err="1"/>
              <a:t>Groupby</a:t>
            </a:r>
            <a:r>
              <a:rPr lang="en-US" dirty="0"/>
              <a:t> Operations</a:t>
            </a:r>
            <a:endParaRPr lang="en-B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EA7906-E3D4-AB9A-3924-203E923A0249}"/>
              </a:ext>
            </a:extLst>
          </p:cNvPr>
          <p:cNvSpPr txBox="1"/>
          <p:nvPr/>
        </p:nvSpPr>
        <p:spPr>
          <a:xfrm>
            <a:off x="4639973" y="2923432"/>
            <a:ext cx="327064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Next" panose="020B0503020202020204" pitchFamily="34" charset="0"/>
              </a:rPr>
              <a:t>Aggregations</a:t>
            </a:r>
          </a:p>
          <a:p>
            <a:r>
              <a:rPr lang="en-US" dirty="0">
                <a:latin typeface="Avenir Next" panose="020B0503020202020204" pitchFamily="34" charset="0"/>
              </a:rPr>
              <a:t>Apply functions</a:t>
            </a:r>
          </a:p>
          <a:p>
            <a:endParaRPr lang="en-US" dirty="0">
              <a:latin typeface="Avenir Next" panose="020B0503020202020204" pitchFamily="34" charset="0"/>
            </a:endParaRPr>
          </a:p>
          <a:p>
            <a:r>
              <a:rPr lang="en-US" dirty="0">
                <a:latin typeface="Avenir Next" panose="020B0503020202020204" pitchFamily="34" charset="0"/>
              </a:rPr>
              <a:t>Transforming and filtering groups based on conditions</a:t>
            </a:r>
          </a:p>
          <a:p>
            <a:endParaRPr lang="en-US" dirty="0">
              <a:latin typeface="Avenir Next" panose="020B0503020202020204" pitchFamily="34" charset="0"/>
            </a:endParaRPr>
          </a:p>
          <a:p>
            <a:r>
              <a:rPr lang="en-US" dirty="0">
                <a:latin typeface="Avenir Next" panose="020B0503020202020204" pitchFamily="34" charset="0"/>
              </a:rPr>
              <a:t>Pivot tables and cross tabulations</a:t>
            </a:r>
            <a:endParaRPr lang="en-BE" dirty="0"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537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201A2-6DA5-7D7C-9EBC-1AC2164B2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en-BE" dirty="0"/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2E49FEDF-E824-A519-0DBA-D4C7DBA6E90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21890446"/>
              </p:ext>
            </p:extLst>
          </p:nvPr>
        </p:nvGraphicFramePr>
        <p:xfrm>
          <a:off x="2032000" y="2350974"/>
          <a:ext cx="8128000" cy="27494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00829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7D26A1F-3E55-2FA5-0625-A9AF747AAC3D}"/>
              </a:ext>
            </a:extLst>
          </p:cNvPr>
          <p:cNvSpPr txBox="1"/>
          <p:nvPr/>
        </p:nvSpPr>
        <p:spPr>
          <a:xfrm>
            <a:off x="5887453" y="3395857"/>
            <a:ext cx="40987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200" b="1" dirty="0">
                <a:solidFill>
                  <a:schemeClr val="accent6"/>
                </a:solidFill>
                <a:effectLst/>
                <a:latin typeface="Avenir Next Ultra Light" panose="020B0203020202020204" pitchFamily="34" charset="77"/>
              </a:rPr>
              <a:t>Review of last week’s lecture and assignments</a:t>
            </a:r>
            <a:endParaRPr lang="en-GB" sz="1200" b="1" dirty="0">
              <a:solidFill>
                <a:schemeClr val="accent6"/>
              </a:solidFill>
              <a:latin typeface="Avenir Next Ultra Light" panose="020B0203020202020204" pitchFamily="34" charset="7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15770C-59C3-A044-4FB3-5FB0837B17B0}"/>
              </a:ext>
            </a:extLst>
          </p:cNvPr>
          <p:cNvSpPr txBox="1"/>
          <p:nvPr/>
        </p:nvSpPr>
        <p:spPr>
          <a:xfrm>
            <a:off x="5694948" y="2496144"/>
            <a:ext cx="44837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accent6"/>
                </a:solidFill>
                <a:latin typeface="Avenir Next" panose="020B0503020202020204" pitchFamily="34" charset="0"/>
              </a:rPr>
              <a:t>REVIEW</a:t>
            </a:r>
            <a:endParaRPr lang="en-BE" sz="4800" b="1" dirty="0">
              <a:solidFill>
                <a:schemeClr val="accent6"/>
              </a:solidFill>
              <a:latin typeface="Avenir Next" panose="020B0503020202020204" pitchFamily="34" charset="0"/>
            </a:endParaRPr>
          </a:p>
        </p:txBody>
      </p:sp>
      <p:pic>
        <p:nvPicPr>
          <p:cNvPr id="8" name="Graphic 7" descr="Network outline">
            <a:extLst>
              <a:ext uri="{FF2B5EF4-FFF2-40B4-BE49-F238E27FC236}">
                <a16:creationId xmlns:a16="http://schemas.microsoft.com/office/drawing/2014/main" id="{42874A5F-0ED9-83FE-458F-FC5FD99838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03959" y="1572161"/>
            <a:ext cx="665747" cy="66574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16FC232-736A-BA55-C03D-63D829AB629E}"/>
              </a:ext>
            </a:extLst>
          </p:cNvPr>
          <p:cNvSpPr txBox="1"/>
          <p:nvPr/>
        </p:nvSpPr>
        <p:spPr>
          <a:xfrm>
            <a:off x="1831283" y="2237908"/>
            <a:ext cx="3628572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E" sz="16600" b="1" dirty="0">
                <a:solidFill>
                  <a:schemeClr val="accent6"/>
                </a:solidFill>
                <a:latin typeface="Avenir Next Heavy" panose="020B0503020202020204" pitchFamily="34" charset="0"/>
              </a:rPr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2871602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push dir="u"/>
      </p:transition>
    </mc:Choice>
    <mc:Fallback xmlns="">
      <p:transition spd="slow">
        <p:push dir="u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7D26A1F-3E55-2FA5-0625-A9AF747AAC3D}"/>
              </a:ext>
            </a:extLst>
          </p:cNvPr>
          <p:cNvSpPr txBox="1"/>
          <p:nvPr/>
        </p:nvSpPr>
        <p:spPr>
          <a:xfrm>
            <a:off x="997206" y="1226118"/>
            <a:ext cx="3172691" cy="1271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 Light"/>
              <a:buNone/>
            </a:pPr>
            <a:r>
              <a:rPr lang="en-GB" sz="1400" b="1" dirty="0">
                <a:solidFill>
                  <a:schemeClr val="accent6"/>
                </a:solidFill>
                <a:latin typeface="Avenir Next Ultra Light" panose="020B0203020202020204" pitchFamily="34" charset="77"/>
              </a:rPr>
              <a:t>Find + Replace</a:t>
            </a:r>
          </a:p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 Light"/>
              <a:buNone/>
            </a:pPr>
            <a:r>
              <a:rPr lang="en-GB" sz="1400" b="1" dirty="0">
                <a:solidFill>
                  <a:schemeClr val="accent6"/>
                </a:solidFill>
                <a:latin typeface="Avenir Next Ultra Light" panose="020B0203020202020204" pitchFamily="34" charset="77"/>
              </a:rPr>
              <a:t>Label encoding</a:t>
            </a:r>
          </a:p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 Light"/>
              <a:buNone/>
            </a:pPr>
            <a:r>
              <a:rPr lang="en-GB" sz="1400" b="1" dirty="0">
                <a:solidFill>
                  <a:schemeClr val="accent6"/>
                </a:solidFill>
                <a:latin typeface="Avenir Next Ultra Light" panose="020B0203020202020204" pitchFamily="34" charset="77"/>
              </a:rPr>
              <a:t>One hot encoding</a:t>
            </a:r>
          </a:p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 Light"/>
              <a:buNone/>
            </a:pPr>
            <a:r>
              <a:rPr lang="en-GB" sz="1400" b="1" dirty="0">
                <a:solidFill>
                  <a:schemeClr val="accent6"/>
                </a:solidFill>
                <a:latin typeface="Avenir Next Ultra Light" panose="020B0203020202020204" pitchFamily="34" charset="77"/>
              </a:rPr>
              <a:t>Custom binary encoding</a:t>
            </a:r>
          </a:p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 Light"/>
              <a:buNone/>
            </a:pPr>
            <a:r>
              <a:rPr lang="en-GB" sz="1400" b="1" dirty="0">
                <a:solidFill>
                  <a:schemeClr val="accent6"/>
                </a:solidFill>
                <a:latin typeface="Avenir Next Ultra Light" panose="020B0203020202020204" pitchFamily="34" charset="77"/>
              </a:rPr>
              <a:t>Encoding using scikit-learn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15770C-59C3-A044-4FB3-5FB0837B17B0}"/>
              </a:ext>
            </a:extLst>
          </p:cNvPr>
          <p:cNvSpPr txBox="1"/>
          <p:nvPr/>
        </p:nvSpPr>
        <p:spPr>
          <a:xfrm>
            <a:off x="948361" y="776794"/>
            <a:ext cx="3628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  <a:latin typeface="Avenir Next" panose="020B0503020202020204" pitchFamily="34" charset="0"/>
              </a:rPr>
              <a:t>Data Encoding</a:t>
            </a:r>
            <a:endParaRPr lang="en-BE" sz="2400" b="1" dirty="0">
              <a:solidFill>
                <a:schemeClr val="accent6"/>
              </a:solidFill>
              <a:latin typeface="Avenir Next" panose="020B0503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D17AEB-0436-9130-1BCA-95855C4DEB8C}"/>
              </a:ext>
            </a:extLst>
          </p:cNvPr>
          <p:cNvSpPr txBox="1"/>
          <p:nvPr/>
        </p:nvSpPr>
        <p:spPr>
          <a:xfrm>
            <a:off x="997206" y="3408437"/>
            <a:ext cx="3172691" cy="1271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 Light"/>
              <a:buNone/>
            </a:pPr>
            <a:r>
              <a:rPr lang="en-GB" sz="1400" b="1" dirty="0">
                <a:solidFill>
                  <a:schemeClr val="accent6"/>
                </a:solidFill>
                <a:latin typeface="Avenir Next Ultra Light" panose="020B0203020202020204" pitchFamily="34" charset="77"/>
              </a:rPr>
              <a:t>Data distribution</a:t>
            </a:r>
          </a:p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 Light"/>
              <a:buNone/>
            </a:pPr>
            <a:r>
              <a:rPr lang="en-GB" sz="1400" b="1" dirty="0">
                <a:solidFill>
                  <a:schemeClr val="accent6"/>
                </a:solidFill>
                <a:latin typeface="Avenir Next Ultra Light" panose="020B0203020202020204" pitchFamily="34" charset="77"/>
              </a:rPr>
              <a:t>Compare values between groups</a:t>
            </a:r>
          </a:p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 Light"/>
              <a:buNone/>
            </a:pPr>
            <a:r>
              <a:rPr lang="en-GB" sz="1400" b="1" dirty="0">
                <a:solidFill>
                  <a:schemeClr val="accent6"/>
                </a:solidFill>
                <a:latin typeface="Avenir Next Ultra Light" panose="020B0203020202020204" pitchFamily="34" charset="77"/>
              </a:rPr>
              <a:t>Change over time</a:t>
            </a:r>
          </a:p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 Light"/>
              <a:buNone/>
            </a:pPr>
            <a:r>
              <a:rPr lang="en-GB" sz="1400" b="1" dirty="0">
                <a:solidFill>
                  <a:schemeClr val="accent6"/>
                </a:solidFill>
                <a:latin typeface="Avenir Next Ultra Light" panose="020B0203020202020204" pitchFamily="34" charset="77"/>
              </a:rPr>
              <a:t>Observing relationships</a:t>
            </a:r>
          </a:p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 Light"/>
              <a:buNone/>
            </a:pPr>
            <a:r>
              <a:rPr lang="en-GB" sz="1400" b="1" dirty="0">
                <a:solidFill>
                  <a:schemeClr val="accent6"/>
                </a:solidFill>
                <a:latin typeface="Avenir Next Ultra Light" panose="020B0203020202020204" pitchFamily="34" charset="77"/>
              </a:rPr>
              <a:t>Part-to-whole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29E724-3E34-C2B6-4C82-0F1BA7E5512A}"/>
              </a:ext>
            </a:extLst>
          </p:cNvPr>
          <p:cNvSpPr txBox="1"/>
          <p:nvPr/>
        </p:nvSpPr>
        <p:spPr>
          <a:xfrm>
            <a:off x="997206" y="2967335"/>
            <a:ext cx="3628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  <a:latin typeface="Avenir Next" panose="020B0503020202020204" pitchFamily="34" charset="0"/>
              </a:rPr>
              <a:t>Data Visualization</a:t>
            </a:r>
            <a:endParaRPr lang="en-BE" sz="2400" b="1" dirty="0">
              <a:solidFill>
                <a:schemeClr val="accent6"/>
              </a:solidFill>
              <a:latin typeface="Avenir Next" panose="020B0503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7EC550-41F0-EAAC-9FE1-72B0856449D1}"/>
              </a:ext>
            </a:extLst>
          </p:cNvPr>
          <p:cNvSpPr txBox="1"/>
          <p:nvPr/>
        </p:nvSpPr>
        <p:spPr>
          <a:xfrm>
            <a:off x="997206" y="5538940"/>
            <a:ext cx="3935493" cy="7979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 Light"/>
              <a:buNone/>
            </a:pPr>
            <a:r>
              <a:rPr lang="en-GB" sz="1400" b="1" dirty="0">
                <a:solidFill>
                  <a:schemeClr val="accent6"/>
                </a:solidFill>
                <a:latin typeface="Avenir Next Ultra Light" panose="020B0203020202020204" pitchFamily="34" charset="77"/>
              </a:rPr>
              <a:t>Identify IQR </a:t>
            </a:r>
          </a:p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 Light"/>
              <a:buNone/>
            </a:pPr>
            <a:r>
              <a:rPr lang="en-GB" sz="1400" b="1" dirty="0">
                <a:solidFill>
                  <a:schemeClr val="accent6"/>
                </a:solidFill>
                <a:latin typeface="Avenir Next Ultra Light" panose="020B0203020202020204" pitchFamily="34" charset="77"/>
              </a:rPr>
              <a:t>Identify upper and lower bounds using IQR</a:t>
            </a:r>
          </a:p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 Light"/>
              <a:buNone/>
            </a:pPr>
            <a:r>
              <a:rPr lang="en-GB" sz="1400" b="1" dirty="0">
                <a:solidFill>
                  <a:schemeClr val="accent6"/>
                </a:solidFill>
                <a:latin typeface="Avenir Next Ultra Light" panose="020B0203020202020204" pitchFamily="34" charset="77"/>
              </a:rPr>
              <a:t>Subset data to identify outliers in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2273C2-F177-85FF-72D4-539085226C78}"/>
              </a:ext>
            </a:extLst>
          </p:cNvPr>
          <p:cNvSpPr txBox="1"/>
          <p:nvPr/>
        </p:nvSpPr>
        <p:spPr>
          <a:xfrm>
            <a:off x="948361" y="5077305"/>
            <a:ext cx="3628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  <a:latin typeface="Avenir Next" panose="020B0503020202020204" pitchFamily="34" charset="0"/>
              </a:rPr>
              <a:t>Handling Outliers</a:t>
            </a:r>
            <a:endParaRPr lang="en-BE" sz="2400" b="1" dirty="0">
              <a:solidFill>
                <a:schemeClr val="accent6"/>
              </a:solidFill>
              <a:latin typeface="Avenir Next" panose="020B0503020202020204" pitchFamily="34" charset="0"/>
            </a:endParaRPr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3D6F047F-EA6E-2A8E-9CA4-0FB1439A9654}"/>
              </a:ext>
            </a:extLst>
          </p:cNvPr>
          <p:cNvSpPr/>
          <p:nvPr/>
        </p:nvSpPr>
        <p:spPr>
          <a:xfrm rot="5400000">
            <a:off x="-2250184" y="-592081"/>
            <a:ext cx="6723989" cy="8001037"/>
          </a:xfrm>
          <a:custGeom>
            <a:avLst/>
            <a:gdLst>
              <a:gd name="connsiteX0" fmla="*/ 3632369 w 5620155"/>
              <a:gd name="connsiteY0" fmla="*/ 0 h 7674136"/>
              <a:gd name="connsiteX1" fmla="*/ 3826574 w 5620155"/>
              <a:gd name="connsiteY1" fmla="*/ 77332 h 7674136"/>
              <a:gd name="connsiteX2" fmla="*/ 3871095 w 5620155"/>
              <a:gd name="connsiteY2" fmla="*/ 122551 h 7674136"/>
              <a:gd name="connsiteX3" fmla="*/ 3915616 w 5620155"/>
              <a:gd name="connsiteY3" fmla="*/ 77332 h 7674136"/>
              <a:gd name="connsiteX4" fmla="*/ 4109821 w 5620155"/>
              <a:gd name="connsiteY4" fmla="*/ 0 h 7674136"/>
              <a:gd name="connsiteX5" fmla="*/ 4304026 w 5620155"/>
              <a:gd name="connsiteY5" fmla="*/ 77332 h 7674136"/>
              <a:gd name="connsiteX6" fmla="*/ 4388363 w 5620155"/>
              <a:gd name="connsiteY6" fmla="*/ 162991 h 7674136"/>
              <a:gd name="connsiteX7" fmla="*/ 4462322 w 5620155"/>
              <a:gd name="connsiteY7" fmla="*/ 87667 h 7674136"/>
              <a:gd name="connsiteX8" fmla="*/ 4656527 w 5620155"/>
              <a:gd name="connsiteY8" fmla="*/ 10123 h 7674136"/>
              <a:gd name="connsiteX9" fmla="*/ 5620155 w 5620155"/>
              <a:gd name="connsiteY9" fmla="*/ 3826947 h 7674136"/>
              <a:gd name="connsiteX10" fmla="*/ 4656527 w 5620155"/>
              <a:gd name="connsiteY10" fmla="*/ 7643770 h 7674136"/>
              <a:gd name="connsiteX11" fmla="*/ 4369974 w 5620155"/>
              <a:gd name="connsiteY11" fmla="*/ 7472173 h 7674136"/>
              <a:gd name="connsiteX12" fmla="*/ 4368466 w 5620155"/>
              <a:gd name="connsiteY12" fmla="*/ 7469988 h 7674136"/>
              <a:gd name="connsiteX13" fmla="*/ 4304026 w 5620155"/>
              <a:gd name="connsiteY13" fmla="*/ 7535437 h 7674136"/>
              <a:gd name="connsiteX14" fmla="*/ 4109821 w 5620155"/>
              <a:gd name="connsiteY14" fmla="*/ 7612769 h 7674136"/>
              <a:gd name="connsiteX15" fmla="*/ 3915616 w 5620155"/>
              <a:gd name="connsiteY15" fmla="*/ 7535437 h 7674136"/>
              <a:gd name="connsiteX16" fmla="*/ 3871095 w 5620155"/>
              <a:gd name="connsiteY16" fmla="*/ 7490218 h 7674136"/>
              <a:gd name="connsiteX17" fmla="*/ 3826574 w 5620155"/>
              <a:gd name="connsiteY17" fmla="*/ 7535437 h 7674136"/>
              <a:gd name="connsiteX18" fmla="*/ 3632369 w 5620155"/>
              <a:gd name="connsiteY18" fmla="*/ 7612769 h 7674136"/>
              <a:gd name="connsiteX19" fmla="*/ 3438164 w 5620155"/>
              <a:gd name="connsiteY19" fmla="*/ 7535437 h 7674136"/>
              <a:gd name="connsiteX20" fmla="*/ 3378248 w 5620155"/>
              <a:gd name="connsiteY20" fmla="*/ 7474582 h 7674136"/>
              <a:gd name="connsiteX21" fmla="*/ 3365944 w 5620155"/>
              <a:gd name="connsiteY21" fmla="*/ 7492418 h 7674136"/>
              <a:gd name="connsiteX22" fmla="*/ 3079391 w 5620155"/>
              <a:gd name="connsiteY22" fmla="*/ 7664015 h 7674136"/>
              <a:gd name="connsiteX23" fmla="*/ 2885186 w 5620155"/>
              <a:gd name="connsiteY23" fmla="*/ 7586471 h 7674136"/>
              <a:gd name="connsiteX24" fmla="*/ 2815046 w 5620155"/>
              <a:gd name="connsiteY24" fmla="*/ 7515037 h 7674136"/>
              <a:gd name="connsiteX25" fmla="*/ 2734969 w 5620155"/>
              <a:gd name="connsiteY25" fmla="*/ 7596592 h 7674136"/>
              <a:gd name="connsiteX26" fmla="*/ 2540764 w 5620155"/>
              <a:gd name="connsiteY26" fmla="*/ 7674136 h 7674136"/>
              <a:gd name="connsiteX27" fmla="*/ 2271250 w 5620155"/>
              <a:gd name="connsiteY27" fmla="*/ 7522844 h 7674136"/>
              <a:gd name="connsiteX28" fmla="*/ 2253186 w 5620155"/>
              <a:gd name="connsiteY28" fmla="*/ 7499863 h 7674136"/>
              <a:gd name="connsiteX29" fmla="*/ 2188263 w 5620155"/>
              <a:gd name="connsiteY29" fmla="*/ 7565803 h 7674136"/>
              <a:gd name="connsiteX30" fmla="*/ 1994058 w 5620155"/>
              <a:gd name="connsiteY30" fmla="*/ 7643135 h 7674136"/>
              <a:gd name="connsiteX31" fmla="*/ 1753232 w 5620155"/>
              <a:gd name="connsiteY31" fmla="*/ 7523300 h 7674136"/>
              <a:gd name="connsiteX32" fmla="*/ 1752963 w 5620155"/>
              <a:gd name="connsiteY32" fmla="*/ 7522991 h 7674136"/>
              <a:gd name="connsiteX33" fmla="*/ 1710811 w 5620155"/>
              <a:gd name="connsiteY33" fmla="*/ 7565803 h 7674136"/>
              <a:gd name="connsiteX34" fmla="*/ 1516606 w 5620155"/>
              <a:gd name="connsiteY34" fmla="*/ 7643135 h 7674136"/>
              <a:gd name="connsiteX35" fmla="*/ 1322401 w 5620155"/>
              <a:gd name="connsiteY35" fmla="*/ 7565803 h 7674136"/>
              <a:gd name="connsiteX36" fmla="*/ 1240619 w 5620155"/>
              <a:gd name="connsiteY36" fmla="*/ 7482740 h 7674136"/>
              <a:gd name="connsiteX37" fmla="*/ 1233142 w 5620155"/>
              <a:gd name="connsiteY37" fmla="*/ 7492479 h 7674136"/>
              <a:gd name="connsiteX38" fmla="*/ 963628 w 5620155"/>
              <a:gd name="connsiteY38" fmla="*/ 7643771 h 7674136"/>
              <a:gd name="connsiteX39" fmla="*/ 0 w 5620155"/>
              <a:gd name="connsiteY39" fmla="*/ 3826947 h 7674136"/>
              <a:gd name="connsiteX40" fmla="*/ 963628 w 5620155"/>
              <a:gd name="connsiteY40" fmla="*/ 10122 h 7674136"/>
              <a:gd name="connsiteX41" fmla="*/ 1233142 w 5620155"/>
              <a:gd name="connsiteY41" fmla="*/ 161414 h 7674136"/>
              <a:gd name="connsiteX42" fmla="*/ 1249077 w 5620155"/>
              <a:gd name="connsiteY42" fmla="*/ 182171 h 7674136"/>
              <a:gd name="connsiteX43" fmla="*/ 1322401 w 5620155"/>
              <a:gd name="connsiteY43" fmla="*/ 107697 h 7674136"/>
              <a:gd name="connsiteX44" fmla="*/ 1516606 w 5620155"/>
              <a:gd name="connsiteY44" fmla="*/ 30365 h 7674136"/>
              <a:gd name="connsiteX45" fmla="*/ 1710811 w 5620155"/>
              <a:gd name="connsiteY45" fmla="*/ 107697 h 7674136"/>
              <a:gd name="connsiteX46" fmla="*/ 1752963 w 5620155"/>
              <a:gd name="connsiteY46" fmla="*/ 150510 h 7674136"/>
              <a:gd name="connsiteX47" fmla="*/ 1753232 w 5620155"/>
              <a:gd name="connsiteY47" fmla="*/ 150200 h 7674136"/>
              <a:gd name="connsiteX48" fmla="*/ 1994058 w 5620155"/>
              <a:gd name="connsiteY48" fmla="*/ 30365 h 7674136"/>
              <a:gd name="connsiteX49" fmla="*/ 2188263 w 5620155"/>
              <a:gd name="connsiteY49" fmla="*/ 107698 h 7674136"/>
              <a:gd name="connsiteX50" fmla="*/ 2271161 w 5620155"/>
              <a:gd name="connsiteY50" fmla="*/ 191894 h 7674136"/>
              <a:gd name="connsiteX51" fmla="*/ 2271250 w 5620155"/>
              <a:gd name="connsiteY51" fmla="*/ 191780 h 7674136"/>
              <a:gd name="connsiteX52" fmla="*/ 2540764 w 5620155"/>
              <a:gd name="connsiteY52" fmla="*/ 40488 h 7674136"/>
              <a:gd name="connsiteX53" fmla="*/ 2734969 w 5620155"/>
              <a:gd name="connsiteY53" fmla="*/ 118033 h 7674136"/>
              <a:gd name="connsiteX54" fmla="*/ 2805108 w 5620155"/>
              <a:gd name="connsiteY54" fmla="*/ 189466 h 7674136"/>
              <a:gd name="connsiteX55" fmla="*/ 2885186 w 5620155"/>
              <a:gd name="connsiteY55" fmla="*/ 107910 h 7674136"/>
              <a:gd name="connsiteX56" fmla="*/ 3079391 w 5620155"/>
              <a:gd name="connsiteY56" fmla="*/ 30365 h 7674136"/>
              <a:gd name="connsiteX57" fmla="*/ 3273596 w 5620155"/>
              <a:gd name="connsiteY57" fmla="*/ 107910 h 7674136"/>
              <a:gd name="connsiteX58" fmla="*/ 3341622 w 5620155"/>
              <a:gd name="connsiteY58" fmla="*/ 177191 h 7674136"/>
              <a:gd name="connsiteX59" fmla="*/ 3345816 w 5620155"/>
              <a:gd name="connsiteY59" fmla="*/ 171127 h 7674136"/>
              <a:gd name="connsiteX60" fmla="*/ 3632369 w 5620155"/>
              <a:gd name="connsiteY60" fmla="*/ 0 h 7674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5620155" h="7674136">
                <a:moveTo>
                  <a:pt x="3632369" y="0"/>
                </a:moveTo>
                <a:cubicBezTo>
                  <a:pt x="3698894" y="0"/>
                  <a:pt x="3763844" y="26627"/>
                  <a:pt x="3826574" y="77332"/>
                </a:cubicBezTo>
                <a:lnTo>
                  <a:pt x="3871095" y="122551"/>
                </a:lnTo>
                <a:lnTo>
                  <a:pt x="3915616" y="77332"/>
                </a:lnTo>
                <a:cubicBezTo>
                  <a:pt x="3978346" y="26627"/>
                  <a:pt x="4043296" y="0"/>
                  <a:pt x="4109821" y="0"/>
                </a:cubicBezTo>
                <a:cubicBezTo>
                  <a:pt x="4176346" y="0"/>
                  <a:pt x="4241296" y="26627"/>
                  <a:pt x="4304026" y="77332"/>
                </a:cubicBezTo>
                <a:lnTo>
                  <a:pt x="4388363" y="162991"/>
                </a:lnTo>
                <a:lnTo>
                  <a:pt x="4462322" y="87667"/>
                </a:lnTo>
                <a:cubicBezTo>
                  <a:pt x="4525052" y="36824"/>
                  <a:pt x="4590002" y="10123"/>
                  <a:pt x="4656527" y="10123"/>
                </a:cubicBezTo>
                <a:cubicBezTo>
                  <a:pt x="5188724" y="10123"/>
                  <a:pt x="5620155" y="1718973"/>
                  <a:pt x="5620155" y="3826947"/>
                </a:cubicBezTo>
                <a:cubicBezTo>
                  <a:pt x="5620155" y="5934920"/>
                  <a:pt x="5188724" y="7643770"/>
                  <a:pt x="4656527" y="7643770"/>
                </a:cubicBezTo>
                <a:cubicBezTo>
                  <a:pt x="4556740" y="7643770"/>
                  <a:pt x="4460496" y="7583693"/>
                  <a:pt x="4369974" y="7472173"/>
                </a:cubicBezTo>
                <a:lnTo>
                  <a:pt x="4368466" y="7469988"/>
                </a:lnTo>
                <a:lnTo>
                  <a:pt x="4304026" y="7535437"/>
                </a:lnTo>
                <a:cubicBezTo>
                  <a:pt x="4241296" y="7586142"/>
                  <a:pt x="4176346" y="7612769"/>
                  <a:pt x="4109821" y="7612769"/>
                </a:cubicBezTo>
                <a:cubicBezTo>
                  <a:pt x="4043296" y="7612769"/>
                  <a:pt x="3978346" y="7586142"/>
                  <a:pt x="3915616" y="7535437"/>
                </a:cubicBezTo>
                <a:lnTo>
                  <a:pt x="3871095" y="7490218"/>
                </a:lnTo>
                <a:lnTo>
                  <a:pt x="3826574" y="7535437"/>
                </a:lnTo>
                <a:cubicBezTo>
                  <a:pt x="3763844" y="7586142"/>
                  <a:pt x="3698894" y="7612769"/>
                  <a:pt x="3632369" y="7612769"/>
                </a:cubicBezTo>
                <a:cubicBezTo>
                  <a:pt x="3565844" y="7612769"/>
                  <a:pt x="3500894" y="7586141"/>
                  <a:pt x="3438164" y="7535437"/>
                </a:cubicBezTo>
                <a:lnTo>
                  <a:pt x="3378248" y="7474582"/>
                </a:lnTo>
                <a:lnTo>
                  <a:pt x="3365944" y="7492418"/>
                </a:lnTo>
                <a:cubicBezTo>
                  <a:pt x="3275422" y="7603939"/>
                  <a:pt x="3179178" y="7664015"/>
                  <a:pt x="3079391" y="7664015"/>
                </a:cubicBezTo>
                <a:cubicBezTo>
                  <a:pt x="3012866" y="7664015"/>
                  <a:pt x="2947916" y="7637314"/>
                  <a:pt x="2885186" y="7586471"/>
                </a:cubicBezTo>
                <a:lnTo>
                  <a:pt x="2815046" y="7515037"/>
                </a:lnTo>
                <a:lnTo>
                  <a:pt x="2734969" y="7596592"/>
                </a:lnTo>
                <a:cubicBezTo>
                  <a:pt x="2672239" y="7647435"/>
                  <a:pt x="2607289" y="7674136"/>
                  <a:pt x="2540764" y="7674136"/>
                </a:cubicBezTo>
                <a:cubicBezTo>
                  <a:pt x="2447214" y="7674136"/>
                  <a:pt x="2356777" y="7621334"/>
                  <a:pt x="2271250" y="7522844"/>
                </a:cubicBezTo>
                <a:lnTo>
                  <a:pt x="2253186" y="7499863"/>
                </a:lnTo>
                <a:lnTo>
                  <a:pt x="2188263" y="7565803"/>
                </a:lnTo>
                <a:cubicBezTo>
                  <a:pt x="2125533" y="7616507"/>
                  <a:pt x="2060583" y="7643135"/>
                  <a:pt x="1994058" y="7643135"/>
                </a:cubicBezTo>
                <a:cubicBezTo>
                  <a:pt x="1910902" y="7643135"/>
                  <a:pt x="1830206" y="7601529"/>
                  <a:pt x="1753232" y="7523300"/>
                </a:cubicBezTo>
                <a:lnTo>
                  <a:pt x="1752963" y="7522991"/>
                </a:lnTo>
                <a:lnTo>
                  <a:pt x="1710811" y="7565803"/>
                </a:lnTo>
                <a:cubicBezTo>
                  <a:pt x="1648081" y="7616507"/>
                  <a:pt x="1583131" y="7643135"/>
                  <a:pt x="1516606" y="7643135"/>
                </a:cubicBezTo>
                <a:cubicBezTo>
                  <a:pt x="1450081" y="7643135"/>
                  <a:pt x="1385131" y="7616507"/>
                  <a:pt x="1322401" y="7565803"/>
                </a:cubicBezTo>
                <a:lnTo>
                  <a:pt x="1240619" y="7482740"/>
                </a:lnTo>
                <a:lnTo>
                  <a:pt x="1233142" y="7492479"/>
                </a:lnTo>
                <a:cubicBezTo>
                  <a:pt x="1147615" y="7590969"/>
                  <a:pt x="1057179" y="7643771"/>
                  <a:pt x="963628" y="7643771"/>
                </a:cubicBezTo>
                <a:cubicBezTo>
                  <a:pt x="431431" y="7643771"/>
                  <a:pt x="0" y="5934920"/>
                  <a:pt x="0" y="3826947"/>
                </a:cubicBezTo>
                <a:cubicBezTo>
                  <a:pt x="0" y="1718973"/>
                  <a:pt x="431431" y="10122"/>
                  <a:pt x="963628" y="10122"/>
                </a:cubicBezTo>
                <a:cubicBezTo>
                  <a:pt x="1057179" y="10122"/>
                  <a:pt x="1147615" y="62924"/>
                  <a:pt x="1233142" y="161414"/>
                </a:cubicBezTo>
                <a:lnTo>
                  <a:pt x="1249077" y="182171"/>
                </a:lnTo>
                <a:lnTo>
                  <a:pt x="1322401" y="107697"/>
                </a:lnTo>
                <a:cubicBezTo>
                  <a:pt x="1385131" y="56993"/>
                  <a:pt x="1450081" y="30365"/>
                  <a:pt x="1516606" y="30365"/>
                </a:cubicBezTo>
                <a:cubicBezTo>
                  <a:pt x="1583131" y="30365"/>
                  <a:pt x="1648081" y="56993"/>
                  <a:pt x="1710811" y="107697"/>
                </a:cubicBezTo>
                <a:lnTo>
                  <a:pt x="1752963" y="150510"/>
                </a:lnTo>
                <a:lnTo>
                  <a:pt x="1753232" y="150200"/>
                </a:lnTo>
                <a:cubicBezTo>
                  <a:pt x="1830206" y="71971"/>
                  <a:pt x="1910902" y="30365"/>
                  <a:pt x="1994058" y="30365"/>
                </a:cubicBezTo>
                <a:cubicBezTo>
                  <a:pt x="2060583" y="30365"/>
                  <a:pt x="2125533" y="56993"/>
                  <a:pt x="2188263" y="107698"/>
                </a:cubicBezTo>
                <a:lnTo>
                  <a:pt x="2271161" y="191894"/>
                </a:lnTo>
                <a:lnTo>
                  <a:pt x="2271250" y="191780"/>
                </a:lnTo>
                <a:cubicBezTo>
                  <a:pt x="2356777" y="93290"/>
                  <a:pt x="2447214" y="40488"/>
                  <a:pt x="2540764" y="40488"/>
                </a:cubicBezTo>
                <a:cubicBezTo>
                  <a:pt x="2607289" y="40488"/>
                  <a:pt x="2672239" y="67189"/>
                  <a:pt x="2734969" y="118033"/>
                </a:cubicBezTo>
                <a:lnTo>
                  <a:pt x="2805108" y="189466"/>
                </a:lnTo>
                <a:lnTo>
                  <a:pt x="2885186" y="107910"/>
                </a:lnTo>
                <a:cubicBezTo>
                  <a:pt x="2947916" y="57066"/>
                  <a:pt x="3012866" y="30365"/>
                  <a:pt x="3079391" y="30365"/>
                </a:cubicBezTo>
                <a:cubicBezTo>
                  <a:pt x="3145916" y="30365"/>
                  <a:pt x="3210866" y="57066"/>
                  <a:pt x="3273596" y="107910"/>
                </a:cubicBezTo>
                <a:lnTo>
                  <a:pt x="3341622" y="177191"/>
                </a:lnTo>
                <a:lnTo>
                  <a:pt x="3345816" y="171127"/>
                </a:lnTo>
                <a:cubicBezTo>
                  <a:pt x="3436338" y="59912"/>
                  <a:pt x="3532582" y="0"/>
                  <a:pt x="363236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tx2">
                  <a:lumMod val="75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716359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7D26A1F-3E55-2FA5-0625-A9AF747AAC3D}"/>
              </a:ext>
            </a:extLst>
          </p:cNvPr>
          <p:cNvSpPr txBox="1"/>
          <p:nvPr/>
        </p:nvSpPr>
        <p:spPr>
          <a:xfrm>
            <a:off x="997206" y="1226118"/>
            <a:ext cx="3172691" cy="1271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 Light"/>
              <a:buNone/>
            </a:pPr>
            <a:r>
              <a:rPr lang="en-GB" sz="1400" b="1" dirty="0">
                <a:solidFill>
                  <a:schemeClr val="accent6"/>
                </a:solidFill>
                <a:latin typeface="Avenir Next Ultra Light" panose="020B0203020202020204" pitchFamily="34" charset="77"/>
              </a:rPr>
              <a:t>Find + Replace</a:t>
            </a:r>
          </a:p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 Light"/>
              <a:buNone/>
            </a:pPr>
            <a:r>
              <a:rPr lang="en-GB" sz="1400" b="1" dirty="0">
                <a:solidFill>
                  <a:schemeClr val="accent6"/>
                </a:solidFill>
                <a:latin typeface="Avenir Next Ultra Light" panose="020B0203020202020204" pitchFamily="34" charset="77"/>
              </a:rPr>
              <a:t>Label encoding</a:t>
            </a:r>
          </a:p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 Light"/>
              <a:buNone/>
            </a:pPr>
            <a:r>
              <a:rPr lang="en-GB" sz="1400" b="1" dirty="0">
                <a:solidFill>
                  <a:schemeClr val="accent6"/>
                </a:solidFill>
                <a:latin typeface="Avenir Next Ultra Light" panose="020B0203020202020204" pitchFamily="34" charset="77"/>
              </a:rPr>
              <a:t>One hot encoding</a:t>
            </a:r>
          </a:p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 Light"/>
              <a:buNone/>
            </a:pPr>
            <a:r>
              <a:rPr lang="en-GB" sz="1400" b="1" dirty="0">
                <a:solidFill>
                  <a:schemeClr val="accent6"/>
                </a:solidFill>
                <a:latin typeface="Avenir Next Ultra Light" panose="020B0203020202020204" pitchFamily="34" charset="77"/>
              </a:rPr>
              <a:t>Custom binary encoding</a:t>
            </a:r>
          </a:p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 Light"/>
              <a:buNone/>
            </a:pPr>
            <a:r>
              <a:rPr lang="en-GB" sz="1400" b="1" dirty="0">
                <a:solidFill>
                  <a:schemeClr val="accent6"/>
                </a:solidFill>
                <a:latin typeface="Avenir Next Ultra Light" panose="020B0203020202020204" pitchFamily="34" charset="77"/>
              </a:rPr>
              <a:t>Encoding using scikit-learn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15770C-59C3-A044-4FB3-5FB0837B17B0}"/>
              </a:ext>
            </a:extLst>
          </p:cNvPr>
          <p:cNvSpPr txBox="1"/>
          <p:nvPr/>
        </p:nvSpPr>
        <p:spPr>
          <a:xfrm>
            <a:off x="948361" y="776794"/>
            <a:ext cx="3628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  <a:latin typeface="Avenir Next" panose="020B0503020202020204" pitchFamily="34" charset="0"/>
              </a:rPr>
              <a:t>Data Encoding</a:t>
            </a:r>
            <a:endParaRPr lang="en-BE" sz="2400" b="1" dirty="0">
              <a:solidFill>
                <a:schemeClr val="accent6"/>
              </a:solidFill>
              <a:latin typeface="Avenir Next" panose="020B0503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D17AEB-0436-9130-1BCA-95855C4DEB8C}"/>
              </a:ext>
            </a:extLst>
          </p:cNvPr>
          <p:cNvSpPr txBox="1"/>
          <p:nvPr/>
        </p:nvSpPr>
        <p:spPr>
          <a:xfrm>
            <a:off x="997206" y="3408437"/>
            <a:ext cx="3172691" cy="1271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 Light"/>
              <a:buNone/>
            </a:pPr>
            <a:r>
              <a:rPr lang="en-GB" sz="1400" b="1" dirty="0">
                <a:solidFill>
                  <a:schemeClr val="accent6"/>
                </a:solidFill>
                <a:latin typeface="Avenir Next Ultra Light" panose="020B0203020202020204" pitchFamily="34" charset="77"/>
              </a:rPr>
              <a:t>Data distribution</a:t>
            </a:r>
          </a:p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 Light"/>
              <a:buNone/>
            </a:pPr>
            <a:r>
              <a:rPr lang="en-GB" sz="1400" b="1" dirty="0">
                <a:solidFill>
                  <a:schemeClr val="accent6"/>
                </a:solidFill>
                <a:latin typeface="Avenir Next Ultra Light" panose="020B0203020202020204" pitchFamily="34" charset="77"/>
              </a:rPr>
              <a:t>Compare values between groups</a:t>
            </a:r>
          </a:p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 Light"/>
              <a:buNone/>
            </a:pPr>
            <a:r>
              <a:rPr lang="en-GB" sz="1400" b="1" dirty="0">
                <a:solidFill>
                  <a:schemeClr val="accent6"/>
                </a:solidFill>
                <a:latin typeface="Avenir Next Ultra Light" panose="020B0203020202020204" pitchFamily="34" charset="77"/>
              </a:rPr>
              <a:t>Change over time</a:t>
            </a:r>
          </a:p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 Light"/>
              <a:buNone/>
            </a:pPr>
            <a:r>
              <a:rPr lang="en-GB" sz="1400" b="1" dirty="0">
                <a:solidFill>
                  <a:schemeClr val="accent6"/>
                </a:solidFill>
                <a:latin typeface="Avenir Next Ultra Light" panose="020B0203020202020204" pitchFamily="34" charset="77"/>
              </a:rPr>
              <a:t>Observing relationships</a:t>
            </a:r>
          </a:p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 Light"/>
              <a:buNone/>
            </a:pPr>
            <a:r>
              <a:rPr lang="en-GB" sz="1400" b="1" dirty="0">
                <a:solidFill>
                  <a:schemeClr val="accent6"/>
                </a:solidFill>
                <a:latin typeface="Avenir Next Ultra Light" panose="020B0203020202020204" pitchFamily="34" charset="77"/>
              </a:rPr>
              <a:t>Part-to-whole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29E724-3E34-C2B6-4C82-0F1BA7E5512A}"/>
              </a:ext>
            </a:extLst>
          </p:cNvPr>
          <p:cNvSpPr txBox="1"/>
          <p:nvPr/>
        </p:nvSpPr>
        <p:spPr>
          <a:xfrm>
            <a:off x="997206" y="2967335"/>
            <a:ext cx="3628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  <a:latin typeface="Avenir Next" panose="020B0503020202020204" pitchFamily="34" charset="0"/>
              </a:rPr>
              <a:t>Data Visualization</a:t>
            </a:r>
            <a:endParaRPr lang="en-BE" sz="2400" b="1" dirty="0">
              <a:solidFill>
                <a:schemeClr val="accent6"/>
              </a:solidFill>
              <a:latin typeface="Avenir Next" panose="020B0503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7EC550-41F0-EAAC-9FE1-72B0856449D1}"/>
              </a:ext>
            </a:extLst>
          </p:cNvPr>
          <p:cNvSpPr txBox="1"/>
          <p:nvPr/>
        </p:nvSpPr>
        <p:spPr>
          <a:xfrm>
            <a:off x="997206" y="5538940"/>
            <a:ext cx="3935493" cy="7979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 Light"/>
              <a:buNone/>
            </a:pPr>
            <a:r>
              <a:rPr lang="en-GB" sz="1400" b="1" dirty="0">
                <a:solidFill>
                  <a:schemeClr val="accent6"/>
                </a:solidFill>
                <a:latin typeface="Avenir Next Ultra Light" panose="020B0203020202020204" pitchFamily="34" charset="77"/>
              </a:rPr>
              <a:t>Identify IQR </a:t>
            </a:r>
          </a:p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 Light"/>
              <a:buNone/>
            </a:pPr>
            <a:r>
              <a:rPr lang="en-GB" sz="1400" b="1" dirty="0">
                <a:solidFill>
                  <a:schemeClr val="accent6"/>
                </a:solidFill>
                <a:latin typeface="Avenir Next Ultra Light" panose="020B0203020202020204" pitchFamily="34" charset="77"/>
              </a:rPr>
              <a:t>Identify upper and lower bounds using IQR</a:t>
            </a:r>
          </a:p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 Light"/>
              <a:buNone/>
            </a:pPr>
            <a:r>
              <a:rPr lang="en-GB" sz="1400" b="1" dirty="0">
                <a:solidFill>
                  <a:schemeClr val="accent6"/>
                </a:solidFill>
                <a:latin typeface="Avenir Next Ultra Light" panose="020B0203020202020204" pitchFamily="34" charset="77"/>
              </a:rPr>
              <a:t>Subset data to identify outliers in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2273C2-F177-85FF-72D4-539085226C78}"/>
              </a:ext>
            </a:extLst>
          </p:cNvPr>
          <p:cNvSpPr txBox="1"/>
          <p:nvPr/>
        </p:nvSpPr>
        <p:spPr>
          <a:xfrm>
            <a:off x="948361" y="5077305"/>
            <a:ext cx="3628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  <a:latin typeface="Avenir Next" panose="020B0503020202020204" pitchFamily="34" charset="0"/>
              </a:rPr>
              <a:t>Handling Outliers</a:t>
            </a:r>
            <a:endParaRPr lang="en-BE" sz="2400" b="1" dirty="0">
              <a:solidFill>
                <a:schemeClr val="accent6"/>
              </a:solidFill>
              <a:latin typeface="Avenir Next" panose="020B0503020202020204" pitchFamily="34" charset="0"/>
            </a:endParaRPr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3D6F047F-EA6E-2A8E-9CA4-0FB1439A9654}"/>
              </a:ext>
            </a:extLst>
          </p:cNvPr>
          <p:cNvSpPr/>
          <p:nvPr/>
        </p:nvSpPr>
        <p:spPr>
          <a:xfrm rot="5400000">
            <a:off x="8660629" y="-571519"/>
            <a:ext cx="6723989" cy="8001037"/>
          </a:xfrm>
          <a:custGeom>
            <a:avLst/>
            <a:gdLst>
              <a:gd name="connsiteX0" fmla="*/ 3632369 w 5620155"/>
              <a:gd name="connsiteY0" fmla="*/ 0 h 7674136"/>
              <a:gd name="connsiteX1" fmla="*/ 3826574 w 5620155"/>
              <a:gd name="connsiteY1" fmla="*/ 77332 h 7674136"/>
              <a:gd name="connsiteX2" fmla="*/ 3871095 w 5620155"/>
              <a:gd name="connsiteY2" fmla="*/ 122551 h 7674136"/>
              <a:gd name="connsiteX3" fmla="*/ 3915616 w 5620155"/>
              <a:gd name="connsiteY3" fmla="*/ 77332 h 7674136"/>
              <a:gd name="connsiteX4" fmla="*/ 4109821 w 5620155"/>
              <a:gd name="connsiteY4" fmla="*/ 0 h 7674136"/>
              <a:gd name="connsiteX5" fmla="*/ 4304026 w 5620155"/>
              <a:gd name="connsiteY5" fmla="*/ 77332 h 7674136"/>
              <a:gd name="connsiteX6" fmla="*/ 4388363 w 5620155"/>
              <a:gd name="connsiteY6" fmla="*/ 162991 h 7674136"/>
              <a:gd name="connsiteX7" fmla="*/ 4462322 w 5620155"/>
              <a:gd name="connsiteY7" fmla="*/ 87667 h 7674136"/>
              <a:gd name="connsiteX8" fmla="*/ 4656527 w 5620155"/>
              <a:gd name="connsiteY8" fmla="*/ 10123 h 7674136"/>
              <a:gd name="connsiteX9" fmla="*/ 5620155 w 5620155"/>
              <a:gd name="connsiteY9" fmla="*/ 3826947 h 7674136"/>
              <a:gd name="connsiteX10" fmla="*/ 4656527 w 5620155"/>
              <a:gd name="connsiteY10" fmla="*/ 7643770 h 7674136"/>
              <a:gd name="connsiteX11" fmla="*/ 4369974 w 5620155"/>
              <a:gd name="connsiteY11" fmla="*/ 7472173 h 7674136"/>
              <a:gd name="connsiteX12" fmla="*/ 4368466 w 5620155"/>
              <a:gd name="connsiteY12" fmla="*/ 7469988 h 7674136"/>
              <a:gd name="connsiteX13" fmla="*/ 4304026 w 5620155"/>
              <a:gd name="connsiteY13" fmla="*/ 7535437 h 7674136"/>
              <a:gd name="connsiteX14" fmla="*/ 4109821 w 5620155"/>
              <a:gd name="connsiteY14" fmla="*/ 7612769 h 7674136"/>
              <a:gd name="connsiteX15" fmla="*/ 3915616 w 5620155"/>
              <a:gd name="connsiteY15" fmla="*/ 7535437 h 7674136"/>
              <a:gd name="connsiteX16" fmla="*/ 3871095 w 5620155"/>
              <a:gd name="connsiteY16" fmla="*/ 7490218 h 7674136"/>
              <a:gd name="connsiteX17" fmla="*/ 3826574 w 5620155"/>
              <a:gd name="connsiteY17" fmla="*/ 7535437 h 7674136"/>
              <a:gd name="connsiteX18" fmla="*/ 3632369 w 5620155"/>
              <a:gd name="connsiteY18" fmla="*/ 7612769 h 7674136"/>
              <a:gd name="connsiteX19" fmla="*/ 3438164 w 5620155"/>
              <a:gd name="connsiteY19" fmla="*/ 7535437 h 7674136"/>
              <a:gd name="connsiteX20" fmla="*/ 3378248 w 5620155"/>
              <a:gd name="connsiteY20" fmla="*/ 7474582 h 7674136"/>
              <a:gd name="connsiteX21" fmla="*/ 3365944 w 5620155"/>
              <a:gd name="connsiteY21" fmla="*/ 7492418 h 7674136"/>
              <a:gd name="connsiteX22" fmla="*/ 3079391 w 5620155"/>
              <a:gd name="connsiteY22" fmla="*/ 7664015 h 7674136"/>
              <a:gd name="connsiteX23" fmla="*/ 2885186 w 5620155"/>
              <a:gd name="connsiteY23" fmla="*/ 7586471 h 7674136"/>
              <a:gd name="connsiteX24" fmla="*/ 2815046 w 5620155"/>
              <a:gd name="connsiteY24" fmla="*/ 7515037 h 7674136"/>
              <a:gd name="connsiteX25" fmla="*/ 2734969 w 5620155"/>
              <a:gd name="connsiteY25" fmla="*/ 7596592 h 7674136"/>
              <a:gd name="connsiteX26" fmla="*/ 2540764 w 5620155"/>
              <a:gd name="connsiteY26" fmla="*/ 7674136 h 7674136"/>
              <a:gd name="connsiteX27" fmla="*/ 2271250 w 5620155"/>
              <a:gd name="connsiteY27" fmla="*/ 7522844 h 7674136"/>
              <a:gd name="connsiteX28" fmla="*/ 2253186 w 5620155"/>
              <a:gd name="connsiteY28" fmla="*/ 7499863 h 7674136"/>
              <a:gd name="connsiteX29" fmla="*/ 2188263 w 5620155"/>
              <a:gd name="connsiteY29" fmla="*/ 7565803 h 7674136"/>
              <a:gd name="connsiteX30" fmla="*/ 1994058 w 5620155"/>
              <a:gd name="connsiteY30" fmla="*/ 7643135 h 7674136"/>
              <a:gd name="connsiteX31" fmla="*/ 1753232 w 5620155"/>
              <a:gd name="connsiteY31" fmla="*/ 7523300 h 7674136"/>
              <a:gd name="connsiteX32" fmla="*/ 1752963 w 5620155"/>
              <a:gd name="connsiteY32" fmla="*/ 7522991 h 7674136"/>
              <a:gd name="connsiteX33" fmla="*/ 1710811 w 5620155"/>
              <a:gd name="connsiteY33" fmla="*/ 7565803 h 7674136"/>
              <a:gd name="connsiteX34" fmla="*/ 1516606 w 5620155"/>
              <a:gd name="connsiteY34" fmla="*/ 7643135 h 7674136"/>
              <a:gd name="connsiteX35" fmla="*/ 1322401 w 5620155"/>
              <a:gd name="connsiteY35" fmla="*/ 7565803 h 7674136"/>
              <a:gd name="connsiteX36" fmla="*/ 1240619 w 5620155"/>
              <a:gd name="connsiteY36" fmla="*/ 7482740 h 7674136"/>
              <a:gd name="connsiteX37" fmla="*/ 1233142 w 5620155"/>
              <a:gd name="connsiteY37" fmla="*/ 7492479 h 7674136"/>
              <a:gd name="connsiteX38" fmla="*/ 963628 w 5620155"/>
              <a:gd name="connsiteY38" fmla="*/ 7643771 h 7674136"/>
              <a:gd name="connsiteX39" fmla="*/ 0 w 5620155"/>
              <a:gd name="connsiteY39" fmla="*/ 3826947 h 7674136"/>
              <a:gd name="connsiteX40" fmla="*/ 963628 w 5620155"/>
              <a:gd name="connsiteY40" fmla="*/ 10122 h 7674136"/>
              <a:gd name="connsiteX41" fmla="*/ 1233142 w 5620155"/>
              <a:gd name="connsiteY41" fmla="*/ 161414 h 7674136"/>
              <a:gd name="connsiteX42" fmla="*/ 1249077 w 5620155"/>
              <a:gd name="connsiteY42" fmla="*/ 182171 h 7674136"/>
              <a:gd name="connsiteX43" fmla="*/ 1322401 w 5620155"/>
              <a:gd name="connsiteY43" fmla="*/ 107697 h 7674136"/>
              <a:gd name="connsiteX44" fmla="*/ 1516606 w 5620155"/>
              <a:gd name="connsiteY44" fmla="*/ 30365 h 7674136"/>
              <a:gd name="connsiteX45" fmla="*/ 1710811 w 5620155"/>
              <a:gd name="connsiteY45" fmla="*/ 107697 h 7674136"/>
              <a:gd name="connsiteX46" fmla="*/ 1752963 w 5620155"/>
              <a:gd name="connsiteY46" fmla="*/ 150510 h 7674136"/>
              <a:gd name="connsiteX47" fmla="*/ 1753232 w 5620155"/>
              <a:gd name="connsiteY47" fmla="*/ 150200 h 7674136"/>
              <a:gd name="connsiteX48" fmla="*/ 1994058 w 5620155"/>
              <a:gd name="connsiteY48" fmla="*/ 30365 h 7674136"/>
              <a:gd name="connsiteX49" fmla="*/ 2188263 w 5620155"/>
              <a:gd name="connsiteY49" fmla="*/ 107698 h 7674136"/>
              <a:gd name="connsiteX50" fmla="*/ 2271161 w 5620155"/>
              <a:gd name="connsiteY50" fmla="*/ 191894 h 7674136"/>
              <a:gd name="connsiteX51" fmla="*/ 2271250 w 5620155"/>
              <a:gd name="connsiteY51" fmla="*/ 191780 h 7674136"/>
              <a:gd name="connsiteX52" fmla="*/ 2540764 w 5620155"/>
              <a:gd name="connsiteY52" fmla="*/ 40488 h 7674136"/>
              <a:gd name="connsiteX53" fmla="*/ 2734969 w 5620155"/>
              <a:gd name="connsiteY53" fmla="*/ 118033 h 7674136"/>
              <a:gd name="connsiteX54" fmla="*/ 2805108 w 5620155"/>
              <a:gd name="connsiteY54" fmla="*/ 189466 h 7674136"/>
              <a:gd name="connsiteX55" fmla="*/ 2885186 w 5620155"/>
              <a:gd name="connsiteY55" fmla="*/ 107910 h 7674136"/>
              <a:gd name="connsiteX56" fmla="*/ 3079391 w 5620155"/>
              <a:gd name="connsiteY56" fmla="*/ 30365 h 7674136"/>
              <a:gd name="connsiteX57" fmla="*/ 3273596 w 5620155"/>
              <a:gd name="connsiteY57" fmla="*/ 107910 h 7674136"/>
              <a:gd name="connsiteX58" fmla="*/ 3341622 w 5620155"/>
              <a:gd name="connsiteY58" fmla="*/ 177191 h 7674136"/>
              <a:gd name="connsiteX59" fmla="*/ 3345816 w 5620155"/>
              <a:gd name="connsiteY59" fmla="*/ 171127 h 7674136"/>
              <a:gd name="connsiteX60" fmla="*/ 3632369 w 5620155"/>
              <a:gd name="connsiteY60" fmla="*/ 0 h 7674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5620155" h="7674136">
                <a:moveTo>
                  <a:pt x="3632369" y="0"/>
                </a:moveTo>
                <a:cubicBezTo>
                  <a:pt x="3698894" y="0"/>
                  <a:pt x="3763844" y="26627"/>
                  <a:pt x="3826574" y="77332"/>
                </a:cubicBezTo>
                <a:lnTo>
                  <a:pt x="3871095" y="122551"/>
                </a:lnTo>
                <a:lnTo>
                  <a:pt x="3915616" y="77332"/>
                </a:lnTo>
                <a:cubicBezTo>
                  <a:pt x="3978346" y="26627"/>
                  <a:pt x="4043296" y="0"/>
                  <a:pt x="4109821" y="0"/>
                </a:cubicBezTo>
                <a:cubicBezTo>
                  <a:pt x="4176346" y="0"/>
                  <a:pt x="4241296" y="26627"/>
                  <a:pt x="4304026" y="77332"/>
                </a:cubicBezTo>
                <a:lnTo>
                  <a:pt x="4388363" y="162991"/>
                </a:lnTo>
                <a:lnTo>
                  <a:pt x="4462322" y="87667"/>
                </a:lnTo>
                <a:cubicBezTo>
                  <a:pt x="4525052" y="36824"/>
                  <a:pt x="4590002" y="10123"/>
                  <a:pt x="4656527" y="10123"/>
                </a:cubicBezTo>
                <a:cubicBezTo>
                  <a:pt x="5188724" y="10123"/>
                  <a:pt x="5620155" y="1718973"/>
                  <a:pt x="5620155" y="3826947"/>
                </a:cubicBezTo>
                <a:cubicBezTo>
                  <a:pt x="5620155" y="5934920"/>
                  <a:pt x="5188724" y="7643770"/>
                  <a:pt x="4656527" y="7643770"/>
                </a:cubicBezTo>
                <a:cubicBezTo>
                  <a:pt x="4556740" y="7643770"/>
                  <a:pt x="4460496" y="7583693"/>
                  <a:pt x="4369974" y="7472173"/>
                </a:cubicBezTo>
                <a:lnTo>
                  <a:pt x="4368466" y="7469988"/>
                </a:lnTo>
                <a:lnTo>
                  <a:pt x="4304026" y="7535437"/>
                </a:lnTo>
                <a:cubicBezTo>
                  <a:pt x="4241296" y="7586142"/>
                  <a:pt x="4176346" y="7612769"/>
                  <a:pt x="4109821" y="7612769"/>
                </a:cubicBezTo>
                <a:cubicBezTo>
                  <a:pt x="4043296" y="7612769"/>
                  <a:pt x="3978346" y="7586142"/>
                  <a:pt x="3915616" y="7535437"/>
                </a:cubicBezTo>
                <a:lnTo>
                  <a:pt x="3871095" y="7490218"/>
                </a:lnTo>
                <a:lnTo>
                  <a:pt x="3826574" y="7535437"/>
                </a:lnTo>
                <a:cubicBezTo>
                  <a:pt x="3763844" y="7586142"/>
                  <a:pt x="3698894" y="7612769"/>
                  <a:pt x="3632369" y="7612769"/>
                </a:cubicBezTo>
                <a:cubicBezTo>
                  <a:pt x="3565844" y="7612769"/>
                  <a:pt x="3500894" y="7586141"/>
                  <a:pt x="3438164" y="7535437"/>
                </a:cubicBezTo>
                <a:lnTo>
                  <a:pt x="3378248" y="7474582"/>
                </a:lnTo>
                <a:lnTo>
                  <a:pt x="3365944" y="7492418"/>
                </a:lnTo>
                <a:cubicBezTo>
                  <a:pt x="3275422" y="7603939"/>
                  <a:pt x="3179178" y="7664015"/>
                  <a:pt x="3079391" y="7664015"/>
                </a:cubicBezTo>
                <a:cubicBezTo>
                  <a:pt x="3012866" y="7664015"/>
                  <a:pt x="2947916" y="7637314"/>
                  <a:pt x="2885186" y="7586471"/>
                </a:cubicBezTo>
                <a:lnTo>
                  <a:pt x="2815046" y="7515037"/>
                </a:lnTo>
                <a:lnTo>
                  <a:pt x="2734969" y="7596592"/>
                </a:lnTo>
                <a:cubicBezTo>
                  <a:pt x="2672239" y="7647435"/>
                  <a:pt x="2607289" y="7674136"/>
                  <a:pt x="2540764" y="7674136"/>
                </a:cubicBezTo>
                <a:cubicBezTo>
                  <a:pt x="2447214" y="7674136"/>
                  <a:pt x="2356777" y="7621334"/>
                  <a:pt x="2271250" y="7522844"/>
                </a:cubicBezTo>
                <a:lnTo>
                  <a:pt x="2253186" y="7499863"/>
                </a:lnTo>
                <a:lnTo>
                  <a:pt x="2188263" y="7565803"/>
                </a:lnTo>
                <a:cubicBezTo>
                  <a:pt x="2125533" y="7616507"/>
                  <a:pt x="2060583" y="7643135"/>
                  <a:pt x="1994058" y="7643135"/>
                </a:cubicBezTo>
                <a:cubicBezTo>
                  <a:pt x="1910902" y="7643135"/>
                  <a:pt x="1830206" y="7601529"/>
                  <a:pt x="1753232" y="7523300"/>
                </a:cubicBezTo>
                <a:lnTo>
                  <a:pt x="1752963" y="7522991"/>
                </a:lnTo>
                <a:lnTo>
                  <a:pt x="1710811" y="7565803"/>
                </a:lnTo>
                <a:cubicBezTo>
                  <a:pt x="1648081" y="7616507"/>
                  <a:pt x="1583131" y="7643135"/>
                  <a:pt x="1516606" y="7643135"/>
                </a:cubicBezTo>
                <a:cubicBezTo>
                  <a:pt x="1450081" y="7643135"/>
                  <a:pt x="1385131" y="7616507"/>
                  <a:pt x="1322401" y="7565803"/>
                </a:cubicBezTo>
                <a:lnTo>
                  <a:pt x="1240619" y="7482740"/>
                </a:lnTo>
                <a:lnTo>
                  <a:pt x="1233142" y="7492479"/>
                </a:lnTo>
                <a:cubicBezTo>
                  <a:pt x="1147615" y="7590969"/>
                  <a:pt x="1057179" y="7643771"/>
                  <a:pt x="963628" y="7643771"/>
                </a:cubicBezTo>
                <a:cubicBezTo>
                  <a:pt x="431431" y="7643771"/>
                  <a:pt x="0" y="5934920"/>
                  <a:pt x="0" y="3826947"/>
                </a:cubicBezTo>
                <a:cubicBezTo>
                  <a:pt x="0" y="1718973"/>
                  <a:pt x="431431" y="10122"/>
                  <a:pt x="963628" y="10122"/>
                </a:cubicBezTo>
                <a:cubicBezTo>
                  <a:pt x="1057179" y="10122"/>
                  <a:pt x="1147615" y="62924"/>
                  <a:pt x="1233142" y="161414"/>
                </a:cubicBezTo>
                <a:lnTo>
                  <a:pt x="1249077" y="182171"/>
                </a:lnTo>
                <a:lnTo>
                  <a:pt x="1322401" y="107697"/>
                </a:lnTo>
                <a:cubicBezTo>
                  <a:pt x="1385131" y="56993"/>
                  <a:pt x="1450081" y="30365"/>
                  <a:pt x="1516606" y="30365"/>
                </a:cubicBezTo>
                <a:cubicBezTo>
                  <a:pt x="1583131" y="30365"/>
                  <a:pt x="1648081" y="56993"/>
                  <a:pt x="1710811" y="107697"/>
                </a:cubicBezTo>
                <a:lnTo>
                  <a:pt x="1752963" y="150510"/>
                </a:lnTo>
                <a:lnTo>
                  <a:pt x="1753232" y="150200"/>
                </a:lnTo>
                <a:cubicBezTo>
                  <a:pt x="1830206" y="71971"/>
                  <a:pt x="1910902" y="30365"/>
                  <a:pt x="1994058" y="30365"/>
                </a:cubicBezTo>
                <a:cubicBezTo>
                  <a:pt x="2060583" y="30365"/>
                  <a:pt x="2125533" y="56993"/>
                  <a:pt x="2188263" y="107698"/>
                </a:cubicBezTo>
                <a:lnTo>
                  <a:pt x="2271161" y="191894"/>
                </a:lnTo>
                <a:lnTo>
                  <a:pt x="2271250" y="191780"/>
                </a:lnTo>
                <a:cubicBezTo>
                  <a:pt x="2356777" y="93290"/>
                  <a:pt x="2447214" y="40488"/>
                  <a:pt x="2540764" y="40488"/>
                </a:cubicBezTo>
                <a:cubicBezTo>
                  <a:pt x="2607289" y="40488"/>
                  <a:pt x="2672239" y="67189"/>
                  <a:pt x="2734969" y="118033"/>
                </a:cubicBezTo>
                <a:lnTo>
                  <a:pt x="2805108" y="189466"/>
                </a:lnTo>
                <a:lnTo>
                  <a:pt x="2885186" y="107910"/>
                </a:lnTo>
                <a:cubicBezTo>
                  <a:pt x="2947916" y="57066"/>
                  <a:pt x="3012866" y="30365"/>
                  <a:pt x="3079391" y="30365"/>
                </a:cubicBezTo>
                <a:cubicBezTo>
                  <a:pt x="3145916" y="30365"/>
                  <a:pt x="3210866" y="57066"/>
                  <a:pt x="3273596" y="107910"/>
                </a:cubicBezTo>
                <a:lnTo>
                  <a:pt x="3341622" y="177191"/>
                </a:lnTo>
                <a:lnTo>
                  <a:pt x="3345816" y="171127"/>
                </a:lnTo>
                <a:cubicBezTo>
                  <a:pt x="3436338" y="59912"/>
                  <a:pt x="3532582" y="0"/>
                  <a:pt x="363236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tx2">
                  <a:lumMod val="75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5172814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815770C-59C3-A044-4FB3-5FB0837B17B0}"/>
              </a:ext>
            </a:extLst>
          </p:cNvPr>
          <p:cNvSpPr txBox="1"/>
          <p:nvPr/>
        </p:nvSpPr>
        <p:spPr>
          <a:xfrm>
            <a:off x="4903051" y="2644170"/>
            <a:ext cx="678799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E" sz="4800" b="1">
                <a:solidFill>
                  <a:schemeClr val="accent6"/>
                </a:solidFill>
                <a:latin typeface="Avenir Next" panose="020B0503020202020204" pitchFamily="34" charset="0"/>
              </a:rPr>
              <a:t>DATA</a:t>
            </a:r>
            <a:r>
              <a:rPr lang="en-US" sz="4800" b="1" dirty="0">
                <a:solidFill>
                  <a:schemeClr val="accent6"/>
                </a:solidFill>
                <a:latin typeface="Avenir Next" panose="020B0503020202020204" pitchFamily="34" charset="0"/>
              </a:rPr>
              <a:t> </a:t>
            </a:r>
          </a:p>
          <a:p>
            <a:pPr algn="ctr"/>
            <a:r>
              <a:rPr lang="en-US" sz="4800" b="1" dirty="0">
                <a:solidFill>
                  <a:schemeClr val="accent6"/>
                </a:solidFill>
                <a:latin typeface="Avenir Next" panose="020B0503020202020204" pitchFamily="34" charset="0"/>
              </a:rPr>
              <a:t>MANIPULATION</a:t>
            </a:r>
            <a:endParaRPr lang="en-BE" sz="4800" b="1" dirty="0">
              <a:solidFill>
                <a:schemeClr val="accent6"/>
              </a:solidFill>
              <a:latin typeface="Avenir Next" panose="020B0503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6FC232-736A-BA55-C03D-63D829AB629E}"/>
              </a:ext>
            </a:extLst>
          </p:cNvPr>
          <p:cNvSpPr txBox="1"/>
          <p:nvPr/>
        </p:nvSpPr>
        <p:spPr>
          <a:xfrm>
            <a:off x="1831283" y="2237908"/>
            <a:ext cx="3628572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E" sz="16600" b="1" dirty="0">
                <a:solidFill>
                  <a:schemeClr val="accent6"/>
                </a:solidFill>
                <a:latin typeface="Avenir Next Heavy" panose="020B0503020202020204" pitchFamily="34" charset="0"/>
              </a:rPr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3516506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push dir="u"/>
      </p:transition>
    </mc:Choice>
    <mc:Fallback xmlns="">
      <p:transition spd="slow">
        <p:push dir="u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BF410C10-D936-AB73-AE25-2438776C1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  <a:endParaRPr lang="en-BE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604BE723-10C5-26A6-4366-D24FB2434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336722"/>
            <a:ext cx="10515600" cy="385763"/>
          </a:xfrm>
        </p:spPr>
        <p:txBody>
          <a:bodyPr>
            <a:normAutofit/>
          </a:bodyPr>
          <a:lstStyle/>
          <a:p>
            <a:r>
              <a:rPr lang="en-US" sz="1800" b="1" dirty="0"/>
              <a:t>Built In Data Types</a:t>
            </a:r>
            <a:endParaRPr lang="en-BE" sz="1800" b="1" dirty="0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5BC19389-D54C-A42E-AC41-D5C5F596DE12}"/>
              </a:ext>
            </a:extLst>
          </p:cNvPr>
          <p:cNvSpPr/>
          <p:nvPr/>
        </p:nvSpPr>
        <p:spPr>
          <a:xfrm>
            <a:off x="1979560" y="2678857"/>
            <a:ext cx="1816769" cy="478648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3A65F36-D9D5-FBFA-4AE4-EB658CE1DC85}"/>
              </a:ext>
            </a:extLst>
          </p:cNvPr>
          <p:cNvSpPr/>
          <p:nvPr/>
        </p:nvSpPr>
        <p:spPr>
          <a:xfrm>
            <a:off x="4026933" y="2678857"/>
            <a:ext cx="1816769" cy="478648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88BFBF9-ACCB-8198-9033-74B1ABC7FEE5}"/>
              </a:ext>
            </a:extLst>
          </p:cNvPr>
          <p:cNvSpPr/>
          <p:nvPr/>
        </p:nvSpPr>
        <p:spPr>
          <a:xfrm>
            <a:off x="6074307" y="2678857"/>
            <a:ext cx="1816769" cy="478648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67AA21C4-02C5-0232-9875-4FBD7506FF15}"/>
              </a:ext>
            </a:extLst>
          </p:cNvPr>
          <p:cNvSpPr/>
          <p:nvPr/>
        </p:nvSpPr>
        <p:spPr>
          <a:xfrm>
            <a:off x="8778655" y="2678857"/>
            <a:ext cx="1816769" cy="478648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092F047-077A-4773-1CD8-2A7AE46F4AD2}"/>
              </a:ext>
            </a:extLst>
          </p:cNvPr>
          <p:cNvSpPr txBox="1"/>
          <p:nvPr/>
        </p:nvSpPr>
        <p:spPr>
          <a:xfrm>
            <a:off x="2093860" y="2772401"/>
            <a:ext cx="1588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venir Next" panose="020B0503020202020204" pitchFamily="34" charset="0"/>
              </a:rPr>
              <a:t>Lists</a:t>
            </a:r>
            <a:endParaRPr lang="en-BE" sz="1400" dirty="0">
              <a:latin typeface="Avenir Next" panose="020B0503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ECEA6AA-BF0B-C546-B4A0-27210A50AFA6}"/>
              </a:ext>
            </a:extLst>
          </p:cNvPr>
          <p:cNvSpPr txBox="1"/>
          <p:nvPr/>
        </p:nvSpPr>
        <p:spPr>
          <a:xfrm>
            <a:off x="4141233" y="2772401"/>
            <a:ext cx="1588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venir Next" panose="020B0503020202020204" pitchFamily="34" charset="0"/>
              </a:rPr>
              <a:t>Tuples</a:t>
            </a:r>
            <a:endParaRPr lang="en-BE" sz="1400" dirty="0">
              <a:latin typeface="Avenir Next" panose="020B0503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199AB89-D98C-5781-FF95-333A36F3F8FA}"/>
              </a:ext>
            </a:extLst>
          </p:cNvPr>
          <p:cNvSpPr txBox="1"/>
          <p:nvPr/>
        </p:nvSpPr>
        <p:spPr>
          <a:xfrm>
            <a:off x="6188607" y="2772401"/>
            <a:ext cx="1588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venir Next" panose="020B0503020202020204" pitchFamily="34" charset="0"/>
              </a:rPr>
              <a:t>Dictionaries</a:t>
            </a:r>
            <a:endParaRPr lang="en-BE" sz="1400" dirty="0">
              <a:latin typeface="Avenir Next" panose="020B0503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42150AE-1ED5-9F3D-ECCD-E0444D749558}"/>
              </a:ext>
            </a:extLst>
          </p:cNvPr>
          <p:cNvSpPr txBox="1"/>
          <p:nvPr/>
        </p:nvSpPr>
        <p:spPr>
          <a:xfrm>
            <a:off x="8892955" y="2764292"/>
            <a:ext cx="1588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venir Next" panose="020B0503020202020204" pitchFamily="34" charset="0"/>
              </a:rPr>
              <a:t>Sets</a:t>
            </a:r>
            <a:endParaRPr lang="en-BE" sz="1400" dirty="0">
              <a:latin typeface="Avenir Next" panose="020B05030202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775EE25-ADEB-3319-F8FB-33E944DCF855}"/>
              </a:ext>
            </a:extLst>
          </p:cNvPr>
          <p:cNvSpPr txBox="1"/>
          <p:nvPr/>
        </p:nvSpPr>
        <p:spPr>
          <a:xfrm>
            <a:off x="1893334" y="3429000"/>
            <a:ext cx="1989220" cy="31347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 Light"/>
              <a:buNone/>
            </a:pPr>
            <a:r>
              <a:rPr lang="en-GB" sz="1200" dirty="0">
                <a:solidFill>
                  <a:schemeClr val="bg1"/>
                </a:solidFill>
                <a:effectLst/>
                <a:latin typeface="Avenir Next Ultra Light" panose="020B0203020202020204" pitchFamily="34" charset="77"/>
              </a:rPr>
              <a:t>Ordered: stored in a specific sequence </a:t>
            </a:r>
            <a:r>
              <a:rPr lang="en-GB" sz="1200" dirty="0">
                <a:solidFill>
                  <a:schemeClr val="bg1"/>
                </a:solidFill>
                <a:latin typeface="Avenir Next Ultra Light" panose="020B0203020202020204" pitchFamily="34" charset="77"/>
              </a:rPr>
              <a:t>(can be accessed using indices)</a:t>
            </a:r>
          </a:p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 Light"/>
              <a:buNone/>
            </a:pPr>
            <a:endParaRPr lang="en-GB" sz="1200" dirty="0">
              <a:solidFill>
                <a:schemeClr val="bg1"/>
              </a:solidFill>
              <a:latin typeface="Avenir Next Ultra Light" panose="020B0203020202020204" pitchFamily="34" charset="77"/>
            </a:endParaRPr>
          </a:p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 Light"/>
              <a:buNone/>
            </a:pPr>
            <a:r>
              <a:rPr lang="en-GB" sz="1200" dirty="0">
                <a:solidFill>
                  <a:schemeClr val="bg1"/>
                </a:solidFill>
                <a:effectLst/>
                <a:latin typeface="Avenir Next Ultra Light" panose="020B0203020202020204" pitchFamily="34" charset="77"/>
              </a:rPr>
              <a:t>Mutable: lists can be modified after creation</a:t>
            </a:r>
            <a:endParaRPr lang="en-GB" sz="1200" dirty="0">
              <a:solidFill>
                <a:schemeClr val="bg1"/>
              </a:solidFill>
              <a:latin typeface="Avenir Next Ultra Light" panose="020B0203020202020204" pitchFamily="34" charset="77"/>
            </a:endParaRPr>
          </a:p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 Light"/>
              <a:buNone/>
            </a:pPr>
            <a:endParaRPr lang="en-GB" sz="1200" dirty="0">
              <a:solidFill>
                <a:schemeClr val="bg1"/>
              </a:solidFill>
              <a:effectLst/>
              <a:latin typeface="Avenir Next Ultra Light" panose="020B0203020202020204" pitchFamily="34" charset="77"/>
            </a:endParaRPr>
          </a:p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 Light"/>
              <a:buNone/>
            </a:pPr>
            <a:r>
              <a:rPr lang="en-GB" sz="1200" dirty="0">
                <a:solidFill>
                  <a:schemeClr val="bg1"/>
                </a:solidFill>
                <a:latin typeface="Avenir Next Ultra Light" panose="020B0203020202020204" pitchFamily="34" charset="77"/>
              </a:rPr>
              <a:t>Dynamic: can grow or shrink as elements are added or removed</a:t>
            </a:r>
          </a:p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 Light"/>
              <a:buNone/>
            </a:pPr>
            <a:endParaRPr lang="en-GB" sz="1200" dirty="0">
              <a:solidFill>
                <a:schemeClr val="bg1"/>
              </a:solidFill>
              <a:effectLst/>
              <a:latin typeface="Avenir Next Ultra Light" panose="020B0203020202020204" pitchFamily="34" charset="77"/>
            </a:endParaRPr>
          </a:p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 Light"/>
              <a:buNone/>
            </a:pPr>
            <a:r>
              <a:rPr lang="en-GB" sz="1200" dirty="0">
                <a:solidFill>
                  <a:schemeClr val="bg1"/>
                </a:solidFill>
                <a:latin typeface="Avenir Next Ultra Light" panose="020B0203020202020204" pitchFamily="34" charset="77"/>
              </a:rPr>
              <a:t>Heterogeneous: contain elements of different data types (strings, </a:t>
            </a:r>
            <a:r>
              <a:rPr lang="en-GB" sz="1200" dirty="0" err="1">
                <a:solidFill>
                  <a:schemeClr val="bg1"/>
                </a:solidFill>
                <a:latin typeface="Avenir Next Ultra Light" panose="020B0203020202020204" pitchFamily="34" charset="77"/>
              </a:rPr>
              <a:t>ints</a:t>
            </a:r>
            <a:r>
              <a:rPr lang="en-GB" sz="1200" dirty="0">
                <a:solidFill>
                  <a:schemeClr val="bg1"/>
                </a:solidFill>
                <a:latin typeface="Avenir Next Ultra Light" panose="020B0203020202020204" pitchFamily="34" charset="77"/>
              </a:rPr>
              <a:t>, floats, and other lists)</a:t>
            </a:r>
            <a:endParaRPr lang="en-GB" sz="1200" dirty="0">
              <a:solidFill>
                <a:schemeClr val="bg1"/>
              </a:solidFill>
              <a:effectLst/>
              <a:latin typeface="Avenir Next Ultra Light" panose="020B0203020202020204" pitchFamily="34" charset="77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E87CC04-171D-4FE9-5B5C-8A34D571573B}"/>
              </a:ext>
            </a:extLst>
          </p:cNvPr>
          <p:cNvCxnSpPr/>
          <p:nvPr/>
        </p:nvCxnSpPr>
        <p:spPr>
          <a:xfrm>
            <a:off x="3882554" y="3429000"/>
            <a:ext cx="0" cy="4426527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62C5D5C-2779-6007-4968-8B74FBFEC71C}"/>
              </a:ext>
            </a:extLst>
          </p:cNvPr>
          <p:cNvSpPr txBox="1"/>
          <p:nvPr/>
        </p:nvSpPr>
        <p:spPr>
          <a:xfrm>
            <a:off x="3940707" y="3429000"/>
            <a:ext cx="1989220" cy="2728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 Light"/>
              <a:buNone/>
            </a:pPr>
            <a:r>
              <a:rPr lang="en-GB" sz="1200" dirty="0">
                <a:solidFill>
                  <a:schemeClr val="bg1"/>
                </a:solidFill>
                <a:effectLst/>
                <a:latin typeface="Avenir Next Ultra Light" panose="020B0203020202020204" pitchFamily="34" charset="77"/>
              </a:rPr>
              <a:t>Ordered: stored in a specific sequence </a:t>
            </a:r>
            <a:r>
              <a:rPr lang="en-GB" sz="1200" dirty="0">
                <a:solidFill>
                  <a:schemeClr val="bg1"/>
                </a:solidFill>
                <a:latin typeface="Avenir Next Ultra Light" panose="020B0203020202020204" pitchFamily="34" charset="77"/>
              </a:rPr>
              <a:t>(can be accessed using indices)</a:t>
            </a:r>
          </a:p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 Light"/>
              <a:buNone/>
            </a:pPr>
            <a:endParaRPr lang="en-GB" sz="1200" dirty="0">
              <a:solidFill>
                <a:schemeClr val="bg1"/>
              </a:solidFill>
              <a:latin typeface="Avenir Next Ultra Light" panose="020B0203020202020204" pitchFamily="34" charset="77"/>
            </a:endParaRPr>
          </a:p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 Light"/>
              <a:buNone/>
            </a:pPr>
            <a:r>
              <a:rPr lang="en-GB" sz="1200" dirty="0">
                <a:solidFill>
                  <a:schemeClr val="bg1"/>
                </a:solidFill>
                <a:latin typeface="Avenir Next Ultra Light" panose="020B0203020202020204" pitchFamily="34" charset="77"/>
              </a:rPr>
              <a:t>Imm</a:t>
            </a:r>
            <a:r>
              <a:rPr lang="en-GB" sz="1200" dirty="0">
                <a:solidFill>
                  <a:schemeClr val="bg1"/>
                </a:solidFill>
                <a:effectLst/>
                <a:latin typeface="Avenir Next Ultra Light" panose="020B0203020202020204" pitchFamily="34" charset="77"/>
              </a:rPr>
              <a:t>utable: tuples cannot be modified after creation</a:t>
            </a:r>
          </a:p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 Light"/>
              <a:buNone/>
            </a:pPr>
            <a:endParaRPr lang="en-GB" sz="1200" dirty="0">
              <a:solidFill>
                <a:schemeClr val="bg1"/>
              </a:solidFill>
              <a:effectLst/>
              <a:latin typeface="Avenir Next Ultra Light" panose="020B0203020202020204" pitchFamily="34" charset="77"/>
            </a:endParaRPr>
          </a:p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 Light"/>
              <a:buNone/>
            </a:pPr>
            <a:r>
              <a:rPr lang="en-GB" sz="1200" dirty="0">
                <a:solidFill>
                  <a:schemeClr val="bg1"/>
                </a:solidFill>
                <a:latin typeface="Avenir Next Ultra Light" panose="020B0203020202020204" pitchFamily="34" charset="77"/>
              </a:rPr>
              <a:t>Heterogeneous: can contain different data types</a:t>
            </a:r>
          </a:p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 Light"/>
              <a:buNone/>
            </a:pPr>
            <a:endParaRPr lang="en-GB" sz="1200" dirty="0">
              <a:solidFill>
                <a:schemeClr val="bg1"/>
              </a:solidFill>
              <a:effectLst/>
              <a:latin typeface="Avenir Next Ultra Light" panose="020B0203020202020204" pitchFamily="34" charset="77"/>
            </a:endParaRPr>
          </a:p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 Light"/>
              <a:buNone/>
            </a:pPr>
            <a:r>
              <a:rPr lang="en-GB" sz="1200" dirty="0">
                <a:solidFill>
                  <a:schemeClr val="bg1"/>
                </a:solidFill>
                <a:latin typeface="Avenir Next Ultra Light" panose="020B0203020202020204" pitchFamily="34" charset="77"/>
              </a:rPr>
              <a:t>Fixed size: cannot shrink or grow</a:t>
            </a:r>
            <a:endParaRPr lang="en-GB" sz="1200" dirty="0">
              <a:solidFill>
                <a:schemeClr val="bg1"/>
              </a:solidFill>
              <a:effectLst/>
              <a:latin typeface="Avenir Next Ultra Light" panose="020B0203020202020204" pitchFamily="34" charset="77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471CB70-F8D8-8DBF-2EDD-31F05F78CE76}"/>
              </a:ext>
            </a:extLst>
          </p:cNvPr>
          <p:cNvCxnSpPr/>
          <p:nvPr/>
        </p:nvCxnSpPr>
        <p:spPr>
          <a:xfrm>
            <a:off x="5978963" y="3429000"/>
            <a:ext cx="0" cy="4426527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FA24E0D-307B-CFC2-342A-AAA491AB82DC}"/>
              </a:ext>
            </a:extLst>
          </p:cNvPr>
          <p:cNvSpPr txBox="1"/>
          <p:nvPr/>
        </p:nvSpPr>
        <p:spPr>
          <a:xfrm>
            <a:off x="6037116" y="3429000"/>
            <a:ext cx="1989220" cy="29315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 Light"/>
              <a:buNone/>
            </a:pPr>
            <a:r>
              <a:rPr lang="en-GB" sz="1200" dirty="0">
                <a:solidFill>
                  <a:schemeClr val="bg1"/>
                </a:solidFill>
                <a:effectLst/>
                <a:latin typeface="Avenir Next Ultra Light" panose="020B0203020202020204" pitchFamily="34" charset="77"/>
              </a:rPr>
              <a:t>Unordered: only maintains insertion order of keys</a:t>
            </a:r>
          </a:p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 Light"/>
              <a:buNone/>
            </a:pPr>
            <a:endParaRPr lang="en-GB" sz="1200" dirty="0">
              <a:solidFill>
                <a:schemeClr val="bg1"/>
              </a:solidFill>
              <a:latin typeface="Avenir Next Ultra Light" panose="020B0203020202020204" pitchFamily="34" charset="77"/>
            </a:endParaRPr>
          </a:p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 Light"/>
              <a:buNone/>
            </a:pPr>
            <a:r>
              <a:rPr lang="en-GB" sz="1200" dirty="0">
                <a:solidFill>
                  <a:schemeClr val="bg1"/>
                </a:solidFill>
                <a:effectLst/>
                <a:latin typeface="Avenir Next Ultra Light" panose="020B0203020202020204" pitchFamily="34" charset="77"/>
              </a:rPr>
              <a:t>Mutable: can change, add, or remove key-value pairs</a:t>
            </a:r>
          </a:p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 Light"/>
              <a:buNone/>
            </a:pPr>
            <a:endParaRPr lang="en-GB" sz="1200" dirty="0">
              <a:solidFill>
                <a:schemeClr val="bg1"/>
              </a:solidFill>
              <a:latin typeface="Avenir Next Ultra Light" panose="020B0203020202020204" pitchFamily="34" charset="77"/>
            </a:endParaRPr>
          </a:p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 Light"/>
              <a:buNone/>
            </a:pPr>
            <a:r>
              <a:rPr lang="en-GB" sz="1200" dirty="0">
                <a:solidFill>
                  <a:schemeClr val="bg1"/>
                </a:solidFill>
                <a:effectLst/>
                <a:latin typeface="Avenir Next Ultra Light" panose="020B0203020202020204" pitchFamily="34" charset="77"/>
              </a:rPr>
              <a:t>Dynamic: can grow or shrink in size </a:t>
            </a:r>
          </a:p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 Light"/>
              <a:buNone/>
            </a:pPr>
            <a:endParaRPr lang="en-GB" sz="1200" dirty="0">
              <a:solidFill>
                <a:schemeClr val="bg1"/>
              </a:solidFill>
              <a:latin typeface="Avenir Next Ultra Light" panose="020B0203020202020204" pitchFamily="34" charset="77"/>
            </a:endParaRPr>
          </a:p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 Light"/>
              <a:buNone/>
            </a:pPr>
            <a:r>
              <a:rPr lang="en-GB" sz="1200" dirty="0">
                <a:solidFill>
                  <a:schemeClr val="bg1"/>
                </a:solidFill>
                <a:effectLst/>
                <a:latin typeface="Avenir Next Ultra Light" panose="020B0203020202020204" pitchFamily="34" charset="77"/>
              </a:rPr>
              <a:t>Immutable: keys must be immutable and be only strings, numbers, or tuples. Values can be any data type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B4A0998-6112-367F-4B98-2CEEED0734B6}"/>
              </a:ext>
            </a:extLst>
          </p:cNvPr>
          <p:cNvCxnSpPr/>
          <p:nvPr/>
        </p:nvCxnSpPr>
        <p:spPr>
          <a:xfrm>
            <a:off x="8030710" y="3429000"/>
            <a:ext cx="0" cy="4426527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6790A02-AF00-1C23-15CE-91C6345AEE88}"/>
              </a:ext>
            </a:extLst>
          </p:cNvPr>
          <p:cNvSpPr txBox="1"/>
          <p:nvPr/>
        </p:nvSpPr>
        <p:spPr>
          <a:xfrm>
            <a:off x="8088862" y="3429000"/>
            <a:ext cx="3196357" cy="33378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 Light"/>
              <a:buNone/>
            </a:pPr>
            <a:r>
              <a:rPr lang="en-GB" sz="1200" dirty="0">
                <a:solidFill>
                  <a:schemeClr val="bg1"/>
                </a:solidFill>
                <a:latin typeface="Avenir Next Ultra Light" panose="020B0203020202020204" pitchFamily="34" charset="77"/>
              </a:rPr>
              <a:t>Uno</a:t>
            </a:r>
            <a:r>
              <a:rPr lang="en-GB" sz="1200" dirty="0">
                <a:solidFill>
                  <a:schemeClr val="bg1"/>
                </a:solidFill>
                <a:effectLst/>
                <a:latin typeface="Avenir Next Ultra Light" panose="020B0203020202020204" pitchFamily="34" charset="77"/>
              </a:rPr>
              <a:t>rdered:</a:t>
            </a:r>
            <a:r>
              <a:rPr lang="en-GB" sz="1200" dirty="0">
                <a:solidFill>
                  <a:schemeClr val="bg1"/>
                </a:solidFill>
                <a:latin typeface="Avenir Next Ultra Light" panose="020B0203020202020204" pitchFamily="34" charset="77"/>
              </a:rPr>
              <a:t> does not maintain order and the way elements can be stored or retrieved can vary</a:t>
            </a:r>
          </a:p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 Light"/>
              <a:buNone/>
            </a:pPr>
            <a:endParaRPr lang="en-GB" sz="1200" dirty="0">
              <a:solidFill>
                <a:schemeClr val="bg1"/>
              </a:solidFill>
              <a:latin typeface="Avenir Next Ultra Light" panose="020B0203020202020204" pitchFamily="34" charset="77"/>
            </a:endParaRPr>
          </a:p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 Light"/>
              <a:buNone/>
            </a:pPr>
            <a:r>
              <a:rPr lang="en-GB" sz="1200" dirty="0">
                <a:solidFill>
                  <a:schemeClr val="bg1"/>
                </a:solidFill>
                <a:latin typeface="Avenir Next Ultra Light" panose="020B0203020202020204" pitchFamily="34" charset="77"/>
              </a:rPr>
              <a:t>Unique: duplicates are automatically dropped as each element in a set must be unique</a:t>
            </a:r>
          </a:p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 Light"/>
              <a:buNone/>
            </a:pPr>
            <a:endParaRPr lang="en-GB" sz="1200" dirty="0">
              <a:solidFill>
                <a:schemeClr val="bg1"/>
              </a:solidFill>
              <a:latin typeface="Avenir Next Ultra Light" panose="020B0203020202020204" pitchFamily="34" charset="77"/>
            </a:endParaRPr>
          </a:p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 Light"/>
              <a:buNone/>
            </a:pPr>
            <a:r>
              <a:rPr lang="en-GB" sz="1200" dirty="0">
                <a:solidFill>
                  <a:schemeClr val="bg1"/>
                </a:solidFill>
                <a:effectLst/>
                <a:latin typeface="Avenir Next Ultra Light" panose="020B0203020202020204" pitchFamily="34" charset="77"/>
              </a:rPr>
              <a:t>Mutable: lists can be modified after creation</a:t>
            </a:r>
            <a:endParaRPr lang="en-GB" sz="1200" dirty="0">
              <a:solidFill>
                <a:schemeClr val="bg1"/>
              </a:solidFill>
              <a:latin typeface="Avenir Next Ultra Light" panose="020B0203020202020204" pitchFamily="34" charset="77"/>
            </a:endParaRPr>
          </a:p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 Light"/>
              <a:buNone/>
            </a:pPr>
            <a:endParaRPr lang="en-GB" sz="1200" dirty="0">
              <a:solidFill>
                <a:schemeClr val="bg1"/>
              </a:solidFill>
              <a:effectLst/>
              <a:latin typeface="Avenir Next Ultra Light" panose="020B0203020202020204" pitchFamily="34" charset="77"/>
            </a:endParaRPr>
          </a:p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 Light"/>
              <a:buNone/>
            </a:pPr>
            <a:r>
              <a:rPr lang="en-GB" sz="1200" dirty="0">
                <a:solidFill>
                  <a:schemeClr val="bg1"/>
                </a:solidFill>
                <a:latin typeface="Avenir Next Ultra Light" panose="020B0203020202020204" pitchFamily="34" charset="77"/>
              </a:rPr>
              <a:t>Unindexed: cannot access elements via index</a:t>
            </a:r>
          </a:p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 Light"/>
              <a:buNone/>
            </a:pPr>
            <a:endParaRPr lang="en-GB" sz="1200" dirty="0">
              <a:solidFill>
                <a:schemeClr val="bg1"/>
              </a:solidFill>
              <a:effectLst/>
              <a:latin typeface="Avenir Next Ultra Light" panose="020B0203020202020204" pitchFamily="34" charset="77"/>
            </a:endParaRPr>
          </a:p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 Light"/>
              <a:buNone/>
            </a:pPr>
            <a:r>
              <a:rPr lang="en-GB" sz="1200" dirty="0">
                <a:solidFill>
                  <a:schemeClr val="bg1"/>
                </a:solidFill>
                <a:latin typeface="Avenir Next Ultra Light" panose="020B0203020202020204" pitchFamily="34" charset="77"/>
              </a:rPr>
              <a:t>Heterogeneous: contain elements of different data types (strings, </a:t>
            </a:r>
            <a:r>
              <a:rPr lang="en-GB" sz="1200" dirty="0" err="1">
                <a:solidFill>
                  <a:schemeClr val="bg1"/>
                </a:solidFill>
                <a:latin typeface="Avenir Next Ultra Light" panose="020B0203020202020204" pitchFamily="34" charset="77"/>
              </a:rPr>
              <a:t>ints</a:t>
            </a:r>
            <a:r>
              <a:rPr lang="en-GB" sz="1200" dirty="0">
                <a:solidFill>
                  <a:schemeClr val="bg1"/>
                </a:solidFill>
                <a:latin typeface="Avenir Next Ultra Light" panose="020B0203020202020204" pitchFamily="34" charset="77"/>
              </a:rPr>
              <a:t>, floats, and other lists)</a:t>
            </a:r>
            <a:endParaRPr lang="en-GB" sz="1200" dirty="0">
              <a:solidFill>
                <a:schemeClr val="bg1"/>
              </a:solidFill>
              <a:effectLst/>
              <a:latin typeface="Avenir Next Ultra Light" panose="020B02030202020202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961895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 descr="Single gear with solid fill">
            <a:extLst>
              <a:ext uri="{FF2B5EF4-FFF2-40B4-BE49-F238E27FC236}">
                <a16:creationId xmlns:a16="http://schemas.microsoft.com/office/drawing/2014/main" id="{436544D5-2FDD-A468-4B87-8AE5A58814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4864445">
            <a:off x="9918777" y="3675044"/>
            <a:ext cx="2054202" cy="2054202"/>
          </a:xfrm>
          <a:prstGeom prst="rect">
            <a:avLst/>
          </a:prstGeom>
        </p:spPr>
      </p:pic>
      <p:pic>
        <p:nvPicPr>
          <p:cNvPr id="3" name="Graphic 2" descr="Single gear with solid fill">
            <a:extLst>
              <a:ext uri="{FF2B5EF4-FFF2-40B4-BE49-F238E27FC236}">
                <a16:creationId xmlns:a16="http://schemas.microsoft.com/office/drawing/2014/main" id="{FEFA20A7-C80F-C612-F5ED-BF968224F2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4864445">
            <a:off x="9376734" y="4930310"/>
            <a:ext cx="2054202" cy="2054202"/>
          </a:xfrm>
          <a:prstGeom prst="rect">
            <a:avLst/>
          </a:prstGeom>
        </p:spPr>
      </p:pic>
      <p:pic>
        <p:nvPicPr>
          <p:cNvPr id="4" name="Graphic 3" descr="Single gear with solid fill">
            <a:extLst>
              <a:ext uri="{FF2B5EF4-FFF2-40B4-BE49-F238E27FC236}">
                <a16:creationId xmlns:a16="http://schemas.microsoft.com/office/drawing/2014/main" id="{31495962-640E-58E7-67E7-1C6775F0CC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4864445">
            <a:off x="140560" y="2132065"/>
            <a:ext cx="2642214" cy="2642213"/>
          </a:xfrm>
          <a:prstGeom prst="rect">
            <a:avLst/>
          </a:prstGeom>
        </p:spPr>
      </p:pic>
      <p:pic>
        <p:nvPicPr>
          <p:cNvPr id="2" name="Graphic 1" descr="Single gear with solid fill">
            <a:extLst>
              <a:ext uri="{FF2B5EF4-FFF2-40B4-BE49-F238E27FC236}">
                <a16:creationId xmlns:a16="http://schemas.microsoft.com/office/drawing/2014/main" id="{B7C358EC-FB66-7321-775E-DAB5844B9D7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4864445">
            <a:off x="8615628" y="3780276"/>
            <a:ext cx="2054202" cy="2054202"/>
          </a:xfrm>
          <a:prstGeom prst="rect">
            <a:avLst/>
          </a:prstGeom>
        </p:spPr>
      </p:pic>
      <p:pic>
        <p:nvPicPr>
          <p:cNvPr id="17" name="Graphic 16" descr="Single gear with solid fill">
            <a:extLst>
              <a:ext uri="{FF2B5EF4-FFF2-40B4-BE49-F238E27FC236}">
                <a16:creationId xmlns:a16="http://schemas.microsoft.com/office/drawing/2014/main" id="{060665BD-811A-E890-960D-5A7837B1567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4864445">
            <a:off x="460542" y="756777"/>
            <a:ext cx="2175549" cy="2175549"/>
          </a:xfrm>
          <a:prstGeom prst="rect">
            <a:avLst/>
          </a:prstGeom>
        </p:spPr>
      </p:pic>
      <p:sp>
        <p:nvSpPr>
          <p:cNvPr id="36" name="Title 35">
            <a:extLst>
              <a:ext uri="{FF2B5EF4-FFF2-40B4-BE49-F238E27FC236}">
                <a16:creationId xmlns:a16="http://schemas.microsoft.com/office/drawing/2014/main" id="{C0701614-2DA2-FD66-D95B-AE36F8214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2378"/>
            <a:ext cx="10515600" cy="720725"/>
          </a:xfrm>
        </p:spPr>
        <p:txBody>
          <a:bodyPr/>
          <a:lstStyle/>
          <a:p>
            <a:r>
              <a:rPr lang="en-US" dirty="0"/>
              <a:t>Pandas Library</a:t>
            </a:r>
            <a:endParaRPr lang="en-BE" dirty="0"/>
          </a:p>
        </p:txBody>
      </p: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B7CC6883-F0EB-1DA1-95DD-28804EC757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3739368"/>
              </p:ext>
            </p:extLst>
          </p:nvPr>
        </p:nvGraphicFramePr>
        <p:xfrm>
          <a:off x="1788163" y="1538662"/>
          <a:ext cx="8615673" cy="49455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1891">
                  <a:extLst>
                    <a:ext uri="{9D8B030D-6E8A-4147-A177-3AD203B41FA5}">
                      <a16:colId xmlns:a16="http://schemas.microsoft.com/office/drawing/2014/main" val="3545611608"/>
                    </a:ext>
                  </a:extLst>
                </a:gridCol>
                <a:gridCol w="2871891">
                  <a:extLst>
                    <a:ext uri="{9D8B030D-6E8A-4147-A177-3AD203B41FA5}">
                      <a16:colId xmlns:a16="http://schemas.microsoft.com/office/drawing/2014/main" val="1751630265"/>
                    </a:ext>
                  </a:extLst>
                </a:gridCol>
                <a:gridCol w="2871891">
                  <a:extLst>
                    <a:ext uri="{9D8B030D-6E8A-4147-A177-3AD203B41FA5}">
                      <a16:colId xmlns:a16="http://schemas.microsoft.com/office/drawing/2014/main" val="1418847352"/>
                    </a:ext>
                  </a:extLst>
                </a:gridCol>
              </a:tblGrid>
              <a:tr h="512823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Aspect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Series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err="1">
                          <a:solidFill>
                            <a:schemeClr val="tx1"/>
                          </a:solidFill>
                        </a:rPr>
                        <a:t>DataFrame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9119397"/>
                  </a:ext>
                </a:extLst>
              </a:tr>
              <a:tr h="51282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Dimension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1D (single column)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2D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9505914"/>
                  </a:ext>
                </a:extLst>
              </a:tr>
              <a:tr h="88514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Data Structure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One-dimensional labeled array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Two-dimensional labeled table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4922308"/>
                  </a:ext>
                </a:extLst>
              </a:tr>
              <a:tr h="88514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Data 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Holds a single data 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Hold different data types for different columns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1325154"/>
                  </a:ext>
                </a:extLst>
              </a:tr>
              <a:tr h="88514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Indexing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Indexed by single axis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Indexed by rows and columns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7128986"/>
                  </a:ext>
                </a:extLst>
              </a:tr>
              <a:tr h="126449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Usage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Useful for single variables, columns, or time series data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Useful for datasets with multiple variables or features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03173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6913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Single gear with solid fill">
            <a:extLst>
              <a:ext uri="{FF2B5EF4-FFF2-40B4-BE49-F238E27FC236}">
                <a16:creationId xmlns:a16="http://schemas.microsoft.com/office/drawing/2014/main" id="{FEFA20A7-C80F-C612-F5ED-BF968224F2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99473">
            <a:off x="-1215862" y="3959804"/>
            <a:ext cx="2797630" cy="2797630"/>
          </a:xfrm>
          <a:prstGeom prst="rect">
            <a:avLst/>
          </a:prstGeom>
        </p:spPr>
      </p:pic>
      <p:pic>
        <p:nvPicPr>
          <p:cNvPr id="4" name="Graphic 3" descr="Single gear with solid fill">
            <a:extLst>
              <a:ext uri="{FF2B5EF4-FFF2-40B4-BE49-F238E27FC236}">
                <a16:creationId xmlns:a16="http://schemas.microsoft.com/office/drawing/2014/main" id="{31495962-640E-58E7-67E7-1C6775F0CC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404816">
            <a:off x="199397" y="5449720"/>
            <a:ext cx="2797630" cy="2797630"/>
          </a:xfrm>
          <a:prstGeom prst="rect">
            <a:avLst/>
          </a:prstGeom>
        </p:spPr>
      </p:pic>
      <p:pic>
        <p:nvPicPr>
          <p:cNvPr id="5" name="Graphic 4" descr="Single gear with solid fill">
            <a:extLst>
              <a:ext uri="{FF2B5EF4-FFF2-40B4-BE49-F238E27FC236}">
                <a16:creationId xmlns:a16="http://schemas.microsoft.com/office/drawing/2014/main" id="{390CFF34-938B-1317-2581-E7F0D04A534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781855" y="5987144"/>
            <a:ext cx="1741711" cy="17417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A98C0F3-6FD5-8DD0-4B00-15C198B9E165}"/>
              </a:ext>
            </a:extLst>
          </p:cNvPr>
          <p:cNvSpPr txBox="1"/>
          <p:nvPr/>
        </p:nvSpPr>
        <p:spPr>
          <a:xfrm>
            <a:off x="1650590" y="3483788"/>
            <a:ext cx="21288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  <a:latin typeface="Avenir Next" panose="020B0503020202020204" pitchFamily="34" charset="0"/>
              </a:rPr>
              <a:t>From a dictionary or list</a:t>
            </a:r>
            <a:endParaRPr lang="en-BE" sz="1400" dirty="0">
              <a:solidFill>
                <a:schemeClr val="accent6"/>
              </a:solidFill>
              <a:latin typeface="Avenir Next" panose="020B050302020202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B0EDE88-2F78-1EB0-BF59-9CCBB326E05D}"/>
              </a:ext>
            </a:extLst>
          </p:cNvPr>
          <p:cNvGrpSpPr/>
          <p:nvPr/>
        </p:nvGrpSpPr>
        <p:grpSpPr>
          <a:xfrm>
            <a:off x="1166148" y="3528170"/>
            <a:ext cx="273628" cy="219012"/>
            <a:chOff x="3001323" y="0"/>
            <a:chExt cx="7883795" cy="6310186"/>
          </a:xfrm>
          <a:solidFill>
            <a:schemeClr val="accent6"/>
          </a:solidFill>
        </p:grpSpPr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9D75279-9F04-A1A2-69AC-2841F9A74342}"/>
                </a:ext>
              </a:extLst>
            </p:cNvPr>
            <p:cNvSpPr/>
            <p:nvPr/>
          </p:nvSpPr>
          <p:spPr>
            <a:xfrm rot="8100000">
              <a:off x="4574933" y="0"/>
              <a:ext cx="6310185" cy="6310186"/>
            </a:xfrm>
            <a:custGeom>
              <a:avLst/>
              <a:gdLst>
                <a:gd name="connsiteX0" fmla="*/ 322110 w 6310185"/>
                <a:gd name="connsiteY0" fmla="*/ 5988076 h 6310186"/>
                <a:gd name="connsiteX1" fmla="*/ 0 w 6310185"/>
                <a:gd name="connsiteY1" fmla="*/ 5210434 h 6310186"/>
                <a:gd name="connsiteX2" fmla="*/ 1 w 6310185"/>
                <a:gd name="connsiteY2" fmla="*/ 4110682 h 6310186"/>
                <a:gd name="connsiteX3" fmla="*/ 0 w 6310185"/>
                <a:gd name="connsiteY3" fmla="*/ 2199502 h 6310186"/>
                <a:gd name="connsiteX4" fmla="*/ 0 w 6310185"/>
                <a:gd name="connsiteY4" fmla="*/ 2199503 h 6310186"/>
                <a:gd name="connsiteX5" fmla="*/ 0 w 6310185"/>
                <a:gd name="connsiteY5" fmla="*/ 0 h 6310186"/>
                <a:gd name="connsiteX6" fmla="*/ 4110681 w 6310185"/>
                <a:gd name="connsiteY6" fmla="*/ 0 h 6310186"/>
                <a:gd name="connsiteX7" fmla="*/ 5210433 w 6310185"/>
                <a:gd name="connsiteY7" fmla="*/ 0 h 6310186"/>
                <a:gd name="connsiteX8" fmla="*/ 6310185 w 6310185"/>
                <a:gd name="connsiteY8" fmla="*/ 1099752 h 6310186"/>
                <a:gd name="connsiteX9" fmla="*/ 5210433 w 6310185"/>
                <a:gd name="connsiteY9" fmla="*/ 2199504 h 6310186"/>
                <a:gd name="connsiteX10" fmla="*/ 4110681 w 6310185"/>
                <a:gd name="connsiteY10" fmla="*/ 2199503 h 6310186"/>
                <a:gd name="connsiteX11" fmla="*/ 2199504 w 6310185"/>
                <a:gd name="connsiteY11" fmla="*/ 2199503 h 6310186"/>
                <a:gd name="connsiteX12" fmla="*/ 2199504 w 6310185"/>
                <a:gd name="connsiteY12" fmla="*/ 4110682 h 6310186"/>
                <a:gd name="connsiteX13" fmla="*/ 2199504 w 6310185"/>
                <a:gd name="connsiteY13" fmla="*/ 5210434 h 6310186"/>
                <a:gd name="connsiteX14" fmla="*/ 1099752 w 6310185"/>
                <a:gd name="connsiteY14" fmla="*/ 6310186 h 6310186"/>
                <a:gd name="connsiteX15" fmla="*/ 322110 w 6310185"/>
                <a:gd name="connsiteY15" fmla="*/ 5988076 h 6310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310185" h="6310186">
                  <a:moveTo>
                    <a:pt x="322110" y="5988076"/>
                  </a:moveTo>
                  <a:cubicBezTo>
                    <a:pt x="123094" y="5789060"/>
                    <a:pt x="0" y="5514122"/>
                    <a:pt x="0" y="5210434"/>
                  </a:cubicBezTo>
                  <a:lnTo>
                    <a:pt x="1" y="4110682"/>
                  </a:lnTo>
                  <a:lnTo>
                    <a:pt x="0" y="2199502"/>
                  </a:lnTo>
                  <a:lnTo>
                    <a:pt x="0" y="2199503"/>
                  </a:lnTo>
                  <a:lnTo>
                    <a:pt x="0" y="0"/>
                  </a:lnTo>
                  <a:lnTo>
                    <a:pt x="4110681" y="0"/>
                  </a:lnTo>
                  <a:lnTo>
                    <a:pt x="5210433" y="0"/>
                  </a:lnTo>
                  <a:cubicBezTo>
                    <a:pt x="5817809" y="0"/>
                    <a:pt x="6310185" y="492376"/>
                    <a:pt x="6310185" y="1099752"/>
                  </a:cubicBezTo>
                  <a:cubicBezTo>
                    <a:pt x="6310185" y="1707128"/>
                    <a:pt x="5817809" y="2199504"/>
                    <a:pt x="5210433" y="2199504"/>
                  </a:cubicBezTo>
                  <a:lnTo>
                    <a:pt x="4110681" y="2199503"/>
                  </a:lnTo>
                  <a:lnTo>
                    <a:pt x="2199504" y="2199503"/>
                  </a:lnTo>
                  <a:lnTo>
                    <a:pt x="2199504" y="4110682"/>
                  </a:lnTo>
                  <a:lnTo>
                    <a:pt x="2199504" y="5210434"/>
                  </a:lnTo>
                  <a:cubicBezTo>
                    <a:pt x="2199504" y="5817810"/>
                    <a:pt x="1707128" y="6310186"/>
                    <a:pt x="1099752" y="6310186"/>
                  </a:cubicBezTo>
                  <a:cubicBezTo>
                    <a:pt x="796064" y="6310186"/>
                    <a:pt x="521126" y="6187092"/>
                    <a:pt x="322110" y="598807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BE">
                <a:solidFill>
                  <a:schemeClr val="bg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0929BEB-A9DD-FB77-5C1D-6645F7C3B053}"/>
                </a:ext>
              </a:extLst>
            </p:cNvPr>
            <p:cNvSpPr/>
            <p:nvPr/>
          </p:nvSpPr>
          <p:spPr>
            <a:xfrm>
              <a:off x="3001323" y="1266330"/>
              <a:ext cx="6710062" cy="37775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>
                <a:solidFill>
                  <a:schemeClr val="bg1"/>
                </a:solidFill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AB6B57A7-0DB2-C7CF-7FE1-D307AACBD924}"/>
              </a:ext>
            </a:extLst>
          </p:cNvPr>
          <p:cNvSpPr txBox="1"/>
          <p:nvPr/>
        </p:nvSpPr>
        <p:spPr>
          <a:xfrm>
            <a:off x="1650589" y="3936015"/>
            <a:ext cx="25876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  <a:latin typeface="Avenir Next" panose="020B0503020202020204" pitchFamily="34" charset="0"/>
              </a:rPr>
              <a:t>From a file (csv, excel, etc.)</a:t>
            </a:r>
            <a:endParaRPr lang="en-BE" sz="1400" dirty="0">
              <a:solidFill>
                <a:schemeClr val="accent6"/>
              </a:solidFill>
              <a:latin typeface="Avenir Next" panose="020B0503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572A76-7206-BE6D-6797-7B4C15CC06BD}"/>
              </a:ext>
            </a:extLst>
          </p:cNvPr>
          <p:cNvSpPr txBox="1"/>
          <p:nvPr/>
        </p:nvSpPr>
        <p:spPr>
          <a:xfrm>
            <a:off x="748058" y="2775581"/>
            <a:ext cx="3628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6"/>
                </a:solidFill>
                <a:latin typeface="Avenir Next" panose="020B0503020202020204" pitchFamily="34" charset="0"/>
              </a:rPr>
              <a:t>Create a </a:t>
            </a:r>
            <a:r>
              <a:rPr lang="en-US" sz="2400" b="1" dirty="0" err="1">
                <a:solidFill>
                  <a:schemeClr val="accent6"/>
                </a:solidFill>
                <a:latin typeface="Avenir Next" panose="020B0503020202020204" pitchFamily="34" charset="0"/>
              </a:rPr>
              <a:t>dataframe</a:t>
            </a:r>
            <a:endParaRPr lang="en-BE" sz="2400" b="1" dirty="0">
              <a:solidFill>
                <a:schemeClr val="accent6"/>
              </a:solidFill>
              <a:latin typeface="Avenir Next" panose="020B0503020202020204" pitchFamily="34" charset="0"/>
            </a:endParaRPr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3B609DBC-3EE0-EF7F-A6C7-20A3437A9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Pandas Library</a:t>
            </a:r>
            <a:endParaRPr lang="en-BE" dirty="0">
              <a:solidFill>
                <a:schemeClr val="accent6"/>
              </a:solidFill>
            </a:endParaRP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69A1B7BF-F5A1-92C8-9A88-2061A19232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Create, Access, and Modify data</a:t>
            </a:r>
            <a:endParaRPr lang="en-BE" dirty="0">
              <a:solidFill>
                <a:schemeClr val="accent6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8D77A65-B17F-C972-22EA-BD7186A51B49}"/>
              </a:ext>
            </a:extLst>
          </p:cNvPr>
          <p:cNvGrpSpPr/>
          <p:nvPr/>
        </p:nvGrpSpPr>
        <p:grpSpPr>
          <a:xfrm>
            <a:off x="1163476" y="3942734"/>
            <a:ext cx="273628" cy="219012"/>
            <a:chOff x="3001323" y="0"/>
            <a:chExt cx="7883795" cy="6310186"/>
          </a:xfrm>
          <a:solidFill>
            <a:schemeClr val="accent6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791AC27-0EBF-CF09-8C0E-6B546BA660D8}"/>
                </a:ext>
              </a:extLst>
            </p:cNvPr>
            <p:cNvSpPr/>
            <p:nvPr/>
          </p:nvSpPr>
          <p:spPr>
            <a:xfrm rot="8100000">
              <a:off x="4574933" y="0"/>
              <a:ext cx="6310185" cy="6310186"/>
            </a:xfrm>
            <a:custGeom>
              <a:avLst/>
              <a:gdLst>
                <a:gd name="connsiteX0" fmla="*/ 322110 w 6310185"/>
                <a:gd name="connsiteY0" fmla="*/ 5988076 h 6310186"/>
                <a:gd name="connsiteX1" fmla="*/ 0 w 6310185"/>
                <a:gd name="connsiteY1" fmla="*/ 5210434 h 6310186"/>
                <a:gd name="connsiteX2" fmla="*/ 1 w 6310185"/>
                <a:gd name="connsiteY2" fmla="*/ 4110682 h 6310186"/>
                <a:gd name="connsiteX3" fmla="*/ 0 w 6310185"/>
                <a:gd name="connsiteY3" fmla="*/ 2199502 h 6310186"/>
                <a:gd name="connsiteX4" fmla="*/ 0 w 6310185"/>
                <a:gd name="connsiteY4" fmla="*/ 2199503 h 6310186"/>
                <a:gd name="connsiteX5" fmla="*/ 0 w 6310185"/>
                <a:gd name="connsiteY5" fmla="*/ 0 h 6310186"/>
                <a:gd name="connsiteX6" fmla="*/ 4110681 w 6310185"/>
                <a:gd name="connsiteY6" fmla="*/ 0 h 6310186"/>
                <a:gd name="connsiteX7" fmla="*/ 5210433 w 6310185"/>
                <a:gd name="connsiteY7" fmla="*/ 0 h 6310186"/>
                <a:gd name="connsiteX8" fmla="*/ 6310185 w 6310185"/>
                <a:gd name="connsiteY8" fmla="*/ 1099752 h 6310186"/>
                <a:gd name="connsiteX9" fmla="*/ 5210433 w 6310185"/>
                <a:gd name="connsiteY9" fmla="*/ 2199504 h 6310186"/>
                <a:gd name="connsiteX10" fmla="*/ 4110681 w 6310185"/>
                <a:gd name="connsiteY10" fmla="*/ 2199503 h 6310186"/>
                <a:gd name="connsiteX11" fmla="*/ 2199504 w 6310185"/>
                <a:gd name="connsiteY11" fmla="*/ 2199503 h 6310186"/>
                <a:gd name="connsiteX12" fmla="*/ 2199504 w 6310185"/>
                <a:gd name="connsiteY12" fmla="*/ 4110682 h 6310186"/>
                <a:gd name="connsiteX13" fmla="*/ 2199504 w 6310185"/>
                <a:gd name="connsiteY13" fmla="*/ 5210434 h 6310186"/>
                <a:gd name="connsiteX14" fmla="*/ 1099752 w 6310185"/>
                <a:gd name="connsiteY14" fmla="*/ 6310186 h 6310186"/>
                <a:gd name="connsiteX15" fmla="*/ 322110 w 6310185"/>
                <a:gd name="connsiteY15" fmla="*/ 5988076 h 6310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310185" h="6310186">
                  <a:moveTo>
                    <a:pt x="322110" y="5988076"/>
                  </a:moveTo>
                  <a:cubicBezTo>
                    <a:pt x="123094" y="5789060"/>
                    <a:pt x="0" y="5514122"/>
                    <a:pt x="0" y="5210434"/>
                  </a:cubicBezTo>
                  <a:lnTo>
                    <a:pt x="1" y="4110682"/>
                  </a:lnTo>
                  <a:lnTo>
                    <a:pt x="0" y="2199502"/>
                  </a:lnTo>
                  <a:lnTo>
                    <a:pt x="0" y="2199503"/>
                  </a:lnTo>
                  <a:lnTo>
                    <a:pt x="0" y="0"/>
                  </a:lnTo>
                  <a:lnTo>
                    <a:pt x="4110681" y="0"/>
                  </a:lnTo>
                  <a:lnTo>
                    <a:pt x="5210433" y="0"/>
                  </a:lnTo>
                  <a:cubicBezTo>
                    <a:pt x="5817809" y="0"/>
                    <a:pt x="6310185" y="492376"/>
                    <a:pt x="6310185" y="1099752"/>
                  </a:cubicBezTo>
                  <a:cubicBezTo>
                    <a:pt x="6310185" y="1707128"/>
                    <a:pt x="5817809" y="2199504"/>
                    <a:pt x="5210433" y="2199504"/>
                  </a:cubicBezTo>
                  <a:lnTo>
                    <a:pt x="4110681" y="2199503"/>
                  </a:lnTo>
                  <a:lnTo>
                    <a:pt x="2199504" y="2199503"/>
                  </a:lnTo>
                  <a:lnTo>
                    <a:pt x="2199504" y="4110682"/>
                  </a:lnTo>
                  <a:lnTo>
                    <a:pt x="2199504" y="5210434"/>
                  </a:lnTo>
                  <a:cubicBezTo>
                    <a:pt x="2199504" y="5817810"/>
                    <a:pt x="1707128" y="6310186"/>
                    <a:pt x="1099752" y="6310186"/>
                  </a:cubicBezTo>
                  <a:cubicBezTo>
                    <a:pt x="796064" y="6310186"/>
                    <a:pt x="521126" y="6187092"/>
                    <a:pt x="322110" y="598807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BE">
                <a:solidFill>
                  <a:schemeClr val="bg1"/>
                </a:solidFill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16BF2D4-AC71-20CE-214B-14ABE11CC215}"/>
                </a:ext>
              </a:extLst>
            </p:cNvPr>
            <p:cNvSpPr/>
            <p:nvPr/>
          </p:nvSpPr>
          <p:spPr>
            <a:xfrm>
              <a:off x="3001323" y="1266330"/>
              <a:ext cx="6710062" cy="37775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>
                <a:solidFill>
                  <a:schemeClr val="bg1"/>
                </a:solidFill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391F4624-6E38-9563-9650-FCE30C696FA8}"/>
              </a:ext>
            </a:extLst>
          </p:cNvPr>
          <p:cNvSpPr txBox="1"/>
          <p:nvPr/>
        </p:nvSpPr>
        <p:spPr>
          <a:xfrm>
            <a:off x="5167438" y="3380535"/>
            <a:ext cx="21288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  <a:latin typeface="Avenir Next" panose="020B0503020202020204" pitchFamily="34" charset="0"/>
              </a:rPr>
              <a:t>By column name ([], [[]])</a:t>
            </a:r>
            <a:endParaRPr lang="en-BE" sz="1400" dirty="0">
              <a:solidFill>
                <a:schemeClr val="accent6"/>
              </a:solidFill>
              <a:latin typeface="Avenir Next" panose="020B0503020202020204" pitchFamily="34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8B13C8D-C19C-AC4D-6463-7B7C4728C51F}"/>
              </a:ext>
            </a:extLst>
          </p:cNvPr>
          <p:cNvGrpSpPr/>
          <p:nvPr/>
        </p:nvGrpSpPr>
        <p:grpSpPr>
          <a:xfrm>
            <a:off x="4682996" y="3424917"/>
            <a:ext cx="273628" cy="219012"/>
            <a:chOff x="3001323" y="0"/>
            <a:chExt cx="7883795" cy="6310186"/>
          </a:xfrm>
          <a:solidFill>
            <a:schemeClr val="accent6"/>
          </a:solidFill>
        </p:grpSpPr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6219D289-55C0-6C60-54C2-F9B550B4343F}"/>
                </a:ext>
              </a:extLst>
            </p:cNvPr>
            <p:cNvSpPr/>
            <p:nvPr/>
          </p:nvSpPr>
          <p:spPr>
            <a:xfrm rot="8100000">
              <a:off x="4574933" y="0"/>
              <a:ext cx="6310185" cy="6310186"/>
            </a:xfrm>
            <a:custGeom>
              <a:avLst/>
              <a:gdLst>
                <a:gd name="connsiteX0" fmla="*/ 322110 w 6310185"/>
                <a:gd name="connsiteY0" fmla="*/ 5988076 h 6310186"/>
                <a:gd name="connsiteX1" fmla="*/ 0 w 6310185"/>
                <a:gd name="connsiteY1" fmla="*/ 5210434 h 6310186"/>
                <a:gd name="connsiteX2" fmla="*/ 1 w 6310185"/>
                <a:gd name="connsiteY2" fmla="*/ 4110682 h 6310186"/>
                <a:gd name="connsiteX3" fmla="*/ 0 w 6310185"/>
                <a:gd name="connsiteY3" fmla="*/ 2199502 h 6310186"/>
                <a:gd name="connsiteX4" fmla="*/ 0 w 6310185"/>
                <a:gd name="connsiteY4" fmla="*/ 2199503 h 6310186"/>
                <a:gd name="connsiteX5" fmla="*/ 0 w 6310185"/>
                <a:gd name="connsiteY5" fmla="*/ 0 h 6310186"/>
                <a:gd name="connsiteX6" fmla="*/ 4110681 w 6310185"/>
                <a:gd name="connsiteY6" fmla="*/ 0 h 6310186"/>
                <a:gd name="connsiteX7" fmla="*/ 5210433 w 6310185"/>
                <a:gd name="connsiteY7" fmla="*/ 0 h 6310186"/>
                <a:gd name="connsiteX8" fmla="*/ 6310185 w 6310185"/>
                <a:gd name="connsiteY8" fmla="*/ 1099752 h 6310186"/>
                <a:gd name="connsiteX9" fmla="*/ 5210433 w 6310185"/>
                <a:gd name="connsiteY9" fmla="*/ 2199504 h 6310186"/>
                <a:gd name="connsiteX10" fmla="*/ 4110681 w 6310185"/>
                <a:gd name="connsiteY10" fmla="*/ 2199503 h 6310186"/>
                <a:gd name="connsiteX11" fmla="*/ 2199504 w 6310185"/>
                <a:gd name="connsiteY11" fmla="*/ 2199503 h 6310186"/>
                <a:gd name="connsiteX12" fmla="*/ 2199504 w 6310185"/>
                <a:gd name="connsiteY12" fmla="*/ 4110682 h 6310186"/>
                <a:gd name="connsiteX13" fmla="*/ 2199504 w 6310185"/>
                <a:gd name="connsiteY13" fmla="*/ 5210434 h 6310186"/>
                <a:gd name="connsiteX14" fmla="*/ 1099752 w 6310185"/>
                <a:gd name="connsiteY14" fmla="*/ 6310186 h 6310186"/>
                <a:gd name="connsiteX15" fmla="*/ 322110 w 6310185"/>
                <a:gd name="connsiteY15" fmla="*/ 5988076 h 6310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310185" h="6310186">
                  <a:moveTo>
                    <a:pt x="322110" y="5988076"/>
                  </a:moveTo>
                  <a:cubicBezTo>
                    <a:pt x="123094" y="5789060"/>
                    <a:pt x="0" y="5514122"/>
                    <a:pt x="0" y="5210434"/>
                  </a:cubicBezTo>
                  <a:lnTo>
                    <a:pt x="1" y="4110682"/>
                  </a:lnTo>
                  <a:lnTo>
                    <a:pt x="0" y="2199502"/>
                  </a:lnTo>
                  <a:lnTo>
                    <a:pt x="0" y="2199503"/>
                  </a:lnTo>
                  <a:lnTo>
                    <a:pt x="0" y="0"/>
                  </a:lnTo>
                  <a:lnTo>
                    <a:pt x="4110681" y="0"/>
                  </a:lnTo>
                  <a:lnTo>
                    <a:pt x="5210433" y="0"/>
                  </a:lnTo>
                  <a:cubicBezTo>
                    <a:pt x="5817809" y="0"/>
                    <a:pt x="6310185" y="492376"/>
                    <a:pt x="6310185" y="1099752"/>
                  </a:cubicBezTo>
                  <a:cubicBezTo>
                    <a:pt x="6310185" y="1707128"/>
                    <a:pt x="5817809" y="2199504"/>
                    <a:pt x="5210433" y="2199504"/>
                  </a:cubicBezTo>
                  <a:lnTo>
                    <a:pt x="4110681" y="2199503"/>
                  </a:lnTo>
                  <a:lnTo>
                    <a:pt x="2199504" y="2199503"/>
                  </a:lnTo>
                  <a:lnTo>
                    <a:pt x="2199504" y="4110682"/>
                  </a:lnTo>
                  <a:lnTo>
                    <a:pt x="2199504" y="5210434"/>
                  </a:lnTo>
                  <a:cubicBezTo>
                    <a:pt x="2199504" y="5817810"/>
                    <a:pt x="1707128" y="6310186"/>
                    <a:pt x="1099752" y="6310186"/>
                  </a:cubicBezTo>
                  <a:cubicBezTo>
                    <a:pt x="796064" y="6310186"/>
                    <a:pt x="521126" y="6187092"/>
                    <a:pt x="322110" y="598807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BE">
                <a:solidFill>
                  <a:schemeClr val="bg1"/>
                </a:solidFill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92C4BB6-E34A-BDF1-E16F-673F37A016E8}"/>
                </a:ext>
              </a:extLst>
            </p:cNvPr>
            <p:cNvSpPr/>
            <p:nvPr/>
          </p:nvSpPr>
          <p:spPr>
            <a:xfrm>
              <a:off x="3001323" y="1266330"/>
              <a:ext cx="6710062" cy="37775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>
                <a:solidFill>
                  <a:schemeClr val="bg1"/>
                </a:solidFill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32C05985-90E6-DF32-7291-B0BC8CEE019E}"/>
              </a:ext>
            </a:extLst>
          </p:cNvPr>
          <p:cNvSpPr txBox="1"/>
          <p:nvPr/>
        </p:nvSpPr>
        <p:spPr>
          <a:xfrm>
            <a:off x="5167437" y="3832762"/>
            <a:ext cx="25876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  <a:latin typeface="Avenir Next" panose="020B0503020202020204" pitchFamily="34" charset="0"/>
              </a:rPr>
              <a:t>By row index using </a:t>
            </a:r>
            <a:r>
              <a:rPr lang="en-US" sz="1400" dirty="0" err="1">
                <a:solidFill>
                  <a:schemeClr val="accent6"/>
                </a:solidFill>
                <a:latin typeface="Avenir Next" panose="020B0503020202020204" pitchFamily="34" charset="0"/>
              </a:rPr>
              <a:t>iloc</a:t>
            </a:r>
            <a:endParaRPr lang="en-BE" sz="1400" dirty="0">
              <a:solidFill>
                <a:schemeClr val="accent6"/>
              </a:solidFill>
              <a:latin typeface="Avenir Next" panose="020B0503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BA9C1D9-1032-2B46-BCFD-C26C2A6EF6E2}"/>
              </a:ext>
            </a:extLst>
          </p:cNvPr>
          <p:cNvSpPr txBox="1"/>
          <p:nvPr/>
        </p:nvSpPr>
        <p:spPr>
          <a:xfrm>
            <a:off x="4264906" y="2672328"/>
            <a:ext cx="3628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6"/>
                </a:solidFill>
                <a:latin typeface="Avenir Next" panose="020B0503020202020204" pitchFamily="34" charset="0"/>
              </a:rPr>
              <a:t>Access a </a:t>
            </a:r>
            <a:r>
              <a:rPr lang="en-US" sz="2400" b="1" dirty="0" err="1">
                <a:solidFill>
                  <a:schemeClr val="accent6"/>
                </a:solidFill>
                <a:latin typeface="Avenir Next" panose="020B0503020202020204" pitchFamily="34" charset="0"/>
              </a:rPr>
              <a:t>dataframe</a:t>
            </a:r>
            <a:endParaRPr lang="en-BE" sz="2400" b="1" dirty="0">
              <a:solidFill>
                <a:schemeClr val="accent6"/>
              </a:solidFill>
              <a:latin typeface="Avenir Next" panose="020B0503020202020204" pitchFamily="34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BA3530A-051A-0B87-81AF-AB1BBA418AA0}"/>
              </a:ext>
            </a:extLst>
          </p:cNvPr>
          <p:cNvGrpSpPr/>
          <p:nvPr/>
        </p:nvGrpSpPr>
        <p:grpSpPr>
          <a:xfrm>
            <a:off x="4680324" y="3839481"/>
            <a:ext cx="273628" cy="219012"/>
            <a:chOff x="3001323" y="0"/>
            <a:chExt cx="7883795" cy="6310186"/>
          </a:xfrm>
          <a:solidFill>
            <a:schemeClr val="accent6"/>
          </a:solidFill>
        </p:grpSpPr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F47107D5-1182-7E6B-DA46-BA2D056A2FA9}"/>
                </a:ext>
              </a:extLst>
            </p:cNvPr>
            <p:cNvSpPr/>
            <p:nvPr/>
          </p:nvSpPr>
          <p:spPr>
            <a:xfrm rot="8100000">
              <a:off x="4574933" y="0"/>
              <a:ext cx="6310185" cy="6310186"/>
            </a:xfrm>
            <a:custGeom>
              <a:avLst/>
              <a:gdLst>
                <a:gd name="connsiteX0" fmla="*/ 322110 w 6310185"/>
                <a:gd name="connsiteY0" fmla="*/ 5988076 h 6310186"/>
                <a:gd name="connsiteX1" fmla="*/ 0 w 6310185"/>
                <a:gd name="connsiteY1" fmla="*/ 5210434 h 6310186"/>
                <a:gd name="connsiteX2" fmla="*/ 1 w 6310185"/>
                <a:gd name="connsiteY2" fmla="*/ 4110682 h 6310186"/>
                <a:gd name="connsiteX3" fmla="*/ 0 w 6310185"/>
                <a:gd name="connsiteY3" fmla="*/ 2199502 h 6310186"/>
                <a:gd name="connsiteX4" fmla="*/ 0 w 6310185"/>
                <a:gd name="connsiteY4" fmla="*/ 2199503 h 6310186"/>
                <a:gd name="connsiteX5" fmla="*/ 0 w 6310185"/>
                <a:gd name="connsiteY5" fmla="*/ 0 h 6310186"/>
                <a:gd name="connsiteX6" fmla="*/ 4110681 w 6310185"/>
                <a:gd name="connsiteY6" fmla="*/ 0 h 6310186"/>
                <a:gd name="connsiteX7" fmla="*/ 5210433 w 6310185"/>
                <a:gd name="connsiteY7" fmla="*/ 0 h 6310186"/>
                <a:gd name="connsiteX8" fmla="*/ 6310185 w 6310185"/>
                <a:gd name="connsiteY8" fmla="*/ 1099752 h 6310186"/>
                <a:gd name="connsiteX9" fmla="*/ 5210433 w 6310185"/>
                <a:gd name="connsiteY9" fmla="*/ 2199504 h 6310186"/>
                <a:gd name="connsiteX10" fmla="*/ 4110681 w 6310185"/>
                <a:gd name="connsiteY10" fmla="*/ 2199503 h 6310186"/>
                <a:gd name="connsiteX11" fmla="*/ 2199504 w 6310185"/>
                <a:gd name="connsiteY11" fmla="*/ 2199503 h 6310186"/>
                <a:gd name="connsiteX12" fmla="*/ 2199504 w 6310185"/>
                <a:gd name="connsiteY12" fmla="*/ 4110682 h 6310186"/>
                <a:gd name="connsiteX13" fmla="*/ 2199504 w 6310185"/>
                <a:gd name="connsiteY13" fmla="*/ 5210434 h 6310186"/>
                <a:gd name="connsiteX14" fmla="*/ 1099752 w 6310185"/>
                <a:gd name="connsiteY14" fmla="*/ 6310186 h 6310186"/>
                <a:gd name="connsiteX15" fmla="*/ 322110 w 6310185"/>
                <a:gd name="connsiteY15" fmla="*/ 5988076 h 6310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310185" h="6310186">
                  <a:moveTo>
                    <a:pt x="322110" y="5988076"/>
                  </a:moveTo>
                  <a:cubicBezTo>
                    <a:pt x="123094" y="5789060"/>
                    <a:pt x="0" y="5514122"/>
                    <a:pt x="0" y="5210434"/>
                  </a:cubicBezTo>
                  <a:lnTo>
                    <a:pt x="1" y="4110682"/>
                  </a:lnTo>
                  <a:lnTo>
                    <a:pt x="0" y="2199502"/>
                  </a:lnTo>
                  <a:lnTo>
                    <a:pt x="0" y="2199503"/>
                  </a:lnTo>
                  <a:lnTo>
                    <a:pt x="0" y="0"/>
                  </a:lnTo>
                  <a:lnTo>
                    <a:pt x="4110681" y="0"/>
                  </a:lnTo>
                  <a:lnTo>
                    <a:pt x="5210433" y="0"/>
                  </a:lnTo>
                  <a:cubicBezTo>
                    <a:pt x="5817809" y="0"/>
                    <a:pt x="6310185" y="492376"/>
                    <a:pt x="6310185" y="1099752"/>
                  </a:cubicBezTo>
                  <a:cubicBezTo>
                    <a:pt x="6310185" y="1707128"/>
                    <a:pt x="5817809" y="2199504"/>
                    <a:pt x="5210433" y="2199504"/>
                  </a:cubicBezTo>
                  <a:lnTo>
                    <a:pt x="4110681" y="2199503"/>
                  </a:lnTo>
                  <a:lnTo>
                    <a:pt x="2199504" y="2199503"/>
                  </a:lnTo>
                  <a:lnTo>
                    <a:pt x="2199504" y="4110682"/>
                  </a:lnTo>
                  <a:lnTo>
                    <a:pt x="2199504" y="5210434"/>
                  </a:lnTo>
                  <a:cubicBezTo>
                    <a:pt x="2199504" y="5817810"/>
                    <a:pt x="1707128" y="6310186"/>
                    <a:pt x="1099752" y="6310186"/>
                  </a:cubicBezTo>
                  <a:cubicBezTo>
                    <a:pt x="796064" y="6310186"/>
                    <a:pt x="521126" y="6187092"/>
                    <a:pt x="322110" y="598807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BE">
                <a:solidFill>
                  <a:schemeClr val="bg1"/>
                </a:solidFill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9E70FBE-13A4-C13C-7611-E830A4FEDFE1}"/>
                </a:ext>
              </a:extLst>
            </p:cNvPr>
            <p:cNvSpPr/>
            <p:nvPr/>
          </p:nvSpPr>
          <p:spPr>
            <a:xfrm>
              <a:off x="3001323" y="1266330"/>
              <a:ext cx="6710062" cy="37775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>
                <a:solidFill>
                  <a:schemeClr val="bg1"/>
                </a:solidFill>
              </a:endParaRP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6400F413-BDC1-FBDE-6C18-2D1B5BE7FC00}"/>
              </a:ext>
            </a:extLst>
          </p:cNvPr>
          <p:cNvSpPr txBox="1"/>
          <p:nvPr/>
        </p:nvSpPr>
        <p:spPr>
          <a:xfrm>
            <a:off x="5154713" y="4272241"/>
            <a:ext cx="25876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  <a:latin typeface="Avenir Next" panose="020B0503020202020204" pitchFamily="34" charset="0"/>
              </a:rPr>
              <a:t>By row index and column label using loc</a:t>
            </a:r>
            <a:endParaRPr lang="en-BE" sz="1400" dirty="0">
              <a:solidFill>
                <a:schemeClr val="accent6"/>
              </a:solidFill>
              <a:latin typeface="Avenir Next" panose="020B0503020202020204" pitchFamily="34" charset="0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889F3EE-A158-5FEA-F6D7-5DC2F0EFB714}"/>
              </a:ext>
            </a:extLst>
          </p:cNvPr>
          <p:cNvGrpSpPr/>
          <p:nvPr/>
        </p:nvGrpSpPr>
        <p:grpSpPr>
          <a:xfrm>
            <a:off x="4694788" y="4338880"/>
            <a:ext cx="273628" cy="219012"/>
            <a:chOff x="3001323" y="0"/>
            <a:chExt cx="7883795" cy="6310186"/>
          </a:xfrm>
          <a:solidFill>
            <a:schemeClr val="accent6"/>
          </a:solidFill>
        </p:grpSpPr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3741BE60-309F-64DD-A65C-5E17CC01538A}"/>
                </a:ext>
              </a:extLst>
            </p:cNvPr>
            <p:cNvSpPr/>
            <p:nvPr/>
          </p:nvSpPr>
          <p:spPr>
            <a:xfrm rot="8100000">
              <a:off x="4574933" y="0"/>
              <a:ext cx="6310185" cy="6310186"/>
            </a:xfrm>
            <a:custGeom>
              <a:avLst/>
              <a:gdLst>
                <a:gd name="connsiteX0" fmla="*/ 322110 w 6310185"/>
                <a:gd name="connsiteY0" fmla="*/ 5988076 h 6310186"/>
                <a:gd name="connsiteX1" fmla="*/ 0 w 6310185"/>
                <a:gd name="connsiteY1" fmla="*/ 5210434 h 6310186"/>
                <a:gd name="connsiteX2" fmla="*/ 1 w 6310185"/>
                <a:gd name="connsiteY2" fmla="*/ 4110682 h 6310186"/>
                <a:gd name="connsiteX3" fmla="*/ 0 w 6310185"/>
                <a:gd name="connsiteY3" fmla="*/ 2199502 h 6310186"/>
                <a:gd name="connsiteX4" fmla="*/ 0 w 6310185"/>
                <a:gd name="connsiteY4" fmla="*/ 2199503 h 6310186"/>
                <a:gd name="connsiteX5" fmla="*/ 0 w 6310185"/>
                <a:gd name="connsiteY5" fmla="*/ 0 h 6310186"/>
                <a:gd name="connsiteX6" fmla="*/ 4110681 w 6310185"/>
                <a:gd name="connsiteY6" fmla="*/ 0 h 6310186"/>
                <a:gd name="connsiteX7" fmla="*/ 5210433 w 6310185"/>
                <a:gd name="connsiteY7" fmla="*/ 0 h 6310186"/>
                <a:gd name="connsiteX8" fmla="*/ 6310185 w 6310185"/>
                <a:gd name="connsiteY8" fmla="*/ 1099752 h 6310186"/>
                <a:gd name="connsiteX9" fmla="*/ 5210433 w 6310185"/>
                <a:gd name="connsiteY9" fmla="*/ 2199504 h 6310186"/>
                <a:gd name="connsiteX10" fmla="*/ 4110681 w 6310185"/>
                <a:gd name="connsiteY10" fmla="*/ 2199503 h 6310186"/>
                <a:gd name="connsiteX11" fmla="*/ 2199504 w 6310185"/>
                <a:gd name="connsiteY11" fmla="*/ 2199503 h 6310186"/>
                <a:gd name="connsiteX12" fmla="*/ 2199504 w 6310185"/>
                <a:gd name="connsiteY12" fmla="*/ 4110682 h 6310186"/>
                <a:gd name="connsiteX13" fmla="*/ 2199504 w 6310185"/>
                <a:gd name="connsiteY13" fmla="*/ 5210434 h 6310186"/>
                <a:gd name="connsiteX14" fmla="*/ 1099752 w 6310185"/>
                <a:gd name="connsiteY14" fmla="*/ 6310186 h 6310186"/>
                <a:gd name="connsiteX15" fmla="*/ 322110 w 6310185"/>
                <a:gd name="connsiteY15" fmla="*/ 5988076 h 6310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310185" h="6310186">
                  <a:moveTo>
                    <a:pt x="322110" y="5988076"/>
                  </a:moveTo>
                  <a:cubicBezTo>
                    <a:pt x="123094" y="5789060"/>
                    <a:pt x="0" y="5514122"/>
                    <a:pt x="0" y="5210434"/>
                  </a:cubicBezTo>
                  <a:lnTo>
                    <a:pt x="1" y="4110682"/>
                  </a:lnTo>
                  <a:lnTo>
                    <a:pt x="0" y="2199502"/>
                  </a:lnTo>
                  <a:lnTo>
                    <a:pt x="0" y="2199503"/>
                  </a:lnTo>
                  <a:lnTo>
                    <a:pt x="0" y="0"/>
                  </a:lnTo>
                  <a:lnTo>
                    <a:pt x="4110681" y="0"/>
                  </a:lnTo>
                  <a:lnTo>
                    <a:pt x="5210433" y="0"/>
                  </a:lnTo>
                  <a:cubicBezTo>
                    <a:pt x="5817809" y="0"/>
                    <a:pt x="6310185" y="492376"/>
                    <a:pt x="6310185" y="1099752"/>
                  </a:cubicBezTo>
                  <a:cubicBezTo>
                    <a:pt x="6310185" y="1707128"/>
                    <a:pt x="5817809" y="2199504"/>
                    <a:pt x="5210433" y="2199504"/>
                  </a:cubicBezTo>
                  <a:lnTo>
                    <a:pt x="4110681" y="2199503"/>
                  </a:lnTo>
                  <a:lnTo>
                    <a:pt x="2199504" y="2199503"/>
                  </a:lnTo>
                  <a:lnTo>
                    <a:pt x="2199504" y="4110682"/>
                  </a:lnTo>
                  <a:lnTo>
                    <a:pt x="2199504" y="5210434"/>
                  </a:lnTo>
                  <a:cubicBezTo>
                    <a:pt x="2199504" y="5817810"/>
                    <a:pt x="1707128" y="6310186"/>
                    <a:pt x="1099752" y="6310186"/>
                  </a:cubicBezTo>
                  <a:cubicBezTo>
                    <a:pt x="796064" y="6310186"/>
                    <a:pt x="521126" y="6187092"/>
                    <a:pt x="322110" y="598807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BE">
                <a:solidFill>
                  <a:schemeClr val="bg1"/>
                </a:solidFill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5DA9904-5D5F-23FE-D889-54ED96EAB1B0}"/>
                </a:ext>
              </a:extLst>
            </p:cNvPr>
            <p:cNvSpPr/>
            <p:nvPr/>
          </p:nvSpPr>
          <p:spPr>
            <a:xfrm>
              <a:off x="3001323" y="1266330"/>
              <a:ext cx="6710062" cy="37775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>
                <a:solidFill>
                  <a:schemeClr val="bg1"/>
                </a:solidFill>
              </a:endParaRP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ABDD61C4-6108-61A8-0079-56DDD4F0A321}"/>
              </a:ext>
            </a:extLst>
          </p:cNvPr>
          <p:cNvSpPr txBox="1"/>
          <p:nvPr/>
        </p:nvSpPr>
        <p:spPr>
          <a:xfrm>
            <a:off x="8627760" y="3379271"/>
            <a:ext cx="21288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  <a:latin typeface="Avenir Next" panose="020B0503020202020204" pitchFamily="34" charset="0"/>
              </a:rPr>
              <a:t>With a single element</a:t>
            </a:r>
            <a:endParaRPr lang="en-BE" sz="1400" dirty="0">
              <a:solidFill>
                <a:schemeClr val="accent6"/>
              </a:solidFill>
              <a:latin typeface="Avenir Next" panose="020B0503020202020204" pitchFamily="34" charset="0"/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0E9D306-0F4C-945E-025D-6A7C21753047}"/>
              </a:ext>
            </a:extLst>
          </p:cNvPr>
          <p:cNvGrpSpPr/>
          <p:nvPr/>
        </p:nvGrpSpPr>
        <p:grpSpPr>
          <a:xfrm>
            <a:off x="8143318" y="3423653"/>
            <a:ext cx="273628" cy="219012"/>
            <a:chOff x="3001323" y="0"/>
            <a:chExt cx="7883795" cy="6310186"/>
          </a:xfrm>
          <a:solidFill>
            <a:schemeClr val="accent6"/>
          </a:solidFill>
        </p:grpSpPr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601683CA-46BE-86A9-4AEC-AA8FABC82897}"/>
                </a:ext>
              </a:extLst>
            </p:cNvPr>
            <p:cNvSpPr/>
            <p:nvPr/>
          </p:nvSpPr>
          <p:spPr>
            <a:xfrm rot="8100000">
              <a:off x="4574933" y="0"/>
              <a:ext cx="6310185" cy="6310186"/>
            </a:xfrm>
            <a:custGeom>
              <a:avLst/>
              <a:gdLst>
                <a:gd name="connsiteX0" fmla="*/ 322110 w 6310185"/>
                <a:gd name="connsiteY0" fmla="*/ 5988076 h 6310186"/>
                <a:gd name="connsiteX1" fmla="*/ 0 w 6310185"/>
                <a:gd name="connsiteY1" fmla="*/ 5210434 h 6310186"/>
                <a:gd name="connsiteX2" fmla="*/ 1 w 6310185"/>
                <a:gd name="connsiteY2" fmla="*/ 4110682 h 6310186"/>
                <a:gd name="connsiteX3" fmla="*/ 0 w 6310185"/>
                <a:gd name="connsiteY3" fmla="*/ 2199502 h 6310186"/>
                <a:gd name="connsiteX4" fmla="*/ 0 w 6310185"/>
                <a:gd name="connsiteY4" fmla="*/ 2199503 h 6310186"/>
                <a:gd name="connsiteX5" fmla="*/ 0 w 6310185"/>
                <a:gd name="connsiteY5" fmla="*/ 0 h 6310186"/>
                <a:gd name="connsiteX6" fmla="*/ 4110681 w 6310185"/>
                <a:gd name="connsiteY6" fmla="*/ 0 h 6310186"/>
                <a:gd name="connsiteX7" fmla="*/ 5210433 w 6310185"/>
                <a:gd name="connsiteY7" fmla="*/ 0 h 6310186"/>
                <a:gd name="connsiteX8" fmla="*/ 6310185 w 6310185"/>
                <a:gd name="connsiteY8" fmla="*/ 1099752 h 6310186"/>
                <a:gd name="connsiteX9" fmla="*/ 5210433 w 6310185"/>
                <a:gd name="connsiteY9" fmla="*/ 2199504 h 6310186"/>
                <a:gd name="connsiteX10" fmla="*/ 4110681 w 6310185"/>
                <a:gd name="connsiteY10" fmla="*/ 2199503 h 6310186"/>
                <a:gd name="connsiteX11" fmla="*/ 2199504 w 6310185"/>
                <a:gd name="connsiteY11" fmla="*/ 2199503 h 6310186"/>
                <a:gd name="connsiteX12" fmla="*/ 2199504 w 6310185"/>
                <a:gd name="connsiteY12" fmla="*/ 4110682 h 6310186"/>
                <a:gd name="connsiteX13" fmla="*/ 2199504 w 6310185"/>
                <a:gd name="connsiteY13" fmla="*/ 5210434 h 6310186"/>
                <a:gd name="connsiteX14" fmla="*/ 1099752 w 6310185"/>
                <a:gd name="connsiteY14" fmla="*/ 6310186 h 6310186"/>
                <a:gd name="connsiteX15" fmla="*/ 322110 w 6310185"/>
                <a:gd name="connsiteY15" fmla="*/ 5988076 h 6310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310185" h="6310186">
                  <a:moveTo>
                    <a:pt x="322110" y="5988076"/>
                  </a:moveTo>
                  <a:cubicBezTo>
                    <a:pt x="123094" y="5789060"/>
                    <a:pt x="0" y="5514122"/>
                    <a:pt x="0" y="5210434"/>
                  </a:cubicBezTo>
                  <a:lnTo>
                    <a:pt x="1" y="4110682"/>
                  </a:lnTo>
                  <a:lnTo>
                    <a:pt x="0" y="2199502"/>
                  </a:lnTo>
                  <a:lnTo>
                    <a:pt x="0" y="2199503"/>
                  </a:lnTo>
                  <a:lnTo>
                    <a:pt x="0" y="0"/>
                  </a:lnTo>
                  <a:lnTo>
                    <a:pt x="4110681" y="0"/>
                  </a:lnTo>
                  <a:lnTo>
                    <a:pt x="5210433" y="0"/>
                  </a:lnTo>
                  <a:cubicBezTo>
                    <a:pt x="5817809" y="0"/>
                    <a:pt x="6310185" y="492376"/>
                    <a:pt x="6310185" y="1099752"/>
                  </a:cubicBezTo>
                  <a:cubicBezTo>
                    <a:pt x="6310185" y="1707128"/>
                    <a:pt x="5817809" y="2199504"/>
                    <a:pt x="5210433" y="2199504"/>
                  </a:cubicBezTo>
                  <a:lnTo>
                    <a:pt x="4110681" y="2199503"/>
                  </a:lnTo>
                  <a:lnTo>
                    <a:pt x="2199504" y="2199503"/>
                  </a:lnTo>
                  <a:lnTo>
                    <a:pt x="2199504" y="4110682"/>
                  </a:lnTo>
                  <a:lnTo>
                    <a:pt x="2199504" y="5210434"/>
                  </a:lnTo>
                  <a:cubicBezTo>
                    <a:pt x="2199504" y="5817810"/>
                    <a:pt x="1707128" y="6310186"/>
                    <a:pt x="1099752" y="6310186"/>
                  </a:cubicBezTo>
                  <a:cubicBezTo>
                    <a:pt x="796064" y="6310186"/>
                    <a:pt x="521126" y="6187092"/>
                    <a:pt x="322110" y="598807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BE">
                <a:solidFill>
                  <a:schemeClr val="bg1"/>
                </a:solidFill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711E877-3BF2-15D6-6EA1-0DD01A768C52}"/>
                </a:ext>
              </a:extLst>
            </p:cNvPr>
            <p:cNvSpPr/>
            <p:nvPr/>
          </p:nvSpPr>
          <p:spPr>
            <a:xfrm>
              <a:off x="3001323" y="1266330"/>
              <a:ext cx="6710062" cy="37775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>
                <a:solidFill>
                  <a:schemeClr val="bg1"/>
                </a:solidFill>
              </a:endParaRP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0CA922B3-77A8-9286-E8A8-32186133C073}"/>
              </a:ext>
            </a:extLst>
          </p:cNvPr>
          <p:cNvSpPr txBox="1"/>
          <p:nvPr/>
        </p:nvSpPr>
        <p:spPr>
          <a:xfrm>
            <a:off x="8627759" y="3831498"/>
            <a:ext cx="25876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  <a:latin typeface="Avenir Next" panose="020B0503020202020204" pitchFamily="34" charset="0"/>
              </a:rPr>
              <a:t>Adding a new column or row</a:t>
            </a:r>
            <a:endParaRPr lang="en-BE" sz="1400" dirty="0">
              <a:solidFill>
                <a:schemeClr val="accent6"/>
              </a:solidFill>
              <a:latin typeface="Avenir Next" panose="020B050302020202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31DC406-F2F1-9D31-A6C2-8261B518A026}"/>
              </a:ext>
            </a:extLst>
          </p:cNvPr>
          <p:cNvSpPr txBox="1"/>
          <p:nvPr/>
        </p:nvSpPr>
        <p:spPr>
          <a:xfrm>
            <a:off x="7725228" y="2671064"/>
            <a:ext cx="3628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6"/>
                </a:solidFill>
                <a:latin typeface="Avenir Next" panose="020B0503020202020204" pitchFamily="34" charset="0"/>
              </a:rPr>
              <a:t>Modify a </a:t>
            </a:r>
            <a:r>
              <a:rPr lang="en-US" sz="2400" b="1" dirty="0" err="1">
                <a:solidFill>
                  <a:schemeClr val="accent6"/>
                </a:solidFill>
                <a:latin typeface="Avenir Next" panose="020B0503020202020204" pitchFamily="34" charset="0"/>
              </a:rPr>
              <a:t>dataframe</a:t>
            </a:r>
            <a:endParaRPr lang="en-BE" sz="2400" b="1" dirty="0">
              <a:solidFill>
                <a:schemeClr val="accent6"/>
              </a:solidFill>
              <a:latin typeface="Avenir Next" panose="020B0503020202020204" pitchFamily="34" charset="0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C88F5A8-CBF0-8DF8-AAAA-10370B9D2538}"/>
              </a:ext>
            </a:extLst>
          </p:cNvPr>
          <p:cNvGrpSpPr/>
          <p:nvPr/>
        </p:nvGrpSpPr>
        <p:grpSpPr>
          <a:xfrm>
            <a:off x="8140646" y="3838217"/>
            <a:ext cx="273628" cy="219012"/>
            <a:chOff x="3001323" y="0"/>
            <a:chExt cx="7883795" cy="6310186"/>
          </a:xfrm>
          <a:solidFill>
            <a:schemeClr val="accent6"/>
          </a:solidFill>
        </p:grpSpPr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CD5DF210-B940-05C6-22B1-BACEDAFCC60B}"/>
                </a:ext>
              </a:extLst>
            </p:cNvPr>
            <p:cNvSpPr/>
            <p:nvPr/>
          </p:nvSpPr>
          <p:spPr>
            <a:xfrm rot="8100000">
              <a:off x="4574933" y="0"/>
              <a:ext cx="6310185" cy="6310186"/>
            </a:xfrm>
            <a:custGeom>
              <a:avLst/>
              <a:gdLst>
                <a:gd name="connsiteX0" fmla="*/ 322110 w 6310185"/>
                <a:gd name="connsiteY0" fmla="*/ 5988076 h 6310186"/>
                <a:gd name="connsiteX1" fmla="*/ 0 w 6310185"/>
                <a:gd name="connsiteY1" fmla="*/ 5210434 h 6310186"/>
                <a:gd name="connsiteX2" fmla="*/ 1 w 6310185"/>
                <a:gd name="connsiteY2" fmla="*/ 4110682 h 6310186"/>
                <a:gd name="connsiteX3" fmla="*/ 0 w 6310185"/>
                <a:gd name="connsiteY3" fmla="*/ 2199502 h 6310186"/>
                <a:gd name="connsiteX4" fmla="*/ 0 w 6310185"/>
                <a:gd name="connsiteY4" fmla="*/ 2199503 h 6310186"/>
                <a:gd name="connsiteX5" fmla="*/ 0 w 6310185"/>
                <a:gd name="connsiteY5" fmla="*/ 0 h 6310186"/>
                <a:gd name="connsiteX6" fmla="*/ 4110681 w 6310185"/>
                <a:gd name="connsiteY6" fmla="*/ 0 h 6310186"/>
                <a:gd name="connsiteX7" fmla="*/ 5210433 w 6310185"/>
                <a:gd name="connsiteY7" fmla="*/ 0 h 6310186"/>
                <a:gd name="connsiteX8" fmla="*/ 6310185 w 6310185"/>
                <a:gd name="connsiteY8" fmla="*/ 1099752 h 6310186"/>
                <a:gd name="connsiteX9" fmla="*/ 5210433 w 6310185"/>
                <a:gd name="connsiteY9" fmla="*/ 2199504 h 6310186"/>
                <a:gd name="connsiteX10" fmla="*/ 4110681 w 6310185"/>
                <a:gd name="connsiteY10" fmla="*/ 2199503 h 6310186"/>
                <a:gd name="connsiteX11" fmla="*/ 2199504 w 6310185"/>
                <a:gd name="connsiteY11" fmla="*/ 2199503 h 6310186"/>
                <a:gd name="connsiteX12" fmla="*/ 2199504 w 6310185"/>
                <a:gd name="connsiteY12" fmla="*/ 4110682 h 6310186"/>
                <a:gd name="connsiteX13" fmla="*/ 2199504 w 6310185"/>
                <a:gd name="connsiteY13" fmla="*/ 5210434 h 6310186"/>
                <a:gd name="connsiteX14" fmla="*/ 1099752 w 6310185"/>
                <a:gd name="connsiteY14" fmla="*/ 6310186 h 6310186"/>
                <a:gd name="connsiteX15" fmla="*/ 322110 w 6310185"/>
                <a:gd name="connsiteY15" fmla="*/ 5988076 h 6310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310185" h="6310186">
                  <a:moveTo>
                    <a:pt x="322110" y="5988076"/>
                  </a:moveTo>
                  <a:cubicBezTo>
                    <a:pt x="123094" y="5789060"/>
                    <a:pt x="0" y="5514122"/>
                    <a:pt x="0" y="5210434"/>
                  </a:cubicBezTo>
                  <a:lnTo>
                    <a:pt x="1" y="4110682"/>
                  </a:lnTo>
                  <a:lnTo>
                    <a:pt x="0" y="2199502"/>
                  </a:lnTo>
                  <a:lnTo>
                    <a:pt x="0" y="2199503"/>
                  </a:lnTo>
                  <a:lnTo>
                    <a:pt x="0" y="0"/>
                  </a:lnTo>
                  <a:lnTo>
                    <a:pt x="4110681" y="0"/>
                  </a:lnTo>
                  <a:lnTo>
                    <a:pt x="5210433" y="0"/>
                  </a:lnTo>
                  <a:cubicBezTo>
                    <a:pt x="5817809" y="0"/>
                    <a:pt x="6310185" y="492376"/>
                    <a:pt x="6310185" y="1099752"/>
                  </a:cubicBezTo>
                  <a:cubicBezTo>
                    <a:pt x="6310185" y="1707128"/>
                    <a:pt x="5817809" y="2199504"/>
                    <a:pt x="5210433" y="2199504"/>
                  </a:cubicBezTo>
                  <a:lnTo>
                    <a:pt x="4110681" y="2199503"/>
                  </a:lnTo>
                  <a:lnTo>
                    <a:pt x="2199504" y="2199503"/>
                  </a:lnTo>
                  <a:lnTo>
                    <a:pt x="2199504" y="4110682"/>
                  </a:lnTo>
                  <a:lnTo>
                    <a:pt x="2199504" y="5210434"/>
                  </a:lnTo>
                  <a:cubicBezTo>
                    <a:pt x="2199504" y="5817810"/>
                    <a:pt x="1707128" y="6310186"/>
                    <a:pt x="1099752" y="6310186"/>
                  </a:cubicBezTo>
                  <a:cubicBezTo>
                    <a:pt x="796064" y="6310186"/>
                    <a:pt x="521126" y="6187092"/>
                    <a:pt x="322110" y="598807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BE">
                <a:solidFill>
                  <a:schemeClr val="bg1"/>
                </a:solidFill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8FEC2E28-8F75-3375-9218-C0C81C99FC10}"/>
                </a:ext>
              </a:extLst>
            </p:cNvPr>
            <p:cNvSpPr/>
            <p:nvPr/>
          </p:nvSpPr>
          <p:spPr>
            <a:xfrm>
              <a:off x="3001323" y="1266330"/>
              <a:ext cx="6710062" cy="37775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>
                <a:solidFill>
                  <a:schemeClr val="bg1"/>
                </a:solidFill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3DB01FE7-8782-90FC-7ECF-77154FC01590}"/>
              </a:ext>
            </a:extLst>
          </p:cNvPr>
          <p:cNvSpPr txBox="1"/>
          <p:nvPr/>
        </p:nvSpPr>
        <p:spPr>
          <a:xfrm>
            <a:off x="8615035" y="4270977"/>
            <a:ext cx="25876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  <a:latin typeface="Avenir Next" panose="020B0503020202020204" pitchFamily="34" charset="0"/>
              </a:rPr>
              <a:t>Deleting a column or row</a:t>
            </a:r>
            <a:endParaRPr lang="en-BE" sz="1400" dirty="0">
              <a:solidFill>
                <a:schemeClr val="accent6"/>
              </a:solidFill>
              <a:latin typeface="Avenir Next" panose="020B0503020202020204" pitchFamily="34" charset="0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8C2DFC5-7818-3AB9-E8C1-8178F52A8445}"/>
              </a:ext>
            </a:extLst>
          </p:cNvPr>
          <p:cNvGrpSpPr/>
          <p:nvPr/>
        </p:nvGrpSpPr>
        <p:grpSpPr>
          <a:xfrm>
            <a:off x="8155110" y="4337616"/>
            <a:ext cx="273628" cy="219012"/>
            <a:chOff x="3001323" y="0"/>
            <a:chExt cx="7883795" cy="6310186"/>
          </a:xfrm>
          <a:solidFill>
            <a:schemeClr val="accent6"/>
          </a:solidFill>
        </p:grpSpPr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12EB38F5-08E7-BD1D-F946-27189DA05EE5}"/>
                </a:ext>
              </a:extLst>
            </p:cNvPr>
            <p:cNvSpPr/>
            <p:nvPr/>
          </p:nvSpPr>
          <p:spPr>
            <a:xfrm rot="8100000">
              <a:off x="4574933" y="0"/>
              <a:ext cx="6310185" cy="6310186"/>
            </a:xfrm>
            <a:custGeom>
              <a:avLst/>
              <a:gdLst>
                <a:gd name="connsiteX0" fmla="*/ 322110 w 6310185"/>
                <a:gd name="connsiteY0" fmla="*/ 5988076 h 6310186"/>
                <a:gd name="connsiteX1" fmla="*/ 0 w 6310185"/>
                <a:gd name="connsiteY1" fmla="*/ 5210434 h 6310186"/>
                <a:gd name="connsiteX2" fmla="*/ 1 w 6310185"/>
                <a:gd name="connsiteY2" fmla="*/ 4110682 h 6310186"/>
                <a:gd name="connsiteX3" fmla="*/ 0 w 6310185"/>
                <a:gd name="connsiteY3" fmla="*/ 2199502 h 6310186"/>
                <a:gd name="connsiteX4" fmla="*/ 0 w 6310185"/>
                <a:gd name="connsiteY4" fmla="*/ 2199503 h 6310186"/>
                <a:gd name="connsiteX5" fmla="*/ 0 w 6310185"/>
                <a:gd name="connsiteY5" fmla="*/ 0 h 6310186"/>
                <a:gd name="connsiteX6" fmla="*/ 4110681 w 6310185"/>
                <a:gd name="connsiteY6" fmla="*/ 0 h 6310186"/>
                <a:gd name="connsiteX7" fmla="*/ 5210433 w 6310185"/>
                <a:gd name="connsiteY7" fmla="*/ 0 h 6310186"/>
                <a:gd name="connsiteX8" fmla="*/ 6310185 w 6310185"/>
                <a:gd name="connsiteY8" fmla="*/ 1099752 h 6310186"/>
                <a:gd name="connsiteX9" fmla="*/ 5210433 w 6310185"/>
                <a:gd name="connsiteY9" fmla="*/ 2199504 h 6310186"/>
                <a:gd name="connsiteX10" fmla="*/ 4110681 w 6310185"/>
                <a:gd name="connsiteY10" fmla="*/ 2199503 h 6310186"/>
                <a:gd name="connsiteX11" fmla="*/ 2199504 w 6310185"/>
                <a:gd name="connsiteY11" fmla="*/ 2199503 h 6310186"/>
                <a:gd name="connsiteX12" fmla="*/ 2199504 w 6310185"/>
                <a:gd name="connsiteY12" fmla="*/ 4110682 h 6310186"/>
                <a:gd name="connsiteX13" fmla="*/ 2199504 w 6310185"/>
                <a:gd name="connsiteY13" fmla="*/ 5210434 h 6310186"/>
                <a:gd name="connsiteX14" fmla="*/ 1099752 w 6310185"/>
                <a:gd name="connsiteY14" fmla="*/ 6310186 h 6310186"/>
                <a:gd name="connsiteX15" fmla="*/ 322110 w 6310185"/>
                <a:gd name="connsiteY15" fmla="*/ 5988076 h 6310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310185" h="6310186">
                  <a:moveTo>
                    <a:pt x="322110" y="5988076"/>
                  </a:moveTo>
                  <a:cubicBezTo>
                    <a:pt x="123094" y="5789060"/>
                    <a:pt x="0" y="5514122"/>
                    <a:pt x="0" y="5210434"/>
                  </a:cubicBezTo>
                  <a:lnTo>
                    <a:pt x="1" y="4110682"/>
                  </a:lnTo>
                  <a:lnTo>
                    <a:pt x="0" y="2199502"/>
                  </a:lnTo>
                  <a:lnTo>
                    <a:pt x="0" y="2199503"/>
                  </a:lnTo>
                  <a:lnTo>
                    <a:pt x="0" y="0"/>
                  </a:lnTo>
                  <a:lnTo>
                    <a:pt x="4110681" y="0"/>
                  </a:lnTo>
                  <a:lnTo>
                    <a:pt x="5210433" y="0"/>
                  </a:lnTo>
                  <a:cubicBezTo>
                    <a:pt x="5817809" y="0"/>
                    <a:pt x="6310185" y="492376"/>
                    <a:pt x="6310185" y="1099752"/>
                  </a:cubicBezTo>
                  <a:cubicBezTo>
                    <a:pt x="6310185" y="1707128"/>
                    <a:pt x="5817809" y="2199504"/>
                    <a:pt x="5210433" y="2199504"/>
                  </a:cubicBezTo>
                  <a:lnTo>
                    <a:pt x="4110681" y="2199503"/>
                  </a:lnTo>
                  <a:lnTo>
                    <a:pt x="2199504" y="2199503"/>
                  </a:lnTo>
                  <a:lnTo>
                    <a:pt x="2199504" y="4110682"/>
                  </a:lnTo>
                  <a:lnTo>
                    <a:pt x="2199504" y="5210434"/>
                  </a:lnTo>
                  <a:cubicBezTo>
                    <a:pt x="2199504" y="5817810"/>
                    <a:pt x="1707128" y="6310186"/>
                    <a:pt x="1099752" y="6310186"/>
                  </a:cubicBezTo>
                  <a:cubicBezTo>
                    <a:pt x="796064" y="6310186"/>
                    <a:pt x="521126" y="6187092"/>
                    <a:pt x="322110" y="598807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BE">
                <a:solidFill>
                  <a:schemeClr val="bg1"/>
                </a:solidFill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37285B9D-95BE-795A-D453-805D24E789CD}"/>
                </a:ext>
              </a:extLst>
            </p:cNvPr>
            <p:cNvSpPr/>
            <p:nvPr/>
          </p:nvSpPr>
          <p:spPr>
            <a:xfrm>
              <a:off x="3001323" y="1266330"/>
              <a:ext cx="6710062" cy="37775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>
                <a:solidFill>
                  <a:schemeClr val="bg1"/>
                </a:solidFill>
              </a:endParaRP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C83A5D6D-9751-D69B-4255-163D37BC67F1}"/>
              </a:ext>
            </a:extLst>
          </p:cNvPr>
          <p:cNvSpPr txBox="1"/>
          <p:nvPr/>
        </p:nvSpPr>
        <p:spPr>
          <a:xfrm>
            <a:off x="8627759" y="4768423"/>
            <a:ext cx="25876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  <a:latin typeface="Avenir Next" panose="020B0503020202020204" pitchFamily="34" charset="0"/>
              </a:rPr>
              <a:t>Modifying multiple rows or columns</a:t>
            </a:r>
            <a:endParaRPr lang="en-BE" sz="1400" dirty="0">
              <a:solidFill>
                <a:schemeClr val="accent6"/>
              </a:solidFill>
              <a:latin typeface="Avenir Next" panose="020B0503020202020204" pitchFamily="34" charset="0"/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B2BBF2BE-EA61-4259-0F09-4645AAE4D891}"/>
              </a:ext>
            </a:extLst>
          </p:cNvPr>
          <p:cNvGrpSpPr/>
          <p:nvPr/>
        </p:nvGrpSpPr>
        <p:grpSpPr>
          <a:xfrm>
            <a:off x="8167834" y="4835062"/>
            <a:ext cx="273628" cy="219012"/>
            <a:chOff x="3001323" y="0"/>
            <a:chExt cx="7883795" cy="6310186"/>
          </a:xfrm>
          <a:solidFill>
            <a:schemeClr val="accent6"/>
          </a:solidFill>
        </p:grpSpPr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2679D089-4DAE-4BC1-B643-AC420F99A11B}"/>
                </a:ext>
              </a:extLst>
            </p:cNvPr>
            <p:cNvSpPr/>
            <p:nvPr/>
          </p:nvSpPr>
          <p:spPr>
            <a:xfrm rot="8100000">
              <a:off x="4574933" y="0"/>
              <a:ext cx="6310185" cy="6310186"/>
            </a:xfrm>
            <a:custGeom>
              <a:avLst/>
              <a:gdLst>
                <a:gd name="connsiteX0" fmla="*/ 322110 w 6310185"/>
                <a:gd name="connsiteY0" fmla="*/ 5988076 h 6310186"/>
                <a:gd name="connsiteX1" fmla="*/ 0 w 6310185"/>
                <a:gd name="connsiteY1" fmla="*/ 5210434 h 6310186"/>
                <a:gd name="connsiteX2" fmla="*/ 1 w 6310185"/>
                <a:gd name="connsiteY2" fmla="*/ 4110682 h 6310186"/>
                <a:gd name="connsiteX3" fmla="*/ 0 w 6310185"/>
                <a:gd name="connsiteY3" fmla="*/ 2199502 h 6310186"/>
                <a:gd name="connsiteX4" fmla="*/ 0 w 6310185"/>
                <a:gd name="connsiteY4" fmla="*/ 2199503 h 6310186"/>
                <a:gd name="connsiteX5" fmla="*/ 0 w 6310185"/>
                <a:gd name="connsiteY5" fmla="*/ 0 h 6310186"/>
                <a:gd name="connsiteX6" fmla="*/ 4110681 w 6310185"/>
                <a:gd name="connsiteY6" fmla="*/ 0 h 6310186"/>
                <a:gd name="connsiteX7" fmla="*/ 5210433 w 6310185"/>
                <a:gd name="connsiteY7" fmla="*/ 0 h 6310186"/>
                <a:gd name="connsiteX8" fmla="*/ 6310185 w 6310185"/>
                <a:gd name="connsiteY8" fmla="*/ 1099752 h 6310186"/>
                <a:gd name="connsiteX9" fmla="*/ 5210433 w 6310185"/>
                <a:gd name="connsiteY9" fmla="*/ 2199504 h 6310186"/>
                <a:gd name="connsiteX10" fmla="*/ 4110681 w 6310185"/>
                <a:gd name="connsiteY10" fmla="*/ 2199503 h 6310186"/>
                <a:gd name="connsiteX11" fmla="*/ 2199504 w 6310185"/>
                <a:gd name="connsiteY11" fmla="*/ 2199503 h 6310186"/>
                <a:gd name="connsiteX12" fmla="*/ 2199504 w 6310185"/>
                <a:gd name="connsiteY12" fmla="*/ 4110682 h 6310186"/>
                <a:gd name="connsiteX13" fmla="*/ 2199504 w 6310185"/>
                <a:gd name="connsiteY13" fmla="*/ 5210434 h 6310186"/>
                <a:gd name="connsiteX14" fmla="*/ 1099752 w 6310185"/>
                <a:gd name="connsiteY14" fmla="*/ 6310186 h 6310186"/>
                <a:gd name="connsiteX15" fmla="*/ 322110 w 6310185"/>
                <a:gd name="connsiteY15" fmla="*/ 5988076 h 6310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310185" h="6310186">
                  <a:moveTo>
                    <a:pt x="322110" y="5988076"/>
                  </a:moveTo>
                  <a:cubicBezTo>
                    <a:pt x="123094" y="5789060"/>
                    <a:pt x="0" y="5514122"/>
                    <a:pt x="0" y="5210434"/>
                  </a:cubicBezTo>
                  <a:lnTo>
                    <a:pt x="1" y="4110682"/>
                  </a:lnTo>
                  <a:lnTo>
                    <a:pt x="0" y="2199502"/>
                  </a:lnTo>
                  <a:lnTo>
                    <a:pt x="0" y="2199503"/>
                  </a:lnTo>
                  <a:lnTo>
                    <a:pt x="0" y="0"/>
                  </a:lnTo>
                  <a:lnTo>
                    <a:pt x="4110681" y="0"/>
                  </a:lnTo>
                  <a:lnTo>
                    <a:pt x="5210433" y="0"/>
                  </a:lnTo>
                  <a:cubicBezTo>
                    <a:pt x="5817809" y="0"/>
                    <a:pt x="6310185" y="492376"/>
                    <a:pt x="6310185" y="1099752"/>
                  </a:cubicBezTo>
                  <a:cubicBezTo>
                    <a:pt x="6310185" y="1707128"/>
                    <a:pt x="5817809" y="2199504"/>
                    <a:pt x="5210433" y="2199504"/>
                  </a:cubicBezTo>
                  <a:lnTo>
                    <a:pt x="4110681" y="2199503"/>
                  </a:lnTo>
                  <a:lnTo>
                    <a:pt x="2199504" y="2199503"/>
                  </a:lnTo>
                  <a:lnTo>
                    <a:pt x="2199504" y="4110682"/>
                  </a:lnTo>
                  <a:lnTo>
                    <a:pt x="2199504" y="5210434"/>
                  </a:lnTo>
                  <a:cubicBezTo>
                    <a:pt x="2199504" y="5817810"/>
                    <a:pt x="1707128" y="6310186"/>
                    <a:pt x="1099752" y="6310186"/>
                  </a:cubicBezTo>
                  <a:cubicBezTo>
                    <a:pt x="796064" y="6310186"/>
                    <a:pt x="521126" y="6187092"/>
                    <a:pt x="322110" y="598807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BE">
                <a:solidFill>
                  <a:schemeClr val="bg1"/>
                </a:solidFill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D62662FD-9C17-2DFA-FE51-904D4E193E0F}"/>
                </a:ext>
              </a:extLst>
            </p:cNvPr>
            <p:cNvSpPr/>
            <p:nvPr/>
          </p:nvSpPr>
          <p:spPr>
            <a:xfrm>
              <a:off x="3001323" y="1266330"/>
              <a:ext cx="6710062" cy="37775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80602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Space Grey">
      <a:dk1>
        <a:srgbClr val="FFFFFF"/>
      </a:dk1>
      <a:lt1>
        <a:srgbClr val="000000"/>
      </a:lt1>
      <a:dk2>
        <a:srgbClr val="44546A"/>
      </a:dk2>
      <a:lt2>
        <a:srgbClr val="E7E6E6"/>
      </a:lt2>
      <a:accent1>
        <a:srgbClr val="717B8A"/>
      </a:accent1>
      <a:accent2>
        <a:srgbClr val="616876"/>
      </a:accent2>
      <a:accent3>
        <a:srgbClr val="50565F"/>
      </a:accent3>
      <a:accent4>
        <a:srgbClr val="40454E"/>
      </a:accent4>
      <a:accent5>
        <a:srgbClr val="2E3439"/>
      </a:accent5>
      <a:accent6>
        <a:srgbClr val="212327"/>
      </a:accent6>
      <a:hlink>
        <a:srgbClr val="FFC818"/>
      </a:hlink>
      <a:folHlink>
        <a:srgbClr val="8CF3C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11951</TotalTime>
  <Words>744</Words>
  <Application>Microsoft Macintosh PowerPoint</Application>
  <PresentationFormat>Widescreen</PresentationFormat>
  <Paragraphs>180</Paragraphs>
  <Slides>16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Avenir Next</vt:lpstr>
      <vt:lpstr>Avenir Next Heavy</vt:lpstr>
      <vt:lpstr>Avenir Next Medium</vt:lpstr>
      <vt:lpstr>Avenir Next Ultra Light</vt:lpstr>
      <vt:lpstr>Calibri</vt:lpstr>
      <vt:lpstr>Calibri Light</vt:lpstr>
      <vt:lpstr>IBM Plex Sans Light</vt:lpstr>
      <vt:lpstr>Office Theme</vt:lpstr>
      <vt:lpstr>PowerPoint Presentation</vt:lpstr>
      <vt:lpstr>AGENDA</vt:lpstr>
      <vt:lpstr>PowerPoint Presentation</vt:lpstr>
      <vt:lpstr>PowerPoint Presentation</vt:lpstr>
      <vt:lpstr>PowerPoint Presentation</vt:lpstr>
      <vt:lpstr>PowerPoint Presentation</vt:lpstr>
      <vt:lpstr>Data Types</vt:lpstr>
      <vt:lpstr>Pandas Library</vt:lpstr>
      <vt:lpstr>Pandas Library</vt:lpstr>
      <vt:lpstr>Pandas Library</vt:lpstr>
      <vt:lpstr>Pandas Library</vt:lpstr>
      <vt:lpstr>DataFrame Cleaning and Transformation</vt:lpstr>
      <vt:lpstr>DataFrame Cleaning and Transformation</vt:lpstr>
      <vt:lpstr>PowerPoint Presentation</vt:lpstr>
      <vt:lpstr>PowerPoint Presentation</vt:lpstr>
      <vt:lpstr>Groupby Operations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Sander Gijsbrechts</dc:creator>
  <cp:lastModifiedBy>Imam, Israh</cp:lastModifiedBy>
  <cp:revision>28</cp:revision>
  <dcterms:created xsi:type="dcterms:W3CDTF">2023-08-12T06:07:52Z</dcterms:created>
  <dcterms:modified xsi:type="dcterms:W3CDTF">2024-09-24T19:46:33Z</dcterms:modified>
</cp:coreProperties>
</file>