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4B36B3-647B-4FBB-82B8-69256E349E0A}" v="94" dt="2025-10-24T20:01:58.5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636599-7285-4B15-8F07-E258A852FCD8}" type="datetimeFigureOut">
              <a:rPr lang="en-IN" smtClean="0"/>
              <a:t>24-10-2025</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A17848A0-CAD7-4739-B747-F483E0263608}" type="slidenum">
              <a:rPr lang="en-IN" smtClean="0"/>
              <a:t>‹#›</a:t>
            </a:fld>
            <a:endParaRPr lang="en-IN"/>
          </a:p>
        </p:txBody>
      </p:sp>
    </p:spTree>
    <p:extLst>
      <p:ext uri="{BB962C8B-B14F-4D97-AF65-F5344CB8AC3E}">
        <p14:creationId xmlns:p14="http://schemas.microsoft.com/office/powerpoint/2010/main" val="3063710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636599-7285-4B15-8F07-E258A852FCD8}" type="datetimeFigureOut">
              <a:rPr lang="en-IN" smtClean="0"/>
              <a:t>24-10-2025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7848A0-CAD7-4739-B747-F483E0263608}" type="slidenum">
              <a:rPr lang="en-IN" smtClean="0"/>
              <a:t>‹#›</a:t>
            </a:fld>
            <a:endParaRPr lang="en-IN"/>
          </a:p>
        </p:txBody>
      </p:sp>
    </p:spTree>
    <p:extLst>
      <p:ext uri="{BB962C8B-B14F-4D97-AF65-F5344CB8AC3E}">
        <p14:creationId xmlns:p14="http://schemas.microsoft.com/office/powerpoint/2010/main" val="3764318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636599-7285-4B15-8F07-E258A852FCD8}" type="datetimeFigureOut">
              <a:rPr lang="en-IN" smtClean="0"/>
              <a:t>24-10-2025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7848A0-CAD7-4739-B747-F483E0263608}" type="slidenum">
              <a:rPr lang="en-IN" smtClean="0"/>
              <a:t>‹#›</a:t>
            </a:fld>
            <a:endParaRPr lang="en-IN"/>
          </a:p>
        </p:txBody>
      </p:sp>
    </p:spTree>
    <p:extLst>
      <p:ext uri="{BB962C8B-B14F-4D97-AF65-F5344CB8AC3E}">
        <p14:creationId xmlns:p14="http://schemas.microsoft.com/office/powerpoint/2010/main" val="690360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636599-7285-4B15-8F07-E258A852FCD8}" type="datetimeFigureOut">
              <a:rPr lang="en-IN" smtClean="0"/>
              <a:t>24-10-2025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7848A0-CAD7-4739-B747-F483E0263608}" type="slidenum">
              <a:rPr lang="en-IN" smtClean="0"/>
              <a:t>‹#›</a:t>
            </a:fld>
            <a:endParaRPr lang="en-IN"/>
          </a:p>
        </p:txBody>
      </p:sp>
    </p:spTree>
    <p:extLst>
      <p:ext uri="{BB962C8B-B14F-4D97-AF65-F5344CB8AC3E}">
        <p14:creationId xmlns:p14="http://schemas.microsoft.com/office/powerpoint/2010/main" val="2582653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636599-7285-4B15-8F07-E258A852FCD8}" type="datetimeFigureOut">
              <a:rPr lang="en-IN" smtClean="0"/>
              <a:t>24-10-2025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7848A0-CAD7-4739-B747-F483E0263608}" type="slidenum">
              <a:rPr lang="en-IN" smtClean="0"/>
              <a:t>‹#›</a:t>
            </a:fld>
            <a:endParaRPr lang="en-IN"/>
          </a:p>
        </p:txBody>
      </p:sp>
    </p:spTree>
    <p:extLst>
      <p:ext uri="{BB962C8B-B14F-4D97-AF65-F5344CB8AC3E}">
        <p14:creationId xmlns:p14="http://schemas.microsoft.com/office/powerpoint/2010/main" val="35933961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636599-7285-4B15-8F07-E258A852FCD8}" type="datetimeFigureOut">
              <a:rPr lang="en-IN" smtClean="0"/>
              <a:t>24-10-2025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7848A0-CAD7-4739-B747-F483E0263608}" type="slidenum">
              <a:rPr lang="en-IN" smtClean="0"/>
              <a:t>‹#›</a:t>
            </a:fld>
            <a:endParaRPr lang="en-IN"/>
          </a:p>
        </p:txBody>
      </p:sp>
    </p:spTree>
    <p:extLst>
      <p:ext uri="{BB962C8B-B14F-4D97-AF65-F5344CB8AC3E}">
        <p14:creationId xmlns:p14="http://schemas.microsoft.com/office/powerpoint/2010/main" val="3866925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636599-7285-4B15-8F07-E258A852FCD8}" type="datetimeFigureOut">
              <a:rPr lang="en-IN" smtClean="0"/>
              <a:t>24-10-2025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7848A0-CAD7-4739-B747-F483E0263608}" type="slidenum">
              <a:rPr lang="en-IN" smtClean="0"/>
              <a:t>‹#›</a:t>
            </a:fld>
            <a:endParaRPr lang="en-IN"/>
          </a:p>
        </p:txBody>
      </p:sp>
    </p:spTree>
    <p:extLst>
      <p:ext uri="{BB962C8B-B14F-4D97-AF65-F5344CB8AC3E}">
        <p14:creationId xmlns:p14="http://schemas.microsoft.com/office/powerpoint/2010/main" val="5592156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636599-7285-4B15-8F07-E258A852FCD8}" type="datetimeFigureOut">
              <a:rPr lang="en-IN" smtClean="0"/>
              <a:t>24-10-2025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7848A0-CAD7-4739-B747-F483E0263608}" type="slidenum">
              <a:rPr lang="en-IN" smtClean="0"/>
              <a:t>‹#›</a:t>
            </a:fld>
            <a:endParaRPr lang="en-IN"/>
          </a:p>
        </p:txBody>
      </p:sp>
    </p:spTree>
    <p:extLst>
      <p:ext uri="{BB962C8B-B14F-4D97-AF65-F5344CB8AC3E}">
        <p14:creationId xmlns:p14="http://schemas.microsoft.com/office/powerpoint/2010/main" val="21187751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636599-7285-4B15-8F07-E258A852FCD8}" type="datetimeFigureOut">
              <a:rPr lang="en-IN" smtClean="0"/>
              <a:t>24-10-2025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7848A0-CAD7-4739-B747-F483E0263608}" type="slidenum">
              <a:rPr lang="en-IN" smtClean="0"/>
              <a:t>‹#›</a:t>
            </a:fld>
            <a:endParaRPr lang="en-IN"/>
          </a:p>
        </p:txBody>
      </p:sp>
    </p:spTree>
    <p:extLst>
      <p:ext uri="{BB962C8B-B14F-4D97-AF65-F5344CB8AC3E}">
        <p14:creationId xmlns:p14="http://schemas.microsoft.com/office/powerpoint/2010/main" val="934948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636599-7285-4B15-8F07-E258A852FCD8}" type="datetimeFigureOut">
              <a:rPr lang="en-IN" smtClean="0"/>
              <a:t>24-10-2025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A17848A0-CAD7-4739-B747-F483E0263608}" type="slidenum">
              <a:rPr lang="en-IN" smtClean="0"/>
              <a:t>‹#›</a:t>
            </a:fld>
            <a:endParaRPr lang="en-IN"/>
          </a:p>
        </p:txBody>
      </p:sp>
    </p:spTree>
    <p:extLst>
      <p:ext uri="{BB962C8B-B14F-4D97-AF65-F5344CB8AC3E}">
        <p14:creationId xmlns:p14="http://schemas.microsoft.com/office/powerpoint/2010/main" val="1913447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636599-7285-4B15-8F07-E258A852FCD8}" type="datetimeFigureOut">
              <a:rPr lang="en-IN" smtClean="0"/>
              <a:t>24-10-2025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7848A0-CAD7-4739-B747-F483E0263608}" type="slidenum">
              <a:rPr lang="en-IN" smtClean="0"/>
              <a:t>‹#›</a:t>
            </a:fld>
            <a:endParaRPr lang="en-IN"/>
          </a:p>
        </p:txBody>
      </p:sp>
    </p:spTree>
    <p:extLst>
      <p:ext uri="{BB962C8B-B14F-4D97-AF65-F5344CB8AC3E}">
        <p14:creationId xmlns:p14="http://schemas.microsoft.com/office/powerpoint/2010/main" val="1854772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636599-7285-4B15-8F07-E258A852FCD8}" type="datetimeFigureOut">
              <a:rPr lang="en-IN" smtClean="0"/>
              <a:t>24-10-2025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7848A0-CAD7-4739-B747-F483E0263608}" type="slidenum">
              <a:rPr lang="en-IN" smtClean="0"/>
              <a:t>‹#›</a:t>
            </a:fld>
            <a:endParaRPr lang="en-IN"/>
          </a:p>
        </p:txBody>
      </p:sp>
    </p:spTree>
    <p:extLst>
      <p:ext uri="{BB962C8B-B14F-4D97-AF65-F5344CB8AC3E}">
        <p14:creationId xmlns:p14="http://schemas.microsoft.com/office/powerpoint/2010/main" val="3546832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636599-7285-4B15-8F07-E258A852FCD8}" type="datetimeFigureOut">
              <a:rPr lang="en-IN" smtClean="0"/>
              <a:t>24-10-2025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7848A0-CAD7-4739-B747-F483E0263608}" type="slidenum">
              <a:rPr lang="en-IN" smtClean="0"/>
              <a:t>‹#›</a:t>
            </a:fld>
            <a:endParaRPr lang="en-IN"/>
          </a:p>
        </p:txBody>
      </p:sp>
    </p:spTree>
    <p:extLst>
      <p:ext uri="{BB962C8B-B14F-4D97-AF65-F5344CB8AC3E}">
        <p14:creationId xmlns:p14="http://schemas.microsoft.com/office/powerpoint/2010/main" val="2597068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636599-7285-4B15-8F07-E258A852FCD8}" type="datetimeFigureOut">
              <a:rPr lang="en-IN" smtClean="0"/>
              <a:t>24-10-2025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7848A0-CAD7-4739-B747-F483E0263608}" type="slidenum">
              <a:rPr lang="en-IN" smtClean="0"/>
              <a:t>‹#›</a:t>
            </a:fld>
            <a:endParaRPr lang="en-IN"/>
          </a:p>
        </p:txBody>
      </p:sp>
    </p:spTree>
    <p:extLst>
      <p:ext uri="{BB962C8B-B14F-4D97-AF65-F5344CB8AC3E}">
        <p14:creationId xmlns:p14="http://schemas.microsoft.com/office/powerpoint/2010/main" val="2173380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636599-7285-4B15-8F07-E258A852FCD8}" type="datetimeFigureOut">
              <a:rPr lang="en-IN" smtClean="0"/>
              <a:t>24-10-2025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7848A0-CAD7-4739-B747-F483E0263608}" type="slidenum">
              <a:rPr lang="en-IN" smtClean="0"/>
              <a:t>‹#›</a:t>
            </a:fld>
            <a:endParaRPr lang="en-IN"/>
          </a:p>
        </p:txBody>
      </p:sp>
    </p:spTree>
    <p:extLst>
      <p:ext uri="{BB962C8B-B14F-4D97-AF65-F5344CB8AC3E}">
        <p14:creationId xmlns:p14="http://schemas.microsoft.com/office/powerpoint/2010/main" val="1247544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636599-7285-4B15-8F07-E258A852FCD8}" type="datetimeFigureOut">
              <a:rPr lang="en-IN" smtClean="0"/>
              <a:t>24-10-2025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7848A0-CAD7-4739-B747-F483E0263608}" type="slidenum">
              <a:rPr lang="en-IN" smtClean="0"/>
              <a:t>‹#›</a:t>
            </a:fld>
            <a:endParaRPr lang="en-IN"/>
          </a:p>
        </p:txBody>
      </p:sp>
    </p:spTree>
    <p:extLst>
      <p:ext uri="{BB962C8B-B14F-4D97-AF65-F5344CB8AC3E}">
        <p14:creationId xmlns:p14="http://schemas.microsoft.com/office/powerpoint/2010/main" val="1661255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636599-7285-4B15-8F07-E258A852FCD8}" type="datetimeFigureOut">
              <a:rPr lang="en-IN" smtClean="0"/>
              <a:t>24-10-2025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7848A0-CAD7-4739-B747-F483E0263608}" type="slidenum">
              <a:rPr lang="en-IN" smtClean="0"/>
              <a:t>‹#›</a:t>
            </a:fld>
            <a:endParaRPr lang="en-IN"/>
          </a:p>
        </p:txBody>
      </p:sp>
    </p:spTree>
    <p:extLst>
      <p:ext uri="{BB962C8B-B14F-4D97-AF65-F5344CB8AC3E}">
        <p14:creationId xmlns:p14="http://schemas.microsoft.com/office/powerpoint/2010/main" val="36288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F636599-7285-4B15-8F07-E258A852FCD8}" type="datetimeFigureOut">
              <a:rPr lang="en-IN" smtClean="0"/>
              <a:t>24-10-2025</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17848A0-CAD7-4739-B747-F483E0263608}" type="slidenum">
              <a:rPr lang="en-IN" smtClean="0"/>
              <a:t>‹#›</a:t>
            </a:fld>
            <a:endParaRPr lang="en-IN"/>
          </a:p>
        </p:txBody>
      </p:sp>
    </p:spTree>
    <p:extLst>
      <p:ext uri="{BB962C8B-B14F-4D97-AF65-F5344CB8AC3E}">
        <p14:creationId xmlns:p14="http://schemas.microsoft.com/office/powerpoint/2010/main" val="1836676739"/>
      </p:ext>
    </p:extLst>
  </p:cSld>
  <p:clrMap bg1="lt1" tx1="dk1" bg2="lt2" tx2="dk2" accent1="accent1" accent2="accent2" accent3="accent3" accent4="accent4" accent5="accent5" accent6="accent6" hlink="hlink" folHlink="folHlink"/>
  <p:sldLayoutIdLst>
    <p:sldLayoutId id="2147484076" r:id="rId1"/>
    <p:sldLayoutId id="2147484077" r:id="rId2"/>
    <p:sldLayoutId id="2147484078" r:id="rId3"/>
    <p:sldLayoutId id="2147484079" r:id="rId4"/>
    <p:sldLayoutId id="2147484080" r:id="rId5"/>
    <p:sldLayoutId id="2147484081" r:id="rId6"/>
    <p:sldLayoutId id="2147484082" r:id="rId7"/>
    <p:sldLayoutId id="2147484083" r:id="rId8"/>
    <p:sldLayoutId id="2147484084" r:id="rId9"/>
    <p:sldLayoutId id="2147484085" r:id="rId10"/>
    <p:sldLayoutId id="2147484086" r:id="rId11"/>
    <p:sldLayoutId id="2147484087" r:id="rId12"/>
    <p:sldLayoutId id="2147484088" r:id="rId13"/>
    <p:sldLayoutId id="2147484089" r:id="rId14"/>
    <p:sldLayoutId id="2147484090" r:id="rId15"/>
    <p:sldLayoutId id="2147484091" r:id="rId16"/>
    <p:sldLayoutId id="214748409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A08BB-2CEF-6027-7B0E-12FB603A3A7D}"/>
              </a:ext>
            </a:extLst>
          </p:cNvPr>
          <p:cNvSpPr>
            <a:spLocks noGrp="1"/>
          </p:cNvSpPr>
          <p:nvPr>
            <p:ph type="ctrTitle"/>
          </p:nvPr>
        </p:nvSpPr>
        <p:spPr>
          <a:xfrm>
            <a:off x="1524000" y="975520"/>
            <a:ext cx="9144000" cy="2387600"/>
          </a:xfrm>
        </p:spPr>
        <p:txBody>
          <a:bodyPr>
            <a:normAutofit/>
          </a:bodyPr>
          <a:lstStyle/>
          <a:p>
            <a:r>
              <a:rPr lang="en-IN" sz="4800" b="1" dirty="0"/>
              <a:t>NEXTHIKES IT SOLUTIONS</a:t>
            </a:r>
          </a:p>
        </p:txBody>
      </p:sp>
      <p:sp>
        <p:nvSpPr>
          <p:cNvPr id="3" name="Subtitle 2">
            <a:extLst>
              <a:ext uri="{FF2B5EF4-FFF2-40B4-BE49-F238E27FC236}">
                <a16:creationId xmlns:a16="http://schemas.microsoft.com/office/drawing/2014/main" id="{3B75E05A-DD16-7138-59D1-06E70BCAB123}"/>
              </a:ext>
            </a:extLst>
          </p:cNvPr>
          <p:cNvSpPr>
            <a:spLocks noGrp="1"/>
          </p:cNvSpPr>
          <p:nvPr>
            <p:ph type="subTitle" idx="1"/>
          </p:nvPr>
        </p:nvSpPr>
        <p:spPr>
          <a:xfrm>
            <a:off x="2131104" y="3621707"/>
            <a:ext cx="8277013" cy="1096899"/>
          </a:xfrm>
        </p:spPr>
        <p:txBody>
          <a:bodyPr>
            <a:normAutofit/>
          </a:bodyPr>
          <a:lstStyle/>
          <a:p>
            <a:r>
              <a:rPr lang="en-IN" b="1" dirty="0">
                <a:solidFill>
                  <a:schemeClr val="tx1">
                    <a:lumMod val="75000"/>
                    <a:lumOff val="25000"/>
                  </a:schemeClr>
                </a:solidFill>
              </a:rPr>
              <a:t>Internship Project Report on Bike Rental Analysis Using Excel</a:t>
            </a:r>
          </a:p>
        </p:txBody>
      </p:sp>
      <p:sp>
        <p:nvSpPr>
          <p:cNvPr id="4" name="TextBox 3">
            <a:extLst>
              <a:ext uri="{FF2B5EF4-FFF2-40B4-BE49-F238E27FC236}">
                <a16:creationId xmlns:a16="http://schemas.microsoft.com/office/drawing/2014/main" id="{94A71197-6050-A742-3570-619F8678BBA2}"/>
              </a:ext>
            </a:extLst>
          </p:cNvPr>
          <p:cNvSpPr txBox="1"/>
          <p:nvPr/>
        </p:nvSpPr>
        <p:spPr>
          <a:xfrm>
            <a:off x="9390919" y="5689339"/>
            <a:ext cx="2554161" cy="923330"/>
          </a:xfrm>
          <a:prstGeom prst="rect">
            <a:avLst/>
          </a:prstGeom>
          <a:noFill/>
        </p:spPr>
        <p:txBody>
          <a:bodyPr wrap="none" rtlCol="0">
            <a:spAutoFit/>
          </a:bodyPr>
          <a:lstStyle/>
          <a:p>
            <a:r>
              <a:rPr lang="en-IN" dirty="0"/>
              <a:t>Name:-Kareena Aneja</a:t>
            </a:r>
          </a:p>
          <a:p>
            <a:r>
              <a:rPr lang="en-IN" dirty="0"/>
              <a:t>Role:- Data analyst Intern</a:t>
            </a:r>
          </a:p>
          <a:p>
            <a:r>
              <a:rPr lang="en-IN" dirty="0"/>
              <a:t>Date:-24</a:t>
            </a:r>
            <a:r>
              <a:rPr lang="en-IN" baseline="30000" dirty="0"/>
              <a:t>th</a:t>
            </a:r>
            <a:r>
              <a:rPr lang="en-IN" dirty="0"/>
              <a:t> October,2025</a:t>
            </a:r>
          </a:p>
        </p:txBody>
      </p:sp>
    </p:spTree>
    <p:extLst>
      <p:ext uri="{BB962C8B-B14F-4D97-AF65-F5344CB8AC3E}">
        <p14:creationId xmlns:p14="http://schemas.microsoft.com/office/powerpoint/2010/main" val="613754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A2AB-D49B-76DC-CF70-70FC1C6171C4}"/>
              </a:ext>
            </a:extLst>
          </p:cNvPr>
          <p:cNvSpPr>
            <a:spLocks noGrp="1"/>
          </p:cNvSpPr>
          <p:nvPr>
            <p:ph type="title"/>
          </p:nvPr>
        </p:nvSpPr>
        <p:spPr>
          <a:xfrm>
            <a:off x="-1524000" y="574356"/>
            <a:ext cx="10515600" cy="1325563"/>
          </a:xfrm>
        </p:spPr>
        <p:txBody>
          <a:bodyPr/>
          <a:lstStyle/>
          <a:p>
            <a:r>
              <a:rPr lang="en-IN" b="1" dirty="0"/>
              <a:t>Challenges Faced</a:t>
            </a:r>
          </a:p>
        </p:txBody>
      </p:sp>
      <p:sp>
        <p:nvSpPr>
          <p:cNvPr id="3" name="Content Placeholder 2">
            <a:extLst>
              <a:ext uri="{FF2B5EF4-FFF2-40B4-BE49-F238E27FC236}">
                <a16:creationId xmlns:a16="http://schemas.microsoft.com/office/drawing/2014/main" id="{A1B37B73-69B2-48A0-0C08-D9CAB01775EF}"/>
              </a:ext>
            </a:extLst>
          </p:cNvPr>
          <p:cNvSpPr>
            <a:spLocks noGrp="1"/>
          </p:cNvSpPr>
          <p:nvPr>
            <p:ph idx="1"/>
          </p:nvPr>
        </p:nvSpPr>
        <p:spPr>
          <a:xfrm>
            <a:off x="1127760" y="457200"/>
            <a:ext cx="11353800" cy="6781800"/>
          </a:xfrm>
        </p:spPr>
        <p:txBody>
          <a:bodyPr>
            <a:normAutofit/>
          </a:bodyPr>
          <a:lstStyle/>
          <a:p>
            <a:r>
              <a:rPr lang="en-IN" dirty="0"/>
              <a:t>Faced issues with missing or incomplete data (e.g., temperature, humidity, rental count).</a:t>
            </a:r>
          </a:p>
          <a:p>
            <a:r>
              <a:rPr lang="en-IN" dirty="0"/>
              <a:t>Resolved inconsistencies in column names, data types, and formats across datasets.</a:t>
            </a:r>
          </a:p>
          <a:p>
            <a:r>
              <a:rPr lang="en-IN" dirty="0"/>
              <a:t>Standardized headers and formats before merging data.</a:t>
            </a:r>
          </a:p>
          <a:p>
            <a:r>
              <a:rPr lang="en-IN" dirty="0"/>
              <a:t>Ensured a clean and reliable dataset for accurate Pivot Table and Chart analysis.</a:t>
            </a:r>
          </a:p>
        </p:txBody>
      </p:sp>
    </p:spTree>
    <p:extLst>
      <p:ext uri="{BB962C8B-B14F-4D97-AF65-F5344CB8AC3E}">
        <p14:creationId xmlns:p14="http://schemas.microsoft.com/office/powerpoint/2010/main" val="513644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6781F-B10C-92BF-75B5-E7945573ABAA}"/>
              </a:ext>
            </a:extLst>
          </p:cNvPr>
          <p:cNvSpPr>
            <a:spLocks noGrp="1"/>
          </p:cNvSpPr>
          <p:nvPr>
            <p:ph type="title"/>
          </p:nvPr>
        </p:nvSpPr>
        <p:spPr>
          <a:xfrm>
            <a:off x="-654518" y="338295"/>
            <a:ext cx="10515600" cy="1325563"/>
          </a:xfrm>
        </p:spPr>
        <p:txBody>
          <a:bodyPr/>
          <a:lstStyle/>
          <a:p>
            <a:r>
              <a:rPr lang="en-IN" b="1" dirty="0"/>
              <a:t>Learning and Skills gained</a:t>
            </a:r>
          </a:p>
        </p:txBody>
      </p:sp>
      <p:sp>
        <p:nvSpPr>
          <p:cNvPr id="5" name="Content Placeholder 4">
            <a:extLst>
              <a:ext uri="{FF2B5EF4-FFF2-40B4-BE49-F238E27FC236}">
                <a16:creationId xmlns:a16="http://schemas.microsoft.com/office/drawing/2014/main" id="{864AFB7A-A98F-6DC9-D6EF-A67D55ACA64A}"/>
              </a:ext>
            </a:extLst>
          </p:cNvPr>
          <p:cNvSpPr>
            <a:spLocks noGrp="1"/>
          </p:cNvSpPr>
          <p:nvPr>
            <p:ph idx="1"/>
          </p:nvPr>
        </p:nvSpPr>
        <p:spPr>
          <a:xfrm>
            <a:off x="1524000" y="1493520"/>
            <a:ext cx="10515600" cy="4860758"/>
          </a:xfrm>
        </p:spPr>
        <p:txBody>
          <a:bodyPr>
            <a:normAutofit lnSpcReduction="10000"/>
          </a:bodyPr>
          <a:lstStyle/>
          <a:p>
            <a:pPr marL="0" indent="0">
              <a:buNone/>
            </a:pPr>
            <a:r>
              <a:rPr lang="en-US" dirty="0"/>
              <a:t>Advanced Excel Data Cleaning and Transformation Learned to efficiently handle missing, inconsistent, and incorrectly formatted data .</a:t>
            </a:r>
          </a:p>
          <a:p>
            <a:pPr marL="0" indent="0">
              <a:buNone/>
            </a:pPr>
            <a:r>
              <a:rPr lang="en-US" dirty="0"/>
              <a:t>Applied advanced Excel functions to maintain data accuracy and integrity . Ensured datasets were properly validated and standardized before analysis.</a:t>
            </a:r>
          </a:p>
          <a:p>
            <a:pPr marL="0" indent="0">
              <a:buNone/>
            </a:pPr>
            <a:r>
              <a:rPr lang="en-IN" dirty="0"/>
              <a:t> Merging Multi-Sheet and Multi-File Data Gained practical experience in consolidating data from multiple workbooks and worksheets . Standardized column names, data types, and formats for consistency . Verified data alignment and completeness before merging datasets.</a:t>
            </a:r>
          </a:p>
          <a:p>
            <a:pPr marL="0" indent="0">
              <a:buNone/>
            </a:pPr>
            <a:r>
              <a:rPr lang="en-US" dirty="0"/>
              <a:t> Pivot-Based Analysis and Visualization Developed expertise in creating and customizing PivotTables and Pivot Charts for large datasets . Used Slicers and Timelines for interactive filtering and time-based trend analysis . Enhanced ability to convert raw data into meaningful visuals that highlight key insights.</a:t>
            </a:r>
            <a:endParaRPr lang="en-IN" dirty="0"/>
          </a:p>
        </p:txBody>
      </p:sp>
    </p:spTree>
    <p:extLst>
      <p:ext uri="{BB962C8B-B14F-4D97-AF65-F5344CB8AC3E}">
        <p14:creationId xmlns:p14="http://schemas.microsoft.com/office/powerpoint/2010/main" val="2446497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F0B32-476D-C494-E7AF-80285740F726}"/>
              </a:ext>
            </a:extLst>
          </p:cNvPr>
          <p:cNvSpPr>
            <a:spLocks noGrp="1"/>
          </p:cNvSpPr>
          <p:nvPr>
            <p:ph type="title"/>
          </p:nvPr>
        </p:nvSpPr>
        <p:spPr>
          <a:xfrm>
            <a:off x="-1761809" y="883920"/>
            <a:ext cx="10018713" cy="1752599"/>
          </a:xfrm>
        </p:spPr>
        <p:txBody>
          <a:bodyPr/>
          <a:lstStyle/>
          <a:p>
            <a:r>
              <a:rPr lang="en-IN" b="1" dirty="0"/>
              <a:t>CONCLUSION</a:t>
            </a:r>
          </a:p>
        </p:txBody>
      </p:sp>
      <p:sp>
        <p:nvSpPr>
          <p:cNvPr id="3" name="Content Placeholder 2">
            <a:extLst>
              <a:ext uri="{FF2B5EF4-FFF2-40B4-BE49-F238E27FC236}">
                <a16:creationId xmlns:a16="http://schemas.microsoft.com/office/drawing/2014/main" id="{F0A88D47-8156-6538-EC82-49C32BD57778}"/>
              </a:ext>
            </a:extLst>
          </p:cNvPr>
          <p:cNvSpPr>
            <a:spLocks noGrp="1"/>
          </p:cNvSpPr>
          <p:nvPr>
            <p:ph idx="1"/>
          </p:nvPr>
        </p:nvSpPr>
        <p:spPr>
          <a:xfrm>
            <a:off x="1484311" y="1562099"/>
            <a:ext cx="10968789" cy="4667251"/>
          </a:xfrm>
        </p:spPr>
        <p:txBody>
          <a:bodyPr/>
          <a:lstStyle/>
          <a:p>
            <a:r>
              <a:rPr lang="en-US" dirty="0"/>
              <a:t>Successfully completed comprehensive dataset analysis and visualization, demonstrating strong analytical and technical proficiency.</a:t>
            </a:r>
          </a:p>
          <a:p>
            <a:r>
              <a:rPr lang="en-US" dirty="0"/>
              <a:t>Effectively identified key business trends and environmental patterns, providing valuable insights for data-driven decision-making.</a:t>
            </a:r>
          </a:p>
          <a:p>
            <a:r>
              <a:rPr lang="en-US" dirty="0"/>
              <a:t>Significantly enhanced understanding of Excel-based analytical techniques and their application in real-world scenarios.</a:t>
            </a:r>
            <a:endParaRPr lang="en-IN" dirty="0"/>
          </a:p>
        </p:txBody>
      </p:sp>
    </p:spTree>
    <p:extLst>
      <p:ext uri="{BB962C8B-B14F-4D97-AF65-F5344CB8AC3E}">
        <p14:creationId xmlns:p14="http://schemas.microsoft.com/office/powerpoint/2010/main" val="3094237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C10E-AAAF-2CBB-E45F-B0425D078291}"/>
              </a:ext>
            </a:extLst>
          </p:cNvPr>
          <p:cNvSpPr>
            <a:spLocks noGrp="1"/>
          </p:cNvSpPr>
          <p:nvPr>
            <p:ph type="title"/>
          </p:nvPr>
        </p:nvSpPr>
        <p:spPr>
          <a:xfrm>
            <a:off x="1484309" y="2157046"/>
            <a:ext cx="10989045" cy="3915508"/>
          </a:xfrm>
        </p:spPr>
        <p:txBody>
          <a:bodyPr>
            <a:normAutofit/>
          </a:bodyPr>
          <a:lstStyle/>
          <a:p>
            <a:r>
              <a:rPr lang="en-IN" sz="7200" b="1" dirty="0"/>
              <a:t>THANKYOU</a:t>
            </a:r>
          </a:p>
        </p:txBody>
      </p:sp>
      <p:sp>
        <p:nvSpPr>
          <p:cNvPr id="5" name="Content Placeholder 4">
            <a:extLst>
              <a:ext uri="{FF2B5EF4-FFF2-40B4-BE49-F238E27FC236}">
                <a16:creationId xmlns:a16="http://schemas.microsoft.com/office/drawing/2014/main" id="{E76665D1-9F05-8B28-5244-EB41A98A27B3}"/>
              </a:ext>
            </a:extLst>
          </p:cNvPr>
          <p:cNvSpPr>
            <a:spLocks noGrp="1"/>
          </p:cNvSpPr>
          <p:nvPr>
            <p:ph idx="1"/>
          </p:nvPr>
        </p:nvSpPr>
        <p:spPr>
          <a:xfrm>
            <a:off x="1273293" y="1866899"/>
            <a:ext cx="10018713" cy="3124201"/>
          </a:xfrm>
        </p:spPr>
        <p:txBody>
          <a:bodyPr/>
          <a:lstStyle/>
          <a:p>
            <a:pPr marL="0" indent="0">
              <a:buNone/>
            </a:pPr>
            <a:r>
              <a:rPr lang="en-IN" dirty="0"/>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709792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DD3F8-8835-EBCA-EBAF-15C8C6E59A4D}"/>
              </a:ext>
            </a:extLst>
          </p:cNvPr>
          <p:cNvSpPr>
            <a:spLocks noGrp="1"/>
          </p:cNvSpPr>
          <p:nvPr>
            <p:ph type="title"/>
          </p:nvPr>
        </p:nvSpPr>
        <p:spPr>
          <a:xfrm>
            <a:off x="-1615440" y="406717"/>
            <a:ext cx="10515600" cy="1325563"/>
          </a:xfrm>
        </p:spPr>
        <p:txBody>
          <a:bodyPr/>
          <a:lstStyle/>
          <a:p>
            <a:r>
              <a:rPr lang="en-IN" b="1" dirty="0"/>
              <a:t>INTRODUCTION</a:t>
            </a:r>
          </a:p>
        </p:txBody>
      </p:sp>
      <p:sp>
        <p:nvSpPr>
          <p:cNvPr id="3" name="Content Placeholder 2">
            <a:extLst>
              <a:ext uri="{FF2B5EF4-FFF2-40B4-BE49-F238E27FC236}">
                <a16:creationId xmlns:a16="http://schemas.microsoft.com/office/drawing/2014/main" id="{B473CA41-28A0-A185-6299-FD8A99984957}"/>
              </a:ext>
            </a:extLst>
          </p:cNvPr>
          <p:cNvSpPr>
            <a:spLocks noGrp="1"/>
          </p:cNvSpPr>
          <p:nvPr>
            <p:ph idx="1"/>
          </p:nvPr>
        </p:nvSpPr>
        <p:spPr>
          <a:xfrm>
            <a:off x="1813560" y="2099945"/>
            <a:ext cx="10058400" cy="4351338"/>
          </a:xfrm>
        </p:spPr>
        <p:txBody>
          <a:bodyPr>
            <a:normAutofit fontScale="25000" lnSpcReduction="20000"/>
          </a:bodyPr>
          <a:lstStyle/>
          <a:p>
            <a:pPr marL="0" indent="0">
              <a:buNone/>
            </a:pPr>
            <a:r>
              <a:rPr lang="en-US" sz="8000" b="1" dirty="0"/>
              <a:t>Overview:</a:t>
            </a:r>
          </a:p>
          <a:p>
            <a:pPr marL="0" indent="0">
              <a:buNone/>
            </a:pPr>
            <a:br>
              <a:rPr lang="en-US" dirty="0"/>
            </a:br>
            <a:r>
              <a:rPr lang="en-US" sz="7200" dirty="0"/>
              <a:t>This project analyzes bike-sharing data to explore how factors such as weather, time, and holidays influence bike rental patterns. Using advanced Excel techniques, the goal is to clean, merge, and analyze datasets to uncover actionable insights that support data-driven business planning.</a:t>
            </a:r>
          </a:p>
          <a:p>
            <a:pPr marL="0" indent="0">
              <a:buNone/>
            </a:pPr>
            <a:endParaRPr lang="en-US" sz="7200" dirty="0"/>
          </a:p>
          <a:p>
            <a:pPr marL="0" indent="0">
              <a:buNone/>
            </a:pPr>
            <a:r>
              <a:rPr lang="en-IN" sz="8000" b="1" dirty="0"/>
              <a:t>Purpose:</a:t>
            </a:r>
          </a:p>
          <a:p>
            <a:pPr marL="0" indent="0">
              <a:buNone/>
            </a:pPr>
            <a:r>
              <a:rPr lang="en-US" sz="7200" dirty="0"/>
              <a:t>To leverage Excel for comprehensive business data analysis, enabling the identification of key trends and insights.</a:t>
            </a:r>
          </a:p>
          <a:p>
            <a:pPr marL="0" indent="0">
              <a:buNone/>
            </a:pPr>
            <a:endParaRPr lang="en-US" dirty="0"/>
          </a:p>
          <a:p>
            <a:pPr marL="0" indent="0">
              <a:buNone/>
            </a:pPr>
            <a:r>
              <a:rPr lang="en-IN" sz="8000" b="1" dirty="0"/>
              <a:t>Tools Used:</a:t>
            </a:r>
          </a:p>
          <a:p>
            <a:pPr marL="0" indent="0">
              <a:buNone/>
            </a:pPr>
            <a:r>
              <a:rPr lang="en-US" sz="8000" dirty="0"/>
              <a:t>MICROSOFT EXCEL(PivotTables, Charts, Data Cleaning, and Data Merging techniques).</a:t>
            </a:r>
          </a:p>
          <a:p>
            <a:pPr marL="0" indent="0">
              <a:buNone/>
            </a:pPr>
            <a:endParaRPr lang="en-IN" sz="4400" b="1" dirty="0"/>
          </a:p>
          <a:p>
            <a:pPr marL="0" indent="0">
              <a:buNone/>
            </a:pPr>
            <a:r>
              <a:rPr lang="en-IN" sz="7300" b="1" dirty="0"/>
              <a:t>PROJECT OBEJECTIVES:</a:t>
            </a:r>
          </a:p>
          <a:p>
            <a:r>
              <a:rPr lang="en-US" sz="6400" dirty="0"/>
              <a:t>Conduct in-depth data cleaning and integration from multiple Excel workbooks.</a:t>
            </a:r>
          </a:p>
          <a:p>
            <a:r>
              <a:rPr lang="en-US" sz="6400" dirty="0"/>
              <a:t>Identify and interpret key business trends and behavioral patterns within the consolidated dataset.</a:t>
            </a:r>
          </a:p>
          <a:p>
            <a:r>
              <a:rPr lang="en-US" sz="6400" dirty="0"/>
              <a:t>Present analytical findings through visualizations to support strategic decision-making.</a:t>
            </a:r>
          </a:p>
          <a:p>
            <a:pPr marL="0" indent="0">
              <a:buNone/>
            </a:pPr>
            <a:endParaRPr lang="en-IN" sz="7300" b="1" dirty="0"/>
          </a:p>
          <a:p>
            <a:pPr marL="0" indent="0">
              <a:buNone/>
            </a:pPr>
            <a:r>
              <a:rPr lang="en-IN" sz="4400" b="1" dirty="0"/>
              <a:t> </a:t>
            </a:r>
          </a:p>
        </p:txBody>
      </p:sp>
    </p:spTree>
    <p:extLst>
      <p:ext uri="{BB962C8B-B14F-4D97-AF65-F5344CB8AC3E}">
        <p14:creationId xmlns:p14="http://schemas.microsoft.com/office/powerpoint/2010/main" val="1689685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64B48-59DB-6C2E-6F82-F2B7D915F85D}"/>
              </a:ext>
            </a:extLst>
          </p:cNvPr>
          <p:cNvSpPr>
            <a:spLocks noGrp="1"/>
          </p:cNvSpPr>
          <p:nvPr>
            <p:ph type="title"/>
          </p:nvPr>
        </p:nvSpPr>
        <p:spPr>
          <a:xfrm>
            <a:off x="-1030289" y="1173480"/>
            <a:ext cx="10018713" cy="1752599"/>
          </a:xfrm>
        </p:spPr>
        <p:txBody>
          <a:bodyPr>
            <a:normAutofit/>
          </a:bodyPr>
          <a:lstStyle/>
          <a:p>
            <a:r>
              <a:rPr lang="en-IN" b="1" dirty="0"/>
              <a:t>Datasets Information</a:t>
            </a:r>
            <a:br>
              <a:rPr lang="en-IN" dirty="0"/>
            </a:br>
            <a:endParaRPr lang="en-IN" dirty="0"/>
          </a:p>
        </p:txBody>
      </p:sp>
      <p:sp>
        <p:nvSpPr>
          <p:cNvPr id="3" name="Content Placeholder 2">
            <a:extLst>
              <a:ext uri="{FF2B5EF4-FFF2-40B4-BE49-F238E27FC236}">
                <a16:creationId xmlns:a16="http://schemas.microsoft.com/office/drawing/2014/main" id="{59100669-73FF-D5CE-17C0-2175A42A01EB}"/>
              </a:ext>
            </a:extLst>
          </p:cNvPr>
          <p:cNvSpPr>
            <a:spLocks noGrp="1"/>
          </p:cNvSpPr>
          <p:nvPr>
            <p:ph idx="1"/>
          </p:nvPr>
        </p:nvSpPr>
        <p:spPr/>
        <p:txBody>
          <a:bodyPr>
            <a:normAutofit fontScale="62500" lnSpcReduction="20000"/>
          </a:bodyPr>
          <a:lstStyle/>
          <a:p>
            <a:pPr marL="0" indent="0">
              <a:buNone/>
            </a:pPr>
            <a:r>
              <a:rPr lang="en-IN" dirty="0"/>
              <a:t>We have been provided with three Datasets:</a:t>
            </a:r>
          </a:p>
          <a:p>
            <a:pPr marL="0" indent="0">
              <a:buNone/>
            </a:pPr>
            <a:r>
              <a:rPr lang="en-IN" dirty="0"/>
              <a:t> </a:t>
            </a:r>
            <a:r>
              <a:rPr lang="en-IN" sz="2000" dirty="0"/>
              <a:t>Dataset_1</a:t>
            </a:r>
          </a:p>
          <a:p>
            <a:pPr marL="0" indent="0">
              <a:buNone/>
            </a:pPr>
            <a:r>
              <a:rPr lang="en-IN" sz="2000" dirty="0"/>
              <a:t> Dataset_2</a:t>
            </a:r>
          </a:p>
          <a:p>
            <a:pPr marL="0" indent="0">
              <a:buNone/>
            </a:pPr>
            <a:r>
              <a:rPr lang="en-IN" sz="2000" dirty="0"/>
              <a:t> Dataset_3</a:t>
            </a:r>
          </a:p>
          <a:p>
            <a:pPr marL="0" indent="0">
              <a:buNone/>
            </a:pPr>
            <a:endParaRPr lang="en-IN" sz="2000" dirty="0"/>
          </a:p>
          <a:p>
            <a:pPr marL="0" indent="0">
              <a:buNone/>
            </a:pPr>
            <a:r>
              <a:rPr lang="en-US" sz="2000" dirty="0"/>
              <a:t>These datasets contain key variables such as </a:t>
            </a:r>
            <a:r>
              <a:rPr lang="en-US" sz="2000" b="1" dirty="0"/>
              <a:t>Temperature</a:t>
            </a:r>
            <a:r>
              <a:rPr lang="en-US" sz="2000" dirty="0"/>
              <a:t>, </a:t>
            </a:r>
            <a:r>
              <a:rPr lang="en-US" sz="2000" b="1" dirty="0"/>
              <a:t>Holiday</a:t>
            </a:r>
            <a:r>
              <a:rPr lang="en-US" sz="2000" dirty="0"/>
              <a:t>, </a:t>
            </a:r>
            <a:r>
              <a:rPr lang="en-US" sz="2000" b="1" dirty="0"/>
              <a:t>Windspeed</a:t>
            </a:r>
            <a:r>
              <a:rPr lang="en-US" sz="2000" dirty="0"/>
              <a:t>, </a:t>
            </a:r>
            <a:r>
              <a:rPr lang="en-US" sz="2000" b="1" dirty="0"/>
              <a:t>Weather Condition</a:t>
            </a:r>
            <a:r>
              <a:rPr lang="en-US" sz="2000" dirty="0"/>
              <a:t>, </a:t>
            </a:r>
            <a:r>
              <a:rPr lang="en-US" sz="2000" b="1" dirty="0"/>
              <a:t>Humidity</a:t>
            </a:r>
            <a:r>
              <a:rPr lang="en-US" sz="2000" dirty="0"/>
              <a:t>, </a:t>
            </a:r>
            <a:r>
              <a:rPr lang="en-US" sz="2000" b="1" dirty="0"/>
              <a:t>Days</a:t>
            </a:r>
            <a:r>
              <a:rPr lang="en-US" sz="2000" dirty="0"/>
              <a:t>, and </a:t>
            </a:r>
            <a:r>
              <a:rPr lang="en-US" sz="2000" b="1" dirty="0"/>
              <a:t>Time of Day</a:t>
            </a:r>
            <a:r>
              <a:rPr lang="en-US" sz="2000" dirty="0"/>
              <a:t>.</a:t>
            </a:r>
            <a:endParaRPr lang="en-IN" sz="2000" dirty="0"/>
          </a:p>
          <a:p>
            <a:pPr marL="0" indent="0">
              <a:buNone/>
            </a:pPr>
            <a:r>
              <a:rPr lang="en-US" sz="2000" dirty="0"/>
              <a:t>Using these datasets, we will apply a range of advanced Excel operations — including </a:t>
            </a:r>
            <a:r>
              <a:rPr lang="en-US" sz="2000" b="1" dirty="0"/>
              <a:t>Data Cleaning</a:t>
            </a:r>
            <a:r>
              <a:rPr lang="en-US" sz="2000" dirty="0"/>
              <a:t>, </a:t>
            </a:r>
            <a:r>
              <a:rPr lang="en-US" sz="2000" b="1" dirty="0"/>
              <a:t>Data Merging</a:t>
            </a:r>
            <a:r>
              <a:rPr lang="en-US" sz="2000" dirty="0"/>
              <a:t>, </a:t>
            </a:r>
            <a:r>
              <a:rPr lang="en-US" sz="2000" b="1" dirty="0"/>
              <a:t>Pivot Tables</a:t>
            </a:r>
            <a:r>
              <a:rPr lang="en-US" sz="2000" dirty="0"/>
              <a:t>, and </a:t>
            </a:r>
            <a:r>
              <a:rPr lang="en-US" sz="2000" b="1" dirty="0"/>
              <a:t>Data Visualization</a:t>
            </a:r>
            <a:r>
              <a:rPr lang="en-US" sz="2000" dirty="0"/>
              <a:t> — to analyze how various factors influence bike rental patterns.</a:t>
            </a:r>
          </a:p>
          <a:p>
            <a:pPr marL="0" indent="0">
              <a:buNone/>
            </a:pPr>
            <a:endParaRPr lang="en-IN" sz="2000" dirty="0"/>
          </a:p>
          <a:p>
            <a:pPr marL="0" indent="0">
              <a:buNone/>
            </a:pPr>
            <a:r>
              <a:rPr lang="en-US" sz="2000" dirty="0"/>
              <a:t>The objective is to derive meaningful insights into how environmental and temporal conditions impact user behavior across different datasets.</a:t>
            </a:r>
            <a:endParaRPr lang="en-IN" dirty="0"/>
          </a:p>
          <a:p>
            <a:pPr marL="0" indent="0">
              <a:buNone/>
            </a:pPr>
            <a:endParaRPr lang="en-IN" dirty="0"/>
          </a:p>
        </p:txBody>
      </p:sp>
    </p:spTree>
    <p:extLst>
      <p:ext uri="{BB962C8B-B14F-4D97-AF65-F5344CB8AC3E}">
        <p14:creationId xmlns:p14="http://schemas.microsoft.com/office/powerpoint/2010/main" val="739671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8090C-E589-E376-F307-C8BB1928FD21}"/>
              </a:ext>
            </a:extLst>
          </p:cNvPr>
          <p:cNvSpPr>
            <a:spLocks noGrp="1"/>
          </p:cNvSpPr>
          <p:nvPr>
            <p:ph type="title"/>
          </p:nvPr>
        </p:nvSpPr>
        <p:spPr>
          <a:xfrm>
            <a:off x="0" y="807720"/>
            <a:ext cx="10018713" cy="1752599"/>
          </a:xfrm>
        </p:spPr>
        <p:txBody>
          <a:bodyPr/>
          <a:lstStyle/>
          <a:p>
            <a:r>
              <a:rPr lang="en-IN" b="1" dirty="0"/>
              <a:t>Data Preparation Process</a:t>
            </a:r>
          </a:p>
        </p:txBody>
      </p:sp>
      <p:sp>
        <p:nvSpPr>
          <p:cNvPr id="3" name="Content Placeholder 2">
            <a:extLst>
              <a:ext uri="{FF2B5EF4-FFF2-40B4-BE49-F238E27FC236}">
                <a16:creationId xmlns:a16="http://schemas.microsoft.com/office/drawing/2014/main" id="{4986FC94-DCE8-17BE-4122-FBBDEE84E7A1}"/>
              </a:ext>
            </a:extLst>
          </p:cNvPr>
          <p:cNvSpPr>
            <a:spLocks noGrp="1"/>
          </p:cNvSpPr>
          <p:nvPr>
            <p:ph idx="1"/>
          </p:nvPr>
        </p:nvSpPr>
        <p:spPr/>
        <p:txBody>
          <a:bodyPr>
            <a:normAutofit fontScale="55000" lnSpcReduction="20000"/>
          </a:bodyPr>
          <a:lstStyle/>
          <a:p>
            <a:pPr marL="0" indent="0">
              <a:buNone/>
            </a:pPr>
            <a:r>
              <a:rPr lang="en-US" b="1" dirty="0"/>
              <a:t>1. Verified Data Structure and Column Consistency:</a:t>
            </a:r>
            <a:br>
              <a:rPr lang="en-US" dirty="0"/>
            </a:br>
            <a:r>
              <a:rPr lang="en-US" dirty="0"/>
              <a:t>Reviewed datasets from multiple sources to ensure consistent structure and column alignment before merging. Checked for missing or duplicate columns and standardized the schema for accuracy.</a:t>
            </a:r>
          </a:p>
          <a:p>
            <a:pPr marL="0" indent="0">
              <a:buNone/>
            </a:pPr>
            <a:r>
              <a:rPr lang="en-US" b="1" dirty="0"/>
              <a:t>2. Standardized Column Names for Merging:</a:t>
            </a:r>
            <a:br>
              <a:rPr lang="en-US" dirty="0"/>
            </a:br>
            <a:r>
              <a:rPr lang="en-US" dirty="0"/>
              <a:t>Renamed and reformatted column headers across all datasets to maintain consistency, ensuring smooth and accurate data merging and analysis in Excel.</a:t>
            </a:r>
          </a:p>
          <a:p>
            <a:pPr marL="0" indent="0">
              <a:buNone/>
            </a:pPr>
            <a:r>
              <a:rPr lang="en-US" b="1" dirty="0"/>
              <a:t>3. Ensured Correct Data Types and Formatting:</a:t>
            </a:r>
            <a:br>
              <a:rPr lang="en-US" dirty="0"/>
            </a:br>
            <a:r>
              <a:rPr lang="en-US" dirty="0"/>
              <a:t>Converted columns to suitable data types (e.g., numeric, date, text) to support accurate calculations and visualizations. Applied uniform date and number formats for consistency.</a:t>
            </a:r>
          </a:p>
          <a:p>
            <a:pPr marL="0" indent="0">
              <a:buNone/>
            </a:pPr>
            <a:r>
              <a:rPr lang="en-US" b="1" dirty="0"/>
              <a:t>4. Managed Missing and Inconsistent Data:</a:t>
            </a:r>
            <a:br>
              <a:rPr lang="en-US" dirty="0"/>
            </a:br>
            <a:r>
              <a:rPr lang="en-US" dirty="0"/>
              <a:t>Identified and resolved missing values, duplicates, and data inconsistencies using Excel’s data cleaning tools to maintain dataset quality and integrity.</a:t>
            </a:r>
          </a:p>
          <a:p>
            <a:pPr marL="0" indent="0">
              <a:buNone/>
            </a:pPr>
            <a:r>
              <a:rPr lang="en-US" b="1" dirty="0"/>
              <a:t>5. Validated Data Accuracy:</a:t>
            </a:r>
            <a:br>
              <a:rPr lang="en-US" dirty="0"/>
            </a:br>
            <a:r>
              <a:rPr lang="en-US" dirty="0"/>
              <a:t>Conducted quality checks and cross-verifications post-cleaning and merging to confirm data accuracy, ensuring reliable insights for analysis.</a:t>
            </a:r>
          </a:p>
          <a:p>
            <a:endParaRPr lang="en-IN" dirty="0"/>
          </a:p>
        </p:txBody>
      </p:sp>
    </p:spTree>
    <p:extLst>
      <p:ext uri="{BB962C8B-B14F-4D97-AF65-F5344CB8AC3E}">
        <p14:creationId xmlns:p14="http://schemas.microsoft.com/office/powerpoint/2010/main" val="2469253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CDA1E-E63E-12C3-0D07-A40521A99328}"/>
              </a:ext>
            </a:extLst>
          </p:cNvPr>
          <p:cNvSpPr>
            <a:spLocks noGrp="1"/>
          </p:cNvSpPr>
          <p:nvPr>
            <p:ph type="title"/>
          </p:nvPr>
        </p:nvSpPr>
        <p:spPr>
          <a:xfrm>
            <a:off x="-1798320" y="-204219"/>
            <a:ext cx="10515600" cy="1325563"/>
          </a:xfrm>
        </p:spPr>
        <p:txBody>
          <a:bodyPr/>
          <a:lstStyle/>
          <a:p>
            <a:r>
              <a:rPr lang="en-IN" b="1" dirty="0"/>
              <a:t>Merging Process</a:t>
            </a:r>
          </a:p>
        </p:txBody>
      </p:sp>
      <p:sp>
        <p:nvSpPr>
          <p:cNvPr id="3" name="Content Placeholder 2">
            <a:extLst>
              <a:ext uri="{FF2B5EF4-FFF2-40B4-BE49-F238E27FC236}">
                <a16:creationId xmlns:a16="http://schemas.microsoft.com/office/drawing/2014/main" id="{45F2073A-E0CB-B9FA-A804-88477B2B1F98}"/>
              </a:ext>
            </a:extLst>
          </p:cNvPr>
          <p:cNvSpPr>
            <a:spLocks noGrp="1"/>
          </p:cNvSpPr>
          <p:nvPr>
            <p:ph idx="1"/>
          </p:nvPr>
        </p:nvSpPr>
        <p:spPr>
          <a:xfrm>
            <a:off x="1523196" y="1090864"/>
            <a:ext cx="10515599" cy="2935704"/>
          </a:xfrm>
        </p:spPr>
        <p:txBody>
          <a:bodyPr>
            <a:normAutofit lnSpcReduction="10000"/>
          </a:bodyPr>
          <a:lstStyle/>
          <a:p>
            <a:pPr marL="0" indent="0">
              <a:buNone/>
            </a:pPr>
            <a:r>
              <a:rPr lang="en-IN" dirty="0"/>
              <a:t>At first , I have two datasets:</a:t>
            </a:r>
          </a:p>
          <a:p>
            <a:pPr marL="0" indent="0">
              <a:buNone/>
            </a:pPr>
            <a:r>
              <a:rPr lang="en-IN" dirty="0"/>
              <a:t>Dataset_1 and Dataset_2</a:t>
            </a:r>
          </a:p>
          <a:p>
            <a:pPr marL="0" indent="0">
              <a:buNone/>
            </a:pPr>
            <a:r>
              <a:rPr lang="en-US" sz="1800" dirty="0"/>
              <a:t>These datasets were cleaned and then merged into a single dataset named </a:t>
            </a:r>
            <a:r>
              <a:rPr lang="en-US" sz="1800" b="1" dirty="0"/>
              <a:t>Merge1</a:t>
            </a:r>
            <a:r>
              <a:rPr lang="en-US" sz="1800" dirty="0"/>
              <a:t>. The merging process was performed by identifying a common column, </a:t>
            </a:r>
            <a:r>
              <a:rPr lang="en-US" sz="1800" b="1" dirty="0"/>
              <a:t>Instant</a:t>
            </a:r>
            <a:r>
              <a:rPr lang="en-US" sz="1800" dirty="0"/>
              <a:t>, present in both datasets. Using this column as the key, the datasets were combined through the </a:t>
            </a:r>
            <a:r>
              <a:rPr lang="en-US" sz="1800" b="1" dirty="0"/>
              <a:t>Merge Query</a:t>
            </a:r>
            <a:r>
              <a:rPr lang="en-US" sz="1800" dirty="0"/>
              <a:t> feature available under the </a:t>
            </a:r>
            <a:r>
              <a:rPr lang="en-US" sz="1800" b="1" dirty="0"/>
              <a:t>Get Data</a:t>
            </a:r>
            <a:r>
              <a:rPr lang="en-US" sz="1800" dirty="0"/>
              <a:t> tab in the </a:t>
            </a:r>
            <a:r>
              <a:rPr lang="en-US" sz="1800" b="1" dirty="0"/>
              <a:t>Data</a:t>
            </a:r>
            <a:r>
              <a:rPr lang="en-US" sz="1800" dirty="0"/>
              <a:t> section of Excel.</a:t>
            </a:r>
          </a:p>
          <a:p>
            <a:pPr marL="0" indent="0">
              <a:buNone/>
            </a:pPr>
            <a:r>
              <a:rPr lang="en-US" sz="1800" dirty="0"/>
              <a:t>Also,  some columns have been renamed to get more meaningful data like Temp2,Humidity,Weather Type, Day part, Wind Speed as shown Highlighted.</a:t>
            </a:r>
            <a:endParaRPr lang="en-IN" dirty="0"/>
          </a:p>
          <a:p>
            <a:pPr marL="0" indent="0">
              <a:buNone/>
            </a:pPr>
            <a:endParaRPr lang="en-IN" dirty="0"/>
          </a:p>
        </p:txBody>
      </p:sp>
      <p:pic>
        <p:nvPicPr>
          <p:cNvPr id="11" name="Picture 10">
            <a:extLst>
              <a:ext uri="{FF2B5EF4-FFF2-40B4-BE49-F238E27FC236}">
                <a16:creationId xmlns:a16="http://schemas.microsoft.com/office/drawing/2014/main" id="{CF55FC8A-0958-DEFA-A900-C4BDA55612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9031" y="3769895"/>
            <a:ext cx="7218947" cy="2935704"/>
          </a:xfrm>
          <a:prstGeom prst="rect">
            <a:avLst/>
          </a:prstGeom>
        </p:spPr>
      </p:pic>
    </p:spTree>
    <p:extLst>
      <p:ext uri="{BB962C8B-B14F-4D97-AF65-F5344CB8AC3E}">
        <p14:creationId xmlns:p14="http://schemas.microsoft.com/office/powerpoint/2010/main" val="2323846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9963B-23A5-1978-EA5A-48AF777B81C1}"/>
              </a:ext>
            </a:extLst>
          </p:cNvPr>
          <p:cNvSpPr>
            <a:spLocks noGrp="1"/>
          </p:cNvSpPr>
          <p:nvPr>
            <p:ph type="title"/>
          </p:nvPr>
        </p:nvSpPr>
        <p:spPr>
          <a:xfrm>
            <a:off x="-832169" y="164202"/>
            <a:ext cx="10018713" cy="1752599"/>
          </a:xfrm>
        </p:spPr>
        <p:txBody>
          <a:bodyPr/>
          <a:lstStyle/>
          <a:p>
            <a:r>
              <a:rPr lang="en-IN" b="1" dirty="0"/>
              <a:t>Final Dataset Merging</a:t>
            </a:r>
          </a:p>
        </p:txBody>
      </p:sp>
      <p:sp>
        <p:nvSpPr>
          <p:cNvPr id="3" name="Content Placeholder 2">
            <a:extLst>
              <a:ext uri="{FF2B5EF4-FFF2-40B4-BE49-F238E27FC236}">
                <a16:creationId xmlns:a16="http://schemas.microsoft.com/office/drawing/2014/main" id="{53F935D9-1106-D376-4567-1B4116482704}"/>
              </a:ext>
            </a:extLst>
          </p:cNvPr>
          <p:cNvSpPr>
            <a:spLocks noGrp="1"/>
          </p:cNvSpPr>
          <p:nvPr>
            <p:ph idx="1"/>
          </p:nvPr>
        </p:nvSpPr>
        <p:spPr>
          <a:xfrm>
            <a:off x="838200" y="1507959"/>
            <a:ext cx="10696074" cy="2743200"/>
          </a:xfrm>
        </p:spPr>
        <p:txBody>
          <a:bodyPr>
            <a:normAutofit fontScale="70000" lnSpcReduction="20000"/>
          </a:bodyPr>
          <a:lstStyle/>
          <a:p>
            <a:r>
              <a:rPr lang="en-US" dirty="0"/>
              <a:t>After creating the </a:t>
            </a:r>
            <a:r>
              <a:rPr lang="en-US" b="1" dirty="0"/>
              <a:t>Merge1</a:t>
            </a:r>
            <a:r>
              <a:rPr lang="en-US" dirty="0"/>
              <a:t> sheet, I opened a new workbook containing both </a:t>
            </a:r>
            <a:r>
              <a:rPr lang="en-US" b="1" dirty="0"/>
              <a:t>Dataset_3</a:t>
            </a:r>
            <a:r>
              <a:rPr lang="en-US" dirty="0"/>
              <a:t> and </a:t>
            </a:r>
            <a:r>
              <a:rPr lang="en-US" b="1" dirty="0"/>
              <a:t>Merge1</a:t>
            </a:r>
            <a:r>
              <a:rPr lang="en-US" dirty="0"/>
              <a:t>. Instead of using the merge query method, I utilized the </a:t>
            </a:r>
            <a:r>
              <a:rPr lang="en-US" b="1" dirty="0"/>
              <a:t>Append Query</a:t>
            </a:r>
            <a:r>
              <a:rPr lang="en-US" dirty="0"/>
              <a:t> feature to combine the rows from both datasets. This process resulted in the creation of the final dataset, named </a:t>
            </a:r>
            <a:r>
              <a:rPr lang="en-US" b="1" dirty="0" err="1"/>
              <a:t>Final_Merge</a:t>
            </a:r>
            <a:r>
              <a:rPr lang="en-US" b="1" dirty="0"/>
              <a:t> </a:t>
            </a:r>
            <a:r>
              <a:rPr lang="en-US" dirty="0"/>
              <a:t>.</a:t>
            </a:r>
          </a:p>
          <a:p>
            <a:r>
              <a:rPr lang="en-US" dirty="0"/>
              <a:t>During data refinement, unnecessary columns such as </a:t>
            </a:r>
            <a:r>
              <a:rPr lang="en-US" b="1" dirty="0"/>
              <a:t>Year</a:t>
            </a:r>
            <a:r>
              <a:rPr lang="en-US" dirty="0"/>
              <a:t> and </a:t>
            </a:r>
            <a:r>
              <a:rPr lang="en-US" b="1" dirty="0"/>
              <a:t>Month</a:t>
            </a:r>
            <a:r>
              <a:rPr lang="en-US" dirty="0"/>
              <a:t> were removed, as their information was already represented in the </a:t>
            </a:r>
            <a:r>
              <a:rPr lang="en-US" b="1" dirty="0" err="1"/>
              <a:t>Dteday</a:t>
            </a:r>
            <a:r>
              <a:rPr lang="en-US" dirty="0"/>
              <a:t>  column. I also attempted to delete certain columns previously used to derive new values through logical formulas. However, removing these columns caused the derived columns to return a </a:t>
            </a:r>
            <a:r>
              <a:rPr lang="en-US" b="1" dirty="0"/>
              <a:t>#REF!</a:t>
            </a:r>
            <a:r>
              <a:rPr lang="en-US" dirty="0"/>
              <a:t> error. After multiple unsuccessful attempts to resolve the issue, I chose to retain those columns to preserve data integrity.</a:t>
            </a:r>
          </a:p>
          <a:p>
            <a:r>
              <a:rPr lang="en-US" dirty="0"/>
              <a:t>Using the </a:t>
            </a:r>
            <a:r>
              <a:rPr lang="en-US" b="1" dirty="0" err="1"/>
              <a:t>Final_Merge</a:t>
            </a:r>
            <a:r>
              <a:rPr lang="en-US" dirty="0"/>
              <a:t> dataset, I proceeded with data analysis, created </a:t>
            </a:r>
            <a:r>
              <a:rPr lang="en-US" b="1" dirty="0"/>
              <a:t>Pivot Tables</a:t>
            </a:r>
            <a:r>
              <a:rPr lang="en-US" dirty="0"/>
              <a:t> and </a:t>
            </a:r>
            <a:r>
              <a:rPr lang="en-US" b="1" dirty="0"/>
              <a:t>Pivot Charts</a:t>
            </a:r>
            <a:r>
              <a:rPr lang="en-US" dirty="0"/>
              <a:t>, and developed an interactive </a:t>
            </a:r>
            <a:r>
              <a:rPr lang="en-US" b="1" dirty="0"/>
              <a:t>dashboard</a:t>
            </a:r>
            <a:r>
              <a:rPr lang="en-US" dirty="0"/>
              <a:t> to provide insights into how bike rentals vary under different conditions. The following image illustrates a reference snippet of this process.</a:t>
            </a:r>
          </a:p>
        </p:txBody>
      </p:sp>
      <p:pic>
        <p:nvPicPr>
          <p:cNvPr id="7" name="Picture 6">
            <a:extLst>
              <a:ext uri="{FF2B5EF4-FFF2-40B4-BE49-F238E27FC236}">
                <a16:creationId xmlns:a16="http://schemas.microsoft.com/office/drawing/2014/main" id="{149F4D86-BD3F-3482-99CA-3103D01A3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1170" y="4006284"/>
            <a:ext cx="5355710" cy="2687514"/>
          </a:xfrm>
          <a:prstGeom prst="rect">
            <a:avLst/>
          </a:prstGeom>
        </p:spPr>
      </p:pic>
    </p:spTree>
    <p:extLst>
      <p:ext uri="{BB962C8B-B14F-4D97-AF65-F5344CB8AC3E}">
        <p14:creationId xmlns:p14="http://schemas.microsoft.com/office/powerpoint/2010/main" val="1327148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1B810-2A3B-1C53-B709-F1B3BA942C29}"/>
              </a:ext>
            </a:extLst>
          </p:cNvPr>
          <p:cNvSpPr>
            <a:spLocks noGrp="1"/>
          </p:cNvSpPr>
          <p:nvPr>
            <p:ph type="title"/>
          </p:nvPr>
        </p:nvSpPr>
        <p:spPr>
          <a:xfrm>
            <a:off x="-1950720" y="399324"/>
            <a:ext cx="10515600" cy="1325563"/>
          </a:xfrm>
        </p:spPr>
        <p:txBody>
          <a:bodyPr/>
          <a:lstStyle/>
          <a:p>
            <a:r>
              <a:rPr lang="en-IN" b="1" dirty="0"/>
              <a:t>Pivot Tables</a:t>
            </a:r>
          </a:p>
        </p:txBody>
      </p:sp>
      <p:pic>
        <p:nvPicPr>
          <p:cNvPr id="6" name="Content Placeholder 5">
            <a:extLst>
              <a:ext uri="{FF2B5EF4-FFF2-40B4-BE49-F238E27FC236}">
                <a16:creationId xmlns:a16="http://schemas.microsoft.com/office/drawing/2014/main" id="{E98D8DB4-4EAC-083C-6523-00D4854CD9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7963128" y="-1"/>
            <a:ext cx="4106952" cy="17561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4F6FC59-88CF-AF6E-3674-FA8B58508A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3128" y="1882396"/>
            <a:ext cx="4106952" cy="2393715"/>
          </a:xfrm>
          <a:prstGeom prst="rect">
            <a:avLst/>
          </a:prstGeom>
        </p:spPr>
      </p:pic>
      <p:pic>
        <p:nvPicPr>
          <p:cNvPr id="10" name="Picture 9">
            <a:extLst>
              <a:ext uri="{FF2B5EF4-FFF2-40B4-BE49-F238E27FC236}">
                <a16:creationId xmlns:a16="http://schemas.microsoft.com/office/drawing/2014/main" id="{14515941-504D-8AE9-6EB2-EEDAB8CB10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63128" y="4336214"/>
            <a:ext cx="4106952" cy="2393716"/>
          </a:xfrm>
          <a:prstGeom prst="rect">
            <a:avLst/>
          </a:prstGeom>
        </p:spPr>
      </p:pic>
      <p:sp>
        <p:nvSpPr>
          <p:cNvPr id="14" name="TextBox 13">
            <a:extLst>
              <a:ext uri="{FF2B5EF4-FFF2-40B4-BE49-F238E27FC236}">
                <a16:creationId xmlns:a16="http://schemas.microsoft.com/office/drawing/2014/main" id="{9D783C97-C274-F898-F457-24D43D07710A}"/>
              </a:ext>
            </a:extLst>
          </p:cNvPr>
          <p:cNvSpPr txBox="1"/>
          <p:nvPr/>
        </p:nvSpPr>
        <p:spPr>
          <a:xfrm>
            <a:off x="1486127" y="1825576"/>
            <a:ext cx="6477001" cy="3970318"/>
          </a:xfrm>
          <a:prstGeom prst="rect">
            <a:avLst/>
          </a:prstGeom>
          <a:noFill/>
        </p:spPr>
        <p:txBody>
          <a:bodyPr wrap="square">
            <a:spAutoFit/>
          </a:bodyPr>
          <a:lstStyle/>
          <a:p>
            <a:pPr marL="285750" indent="-285750">
              <a:buFont typeface="Arial" panose="020B0604020202020204" pitchFamily="34" charset="0"/>
              <a:buChar char="•"/>
            </a:pPr>
            <a:r>
              <a:rPr lang="en-US" dirty="0"/>
              <a:t>The Pivot Table analysis of the </a:t>
            </a:r>
            <a:r>
              <a:rPr lang="en-US" dirty="0" err="1"/>
              <a:t>Final_Merge</a:t>
            </a:r>
            <a:r>
              <a:rPr lang="en-US" dirty="0"/>
              <a:t> dataset provides valuable insights into factors influencing bike rental patterns.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findings indicate that rentals peak on weekdays, particularly during afternoon and evening hours, and are positively correlated with warmer temperatures and favorable weather conditions. Lower wind speeds and humidity levels also contribute to increased usage.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These insights can assist in strategic planning, resource allocation, and developing targeted initiatives to enhance bike utilization during periods of lower demand.</a:t>
            </a:r>
            <a:endParaRPr lang="en-IN" dirty="0"/>
          </a:p>
        </p:txBody>
      </p:sp>
    </p:spTree>
    <p:extLst>
      <p:ext uri="{BB962C8B-B14F-4D97-AF65-F5344CB8AC3E}">
        <p14:creationId xmlns:p14="http://schemas.microsoft.com/office/powerpoint/2010/main" val="3883911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D9E4F-00A9-76E7-68C6-A32A46555A36}"/>
              </a:ext>
            </a:extLst>
          </p:cNvPr>
          <p:cNvSpPr>
            <a:spLocks noGrp="1"/>
          </p:cNvSpPr>
          <p:nvPr>
            <p:ph type="title"/>
          </p:nvPr>
        </p:nvSpPr>
        <p:spPr/>
        <p:txBody>
          <a:bodyPr/>
          <a:lstStyle/>
          <a:p>
            <a:r>
              <a:rPr lang="en-IN" b="1" dirty="0"/>
              <a:t>Data Columns Overview</a:t>
            </a:r>
          </a:p>
        </p:txBody>
      </p:sp>
      <p:sp>
        <p:nvSpPr>
          <p:cNvPr id="3" name="Content Placeholder 2">
            <a:extLst>
              <a:ext uri="{FF2B5EF4-FFF2-40B4-BE49-F238E27FC236}">
                <a16:creationId xmlns:a16="http://schemas.microsoft.com/office/drawing/2014/main" id="{85EEFD01-398D-0B63-E89E-E9E6AEE19650}"/>
              </a:ext>
            </a:extLst>
          </p:cNvPr>
          <p:cNvSpPr>
            <a:spLocks noGrp="1"/>
          </p:cNvSpPr>
          <p:nvPr>
            <p:ph idx="1"/>
          </p:nvPr>
        </p:nvSpPr>
        <p:spPr/>
        <p:txBody>
          <a:bodyPr>
            <a:normAutofit fontScale="32500" lnSpcReduction="20000"/>
          </a:bodyPr>
          <a:lstStyle/>
          <a:p>
            <a:r>
              <a:rPr lang="en-US" dirty="0"/>
              <a:t>This dataset includes several key columns that provide essential information for analyzing bike-sharing trends. Each attribute contributes to understanding how various factors influence user behavior and rental patterns.</a:t>
            </a:r>
          </a:p>
          <a:p>
            <a:r>
              <a:rPr lang="en-US" b="1" dirty="0"/>
              <a:t>1. Date/Time</a:t>
            </a:r>
            <a:br>
              <a:rPr lang="en-US" dirty="0"/>
            </a:br>
            <a:r>
              <a:rPr lang="en-US" dirty="0"/>
              <a:t>Represents the specific date and time when each record was captured.</a:t>
            </a:r>
          </a:p>
          <a:p>
            <a:r>
              <a:rPr lang="en-US" dirty="0"/>
              <a:t>Facilitates the analysis of time-based trends such as daily, weekly, and seasonal variations in bike rentals.</a:t>
            </a:r>
          </a:p>
          <a:p>
            <a:r>
              <a:rPr lang="en-US" dirty="0"/>
              <a:t>Enables time-series analysis to identify peak hours and rental patterns across different periods.</a:t>
            </a:r>
          </a:p>
          <a:p>
            <a:r>
              <a:rPr lang="en-US" b="1" dirty="0"/>
              <a:t>2. Weather Type</a:t>
            </a:r>
            <a:br>
              <a:rPr lang="en-US" dirty="0"/>
            </a:br>
            <a:r>
              <a:rPr lang="en-US" dirty="0"/>
              <a:t>Indicates the prevailing weather conditions during the observation period (e.g., Sunny ,cloudy , heavy rain, Light rain).</a:t>
            </a:r>
          </a:p>
          <a:p>
            <a:r>
              <a:rPr lang="en-US" dirty="0"/>
              <a:t>Helps evaluate the influence of weather on user activity and rental frequency.</a:t>
            </a:r>
          </a:p>
          <a:p>
            <a:r>
              <a:rPr lang="en-US" dirty="0"/>
              <a:t>Assists in identifying patterns such as reduced rentals during unfavorable weather and increased demand on clear days.</a:t>
            </a:r>
          </a:p>
          <a:p>
            <a:r>
              <a:rPr lang="en-US" b="1" dirty="0"/>
              <a:t>3. Temperature &amp; Humidity</a:t>
            </a:r>
            <a:endParaRPr lang="en-US" dirty="0"/>
          </a:p>
          <a:p>
            <a:r>
              <a:rPr lang="en-US" b="1" dirty="0"/>
              <a:t>Temperature:</a:t>
            </a:r>
            <a:r>
              <a:rPr lang="en-US" dirty="0"/>
              <a:t> Represents the average recorded temperature (in °C or °F).</a:t>
            </a:r>
          </a:p>
          <a:p>
            <a:r>
              <a:rPr lang="en-US" b="1" dirty="0"/>
              <a:t>Humidity:</a:t>
            </a:r>
            <a:r>
              <a:rPr lang="en-US" dirty="0"/>
              <a:t> Denotes the percentage of atmospheric moisture at the time of observation.</a:t>
            </a:r>
            <a:br>
              <a:rPr lang="en-US" dirty="0"/>
            </a:br>
            <a:r>
              <a:rPr lang="en-US" dirty="0"/>
              <a:t>Both are critical environmental factors that affect rider comfort and the likelihood of using bike-sharing services.</a:t>
            </a:r>
          </a:p>
          <a:p>
            <a:r>
              <a:rPr lang="en-US" b="1" dirty="0"/>
              <a:t>4. User Type</a:t>
            </a:r>
            <a:br>
              <a:rPr lang="en-US" dirty="0"/>
            </a:br>
            <a:r>
              <a:rPr lang="en-US" dirty="0"/>
              <a:t>Categorizes users as </a:t>
            </a:r>
            <a:r>
              <a:rPr lang="en-US" b="1" dirty="0"/>
              <a:t>Registered</a:t>
            </a:r>
            <a:r>
              <a:rPr lang="en-US" dirty="0"/>
              <a:t> (subscribed members) or </a:t>
            </a:r>
            <a:r>
              <a:rPr lang="en-US" b="1" dirty="0"/>
              <a:t>Unregistered</a:t>
            </a:r>
            <a:r>
              <a:rPr lang="en-US" dirty="0"/>
              <a:t> (casual users).</a:t>
            </a:r>
          </a:p>
          <a:p>
            <a:r>
              <a:rPr lang="en-US" dirty="0"/>
              <a:t>Supports comparative analysis between regular and one-time riders.</a:t>
            </a:r>
          </a:p>
          <a:p>
            <a:r>
              <a:rPr lang="en-US" dirty="0"/>
              <a:t>Provides insights into how variables such as promotions, holidays, and weather conditions influence different user groups.</a:t>
            </a:r>
          </a:p>
          <a:p>
            <a:endParaRPr lang="en-IN" dirty="0"/>
          </a:p>
        </p:txBody>
      </p:sp>
    </p:spTree>
    <p:extLst>
      <p:ext uri="{BB962C8B-B14F-4D97-AF65-F5344CB8AC3E}">
        <p14:creationId xmlns:p14="http://schemas.microsoft.com/office/powerpoint/2010/main" val="834145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32048-F3C1-2EDD-ABC3-CA2B70DDE218}"/>
              </a:ext>
            </a:extLst>
          </p:cNvPr>
          <p:cNvSpPr>
            <a:spLocks noGrp="1"/>
          </p:cNvSpPr>
          <p:nvPr>
            <p:ph type="title"/>
          </p:nvPr>
        </p:nvSpPr>
        <p:spPr>
          <a:xfrm>
            <a:off x="441960" y="-289243"/>
            <a:ext cx="10515600" cy="1325563"/>
          </a:xfrm>
        </p:spPr>
        <p:txBody>
          <a:bodyPr/>
          <a:lstStyle/>
          <a:p>
            <a:r>
              <a:rPr lang="en-IN" b="1" dirty="0"/>
              <a:t>Data Visualization</a:t>
            </a:r>
          </a:p>
        </p:txBody>
      </p:sp>
      <p:sp>
        <p:nvSpPr>
          <p:cNvPr id="3" name="Content Placeholder 2">
            <a:extLst>
              <a:ext uri="{FF2B5EF4-FFF2-40B4-BE49-F238E27FC236}">
                <a16:creationId xmlns:a16="http://schemas.microsoft.com/office/drawing/2014/main" id="{82BE41F8-1BEE-A1D7-A5D4-3F098A5BB4C3}"/>
              </a:ext>
            </a:extLst>
          </p:cNvPr>
          <p:cNvSpPr>
            <a:spLocks noGrp="1"/>
          </p:cNvSpPr>
          <p:nvPr>
            <p:ph idx="1"/>
          </p:nvPr>
        </p:nvSpPr>
        <p:spPr>
          <a:xfrm>
            <a:off x="1596037" y="1036320"/>
            <a:ext cx="10515600" cy="1508761"/>
          </a:xfrm>
        </p:spPr>
        <p:txBody>
          <a:bodyPr>
            <a:normAutofit fontScale="92500" lnSpcReduction="20000"/>
          </a:bodyPr>
          <a:lstStyle/>
          <a:p>
            <a:r>
              <a:rPr lang="en-US" dirty="0"/>
              <a:t>In this stage of the data analysis process, insights are derived to understand how </a:t>
            </a:r>
            <a:r>
              <a:rPr lang="en-US" b="1" dirty="0"/>
              <a:t>bike sales</a:t>
            </a:r>
            <a:r>
              <a:rPr lang="en-US" dirty="0"/>
              <a:t> are influenced by key factors such as </a:t>
            </a:r>
            <a:r>
              <a:rPr lang="en-US" b="1" dirty="0"/>
              <a:t>Humidity</a:t>
            </a:r>
            <a:r>
              <a:rPr lang="en-US" dirty="0"/>
              <a:t>, </a:t>
            </a:r>
            <a:r>
              <a:rPr lang="en-US" b="1" dirty="0"/>
              <a:t>Temp2</a:t>
            </a:r>
            <a:r>
              <a:rPr lang="en-US" dirty="0"/>
              <a:t>, </a:t>
            </a:r>
            <a:r>
              <a:rPr lang="en-US" b="1" dirty="0" err="1"/>
              <a:t>Weather_Type</a:t>
            </a:r>
            <a:r>
              <a:rPr lang="en-US" dirty="0"/>
              <a:t>, </a:t>
            </a:r>
            <a:r>
              <a:rPr lang="en-US" b="1" dirty="0" err="1"/>
              <a:t>Wind_Speed</a:t>
            </a:r>
            <a:r>
              <a:rPr lang="en-US" dirty="0"/>
              <a:t>, </a:t>
            </a:r>
            <a:r>
              <a:rPr lang="en-US" b="1" dirty="0" err="1"/>
              <a:t>Day_Type</a:t>
            </a:r>
            <a:r>
              <a:rPr lang="en-US" dirty="0"/>
              <a:t>, and </a:t>
            </a:r>
            <a:r>
              <a:rPr lang="en-US" b="1" dirty="0" err="1"/>
              <a:t>Day_Part</a:t>
            </a:r>
            <a:r>
              <a:rPr lang="en-US" b="1" dirty="0"/>
              <a:t> </a:t>
            </a:r>
            <a:r>
              <a:rPr lang="en-US" dirty="0"/>
              <a:t>. This is achieved by generating </a:t>
            </a:r>
            <a:r>
              <a:rPr lang="en-US" b="1" dirty="0"/>
              <a:t>Pivot Charts</a:t>
            </a:r>
            <a:r>
              <a:rPr lang="en-US" dirty="0"/>
              <a:t> and incorporating </a:t>
            </a:r>
            <a:r>
              <a:rPr lang="en-US" b="1" dirty="0"/>
              <a:t>Slicers</a:t>
            </a:r>
            <a:r>
              <a:rPr lang="en-US" dirty="0"/>
              <a:t> and </a:t>
            </a:r>
            <a:r>
              <a:rPr lang="en-US" b="1" dirty="0"/>
              <a:t>Timelines</a:t>
            </a:r>
            <a:r>
              <a:rPr lang="en-US" dirty="0"/>
              <a:t> within a dedicated worksheet titled </a:t>
            </a:r>
            <a:r>
              <a:rPr lang="en-US" b="1" dirty="0"/>
              <a:t>Dashboard</a:t>
            </a:r>
            <a:r>
              <a:rPr lang="en-US" dirty="0"/>
              <a:t>. A reference snippet of the dashboard is provided below.</a:t>
            </a:r>
            <a:endParaRPr lang="en-IN" dirty="0"/>
          </a:p>
        </p:txBody>
      </p:sp>
      <p:pic>
        <p:nvPicPr>
          <p:cNvPr id="5" name="Picture 4">
            <a:extLst>
              <a:ext uri="{FF2B5EF4-FFF2-40B4-BE49-F238E27FC236}">
                <a16:creationId xmlns:a16="http://schemas.microsoft.com/office/drawing/2014/main" id="{FD053278-17E9-19AB-3DE9-D73BA7538AA3}"/>
              </a:ext>
            </a:extLst>
          </p:cNvPr>
          <p:cNvPicPr>
            <a:picLocks noChangeAspect="1"/>
          </p:cNvPicPr>
          <p:nvPr/>
        </p:nvPicPr>
        <p:blipFill>
          <a:blip r:embed="rId2"/>
          <a:stretch>
            <a:fillRect/>
          </a:stretch>
        </p:blipFill>
        <p:spPr>
          <a:xfrm>
            <a:off x="1925053" y="2868500"/>
            <a:ext cx="5309879" cy="3374340"/>
          </a:xfrm>
          <a:prstGeom prst="rect">
            <a:avLst/>
          </a:prstGeom>
        </p:spPr>
      </p:pic>
      <p:sp>
        <p:nvSpPr>
          <p:cNvPr id="7" name="TextBox 6">
            <a:extLst>
              <a:ext uri="{FF2B5EF4-FFF2-40B4-BE49-F238E27FC236}">
                <a16:creationId xmlns:a16="http://schemas.microsoft.com/office/drawing/2014/main" id="{F122DB21-163F-A435-BE11-0B2178F401BF}"/>
              </a:ext>
            </a:extLst>
          </p:cNvPr>
          <p:cNvSpPr txBox="1"/>
          <p:nvPr/>
        </p:nvSpPr>
        <p:spPr>
          <a:xfrm>
            <a:off x="7367834" y="2856638"/>
            <a:ext cx="4800600" cy="1754326"/>
          </a:xfrm>
          <a:prstGeom prst="rect">
            <a:avLst/>
          </a:prstGeom>
          <a:noFill/>
        </p:spPr>
        <p:txBody>
          <a:bodyPr wrap="square">
            <a:spAutoFit/>
          </a:bodyPr>
          <a:lstStyle/>
          <a:p>
            <a:r>
              <a:rPr lang="en-IN" dirty="0"/>
              <a:t>Slicer :A Slicer is an interactive visual filtering tool used in Pivot Tables, Pivot Charts, or Tables to simplify data analysis. It presents buttons for each unique value within a selected field, enabling users to quickly filter and display data for specific categories with ease.</a:t>
            </a:r>
          </a:p>
        </p:txBody>
      </p:sp>
      <p:sp>
        <p:nvSpPr>
          <p:cNvPr id="9" name="TextBox 8">
            <a:extLst>
              <a:ext uri="{FF2B5EF4-FFF2-40B4-BE49-F238E27FC236}">
                <a16:creationId xmlns:a16="http://schemas.microsoft.com/office/drawing/2014/main" id="{DBB01B61-0BE0-4B12-4EEE-9C0FEAE4783E}"/>
              </a:ext>
            </a:extLst>
          </p:cNvPr>
          <p:cNvSpPr txBox="1"/>
          <p:nvPr/>
        </p:nvSpPr>
        <p:spPr>
          <a:xfrm>
            <a:off x="7424631" y="4922521"/>
            <a:ext cx="4687006" cy="1754326"/>
          </a:xfrm>
          <a:prstGeom prst="rect">
            <a:avLst/>
          </a:prstGeom>
          <a:noFill/>
        </p:spPr>
        <p:txBody>
          <a:bodyPr wrap="square">
            <a:spAutoFit/>
          </a:bodyPr>
          <a:lstStyle/>
          <a:p>
            <a:r>
              <a:rPr lang="en-IN" dirty="0"/>
              <a:t>Timeline: A Timeline is a specialized type of slicer designed to filter data based on date or time fields. It provides an interactive slider or scroll bar that allows users to select and </a:t>
            </a:r>
            <a:r>
              <a:rPr lang="en-IN" dirty="0" err="1"/>
              <a:t>analyze</a:t>
            </a:r>
            <a:r>
              <a:rPr lang="en-IN" dirty="0"/>
              <a:t> data across specific time periods such as days, months, quarters, or years.</a:t>
            </a:r>
          </a:p>
        </p:txBody>
      </p:sp>
    </p:spTree>
    <p:extLst>
      <p:ext uri="{BB962C8B-B14F-4D97-AF65-F5344CB8AC3E}">
        <p14:creationId xmlns:p14="http://schemas.microsoft.com/office/powerpoint/2010/main" val="32027479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162</TotalTime>
  <Words>1472</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Corbel</vt:lpstr>
      <vt:lpstr>Parallax</vt:lpstr>
      <vt:lpstr>NEXTHIKES IT SOLUTIONS</vt:lpstr>
      <vt:lpstr>INTRODUCTION</vt:lpstr>
      <vt:lpstr>Datasets Information </vt:lpstr>
      <vt:lpstr>Data Preparation Process</vt:lpstr>
      <vt:lpstr>Merging Process</vt:lpstr>
      <vt:lpstr>Final Dataset Merging</vt:lpstr>
      <vt:lpstr>Pivot Tables</vt:lpstr>
      <vt:lpstr>Data Columns Overview</vt:lpstr>
      <vt:lpstr>Data Visualization</vt:lpstr>
      <vt:lpstr>Challenges Faced</vt:lpstr>
      <vt:lpstr>Learning and Skills gained</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kareenaaneja25@gmail.com</dc:creator>
  <cp:lastModifiedBy>kareenaaneja25@gmail.com</cp:lastModifiedBy>
  <cp:revision>2</cp:revision>
  <dcterms:created xsi:type="dcterms:W3CDTF">2025-10-24T17:38:28Z</dcterms:created>
  <dcterms:modified xsi:type="dcterms:W3CDTF">2025-10-24T20:20:55Z</dcterms:modified>
</cp:coreProperties>
</file>