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53" r:id="rId1"/>
  </p:sldMasterIdLst>
  <p:notesMasterIdLst>
    <p:notesMasterId r:id="rId26"/>
  </p:notesMasterIdLst>
  <p:handoutMasterIdLst>
    <p:handoutMasterId r:id="rId27"/>
  </p:handoutMasterIdLst>
  <p:sldIdLst>
    <p:sldId id="301" r:id="rId2"/>
    <p:sldId id="302" r:id="rId3"/>
    <p:sldId id="303" r:id="rId4"/>
    <p:sldId id="304" r:id="rId5"/>
    <p:sldId id="305" r:id="rId6"/>
    <p:sldId id="306" r:id="rId7"/>
    <p:sldId id="307" r:id="rId8"/>
    <p:sldId id="308" r:id="rId9"/>
    <p:sldId id="272" r:id="rId10"/>
    <p:sldId id="309" r:id="rId11"/>
    <p:sldId id="274" r:id="rId12"/>
    <p:sldId id="286" r:id="rId13"/>
    <p:sldId id="277" r:id="rId14"/>
    <p:sldId id="289" r:id="rId15"/>
    <p:sldId id="288" r:id="rId16"/>
    <p:sldId id="278" r:id="rId17"/>
    <p:sldId id="290" r:id="rId18"/>
    <p:sldId id="291" r:id="rId19"/>
    <p:sldId id="292" r:id="rId20"/>
    <p:sldId id="293" r:id="rId21"/>
    <p:sldId id="295" r:id="rId22"/>
    <p:sldId id="296" r:id="rId23"/>
    <p:sldId id="297" r:id="rId24"/>
    <p:sldId id="300" r:id="rId2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charset="0"/>
        <a:ea typeface="Arial" charset="0"/>
        <a:cs typeface="Arial" charset="0"/>
      </a:defRPr>
    </a:lvl1pPr>
    <a:lvl2pPr marL="457200" algn="l" rtl="0" eaLnBrk="0" fontAlgn="base" hangingPunct="0">
      <a:spcBef>
        <a:spcPct val="0"/>
      </a:spcBef>
      <a:spcAft>
        <a:spcPct val="0"/>
      </a:spcAft>
      <a:defRPr kern="1200">
        <a:solidFill>
          <a:schemeClr val="tx1"/>
        </a:solidFill>
        <a:latin typeface="Times New Roman" charset="0"/>
        <a:ea typeface="Arial" charset="0"/>
        <a:cs typeface="Arial" charset="0"/>
      </a:defRPr>
    </a:lvl2pPr>
    <a:lvl3pPr marL="914400" algn="l" rtl="0" eaLnBrk="0" fontAlgn="base" hangingPunct="0">
      <a:spcBef>
        <a:spcPct val="0"/>
      </a:spcBef>
      <a:spcAft>
        <a:spcPct val="0"/>
      </a:spcAft>
      <a:defRPr kern="1200">
        <a:solidFill>
          <a:schemeClr val="tx1"/>
        </a:solidFill>
        <a:latin typeface="Times New Roman" charset="0"/>
        <a:ea typeface="Arial" charset="0"/>
        <a:cs typeface="Arial" charset="0"/>
      </a:defRPr>
    </a:lvl3pPr>
    <a:lvl4pPr marL="1371600" algn="l" rtl="0" eaLnBrk="0" fontAlgn="base" hangingPunct="0">
      <a:spcBef>
        <a:spcPct val="0"/>
      </a:spcBef>
      <a:spcAft>
        <a:spcPct val="0"/>
      </a:spcAft>
      <a:defRPr kern="1200">
        <a:solidFill>
          <a:schemeClr val="tx1"/>
        </a:solidFill>
        <a:latin typeface="Times New Roman" charset="0"/>
        <a:ea typeface="Arial" charset="0"/>
        <a:cs typeface="Arial" charset="0"/>
      </a:defRPr>
    </a:lvl4pPr>
    <a:lvl5pPr marL="1828800" algn="l" rtl="0" eaLnBrk="0" fontAlgn="base" hangingPunct="0">
      <a:spcBef>
        <a:spcPct val="0"/>
      </a:spcBef>
      <a:spcAft>
        <a:spcPct val="0"/>
      </a:spcAft>
      <a:defRPr kern="1200">
        <a:solidFill>
          <a:schemeClr val="tx1"/>
        </a:solidFill>
        <a:latin typeface="Times New Roman" charset="0"/>
        <a:ea typeface="Arial" charset="0"/>
        <a:cs typeface="Arial" charset="0"/>
      </a:defRPr>
    </a:lvl5pPr>
    <a:lvl6pPr marL="2286000" algn="l" defTabSz="914400" rtl="0" eaLnBrk="1" latinLnBrk="0" hangingPunct="1">
      <a:defRPr kern="1200">
        <a:solidFill>
          <a:schemeClr val="tx1"/>
        </a:solidFill>
        <a:latin typeface="Times New Roman" charset="0"/>
        <a:ea typeface="Arial" charset="0"/>
        <a:cs typeface="Arial" charset="0"/>
      </a:defRPr>
    </a:lvl6pPr>
    <a:lvl7pPr marL="2743200" algn="l" defTabSz="914400" rtl="0" eaLnBrk="1" latinLnBrk="0" hangingPunct="1">
      <a:defRPr kern="1200">
        <a:solidFill>
          <a:schemeClr val="tx1"/>
        </a:solidFill>
        <a:latin typeface="Times New Roman" charset="0"/>
        <a:ea typeface="Arial" charset="0"/>
        <a:cs typeface="Arial" charset="0"/>
      </a:defRPr>
    </a:lvl7pPr>
    <a:lvl8pPr marL="3200400" algn="l" defTabSz="914400" rtl="0" eaLnBrk="1" latinLnBrk="0" hangingPunct="1">
      <a:defRPr kern="1200">
        <a:solidFill>
          <a:schemeClr val="tx1"/>
        </a:solidFill>
        <a:latin typeface="Times New Roman" charset="0"/>
        <a:ea typeface="Arial" charset="0"/>
        <a:cs typeface="Arial" charset="0"/>
      </a:defRPr>
    </a:lvl8pPr>
    <a:lvl9pPr marL="3657600" algn="l" defTabSz="914400" rtl="0" eaLnBrk="1" latinLnBrk="0" hangingPunct="1">
      <a:defRPr kern="1200">
        <a:solidFill>
          <a:schemeClr val="tx1"/>
        </a:solidFill>
        <a:latin typeface="Times New Roman" charset="0"/>
        <a:ea typeface="Arial"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0B0C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294" autoAdjust="0"/>
    <p:restoredTop sz="77074" autoAdjust="0"/>
  </p:normalViewPr>
  <p:slideViewPr>
    <p:cSldViewPr>
      <p:cViewPr varScale="1">
        <p:scale>
          <a:sx n="116" d="100"/>
          <a:sy n="116" d="100"/>
        </p:scale>
        <p:origin x="1482" y="1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230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endParaRPr lang="x-none" altLang="x-none"/>
          </a:p>
        </p:txBody>
      </p:sp>
      <p:sp>
        <p:nvSpPr>
          <p:cNvPr id="3" name="Date Placeholder 2"/>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fld id="{35B3EC40-3EC8-2E4A-9E3D-E1D3B6FC1CE3}" type="datetimeFigureOut">
              <a:rPr lang="en-US" altLang="x-none"/>
              <a:pPr/>
              <a:t>8/26/2019</a:t>
            </a:fld>
            <a:endParaRPr lang="en-US" altLang="x-none"/>
          </a:p>
        </p:txBody>
      </p:sp>
      <p:sp>
        <p:nvSpPr>
          <p:cNvPr id="4" name="Footer Placeholder 3"/>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endParaRPr lang="x-none" altLang="x-none"/>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837AA3CE-3659-C94A-9D0C-20488B922339}" type="slidenum">
              <a:rPr lang="en-US" altLang="x-none"/>
              <a:pPr/>
              <a:t>‹#›</a:t>
            </a:fld>
            <a:endParaRPr lang="en-US" altLang="x-none"/>
          </a:p>
        </p:txBody>
      </p:sp>
    </p:spTree>
    <p:extLst>
      <p:ext uri="{BB962C8B-B14F-4D97-AF65-F5344CB8AC3E}">
        <p14:creationId xmlns:p14="http://schemas.microsoft.com/office/powerpoint/2010/main" val="303745735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1026"/>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x-none" altLang="x-none"/>
          </a:p>
        </p:txBody>
      </p:sp>
      <p:sp>
        <p:nvSpPr>
          <p:cNvPr id="25603" name="Rectangle 1027"/>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x-none" altLang="x-none"/>
          </a:p>
        </p:txBody>
      </p:sp>
      <p:sp>
        <p:nvSpPr>
          <p:cNvPr id="4100"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5605" name="Rectangle 1029"/>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5606" name="Rectangle 1030"/>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x-none" altLang="x-none"/>
          </a:p>
        </p:txBody>
      </p:sp>
      <p:sp>
        <p:nvSpPr>
          <p:cNvPr id="25607" name="Rectangle 1031"/>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a:lvl1pPr>
          </a:lstStyle>
          <a:p>
            <a:fld id="{995BE1EB-C04A-F04B-A317-3A5ECAA4682A}" type="slidenum">
              <a:rPr lang="en-US" altLang="x-none"/>
              <a:pPr/>
              <a:t>‹#›</a:t>
            </a:fld>
            <a:endParaRPr lang="en-US" altLang="x-none"/>
          </a:p>
        </p:txBody>
      </p:sp>
    </p:spTree>
    <p:extLst>
      <p:ext uri="{BB962C8B-B14F-4D97-AF65-F5344CB8AC3E}">
        <p14:creationId xmlns:p14="http://schemas.microsoft.com/office/powerpoint/2010/main" val="4185856059"/>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charset="0"/>
        <a:ea typeface="Arial" charset="0"/>
        <a:cs typeface="Arial" charset="0"/>
      </a:defRPr>
    </a:lvl1pPr>
    <a:lvl2pPr marL="457200" algn="l" rtl="0" eaLnBrk="0" fontAlgn="base" hangingPunct="0">
      <a:spcBef>
        <a:spcPct val="30000"/>
      </a:spcBef>
      <a:spcAft>
        <a:spcPct val="0"/>
      </a:spcAft>
      <a:defRPr sz="1200" kern="1200">
        <a:solidFill>
          <a:schemeClr val="tx1"/>
        </a:solidFill>
        <a:latin typeface="Times New Roman"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Times New Roman"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Times New Roman"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Times New Roman"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noTextEdit="1"/>
          </p:cNvSpPr>
          <p:nvPr>
            <p:ph type="sldImg"/>
          </p:nvPr>
        </p:nvSpPr>
        <p:spPr>
          <a:ln/>
        </p:spPr>
      </p:sp>
      <p:sp>
        <p:nvSpPr>
          <p:cNvPr id="65538"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Thomas Hobbes developed ideas of social contract theory in his book </a:t>
            </a:r>
            <a:r>
              <a:rPr lang="en-US" altLang="x-none" i="1"/>
              <a:t>Leviathan</a:t>
            </a:r>
            <a:r>
              <a:rPr lang="en-US" altLang="x-none"/>
              <a:t> (1651). </a:t>
            </a:r>
          </a:p>
          <a:p>
            <a:pPr eaLnBrk="1" hangingPunct="1"/>
            <a:endParaRPr lang="en-US" altLang="x-none"/>
          </a:p>
          <a:p>
            <a:pPr eaLnBrk="1" hangingPunct="1"/>
            <a:r>
              <a:rPr lang="en-US" altLang="x-none"/>
              <a:t>Philosopher John Rawls took social contract theory further, developing provisions of the “contract” based on his view of justice as fairness.</a:t>
            </a:r>
          </a:p>
        </p:txBody>
      </p:sp>
      <p:sp>
        <p:nvSpPr>
          <p:cNvPr id="65539"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3C1FF189-EF99-7940-A949-C40C6E50F67B}" type="slidenum">
              <a:rPr lang="en-US" altLang="x-none"/>
              <a:pPr/>
              <a:t>5</a:t>
            </a:fld>
            <a:endParaRPr lang="en-US" altLang="x-none"/>
          </a:p>
        </p:txBody>
      </p:sp>
      <p:sp>
        <p:nvSpPr>
          <p:cNvPr id="2" name="Footer Placeholder 1"/>
          <p:cNvSpPr>
            <a:spLocks noGrp="1"/>
          </p:cNvSpPr>
          <p:nvPr>
            <p:ph type="ftr" sz="quarter" idx="10"/>
          </p:nvPr>
        </p:nvSpPr>
        <p:spPr/>
        <p:txBody>
          <a:bodyPr/>
          <a:lstStyle/>
          <a:p>
            <a:endParaRPr lang="x-none" altLang="x-none"/>
          </a:p>
        </p:txBody>
      </p:sp>
    </p:spTree>
    <p:extLst>
      <p:ext uri="{BB962C8B-B14F-4D97-AF65-F5344CB8AC3E}">
        <p14:creationId xmlns:p14="http://schemas.microsoft.com/office/powerpoint/2010/main" val="1698722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noTextEdit="1"/>
          </p:cNvSpPr>
          <p:nvPr>
            <p:ph type="sldImg"/>
          </p:nvPr>
        </p:nvSpPr>
        <p:spPr>
          <a:ln/>
        </p:spPr>
      </p:sp>
      <p:sp>
        <p:nvSpPr>
          <p:cNvPr id="24578"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Jurors tweeting about court cases during trials have caused mistrials, overturned convictions, and resulted in jail time for offending jurors.</a:t>
            </a:r>
          </a:p>
        </p:txBody>
      </p:sp>
      <p:sp>
        <p:nvSpPr>
          <p:cNvPr id="24579"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33821B16-D05B-A64C-B72B-6382A527F5AE}" type="slidenum">
              <a:rPr lang="en-US" altLang="x-none"/>
              <a:pPr/>
              <a:t>15</a:t>
            </a:fld>
            <a:endParaRPr lang="en-US" altLang="x-none"/>
          </a:p>
        </p:txBody>
      </p:sp>
      <p:sp>
        <p:nvSpPr>
          <p:cNvPr id="2" name="Footer Placeholder 1"/>
          <p:cNvSpPr>
            <a:spLocks noGrp="1"/>
          </p:cNvSpPr>
          <p:nvPr>
            <p:ph type="ftr" sz="quarter" idx="10"/>
          </p:nvPr>
        </p:nvSpPr>
        <p:spPr/>
        <p:txBody>
          <a:bodyPr/>
          <a:lstStyle/>
          <a:p>
            <a:endParaRPr lang="x-none" altLang="x-none"/>
          </a:p>
        </p:txBody>
      </p:sp>
    </p:spTree>
    <p:extLst>
      <p:ext uri="{BB962C8B-B14F-4D97-AF65-F5344CB8AC3E}">
        <p14:creationId xmlns:p14="http://schemas.microsoft.com/office/powerpoint/2010/main" val="3948249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noTextEdit="1"/>
          </p:cNvSpPr>
          <p:nvPr>
            <p:ph type="sldImg"/>
          </p:nvPr>
        </p:nvSpPr>
        <p:spPr>
          <a:ln/>
        </p:spPr>
      </p:sp>
      <p:sp>
        <p:nvSpPr>
          <p:cNvPr id="26626"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People worldwide still send several billion emails daily (not counting spam), although texting, tweeting, and other social media have replaced email as the favored communication method in many contexts.</a:t>
            </a:r>
            <a:r>
              <a:rPr lang="en-US" altLang="x-none" baseline="30000"/>
              <a:t>9</a:t>
            </a:r>
          </a:p>
          <a:p>
            <a:pPr eaLnBrk="1" hangingPunct="1"/>
            <a:endParaRPr lang="en-US" altLang="x-none"/>
          </a:p>
        </p:txBody>
      </p:sp>
      <p:sp>
        <p:nvSpPr>
          <p:cNvPr id="26627"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C6658177-C8E5-8B43-924B-33A5B7DA9648}" type="slidenum">
              <a:rPr lang="en-US" altLang="x-none"/>
              <a:pPr/>
              <a:t>16</a:t>
            </a:fld>
            <a:endParaRPr lang="en-US" altLang="x-none"/>
          </a:p>
        </p:txBody>
      </p:sp>
      <p:sp>
        <p:nvSpPr>
          <p:cNvPr id="2" name="Footer Placeholder 1"/>
          <p:cNvSpPr>
            <a:spLocks noGrp="1"/>
          </p:cNvSpPr>
          <p:nvPr>
            <p:ph type="ftr" sz="quarter" idx="10"/>
          </p:nvPr>
        </p:nvSpPr>
        <p:spPr/>
        <p:txBody>
          <a:bodyPr/>
          <a:lstStyle/>
          <a:p>
            <a:endParaRPr lang="x-none" altLang="x-none"/>
          </a:p>
        </p:txBody>
      </p:sp>
    </p:spTree>
    <p:extLst>
      <p:ext uri="{BB962C8B-B14F-4D97-AF65-F5344CB8AC3E}">
        <p14:creationId xmlns:p14="http://schemas.microsoft.com/office/powerpoint/2010/main" val="33528466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noTextEdit="1"/>
          </p:cNvSpPr>
          <p:nvPr>
            <p:ph type="sldImg"/>
          </p:nvPr>
        </p:nvSpPr>
        <p:spPr>
          <a:ln/>
        </p:spPr>
      </p:sp>
      <p:sp>
        <p:nvSpPr>
          <p:cNvPr id="28674"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x-none" altLang="x-none"/>
          </a:p>
        </p:txBody>
      </p:sp>
      <p:sp>
        <p:nvSpPr>
          <p:cNvPr id="28675"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5860802E-2978-CC4F-BFDC-CFA7C2166FC0}" type="slidenum">
              <a:rPr lang="en-US" altLang="x-none"/>
              <a:pPr/>
              <a:t>17</a:t>
            </a:fld>
            <a:endParaRPr lang="en-US" altLang="x-none"/>
          </a:p>
        </p:txBody>
      </p:sp>
      <p:sp>
        <p:nvSpPr>
          <p:cNvPr id="2" name="Footer Placeholder 1"/>
          <p:cNvSpPr>
            <a:spLocks noGrp="1"/>
          </p:cNvSpPr>
          <p:nvPr>
            <p:ph type="ftr" sz="quarter" idx="10"/>
          </p:nvPr>
        </p:nvSpPr>
        <p:spPr/>
        <p:txBody>
          <a:bodyPr/>
          <a:lstStyle/>
          <a:p>
            <a:endParaRPr lang="x-none" altLang="x-none"/>
          </a:p>
        </p:txBody>
      </p:sp>
    </p:spTree>
    <p:extLst>
      <p:ext uri="{BB962C8B-B14F-4D97-AF65-F5344CB8AC3E}">
        <p14:creationId xmlns:p14="http://schemas.microsoft.com/office/powerpoint/2010/main" val="36953754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noTextEdit="1"/>
          </p:cNvSpPr>
          <p:nvPr>
            <p:ph type="sldImg"/>
          </p:nvPr>
        </p:nvSpPr>
        <p:spPr>
          <a:ln/>
        </p:spPr>
      </p:sp>
      <p:sp>
        <p:nvSpPr>
          <p:cNvPr id="32770"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Wikipedia’s reliability was brought into question when a major contributor was found to be a 14 year-old boy instead of a scientist with a PhD and years of experience.  He got most of his information from other Web sources.</a:t>
            </a:r>
          </a:p>
          <a:p>
            <a:pPr eaLnBrk="1" hangingPunct="1"/>
            <a:endParaRPr lang="en-US" altLang="x-none"/>
          </a:p>
          <a:p>
            <a:pPr eaLnBrk="1" hangingPunct="1"/>
            <a:r>
              <a:rPr lang="en-US" altLang="x-none"/>
              <a:t>Web Watch-dog sites are controversial. Mobs and individuals emotionally involved in a political, religious, or moral cause do not always pause to consider consequences or follow due process.</a:t>
            </a:r>
          </a:p>
          <a:p>
            <a:pPr eaLnBrk="1" hangingPunct="1"/>
            <a:endParaRPr lang="en-US" altLang="x-none"/>
          </a:p>
          <a:p>
            <a:pPr eaLnBrk="1" hangingPunct="1"/>
            <a:endParaRPr lang="en-US" altLang="x-none"/>
          </a:p>
        </p:txBody>
      </p:sp>
      <p:sp>
        <p:nvSpPr>
          <p:cNvPr id="32771"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F1587239-FD1B-4C45-A910-3C91586922D8}" type="slidenum">
              <a:rPr lang="en-US" altLang="x-none"/>
              <a:pPr/>
              <a:t>18</a:t>
            </a:fld>
            <a:endParaRPr lang="en-US" altLang="x-none"/>
          </a:p>
        </p:txBody>
      </p:sp>
      <p:sp>
        <p:nvSpPr>
          <p:cNvPr id="2" name="Footer Placeholder 1"/>
          <p:cNvSpPr>
            <a:spLocks noGrp="1"/>
          </p:cNvSpPr>
          <p:nvPr>
            <p:ph type="ftr" sz="quarter" idx="10"/>
          </p:nvPr>
        </p:nvSpPr>
        <p:spPr/>
        <p:txBody>
          <a:bodyPr/>
          <a:lstStyle/>
          <a:p>
            <a:endParaRPr lang="x-none" altLang="x-none"/>
          </a:p>
        </p:txBody>
      </p:sp>
    </p:spTree>
    <p:extLst>
      <p:ext uri="{BB962C8B-B14F-4D97-AF65-F5344CB8AC3E}">
        <p14:creationId xmlns:p14="http://schemas.microsoft.com/office/powerpoint/2010/main" val="2021608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a:ln/>
        </p:spPr>
      </p:sp>
      <p:sp>
        <p:nvSpPr>
          <p:cNvPr id="34818"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Some benefits are obvious: Consumers can save time, money, and gasoline while researching products.</a:t>
            </a:r>
          </a:p>
          <a:p>
            <a:pPr eaLnBrk="1" hangingPunct="1"/>
            <a:endParaRPr lang="en-US" altLang="x-none"/>
          </a:p>
          <a:p>
            <a:pPr eaLnBrk="1" hangingPunct="1"/>
            <a:r>
              <a:rPr lang="en-US" altLang="x-none"/>
              <a:t>Some benefits are less obvious or were not obvious before they appeared: Auction sites give people access to customers they could not have found efficiently before. Lower overhead and ease of comparison shopping have brought down prices of many products. Small businesses and artists can sell directly to buyers, avoiding fees to middlemen and distributors. The Web has enabled a peer-to-peer economy.</a:t>
            </a:r>
          </a:p>
        </p:txBody>
      </p:sp>
      <p:sp>
        <p:nvSpPr>
          <p:cNvPr id="34819"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FAD98BB9-229E-BC4A-B96E-724DB8504285}" type="slidenum">
              <a:rPr lang="en-US" altLang="x-none"/>
              <a:pPr/>
              <a:t>19</a:t>
            </a:fld>
            <a:endParaRPr lang="en-US" altLang="x-none"/>
          </a:p>
        </p:txBody>
      </p:sp>
      <p:sp>
        <p:nvSpPr>
          <p:cNvPr id="2" name="Footer Placeholder 1"/>
          <p:cNvSpPr>
            <a:spLocks noGrp="1"/>
          </p:cNvSpPr>
          <p:nvPr>
            <p:ph type="ftr" sz="quarter" idx="10"/>
          </p:nvPr>
        </p:nvSpPr>
        <p:spPr/>
        <p:txBody>
          <a:bodyPr/>
          <a:lstStyle/>
          <a:p>
            <a:endParaRPr lang="x-none" altLang="x-none"/>
          </a:p>
        </p:txBody>
      </p:sp>
    </p:spTree>
    <p:extLst>
      <p:ext uri="{BB962C8B-B14F-4D97-AF65-F5344CB8AC3E}">
        <p14:creationId xmlns:p14="http://schemas.microsoft.com/office/powerpoint/2010/main" val="28061449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a:ln/>
        </p:spPr>
      </p:sp>
      <p:sp>
        <p:nvSpPr>
          <p:cNvPr id="39938"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Some free programs and services do not have all the features of the paid versions.</a:t>
            </a:r>
          </a:p>
        </p:txBody>
      </p:sp>
      <p:sp>
        <p:nvSpPr>
          <p:cNvPr id="39939"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2B928093-5ED4-F24D-85AC-03E32969BDC9}" type="slidenum">
              <a:rPr lang="en-US" altLang="x-none"/>
              <a:pPr/>
              <a:t>21</a:t>
            </a:fld>
            <a:endParaRPr lang="en-US" altLang="x-none"/>
          </a:p>
        </p:txBody>
      </p:sp>
      <p:sp>
        <p:nvSpPr>
          <p:cNvPr id="2" name="Footer Placeholder 1"/>
          <p:cNvSpPr>
            <a:spLocks noGrp="1"/>
          </p:cNvSpPr>
          <p:nvPr>
            <p:ph type="ftr" sz="quarter" idx="10"/>
          </p:nvPr>
        </p:nvSpPr>
        <p:spPr/>
        <p:txBody>
          <a:bodyPr/>
          <a:lstStyle/>
          <a:p>
            <a:endParaRPr lang="x-none" altLang="x-none"/>
          </a:p>
        </p:txBody>
      </p:sp>
    </p:spTree>
    <p:extLst>
      <p:ext uri="{BB962C8B-B14F-4D97-AF65-F5344CB8AC3E}">
        <p14:creationId xmlns:p14="http://schemas.microsoft.com/office/powerpoint/2010/main" val="13254464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a:ln/>
        </p:spPr>
      </p:sp>
      <p:sp>
        <p:nvSpPr>
          <p:cNvPr id="41986"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This tracking is not always obvious; we consider it in Chapter 2.</a:t>
            </a:r>
          </a:p>
        </p:txBody>
      </p:sp>
      <p:sp>
        <p:nvSpPr>
          <p:cNvPr id="41987"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9866C4F9-0077-7E45-A45E-1F6E4A1BC64F}" type="slidenum">
              <a:rPr lang="en-US" altLang="x-none"/>
              <a:pPr/>
              <a:t>22</a:t>
            </a:fld>
            <a:endParaRPr lang="en-US" altLang="x-none"/>
          </a:p>
        </p:txBody>
      </p:sp>
      <p:sp>
        <p:nvSpPr>
          <p:cNvPr id="2" name="Footer Placeholder 1"/>
          <p:cNvSpPr>
            <a:spLocks noGrp="1"/>
          </p:cNvSpPr>
          <p:nvPr>
            <p:ph type="ftr" sz="quarter" idx="10"/>
          </p:nvPr>
        </p:nvSpPr>
        <p:spPr/>
        <p:txBody>
          <a:bodyPr/>
          <a:lstStyle/>
          <a:p>
            <a:endParaRPr lang="x-none" altLang="x-none"/>
          </a:p>
        </p:txBody>
      </p:sp>
    </p:spTree>
    <p:extLst>
      <p:ext uri="{BB962C8B-B14F-4D97-AF65-F5344CB8AC3E}">
        <p14:creationId xmlns:p14="http://schemas.microsoft.com/office/powerpoint/2010/main" val="30300782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noTextEdit="1"/>
          </p:cNvSpPr>
          <p:nvPr>
            <p:ph type="sldImg"/>
          </p:nvPr>
        </p:nvSpPr>
        <p:spPr>
          <a:ln/>
        </p:spPr>
      </p:sp>
      <p:sp>
        <p:nvSpPr>
          <p:cNvPr id="44034"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In 1997, IBM’s chess computer, Deep Blue, beat World Champion Garry Kasparov in a tournament. </a:t>
            </a:r>
          </a:p>
          <a:p>
            <a:pPr eaLnBrk="1" hangingPunct="1"/>
            <a:endParaRPr lang="en-US" altLang="x-none"/>
          </a:p>
          <a:p>
            <a:pPr eaLnBrk="1" hangingPunct="1"/>
            <a:r>
              <a:rPr lang="en-US" altLang="x-none"/>
              <a:t>In 2011, another IBM computer system called Watson defeated human </a:t>
            </a:r>
            <a:r>
              <a:rPr lang="en-US" altLang="x-none" i="1"/>
              <a:t>Jeopardy!</a:t>
            </a:r>
            <a:r>
              <a:rPr lang="en-US" altLang="x-none"/>
              <a:t> champions by answering questions more quickly than the humans. </a:t>
            </a:r>
          </a:p>
        </p:txBody>
      </p:sp>
      <p:sp>
        <p:nvSpPr>
          <p:cNvPr id="44035"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900E2A7B-ECBE-1845-9B95-00F7498CFAA9}" type="slidenum">
              <a:rPr lang="en-US" altLang="x-none"/>
              <a:pPr/>
              <a:t>23</a:t>
            </a:fld>
            <a:endParaRPr lang="en-US" altLang="x-none"/>
          </a:p>
        </p:txBody>
      </p:sp>
      <p:sp>
        <p:nvSpPr>
          <p:cNvPr id="2" name="Footer Placeholder 1"/>
          <p:cNvSpPr>
            <a:spLocks noGrp="1"/>
          </p:cNvSpPr>
          <p:nvPr>
            <p:ph type="ftr" sz="quarter" idx="10"/>
          </p:nvPr>
        </p:nvSpPr>
        <p:spPr/>
        <p:txBody>
          <a:bodyPr/>
          <a:lstStyle/>
          <a:p>
            <a:endParaRPr lang="x-none" altLang="x-none"/>
          </a:p>
        </p:txBody>
      </p:sp>
    </p:spTree>
    <p:extLst>
      <p:ext uri="{BB962C8B-B14F-4D97-AF65-F5344CB8AC3E}">
        <p14:creationId xmlns:p14="http://schemas.microsoft.com/office/powerpoint/2010/main" val="2568401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noTextEdit="1"/>
          </p:cNvSpPr>
          <p:nvPr>
            <p:ph type="sldImg"/>
          </p:nvPr>
        </p:nvSpPr>
        <p:spPr>
          <a:ln/>
        </p:spPr>
      </p:sp>
      <p:sp>
        <p:nvSpPr>
          <p:cNvPr id="67586"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Ethical theories do not provide clear, incontrovertibly correct positions on most issues. We can use the approaches we described to support opposite sides of many an issue. </a:t>
            </a:r>
          </a:p>
        </p:txBody>
      </p:sp>
      <p:sp>
        <p:nvSpPr>
          <p:cNvPr id="67587"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3E8A07A9-C482-3349-892E-1A7FBDDDD70D}" type="slidenum">
              <a:rPr lang="en-US" altLang="x-none"/>
              <a:pPr/>
              <a:t>6</a:t>
            </a:fld>
            <a:endParaRPr lang="en-US" altLang="x-none"/>
          </a:p>
        </p:txBody>
      </p:sp>
      <p:sp>
        <p:nvSpPr>
          <p:cNvPr id="2" name="Footer Placeholder 1"/>
          <p:cNvSpPr>
            <a:spLocks noGrp="1"/>
          </p:cNvSpPr>
          <p:nvPr>
            <p:ph type="ftr" sz="quarter" idx="10"/>
          </p:nvPr>
        </p:nvSpPr>
        <p:spPr/>
        <p:txBody>
          <a:bodyPr/>
          <a:lstStyle/>
          <a:p>
            <a:endParaRPr lang="x-none" altLang="x-none"/>
          </a:p>
        </p:txBody>
      </p:sp>
    </p:spTree>
    <p:extLst>
      <p:ext uri="{BB962C8B-B14F-4D97-AF65-F5344CB8AC3E}">
        <p14:creationId xmlns:p14="http://schemas.microsoft.com/office/powerpoint/2010/main" val="3218406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noTextEdit="1"/>
          </p:cNvSpPr>
          <p:nvPr>
            <p:ph type="sldImg"/>
          </p:nvPr>
        </p:nvSpPr>
        <p:spPr>
          <a:ln/>
        </p:spPr>
      </p:sp>
      <p:sp>
        <p:nvSpPr>
          <p:cNvPr id="69634"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Some philosophers argue that it is meaningless to speak of a business or organization as having ethics. Individual people make all decisions and take all actions. Others argue that an organization that acts with intention and a formal decision structure is a moral entity. However, viewing an organization as a moral entity does not diminish the responsibility of the individual people. </a:t>
            </a:r>
          </a:p>
        </p:txBody>
      </p:sp>
      <p:sp>
        <p:nvSpPr>
          <p:cNvPr id="69635"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A27688B9-F7E6-BD4D-9830-EDC6DED1AF65}" type="slidenum">
              <a:rPr lang="en-US" altLang="x-none"/>
              <a:pPr/>
              <a:t>7</a:t>
            </a:fld>
            <a:endParaRPr lang="en-US" altLang="x-none"/>
          </a:p>
        </p:txBody>
      </p:sp>
      <p:sp>
        <p:nvSpPr>
          <p:cNvPr id="2" name="Footer Placeholder 1"/>
          <p:cNvSpPr>
            <a:spLocks noGrp="1"/>
          </p:cNvSpPr>
          <p:nvPr>
            <p:ph type="ftr" sz="quarter" idx="10"/>
          </p:nvPr>
        </p:nvSpPr>
        <p:spPr/>
        <p:txBody>
          <a:bodyPr/>
          <a:lstStyle/>
          <a:p>
            <a:endParaRPr lang="x-none" altLang="x-none"/>
          </a:p>
        </p:txBody>
      </p:sp>
    </p:spTree>
    <p:extLst>
      <p:ext uri="{BB962C8B-B14F-4D97-AF65-F5344CB8AC3E}">
        <p14:creationId xmlns:p14="http://schemas.microsoft.com/office/powerpoint/2010/main" val="2466149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noTextEdit="1"/>
          </p:cNvSpPr>
          <p:nvPr>
            <p:ph type="sldImg"/>
          </p:nvPr>
        </p:nvSpPr>
        <p:spPr>
          <a:ln/>
        </p:spPr>
      </p:sp>
      <p:sp>
        <p:nvSpPr>
          <p:cNvPr id="71682"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We can think of acts as either ethically obligatory, ethically prohibited, or ethically acceptable. </a:t>
            </a:r>
          </a:p>
          <a:p>
            <a:pPr eaLnBrk="1" hangingPunct="1"/>
            <a:endParaRPr lang="en-US" altLang="x-none"/>
          </a:p>
          <a:p>
            <a:pPr eaLnBrk="1" hangingPunct="1"/>
            <a:r>
              <a:rPr lang="en-US" altLang="x-none"/>
              <a:t>Harm alone is not a sufficient criterion to determine that an act is unethical. </a:t>
            </a:r>
          </a:p>
          <a:p>
            <a:pPr eaLnBrk="1" hangingPunct="1"/>
            <a:endParaRPr lang="en-US" altLang="x-none"/>
          </a:p>
          <a:p>
            <a:pPr eaLnBrk="1" hangingPunct="1"/>
            <a:r>
              <a:rPr lang="en-US" altLang="x-none"/>
              <a:t>The ethical character of a company depends on whether the actions taken to achieve the goal are consistent with ethical constraints.</a:t>
            </a:r>
          </a:p>
          <a:p>
            <a:pPr eaLnBrk="1" hangingPunct="1"/>
            <a:endParaRPr lang="en-US" altLang="x-none"/>
          </a:p>
          <a:p>
            <a:pPr eaLnBrk="1" hangingPunct="1"/>
            <a:r>
              <a:rPr lang="en-US" altLang="x-none"/>
              <a:t>It can be difficult to draw a line between what we consider ethically right or wrong and what we personally approve or disapprove of.</a:t>
            </a:r>
          </a:p>
          <a:p>
            <a:pPr eaLnBrk="1" hangingPunct="1"/>
            <a:endParaRPr lang="en-US" altLang="x-none"/>
          </a:p>
          <a:p>
            <a:pPr eaLnBrk="1" hangingPunct="1"/>
            <a:r>
              <a:rPr lang="en-US" altLang="x-none"/>
              <a:t>Ethics precedes law in the sense that ethical principles help determine whether or not we should pass specific laws. A good law will set minimal standards that can apply to all situations, leaving a large range of voluntary choices. Ethics fills the gap between general legal standards that apply to all cases and the particular choices made in a specific case.</a:t>
            </a:r>
          </a:p>
        </p:txBody>
      </p:sp>
      <p:sp>
        <p:nvSpPr>
          <p:cNvPr id="71683"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5336A853-E314-614A-8990-77B17781605D}" type="slidenum">
              <a:rPr lang="en-US" altLang="x-none"/>
              <a:pPr/>
              <a:t>8</a:t>
            </a:fld>
            <a:endParaRPr lang="en-US" altLang="x-none"/>
          </a:p>
        </p:txBody>
      </p:sp>
      <p:sp>
        <p:nvSpPr>
          <p:cNvPr id="2" name="Footer Placeholder 1"/>
          <p:cNvSpPr>
            <a:spLocks noGrp="1"/>
          </p:cNvSpPr>
          <p:nvPr>
            <p:ph type="ftr" sz="quarter" idx="10"/>
          </p:nvPr>
        </p:nvSpPr>
        <p:spPr/>
        <p:txBody>
          <a:bodyPr/>
          <a:lstStyle/>
          <a:p>
            <a:endParaRPr lang="x-none" altLang="x-none"/>
          </a:p>
        </p:txBody>
      </p:sp>
    </p:spTree>
    <p:extLst>
      <p:ext uri="{BB962C8B-B14F-4D97-AF65-F5344CB8AC3E}">
        <p14:creationId xmlns:p14="http://schemas.microsoft.com/office/powerpoint/2010/main" val="1646380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noTextEdit="1"/>
          </p:cNvSpPr>
          <p:nvPr>
            <p:ph type="sldImg"/>
          </p:nvPr>
        </p:nvSpPr>
        <p:spPr>
          <a:ln/>
        </p:spPr>
      </p:sp>
      <p:sp>
        <p:nvSpPr>
          <p:cNvPr id="13314"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Writers describe the dramatic changes with observations such as, “A Masai warrior with a smartphone and Google has access to more information than the President did 15 years ago” and “More folks have access to a cellphone than to a toilet.”</a:t>
            </a:r>
            <a:r>
              <a:rPr lang="en-US" altLang="x-none" baseline="30000"/>
              <a:t>4 </a:t>
            </a:r>
          </a:p>
          <a:p>
            <a:pPr eaLnBrk="1" hangingPunct="1"/>
            <a:endParaRPr lang="en-US" altLang="x-none" baseline="30000"/>
          </a:p>
          <a:p>
            <a:pPr eaLnBrk="1" hangingPunct="1"/>
            <a:endParaRPr lang="en-US" altLang="x-none" baseline="30000"/>
          </a:p>
          <a:p>
            <a:pPr eaLnBrk="1" hangingPunct="1"/>
            <a:endParaRPr lang="en-US" altLang="x-none" baseline="30000"/>
          </a:p>
          <a:p>
            <a:pPr eaLnBrk="1" hangingPunct="1"/>
            <a:endParaRPr lang="en-US" altLang="x-none"/>
          </a:p>
          <a:p>
            <a:pPr eaLnBrk="1" hangingPunct="1"/>
            <a:endParaRPr lang="en-US" altLang="x-none"/>
          </a:p>
        </p:txBody>
      </p:sp>
      <p:sp>
        <p:nvSpPr>
          <p:cNvPr id="13315"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25C9826B-9907-8F40-B151-5788F20C487E}" type="slidenum">
              <a:rPr lang="en-US" altLang="x-none"/>
              <a:pPr/>
              <a:t>10</a:t>
            </a:fld>
            <a:endParaRPr lang="en-US" altLang="x-none"/>
          </a:p>
        </p:txBody>
      </p:sp>
      <p:sp>
        <p:nvSpPr>
          <p:cNvPr id="2" name="Footer Placeholder 1"/>
          <p:cNvSpPr>
            <a:spLocks noGrp="1"/>
          </p:cNvSpPr>
          <p:nvPr>
            <p:ph type="ftr" sz="quarter" idx="10"/>
          </p:nvPr>
        </p:nvSpPr>
        <p:spPr/>
        <p:txBody>
          <a:bodyPr/>
          <a:lstStyle/>
          <a:p>
            <a:endParaRPr lang="x-none" altLang="x-none"/>
          </a:p>
        </p:txBody>
      </p:sp>
    </p:spTree>
    <p:extLst>
      <p:ext uri="{BB962C8B-B14F-4D97-AF65-F5344CB8AC3E}">
        <p14:creationId xmlns:p14="http://schemas.microsoft.com/office/powerpoint/2010/main" val="725158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noTextEdit="1"/>
          </p:cNvSpPr>
          <p:nvPr>
            <p:ph type="sldImg"/>
          </p:nvPr>
        </p:nvSpPr>
        <p:spPr>
          <a:ln/>
        </p:spPr>
      </p:sp>
      <p:sp>
        <p:nvSpPr>
          <p:cNvPr id="13314"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Writers describe the dramatic changes with observations such as, “A Masai warrior with a smartphone and Google has access to more information than the President did 15 years ago” and “More folks have access to a cellphone than to a toilet.”</a:t>
            </a:r>
            <a:r>
              <a:rPr lang="en-US" altLang="x-none" baseline="30000"/>
              <a:t>4 </a:t>
            </a:r>
          </a:p>
          <a:p>
            <a:pPr eaLnBrk="1" hangingPunct="1"/>
            <a:endParaRPr lang="en-US" altLang="x-none" baseline="30000"/>
          </a:p>
          <a:p>
            <a:pPr eaLnBrk="1" hangingPunct="1"/>
            <a:endParaRPr lang="en-US" altLang="x-none" baseline="30000"/>
          </a:p>
          <a:p>
            <a:pPr eaLnBrk="1" hangingPunct="1"/>
            <a:endParaRPr lang="en-US" altLang="x-none" baseline="30000"/>
          </a:p>
          <a:p>
            <a:pPr eaLnBrk="1" hangingPunct="1"/>
            <a:endParaRPr lang="en-US" altLang="x-none"/>
          </a:p>
          <a:p>
            <a:pPr eaLnBrk="1" hangingPunct="1"/>
            <a:endParaRPr lang="en-US" altLang="x-none"/>
          </a:p>
        </p:txBody>
      </p:sp>
      <p:sp>
        <p:nvSpPr>
          <p:cNvPr id="13315"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25C9826B-9907-8F40-B151-5788F20C487E}" type="slidenum">
              <a:rPr lang="en-US" altLang="x-none"/>
              <a:pPr/>
              <a:t>11</a:t>
            </a:fld>
            <a:endParaRPr lang="en-US" altLang="x-none"/>
          </a:p>
        </p:txBody>
      </p:sp>
      <p:sp>
        <p:nvSpPr>
          <p:cNvPr id="2" name="Footer Placeholder 1"/>
          <p:cNvSpPr>
            <a:spLocks noGrp="1"/>
          </p:cNvSpPr>
          <p:nvPr>
            <p:ph type="ftr" sz="quarter" idx="10"/>
          </p:nvPr>
        </p:nvSpPr>
        <p:spPr/>
        <p:txBody>
          <a:bodyPr/>
          <a:lstStyle/>
          <a:p>
            <a:endParaRPr lang="x-none" altLang="x-none"/>
          </a:p>
        </p:txBody>
      </p:sp>
    </p:spTree>
    <p:extLst>
      <p:ext uri="{BB962C8B-B14F-4D97-AF65-F5344CB8AC3E}">
        <p14:creationId xmlns:p14="http://schemas.microsoft.com/office/powerpoint/2010/main" val="2396442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a:ln/>
        </p:spPr>
      </p:sp>
      <p:sp>
        <p:nvSpPr>
          <p:cNvPr id="15362"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Cameras in cell phones threaten privacy.  Where is the line between capturing news events and evidence of crimes, and voyeurism?  </a:t>
            </a:r>
          </a:p>
          <a:p>
            <a:pPr eaLnBrk="1" hangingPunct="1"/>
            <a:endParaRPr lang="en-US" altLang="x-none"/>
          </a:p>
          <a:p>
            <a:pPr eaLnBrk="1" hangingPunct="1"/>
            <a:r>
              <a:rPr lang="en-US" altLang="x-none"/>
              <a:t>Some states have passed laws prohibiting use of hand-held devices while driving.  Recent studies show hands-free devices, while freeing up the hands, do not reduce distractions, particularly among young adult and teenage drivers who often text message while driving.</a:t>
            </a:r>
          </a:p>
          <a:p>
            <a:pPr eaLnBrk="1" hangingPunct="1"/>
            <a:endParaRPr lang="en-US" altLang="x-none"/>
          </a:p>
          <a:p>
            <a:pPr eaLnBrk="1" hangingPunct="1"/>
            <a:endParaRPr lang="en-US" altLang="x-none"/>
          </a:p>
          <a:p>
            <a:pPr eaLnBrk="1" hangingPunct="1"/>
            <a:endParaRPr lang="en-US" altLang="x-none"/>
          </a:p>
        </p:txBody>
      </p:sp>
      <p:sp>
        <p:nvSpPr>
          <p:cNvPr id="15363"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83209388-43F5-5848-94E7-58E9D7FB978C}" type="slidenum">
              <a:rPr lang="en-US" altLang="x-none"/>
              <a:pPr/>
              <a:t>12</a:t>
            </a:fld>
            <a:endParaRPr lang="en-US" altLang="x-none"/>
          </a:p>
        </p:txBody>
      </p:sp>
      <p:sp>
        <p:nvSpPr>
          <p:cNvPr id="2" name="Footer Placeholder 1"/>
          <p:cNvSpPr>
            <a:spLocks noGrp="1"/>
          </p:cNvSpPr>
          <p:nvPr>
            <p:ph type="ftr" sz="quarter" idx="10"/>
          </p:nvPr>
        </p:nvSpPr>
        <p:spPr/>
        <p:txBody>
          <a:bodyPr/>
          <a:lstStyle/>
          <a:p>
            <a:endParaRPr lang="x-none" altLang="x-none"/>
          </a:p>
        </p:txBody>
      </p:sp>
    </p:spTree>
    <p:extLst>
      <p:ext uri="{BB962C8B-B14F-4D97-AF65-F5344CB8AC3E}">
        <p14:creationId xmlns:p14="http://schemas.microsoft.com/office/powerpoint/2010/main" val="349595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Sites like Second Life (www.secondlife.com) combine many of the features of social networking sites with the 3-D aspects of video games.  What new problems/benefits arise when a person can take on a physical persona (an avatar) that may be completely different from who they are in real life?  Some people with physical disabilities can interact with others without revealing their disability.</a:t>
            </a:r>
          </a:p>
          <a:p>
            <a:pPr eaLnBrk="1" hangingPunct="1"/>
            <a:endParaRPr lang="en-US" altLang="x-none"/>
          </a:p>
        </p:txBody>
      </p:sp>
      <p:sp>
        <p:nvSpPr>
          <p:cNvPr id="20483"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03BD9F7C-CDDC-A842-964C-025BF6AD9020}" type="slidenum">
              <a:rPr lang="en-US" altLang="x-none"/>
              <a:pPr/>
              <a:t>13</a:t>
            </a:fld>
            <a:endParaRPr lang="en-US" altLang="x-none"/>
          </a:p>
        </p:txBody>
      </p:sp>
      <p:sp>
        <p:nvSpPr>
          <p:cNvPr id="2" name="Footer Placeholder 1"/>
          <p:cNvSpPr>
            <a:spLocks noGrp="1"/>
          </p:cNvSpPr>
          <p:nvPr>
            <p:ph type="ftr" sz="quarter" idx="10"/>
          </p:nvPr>
        </p:nvSpPr>
        <p:spPr/>
        <p:txBody>
          <a:bodyPr/>
          <a:lstStyle/>
          <a:p>
            <a:endParaRPr lang="x-none" altLang="x-none"/>
          </a:p>
        </p:txBody>
      </p:sp>
    </p:spTree>
    <p:extLst>
      <p:ext uri="{BB962C8B-B14F-4D97-AF65-F5344CB8AC3E}">
        <p14:creationId xmlns:p14="http://schemas.microsoft.com/office/powerpoint/2010/main" val="555829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noTextEdit="1"/>
          </p:cNvSpPr>
          <p:nvPr>
            <p:ph type="sldImg"/>
          </p:nvPr>
        </p:nvSpPr>
        <p:spPr>
          <a:ln/>
        </p:spPr>
      </p:sp>
      <p:sp>
        <p:nvSpPr>
          <p:cNvPr id="22530"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x-none" altLang="x-none"/>
          </a:p>
        </p:txBody>
      </p:sp>
      <p:sp>
        <p:nvSpPr>
          <p:cNvPr id="22531"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40BD930B-B057-914C-B46D-4D413C0570D0}" type="slidenum">
              <a:rPr lang="en-US" altLang="x-none"/>
              <a:pPr/>
              <a:t>14</a:t>
            </a:fld>
            <a:endParaRPr lang="en-US" altLang="x-none"/>
          </a:p>
        </p:txBody>
      </p:sp>
      <p:sp>
        <p:nvSpPr>
          <p:cNvPr id="2" name="Footer Placeholder 1"/>
          <p:cNvSpPr>
            <a:spLocks noGrp="1"/>
          </p:cNvSpPr>
          <p:nvPr>
            <p:ph type="ftr" sz="quarter" idx="10"/>
          </p:nvPr>
        </p:nvSpPr>
        <p:spPr/>
        <p:txBody>
          <a:bodyPr/>
          <a:lstStyle/>
          <a:p>
            <a:endParaRPr lang="x-none" altLang="x-none"/>
          </a:p>
        </p:txBody>
      </p:sp>
    </p:spTree>
    <p:extLst>
      <p:ext uri="{BB962C8B-B14F-4D97-AF65-F5344CB8AC3E}">
        <p14:creationId xmlns:p14="http://schemas.microsoft.com/office/powerpoint/2010/main" val="3290561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90600" y="2819400"/>
            <a:ext cx="6705600" cy="1470025"/>
          </a:xfrm>
        </p:spPr>
        <p:txBody>
          <a:bodyPr/>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990600" y="4267200"/>
            <a:ext cx="4419600" cy="1752600"/>
          </a:xfrm>
          <a:noFill/>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a:p>
        </p:txBody>
      </p:sp>
    </p:spTree>
    <p:extLst>
      <p:ext uri="{BB962C8B-B14F-4D97-AF65-F5344CB8AC3E}">
        <p14:creationId xmlns:p14="http://schemas.microsoft.com/office/powerpoint/2010/main" val="1029544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371600"/>
            <a:ext cx="7620000" cy="4876800"/>
          </a:xfrm>
        </p:spPr>
        <p:txBody>
          <a:bodyPr/>
          <a:lstStyle>
            <a:lvl1pPr marL="342900" indent="-342900">
              <a:buClr>
                <a:schemeClr val="bg1">
                  <a:lumMod val="65000"/>
                </a:schemeClr>
              </a:buClr>
              <a:buFont typeface="Wingdings" pitchFamily="2" charset="2"/>
              <a:buChar char="§"/>
              <a:defRPr/>
            </a:lvl1pPr>
            <a:lvl2pPr marL="742950" indent="-285750">
              <a:buClr>
                <a:schemeClr val="bg1">
                  <a:lumMod val="65000"/>
                </a:schemeClr>
              </a:buClr>
              <a:buFont typeface="Wingdings" pitchFamily="2" charset="2"/>
              <a:buChar char="§"/>
              <a:defRPr/>
            </a:lvl2pPr>
            <a:lvl3pPr marL="1143000" indent="-228600">
              <a:buClr>
                <a:schemeClr val="bg1">
                  <a:lumMod val="65000"/>
                </a:schemeClr>
              </a:buClr>
              <a:buFont typeface="Wingdings" pitchFamily="2" charset="2"/>
              <a:buChar char="§"/>
              <a:defRPr/>
            </a:lvl3pPr>
            <a:lvl4pPr marL="1600200" indent="-228600">
              <a:buClr>
                <a:schemeClr val="bg1">
                  <a:lumMod val="65000"/>
                </a:schemeClr>
              </a:buClr>
              <a:buFont typeface="Wingdings" pitchFamily="2" charset="2"/>
              <a:buChar char="§"/>
              <a:defRPr/>
            </a:lvl4pPr>
            <a:lvl5pPr marL="2057400" indent="-228600">
              <a:buClr>
                <a:schemeClr val="bg1">
                  <a:lumMod val="65000"/>
                </a:schemeClr>
              </a:buClr>
              <a:buFont typeface="Wingdings" pitchFamily="2" charset="2"/>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dirty="0"/>
          </a:p>
        </p:txBody>
      </p:sp>
      <p:sp>
        <p:nvSpPr>
          <p:cNvPr id="2" name="Footer Placeholder 1"/>
          <p:cNvSpPr>
            <a:spLocks noGrp="1"/>
          </p:cNvSpPr>
          <p:nvPr>
            <p:ph type="ftr" sz="quarter" idx="10"/>
          </p:nvPr>
        </p:nvSpPr>
        <p:spPr/>
        <p:txBody>
          <a:bodyPr/>
          <a:lstStyle/>
          <a:p>
            <a:r>
              <a:rPr lang="en-US" dirty="0" smtClean="0"/>
              <a:t>Copyright © 2018, 2013, 2008 Pearson Education, Inc. All Rights Reserved</a:t>
            </a:r>
            <a:endParaRPr lang="en-US" dirty="0"/>
          </a:p>
        </p:txBody>
      </p:sp>
    </p:spTree>
    <p:extLst>
      <p:ext uri="{BB962C8B-B14F-4D97-AF65-F5344CB8AC3E}">
        <p14:creationId xmlns:p14="http://schemas.microsoft.com/office/powerpoint/2010/main" val="1276297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1219200" y="1371600"/>
            <a:ext cx="7467600" cy="2590800"/>
          </a:xfrm>
        </p:spPr>
        <p:txBody>
          <a:bodyPr>
            <a:normAutofit/>
          </a:bodyPr>
          <a:lstStyle>
            <a:lvl1pPr marL="0" indent="0">
              <a:buNone/>
              <a:defRPr sz="2400" i="1">
                <a:latin typeface="Times New Roman" pitchFamily="18" charset="0"/>
                <a:cs typeface="Times New Roman" pitchFamily="18" charset="0"/>
              </a:defRPr>
            </a:lvl1pPr>
          </a:lstStyle>
          <a:p>
            <a:pPr lvl="0"/>
            <a:r>
              <a:rPr lang="en-US" smtClean="0"/>
              <a:t>Click to edit Master text styles</a:t>
            </a:r>
          </a:p>
        </p:txBody>
      </p:sp>
      <p:sp>
        <p:nvSpPr>
          <p:cNvPr id="3" name="Footer Placeholder 2"/>
          <p:cNvSpPr>
            <a:spLocks noGrp="1"/>
          </p:cNvSpPr>
          <p:nvPr>
            <p:ph type="ftr" sz="quarter" idx="11"/>
          </p:nvPr>
        </p:nvSpPr>
        <p:spPr/>
        <p:txBody>
          <a:bodyPr/>
          <a:lstStyle/>
          <a:p>
            <a:r>
              <a:rPr lang="en-US" smtClean="0"/>
              <a:t>Copyright © 2018, 2013, 2008 Pearson Education, Inc. All Rights Reserved</a:t>
            </a:r>
            <a:endParaRPr lang="en-US"/>
          </a:p>
        </p:txBody>
      </p:sp>
    </p:spTree>
    <p:extLst>
      <p:ext uri="{BB962C8B-B14F-4D97-AF65-F5344CB8AC3E}">
        <p14:creationId xmlns:p14="http://schemas.microsoft.com/office/powerpoint/2010/main" val="167210094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alphaModFix amt="22000"/>
            <a:lum/>
          </a:blip>
          <a:srcRect/>
          <a:stretch>
            <a:fillRect l="-7000" r="-7000"/>
          </a:stretch>
        </a:blipFill>
        <a:effectLst/>
      </p:bgPr>
    </p:bg>
    <p:spTree>
      <p:nvGrpSpPr>
        <p:cNvPr id="1" name=""/>
        <p:cNvGrpSpPr/>
        <p:nvPr/>
      </p:nvGrpSpPr>
      <p:grpSpPr>
        <a:xfrm>
          <a:off x="0" y="0"/>
          <a:ext cx="0" cy="0"/>
          <a:chOff x="0" y="0"/>
          <a:chExt cx="0" cy="0"/>
        </a:xfrm>
      </p:grpSpPr>
      <p:sp>
        <p:nvSpPr>
          <p:cNvPr id="7" name="Rectangle 6"/>
          <p:cNvSpPr/>
          <p:nvPr/>
        </p:nvSpPr>
        <p:spPr>
          <a:xfrm>
            <a:off x="876300" y="-136525"/>
            <a:ext cx="83058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pPr algn="ctr" eaLnBrk="1" hangingPunct="1"/>
            <a:endParaRPr lang="x-none" altLang="x-none">
              <a:solidFill>
                <a:srgbClr val="FFFFFF"/>
              </a:solidFill>
              <a:latin typeface="Calibri" charset="0"/>
            </a:endParaRPr>
          </a:p>
        </p:txBody>
      </p:sp>
      <p:sp>
        <p:nvSpPr>
          <p:cNvPr id="2" name="Title Placeholder 1"/>
          <p:cNvSpPr>
            <a:spLocks noGrp="1"/>
          </p:cNvSpPr>
          <p:nvPr>
            <p:ph type="title"/>
          </p:nvPr>
        </p:nvSpPr>
        <p:spPr bwMode="auto">
          <a:xfrm>
            <a:off x="1219200" y="228600"/>
            <a:ext cx="7162800" cy="1143000"/>
          </a:xfrm>
          <a:prstGeom prst="rect">
            <a:avLst/>
          </a:prstGeom>
          <a:noFill/>
          <a:ln>
            <a:noFill/>
          </a:ln>
          <a:effectLst>
            <a:outerShdw blurRad="63500" dist="33020" dir="3179998" algn="ctr" rotWithShape="0">
              <a:srgbClr val="000000">
                <a:alpha val="29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r>
              <a:rPr lang="en-US" smtClean="0"/>
              <a:t>Click to edit Master title style</a:t>
            </a:r>
            <a:endParaRPr lang="en-US" dirty="0"/>
          </a:p>
        </p:txBody>
      </p:sp>
      <p:sp>
        <p:nvSpPr>
          <p:cNvPr id="1028" name="Text Placeholder 2"/>
          <p:cNvSpPr>
            <a:spLocks noGrp="1"/>
          </p:cNvSpPr>
          <p:nvPr>
            <p:ph type="body" idx="1"/>
          </p:nvPr>
        </p:nvSpPr>
        <p:spPr bwMode="auto">
          <a:xfrm>
            <a:off x="1219200" y="1371600"/>
            <a:ext cx="7620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x-none" dirty="0"/>
              <a:t>Click to edit Master text styles</a:t>
            </a:r>
          </a:p>
          <a:p>
            <a:pPr lvl="1"/>
            <a:r>
              <a:rPr lang="en-US" altLang="x-none" dirty="0"/>
              <a:t>Second level</a:t>
            </a:r>
          </a:p>
          <a:p>
            <a:pPr lvl="2"/>
            <a:r>
              <a:rPr lang="en-US" altLang="x-none" dirty="0"/>
              <a:t>Third level</a:t>
            </a:r>
          </a:p>
          <a:p>
            <a:pPr lvl="3"/>
            <a:r>
              <a:rPr lang="en-US" altLang="x-none" dirty="0"/>
              <a:t>Fourth level</a:t>
            </a:r>
          </a:p>
          <a:p>
            <a:pPr lvl="4"/>
            <a:r>
              <a:rPr lang="en-US" altLang="x-none" dirty="0"/>
              <a:t>Fifth level</a:t>
            </a:r>
          </a:p>
        </p:txBody>
      </p:sp>
      <p:cxnSp>
        <p:nvCxnSpPr>
          <p:cNvPr id="9" name="Straight Connector 8"/>
          <p:cNvCxnSpPr/>
          <p:nvPr/>
        </p:nvCxnSpPr>
        <p:spPr>
          <a:xfrm>
            <a:off x="838200" y="0"/>
            <a:ext cx="0" cy="6858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3"/>
          </p:nvPr>
        </p:nvSpPr>
        <p:spPr>
          <a:xfrm>
            <a:off x="5865396" y="6420686"/>
            <a:ext cx="3278604" cy="304800"/>
          </a:xfrm>
          <a:prstGeom prst="rect">
            <a:avLst/>
          </a:prstGeom>
        </p:spPr>
        <p:txBody>
          <a:bodyPr vert="horz" lIns="91440" tIns="45720" rIns="91440" bIns="45720" rtlCol="0" anchor="ctr"/>
          <a:lstStyle>
            <a:lvl1pPr algn="ctr">
              <a:defRPr sz="700">
                <a:solidFill>
                  <a:schemeClr val="tx1">
                    <a:tint val="75000"/>
                  </a:schemeClr>
                </a:solidFill>
                <a:latin typeface="Arial" panose="020B0604020202020204" pitchFamily="34" charset="0"/>
                <a:cs typeface="Arial" panose="020B0604020202020204" pitchFamily="34" charset="0"/>
              </a:defRPr>
            </a:lvl1pPr>
          </a:lstStyle>
          <a:p>
            <a:r>
              <a:rPr lang="en-US" dirty="0" smtClean="0"/>
              <a:t>Copyright © 2018, 2013, 2008 Pearson Education, Inc. All Rights Reserved</a:t>
            </a:r>
            <a:endParaRPr lang="en-US" dirty="0"/>
          </a:p>
        </p:txBody>
      </p:sp>
      <p:pic>
        <p:nvPicPr>
          <p:cNvPr id="4" name="Picture 3"/>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951391" y="6316841"/>
            <a:ext cx="535618" cy="380571"/>
          </a:xfrm>
          <a:prstGeom prst="rect">
            <a:avLst/>
          </a:prstGeom>
        </p:spPr>
      </p:pic>
    </p:spTree>
  </p:cSld>
  <p:clrMap bg1="lt1" tx1="dk1" bg2="lt2" tx2="dk2" accent1="accent1" accent2="accent2" accent3="accent3" accent4="accent4" accent5="accent5" accent6="accent6" hlink="hlink" folHlink="folHlink"/>
  <p:sldLayoutIdLst>
    <p:sldLayoutId id="2147483862" r:id="rId1"/>
    <p:sldLayoutId id="2147483863" r:id="rId2"/>
    <p:sldLayoutId id="2147483861" r:id="rId3"/>
  </p:sldLayoutIdLst>
  <p:timing>
    <p:tnLst>
      <p:par>
        <p:cTn id="1" dur="indefinite" restart="never" nodeType="tmRoot"/>
      </p:par>
    </p:tnLst>
  </p:timing>
  <p:hf sldNum="0" hdr="0" dt="0"/>
  <p:txStyles>
    <p:titleStyle>
      <a:lvl1pPr algn="l" rtl="0" eaLnBrk="0" fontAlgn="base" hangingPunct="0">
        <a:spcBef>
          <a:spcPct val="0"/>
        </a:spcBef>
        <a:spcAft>
          <a:spcPct val="0"/>
        </a:spcAft>
        <a:defRPr sz="4200" kern="1200">
          <a:solidFill>
            <a:schemeClr val="tx1"/>
          </a:solidFill>
          <a:latin typeface="+mj-lt"/>
          <a:ea typeface="+mj-ea"/>
          <a:cs typeface="+mj-cs"/>
        </a:defRPr>
      </a:lvl1pPr>
      <a:lvl2pPr algn="l" rtl="0" eaLnBrk="0" fontAlgn="base" hangingPunct="0">
        <a:spcBef>
          <a:spcPct val="0"/>
        </a:spcBef>
        <a:spcAft>
          <a:spcPct val="0"/>
        </a:spcAft>
        <a:defRPr sz="4200">
          <a:solidFill>
            <a:schemeClr val="tx1"/>
          </a:solidFill>
          <a:latin typeface="Calibri" charset="0"/>
        </a:defRPr>
      </a:lvl2pPr>
      <a:lvl3pPr algn="l" rtl="0" eaLnBrk="0" fontAlgn="base" hangingPunct="0">
        <a:spcBef>
          <a:spcPct val="0"/>
        </a:spcBef>
        <a:spcAft>
          <a:spcPct val="0"/>
        </a:spcAft>
        <a:defRPr sz="4200">
          <a:solidFill>
            <a:schemeClr val="tx1"/>
          </a:solidFill>
          <a:latin typeface="Calibri" charset="0"/>
        </a:defRPr>
      </a:lvl3pPr>
      <a:lvl4pPr algn="l" rtl="0" eaLnBrk="0" fontAlgn="base" hangingPunct="0">
        <a:spcBef>
          <a:spcPct val="0"/>
        </a:spcBef>
        <a:spcAft>
          <a:spcPct val="0"/>
        </a:spcAft>
        <a:defRPr sz="4200">
          <a:solidFill>
            <a:schemeClr val="tx1"/>
          </a:solidFill>
          <a:latin typeface="Calibri" charset="0"/>
        </a:defRPr>
      </a:lvl4pPr>
      <a:lvl5pPr algn="l" rtl="0" eaLnBrk="0" fontAlgn="base" hangingPunct="0">
        <a:spcBef>
          <a:spcPct val="0"/>
        </a:spcBef>
        <a:spcAft>
          <a:spcPct val="0"/>
        </a:spcAft>
        <a:defRPr sz="4200">
          <a:solidFill>
            <a:schemeClr val="tx1"/>
          </a:solidFill>
          <a:latin typeface="Calibri" charset="0"/>
        </a:defRPr>
      </a:lvl5pPr>
      <a:lvl6pPr marL="457200" algn="l" rtl="0" fontAlgn="base">
        <a:spcBef>
          <a:spcPct val="0"/>
        </a:spcBef>
        <a:spcAft>
          <a:spcPct val="0"/>
        </a:spcAft>
        <a:defRPr sz="4200">
          <a:solidFill>
            <a:schemeClr val="tx1"/>
          </a:solidFill>
          <a:latin typeface="Calibri" charset="0"/>
        </a:defRPr>
      </a:lvl6pPr>
      <a:lvl7pPr marL="914400" algn="l" rtl="0" fontAlgn="base">
        <a:spcBef>
          <a:spcPct val="0"/>
        </a:spcBef>
        <a:spcAft>
          <a:spcPct val="0"/>
        </a:spcAft>
        <a:defRPr sz="4200">
          <a:solidFill>
            <a:schemeClr val="tx1"/>
          </a:solidFill>
          <a:latin typeface="Calibri" charset="0"/>
        </a:defRPr>
      </a:lvl7pPr>
      <a:lvl8pPr marL="1371600" algn="l" rtl="0" fontAlgn="base">
        <a:spcBef>
          <a:spcPct val="0"/>
        </a:spcBef>
        <a:spcAft>
          <a:spcPct val="0"/>
        </a:spcAft>
        <a:defRPr sz="4200">
          <a:solidFill>
            <a:schemeClr val="tx1"/>
          </a:solidFill>
          <a:latin typeface="Calibri" charset="0"/>
        </a:defRPr>
      </a:lvl8pPr>
      <a:lvl9pPr marL="1828800" algn="l" rtl="0" fontAlgn="base">
        <a:spcBef>
          <a:spcPct val="0"/>
        </a:spcBef>
        <a:spcAft>
          <a:spcPct val="0"/>
        </a:spcAft>
        <a:defRPr sz="4200">
          <a:solidFill>
            <a:schemeClr val="tx1"/>
          </a:solidFill>
          <a:latin typeface="Calibri" charset="0"/>
        </a:defRPr>
      </a:lvl9pPr>
    </p:titleStyle>
    <p:bodyStyle>
      <a:lvl1pPr marL="342900" indent="-342900" algn="l" rtl="0" eaLnBrk="0" fontAlgn="base" hangingPunct="0">
        <a:spcBef>
          <a:spcPct val="20000"/>
        </a:spcBef>
        <a:spcAft>
          <a:spcPct val="0"/>
        </a:spcAft>
        <a:buFont typeface="Wingdings" charset="2"/>
        <a:buChar char="§"/>
        <a:defRPr sz="3000" kern="120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SzPct val="75000"/>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classmates.co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myspace.com/"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amazon.co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www.paypal.com/" TargetMode="External"/><Relationship Id="rId4" Type="http://schemas.openxmlformats.org/officeDocument/2006/relationships/hyperlink" Target="http://www.ebay.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eaLnBrk="1" fontAlgn="auto" hangingPunct="1">
              <a:spcAft>
                <a:spcPts val="0"/>
              </a:spcAft>
              <a:buFontTx/>
              <a:buNone/>
              <a:defRPr/>
            </a:pPr>
            <a:r>
              <a:rPr lang="en-US" dirty="0"/>
              <a:t>What is Ethics:</a:t>
            </a:r>
          </a:p>
          <a:p>
            <a:pPr eaLnBrk="1" fontAlgn="auto" hangingPunct="1">
              <a:spcAft>
                <a:spcPts val="0"/>
              </a:spcAft>
              <a:defRPr/>
            </a:pPr>
            <a:r>
              <a:rPr lang="en-US" sz="2800" dirty="0"/>
              <a:t>Study of what it means to “do the right thing</a:t>
            </a:r>
            <a:r>
              <a:rPr lang="en-US" sz="2800" dirty="0" smtClean="0"/>
              <a:t>”.</a:t>
            </a:r>
            <a:endParaRPr lang="en-US" sz="2800" dirty="0"/>
          </a:p>
          <a:p>
            <a:pPr eaLnBrk="1" fontAlgn="auto" hangingPunct="1">
              <a:spcAft>
                <a:spcPts val="0"/>
              </a:spcAft>
              <a:defRPr/>
            </a:pPr>
            <a:r>
              <a:rPr lang="en-US" sz="2800" dirty="0"/>
              <a:t>Assumes people are rational and make free </a:t>
            </a:r>
            <a:r>
              <a:rPr lang="en-US" sz="2800" dirty="0" smtClean="0"/>
              <a:t>choices.</a:t>
            </a:r>
            <a:endParaRPr lang="en-US" sz="2800" dirty="0"/>
          </a:p>
          <a:p>
            <a:pPr eaLnBrk="1" fontAlgn="auto" hangingPunct="1">
              <a:spcAft>
                <a:spcPts val="0"/>
              </a:spcAft>
              <a:defRPr/>
            </a:pPr>
            <a:r>
              <a:rPr lang="en-US" sz="2800" dirty="0"/>
              <a:t>Rules to follow in our interactions and our actions that affect </a:t>
            </a:r>
            <a:r>
              <a:rPr lang="en-US" sz="2800" dirty="0" smtClean="0"/>
              <a:t>others.</a:t>
            </a:r>
            <a:endParaRPr lang="en-US" sz="2800" dirty="0"/>
          </a:p>
          <a:p>
            <a:pPr eaLnBrk="1" fontAlgn="auto" hangingPunct="1">
              <a:spcAft>
                <a:spcPts val="0"/>
              </a:spcAft>
              <a:defRPr/>
            </a:pPr>
            <a:endParaRPr lang="en-US" dirty="0"/>
          </a:p>
        </p:txBody>
      </p:sp>
      <p:pic>
        <p:nvPicPr>
          <p:cNvPr id="3" name="Tit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a:p>
        </p:txBody>
      </p:sp>
    </p:spTree>
    <p:extLst>
      <p:ext uri="{BB962C8B-B14F-4D97-AF65-F5344CB8AC3E}">
        <p14:creationId xmlns:p14="http://schemas.microsoft.com/office/powerpoint/2010/main" val="38035893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0" y="1371600"/>
            <a:ext cx="7620000" cy="5029200"/>
          </a:xfrm>
        </p:spPr>
        <p:txBody>
          <a:bodyPr rtlCol="0">
            <a:normAutofit/>
          </a:bodyPr>
          <a:lstStyle/>
          <a:p>
            <a:pPr eaLnBrk="1" fontAlgn="auto" hangingPunct="1">
              <a:lnSpc>
                <a:spcPct val="90000"/>
              </a:lnSpc>
              <a:spcAft>
                <a:spcPts val="0"/>
              </a:spcAft>
              <a:buFontTx/>
              <a:buNone/>
              <a:defRPr/>
            </a:pPr>
            <a:r>
              <a:rPr lang="en-US" sz="2800" dirty="0" smtClean="0"/>
              <a:t>Self Driving Cars</a:t>
            </a:r>
          </a:p>
          <a:p>
            <a:pPr eaLnBrk="1" fontAlgn="auto" hangingPunct="1">
              <a:lnSpc>
                <a:spcPct val="90000"/>
              </a:lnSpc>
              <a:spcAft>
                <a:spcPts val="0"/>
              </a:spcAft>
              <a:buFontTx/>
              <a:buNone/>
              <a:defRPr/>
            </a:pPr>
            <a:endParaRPr lang="en-US" sz="2800" dirty="0"/>
          </a:p>
          <a:p>
            <a:pPr eaLnBrk="1" fontAlgn="auto" hangingPunct="1">
              <a:lnSpc>
                <a:spcPct val="90000"/>
              </a:lnSpc>
              <a:spcAft>
                <a:spcPts val="0"/>
              </a:spcAft>
              <a:buFontTx/>
              <a:buNone/>
              <a:defRPr/>
            </a:pPr>
            <a:r>
              <a:rPr lang="en-US" sz="2800" dirty="0" smtClean="0"/>
              <a:t>What is an ethical issue raised by this </a:t>
            </a:r>
            <a:r>
              <a:rPr lang="en-US" sz="2800" dirty="0" err="1" smtClean="0"/>
              <a:t>technolpgy</a:t>
            </a:r>
            <a:r>
              <a:rPr lang="en-US" sz="2800" dirty="0"/>
              <a:t>?</a:t>
            </a:r>
            <a:endParaRPr lang="en-US" sz="2600" dirty="0" smtClean="0"/>
          </a:p>
          <a:p>
            <a:pPr lvl="1" eaLnBrk="1" fontAlgn="auto" hangingPunct="1">
              <a:lnSpc>
                <a:spcPct val="90000"/>
              </a:lnSpc>
              <a:spcAft>
                <a:spcPts val="0"/>
              </a:spcAft>
              <a:defRPr/>
            </a:pPr>
            <a:endParaRPr lang="en-US" sz="2600" dirty="0"/>
          </a:p>
        </p:txBody>
      </p:sp>
      <p:pic>
        <p:nvPicPr>
          <p:cNvPr id="5"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817563" y="182563"/>
            <a:ext cx="8429625" cy="1285875"/>
          </a:xfrm>
        </p:spPr>
      </p:pic>
      <p:sp>
        <p:nvSpPr>
          <p:cNvPr id="3" name="Footer Placeholder 2"/>
          <p:cNvSpPr>
            <a:spLocks noGrp="1"/>
          </p:cNvSpPr>
          <p:nvPr>
            <p:ph type="ftr" sz="quarter" idx="10"/>
          </p:nvPr>
        </p:nvSpPr>
        <p:spPr/>
        <p:txBody>
          <a:bodyPr/>
          <a:lstStyle/>
          <a:p>
            <a:r>
              <a:rPr lang="en-US" dirty="0" smtClean="0"/>
              <a:t>Copyright © 2018, 2013, 2008 Pearson Education, Inc. All Rights Reserved</a:t>
            </a:r>
            <a:endParaRPr lang="en-US" dirty="0"/>
          </a:p>
        </p:txBody>
      </p:sp>
    </p:spTree>
    <p:extLst>
      <p:ext uri="{BB962C8B-B14F-4D97-AF65-F5344CB8AC3E}">
        <p14:creationId xmlns:p14="http://schemas.microsoft.com/office/powerpoint/2010/main" val="36038484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0" y="1371600"/>
            <a:ext cx="7620000" cy="5029200"/>
          </a:xfrm>
        </p:spPr>
        <p:txBody>
          <a:bodyPr rtlCol="0">
            <a:normAutofit fontScale="92500"/>
          </a:bodyPr>
          <a:lstStyle/>
          <a:p>
            <a:pPr eaLnBrk="1" fontAlgn="auto" hangingPunct="1">
              <a:lnSpc>
                <a:spcPct val="90000"/>
              </a:lnSpc>
              <a:spcAft>
                <a:spcPts val="0"/>
              </a:spcAft>
              <a:buFontTx/>
              <a:buNone/>
              <a:defRPr/>
            </a:pPr>
            <a:r>
              <a:rPr lang="en-US" sz="2800" dirty="0"/>
              <a:t>Cell </a:t>
            </a:r>
            <a:r>
              <a:rPr lang="en-US" sz="2800" dirty="0" smtClean="0"/>
              <a:t>Phones</a:t>
            </a:r>
            <a:endParaRPr lang="en-US" sz="2800" dirty="0"/>
          </a:p>
          <a:p>
            <a:pPr eaLnBrk="1" fontAlgn="auto" hangingPunct="1">
              <a:lnSpc>
                <a:spcPct val="90000"/>
              </a:lnSpc>
              <a:spcAft>
                <a:spcPts val="0"/>
              </a:spcAft>
              <a:defRPr/>
            </a:pPr>
            <a:r>
              <a:rPr lang="en-US" sz="2800" dirty="0" smtClean="0"/>
              <a:t>Relatively few in 1990s. Approximately five billion worldwide in 2011. </a:t>
            </a:r>
          </a:p>
          <a:p>
            <a:pPr eaLnBrk="1" fontAlgn="auto" hangingPunct="1">
              <a:lnSpc>
                <a:spcPct val="90000"/>
              </a:lnSpc>
              <a:spcAft>
                <a:spcPts val="0"/>
              </a:spcAft>
              <a:defRPr/>
            </a:pPr>
            <a:r>
              <a:rPr lang="en-US" sz="2800" dirty="0" smtClean="0"/>
              <a:t>Used for conversations and messaging, but also for:</a:t>
            </a:r>
          </a:p>
          <a:p>
            <a:pPr lvl="1" eaLnBrk="1" fontAlgn="auto" hangingPunct="1">
              <a:lnSpc>
                <a:spcPct val="90000"/>
              </a:lnSpc>
              <a:spcAft>
                <a:spcPts val="0"/>
              </a:spcAft>
              <a:defRPr/>
            </a:pPr>
            <a:r>
              <a:rPr lang="en-US" sz="2600" dirty="0" smtClean="0"/>
              <a:t>taking and sharing pictures</a:t>
            </a:r>
          </a:p>
          <a:p>
            <a:pPr lvl="1" eaLnBrk="1" fontAlgn="auto" hangingPunct="1">
              <a:lnSpc>
                <a:spcPct val="90000"/>
              </a:lnSpc>
              <a:spcAft>
                <a:spcPts val="0"/>
              </a:spcAft>
              <a:defRPr/>
            </a:pPr>
            <a:r>
              <a:rPr lang="en-US" sz="2600" dirty="0" smtClean="0"/>
              <a:t>downloading music and watching videos</a:t>
            </a:r>
          </a:p>
          <a:p>
            <a:pPr lvl="1" eaLnBrk="1" fontAlgn="auto" hangingPunct="1">
              <a:lnSpc>
                <a:spcPct val="90000"/>
              </a:lnSpc>
              <a:spcAft>
                <a:spcPts val="0"/>
              </a:spcAft>
              <a:defRPr/>
            </a:pPr>
            <a:r>
              <a:rPr lang="en-US" sz="2600" dirty="0" smtClean="0"/>
              <a:t>checking email and playing games</a:t>
            </a:r>
          </a:p>
          <a:p>
            <a:pPr lvl="1" eaLnBrk="1" fontAlgn="auto" hangingPunct="1">
              <a:lnSpc>
                <a:spcPct val="90000"/>
              </a:lnSpc>
              <a:spcAft>
                <a:spcPts val="0"/>
              </a:spcAft>
              <a:defRPr/>
            </a:pPr>
            <a:r>
              <a:rPr lang="en-US" sz="2600" dirty="0"/>
              <a:t>b</a:t>
            </a:r>
            <a:r>
              <a:rPr lang="en-US" sz="2600" dirty="0" smtClean="0"/>
              <a:t>anking and managing investments</a:t>
            </a:r>
          </a:p>
          <a:p>
            <a:pPr lvl="1" eaLnBrk="1" fontAlgn="auto" hangingPunct="1">
              <a:lnSpc>
                <a:spcPct val="90000"/>
              </a:lnSpc>
              <a:spcAft>
                <a:spcPts val="0"/>
              </a:spcAft>
              <a:defRPr/>
            </a:pPr>
            <a:r>
              <a:rPr lang="en-US" sz="2600" dirty="0" smtClean="0"/>
              <a:t>finding maps</a:t>
            </a:r>
          </a:p>
          <a:p>
            <a:pPr eaLnBrk="1" fontAlgn="auto" hangingPunct="1">
              <a:lnSpc>
                <a:spcPct val="90000"/>
              </a:lnSpc>
              <a:spcAft>
                <a:spcPts val="0"/>
              </a:spcAft>
              <a:defRPr/>
            </a:pPr>
            <a:r>
              <a:rPr lang="en-US" sz="2800" dirty="0" smtClean="0"/>
              <a:t>Smartphone apps for many tasks, including:</a:t>
            </a:r>
          </a:p>
          <a:p>
            <a:pPr lvl="1" eaLnBrk="1" fontAlgn="auto" hangingPunct="1">
              <a:lnSpc>
                <a:spcPct val="90000"/>
              </a:lnSpc>
              <a:spcAft>
                <a:spcPts val="0"/>
              </a:spcAft>
              <a:defRPr/>
            </a:pPr>
            <a:r>
              <a:rPr lang="en-US" sz="2600" dirty="0"/>
              <a:t>m</a:t>
            </a:r>
            <a:r>
              <a:rPr lang="en-US" sz="2600" dirty="0" smtClean="0"/>
              <a:t>onitoring diabetes </a:t>
            </a:r>
            <a:endParaRPr lang="en-US" sz="2600" dirty="0"/>
          </a:p>
          <a:p>
            <a:pPr lvl="1" eaLnBrk="1" fontAlgn="auto" hangingPunct="1">
              <a:lnSpc>
                <a:spcPct val="90000"/>
              </a:lnSpc>
              <a:spcAft>
                <a:spcPts val="0"/>
              </a:spcAft>
              <a:defRPr/>
            </a:pPr>
            <a:r>
              <a:rPr lang="en-US" sz="2600" dirty="0" smtClean="0"/>
              <a:t>locating water in remote areas </a:t>
            </a:r>
          </a:p>
          <a:p>
            <a:pPr lvl="1" eaLnBrk="1" fontAlgn="auto" hangingPunct="1">
              <a:lnSpc>
                <a:spcPct val="90000"/>
              </a:lnSpc>
              <a:spcAft>
                <a:spcPts val="0"/>
              </a:spcAft>
              <a:defRPr/>
            </a:pPr>
            <a:endParaRPr lang="en-US" sz="2600" dirty="0"/>
          </a:p>
        </p:txBody>
      </p:sp>
      <p:pic>
        <p:nvPicPr>
          <p:cNvPr id="5"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817563" y="182563"/>
            <a:ext cx="8429625" cy="1285875"/>
          </a:xfrm>
        </p:spPr>
      </p:pic>
      <p:sp>
        <p:nvSpPr>
          <p:cNvPr id="3" name="Footer Placeholder 2"/>
          <p:cNvSpPr>
            <a:spLocks noGrp="1"/>
          </p:cNvSpPr>
          <p:nvPr>
            <p:ph type="ftr" sz="quarter" idx="10"/>
          </p:nvPr>
        </p:nvSpPr>
        <p:spPr/>
        <p:txBody>
          <a:bodyPr/>
          <a:lstStyle/>
          <a:p>
            <a:r>
              <a:rPr lang="en-US" dirty="0"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0" y="1371600"/>
            <a:ext cx="7620000" cy="4876800"/>
          </a:xfrm>
        </p:spPr>
        <p:txBody>
          <a:bodyPr rtlCol="0">
            <a:normAutofit/>
          </a:bodyPr>
          <a:lstStyle/>
          <a:p>
            <a:pPr eaLnBrk="1" fontAlgn="auto" hangingPunct="1">
              <a:lnSpc>
                <a:spcPct val="90000"/>
              </a:lnSpc>
              <a:spcAft>
                <a:spcPts val="0"/>
              </a:spcAft>
              <a:buFontTx/>
              <a:buNone/>
              <a:defRPr/>
            </a:pPr>
            <a:r>
              <a:rPr lang="en-US" dirty="0"/>
              <a:t>Cell </a:t>
            </a:r>
            <a:r>
              <a:rPr lang="en-US" dirty="0" smtClean="0"/>
              <a:t>Phones:</a:t>
            </a:r>
            <a:endParaRPr lang="en-US" dirty="0"/>
          </a:p>
          <a:p>
            <a:pPr eaLnBrk="1" fontAlgn="auto" hangingPunct="1">
              <a:lnSpc>
                <a:spcPct val="90000"/>
              </a:lnSpc>
              <a:spcAft>
                <a:spcPts val="0"/>
              </a:spcAft>
              <a:defRPr/>
            </a:pPr>
            <a:r>
              <a:rPr lang="en-US" sz="2800" dirty="0" smtClean="0"/>
              <a:t>Location tracking raises privacy concerns.</a:t>
            </a:r>
          </a:p>
          <a:p>
            <a:pPr eaLnBrk="1" fontAlgn="auto" hangingPunct="1">
              <a:lnSpc>
                <a:spcPct val="90000"/>
              </a:lnSpc>
              <a:spcAft>
                <a:spcPts val="0"/>
              </a:spcAft>
              <a:defRPr/>
            </a:pPr>
            <a:r>
              <a:rPr lang="en-US" sz="2800" dirty="0"/>
              <a:t>Cameras in cell phones </a:t>
            </a:r>
            <a:r>
              <a:rPr lang="en-US" sz="2800" dirty="0" smtClean="0"/>
              <a:t>affect privacy in public and non-public places.</a:t>
            </a:r>
            <a:endParaRPr lang="en-US" sz="2800" dirty="0"/>
          </a:p>
          <a:p>
            <a:pPr eaLnBrk="1" fontAlgn="auto" hangingPunct="1">
              <a:lnSpc>
                <a:spcPct val="90000"/>
              </a:lnSpc>
              <a:spcAft>
                <a:spcPts val="0"/>
              </a:spcAft>
              <a:defRPr/>
            </a:pPr>
            <a:r>
              <a:rPr lang="en-US" sz="2800" dirty="0" smtClean="0"/>
              <a:t>Cell </a:t>
            </a:r>
            <a:r>
              <a:rPr lang="en-US" sz="2800" dirty="0"/>
              <a:t>phones can interfere with solitude, quiet and concentration</a:t>
            </a:r>
            <a:r>
              <a:rPr lang="en-US" sz="2800" dirty="0" smtClean="0"/>
              <a:t>. </a:t>
            </a:r>
            <a:endParaRPr lang="en-US" sz="2800" dirty="0"/>
          </a:p>
          <a:p>
            <a:pPr eaLnBrk="1" fontAlgn="auto" hangingPunct="1">
              <a:lnSpc>
                <a:spcPct val="90000"/>
              </a:lnSpc>
              <a:spcAft>
                <a:spcPts val="0"/>
              </a:spcAft>
              <a:defRPr/>
            </a:pPr>
            <a:r>
              <a:rPr lang="en-US" sz="2800" dirty="0" smtClean="0"/>
              <a:t>Talking </a:t>
            </a:r>
            <a:r>
              <a:rPr lang="en-US" sz="2800" dirty="0"/>
              <a:t>on cell phones while driving is </a:t>
            </a:r>
            <a:r>
              <a:rPr lang="en-US" sz="2800" dirty="0" smtClean="0"/>
              <a:t>dangerous.</a:t>
            </a:r>
          </a:p>
          <a:p>
            <a:pPr eaLnBrk="1" fontAlgn="auto" hangingPunct="1">
              <a:lnSpc>
                <a:spcPct val="90000"/>
              </a:lnSpc>
              <a:spcAft>
                <a:spcPts val="0"/>
              </a:spcAft>
              <a:defRPr/>
            </a:pPr>
            <a:r>
              <a:rPr lang="en-US" sz="2800" dirty="0" smtClean="0"/>
              <a:t>Other unanticipated negative applications:  </a:t>
            </a:r>
            <a:r>
              <a:rPr lang="en-US" sz="2800" dirty="0"/>
              <a:t>teenagers sexting, terrorists detonating bombs, rioters organizing looting parties.</a:t>
            </a:r>
            <a:endParaRPr lang="en-US" sz="2800" baseline="30000" dirty="0"/>
          </a:p>
          <a:p>
            <a:pPr eaLnBrk="1" fontAlgn="auto" hangingPunct="1">
              <a:lnSpc>
                <a:spcPct val="90000"/>
              </a:lnSpc>
              <a:spcAft>
                <a:spcPts val="0"/>
              </a:spcAft>
              <a:defRPr/>
            </a:pPr>
            <a:endParaRPr lang="en-US" sz="2800" dirty="0"/>
          </a:p>
          <a:p>
            <a:pPr eaLnBrk="1" fontAlgn="auto" hangingPunct="1">
              <a:lnSpc>
                <a:spcPct val="90000"/>
              </a:lnSpc>
              <a:spcAft>
                <a:spcPts val="0"/>
              </a:spcAft>
              <a:defRPr/>
            </a:pPr>
            <a:endParaRPr lang="en-US" sz="2800" dirty="0"/>
          </a:p>
          <a:p>
            <a:pPr eaLnBrk="1" fontAlgn="auto" hangingPunct="1">
              <a:spcAft>
                <a:spcPts val="0"/>
              </a:spcAft>
              <a:defRPr/>
            </a:pPr>
            <a:endParaRPr lang="en-US" sz="2800" dirty="0"/>
          </a:p>
        </p:txBody>
      </p:sp>
      <p:pic>
        <p:nvPicPr>
          <p:cNvPr id="5"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817563" y="182563"/>
            <a:ext cx="8429625" cy="128587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0" y="1371600"/>
            <a:ext cx="7620000" cy="4876800"/>
          </a:xfrm>
        </p:spPr>
        <p:txBody>
          <a:bodyPr rtlCol="0">
            <a:normAutofit/>
          </a:bodyPr>
          <a:lstStyle/>
          <a:p>
            <a:pPr eaLnBrk="1" fontAlgn="auto" hangingPunct="1">
              <a:spcAft>
                <a:spcPts val="0"/>
              </a:spcAft>
              <a:buFontTx/>
              <a:buNone/>
              <a:defRPr/>
            </a:pPr>
            <a:r>
              <a:rPr lang="en-US" dirty="0"/>
              <a:t>Social Networking:</a:t>
            </a:r>
          </a:p>
          <a:p>
            <a:pPr eaLnBrk="1" fontAlgn="auto" hangingPunct="1">
              <a:spcAft>
                <a:spcPts val="0"/>
              </a:spcAft>
              <a:defRPr/>
            </a:pPr>
            <a:r>
              <a:rPr lang="en-US" sz="2800" dirty="0"/>
              <a:t>First online social networking site was </a:t>
            </a:r>
            <a:r>
              <a:rPr lang="en-US" sz="2800" dirty="0" smtClean="0">
                <a:hlinkClick r:id="rId3"/>
              </a:rPr>
              <a:t>www.classmates.com</a:t>
            </a:r>
            <a:r>
              <a:rPr lang="en-US" sz="2800" dirty="0" smtClean="0"/>
              <a:t> in 1995.</a:t>
            </a:r>
          </a:p>
          <a:p>
            <a:pPr eaLnBrk="1" fontAlgn="auto" hangingPunct="1">
              <a:spcAft>
                <a:spcPts val="0"/>
              </a:spcAft>
              <a:defRPr/>
            </a:pPr>
            <a:r>
              <a:rPr lang="en-US" sz="2800" dirty="0" smtClean="0"/>
              <a:t>Founded in 2003, </a:t>
            </a:r>
            <a:r>
              <a:rPr lang="en-US" sz="2800" dirty="0" err="1" smtClean="0">
                <a:hlinkClick r:id="rId4"/>
              </a:rPr>
              <a:t>Myspace</a:t>
            </a:r>
            <a:r>
              <a:rPr lang="en-US" sz="2800" dirty="0" smtClean="0"/>
              <a:t> </a:t>
            </a:r>
            <a:r>
              <a:rPr lang="en-US" sz="2800" dirty="0"/>
              <a:t>had roughly 100 million member profiles by </a:t>
            </a:r>
            <a:r>
              <a:rPr lang="en-US" sz="2800" dirty="0" smtClean="0"/>
              <a:t>2006.</a:t>
            </a:r>
            <a:endParaRPr lang="en-US" sz="2800" dirty="0"/>
          </a:p>
          <a:p>
            <a:pPr eaLnBrk="1" fontAlgn="auto" hangingPunct="1">
              <a:spcAft>
                <a:spcPts val="0"/>
              </a:spcAft>
              <a:defRPr/>
            </a:pPr>
            <a:r>
              <a:rPr lang="en-US" sz="2800" dirty="0"/>
              <a:t>Facebook was started at Harvard as an online version of student directories</a:t>
            </a:r>
          </a:p>
          <a:p>
            <a:pPr eaLnBrk="1" fontAlgn="auto" hangingPunct="1">
              <a:spcAft>
                <a:spcPts val="0"/>
              </a:spcAft>
              <a:defRPr/>
            </a:pPr>
            <a:r>
              <a:rPr lang="en-US" sz="2800" dirty="0" smtClean="0"/>
              <a:t>Social networking is popular </a:t>
            </a:r>
            <a:r>
              <a:rPr lang="en-US" sz="2800" dirty="0"/>
              <a:t>with hundreds of </a:t>
            </a:r>
            <a:r>
              <a:rPr lang="en-US" sz="2800" dirty="0" smtClean="0"/>
              <a:t>millions </a:t>
            </a:r>
            <a:r>
              <a:rPr lang="en-US" sz="2800" dirty="0"/>
              <a:t>of people because of the ease with which they can </a:t>
            </a:r>
            <a:r>
              <a:rPr lang="en-US" sz="2800" dirty="0" smtClean="0"/>
              <a:t>share </a:t>
            </a:r>
            <a:r>
              <a:rPr lang="en-US" sz="2800" dirty="0"/>
              <a:t>aspects of their lives.</a:t>
            </a:r>
          </a:p>
        </p:txBody>
      </p:sp>
      <p:pic>
        <p:nvPicPr>
          <p:cNvPr id="5" name="Title 2"/>
          <p:cNvPicPr>
            <a:picLocks noGrp="1" noChangeArrowheads="1"/>
          </p:cNvPicPr>
          <p:nvPr>
            <p:ph type="title"/>
          </p:nvPr>
        </p:nvPicPr>
        <p:blipFill>
          <a:blip r:embed="rId5">
            <a:extLst>
              <a:ext uri="{28A0092B-C50C-407E-A947-70E740481C1C}">
                <a14:useLocalDpi xmlns:a14="http://schemas.microsoft.com/office/drawing/2010/main" val="0"/>
              </a:ext>
            </a:extLst>
          </a:blip>
          <a:srcRect/>
          <a:stretch>
            <a:fillRect/>
          </a:stretch>
        </p:blipFill>
        <p:spPr>
          <a:xfrm>
            <a:off x="817563" y="182563"/>
            <a:ext cx="8429625" cy="128587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0" y="1371600"/>
            <a:ext cx="7620000" cy="4876800"/>
          </a:xfrm>
        </p:spPr>
        <p:txBody>
          <a:bodyPr rtlCol="0">
            <a:normAutofit/>
          </a:bodyPr>
          <a:lstStyle/>
          <a:p>
            <a:pPr eaLnBrk="1" fontAlgn="auto" hangingPunct="1">
              <a:spcAft>
                <a:spcPts val="0"/>
              </a:spcAft>
              <a:buFontTx/>
              <a:buNone/>
              <a:defRPr/>
            </a:pPr>
            <a:r>
              <a:rPr lang="en-US" dirty="0" smtClean="0"/>
              <a:t>Social Networking:</a:t>
            </a:r>
          </a:p>
          <a:p>
            <a:pPr eaLnBrk="1" fontAlgn="auto" hangingPunct="1">
              <a:spcAft>
                <a:spcPts val="0"/>
              </a:spcAft>
              <a:defRPr/>
            </a:pPr>
            <a:r>
              <a:rPr lang="en-US" sz="2800" dirty="0"/>
              <a:t>Businesses connect with </a:t>
            </a:r>
            <a:r>
              <a:rPr lang="en-US" sz="2800" dirty="0" smtClean="0"/>
              <a:t>customers.</a:t>
            </a:r>
          </a:p>
          <a:p>
            <a:pPr eaLnBrk="1" fontAlgn="auto" hangingPunct="1">
              <a:spcAft>
                <a:spcPts val="0"/>
              </a:spcAft>
              <a:defRPr/>
            </a:pPr>
            <a:r>
              <a:rPr lang="en-US" sz="2800" dirty="0" smtClean="0"/>
              <a:t>Organizations seek donations.</a:t>
            </a:r>
          </a:p>
          <a:p>
            <a:pPr eaLnBrk="1" fontAlgn="auto" hangingPunct="1">
              <a:spcAft>
                <a:spcPts val="0"/>
              </a:spcAft>
              <a:defRPr/>
            </a:pPr>
            <a:r>
              <a:rPr lang="en-US" sz="2800" dirty="0"/>
              <a:t>Groups organize volunteers.</a:t>
            </a:r>
          </a:p>
          <a:p>
            <a:pPr eaLnBrk="1" fontAlgn="auto" hangingPunct="1">
              <a:spcAft>
                <a:spcPts val="0"/>
              </a:spcAft>
              <a:defRPr/>
            </a:pPr>
            <a:r>
              <a:rPr lang="en-US" sz="2800" dirty="0" smtClean="0"/>
              <a:t>Protesters organize </a:t>
            </a:r>
            <a:r>
              <a:rPr lang="en-US" sz="2800" dirty="0"/>
              <a:t>demonstrations and </a:t>
            </a:r>
            <a:r>
              <a:rPr lang="en-US" sz="2800" dirty="0" smtClean="0"/>
              <a:t>revolutions.</a:t>
            </a:r>
          </a:p>
          <a:p>
            <a:pPr eaLnBrk="1" fontAlgn="auto" hangingPunct="1">
              <a:spcAft>
                <a:spcPts val="0"/>
              </a:spcAft>
              <a:defRPr/>
            </a:pPr>
            <a:r>
              <a:rPr lang="en-US" sz="2800" dirty="0" smtClean="0"/>
              <a:t>Individuals pool resources through “crowd funding”.</a:t>
            </a:r>
            <a:endParaRPr lang="en-US" sz="2800" dirty="0"/>
          </a:p>
        </p:txBody>
      </p:sp>
      <p:pic>
        <p:nvPicPr>
          <p:cNvPr id="5"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817563" y="182563"/>
            <a:ext cx="8429625" cy="128587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0" y="1371600"/>
            <a:ext cx="7620000" cy="4876800"/>
          </a:xfrm>
        </p:spPr>
        <p:txBody>
          <a:bodyPr rtlCol="0">
            <a:normAutofit/>
          </a:bodyPr>
          <a:lstStyle/>
          <a:p>
            <a:pPr eaLnBrk="1" fontAlgn="auto" hangingPunct="1">
              <a:spcAft>
                <a:spcPts val="0"/>
              </a:spcAft>
              <a:buFontTx/>
              <a:buNone/>
              <a:defRPr/>
            </a:pPr>
            <a:r>
              <a:rPr lang="en-US" dirty="0"/>
              <a:t>Social </a:t>
            </a:r>
            <a:r>
              <a:rPr lang="en-US" dirty="0" smtClean="0"/>
              <a:t>Networking:</a:t>
            </a:r>
            <a:endParaRPr lang="en-US" dirty="0"/>
          </a:p>
          <a:p>
            <a:pPr eaLnBrk="1" fontAlgn="auto" hangingPunct="1">
              <a:spcAft>
                <a:spcPts val="0"/>
              </a:spcAft>
              <a:defRPr/>
            </a:pPr>
            <a:r>
              <a:rPr lang="en-US" sz="2800" dirty="0" smtClean="0"/>
              <a:t>Stalkers and bullies stalk and bully.</a:t>
            </a:r>
          </a:p>
          <a:p>
            <a:pPr eaLnBrk="1" fontAlgn="auto" hangingPunct="1">
              <a:spcAft>
                <a:spcPts val="0"/>
              </a:spcAft>
              <a:defRPr/>
            </a:pPr>
            <a:r>
              <a:rPr lang="en-US" sz="2800" dirty="0" smtClean="0"/>
              <a:t>Jurors tweet about court cases during trials.</a:t>
            </a:r>
          </a:p>
          <a:p>
            <a:pPr eaLnBrk="1" fontAlgn="auto" hangingPunct="1">
              <a:spcAft>
                <a:spcPts val="0"/>
              </a:spcAft>
              <a:defRPr/>
            </a:pPr>
            <a:r>
              <a:rPr lang="en-US" sz="2800" dirty="0" err="1" smtClean="0"/>
              <a:t>Socialbots</a:t>
            </a:r>
            <a:r>
              <a:rPr lang="en-US" sz="2800" dirty="0" smtClean="0"/>
              <a:t> simulate humans. </a:t>
            </a:r>
          </a:p>
        </p:txBody>
      </p:sp>
      <p:pic>
        <p:nvPicPr>
          <p:cNvPr id="5"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817563" y="182563"/>
            <a:ext cx="8429625" cy="128587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0" y="1371600"/>
            <a:ext cx="7620000" cy="4876800"/>
          </a:xfrm>
        </p:spPr>
        <p:txBody>
          <a:bodyPr rtlCol="0">
            <a:normAutofit/>
          </a:bodyPr>
          <a:lstStyle/>
          <a:p>
            <a:pPr marL="0" indent="0" eaLnBrk="1" fontAlgn="auto" hangingPunct="1">
              <a:spcAft>
                <a:spcPts val="0"/>
              </a:spcAft>
              <a:buFont typeface="Wingdings" pitchFamily="2" charset="2"/>
              <a:buNone/>
              <a:defRPr/>
            </a:pPr>
            <a:r>
              <a:rPr lang="en-US" dirty="0" smtClean="0"/>
              <a:t>Communication and the Web</a:t>
            </a:r>
          </a:p>
          <a:p>
            <a:pPr eaLnBrk="1" fontAlgn="auto" hangingPunct="1">
              <a:spcAft>
                <a:spcPts val="0"/>
              </a:spcAft>
              <a:defRPr/>
            </a:pPr>
            <a:r>
              <a:rPr lang="en-US" sz="2800" dirty="0" smtClean="0"/>
              <a:t>In the 1980s</a:t>
            </a:r>
            <a:r>
              <a:rPr lang="en-US" sz="2800" smtClean="0"/>
              <a:t>, email </a:t>
            </a:r>
            <a:r>
              <a:rPr lang="en-US" sz="2800" dirty="0" smtClean="0"/>
              <a:t>messages were short and contained only text.</a:t>
            </a:r>
          </a:p>
          <a:p>
            <a:pPr eaLnBrk="1" fontAlgn="auto" hangingPunct="1">
              <a:spcAft>
                <a:spcPts val="0"/>
              </a:spcAft>
              <a:defRPr/>
            </a:pPr>
            <a:r>
              <a:rPr lang="en-US" sz="2800" dirty="0" smtClean="0"/>
              <a:t>People worldwide still </a:t>
            </a:r>
            <a:r>
              <a:rPr lang="en-US" sz="2800" smtClean="0"/>
              <a:t>use email, </a:t>
            </a:r>
            <a:r>
              <a:rPr lang="en-US" sz="2800" dirty="0" smtClean="0"/>
              <a:t>but texting, tweeting , and other social media are now preferred.</a:t>
            </a:r>
          </a:p>
          <a:p>
            <a:pPr eaLnBrk="1" fontAlgn="auto" hangingPunct="1">
              <a:spcAft>
                <a:spcPts val="0"/>
              </a:spcAft>
              <a:defRPr/>
            </a:pPr>
            <a:endParaRPr lang="en-US" dirty="0"/>
          </a:p>
        </p:txBody>
      </p:sp>
      <p:pic>
        <p:nvPicPr>
          <p:cNvPr id="5"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817563" y="182563"/>
            <a:ext cx="8429625" cy="128587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0" y="1371600"/>
            <a:ext cx="7620000" cy="4953000"/>
          </a:xfrm>
        </p:spPr>
        <p:txBody>
          <a:bodyPr rtlCol="0">
            <a:normAutofit/>
          </a:bodyPr>
          <a:lstStyle/>
          <a:p>
            <a:pPr marL="0" indent="0" eaLnBrk="1" fontAlgn="auto" hangingPunct="1">
              <a:spcAft>
                <a:spcPts val="0"/>
              </a:spcAft>
              <a:buFont typeface="Wingdings" pitchFamily="2" charset="2"/>
              <a:buNone/>
              <a:defRPr/>
            </a:pPr>
            <a:r>
              <a:rPr lang="en-US" dirty="0" smtClean="0"/>
              <a:t>Communication and the Web</a:t>
            </a:r>
          </a:p>
          <a:p>
            <a:pPr eaLnBrk="1" fontAlgn="auto" hangingPunct="1">
              <a:spcAft>
                <a:spcPts val="0"/>
              </a:spcAft>
              <a:defRPr/>
            </a:pPr>
            <a:r>
              <a:rPr lang="en-US" sz="2800" dirty="0" smtClean="0"/>
              <a:t>Blogs (“Web log”) began as outlets for amateurs wanting to express ideas, but they have become significant source of news and entertainment. </a:t>
            </a:r>
          </a:p>
          <a:p>
            <a:pPr eaLnBrk="1" fontAlgn="auto" hangingPunct="1">
              <a:spcAft>
                <a:spcPts val="0"/>
              </a:spcAft>
              <a:defRPr/>
            </a:pPr>
            <a:r>
              <a:rPr lang="en-US" sz="2800" dirty="0" smtClean="0"/>
              <a:t>Inexpensive video cameras and video-manipulation tools have resulted in a burst </a:t>
            </a:r>
            <a:br>
              <a:rPr lang="en-US" sz="2800" dirty="0" smtClean="0"/>
            </a:br>
            <a:r>
              <a:rPr lang="en-US" sz="2800" dirty="0" smtClean="0"/>
              <a:t>of amateur videos. </a:t>
            </a:r>
          </a:p>
          <a:p>
            <a:pPr eaLnBrk="1" fontAlgn="auto" hangingPunct="1">
              <a:spcAft>
                <a:spcPts val="0"/>
              </a:spcAft>
              <a:defRPr/>
            </a:pPr>
            <a:r>
              <a:rPr lang="en-US" sz="2800" dirty="0" smtClean="0"/>
              <a:t>Many videos on the Web can infringe copyrights owned by entertainment companies.</a:t>
            </a:r>
          </a:p>
          <a:p>
            <a:pPr eaLnBrk="1" fontAlgn="auto" hangingPunct="1">
              <a:spcAft>
                <a:spcPts val="0"/>
              </a:spcAft>
              <a:defRPr/>
            </a:pPr>
            <a:endParaRPr lang="en-US" dirty="0"/>
          </a:p>
        </p:txBody>
      </p:sp>
      <p:pic>
        <p:nvPicPr>
          <p:cNvPr id="5"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817563" y="182563"/>
            <a:ext cx="8429625" cy="128587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0" y="1371600"/>
            <a:ext cx="7772400" cy="4876800"/>
          </a:xfrm>
        </p:spPr>
        <p:txBody>
          <a:bodyPr rtlCol="0">
            <a:normAutofit/>
          </a:bodyPr>
          <a:lstStyle/>
          <a:p>
            <a:pPr marL="0" indent="0" eaLnBrk="1" fontAlgn="auto" hangingPunct="1">
              <a:spcAft>
                <a:spcPts val="0"/>
              </a:spcAft>
              <a:buFont typeface="Wingdings" pitchFamily="2" charset="2"/>
              <a:buNone/>
              <a:defRPr/>
            </a:pPr>
            <a:r>
              <a:rPr lang="en-US" dirty="0" smtClean="0"/>
              <a:t>Collaboration</a:t>
            </a:r>
          </a:p>
          <a:p>
            <a:pPr eaLnBrk="1" fontAlgn="auto" hangingPunct="1">
              <a:spcAft>
                <a:spcPts val="0"/>
              </a:spcAft>
              <a:defRPr/>
            </a:pPr>
            <a:r>
              <a:rPr lang="en-US" sz="2800" dirty="0" smtClean="0"/>
              <a:t>Wikipedia: The online, collaborative encyclopedia written by volunteers.</a:t>
            </a:r>
          </a:p>
          <a:p>
            <a:pPr eaLnBrk="1" fontAlgn="auto" hangingPunct="1">
              <a:spcAft>
                <a:spcPts val="0"/>
              </a:spcAft>
              <a:defRPr/>
            </a:pPr>
            <a:r>
              <a:rPr lang="en-US" sz="2800" dirty="0" smtClean="0"/>
              <a:t>Informal communities of programmers create and maintain free software.</a:t>
            </a:r>
          </a:p>
          <a:p>
            <a:pPr eaLnBrk="1" fontAlgn="auto" hangingPunct="1">
              <a:spcAft>
                <a:spcPts val="0"/>
              </a:spcAft>
              <a:defRPr/>
            </a:pPr>
            <a:r>
              <a:rPr lang="en-US" sz="2800" dirty="0" smtClean="0"/>
              <a:t>Watch-dogs on the Web: Informal, decentralized groups of people help investigate crimes</a:t>
            </a:r>
            <a:r>
              <a:rPr lang="en-US" sz="2800" dirty="0" smtClean="0"/>
              <a:t>.</a:t>
            </a:r>
          </a:p>
          <a:p>
            <a:pPr eaLnBrk="1" fontAlgn="auto" hangingPunct="1">
              <a:spcAft>
                <a:spcPts val="0"/>
              </a:spcAft>
              <a:defRPr/>
            </a:pPr>
            <a:r>
              <a:rPr lang="en-US" sz="2800" dirty="0" smtClean="0"/>
              <a:t>Doxing</a:t>
            </a:r>
            <a:endParaRPr lang="en-US" sz="2800" dirty="0" smtClean="0"/>
          </a:p>
        </p:txBody>
      </p:sp>
      <p:pic>
        <p:nvPicPr>
          <p:cNvPr id="5"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817563" y="182563"/>
            <a:ext cx="8429625" cy="128587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0" y="1371600"/>
            <a:ext cx="7620000" cy="4876800"/>
          </a:xfrm>
        </p:spPr>
        <p:txBody>
          <a:bodyPr rtlCol="0">
            <a:normAutofit fontScale="92500" lnSpcReduction="20000"/>
          </a:bodyPr>
          <a:lstStyle/>
          <a:p>
            <a:pPr marL="0" indent="0" eaLnBrk="1" fontAlgn="auto" hangingPunct="1">
              <a:spcAft>
                <a:spcPts val="0"/>
              </a:spcAft>
              <a:buFont typeface="Wingdings" pitchFamily="2" charset="2"/>
              <a:buNone/>
              <a:defRPr/>
            </a:pPr>
            <a:r>
              <a:rPr lang="en-US" dirty="0" smtClean="0"/>
              <a:t>E-commerce </a:t>
            </a:r>
          </a:p>
          <a:p>
            <a:pPr eaLnBrk="1" fontAlgn="auto" hangingPunct="1">
              <a:spcAft>
                <a:spcPts val="0"/>
              </a:spcAft>
              <a:defRPr/>
            </a:pPr>
            <a:r>
              <a:rPr lang="en-US" sz="2800" dirty="0" smtClean="0">
                <a:hlinkClick r:id="rId3"/>
              </a:rPr>
              <a:t>Amazon.com</a:t>
            </a:r>
            <a:r>
              <a:rPr lang="en-US" sz="2800" dirty="0" smtClean="0"/>
              <a:t> started </a:t>
            </a:r>
            <a:r>
              <a:rPr lang="en-US" sz="2800" dirty="0"/>
              <a:t>in 1994 </a:t>
            </a:r>
            <a:r>
              <a:rPr lang="en-US" sz="2800" dirty="0" smtClean="0"/>
              <a:t>selling books on the Web. It has grown to be one of the most popular, reliable, and user-friendly commercial sites.</a:t>
            </a:r>
          </a:p>
          <a:p>
            <a:pPr eaLnBrk="1" fontAlgn="auto" hangingPunct="1">
              <a:lnSpc>
                <a:spcPct val="90000"/>
              </a:lnSpc>
              <a:spcAft>
                <a:spcPts val="0"/>
              </a:spcAft>
              <a:defRPr/>
            </a:pPr>
            <a:r>
              <a:rPr lang="en-US" sz="2800" dirty="0" smtClean="0">
                <a:hlinkClick r:id="rId4"/>
              </a:rPr>
              <a:t>eBay.com</a:t>
            </a:r>
            <a:r>
              <a:rPr lang="en-US" sz="2800" dirty="0" smtClean="0"/>
              <a:t> facilitates online auctions</a:t>
            </a:r>
            <a:r>
              <a:rPr lang="en-US" sz="2800" dirty="0"/>
              <a:t>. People were reluctant to provide credit card information to make online purchases, so </a:t>
            </a:r>
            <a:r>
              <a:rPr lang="en-US" sz="2800" dirty="0">
                <a:hlinkClick r:id="rId5"/>
              </a:rPr>
              <a:t>PayPal.com</a:t>
            </a:r>
            <a:r>
              <a:rPr lang="en-US" sz="2800" dirty="0"/>
              <a:t> grew out of need for trusted intermediary to handle payments. </a:t>
            </a:r>
            <a:endParaRPr lang="en-US" sz="2800" dirty="0" smtClean="0"/>
          </a:p>
          <a:p>
            <a:pPr eaLnBrk="1" fontAlgn="auto" hangingPunct="1">
              <a:lnSpc>
                <a:spcPct val="90000"/>
              </a:lnSpc>
              <a:spcAft>
                <a:spcPts val="0"/>
              </a:spcAft>
              <a:defRPr/>
            </a:pPr>
            <a:r>
              <a:rPr lang="en-US" sz="2800" dirty="0" smtClean="0"/>
              <a:t>Traditional brick-and-mortar business have established Web sites.</a:t>
            </a:r>
          </a:p>
          <a:p>
            <a:pPr eaLnBrk="1" fontAlgn="auto" hangingPunct="1">
              <a:lnSpc>
                <a:spcPct val="90000"/>
              </a:lnSpc>
              <a:spcAft>
                <a:spcPts val="0"/>
              </a:spcAft>
              <a:defRPr/>
            </a:pPr>
            <a:r>
              <a:rPr lang="en-US" sz="2800" dirty="0" smtClean="0"/>
              <a:t>Online sales in the United States now total hundreds of billions of dollars a year.</a:t>
            </a:r>
          </a:p>
          <a:p>
            <a:pPr eaLnBrk="1" fontAlgn="auto" hangingPunct="1">
              <a:lnSpc>
                <a:spcPct val="90000"/>
              </a:lnSpc>
              <a:spcAft>
                <a:spcPts val="0"/>
              </a:spcAft>
              <a:defRPr/>
            </a:pPr>
            <a:r>
              <a:rPr lang="en-US" sz="2800" dirty="0" smtClean="0"/>
              <a:t>Sellers can sell directly to buyers, resulting in a peer-to-peer economy.</a:t>
            </a:r>
          </a:p>
          <a:p>
            <a:pPr eaLnBrk="1" fontAlgn="auto" hangingPunct="1">
              <a:lnSpc>
                <a:spcPct val="90000"/>
              </a:lnSpc>
              <a:spcAft>
                <a:spcPts val="0"/>
              </a:spcAft>
              <a:defRPr/>
            </a:pPr>
            <a:endParaRPr lang="en-US" sz="2800" dirty="0"/>
          </a:p>
        </p:txBody>
      </p:sp>
      <p:pic>
        <p:nvPicPr>
          <p:cNvPr id="5" name="Title 2"/>
          <p:cNvPicPr>
            <a:picLocks noGrp="1" noChangeArrowheads="1"/>
          </p:cNvPicPr>
          <p:nvPr>
            <p:ph type="title"/>
          </p:nvPr>
        </p:nvPicPr>
        <p:blipFill>
          <a:blip r:embed="rId6">
            <a:extLst>
              <a:ext uri="{28A0092B-C50C-407E-A947-70E740481C1C}">
                <a14:useLocalDpi xmlns:a14="http://schemas.microsoft.com/office/drawing/2010/main" val="0"/>
              </a:ext>
            </a:extLst>
          </a:blip>
          <a:srcRect/>
          <a:stretch>
            <a:fillRect/>
          </a:stretch>
        </p:blipFill>
        <p:spPr>
          <a:xfrm>
            <a:off x="817563" y="182563"/>
            <a:ext cx="8429625" cy="128587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eaLnBrk="1" fontAlgn="auto" hangingPunct="1">
              <a:spcAft>
                <a:spcPts val="0"/>
              </a:spcAft>
              <a:buFontTx/>
              <a:buNone/>
              <a:defRPr/>
            </a:pPr>
            <a:r>
              <a:rPr lang="en-US" dirty="0" smtClean="0"/>
              <a:t>A variety of ethical views</a:t>
            </a:r>
            <a:r>
              <a:rPr lang="en-US" dirty="0"/>
              <a:t>:</a:t>
            </a:r>
          </a:p>
          <a:p>
            <a:pPr eaLnBrk="1" fontAlgn="auto" hangingPunct="1">
              <a:spcAft>
                <a:spcPts val="0"/>
              </a:spcAft>
              <a:defRPr/>
            </a:pPr>
            <a:r>
              <a:rPr lang="en-US" sz="2800" dirty="0" smtClean="0"/>
              <a:t>Deontological theories</a:t>
            </a:r>
            <a:endParaRPr lang="en-US" sz="2800" dirty="0"/>
          </a:p>
          <a:p>
            <a:pPr eaLnBrk="1" fontAlgn="auto" hangingPunct="1">
              <a:spcAft>
                <a:spcPts val="0"/>
              </a:spcAft>
              <a:defRPr/>
            </a:pPr>
            <a:r>
              <a:rPr lang="en-US" sz="2800" dirty="0"/>
              <a:t>Utilitarianism</a:t>
            </a:r>
          </a:p>
          <a:p>
            <a:pPr eaLnBrk="1" fontAlgn="auto" hangingPunct="1">
              <a:spcAft>
                <a:spcPts val="0"/>
              </a:spcAft>
              <a:defRPr/>
            </a:pPr>
            <a:r>
              <a:rPr lang="en-US" sz="2800" dirty="0"/>
              <a:t>Natural rights</a:t>
            </a:r>
          </a:p>
          <a:p>
            <a:pPr eaLnBrk="1" fontAlgn="auto" hangingPunct="1">
              <a:spcAft>
                <a:spcPts val="0"/>
              </a:spcAft>
              <a:defRPr/>
            </a:pPr>
            <a:endParaRPr lang="en-US" sz="2800" dirty="0"/>
          </a:p>
        </p:txBody>
      </p:sp>
      <p:pic>
        <p:nvPicPr>
          <p:cNvPr id="3" name="Tit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a:p>
        </p:txBody>
      </p:sp>
    </p:spTree>
    <p:extLst>
      <p:ext uri="{BB962C8B-B14F-4D97-AF65-F5344CB8AC3E}">
        <p14:creationId xmlns:p14="http://schemas.microsoft.com/office/powerpoint/2010/main" val="38091115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0" y="1371600"/>
            <a:ext cx="7620000" cy="4876800"/>
          </a:xfrm>
        </p:spPr>
        <p:txBody>
          <a:bodyPr rtlCol="0">
            <a:normAutofit/>
          </a:bodyPr>
          <a:lstStyle/>
          <a:p>
            <a:pPr marL="0" indent="0" eaLnBrk="1" fontAlgn="auto" hangingPunct="1">
              <a:spcAft>
                <a:spcPts val="0"/>
              </a:spcAft>
              <a:buFont typeface="Wingdings" pitchFamily="2" charset="2"/>
              <a:buNone/>
              <a:defRPr/>
            </a:pPr>
            <a:r>
              <a:rPr lang="en-US" dirty="0" smtClean="0"/>
              <a:t>Free stuff</a:t>
            </a:r>
          </a:p>
          <a:p>
            <a:pPr eaLnBrk="1" fontAlgn="auto" hangingPunct="1">
              <a:spcAft>
                <a:spcPts val="0"/>
              </a:spcAft>
              <a:defRPr/>
            </a:pPr>
            <a:r>
              <a:rPr lang="en-US" sz="2800" dirty="0" smtClean="0"/>
              <a:t>Email programs and email accounts, browsers, filters, firewalls, encryption software, word processors, spreadsheets, software for viewing documents, software to manipulate photos and video, and much more</a:t>
            </a:r>
            <a:endParaRPr lang="en-US" sz="2800" dirty="0"/>
          </a:p>
          <a:p>
            <a:pPr eaLnBrk="1" fontAlgn="auto" hangingPunct="1">
              <a:spcAft>
                <a:spcPts val="0"/>
              </a:spcAft>
              <a:defRPr/>
            </a:pPr>
            <a:r>
              <a:rPr lang="en-US" sz="2800" dirty="0" smtClean="0"/>
              <a:t>Phone services using VOIP such as Skype</a:t>
            </a:r>
          </a:p>
          <a:p>
            <a:pPr eaLnBrk="1" fontAlgn="auto" hangingPunct="1">
              <a:spcAft>
                <a:spcPts val="0"/>
              </a:spcAft>
              <a:defRPr/>
            </a:pPr>
            <a:r>
              <a:rPr lang="en-US" sz="2800" dirty="0" smtClean="0"/>
              <a:t>Craigslist classified ad site</a:t>
            </a:r>
          </a:p>
          <a:p>
            <a:pPr eaLnBrk="1" fontAlgn="auto" hangingPunct="1">
              <a:spcAft>
                <a:spcPts val="0"/>
              </a:spcAft>
              <a:defRPr/>
            </a:pPr>
            <a:r>
              <a:rPr lang="en-US" sz="2800" dirty="0" smtClean="0"/>
              <a:t>University </a:t>
            </a:r>
            <a:r>
              <a:rPr lang="en-US" sz="2800" dirty="0" smtClean="0"/>
              <a:t>lectures</a:t>
            </a:r>
          </a:p>
        </p:txBody>
      </p:sp>
      <p:pic>
        <p:nvPicPr>
          <p:cNvPr id="5" name="Tit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817563" y="182563"/>
            <a:ext cx="8429625" cy="128587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0" y="1371600"/>
            <a:ext cx="7848600" cy="4876800"/>
          </a:xfrm>
        </p:spPr>
        <p:txBody>
          <a:bodyPr rtlCol="0">
            <a:normAutofit/>
          </a:bodyPr>
          <a:lstStyle/>
          <a:p>
            <a:pPr marL="0" indent="0" eaLnBrk="1" fontAlgn="auto" hangingPunct="1">
              <a:spcAft>
                <a:spcPts val="0"/>
              </a:spcAft>
              <a:buFont typeface="Wingdings" pitchFamily="2" charset="2"/>
              <a:buNone/>
              <a:defRPr/>
            </a:pPr>
            <a:r>
              <a:rPr lang="en-US" dirty="0" smtClean="0"/>
              <a:t>Free stuff</a:t>
            </a:r>
          </a:p>
          <a:p>
            <a:pPr eaLnBrk="1" fontAlgn="auto" hangingPunct="1">
              <a:spcAft>
                <a:spcPts val="0"/>
              </a:spcAft>
              <a:defRPr/>
            </a:pPr>
            <a:r>
              <a:rPr lang="en-US" sz="2800" dirty="0" smtClean="0"/>
              <a:t>Advertising pays for many free sites and services, but not all. </a:t>
            </a:r>
          </a:p>
          <a:p>
            <a:pPr eaLnBrk="1" fontAlgn="auto" hangingPunct="1">
              <a:spcAft>
                <a:spcPts val="0"/>
              </a:spcAft>
              <a:defRPr/>
            </a:pPr>
            <a:r>
              <a:rPr lang="en-US" sz="2800" dirty="0" smtClean="0"/>
              <a:t>Wikipedia funded through donations.</a:t>
            </a:r>
          </a:p>
          <a:p>
            <a:pPr eaLnBrk="1" fontAlgn="auto" hangingPunct="1">
              <a:spcAft>
                <a:spcPts val="0"/>
              </a:spcAft>
              <a:defRPr/>
            </a:pPr>
            <a:r>
              <a:rPr lang="en-US" sz="2800" dirty="0" smtClean="0"/>
              <a:t>Businesses provide some services for good public relations and as a marketing tool.</a:t>
            </a:r>
          </a:p>
          <a:p>
            <a:pPr eaLnBrk="1" fontAlgn="auto" hangingPunct="1">
              <a:spcAft>
                <a:spcPts val="0"/>
              </a:spcAft>
              <a:defRPr/>
            </a:pPr>
            <a:r>
              <a:rPr lang="en-US" sz="2800" dirty="0"/>
              <a:t>Generosity and public service </a:t>
            </a:r>
            <a:r>
              <a:rPr lang="en-US" sz="2800" dirty="0" smtClean="0"/>
              <a:t>flourish on the Web. Many people share their expertise just because they want to. </a:t>
            </a:r>
          </a:p>
        </p:txBody>
      </p:sp>
      <p:pic>
        <p:nvPicPr>
          <p:cNvPr id="5"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817563" y="182563"/>
            <a:ext cx="8429625" cy="128587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0" y="1371600"/>
            <a:ext cx="7543800" cy="4876800"/>
          </a:xfrm>
        </p:spPr>
        <p:txBody>
          <a:bodyPr rtlCol="0">
            <a:normAutofit/>
          </a:bodyPr>
          <a:lstStyle/>
          <a:p>
            <a:pPr marL="0" indent="0" eaLnBrk="1" fontAlgn="auto" hangingPunct="1">
              <a:spcAft>
                <a:spcPts val="0"/>
              </a:spcAft>
              <a:buNone/>
              <a:defRPr/>
            </a:pPr>
            <a:r>
              <a:rPr lang="en-US" dirty="0" smtClean="0"/>
              <a:t>Free </a:t>
            </a:r>
            <a:r>
              <a:rPr lang="en-US" dirty="0" smtClean="0"/>
              <a:t>stuff: </a:t>
            </a:r>
            <a:r>
              <a:rPr lang="en-US" sz="3200" i="1" dirty="0"/>
              <a:t>Is it really free?</a:t>
            </a:r>
          </a:p>
          <a:p>
            <a:pPr marL="0" indent="0" eaLnBrk="1" fontAlgn="auto" hangingPunct="1">
              <a:spcAft>
                <a:spcPts val="0"/>
              </a:spcAft>
              <a:buFont typeface="Wingdings" pitchFamily="2" charset="2"/>
              <a:buNone/>
              <a:defRPr/>
            </a:pPr>
            <a:endParaRPr lang="en-US" dirty="0" smtClean="0"/>
          </a:p>
          <a:p>
            <a:pPr eaLnBrk="1" fontAlgn="auto" hangingPunct="1">
              <a:spcAft>
                <a:spcPts val="0"/>
              </a:spcAft>
              <a:defRPr/>
            </a:pPr>
            <a:r>
              <a:rPr lang="en-US" dirty="0" smtClean="0"/>
              <a:t>In order for companies to earn ad revenue to fund multimillion-dollar services, many free sites collect information about our online activities and sell it to advertisers.  </a:t>
            </a:r>
          </a:p>
        </p:txBody>
      </p:sp>
      <p:pic>
        <p:nvPicPr>
          <p:cNvPr id="5"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817563" y="182563"/>
            <a:ext cx="8429625" cy="128587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marL="0" indent="0" eaLnBrk="1" fontAlgn="auto" hangingPunct="1">
              <a:spcAft>
                <a:spcPts val="0"/>
              </a:spcAft>
              <a:buFont typeface="Wingdings" pitchFamily="2" charset="2"/>
              <a:buNone/>
              <a:defRPr/>
            </a:pPr>
            <a:r>
              <a:rPr lang="en-US" dirty="0" smtClean="0"/>
              <a:t>Artificial intelligence</a:t>
            </a:r>
          </a:p>
          <a:p>
            <a:pPr eaLnBrk="1" fontAlgn="auto" hangingPunct="1">
              <a:spcAft>
                <a:spcPts val="0"/>
              </a:spcAft>
              <a:defRPr/>
            </a:pPr>
            <a:r>
              <a:rPr lang="en-US" sz="2800" dirty="0" smtClean="0"/>
              <a:t>A branch of computer science that makes computers perform tasks normally requiring human intelligence.</a:t>
            </a:r>
          </a:p>
          <a:p>
            <a:pPr eaLnBrk="1" fontAlgn="auto" hangingPunct="1">
              <a:spcAft>
                <a:spcPts val="0"/>
              </a:spcAft>
              <a:defRPr/>
            </a:pPr>
            <a:r>
              <a:rPr lang="en-US" sz="2800" dirty="0"/>
              <a:t>R</a:t>
            </a:r>
            <a:r>
              <a:rPr lang="en-US" sz="2800" dirty="0" smtClean="0"/>
              <a:t>esearchers realized that narrow, specialized skills were easier for computers than what a five-year-old does: recognize people, carry on a conversation, respond intelligently to the environment. </a:t>
            </a:r>
          </a:p>
          <a:p>
            <a:pPr eaLnBrk="1" fontAlgn="auto" hangingPunct="1">
              <a:spcAft>
                <a:spcPts val="0"/>
              </a:spcAft>
              <a:defRPr/>
            </a:pPr>
            <a:endParaRPr lang="en-US" sz="2800" dirty="0" smtClean="0"/>
          </a:p>
          <a:p>
            <a:pPr eaLnBrk="1" fontAlgn="auto" hangingPunct="1">
              <a:spcAft>
                <a:spcPts val="0"/>
              </a:spcAft>
              <a:defRPr/>
            </a:pPr>
            <a:endParaRPr lang="en-US" sz="2800" dirty="0" smtClean="0"/>
          </a:p>
        </p:txBody>
      </p:sp>
      <p:pic>
        <p:nvPicPr>
          <p:cNvPr id="5"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817563" y="182563"/>
            <a:ext cx="8429625" cy="128587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rtlCol="0">
            <a:normAutofit fontScale="85000" lnSpcReduction="20000"/>
          </a:bodyPr>
          <a:lstStyle/>
          <a:p>
            <a:pPr marL="0" indent="0" eaLnBrk="1" fontAlgn="auto" hangingPunct="1">
              <a:spcAft>
                <a:spcPts val="0"/>
              </a:spcAft>
              <a:buFont typeface="Wingdings" pitchFamily="2" charset="2"/>
              <a:buNone/>
              <a:defRPr/>
            </a:pPr>
            <a:r>
              <a:rPr lang="en-US" sz="3300" dirty="0" smtClean="0"/>
              <a:t>Discussion </a:t>
            </a:r>
            <a:r>
              <a:rPr lang="en-US" sz="3300" dirty="0" smtClean="0"/>
              <a:t>Questions: What are the ethical considerations involved in:</a:t>
            </a:r>
            <a:endParaRPr lang="en-US" sz="3300" dirty="0" smtClean="0"/>
          </a:p>
          <a:p>
            <a:pPr marL="0" indent="0" eaLnBrk="1" fontAlgn="auto" hangingPunct="1">
              <a:spcAft>
                <a:spcPts val="0"/>
              </a:spcAft>
              <a:buFont typeface="Wingdings" pitchFamily="2" charset="2"/>
              <a:buNone/>
              <a:defRPr/>
            </a:pPr>
            <a:endParaRPr lang="en-US" i="1" dirty="0" smtClean="0"/>
          </a:p>
          <a:p>
            <a:pPr marL="0" indent="0" eaLnBrk="1" fontAlgn="auto" hangingPunct="1">
              <a:spcAft>
                <a:spcPts val="0"/>
              </a:spcAft>
              <a:buFont typeface="Wingdings" pitchFamily="2" charset="2"/>
              <a:buNone/>
              <a:defRPr/>
            </a:pPr>
            <a:r>
              <a:rPr lang="en-US" i="1" dirty="0" smtClean="0"/>
              <a:t>When </a:t>
            </a:r>
            <a:r>
              <a:rPr lang="en-US" i="1" dirty="0" smtClean="0"/>
              <a:t>we can go into a hospital for surgery performed entirely by a machine? </a:t>
            </a:r>
          </a:p>
          <a:p>
            <a:pPr marL="0" indent="0" eaLnBrk="1" fontAlgn="auto" hangingPunct="1">
              <a:spcAft>
                <a:spcPts val="0"/>
              </a:spcAft>
              <a:buFont typeface="Wingdings" pitchFamily="2" charset="2"/>
              <a:buNone/>
              <a:defRPr/>
            </a:pPr>
            <a:endParaRPr lang="en-US" i="1" dirty="0"/>
          </a:p>
          <a:p>
            <a:pPr marL="0" indent="0" eaLnBrk="1" fontAlgn="auto" hangingPunct="1">
              <a:spcAft>
                <a:spcPts val="0"/>
              </a:spcAft>
              <a:buFont typeface="Wingdings" pitchFamily="2" charset="2"/>
              <a:buNone/>
              <a:defRPr/>
            </a:pPr>
            <a:r>
              <a:rPr lang="en-US" i="1" dirty="0" smtClean="0"/>
              <a:t>When </a:t>
            </a:r>
            <a:r>
              <a:rPr lang="en-US" i="1" dirty="0" smtClean="0"/>
              <a:t>we can have a conversation and not know if we are conversing with a human or a machine?</a:t>
            </a:r>
          </a:p>
          <a:p>
            <a:pPr marL="0" indent="0" eaLnBrk="1" fontAlgn="auto" hangingPunct="1">
              <a:spcAft>
                <a:spcPts val="0"/>
              </a:spcAft>
              <a:buFont typeface="Wingdings" pitchFamily="2" charset="2"/>
              <a:buNone/>
              <a:defRPr/>
            </a:pPr>
            <a:endParaRPr lang="en-US" i="1" dirty="0"/>
          </a:p>
          <a:p>
            <a:pPr marL="0" indent="0" eaLnBrk="1" fontAlgn="auto" hangingPunct="1">
              <a:spcAft>
                <a:spcPts val="0"/>
              </a:spcAft>
              <a:buFont typeface="Wingdings" pitchFamily="2" charset="2"/>
              <a:buNone/>
              <a:defRPr/>
            </a:pPr>
            <a:r>
              <a:rPr lang="en-US" i="1" dirty="0" smtClean="0"/>
              <a:t>When </a:t>
            </a:r>
            <a:r>
              <a:rPr lang="en-US" i="1" dirty="0" smtClean="0"/>
              <a:t>chips implanted in our brains enhance our memory with gigabytes of data and a search engine? Will we still be human?</a:t>
            </a:r>
            <a:endParaRPr lang="en-US" i="1" dirty="0"/>
          </a:p>
        </p:txBody>
      </p:sp>
      <p:pic>
        <p:nvPicPr>
          <p:cNvPr id="12" name="Tit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817563" y="182563"/>
            <a:ext cx="8429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eaLnBrk="1" fontAlgn="auto" hangingPunct="1">
              <a:spcAft>
                <a:spcPts val="0"/>
              </a:spcAft>
              <a:buFontTx/>
              <a:buNone/>
              <a:defRPr/>
            </a:pPr>
            <a:r>
              <a:rPr lang="en-US" dirty="0" smtClean="0"/>
              <a:t>A variety of ethical views:</a:t>
            </a:r>
            <a:endParaRPr lang="en-US" dirty="0"/>
          </a:p>
          <a:p>
            <a:pPr eaLnBrk="1" fontAlgn="auto" hangingPunct="1">
              <a:spcAft>
                <a:spcPts val="0"/>
              </a:spcAft>
              <a:defRPr/>
            </a:pPr>
            <a:r>
              <a:rPr lang="en-US" sz="2800" dirty="0" smtClean="0"/>
              <a:t>Negative </a:t>
            </a:r>
            <a:r>
              <a:rPr lang="en-US" sz="2800" dirty="0"/>
              <a:t>rights (liberties)</a:t>
            </a:r>
          </a:p>
          <a:p>
            <a:pPr lvl="1" eaLnBrk="1" fontAlgn="auto" hangingPunct="1">
              <a:spcAft>
                <a:spcPts val="0"/>
              </a:spcAft>
              <a:defRPr/>
            </a:pPr>
            <a:r>
              <a:rPr lang="en-US" sz="2400" dirty="0"/>
              <a:t>The right to act without interference</a:t>
            </a:r>
          </a:p>
          <a:p>
            <a:pPr eaLnBrk="1" fontAlgn="auto" hangingPunct="1">
              <a:spcAft>
                <a:spcPts val="0"/>
              </a:spcAft>
              <a:defRPr/>
            </a:pPr>
            <a:r>
              <a:rPr lang="en-US" sz="2800" dirty="0"/>
              <a:t>Positive rights (claim-rights)</a:t>
            </a:r>
          </a:p>
          <a:p>
            <a:pPr lvl="1" eaLnBrk="1" fontAlgn="auto" hangingPunct="1">
              <a:spcAft>
                <a:spcPts val="0"/>
              </a:spcAft>
              <a:defRPr/>
            </a:pPr>
            <a:r>
              <a:rPr lang="en-US" sz="2400" dirty="0"/>
              <a:t>An obligation of some people to provide certain things for others</a:t>
            </a:r>
          </a:p>
          <a:p>
            <a:pPr eaLnBrk="1" fontAlgn="auto" hangingPunct="1">
              <a:spcAft>
                <a:spcPts val="0"/>
              </a:spcAft>
              <a:defRPr/>
            </a:pPr>
            <a:endParaRPr lang="en-US" dirty="0"/>
          </a:p>
        </p:txBody>
      </p:sp>
      <p:pic>
        <p:nvPicPr>
          <p:cNvPr id="3" name="Tit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a:p>
        </p:txBody>
      </p:sp>
    </p:spTree>
    <p:extLst>
      <p:ext uri="{BB962C8B-B14F-4D97-AF65-F5344CB8AC3E}">
        <p14:creationId xmlns:p14="http://schemas.microsoft.com/office/powerpoint/2010/main" val="41578311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marL="0" indent="0" eaLnBrk="1" fontAlgn="auto" hangingPunct="1">
              <a:spcAft>
                <a:spcPts val="0"/>
              </a:spcAft>
              <a:buFont typeface="Wingdings" pitchFamily="2" charset="2"/>
              <a:buNone/>
              <a:defRPr/>
            </a:pPr>
            <a:r>
              <a:rPr lang="en-US" dirty="0" smtClean="0"/>
              <a:t>A var</a:t>
            </a:r>
            <a:r>
              <a:rPr lang="en-US" dirty="0"/>
              <a:t>iety of ethical </a:t>
            </a:r>
            <a:r>
              <a:rPr lang="en-US" dirty="0" smtClean="0"/>
              <a:t>views:</a:t>
            </a:r>
            <a:endParaRPr lang="en-US" dirty="0"/>
          </a:p>
          <a:p>
            <a:pPr eaLnBrk="1" fontAlgn="auto" hangingPunct="1">
              <a:spcAft>
                <a:spcPts val="0"/>
              </a:spcAft>
              <a:defRPr/>
            </a:pPr>
            <a:r>
              <a:rPr lang="en-US" sz="2800" dirty="0" smtClean="0"/>
              <a:t>Golden rules</a:t>
            </a:r>
            <a:endParaRPr lang="en-US" sz="2800" dirty="0"/>
          </a:p>
          <a:p>
            <a:pPr lvl="1" eaLnBrk="1" fontAlgn="auto" hangingPunct="1">
              <a:spcAft>
                <a:spcPts val="0"/>
              </a:spcAft>
              <a:defRPr/>
            </a:pPr>
            <a:r>
              <a:rPr lang="en-US" sz="2400" dirty="0"/>
              <a:t>Treat others as you would want them to treat you. </a:t>
            </a:r>
            <a:endParaRPr lang="en-US" sz="2400" dirty="0" smtClean="0"/>
          </a:p>
          <a:p>
            <a:pPr eaLnBrk="1" fontAlgn="auto" hangingPunct="1">
              <a:spcAft>
                <a:spcPts val="0"/>
              </a:spcAft>
              <a:defRPr/>
            </a:pPr>
            <a:r>
              <a:rPr lang="en-US" sz="2800" dirty="0"/>
              <a:t>Contributing to </a:t>
            </a:r>
            <a:r>
              <a:rPr lang="en-US" sz="2800" dirty="0" smtClean="0"/>
              <a:t>society</a:t>
            </a:r>
            <a:endParaRPr lang="en-US" sz="2800" dirty="0"/>
          </a:p>
          <a:p>
            <a:pPr lvl="1" eaLnBrk="1" fontAlgn="auto" hangingPunct="1">
              <a:spcAft>
                <a:spcPts val="0"/>
              </a:spcAft>
              <a:defRPr/>
            </a:pPr>
            <a:r>
              <a:rPr lang="en-US" sz="2400" dirty="0"/>
              <a:t>Doing one’s work honestly, responsibly, ethically, creatively, and well </a:t>
            </a:r>
            <a:r>
              <a:rPr lang="en-US" sz="2400" dirty="0" smtClean="0"/>
              <a:t>is virtuous.</a:t>
            </a:r>
            <a:endParaRPr lang="en-US" sz="2400" dirty="0"/>
          </a:p>
          <a:p>
            <a:pPr lvl="1" eaLnBrk="1" fontAlgn="auto" hangingPunct="1">
              <a:spcAft>
                <a:spcPts val="0"/>
              </a:spcAft>
              <a:defRPr/>
            </a:pPr>
            <a:endParaRPr lang="en-US" dirty="0"/>
          </a:p>
        </p:txBody>
      </p:sp>
      <p:pic>
        <p:nvPicPr>
          <p:cNvPr id="3" name="Tit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a:p>
        </p:txBody>
      </p:sp>
    </p:spTree>
    <p:extLst>
      <p:ext uri="{BB962C8B-B14F-4D97-AF65-F5344CB8AC3E}">
        <p14:creationId xmlns:p14="http://schemas.microsoft.com/office/powerpoint/2010/main" val="38346646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marL="0" indent="0" eaLnBrk="1" fontAlgn="auto" hangingPunct="1">
              <a:spcAft>
                <a:spcPts val="0"/>
              </a:spcAft>
              <a:buFont typeface="Wingdings" pitchFamily="2" charset="2"/>
              <a:buNone/>
              <a:defRPr/>
            </a:pPr>
            <a:r>
              <a:rPr lang="en-US" dirty="0" smtClean="0"/>
              <a:t>A variety of ethical views:</a:t>
            </a:r>
          </a:p>
          <a:p>
            <a:pPr eaLnBrk="1" fontAlgn="auto" hangingPunct="1">
              <a:spcAft>
                <a:spcPts val="0"/>
              </a:spcAft>
              <a:defRPr/>
            </a:pPr>
            <a:r>
              <a:rPr lang="en-US" sz="2800" dirty="0" smtClean="0"/>
              <a:t>Social contracts and a theory of political justice</a:t>
            </a:r>
          </a:p>
          <a:p>
            <a:pPr lvl="1" eaLnBrk="1" fontAlgn="auto" hangingPunct="1">
              <a:spcAft>
                <a:spcPts val="0"/>
              </a:spcAft>
              <a:defRPr/>
            </a:pPr>
            <a:r>
              <a:rPr lang="en-US" sz="2400" dirty="0" smtClean="0"/>
              <a:t>People willingly submit to a common law in order to live in a civil society.</a:t>
            </a:r>
          </a:p>
          <a:p>
            <a:pPr eaLnBrk="1" fontAlgn="auto" hangingPunct="1">
              <a:spcAft>
                <a:spcPts val="0"/>
              </a:spcAft>
              <a:defRPr/>
            </a:pPr>
            <a:endParaRPr lang="en-US" dirty="0" smtClean="0"/>
          </a:p>
        </p:txBody>
      </p:sp>
      <p:pic>
        <p:nvPicPr>
          <p:cNvPr id="3"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a:p>
        </p:txBody>
      </p:sp>
    </p:spTree>
    <p:extLst>
      <p:ext uri="{BB962C8B-B14F-4D97-AF65-F5344CB8AC3E}">
        <p14:creationId xmlns:p14="http://schemas.microsoft.com/office/powerpoint/2010/main" val="15208251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marL="0" indent="0" eaLnBrk="1" fontAlgn="auto" hangingPunct="1">
              <a:spcAft>
                <a:spcPts val="0"/>
              </a:spcAft>
              <a:buFont typeface="Wingdings" pitchFamily="2" charset="2"/>
              <a:buNone/>
              <a:defRPr/>
            </a:pPr>
            <a:r>
              <a:rPr lang="en-US" dirty="0" smtClean="0"/>
              <a:t>A variety of ethical views:</a:t>
            </a:r>
          </a:p>
          <a:p>
            <a:pPr eaLnBrk="1" fontAlgn="auto" hangingPunct="1">
              <a:spcAft>
                <a:spcPts val="0"/>
              </a:spcAft>
              <a:defRPr/>
            </a:pPr>
            <a:r>
              <a:rPr lang="en-US" sz="2800" dirty="0" smtClean="0"/>
              <a:t>No simple answers</a:t>
            </a:r>
          </a:p>
          <a:p>
            <a:pPr lvl="1" eaLnBrk="1" fontAlgn="auto" hangingPunct="1">
              <a:spcAft>
                <a:spcPts val="0"/>
              </a:spcAft>
              <a:defRPr/>
            </a:pPr>
            <a:r>
              <a:rPr lang="en-US" sz="2400" dirty="0" smtClean="0"/>
              <a:t>Human behavior and real human situations are complex. There are often trade-offs to consider.</a:t>
            </a:r>
          </a:p>
          <a:p>
            <a:pPr lvl="1" eaLnBrk="1" fontAlgn="auto" hangingPunct="1">
              <a:spcAft>
                <a:spcPts val="0"/>
              </a:spcAft>
              <a:defRPr/>
            </a:pPr>
            <a:r>
              <a:rPr lang="en-US" sz="2400" dirty="0" smtClean="0"/>
              <a:t>Ethical theories help to identify important principles or guidelines. </a:t>
            </a:r>
          </a:p>
          <a:p>
            <a:pPr eaLnBrk="1" fontAlgn="auto" hangingPunct="1">
              <a:spcAft>
                <a:spcPts val="0"/>
              </a:spcAft>
              <a:defRPr/>
            </a:pPr>
            <a:endParaRPr lang="en-US" dirty="0"/>
          </a:p>
        </p:txBody>
      </p:sp>
      <p:pic>
        <p:nvPicPr>
          <p:cNvPr id="3"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a:p>
        </p:txBody>
      </p:sp>
    </p:spTree>
    <p:extLst>
      <p:ext uri="{BB962C8B-B14F-4D97-AF65-F5344CB8AC3E}">
        <p14:creationId xmlns:p14="http://schemas.microsoft.com/office/powerpoint/2010/main" val="41450095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marL="0" indent="0" eaLnBrk="1" fontAlgn="auto" hangingPunct="1">
              <a:spcAft>
                <a:spcPts val="0"/>
              </a:spcAft>
              <a:buFont typeface="Wingdings" pitchFamily="2" charset="2"/>
              <a:buNone/>
              <a:defRPr/>
            </a:pPr>
            <a:r>
              <a:rPr lang="en-US" dirty="0" smtClean="0"/>
              <a:t>A variety of ethical views:</a:t>
            </a:r>
          </a:p>
          <a:p>
            <a:pPr eaLnBrk="1" fontAlgn="auto" hangingPunct="1">
              <a:spcAft>
                <a:spcPts val="0"/>
              </a:spcAft>
              <a:defRPr/>
            </a:pPr>
            <a:r>
              <a:rPr lang="en-US" sz="2800" dirty="0" smtClean="0"/>
              <a:t>Do organizations have ethics?</a:t>
            </a:r>
          </a:p>
          <a:p>
            <a:pPr lvl="1" eaLnBrk="1" fontAlgn="auto" hangingPunct="1">
              <a:spcAft>
                <a:spcPts val="0"/>
              </a:spcAft>
              <a:defRPr/>
            </a:pPr>
            <a:r>
              <a:rPr lang="en-US" sz="2400" dirty="0" smtClean="0"/>
              <a:t>Ultimately, it is individuals who are making decisions and taking actions. We can hold both the individuals and the organization responsible for their acts.</a:t>
            </a:r>
          </a:p>
        </p:txBody>
      </p:sp>
      <p:pic>
        <p:nvPicPr>
          <p:cNvPr id="3"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a:p>
        </p:txBody>
      </p:sp>
    </p:spTree>
    <p:extLst>
      <p:ext uri="{BB962C8B-B14F-4D97-AF65-F5344CB8AC3E}">
        <p14:creationId xmlns:p14="http://schemas.microsoft.com/office/powerpoint/2010/main" val="1221058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eaLnBrk="1" fontAlgn="auto" hangingPunct="1">
              <a:spcAft>
                <a:spcPts val="0"/>
              </a:spcAft>
              <a:buFontTx/>
              <a:buNone/>
              <a:defRPr/>
            </a:pPr>
            <a:r>
              <a:rPr lang="en-US" dirty="0" smtClean="0"/>
              <a:t>Some important </a:t>
            </a:r>
            <a:r>
              <a:rPr lang="en-US" dirty="0"/>
              <a:t>d</a:t>
            </a:r>
            <a:r>
              <a:rPr lang="en-US" dirty="0" smtClean="0"/>
              <a:t>istinctions:</a:t>
            </a:r>
            <a:endParaRPr lang="en-US" dirty="0"/>
          </a:p>
          <a:p>
            <a:pPr eaLnBrk="1" fontAlgn="auto" hangingPunct="1">
              <a:spcAft>
                <a:spcPts val="0"/>
              </a:spcAft>
              <a:defRPr/>
            </a:pPr>
            <a:r>
              <a:rPr lang="en-US" sz="2800" dirty="0" smtClean="0"/>
              <a:t>Right, wrong, and okay</a:t>
            </a:r>
          </a:p>
          <a:p>
            <a:pPr eaLnBrk="1" fontAlgn="auto" hangingPunct="1">
              <a:spcAft>
                <a:spcPts val="0"/>
              </a:spcAft>
              <a:defRPr/>
            </a:pPr>
            <a:r>
              <a:rPr lang="en-US" sz="2800" dirty="0" smtClean="0"/>
              <a:t>Distinguishing  </a:t>
            </a:r>
            <a:r>
              <a:rPr lang="en-US" sz="2800" dirty="0"/>
              <a:t>wrong and harm</a:t>
            </a:r>
          </a:p>
          <a:p>
            <a:pPr eaLnBrk="1" fontAlgn="auto" hangingPunct="1">
              <a:spcAft>
                <a:spcPts val="0"/>
              </a:spcAft>
              <a:defRPr/>
            </a:pPr>
            <a:r>
              <a:rPr lang="en-US" sz="2800" dirty="0" smtClean="0"/>
              <a:t>Separating goals from constraints</a:t>
            </a:r>
          </a:p>
          <a:p>
            <a:pPr eaLnBrk="1" fontAlgn="auto" hangingPunct="1">
              <a:spcAft>
                <a:spcPts val="0"/>
              </a:spcAft>
              <a:defRPr/>
            </a:pPr>
            <a:r>
              <a:rPr lang="en-US" sz="2800" dirty="0" smtClean="0"/>
              <a:t>Personal </a:t>
            </a:r>
            <a:r>
              <a:rPr lang="en-US" sz="2800" dirty="0"/>
              <a:t>preference and ethics</a:t>
            </a:r>
          </a:p>
          <a:p>
            <a:pPr eaLnBrk="1" fontAlgn="auto" hangingPunct="1">
              <a:spcAft>
                <a:spcPts val="0"/>
              </a:spcAft>
              <a:defRPr/>
            </a:pPr>
            <a:r>
              <a:rPr lang="en-US" sz="2800" dirty="0"/>
              <a:t>Law </a:t>
            </a:r>
            <a:r>
              <a:rPr lang="en-US" sz="2800"/>
              <a:t>and </a:t>
            </a:r>
            <a:r>
              <a:rPr lang="en-US" sz="2800" smtClean="0"/>
              <a:t>ethics</a:t>
            </a:r>
            <a:endParaRPr lang="en-US" sz="2800" dirty="0"/>
          </a:p>
          <a:p>
            <a:pPr eaLnBrk="1" fontAlgn="auto" hangingPunct="1">
              <a:spcAft>
                <a:spcPts val="0"/>
              </a:spcAft>
              <a:defRPr/>
            </a:pPr>
            <a:endParaRPr lang="en-US" dirty="0"/>
          </a:p>
        </p:txBody>
      </p:sp>
      <p:pic>
        <p:nvPicPr>
          <p:cNvPr id="3"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a:p>
        </p:txBody>
      </p:sp>
    </p:spTree>
    <p:extLst>
      <p:ext uri="{BB962C8B-B14F-4D97-AF65-F5344CB8AC3E}">
        <p14:creationId xmlns:p14="http://schemas.microsoft.com/office/powerpoint/2010/main" val="34111002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eaLnBrk="1" fontAlgn="auto" hangingPunct="1">
              <a:spcAft>
                <a:spcPts val="0"/>
              </a:spcAft>
              <a:defRPr/>
            </a:pPr>
            <a:r>
              <a:rPr lang="en-US" dirty="0" smtClean="0"/>
              <a:t>The speed with which computing technology changes raises ethical issues/concerns at an equally fast pace.</a:t>
            </a:r>
            <a:endParaRPr lang="en-US" dirty="0"/>
          </a:p>
        </p:txBody>
      </p:sp>
      <p:pic>
        <p:nvPicPr>
          <p:cNvPr id="3" name="Tit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4" name="Footer Placeholder 3"/>
          <p:cNvSpPr>
            <a:spLocks noGrp="1"/>
          </p:cNvSpPr>
          <p:nvPr>
            <p:ph type="ftr" sz="quarter" idx="10"/>
          </p:nvPr>
        </p:nvSpPr>
        <p:spPr/>
        <p:txBody>
          <a:bodyPr/>
          <a:lstStyle/>
          <a:p>
            <a:r>
              <a:rPr lang="en-US" dirty="0"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aaseTemplate">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BaaseTemplate</Template>
  <TotalTime>0</TotalTime>
  <Words>2152</Words>
  <Application>Microsoft Office PowerPoint</Application>
  <PresentationFormat>On-screen Show (4:3)</PresentationFormat>
  <Paragraphs>193</Paragraphs>
  <Slides>24</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Times New Roman</vt:lpstr>
      <vt:lpstr>Wingdings</vt:lpstr>
      <vt:lpstr>BaaseTemplate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
  <cp:revision>1</cp:revision>
  <dcterms:created xsi:type="dcterms:W3CDTF">2012-08-27T15:56:47Z</dcterms:created>
  <dcterms:modified xsi:type="dcterms:W3CDTF">2019-08-26T13:47:19Z</dcterms:modified>
</cp:coreProperties>
</file>