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1" r:id="rId1"/>
  </p:sldMasterIdLst>
  <p:notesMasterIdLst>
    <p:notesMasterId r:id="rId29"/>
  </p:notesMasterIdLst>
  <p:handoutMasterIdLst>
    <p:handoutMasterId r:id="rId30"/>
  </p:handoutMasterIdLst>
  <p:sldIdLst>
    <p:sldId id="285" r:id="rId2"/>
    <p:sldId id="315" r:id="rId3"/>
    <p:sldId id="316" r:id="rId4"/>
    <p:sldId id="317" r:id="rId5"/>
    <p:sldId id="319" r:id="rId6"/>
    <p:sldId id="320" r:id="rId7"/>
    <p:sldId id="321" r:id="rId8"/>
    <p:sldId id="287" r:id="rId9"/>
    <p:sldId id="322" r:id="rId10"/>
    <p:sldId id="323" r:id="rId11"/>
    <p:sldId id="324" r:id="rId12"/>
    <p:sldId id="291" r:id="rId13"/>
    <p:sldId id="325" r:id="rId14"/>
    <p:sldId id="293" r:id="rId15"/>
    <p:sldId id="326" r:id="rId16"/>
    <p:sldId id="328" r:id="rId17"/>
    <p:sldId id="329" r:id="rId18"/>
    <p:sldId id="330" r:id="rId19"/>
    <p:sldId id="332" r:id="rId20"/>
    <p:sldId id="333" r:id="rId21"/>
    <p:sldId id="334" r:id="rId22"/>
    <p:sldId id="302" r:id="rId23"/>
    <p:sldId id="281" r:id="rId24"/>
    <p:sldId id="282" r:id="rId25"/>
    <p:sldId id="300" r:id="rId26"/>
    <p:sldId id="347" r:id="rId27"/>
    <p:sldId id="348"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27"/>
    <p:restoredTop sz="78664" autoAdjust="0"/>
  </p:normalViewPr>
  <p:slideViewPr>
    <p:cSldViewPr>
      <p:cViewPr varScale="1">
        <p:scale>
          <a:sx n="116" d="100"/>
          <a:sy n="116" d="100"/>
        </p:scale>
        <p:origin x="190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84950D0A-AC47-2942-A5EE-E22965B7A96F}" type="datetimeFigureOut">
              <a:rPr lang="en-US" altLang="x-none"/>
              <a:pPr/>
              <a:t>9/9/2019</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2F8A729-2C31-D743-BA18-36241F257720}" type="slidenum">
              <a:rPr lang="en-US" altLang="x-none"/>
              <a:pPr/>
              <a:t>‹#›</a:t>
            </a:fld>
            <a:endParaRPr lang="en-US" altLang="x-none"/>
          </a:p>
        </p:txBody>
      </p:sp>
    </p:spTree>
    <p:extLst>
      <p:ext uri="{BB962C8B-B14F-4D97-AF65-F5344CB8AC3E}">
        <p14:creationId xmlns:p14="http://schemas.microsoft.com/office/powerpoint/2010/main" val="4133365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4813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x-none" altLang="x-non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AE26A01-66BB-514C-9384-11EF87DD18AE}" type="slidenum">
              <a:rPr lang="en-US" altLang="x-none"/>
              <a:pPr/>
              <a:t>‹#›</a:t>
            </a:fld>
            <a:endParaRPr lang="en-US" altLang="x-none"/>
          </a:p>
        </p:txBody>
      </p:sp>
    </p:spTree>
    <p:extLst>
      <p:ext uri="{BB962C8B-B14F-4D97-AF65-F5344CB8AC3E}">
        <p14:creationId xmlns:p14="http://schemas.microsoft.com/office/powerpoint/2010/main" val="342669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a:ln/>
        </p:spPr>
      </p:sp>
      <p:sp>
        <p:nvSpPr>
          <p:cNvPr id="1126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Regarding our own actions, sometimes they are a result of intentional trade-offs (we give up some privacy in order to receive some benefit) and sometimes we are unaware of the risks.</a:t>
            </a:r>
          </a:p>
        </p:txBody>
      </p:sp>
      <p:sp>
        <p:nvSpPr>
          <p:cNvPr id="1126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483541E8-EA7E-4A4D-8C42-84BC0A90FE12}" type="slidenum">
              <a:rPr lang="en-US" altLang="x-none"/>
              <a:pPr/>
              <a:t>2</a:t>
            </a:fld>
            <a:endParaRPr lang="en-US" altLang="x-none"/>
          </a:p>
        </p:txBody>
      </p:sp>
    </p:spTree>
    <p:extLst>
      <p:ext uri="{BB962C8B-B14F-4D97-AF65-F5344CB8AC3E}">
        <p14:creationId xmlns:p14="http://schemas.microsoft.com/office/powerpoint/2010/main" val="2872774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D62AD893-899E-C842-B071-3FFDB3264E8E}" type="slidenum">
              <a:rPr lang="en-US" altLang="x-none"/>
              <a:pPr/>
              <a:t>12</a:t>
            </a:fld>
            <a:endParaRPr lang="en-US" altLang="x-none"/>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If the class doesn't mention it, make sure to mention that online opt-in choices may be pre-checked and require you un-checking the box to avoid opting in.</a:t>
            </a:r>
          </a:p>
          <a:p>
            <a:pPr eaLnBrk="1" hangingPunct="1"/>
            <a:endParaRPr lang="en-US" altLang="x-none"/>
          </a:p>
          <a:p>
            <a:pPr eaLnBrk="1" hangingPunct="1"/>
            <a:r>
              <a:rPr lang="en-US" altLang="x-none"/>
              <a:t>Be sure to mention the "subject to change without notice" clause found in most privacy policies.</a:t>
            </a:r>
          </a:p>
        </p:txBody>
      </p:sp>
    </p:spTree>
    <p:extLst>
      <p:ext uri="{BB962C8B-B14F-4D97-AF65-F5344CB8AC3E}">
        <p14:creationId xmlns:p14="http://schemas.microsoft.com/office/powerpoint/2010/main" val="294750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3481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2DBF6862-43EB-BB4B-8FE7-4D2802B1D799}" type="slidenum">
              <a:rPr lang="en-US" altLang="x-none"/>
              <a:pPr/>
              <a:t>13</a:t>
            </a:fld>
            <a:endParaRPr lang="en-US" altLang="x-none"/>
          </a:p>
        </p:txBody>
      </p:sp>
    </p:spTree>
    <p:extLst>
      <p:ext uri="{BB962C8B-B14F-4D97-AF65-F5344CB8AC3E}">
        <p14:creationId xmlns:p14="http://schemas.microsoft.com/office/powerpoint/2010/main" val="101099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All data on a cellphone (including deleted data and password protected data) can be extracted in less than two minutes at a traffic stop.</a:t>
            </a:r>
          </a:p>
        </p:txBody>
      </p:sp>
      <p:sp>
        <p:nvSpPr>
          <p:cNvPr id="3789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5CC5AF2-3507-AD44-9E6D-FD799672F9B6}" type="slidenum">
              <a:rPr lang="en-US" altLang="x-none"/>
              <a:pPr/>
              <a:t>15</a:t>
            </a:fld>
            <a:endParaRPr lang="en-US" altLang="x-none"/>
          </a:p>
        </p:txBody>
      </p:sp>
    </p:spTree>
    <p:extLst>
      <p:ext uri="{BB962C8B-B14F-4D97-AF65-F5344CB8AC3E}">
        <p14:creationId xmlns:p14="http://schemas.microsoft.com/office/powerpoint/2010/main" val="4261313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Justice Louis Brandeis dissented, arguing that the authors of the Fourth Amendment did all they could to protect liberty and privacy – including privacy of conversations – from intrusions by government based on the technology available at the time. </a:t>
            </a:r>
          </a:p>
        </p:txBody>
      </p:sp>
      <p:sp>
        <p:nvSpPr>
          <p:cNvPr id="419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4DE279D-292B-8C4D-AB50-0B941C245D94}" type="slidenum">
              <a:rPr lang="en-US" altLang="x-none"/>
              <a:pPr/>
              <a:t>16</a:t>
            </a:fld>
            <a:endParaRPr lang="en-US" altLang="x-none"/>
          </a:p>
        </p:txBody>
      </p:sp>
    </p:spTree>
    <p:extLst>
      <p:ext uri="{BB962C8B-B14F-4D97-AF65-F5344CB8AC3E}">
        <p14:creationId xmlns:p14="http://schemas.microsoft.com/office/powerpoint/2010/main" val="102737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In this case, law enforcement had attached a listening and recording device on the outside of a telephone booth to record a suspect’s conversation. </a:t>
            </a:r>
          </a:p>
          <a:p>
            <a:pPr eaLnBrk="1" hangingPunct="1"/>
            <a:endParaRPr lang="en-US" altLang="x-none"/>
          </a:p>
          <a:p>
            <a:pPr eaLnBrk="1" hangingPunct="1"/>
            <a:r>
              <a:rPr lang="en-US" altLang="x-none"/>
              <a:t>Although </a:t>
            </a:r>
            <a:r>
              <a:rPr lang="en-US" altLang="x-none" i="1"/>
              <a:t>Katz v United States</a:t>
            </a:r>
            <a:r>
              <a:rPr lang="en-US" altLang="x-none"/>
              <a:t> strengthened the Fourth Amendment in some ways, there is a significant risk in relying on reasonable “expectation of privacy” to define the areas where law enforcement needs a court order. The Court has interpreted “expectation of privacy” in a very restrictive way. For example, it ruled that if we share information with businesses such as our bank, then we have no reasonable expectation of privacy for that information (</a:t>
            </a:r>
            <a:r>
              <a:rPr lang="en-US" altLang="x-none" i="1"/>
              <a:t>United States v Miller, </a:t>
            </a:r>
            <a:r>
              <a:rPr lang="en-US" altLang="x-none"/>
              <a:t>1976). We share many kinds of personal information at specific Web sites where we expect it to be private. Is it safe from warrantless search?</a:t>
            </a:r>
          </a:p>
        </p:txBody>
      </p:sp>
      <p:sp>
        <p:nvSpPr>
          <p:cNvPr id="440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163D404-9FDB-D44A-8B64-5D0760372548}" type="slidenum">
              <a:rPr lang="en-US" altLang="x-none"/>
              <a:pPr/>
              <a:t>17</a:t>
            </a:fld>
            <a:endParaRPr lang="en-US" altLang="x-none"/>
          </a:p>
        </p:txBody>
      </p:sp>
    </p:spTree>
    <p:extLst>
      <p:ext uri="{BB962C8B-B14F-4D97-AF65-F5344CB8AC3E}">
        <p14:creationId xmlns:p14="http://schemas.microsoft.com/office/powerpoint/2010/main" val="3055727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This reasoning suggests that when a technology becomes more widely used, the government may use it for surveillance without a warrant.</a:t>
            </a:r>
          </a:p>
        </p:txBody>
      </p:sp>
      <p:sp>
        <p:nvSpPr>
          <p:cNvPr id="4608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8CEC73A-BDD4-9142-A547-07B93CE1E67A}" type="slidenum">
              <a:rPr lang="en-US" altLang="x-none"/>
              <a:pPr/>
              <a:t>18</a:t>
            </a:fld>
            <a:endParaRPr lang="en-US" altLang="x-none"/>
          </a:p>
        </p:txBody>
      </p:sp>
    </p:spTree>
    <p:extLst>
      <p:ext uri="{BB962C8B-B14F-4D97-AF65-F5344CB8AC3E}">
        <p14:creationId xmlns:p14="http://schemas.microsoft.com/office/powerpoint/2010/main" val="2683296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Police in Tampa, Florida, scanned the faces of all 100,000 fans and employees who entered the 2001 Super Bowl (causing some reporters to dub it Snooper Bowl) to search for criminals. People were not told that their faces were scanned.</a:t>
            </a:r>
          </a:p>
          <a:p>
            <a:pPr eaLnBrk="1" hangingPunct="1"/>
            <a:endParaRPr lang="en-US" altLang="x-none"/>
          </a:p>
          <a:p>
            <a:pPr eaLnBrk="1" hangingPunct="1"/>
            <a:r>
              <a:rPr lang="en-US" altLang="x-none"/>
              <a:t>Some cities have increased their camera surveillance programs, while others gave up their systems because they did not significantly reduce crime. (Some favor better lighting and more police patrols – low tech and less invasive of privacy.)</a:t>
            </a:r>
          </a:p>
          <a:p>
            <a:pPr eaLnBrk="1" hangingPunct="1"/>
            <a:endParaRPr lang="en-US" altLang="x-none"/>
          </a:p>
          <a:p>
            <a:pPr eaLnBrk="1" hangingPunct="1"/>
            <a:r>
              <a:rPr lang="en-US" altLang="x-none"/>
              <a:t>England was the first country to set up a large number (millions) of cameras in public places to deter crime. A study by a British university found a number of abuses by operators of surveillance cameras, including collecting salacious footage and showing it to colleagues.</a:t>
            </a:r>
          </a:p>
        </p:txBody>
      </p:sp>
      <p:sp>
        <p:nvSpPr>
          <p:cNvPr id="5017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A224575-7C92-B645-8182-F0BBD20413A5}" type="slidenum">
              <a:rPr lang="en-US" altLang="x-none"/>
              <a:pPr/>
              <a:t>19</a:t>
            </a:fld>
            <a:endParaRPr lang="en-US" altLang="x-none"/>
          </a:p>
        </p:txBody>
      </p:sp>
    </p:spTree>
    <p:extLst>
      <p:ext uri="{BB962C8B-B14F-4D97-AF65-F5344CB8AC3E}">
        <p14:creationId xmlns:p14="http://schemas.microsoft.com/office/powerpoint/2010/main" val="369416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522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83C34EF-B65B-5C40-8089-6DFF9415B229}" type="slidenum">
              <a:rPr lang="en-US" altLang="x-none"/>
              <a:pPr/>
              <a:t>20</a:t>
            </a:fld>
            <a:endParaRPr lang="en-US" altLang="x-none"/>
          </a:p>
        </p:txBody>
      </p:sp>
    </p:spTree>
    <p:extLst>
      <p:ext uri="{BB962C8B-B14F-4D97-AF65-F5344CB8AC3E}">
        <p14:creationId xmlns:p14="http://schemas.microsoft.com/office/powerpoint/2010/main" val="2151974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Companies say targeting reduces the number of ads overall that people will see and provides ads that people are more likely to want. Some targeting is quite reasonable: A clothing site does not display winter parkas on its home page for a shopper from Florida. Some targeting is less obvious.</a:t>
            </a:r>
          </a:p>
          <a:p>
            <a:pPr eaLnBrk="1" hangingPunct="1"/>
            <a:endParaRPr lang="en-US" altLang="x-none"/>
          </a:p>
          <a:p>
            <a:pPr eaLnBrk="1" hangingPunct="1"/>
            <a:r>
              <a:rPr lang="en-US" altLang="x-none"/>
              <a:t>Is the complex software that personalizes shopping online merely making up for the loss of information that would be available to sellers if we were shopping in person (such as a person’s gender and approximate age)? </a:t>
            </a:r>
          </a:p>
          <a:p>
            <a:pPr eaLnBrk="1" hangingPunct="1"/>
            <a:endParaRPr lang="en-US" altLang="x-none"/>
          </a:p>
          <a:p>
            <a:pPr eaLnBrk="1" hangingPunct="1"/>
            <a:r>
              <a:rPr lang="en-US" altLang="x-none"/>
              <a:t>Are some people uneasy mainly because they did not realize that their behavior affected what appears on their screen? Do people understand that if they see ads targeted to their interests, someone somewhere is storing information about them?</a:t>
            </a:r>
          </a:p>
        </p:txBody>
      </p:sp>
      <p:sp>
        <p:nvSpPr>
          <p:cNvPr id="542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E347ECBE-A7B5-1A43-89FC-B58F777B2EE3}" type="slidenum">
              <a:rPr lang="en-US" altLang="x-none"/>
              <a:pPr/>
              <a:t>21</a:t>
            </a:fld>
            <a:endParaRPr lang="en-US" altLang="x-none"/>
          </a:p>
        </p:txBody>
      </p:sp>
    </p:spTree>
    <p:extLst>
      <p:ext uri="{BB962C8B-B14F-4D97-AF65-F5344CB8AC3E}">
        <p14:creationId xmlns:p14="http://schemas.microsoft.com/office/powerpoint/2010/main" val="233716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A5281D60-ACE5-2D49-B63E-38126E457CD7}" type="slidenum">
              <a:rPr lang="en-US" altLang="x-none"/>
              <a:pPr/>
              <a:t>25</a:t>
            </a:fld>
            <a:endParaRPr lang="en-US" altLang="x-none"/>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REAL ID Act, passed in 2005, requires that in order to get a federally approved driver’s license or ID card, each person must provide documentation of address, birth date, Social Security number, and legal status in the U.S.</a:t>
            </a:r>
          </a:p>
          <a:p>
            <a:pPr eaLnBrk="1" hangingPunct="1"/>
            <a:endParaRPr lang="en-US" altLang="x-none"/>
          </a:p>
        </p:txBody>
      </p:sp>
    </p:spTree>
    <p:extLst>
      <p:ext uri="{BB962C8B-B14F-4D97-AF65-F5344CB8AC3E}">
        <p14:creationId xmlns:p14="http://schemas.microsoft.com/office/powerpoint/2010/main" val="240032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 terabyte is a trillion bytes.</a:t>
            </a:r>
          </a:p>
          <a:p>
            <a:pPr eaLnBrk="1" hangingPunct="1"/>
            <a:endParaRPr lang="en-US" altLang="x-none"/>
          </a:p>
          <a:p>
            <a:pPr eaLnBrk="1" hangingPunct="1"/>
            <a:r>
              <a:rPr lang="en-US" altLang="x-none"/>
              <a:t>Search query data can be subpoenaed in court.</a:t>
            </a:r>
          </a:p>
          <a:p>
            <a:pPr eaLnBrk="1" hangingPunct="1"/>
            <a:endParaRPr lang="en-US" altLang="x-none"/>
          </a:p>
        </p:txBody>
      </p:sp>
      <p:sp>
        <p:nvSpPr>
          <p:cNvPr id="153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C72E7CC8-D338-274C-8DFB-5C45E2290A4C}" type="slidenum">
              <a:rPr lang="en-US" altLang="x-none"/>
              <a:pPr/>
              <a:t>3</a:t>
            </a:fld>
            <a:endParaRPr lang="en-US" altLang="x-none"/>
          </a:p>
        </p:txBody>
      </p:sp>
    </p:spTree>
    <p:extLst>
      <p:ext uri="{BB962C8B-B14F-4D97-AF65-F5344CB8AC3E}">
        <p14:creationId xmlns:p14="http://schemas.microsoft.com/office/powerpoint/2010/main" val="2306283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EU agreed to a “Safe Harbor” plan, under which companies outside the EU that agree to abide by a set of privacy requirements similar to the principles in the Data Privacy Directive, may receive personal data from the EU.</a:t>
            </a:r>
          </a:p>
          <a:p>
            <a:pPr eaLnBrk="1" hangingPunct="1"/>
            <a:endParaRPr lang="en-US" altLang="x-none"/>
          </a:p>
          <a:p>
            <a:pPr eaLnBrk="1" hangingPunct="1"/>
            <a:r>
              <a:rPr lang="en-US" altLang="x-none"/>
              <a:t>Many privacy advocates describe U.S. privacy policy as “behind Europe” because the U.S. does not have comprehensive federal legislation regulating personal data collection and use.</a:t>
            </a:r>
          </a:p>
        </p:txBody>
      </p:sp>
      <p:sp>
        <p:nvSpPr>
          <p:cNvPr id="8806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80007B9-8636-5C4F-9EEE-0C6129E6B099}" type="slidenum">
              <a:rPr lang="en-US" altLang="x-none"/>
              <a:pPr/>
              <a:t>26</a:t>
            </a:fld>
            <a:endParaRPr lang="en-US" altLang="x-none"/>
          </a:p>
        </p:txBody>
      </p:sp>
    </p:spTree>
    <p:extLst>
      <p:ext uri="{BB962C8B-B14F-4D97-AF65-F5344CB8AC3E}">
        <p14:creationId xmlns:p14="http://schemas.microsoft.com/office/powerpoint/2010/main" val="27882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Roughly half the apps in one test sent the smartphone’s ID number or location to other companies (in addition to the one that provided the app).</a:t>
            </a:r>
          </a:p>
          <a:p>
            <a:pPr eaLnBrk="1" hangingPunct="1"/>
            <a:endParaRPr lang="en-US" altLang="x-none"/>
          </a:p>
          <a:p>
            <a:pPr eaLnBrk="1" hangingPunct="1"/>
            <a:r>
              <a:rPr lang="en-US" altLang="x-none"/>
              <a:t>Various apps copy the user’s contact list to remote servers. </a:t>
            </a:r>
          </a:p>
          <a:p>
            <a:pPr eaLnBrk="1" hangingPunct="1"/>
            <a:endParaRPr lang="en-US" altLang="x-none"/>
          </a:p>
          <a:p>
            <a:pPr eaLnBrk="1" hangingPunct="1"/>
            <a:r>
              <a:rPr lang="en-US" altLang="x-none"/>
              <a:t>A major bank announced that its free mobile banking app inadvertently stored account numbers and security access codes in a hidden file on the user’s phone. Data in phones are vulnerable to loss, hacking, and misuse. This is a reminder that designers must regularly review and update security design decisions.</a:t>
            </a:r>
          </a:p>
          <a:p>
            <a:pPr eaLnBrk="1" hangingPunct="1"/>
            <a:endParaRPr lang="en-US" altLang="x-none"/>
          </a:p>
        </p:txBody>
      </p:sp>
      <p:sp>
        <p:nvSpPr>
          <p:cNvPr id="174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A1336E62-9A2B-964E-B1F6-B2E63C59A30D}" type="slidenum">
              <a:rPr lang="en-US" altLang="x-none"/>
              <a:pPr/>
              <a:t>4</a:t>
            </a:fld>
            <a:endParaRPr lang="en-US" altLang="x-none"/>
          </a:p>
        </p:txBody>
      </p:sp>
    </p:spTree>
    <p:extLst>
      <p:ext uri="{BB962C8B-B14F-4D97-AF65-F5344CB8AC3E}">
        <p14:creationId xmlns:p14="http://schemas.microsoft.com/office/powerpoint/2010/main" val="170522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194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CF58885-A605-2648-8C36-7CBA62F81EB8}" type="slidenum">
              <a:rPr lang="en-US" altLang="x-none"/>
              <a:pPr/>
              <a:t>5</a:t>
            </a:fld>
            <a:endParaRPr lang="en-US" altLang="x-none"/>
          </a:p>
        </p:txBody>
      </p:sp>
    </p:spTree>
    <p:extLst>
      <p:ext uri="{BB962C8B-B14F-4D97-AF65-F5344CB8AC3E}">
        <p14:creationId xmlns:p14="http://schemas.microsoft.com/office/powerpoint/2010/main" val="320191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215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CB545CD8-8AC7-F44D-AD9D-61EBC1AB7160}" type="slidenum">
              <a:rPr lang="en-US" altLang="x-none"/>
              <a:pPr/>
              <a:t>6</a:t>
            </a:fld>
            <a:endParaRPr lang="en-US" altLang="x-none"/>
          </a:p>
        </p:txBody>
      </p:sp>
    </p:spTree>
    <p:extLst>
      <p:ext uri="{BB962C8B-B14F-4D97-AF65-F5344CB8AC3E}">
        <p14:creationId xmlns:p14="http://schemas.microsoft.com/office/powerpoint/2010/main" val="1173275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2355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967E11E5-77AA-4C43-8481-872882A0DAE6}" type="slidenum">
              <a:rPr lang="en-US" altLang="x-none"/>
              <a:pPr/>
              <a:t>7</a:t>
            </a:fld>
            <a:endParaRPr lang="en-US" altLang="x-none"/>
          </a:p>
        </p:txBody>
      </p:sp>
    </p:spTree>
    <p:extLst>
      <p:ext uri="{BB962C8B-B14F-4D97-AF65-F5344CB8AC3E}">
        <p14:creationId xmlns:p14="http://schemas.microsoft.com/office/powerpoint/2010/main" val="45663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Within the cookie, the site stores and then uses information about the visitor’s activity. Cookies help companies provide personalized customer service and target advertising to the interests of each visitor.</a:t>
            </a:r>
          </a:p>
        </p:txBody>
      </p:sp>
      <p:sp>
        <p:nvSpPr>
          <p:cNvPr id="266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A3144184-BEC5-AC4F-8A3F-E83039BE2E1F}" type="slidenum">
              <a:rPr lang="en-US" altLang="x-none"/>
              <a:pPr/>
              <a:t>9</a:t>
            </a:fld>
            <a:endParaRPr lang="en-US" altLang="x-none"/>
          </a:p>
        </p:txBody>
      </p:sp>
    </p:spTree>
    <p:extLst>
      <p:ext uri="{BB962C8B-B14F-4D97-AF65-F5344CB8AC3E}">
        <p14:creationId xmlns:p14="http://schemas.microsoft.com/office/powerpoint/2010/main" val="95865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286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8F6DB7F-951C-7A4F-817C-5115D7EF57E9}" type="slidenum">
              <a:rPr lang="en-US" altLang="x-none"/>
              <a:pPr/>
              <a:t>10</a:t>
            </a:fld>
            <a:endParaRPr lang="en-US" altLang="x-none"/>
          </a:p>
        </p:txBody>
      </p:sp>
    </p:spTree>
    <p:extLst>
      <p:ext uri="{BB962C8B-B14F-4D97-AF65-F5344CB8AC3E}">
        <p14:creationId xmlns:p14="http://schemas.microsoft.com/office/powerpoint/2010/main" val="137301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Under an </a:t>
            </a:r>
            <a:r>
              <a:rPr lang="en-US" altLang="x-none" i="1"/>
              <a:t>opt out </a:t>
            </a:r>
            <a:r>
              <a:rPr lang="en-US" altLang="x-none"/>
              <a:t>policy, more people are likely to be “in”. </a:t>
            </a:r>
          </a:p>
          <a:p>
            <a:pPr eaLnBrk="1" hangingPunct="1"/>
            <a:endParaRPr lang="en-US" altLang="x-none"/>
          </a:p>
          <a:p>
            <a:pPr eaLnBrk="1" hangingPunct="1"/>
            <a:r>
              <a:rPr lang="en-US" altLang="x-none"/>
              <a:t>Under an </a:t>
            </a:r>
            <a:r>
              <a:rPr lang="en-US" altLang="x-none" i="1"/>
              <a:t>opt in </a:t>
            </a:r>
            <a:r>
              <a:rPr lang="en-US" altLang="x-none"/>
              <a:t>policy, more people are likely to be “out”. </a:t>
            </a:r>
          </a:p>
          <a:p>
            <a:pPr eaLnBrk="1" hangingPunct="1"/>
            <a:endParaRPr lang="en-US" altLang="x-none"/>
          </a:p>
        </p:txBody>
      </p:sp>
      <p:sp>
        <p:nvSpPr>
          <p:cNvPr id="307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5B8C248E-F6BB-5C4B-AC97-151C8F689E39}" type="slidenum">
              <a:rPr lang="en-US" altLang="x-none"/>
              <a:pPr/>
              <a:t>11</a:t>
            </a:fld>
            <a:endParaRPr lang="en-US" altLang="x-none"/>
          </a:p>
        </p:txBody>
      </p:sp>
    </p:spTree>
    <p:extLst>
      <p:ext uri="{BB962C8B-B14F-4D97-AF65-F5344CB8AC3E}">
        <p14:creationId xmlns:p14="http://schemas.microsoft.com/office/powerpoint/2010/main" val="84012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671029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2067467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64052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9A4020A-C6F0-A14C-A722-52D44A2AC314}" type="slidenum">
              <a:rPr lang="en-US" altLang="x-none"/>
              <a:pPr/>
              <a:t>‹#›</a:t>
            </a:fld>
            <a:endParaRPr lang="en-US" altLang="x-none"/>
          </a:p>
        </p:txBody>
      </p:sp>
    </p:spTree>
    <p:extLst>
      <p:ext uri="{BB962C8B-B14F-4D97-AF65-F5344CB8AC3E}">
        <p14:creationId xmlns:p14="http://schemas.microsoft.com/office/powerpoint/2010/main" val="20137224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763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676900" y="6477000"/>
            <a:ext cx="3467100" cy="342899"/>
          </a:xfrm>
          <a:prstGeom prst="rect">
            <a:avLst/>
          </a:prstGeom>
        </p:spPr>
        <p:txBody>
          <a:bodyPr vert="horz" lIns="91440" tIns="45720" rIns="91440" bIns="45720" rtlCol="0" anchor="ctr"/>
          <a:lstStyle>
            <a:lvl1pPr algn="ctr">
              <a:defRPr sz="700">
                <a:solidFill>
                  <a:schemeClr val="tx1">
                    <a:tint val="75000"/>
                  </a:schemeClr>
                </a:solidFill>
              </a:defRPr>
            </a:lvl1pPr>
          </a:lstStyle>
          <a:p>
            <a:r>
              <a:rPr lang="en-US" dirty="0" smtClean="0"/>
              <a:t>Copyright © 2018, 2013, 2008 Pearson Education, Inc. All Rights Reserved</a:t>
            </a:r>
            <a:endParaRPr lang="en-US" dirty="0"/>
          </a:p>
        </p:txBody>
      </p:sp>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4453" y="6288721"/>
            <a:ext cx="695004" cy="493819"/>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rtlCol="0">
            <a:normAutofit/>
          </a:bodyPr>
          <a:lstStyle/>
          <a:p>
            <a:pPr eaLnBrk="1" fontAlgn="auto" hangingPunct="1">
              <a:spcAft>
                <a:spcPts val="0"/>
              </a:spcAft>
              <a:defRPr/>
            </a:pPr>
            <a:r>
              <a:rPr lang="en-US" dirty="0" smtClean="0"/>
              <a:t>Freedom </a:t>
            </a:r>
            <a:r>
              <a:rPr lang="en-US" dirty="0"/>
              <a:t>from </a:t>
            </a:r>
            <a:r>
              <a:rPr lang="en-US" dirty="0" smtClean="0"/>
              <a:t>intrusion (being </a:t>
            </a:r>
            <a:r>
              <a:rPr lang="en-US" dirty="0"/>
              <a:t>left </a:t>
            </a:r>
            <a:r>
              <a:rPr lang="en-US" dirty="0" smtClean="0"/>
              <a:t>alone)</a:t>
            </a:r>
            <a:endParaRPr lang="en-US" dirty="0"/>
          </a:p>
          <a:p>
            <a:pPr eaLnBrk="1" fontAlgn="auto" hangingPunct="1">
              <a:spcAft>
                <a:spcPts val="0"/>
              </a:spcAft>
              <a:defRPr/>
            </a:pPr>
            <a:r>
              <a:rPr lang="en-US" dirty="0"/>
              <a:t>Control of information about oneself</a:t>
            </a:r>
          </a:p>
          <a:p>
            <a:pPr eaLnBrk="1" fontAlgn="auto" hangingPunct="1">
              <a:spcAft>
                <a:spcPts val="0"/>
              </a:spcAft>
              <a:defRPr/>
            </a:pPr>
            <a:r>
              <a:rPr lang="en-US" dirty="0"/>
              <a:t>Freedom from </a:t>
            </a:r>
            <a:r>
              <a:rPr lang="en-US" dirty="0" smtClean="0"/>
              <a:t>surveillance (from being </a:t>
            </a:r>
            <a:r>
              <a:rPr lang="en-US" dirty="0"/>
              <a:t>tracked, followed, </a:t>
            </a:r>
            <a:r>
              <a:rPr lang="en-US" dirty="0" smtClean="0"/>
              <a:t>watched)</a:t>
            </a:r>
            <a:endParaRPr lang="en-US" dirty="0"/>
          </a:p>
          <a:p>
            <a:pPr eaLnBrk="1" fontAlgn="auto" hangingPunct="1">
              <a:spcAft>
                <a:spcPts val="0"/>
              </a:spcAft>
              <a:defRPr/>
            </a:pP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
        <p:nvSpPr>
          <p:cNvPr id="3" name="Title 2"/>
          <p:cNvSpPr>
            <a:spLocks noGrp="1"/>
          </p:cNvSpPr>
          <p:nvPr>
            <p:ph type="title"/>
          </p:nvPr>
        </p:nvSpPr>
        <p:spPr/>
        <p:txBody>
          <a:bodyPr/>
          <a:lstStyle/>
          <a:p>
            <a:r>
              <a:rPr lang="en-US" dirty="0"/>
              <a:t>Key Aspects of Privacy</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p:txBody>
          <a:bodyPr rtlCol="0">
            <a:normAutofit/>
          </a:bodyPr>
          <a:lstStyle/>
          <a:p>
            <a:pPr marL="0" indent="0" eaLnBrk="1" fontAlgn="auto" hangingPunct="1">
              <a:lnSpc>
                <a:spcPct val="90000"/>
              </a:lnSpc>
              <a:spcAft>
                <a:spcPts val="0"/>
              </a:spcAft>
              <a:buFontTx/>
              <a:buNone/>
              <a:defRPr/>
            </a:pPr>
            <a:r>
              <a:rPr lang="en-US" dirty="0" smtClean="0"/>
              <a:t>Terminology:</a:t>
            </a:r>
          </a:p>
          <a:p>
            <a:pPr eaLnBrk="1" fontAlgn="auto" hangingPunct="1">
              <a:lnSpc>
                <a:spcPct val="90000"/>
              </a:lnSpc>
              <a:spcAft>
                <a:spcPts val="0"/>
              </a:spcAft>
              <a:defRPr/>
            </a:pPr>
            <a:r>
              <a:rPr lang="en-US" i="1" dirty="0" smtClean="0"/>
              <a:t>Computer matching </a:t>
            </a:r>
            <a:r>
              <a:rPr lang="en-US" dirty="0" smtClean="0"/>
              <a:t>– Combining and comparing information from different databases (using social security number, for example) to match records.</a:t>
            </a:r>
          </a:p>
          <a:p>
            <a:pPr eaLnBrk="1" fontAlgn="auto" hangingPunct="1">
              <a:lnSpc>
                <a:spcPct val="90000"/>
              </a:lnSpc>
              <a:spcAft>
                <a:spcPts val="0"/>
              </a:spcAft>
              <a:defRPr/>
            </a:pPr>
            <a:r>
              <a:rPr lang="en-US" i="1" dirty="0" smtClean="0"/>
              <a:t>Computer profiling </a:t>
            </a:r>
            <a:r>
              <a:rPr lang="en-US" dirty="0" smtClean="0"/>
              <a:t>– Analyzing data to determine characteristics of people most likely to engage in a certain behavior.</a:t>
            </a:r>
          </a:p>
          <a:p>
            <a:pPr eaLnBrk="1" fontAlgn="auto" hangingPunct="1">
              <a:lnSpc>
                <a:spcPct val="90000"/>
              </a:lnSpc>
              <a:spcAft>
                <a:spcPts val="0"/>
              </a:spcAft>
              <a:defRPr/>
            </a:pPr>
            <a:endParaRPr lang="en-US" dirty="0"/>
          </a:p>
          <a:p>
            <a:pPr eaLnBrk="1" fontAlgn="auto" hangingPunct="1">
              <a:lnSpc>
                <a:spcPct val="90000"/>
              </a:lnSpc>
              <a:spcAft>
                <a:spcPts val="0"/>
              </a:spcAft>
              <a:defRPr/>
            </a:pPr>
            <a:endParaRPr lang="en-US" dirty="0"/>
          </a:p>
        </p:txBody>
      </p:sp>
      <p:pic>
        <p:nvPicPr>
          <p:cNvPr id="43012"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90000"/>
              </a:lnSpc>
              <a:spcAft>
                <a:spcPts val="0"/>
              </a:spcAft>
              <a:buFont typeface="Wingdings" pitchFamily="2" charset="2"/>
              <a:buNone/>
              <a:defRPr/>
            </a:pPr>
            <a:r>
              <a:rPr lang="en-US" dirty="0" smtClean="0"/>
              <a:t>Two common forms for providing informed consent are </a:t>
            </a:r>
            <a:r>
              <a:rPr lang="en-US" i="1" dirty="0" smtClean="0"/>
              <a:t>opt out </a:t>
            </a:r>
            <a:r>
              <a:rPr lang="en-US" dirty="0" smtClean="0"/>
              <a:t>and </a:t>
            </a:r>
            <a:r>
              <a:rPr lang="en-US" i="1" dirty="0" smtClean="0"/>
              <a:t>opt in</a:t>
            </a:r>
            <a:r>
              <a:rPr lang="en-US" dirty="0" smtClean="0"/>
              <a:t>:</a:t>
            </a:r>
          </a:p>
          <a:p>
            <a:pPr eaLnBrk="1" fontAlgn="auto" hangingPunct="1">
              <a:lnSpc>
                <a:spcPct val="90000"/>
              </a:lnSpc>
              <a:spcAft>
                <a:spcPts val="0"/>
              </a:spcAft>
              <a:defRPr/>
            </a:pPr>
            <a:r>
              <a:rPr lang="en-US" i="1" dirty="0" smtClean="0"/>
              <a:t>opt out </a:t>
            </a:r>
            <a:r>
              <a:rPr lang="en-US" dirty="0" smtClean="0"/>
              <a:t>– Person must request (usually by checking a box) that an organization </a:t>
            </a:r>
            <a:r>
              <a:rPr lang="en-US" i="1" dirty="0" smtClean="0"/>
              <a:t>not</a:t>
            </a:r>
            <a:r>
              <a:rPr lang="en-US" dirty="0" smtClean="0"/>
              <a:t> use information. </a:t>
            </a:r>
          </a:p>
          <a:p>
            <a:pPr eaLnBrk="1" fontAlgn="auto" hangingPunct="1">
              <a:lnSpc>
                <a:spcPct val="90000"/>
              </a:lnSpc>
              <a:spcAft>
                <a:spcPts val="0"/>
              </a:spcAft>
              <a:defRPr/>
            </a:pPr>
            <a:r>
              <a:rPr lang="en-US" i="1" dirty="0" smtClean="0"/>
              <a:t>opt in </a:t>
            </a:r>
            <a:r>
              <a:rPr lang="en-US" dirty="0" smtClean="0"/>
              <a:t>– The collector of the information may use information only if person explicitly  permits use (usually by checking a box).</a:t>
            </a:r>
          </a:p>
          <a:p>
            <a:pPr eaLnBrk="1" fontAlgn="auto" hangingPunct="1">
              <a:lnSpc>
                <a:spcPct val="90000"/>
              </a:lnSpc>
              <a:spcAft>
                <a:spcPts val="0"/>
              </a:spcAft>
              <a:defRPr/>
            </a:pPr>
            <a:endParaRPr lang="en-US" i="1" dirty="0" smtClean="0"/>
          </a:p>
          <a:p>
            <a:pPr eaLnBrk="1" fontAlgn="auto" hangingPunct="1">
              <a:lnSpc>
                <a:spcPct val="90000"/>
              </a:lnSpc>
              <a:spcAft>
                <a:spcPts val="0"/>
              </a:spcAft>
              <a:defRPr/>
            </a:pPr>
            <a:endParaRPr lang="en-US" dirty="0"/>
          </a:p>
          <a:p>
            <a:pPr eaLnBrk="1" fontAlgn="auto" hangingPunct="1">
              <a:lnSpc>
                <a:spcPct val="90000"/>
              </a:lnSpc>
              <a:spcAft>
                <a:spcPts val="0"/>
              </a:spcAft>
              <a:defRPr/>
            </a:pPr>
            <a:endParaRPr lang="en-US" dirty="0"/>
          </a:p>
        </p:txBody>
      </p:sp>
      <p:pic>
        <p:nvPicPr>
          <p:cNvPr id="43012"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Have </a:t>
            </a:r>
            <a:r>
              <a:rPr lang="en-US" i="1" dirty="0"/>
              <a:t>you seen opt-in and opt-out choices? </a:t>
            </a:r>
            <a:r>
              <a:rPr lang="en-US" i="1" dirty="0" smtClean="0"/>
              <a:t>Which are more common?  </a:t>
            </a:r>
            <a:endParaRPr lang="en-US" i="1" dirty="0"/>
          </a:p>
          <a:p>
            <a:pPr eaLnBrk="1" fontAlgn="auto" hangingPunct="1">
              <a:spcAft>
                <a:spcPts val="0"/>
              </a:spcAft>
              <a:defRPr/>
            </a:pPr>
            <a:r>
              <a:rPr lang="en-US" i="1" dirty="0" smtClean="0"/>
              <a:t>Do you read privacy </a:t>
            </a:r>
            <a:r>
              <a:rPr lang="en-US" i="1" dirty="0"/>
              <a:t>policies </a:t>
            </a:r>
            <a:r>
              <a:rPr lang="en-US" i="1" dirty="0" smtClean="0"/>
              <a:t>carefully</a:t>
            </a:r>
            <a:r>
              <a:rPr lang="en-US" i="1" dirty="0" smtClean="0"/>
              <a:t>?</a:t>
            </a:r>
          </a:p>
          <a:p>
            <a:pPr eaLnBrk="1" fontAlgn="auto" hangingPunct="1">
              <a:spcAft>
                <a:spcPts val="0"/>
              </a:spcAft>
              <a:defRPr/>
            </a:pPr>
            <a:r>
              <a:rPr lang="en-US" i="1" dirty="0" smtClean="0"/>
              <a:t>Do you base your decision on whether to buy/subscribe/install based on the privacy </a:t>
            </a:r>
            <a:r>
              <a:rPr lang="en-US" i="1" dirty="0" err="1" smtClean="0"/>
              <a:t>polic</a:t>
            </a:r>
            <a:r>
              <a:rPr lang="en-US" i="1" dirty="0" smtClean="0"/>
              <a:t>?</a:t>
            </a:r>
            <a:endParaRPr lang="en-US" i="1" dirty="0"/>
          </a:p>
        </p:txBody>
      </p:sp>
      <p:pic>
        <p:nvPicPr>
          <p:cNvPr id="4710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Fair information principles</a:t>
            </a:r>
          </a:p>
          <a:p>
            <a:pPr marL="514350" indent="-514350" eaLnBrk="1" fontAlgn="auto" hangingPunct="1">
              <a:spcAft>
                <a:spcPts val="0"/>
              </a:spcAft>
              <a:buClr>
                <a:schemeClr val="bg1">
                  <a:lumMod val="50000"/>
                </a:schemeClr>
              </a:buClr>
              <a:buFont typeface="+mj-lt"/>
              <a:buAutoNum type="arabicPeriod"/>
              <a:defRPr/>
            </a:pPr>
            <a:r>
              <a:rPr lang="en-US" dirty="0" smtClean="0"/>
              <a:t>Inform people when you collect information.</a:t>
            </a:r>
          </a:p>
          <a:p>
            <a:pPr marL="514350" indent="-514350" eaLnBrk="1" fontAlgn="auto" hangingPunct="1">
              <a:spcAft>
                <a:spcPts val="0"/>
              </a:spcAft>
              <a:buClr>
                <a:schemeClr val="bg1">
                  <a:lumMod val="50000"/>
                </a:schemeClr>
              </a:buClr>
              <a:buFont typeface="+mj-lt"/>
              <a:buAutoNum type="arabicPeriod"/>
              <a:defRPr/>
            </a:pPr>
            <a:r>
              <a:rPr lang="en-US" dirty="0" smtClean="0"/>
              <a:t>Collect only the data needed.</a:t>
            </a:r>
          </a:p>
          <a:p>
            <a:pPr marL="514350" indent="-514350" eaLnBrk="1" fontAlgn="auto" hangingPunct="1">
              <a:spcAft>
                <a:spcPts val="0"/>
              </a:spcAft>
              <a:buClr>
                <a:schemeClr val="bg1">
                  <a:lumMod val="50000"/>
                </a:schemeClr>
              </a:buClr>
              <a:buFont typeface="+mj-lt"/>
              <a:buAutoNum type="arabicPeriod"/>
              <a:defRPr/>
            </a:pPr>
            <a:r>
              <a:rPr lang="en-US" dirty="0" smtClean="0"/>
              <a:t>Offer a way for people to </a:t>
            </a:r>
            <a:r>
              <a:rPr lang="en-US" dirty="0" smtClean="0"/>
              <a:t>opt in or opt </a:t>
            </a:r>
            <a:r>
              <a:rPr lang="en-US" dirty="0" smtClean="0"/>
              <a:t>out.</a:t>
            </a:r>
          </a:p>
          <a:p>
            <a:pPr marL="514350" indent="-514350" eaLnBrk="1" fontAlgn="auto" hangingPunct="1">
              <a:spcAft>
                <a:spcPts val="0"/>
              </a:spcAft>
              <a:buClr>
                <a:schemeClr val="bg1">
                  <a:lumMod val="50000"/>
                </a:schemeClr>
              </a:buClr>
              <a:buFont typeface="+mj-lt"/>
              <a:buAutoNum type="arabicPeriod"/>
              <a:defRPr/>
            </a:pPr>
            <a:r>
              <a:rPr lang="en-US" dirty="0" smtClean="0"/>
              <a:t>Keep data only as long as needed.</a:t>
            </a:r>
          </a:p>
          <a:p>
            <a:pPr marL="514350" indent="-514350" eaLnBrk="1" fontAlgn="auto" hangingPunct="1">
              <a:spcAft>
                <a:spcPts val="0"/>
              </a:spcAft>
              <a:buClr>
                <a:schemeClr val="bg1">
                  <a:lumMod val="50000"/>
                </a:schemeClr>
              </a:buClr>
              <a:buFont typeface="+mj-lt"/>
              <a:buAutoNum type="arabicPeriod"/>
              <a:defRPr/>
            </a:pPr>
            <a:r>
              <a:rPr lang="en-US" dirty="0" smtClean="0"/>
              <a:t>Maintain accuracy of data.</a:t>
            </a:r>
          </a:p>
          <a:p>
            <a:pPr marL="514350" indent="-514350" eaLnBrk="1" fontAlgn="auto" hangingPunct="1">
              <a:spcAft>
                <a:spcPts val="0"/>
              </a:spcAft>
              <a:buClr>
                <a:schemeClr val="bg1">
                  <a:lumMod val="50000"/>
                </a:schemeClr>
              </a:buClr>
              <a:buFont typeface="+mj-lt"/>
              <a:buAutoNum type="arabicPeriod"/>
              <a:defRPr/>
            </a:pPr>
            <a:r>
              <a:rPr lang="en-US" dirty="0" smtClean="0"/>
              <a:t>Protect security of data.</a:t>
            </a:r>
          </a:p>
          <a:p>
            <a:pPr marL="514350" indent="-514350" eaLnBrk="1" fontAlgn="auto" hangingPunct="1">
              <a:spcAft>
                <a:spcPts val="0"/>
              </a:spcAft>
              <a:buClr>
                <a:schemeClr val="bg1">
                  <a:lumMod val="50000"/>
                </a:schemeClr>
              </a:buClr>
              <a:buFont typeface="+mj-lt"/>
              <a:buAutoNum type="arabicPeriod"/>
              <a:defRPr/>
            </a:pPr>
            <a:r>
              <a:rPr lang="en-US" dirty="0" smtClean="0"/>
              <a:t>Develop policies for responding to law enforcement requests for data.</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sz="2400" i="1" dirty="0" smtClean="0">
                <a:latin typeface="Times New Roman" pitchFamily="18" charset="0"/>
                <a:cs typeface="Times New Roman" pitchFamily="18" charset="0"/>
              </a:rPr>
              <a:t>The right of the people to be secure in their person, houses, papers, and effects, against unreasonable searches and seizures, shall not be violated, and no Warrants shall issue, but upon probable cause, supported by Oath or affirmation, and particularly describing the place to be searched, and the persons or things to be seized.</a:t>
            </a:r>
          </a:p>
          <a:p>
            <a:pPr marL="0" indent="0" algn="r" eaLnBrk="1" fontAlgn="auto" hangingPunct="1">
              <a:spcAft>
                <a:spcPts val="0"/>
              </a:spcAft>
              <a:buFont typeface="Wingdings" pitchFamily="2" charset="2"/>
              <a:buNone/>
              <a:defRPr/>
            </a:pPr>
            <a:r>
              <a:rPr lang="en-US" sz="2400" dirty="0" smtClean="0"/>
              <a:t>—4</a:t>
            </a:r>
            <a:r>
              <a:rPr lang="en-US" sz="2400" baseline="30000" dirty="0" smtClean="0"/>
              <a:t>th</a:t>
            </a:r>
            <a:r>
              <a:rPr lang="en-US" sz="2400" dirty="0" smtClean="0"/>
              <a:t> Amendment, U.S. Constitution </a:t>
            </a:r>
            <a:endParaRPr lang="en-US" sz="2400" dirty="0"/>
          </a:p>
        </p:txBody>
      </p:sp>
      <p:pic>
        <p:nvPicPr>
          <p:cNvPr id="5222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81502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fontScale="92500" lnSpcReduction="10000"/>
          </a:bodyPr>
          <a:lstStyle/>
          <a:p>
            <a:pPr eaLnBrk="1" fontAlgn="auto" hangingPunct="1">
              <a:spcAft>
                <a:spcPts val="0"/>
              </a:spcAft>
              <a:defRPr/>
            </a:pPr>
            <a:r>
              <a:rPr lang="en-US" dirty="0" smtClean="0"/>
              <a:t>Sets limits on government’s rights to search our homes and businesses and seize documents and other personal effects. Requires government provide probable cause.</a:t>
            </a:r>
          </a:p>
          <a:p>
            <a:pPr eaLnBrk="1" fontAlgn="auto" hangingPunct="1">
              <a:spcAft>
                <a:spcPts val="0"/>
              </a:spcAft>
              <a:defRPr/>
            </a:pPr>
            <a:r>
              <a:rPr lang="en-US" dirty="0" smtClean="0"/>
              <a:t>Two key problems arise from new technologies:</a:t>
            </a:r>
          </a:p>
          <a:p>
            <a:pPr lvl="1" eaLnBrk="1" fontAlgn="auto" hangingPunct="1">
              <a:spcAft>
                <a:spcPts val="0"/>
              </a:spcAft>
              <a:defRPr/>
            </a:pPr>
            <a:r>
              <a:rPr lang="en-US" dirty="0" smtClean="0"/>
              <a:t>Much of our personal information is no longer safe in our homes;  it resides in huge databases outside our control. </a:t>
            </a:r>
          </a:p>
          <a:p>
            <a:pPr lvl="1" eaLnBrk="1" fontAlgn="auto" hangingPunct="1">
              <a:spcAft>
                <a:spcPts val="0"/>
              </a:spcAft>
              <a:defRPr/>
            </a:pPr>
            <a:r>
              <a:rPr lang="en-US" dirty="0" smtClean="0"/>
              <a:t>New technologies allow the government to search our homes without entering them and search our persons from a distance without our knowledge.</a:t>
            </a:r>
          </a:p>
          <a:p>
            <a:pPr lvl="1" eaLnBrk="1" fontAlgn="auto" hangingPunct="1">
              <a:spcAft>
                <a:spcPts val="0"/>
              </a:spcAft>
              <a:defRPr/>
            </a:pPr>
            <a:endParaRPr lang="en-US" dirty="0"/>
          </a:p>
        </p:txBody>
      </p:sp>
      <p:pic>
        <p:nvPicPr>
          <p:cNvPr id="522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81502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a:bodyPr>
          <a:lstStyle/>
          <a:p>
            <a:pPr eaLnBrk="1" fontAlgn="auto" hangingPunct="1">
              <a:spcAft>
                <a:spcPts val="0"/>
              </a:spcAft>
              <a:defRPr/>
            </a:pPr>
            <a:r>
              <a:rPr lang="en-US" i="1" dirty="0" smtClean="0"/>
              <a:t>Olmstead v. United States </a:t>
            </a:r>
            <a:r>
              <a:rPr lang="en-US" dirty="0" smtClean="0"/>
              <a:t>(1928)</a:t>
            </a:r>
          </a:p>
          <a:p>
            <a:pPr lvl="1" eaLnBrk="1" fontAlgn="auto" hangingPunct="1">
              <a:spcAft>
                <a:spcPts val="0"/>
              </a:spcAft>
              <a:defRPr/>
            </a:pPr>
            <a:r>
              <a:rPr lang="en-US" dirty="0" smtClean="0"/>
              <a:t>Supreme Court allowed the use of wiretaps on telephone lines without a court order.</a:t>
            </a:r>
          </a:p>
          <a:p>
            <a:pPr lvl="1" eaLnBrk="1" fontAlgn="auto" hangingPunct="1">
              <a:spcAft>
                <a:spcPts val="0"/>
              </a:spcAft>
              <a:defRPr/>
            </a:pPr>
            <a:r>
              <a:rPr lang="en-US" dirty="0" smtClean="0"/>
              <a:t>Interpreted the Fourth Amendment to apply only to physical intrusion and only to the search or seizure of material things, not conversations. </a:t>
            </a:r>
          </a:p>
          <a:p>
            <a:pPr lvl="1" eaLnBrk="1" fontAlgn="auto" hangingPunct="1">
              <a:spcAft>
                <a:spcPts val="0"/>
              </a:spcAft>
              <a:defRPr/>
            </a:pPr>
            <a:endParaRPr lang="en-US" sz="3200" i="1" dirty="0"/>
          </a:p>
        </p:txBody>
      </p:sp>
      <p:pic>
        <p:nvPicPr>
          <p:cNvPr id="522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81137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a:bodyPr>
          <a:lstStyle/>
          <a:p>
            <a:pPr eaLnBrk="1" fontAlgn="auto" hangingPunct="1">
              <a:spcAft>
                <a:spcPts val="0"/>
              </a:spcAft>
              <a:defRPr/>
            </a:pPr>
            <a:r>
              <a:rPr lang="en-US" i="1" dirty="0" smtClean="0"/>
              <a:t>Katz v United States </a:t>
            </a:r>
            <a:r>
              <a:rPr lang="en-US" dirty="0" smtClean="0"/>
              <a:t>(1967)</a:t>
            </a:r>
          </a:p>
          <a:p>
            <a:pPr lvl="1" eaLnBrk="1" fontAlgn="auto" hangingPunct="1">
              <a:spcAft>
                <a:spcPts val="0"/>
              </a:spcAft>
              <a:defRPr/>
            </a:pPr>
            <a:r>
              <a:rPr lang="en-US" dirty="0" smtClean="0"/>
              <a:t>Supreme Court reversed its position and </a:t>
            </a:r>
            <a:br>
              <a:rPr lang="en-US" dirty="0" smtClean="0"/>
            </a:br>
            <a:r>
              <a:rPr lang="en-US" dirty="0" smtClean="0"/>
              <a:t>ruled that the Fourth Amendment </a:t>
            </a:r>
            <a:r>
              <a:rPr lang="en-US" i="1" dirty="0" smtClean="0"/>
              <a:t>does</a:t>
            </a:r>
            <a:r>
              <a:rPr lang="en-US" dirty="0" smtClean="0"/>
              <a:t> apply to conversations. </a:t>
            </a:r>
          </a:p>
          <a:p>
            <a:pPr lvl="1" eaLnBrk="1" fontAlgn="auto" hangingPunct="1">
              <a:spcAft>
                <a:spcPts val="0"/>
              </a:spcAft>
              <a:defRPr/>
            </a:pPr>
            <a:r>
              <a:rPr lang="en-US" dirty="0" smtClean="0"/>
              <a:t>Court said that the Fourth Amendment protects people, not places. To intrude in a place where reasonable person has a reasonable expectation of privacy requires a court order.</a:t>
            </a:r>
          </a:p>
          <a:p>
            <a:pPr lvl="1" eaLnBrk="1" fontAlgn="auto" hangingPunct="1">
              <a:spcAft>
                <a:spcPts val="0"/>
              </a:spcAft>
              <a:defRPr/>
            </a:pPr>
            <a:endParaRPr lang="en-US" i="1" dirty="0"/>
          </a:p>
        </p:txBody>
      </p:sp>
      <p:pic>
        <p:nvPicPr>
          <p:cNvPr id="522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81137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a:bodyPr>
          <a:lstStyle/>
          <a:p>
            <a:pPr eaLnBrk="1" fontAlgn="auto" hangingPunct="1">
              <a:spcAft>
                <a:spcPts val="0"/>
              </a:spcAft>
              <a:defRPr/>
            </a:pPr>
            <a:r>
              <a:rPr lang="en-US" i="1" dirty="0" err="1" smtClean="0"/>
              <a:t>Kyllo</a:t>
            </a:r>
            <a:r>
              <a:rPr lang="en-US" i="1" dirty="0" smtClean="0"/>
              <a:t> v United States </a:t>
            </a:r>
            <a:r>
              <a:rPr lang="en-US" dirty="0" smtClean="0"/>
              <a:t>(2001)</a:t>
            </a:r>
            <a:endParaRPr lang="en-US" i="1" dirty="0" smtClean="0"/>
          </a:p>
          <a:p>
            <a:pPr lvl="1" eaLnBrk="1" fontAlgn="auto" hangingPunct="1">
              <a:spcAft>
                <a:spcPts val="0"/>
              </a:spcAft>
              <a:defRPr/>
            </a:pPr>
            <a:r>
              <a:rPr lang="en-US" dirty="0" smtClean="0"/>
              <a:t>Supreme Court ruled that police could not use thermal-imaging devices to search a home from the outside without a search warrant. </a:t>
            </a:r>
          </a:p>
          <a:p>
            <a:pPr lvl="1" eaLnBrk="1" fontAlgn="auto" hangingPunct="1">
              <a:spcAft>
                <a:spcPts val="0"/>
              </a:spcAft>
              <a:defRPr/>
            </a:pPr>
            <a:r>
              <a:rPr lang="en-US" dirty="0" smtClean="0"/>
              <a:t>Court stated that where “government uses a device that is not in general public use, to explore details of the home that would previously have been unknowable without physical intrusion, the surveillance is a ‘search.’”</a:t>
            </a:r>
          </a:p>
          <a:p>
            <a:pPr lvl="1" eaLnBrk="1" fontAlgn="auto" hangingPunct="1">
              <a:spcAft>
                <a:spcPts val="0"/>
              </a:spcAft>
              <a:defRPr/>
            </a:pPr>
            <a:endParaRPr lang="en-US" dirty="0" smtClean="0"/>
          </a:p>
          <a:p>
            <a:pPr lvl="1" eaLnBrk="1" fontAlgn="auto" hangingPunct="1">
              <a:spcAft>
                <a:spcPts val="0"/>
              </a:spcAft>
              <a:defRPr/>
            </a:pPr>
            <a:endParaRPr lang="en-US" i="1" dirty="0"/>
          </a:p>
        </p:txBody>
      </p:sp>
      <p:pic>
        <p:nvPicPr>
          <p:cNvPr id="522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81137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lvl="1" eaLnBrk="1" fontAlgn="auto" hangingPunct="1">
              <a:spcAft>
                <a:spcPts val="0"/>
              </a:spcAft>
              <a:defRPr/>
            </a:pPr>
            <a:r>
              <a:rPr lang="en-US" sz="3000" dirty="0" smtClean="0"/>
              <a:t>Increased </a:t>
            </a:r>
            <a:r>
              <a:rPr lang="en-US" sz="3000" dirty="0"/>
              <a:t>security</a:t>
            </a:r>
          </a:p>
          <a:p>
            <a:pPr lvl="1" eaLnBrk="1" fontAlgn="auto" hangingPunct="1">
              <a:spcAft>
                <a:spcPts val="0"/>
              </a:spcAft>
              <a:defRPr/>
            </a:pPr>
            <a:r>
              <a:rPr lang="en-US" sz="3000" dirty="0"/>
              <a:t>Decreased </a:t>
            </a:r>
            <a:r>
              <a:rPr lang="en-US" sz="3000" dirty="0" smtClean="0"/>
              <a:t>privacy</a:t>
            </a:r>
          </a:p>
          <a:p>
            <a:pPr lvl="1" eaLnBrk="1" fontAlgn="auto" hangingPunct="1">
              <a:spcAft>
                <a:spcPts val="0"/>
              </a:spcAft>
              <a:defRPr/>
            </a:pPr>
            <a:r>
              <a:rPr lang="en-US" sz="3000" dirty="0" smtClean="0"/>
              <a:t>Potential for abuse</a:t>
            </a:r>
            <a:endParaRPr lang="en-US" sz="3000" dirty="0"/>
          </a:p>
          <a:p>
            <a:pPr marL="0" indent="0" eaLnBrk="1" fontAlgn="auto" hangingPunct="1">
              <a:spcAft>
                <a:spcPts val="0"/>
              </a:spcAft>
              <a:buFont typeface="Wingdings" pitchFamily="2" charset="2"/>
              <a:buNone/>
              <a:defRPr/>
            </a:pPr>
            <a:endParaRPr lang="en-US" dirty="0" smtClean="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rtlCol="0">
            <a:normAutofit lnSpcReduction="10000"/>
          </a:bodyPr>
          <a:lstStyle/>
          <a:p>
            <a:pPr eaLnBrk="1" fontAlgn="auto" hangingPunct="1">
              <a:spcAft>
                <a:spcPts val="0"/>
              </a:spcAft>
              <a:defRPr/>
            </a:pPr>
            <a:r>
              <a:rPr lang="en-US" dirty="0" smtClean="0"/>
              <a:t>Intentional</a:t>
            </a:r>
            <a:r>
              <a:rPr lang="en-US" dirty="0" smtClean="0"/>
              <a:t>, institutional </a:t>
            </a:r>
            <a:r>
              <a:rPr lang="en-US" dirty="0" smtClean="0"/>
              <a:t>(</a:t>
            </a:r>
            <a:r>
              <a:rPr lang="en-US" dirty="0" err="1" smtClean="0"/>
              <a:t>mis</a:t>
            </a:r>
            <a:r>
              <a:rPr lang="en-US" dirty="0" smtClean="0"/>
              <a:t>)uses </a:t>
            </a:r>
            <a:r>
              <a:rPr lang="en-US" dirty="0" smtClean="0"/>
              <a:t>of personal information</a:t>
            </a:r>
          </a:p>
          <a:p>
            <a:pPr eaLnBrk="1" fontAlgn="auto" hangingPunct="1">
              <a:spcAft>
                <a:spcPts val="0"/>
              </a:spcAft>
              <a:defRPr/>
            </a:pPr>
            <a:r>
              <a:rPr lang="en-US" dirty="0" smtClean="0"/>
              <a:t>Unauthorized use or release by “insiders”</a:t>
            </a:r>
          </a:p>
          <a:p>
            <a:pPr eaLnBrk="1" fontAlgn="auto" hangingPunct="1">
              <a:spcAft>
                <a:spcPts val="0"/>
              </a:spcAft>
              <a:defRPr/>
            </a:pPr>
            <a:r>
              <a:rPr lang="en-US" dirty="0" smtClean="0"/>
              <a:t>Theft of information</a:t>
            </a:r>
          </a:p>
          <a:p>
            <a:pPr eaLnBrk="1" fontAlgn="auto" hangingPunct="1">
              <a:spcAft>
                <a:spcPts val="0"/>
              </a:spcAft>
              <a:defRPr/>
            </a:pPr>
            <a:r>
              <a:rPr lang="en-US" dirty="0" smtClean="0"/>
              <a:t>Inadvertent leakage of information</a:t>
            </a:r>
          </a:p>
          <a:p>
            <a:pPr eaLnBrk="1" fontAlgn="auto" hangingPunct="1">
              <a:spcAft>
                <a:spcPts val="0"/>
              </a:spcAft>
              <a:defRPr/>
            </a:pPr>
            <a:r>
              <a:rPr lang="en-US" dirty="0" smtClean="0"/>
              <a:t>Our own </a:t>
            </a:r>
            <a:r>
              <a:rPr lang="en-US" dirty="0" smtClean="0"/>
              <a:t>actions (or inaction)</a:t>
            </a:r>
          </a:p>
          <a:p>
            <a:pPr eaLnBrk="1" fontAlgn="auto" hangingPunct="1">
              <a:spcAft>
                <a:spcPts val="0"/>
              </a:spcAft>
              <a:defRPr/>
            </a:pPr>
            <a:r>
              <a:rPr lang="en-US" dirty="0" smtClean="0"/>
              <a:t>Government and private surveillance</a:t>
            </a:r>
          </a:p>
          <a:p>
            <a:pPr eaLnBrk="1" fontAlgn="auto" hangingPunct="1">
              <a:spcAft>
                <a:spcPts val="0"/>
              </a:spcAft>
              <a:defRPr/>
            </a:pPr>
            <a:r>
              <a:rPr lang="en-US" dirty="0" smtClean="0"/>
              <a:t>Data vulnerabilities introduced by new technologies</a:t>
            </a:r>
          </a:p>
          <a:p>
            <a:pPr eaLnBrk="1" fontAlgn="auto" hangingPunct="1">
              <a:spcAft>
                <a:spcPts val="0"/>
              </a:spcAft>
              <a:defRPr/>
            </a:pPr>
            <a:r>
              <a:rPr lang="en-US" dirty="0" smtClean="0"/>
              <a:t>Massive data aggregation</a:t>
            </a:r>
            <a:endParaRPr lang="en-US" dirty="0"/>
          </a:p>
          <a:p>
            <a:pPr eaLnBrk="1" fontAlgn="auto" hangingPunct="1">
              <a:spcAft>
                <a:spcPts val="0"/>
              </a:spcAft>
              <a:defRPr/>
            </a:pP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
        <p:nvSpPr>
          <p:cNvPr id="3" name="Title 2"/>
          <p:cNvSpPr>
            <a:spLocks noGrp="1"/>
          </p:cNvSpPr>
          <p:nvPr>
            <p:ph type="title"/>
          </p:nvPr>
        </p:nvSpPr>
        <p:spPr>
          <a:xfrm>
            <a:off x="1219200" y="228600"/>
            <a:ext cx="7162800" cy="838200"/>
          </a:xfrm>
        </p:spPr>
        <p:txBody>
          <a:bodyPr/>
          <a:lstStyle/>
          <a:p>
            <a:r>
              <a:rPr lang="en-US" dirty="0"/>
              <a:t>T</a:t>
            </a:r>
            <a:r>
              <a:rPr lang="en-US" dirty="0" smtClean="0"/>
              <a:t>hreats to privacy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Should organizers at events which are possible terrorist targets use such systems?</a:t>
            </a:r>
          </a:p>
          <a:p>
            <a:pPr eaLnBrk="1" fontAlgn="auto" hangingPunct="1">
              <a:spcAft>
                <a:spcPts val="0"/>
              </a:spcAft>
              <a:defRPr/>
            </a:pPr>
            <a:r>
              <a:rPr lang="en-US" i="1" dirty="0" smtClean="0"/>
              <a:t>Should we allow </a:t>
            </a:r>
            <a:r>
              <a:rPr lang="en-US" i="1" dirty="0" smtClean="0"/>
              <a:t>cities to ticket jaywalkers?</a:t>
            </a:r>
            <a:endParaRPr lang="en-US" i="1" dirty="0" smtClean="0"/>
          </a:p>
          <a:p>
            <a:pPr eaLnBrk="1" fontAlgn="auto" hangingPunct="1">
              <a:spcAft>
                <a:spcPts val="0"/>
              </a:spcAft>
              <a:defRPr/>
            </a:pPr>
            <a:endParaRPr lang="en-US" dirty="0" smtClean="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Data mining</a:t>
            </a:r>
          </a:p>
          <a:p>
            <a:pPr eaLnBrk="1" fontAlgn="auto" hangingPunct="1">
              <a:spcAft>
                <a:spcPts val="0"/>
              </a:spcAft>
              <a:defRPr/>
            </a:pPr>
            <a:r>
              <a:rPr lang="en-US" dirty="0" smtClean="0"/>
              <a:t>Targeted </a:t>
            </a:r>
            <a:r>
              <a:rPr lang="en-US" dirty="0" smtClean="0"/>
              <a:t>ads</a:t>
            </a:r>
          </a:p>
          <a:p>
            <a:pPr eaLnBrk="1" fontAlgn="auto" hangingPunct="1">
              <a:spcAft>
                <a:spcPts val="0"/>
              </a:spcAft>
              <a:defRPr/>
            </a:pPr>
            <a:r>
              <a:rPr lang="en-US" dirty="0" smtClean="0"/>
              <a:t>Discussion Question:</a:t>
            </a:r>
            <a:r>
              <a:rPr lang="en-US" i="1" dirty="0" smtClean="0"/>
              <a:t> What are the privacy implications?</a:t>
            </a:r>
            <a:endParaRPr lang="en-US" i="1" dirty="0" smtClean="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Is </a:t>
            </a:r>
            <a:r>
              <a:rPr lang="en-US" i="1" dirty="0"/>
              <a:t>there information that you have posted to </a:t>
            </a:r>
            <a:r>
              <a:rPr lang="en-US" i="1" dirty="0" smtClean="0"/>
              <a:t>a social network or the web </a:t>
            </a:r>
            <a:r>
              <a:rPr lang="en-US" i="1" dirty="0" smtClean="0"/>
              <a:t>that </a:t>
            </a:r>
            <a:r>
              <a:rPr lang="en-US" i="1" dirty="0"/>
              <a:t>you later removed? Why did you remove it? Were there consequences to posting the information? </a:t>
            </a:r>
          </a:p>
          <a:p>
            <a:pPr eaLnBrk="1" fontAlgn="auto" hangingPunct="1">
              <a:spcAft>
                <a:spcPts val="0"/>
              </a:spcAft>
              <a:defRPr/>
            </a:pPr>
            <a:r>
              <a:rPr lang="en-US" i="1" dirty="0"/>
              <a:t>Have you seen information that others have posted about themselves that you would not reveal about yourself?</a:t>
            </a:r>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
        <p:nvSpPr>
          <p:cNvPr id="3" name="Title 2"/>
          <p:cNvSpPr>
            <a:spLocks noGrp="1"/>
          </p:cNvSpPr>
          <p:nvPr>
            <p:ph type="title"/>
          </p:nvPr>
        </p:nvSpPr>
        <p:spPr/>
        <p:txBody>
          <a:bodyPr/>
          <a:lstStyle/>
          <a:p>
            <a:r>
              <a:rPr lang="en-US" dirty="0" smtClean="0"/>
              <a:t>Social networks, blogs, etc</a:t>
            </a:r>
            <a:r>
              <a:rPr lang="en-US"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Grp="1" noChangeArrowheads="1"/>
          </p:cNvSpPr>
          <p:nvPr>
            <p:ph idx="1"/>
          </p:nvPr>
        </p:nvSpPr>
        <p:spPr/>
        <p:txBody>
          <a:bodyPr rtlCol="0">
            <a:normAutofit/>
          </a:bodyPr>
          <a:lstStyle/>
          <a:p>
            <a:pPr eaLnBrk="1" fontAlgn="auto" hangingPunct="1">
              <a:spcAft>
                <a:spcPts val="0"/>
              </a:spcAft>
              <a:defRPr/>
            </a:pPr>
            <a:r>
              <a:rPr lang="en-US" dirty="0" smtClean="0"/>
              <a:t>Global </a:t>
            </a:r>
            <a:r>
              <a:rPr lang="en-US" dirty="0"/>
              <a:t>Positioning Systems (GPS</a:t>
            </a:r>
            <a:r>
              <a:rPr lang="en-US" dirty="0" smtClean="0"/>
              <a:t>) – computer </a:t>
            </a:r>
            <a:r>
              <a:rPr lang="en-US" dirty="0"/>
              <a:t>or communication services that know exactly where a person is at a particular time</a:t>
            </a:r>
          </a:p>
          <a:p>
            <a:pPr eaLnBrk="1" fontAlgn="auto" hangingPunct="1">
              <a:spcAft>
                <a:spcPts val="0"/>
              </a:spcAft>
              <a:defRPr/>
            </a:pPr>
            <a:r>
              <a:rPr lang="en-US" dirty="0"/>
              <a:t>Cell phones and other devices are used for location tracking</a:t>
            </a:r>
          </a:p>
          <a:p>
            <a:pPr eaLnBrk="1" fontAlgn="auto" hangingPunct="1">
              <a:spcAft>
                <a:spcPts val="0"/>
              </a:spcAft>
              <a:defRPr/>
            </a:pPr>
            <a:r>
              <a:rPr lang="en-US" dirty="0" smtClean="0"/>
              <a:t>Discussion Question: </a:t>
            </a:r>
            <a:r>
              <a:rPr lang="en-US" i="1" dirty="0" smtClean="0"/>
              <a:t>What are the pros </a:t>
            </a:r>
            <a:r>
              <a:rPr lang="en-US" i="1" dirty="0"/>
              <a:t>and </a:t>
            </a:r>
            <a:r>
              <a:rPr lang="en-US" i="1" dirty="0" smtClean="0"/>
              <a:t>cons?</a:t>
            </a:r>
            <a:endParaRPr lang="en-US" i="1" dirty="0"/>
          </a:p>
          <a:p>
            <a:pPr eaLnBrk="1" fontAlgn="auto" hangingPunct="1">
              <a:spcAft>
                <a:spcPts val="0"/>
              </a:spcAft>
              <a:defRPr/>
            </a:pPr>
            <a:endParaRPr lang="en-US" dirty="0"/>
          </a:p>
        </p:txBody>
      </p:sp>
      <p:pic>
        <p:nvPicPr>
          <p:cNvPr id="34821" name="Rectangle 5"/>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idx="1"/>
          </p:nvPr>
        </p:nvSpPr>
        <p:spPr>
          <a:xfrm>
            <a:off x="1219200" y="1371600"/>
            <a:ext cx="7772400" cy="4876800"/>
          </a:xfrm>
        </p:spPr>
        <p:txBody>
          <a:bodyPr rtlCol="0">
            <a:normAutofit/>
          </a:bodyPr>
          <a:lstStyle/>
          <a:p>
            <a:pPr eaLnBrk="1" fontAlgn="auto" hangingPunct="1">
              <a:lnSpc>
                <a:spcPct val="90000"/>
              </a:lnSpc>
              <a:spcAft>
                <a:spcPts val="0"/>
              </a:spcAft>
              <a:buFontTx/>
              <a:buNone/>
              <a:defRPr/>
            </a:pPr>
            <a:r>
              <a:rPr lang="en-US" dirty="0"/>
              <a:t>Public Records: Access vs. Privacy:</a:t>
            </a:r>
          </a:p>
          <a:p>
            <a:pPr eaLnBrk="1" fontAlgn="auto" hangingPunct="1">
              <a:lnSpc>
                <a:spcPct val="90000"/>
              </a:lnSpc>
              <a:spcAft>
                <a:spcPts val="0"/>
              </a:spcAft>
              <a:defRPr/>
            </a:pPr>
            <a:r>
              <a:rPr lang="en-US" sz="2800" dirty="0"/>
              <a:t>Public Records </a:t>
            </a:r>
            <a:r>
              <a:rPr lang="en-US" sz="2800" dirty="0" smtClean="0"/>
              <a:t>– records </a:t>
            </a:r>
            <a:r>
              <a:rPr lang="en-US" sz="2800" dirty="0"/>
              <a:t>available to general public (bankruptcy, property, and arrest records, salaries of government employees, etc.)</a:t>
            </a:r>
          </a:p>
          <a:p>
            <a:pPr eaLnBrk="1" fontAlgn="auto" hangingPunct="1">
              <a:lnSpc>
                <a:spcPct val="90000"/>
              </a:lnSpc>
              <a:spcAft>
                <a:spcPts val="0"/>
              </a:spcAft>
              <a:defRPr/>
            </a:pPr>
            <a:r>
              <a:rPr lang="en-US" sz="2800" dirty="0"/>
              <a:t>Identity theft can arise when public records are accessed</a:t>
            </a:r>
          </a:p>
          <a:p>
            <a:pPr eaLnBrk="1" fontAlgn="auto" hangingPunct="1">
              <a:lnSpc>
                <a:spcPct val="90000"/>
              </a:lnSpc>
              <a:spcAft>
                <a:spcPts val="0"/>
              </a:spcAft>
              <a:defRPr/>
            </a:pPr>
            <a:r>
              <a:rPr lang="en-US" sz="2800" dirty="0" smtClean="0"/>
              <a:t>Discussion Questions: </a:t>
            </a:r>
            <a:r>
              <a:rPr lang="en-US" sz="2800" i="1" dirty="0" smtClean="0"/>
              <a:t>Has identity theft become easier with public records accessible through the web? How </a:t>
            </a:r>
            <a:r>
              <a:rPr lang="en-US" sz="2800" i="1" dirty="0"/>
              <a:t>should we control access to sensitive public records?</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rtlCol="0">
            <a:normAutofit fontScale="92500" lnSpcReduction="10000"/>
          </a:bodyPr>
          <a:lstStyle/>
          <a:p>
            <a:pPr eaLnBrk="1" fontAlgn="auto" hangingPunct="1">
              <a:spcAft>
                <a:spcPts val="0"/>
              </a:spcAft>
              <a:defRPr/>
            </a:pPr>
            <a:r>
              <a:rPr lang="en-US" dirty="0"/>
              <a:t>Social Security Numbers</a:t>
            </a:r>
          </a:p>
          <a:p>
            <a:pPr lvl="1" eaLnBrk="1" fontAlgn="auto" hangingPunct="1">
              <a:spcAft>
                <a:spcPts val="0"/>
              </a:spcAft>
              <a:defRPr/>
            </a:pPr>
            <a:r>
              <a:rPr lang="en-US" dirty="0"/>
              <a:t>Too widely used</a:t>
            </a:r>
          </a:p>
          <a:p>
            <a:pPr lvl="1" eaLnBrk="1" fontAlgn="auto" hangingPunct="1">
              <a:spcAft>
                <a:spcPts val="0"/>
              </a:spcAft>
              <a:defRPr/>
            </a:pPr>
            <a:r>
              <a:rPr lang="en-US" dirty="0"/>
              <a:t>Easy to falsify</a:t>
            </a:r>
          </a:p>
          <a:p>
            <a:pPr eaLnBrk="1" fontAlgn="auto" hangingPunct="1">
              <a:lnSpc>
                <a:spcPct val="90000"/>
              </a:lnSpc>
              <a:spcAft>
                <a:spcPts val="0"/>
              </a:spcAft>
              <a:defRPr/>
            </a:pPr>
            <a:r>
              <a:rPr lang="en-US" dirty="0" smtClean="0"/>
              <a:t>A new national ID system is a potential solution</a:t>
            </a:r>
          </a:p>
          <a:p>
            <a:pPr eaLnBrk="1" fontAlgn="auto" hangingPunct="1">
              <a:lnSpc>
                <a:spcPct val="90000"/>
              </a:lnSpc>
              <a:spcAft>
                <a:spcPts val="0"/>
              </a:spcAft>
              <a:defRPr/>
            </a:pPr>
            <a:r>
              <a:rPr lang="en-US" dirty="0" smtClean="0"/>
              <a:t>Pros</a:t>
            </a:r>
            <a:endParaRPr lang="en-US" dirty="0"/>
          </a:p>
          <a:p>
            <a:pPr lvl="1" eaLnBrk="1" fontAlgn="auto" hangingPunct="1">
              <a:lnSpc>
                <a:spcPct val="90000"/>
              </a:lnSpc>
              <a:spcAft>
                <a:spcPts val="0"/>
              </a:spcAft>
              <a:defRPr/>
            </a:pPr>
            <a:r>
              <a:rPr lang="en-US" dirty="0"/>
              <a:t>would require </a:t>
            </a:r>
            <a:r>
              <a:rPr lang="en-US" dirty="0" smtClean="0"/>
              <a:t>a card, with a chip, biometrics etc.</a:t>
            </a:r>
            <a:endParaRPr lang="en-US" dirty="0"/>
          </a:p>
          <a:p>
            <a:pPr lvl="1" eaLnBrk="1" fontAlgn="auto" hangingPunct="1">
              <a:lnSpc>
                <a:spcPct val="90000"/>
              </a:lnSpc>
              <a:spcAft>
                <a:spcPts val="0"/>
              </a:spcAft>
              <a:defRPr/>
            </a:pPr>
            <a:r>
              <a:rPr lang="en-US" dirty="0"/>
              <a:t>harder to forge</a:t>
            </a:r>
          </a:p>
          <a:p>
            <a:pPr lvl="1" eaLnBrk="1" fontAlgn="auto" hangingPunct="1">
              <a:lnSpc>
                <a:spcPct val="90000"/>
              </a:lnSpc>
              <a:spcAft>
                <a:spcPts val="0"/>
              </a:spcAft>
              <a:defRPr/>
            </a:pPr>
            <a:r>
              <a:rPr lang="en-US" dirty="0"/>
              <a:t>have to carry only one card</a:t>
            </a:r>
          </a:p>
          <a:p>
            <a:pPr eaLnBrk="1" fontAlgn="auto" hangingPunct="1">
              <a:lnSpc>
                <a:spcPct val="90000"/>
              </a:lnSpc>
              <a:spcAft>
                <a:spcPts val="0"/>
              </a:spcAft>
              <a:defRPr/>
            </a:pPr>
            <a:r>
              <a:rPr lang="en-US" dirty="0" smtClean="0"/>
              <a:t>Cons</a:t>
            </a:r>
            <a:endParaRPr lang="en-US" dirty="0"/>
          </a:p>
          <a:p>
            <a:pPr lvl="1" eaLnBrk="1" fontAlgn="auto" hangingPunct="1">
              <a:lnSpc>
                <a:spcPct val="90000"/>
              </a:lnSpc>
              <a:spcAft>
                <a:spcPts val="0"/>
              </a:spcAft>
              <a:defRPr/>
            </a:pPr>
            <a:r>
              <a:rPr lang="en-US" dirty="0"/>
              <a:t>Threat to freedom and privacy</a:t>
            </a:r>
          </a:p>
          <a:p>
            <a:pPr lvl="1" eaLnBrk="1" fontAlgn="auto" hangingPunct="1">
              <a:lnSpc>
                <a:spcPct val="90000"/>
              </a:lnSpc>
              <a:spcAft>
                <a:spcPts val="0"/>
              </a:spcAft>
              <a:defRPr/>
            </a:pPr>
            <a:r>
              <a:rPr lang="en-US" dirty="0"/>
              <a:t>Increased potential for abuse</a:t>
            </a:r>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spcAft>
                <a:spcPts val="0"/>
              </a:spcAft>
              <a:defRPr/>
            </a:pPr>
            <a:r>
              <a:rPr lang="en-US" dirty="0" smtClean="0"/>
              <a:t>EU’s rules are more strict than U.S. regulations</a:t>
            </a:r>
          </a:p>
          <a:p>
            <a:pPr eaLnBrk="1" fontAlgn="auto" hangingPunct="1">
              <a:spcAft>
                <a:spcPts val="0"/>
              </a:spcAft>
              <a:defRPr/>
            </a:pPr>
            <a:r>
              <a:rPr lang="en-US" dirty="0"/>
              <a:t>General Data Protection </a:t>
            </a:r>
            <a:r>
              <a:rPr lang="en-US" dirty="0" smtClean="0"/>
              <a:t>Regulation</a:t>
            </a:r>
          </a:p>
          <a:p>
            <a:pPr lvl="1" eaLnBrk="1" fontAlgn="auto" hangingPunct="1">
              <a:spcAft>
                <a:spcPts val="0"/>
              </a:spcAft>
              <a:defRPr/>
            </a:pPr>
            <a:r>
              <a:rPr lang="en-US" dirty="0" smtClean="0"/>
              <a:t>Data protection and privacy for all citizens</a:t>
            </a:r>
          </a:p>
          <a:p>
            <a:pPr lvl="1" eaLnBrk="1" fontAlgn="auto" hangingPunct="1">
              <a:spcAft>
                <a:spcPts val="0"/>
              </a:spcAft>
              <a:defRPr/>
            </a:pPr>
            <a:r>
              <a:rPr lang="en-US" dirty="0" smtClean="0"/>
              <a:t>Prohibits </a:t>
            </a:r>
            <a:r>
              <a:rPr lang="en-US" dirty="0" smtClean="0"/>
              <a:t>transfer of personal information to countries outside the EU that do not have an adequate system of privacy protection.</a:t>
            </a:r>
            <a:endParaRPr lang="en-US" dirty="0"/>
          </a:p>
          <a:p>
            <a:pPr marL="0" indent="0" eaLnBrk="1" fontAlgn="auto" hangingPunct="1">
              <a:spcAft>
                <a:spcPts val="0"/>
              </a:spcAft>
              <a:buNone/>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Topic 1: What are the pros and cons of caller ID from a privacy (of the caller and the receiver) standpoint?</a:t>
            </a:r>
          </a:p>
          <a:p>
            <a:r>
              <a:rPr lang="en-US" sz="2000" dirty="0" smtClean="0"/>
              <a:t>Topic 2: Power and water companies have smart meters that can detect and record when the air conditioning, showers, dishwasher, clothes washer, dryer etc. are on and for how long. What are ways in which this information, if leaked, can embarrass or cause problems for a homeowner?</a:t>
            </a:r>
          </a:p>
          <a:p>
            <a:r>
              <a:rPr lang="en-US" sz="2000" dirty="0" smtClean="0"/>
              <a:t>Topic 3: Federal agents installed a camera on a utility pole on a road adjacent to a suspect's house and collected video for 10 weeks without a warrant. They argued </a:t>
            </a:r>
            <a:r>
              <a:rPr lang="en-US" sz="2000" smtClean="0"/>
              <a:t>in court that </a:t>
            </a:r>
            <a:r>
              <a:rPr lang="en-US" sz="2000" dirty="0" smtClean="0"/>
              <a:t>this evidence should be admitted because what the camera saw is what users of the public road could see what the camera did. If you are the judge, </a:t>
            </a:r>
            <a:r>
              <a:rPr lang="en-US" sz="2000" dirty="0" err="1" smtClean="0"/>
              <a:t>wht</a:t>
            </a:r>
            <a:r>
              <a:rPr lang="en-US" sz="2000" dirty="0" smtClean="0"/>
              <a:t> would you decide and why?</a:t>
            </a:r>
            <a:endParaRPr lang="en-US" sz="2000" dirty="0"/>
          </a:p>
        </p:txBody>
      </p:sp>
      <p:sp>
        <p:nvSpPr>
          <p:cNvPr id="3" name="Title 2"/>
          <p:cNvSpPr>
            <a:spLocks noGrp="1"/>
          </p:cNvSpPr>
          <p:nvPr>
            <p:ph type="title"/>
          </p:nvPr>
        </p:nvSpPr>
        <p:spPr/>
        <p:txBody>
          <a:bodyPr/>
          <a:lstStyle/>
          <a:p>
            <a:r>
              <a:rPr lang="en-US" dirty="0" smtClean="0"/>
              <a:t>Group Discussion in Class</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337888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a:t>New Technology, New </a:t>
            </a:r>
            <a:r>
              <a:rPr lang="en-US" dirty="0" smtClean="0"/>
              <a:t>Risks – Examples:  </a:t>
            </a:r>
          </a:p>
          <a:p>
            <a:pPr eaLnBrk="1" fontAlgn="auto" hangingPunct="1">
              <a:spcAft>
                <a:spcPts val="0"/>
              </a:spcAft>
              <a:buFontTx/>
              <a:buNone/>
              <a:defRPr/>
            </a:pPr>
            <a:r>
              <a:rPr lang="en-US" dirty="0" smtClean="0"/>
              <a:t>Search query data</a:t>
            </a:r>
          </a:p>
          <a:p>
            <a:pPr lvl="1" eaLnBrk="1" fontAlgn="auto" hangingPunct="1">
              <a:spcAft>
                <a:spcPts val="0"/>
              </a:spcAft>
              <a:defRPr/>
            </a:pPr>
            <a:r>
              <a:rPr lang="en-US" dirty="0" smtClean="0"/>
              <a:t>Search engines collect many terabytes of data daily</a:t>
            </a:r>
            <a:r>
              <a:rPr lang="en-US" dirty="0"/>
              <a:t>.</a:t>
            </a:r>
            <a:endParaRPr lang="en-US" dirty="0" smtClean="0"/>
          </a:p>
          <a:p>
            <a:pPr lvl="1" eaLnBrk="1" fontAlgn="auto" hangingPunct="1">
              <a:spcAft>
                <a:spcPts val="0"/>
              </a:spcAft>
              <a:defRPr/>
            </a:pPr>
            <a:r>
              <a:rPr lang="en-US" dirty="0" smtClean="0"/>
              <a:t>Data is analyzed to target advertising and develop new services.</a:t>
            </a:r>
          </a:p>
          <a:p>
            <a:pPr lvl="1" eaLnBrk="1" fontAlgn="auto" hangingPunct="1">
              <a:spcAft>
                <a:spcPts val="0"/>
              </a:spcAft>
              <a:defRPr/>
            </a:pPr>
            <a:r>
              <a:rPr lang="en-US" dirty="0" smtClean="0"/>
              <a:t>Who gets to see this data? Why should we care?</a:t>
            </a: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a:t>New Technology, New </a:t>
            </a:r>
            <a:r>
              <a:rPr lang="en-US" dirty="0" smtClean="0"/>
              <a:t>Risks – Examples:  </a:t>
            </a:r>
          </a:p>
          <a:p>
            <a:pPr eaLnBrk="1" fontAlgn="auto" hangingPunct="1">
              <a:spcAft>
                <a:spcPts val="0"/>
              </a:spcAft>
              <a:buFontTx/>
              <a:buNone/>
              <a:defRPr/>
            </a:pPr>
            <a:r>
              <a:rPr lang="en-US" dirty="0" smtClean="0"/>
              <a:t>Smartphones</a:t>
            </a:r>
          </a:p>
          <a:p>
            <a:pPr lvl="1" eaLnBrk="1" fontAlgn="auto" hangingPunct="1">
              <a:spcAft>
                <a:spcPts val="0"/>
              </a:spcAft>
              <a:defRPr/>
            </a:pPr>
            <a:r>
              <a:rPr lang="en-US" dirty="0" smtClean="0"/>
              <a:t>Location </a:t>
            </a:r>
            <a:r>
              <a:rPr lang="en-US" dirty="0" smtClean="0"/>
              <a:t>tracking</a:t>
            </a:r>
            <a:endParaRPr lang="en-US" dirty="0" smtClean="0"/>
          </a:p>
          <a:p>
            <a:pPr lvl="1" eaLnBrk="1" fontAlgn="auto" hangingPunct="1">
              <a:spcAft>
                <a:spcPts val="0"/>
              </a:spcAft>
              <a:defRPr/>
            </a:pPr>
            <a:r>
              <a:rPr lang="en-US" dirty="0" smtClean="0"/>
              <a:t>Apps collect, </a:t>
            </a:r>
            <a:r>
              <a:rPr lang="en-US" dirty="0" smtClean="0"/>
              <a:t>store and transmit data </a:t>
            </a:r>
            <a:r>
              <a:rPr lang="en-US" dirty="0" smtClean="0"/>
              <a:t>without </a:t>
            </a:r>
            <a:r>
              <a:rPr lang="en-US" dirty="0" smtClean="0"/>
              <a:t>user’s knowledge</a:t>
            </a:r>
          </a:p>
          <a:p>
            <a:pPr lvl="1" eaLnBrk="1" fontAlgn="auto" hangingPunct="1">
              <a:spcAft>
                <a:spcPts val="0"/>
              </a:spcAft>
              <a:defRPr/>
            </a:pPr>
            <a:endParaRPr lang="en-US" dirty="0" smtClean="0"/>
          </a:p>
          <a:p>
            <a:pPr lvl="1" eaLnBrk="1" fontAlgn="auto" hangingPunct="1">
              <a:spcAft>
                <a:spcPts val="0"/>
              </a:spcAft>
              <a:defRPr/>
            </a:pP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924800" cy="4876800"/>
          </a:xfrm>
        </p:spPr>
        <p:txBody>
          <a:bodyPr rtlCol="0">
            <a:normAutofit/>
          </a:bodyPr>
          <a:lstStyle/>
          <a:p>
            <a:pPr eaLnBrk="1" fontAlgn="auto" hangingPunct="1">
              <a:spcAft>
                <a:spcPts val="0"/>
              </a:spcAft>
              <a:buFontTx/>
              <a:buNone/>
              <a:defRPr/>
            </a:pPr>
            <a:r>
              <a:rPr lang="en-US" dirty="0" smtClean="0"/>
              <a:t>New Technology, New Risks – Summary of Risks:</a:t>
            </a:r>
          </a:p>
          <a:p>
            <a:pPr eaLnBrk="1" fontAlgn="auto" hangingPunct="1">
              <a:spcAft>
                <a:spcPts val="0"/>
              </a:spcAft>
              <a:defRPr/>
            </a:pPr>
            <a:r>
              <a:rPr lang="en-US" dirty="0" smtClean="0"/>
              <a:t>Anything we do in cyberspace </a:t>
            </a:r>
            <a:r>
              <a:rPr lang="en-US" dirty="0" smtClean="0"/>
              <a:t>or with a computing device is </a:t>
            </a:r>
            <a:r>
              <a:rPr lang="en-US" dirty="0" smtClean="0"/>
              <a:t>recorded.</a:t>
            </a:r>
          </a:p>
          <a:p>
            <a:pPr eaLnBrk="1" fontAlgn="auto" hangingPunct="1">
              <a:spcAft>
                <a:spcPts val="0"/>
              </a:spcAft>
              <a:defRPr/>
            </a:pPr>
            <a:r>
              <a:rPr lang="en-US" dirty="0" smtClean="0"/>
              <a:t>Huge amounts of data are </a:t>
            </a:r>
            <a:r>
              <a:rPr lang="en-US" dirty="0" smtClean="0"/>
              <a:t>stored and analyzed.</a:t>
            </a:r>
            <a:endParaRPr lang="en-US" dirty="0" smtClean="0"/>
          </a:p>
          <a:p>
            <a:pPr eaLnBrk="1" fontAlgn="auto" hangingPunct="1">
              <a:spcAft>
                <a:spcPts val="0"/>
              </a:spcAft>
              <a:defRPr/>
            </a:pPr>
            <a:r>
              <a:rPr lang="en-US" dirty="0" smtClean="0"/>
              <a:t>People are not </a:t>
            </a:r>
            <a:r>
              <a:rPr lang="en-US" dirty="0" smtClean="0"/>
              <a:t>fully aware </a:t>
            </a:r>
            <a:r>
              <a:rPr lang="en-US" dirty="0" smtClean="0"/>
              <a:t>of </a:t>
            </a:r>
            <a:r>
              <a:rPr lang="en-US" dirty="0" smtClean="0"/>
              <a:t>the implications of this.</a:t>
            </a:r>
            <a:endParaRPr lang="en-US" dirty="0" smtClean="0"/>
          </a:p>
          <a:p>
            <a:pPr lvl="1" eaLnBrk="1" fontAlgn="auto" hangingPunct="1">
              <a:spcAft>
                <a:spcPts val="0"/>
              </a:spcAft>
              <a:defRPr/>
            </a:pPr>
            <a:endParaRPr lang="en-US" dirty="0" smtClean="0"/>
          </a:p>
          <a:p>
            <a:pPr eaLnBrk="1" fontAlgn="auto" hangingPunct="1">
              <a:spcAft>
                <a:spcPts val="0"/>
              </a:spcAft>
              <a:defRPr/>
            </a:pP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772400" cy="4953000"/>
          </a:xfrm>
        </p:spPr>
        <p:txBody>
          <a:bodyPr rtlCol="0">
            <a:normAutofit/>
          </a:bodyPr>
          <a:lstStyle/>
          <a:p>
            <a:pPr eaLnBrk="1" fontAlgn="auto" hangingPunct="1">
              <a:spcAft>
                <a:spcPts val="0"/>
              </a:spcAft>
              <a:buFontTx/>
              <a:buNone/>
              <a:defRPr/>
            </a:pPr>
            <a:r>
              <a:rPr lang="en-US" dirty="0" smtClean="0"/>
              <a:t>New Technology, New Risks – Summary of Risks</a:t>
            </a:r>
          </a:p>
          <a:p>
            <a:pPr eaLnBrk="1" fontAlgn="auto" hangingPunct="1">
              <a:spcAft>
                <a:spcPts val="0"/>
              </a:spcAft>
              <a:buFontTx/>
              <a:buNone/>
              <a:defRPr/>
            </a:pPr>
            <a:r>
              <a:rPr lang="en-US" dirty="0" smtClean="0"/>
              <a:t>(cont.):</a:t>
            </a:r>
          </a:p>
          <a:p>
            <a:pPr eaLnBrk="1" fontAlgn="auto" hangingPunct="1">
              <a:spcAft>
                <a:spcPts val="0"/>
              </a:spcAft>
              <a:defRPr/>
            </a:pPr>
            <a:r>
              <a:rPr lang="en-US" dirty="0" smtClean="0"/>
              <a:t>A collection of small items can provide a detailed picture.</a:t>
            </a:r>
          </a:p>
          <a:p>
            <a:pPr eaLnBrk="1" fontAlgn="auto" hangingPunct="1">
              <a:spcAft>
                <a:spcPts val="0"/>
              </a:spcAft>
              <a:defRPr/>
            </a:pPr>
            <a:r>
              <a:rPr lang="en-US" dirty="0" smtClean="0"/>
              <a:t>Re-identification </a:t>
            </a:r>
            <a:r>
              <a:rPr lang="en-US" dirty="0" smtClean="0"/>
              <a:t>has </a:t>
            </a:r>
            <a:r>
              <a:rPr lang="en-US" dirty="0" smtClean="0"/>
              <a:t>become much easier due to the quantity of information and power of data search and analysis tools.</a:t>
            </a:r>
          </a:p>
          <a:p>
            <a:pPr eaLnBrk="1" fontAlgn="auto" hangingPunct="1">
              <a:spcAft>
                <a:spcPts val="0"/>
              </a:spcAft>
              <a:defRPr/>
            </a:pPr>
            <a:r>
              <a:rPr lang="en-US" dirty="0"/>
              <a:t>If information is on a public </a:t>
            </a:r>
            <a:r>
              <a:rPr lang="en-US" dirty="0" smtClean="0"/>
              <a:t>Web site</a:t>
            </a:r>
            <a:r>
              <a:rPr lang="en-US" dirty="0"/>
              <a:t>, it is available to everyone</a:t>
            </a:r>
            <a:r>
              <a:rPr lang="en-US" dirty="0" smtClean="0"/>
              <a:t>.</a:t>
            </a:r>
          </a:p>
          <a:p>
            <a:pPr lvl="1" eaLnBrk="1" fontAlgn="auto" hangingPunct="1">
              <a:spcAft>
                <a:spcPts val="0"/>
              </a:spcAft>
              <a:defRPr/>
            </a:pPr>
            <a:endParaRPr lang="en-US" dirty="0" smtClean="0"/>
          </a:p>
          <a:p>
            <a:pPr eaLnBrk="1" fontAlgn="auto" hangingPunct="1">
              <a:spcAft>
                <a:spcPts val="0"/>
              </a:spcAft>
              <a:defRPr/>
            </a:pP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772400" cy="4876800"/>
          </a:xfrm>
        </p:spPr>
        <p:txBody>
          <a:bodyPr rtlCol="0">
            <a:normAutofit fontScale="92500"/>
          </a:bodyPr>
          <a:lstStyle/>
          <a:p>
            <a:pPr eaLnBrk="1" fontAlgn="auto" hangingPunct="1">
              <a:spcAft>
                <a:spcPts val="0"/>
              </a:spcAft>
              <a:buFontTx/>
              <a:buNone/>
              <a:defRPr/>
            </a:pPr>
            <a:r>
              <a:rPr lang="en-US" dirty="0" smtClean="0"/>
              <a:t>New Technology, New Risks – Summary of Risks</a:t>
            </a:r>
          </a:p>
          <a:p>
            <a:pPr eaLnBrk="1" fontAlgn="auto" hangingPunct="1">
              <a:spcAft>
                <a:spcPts val="0"/>
              </a:spcAft>
              <a:buFontTx/>
              <a:buNone/>
              <a:defRPr/>
            </a:pPr>
            <a:r>
              <a:rPr lang="en-US" dirty="0" smtClean="0"/>
              <a:t>(cont.):</a:t>
            </a:r>
          </a:p>
          <a:p>
            <a:pPr eaLnBrk="1" fontAlgn="auto" hangingPunct="1">
              <a:spcAft>
                <a:spcPts val="0"/>
              </a:spcAft>
              <a:defRPr/>
            </a:pPr>
            <a:r>
              <a:rPr lang="en-US" dirty="0" smtClean="0"/>
              <a:t>Information on the Internet seems to last forever.</a:t>
            </a:r>
          </a:p>
          <a:p>
            <a:pPr eaLnBrk="1" fontAlgn="auto" hangingPunct="1">
              <a:spcAft>
                <a:spcPts val="0"/>
              </a:spcAft>
              <a:defRPr/>
            </a:pPr>
            <a:r>
              <a:rPr lang="en-US" dirty="0" smtClean="0"/>
              <a:t>Data collected for one purpose will find other uses.</a:t>
            </a:r>
          </a:p>
          <a:p>
            <a:pPr eaLnBrk="1" fontAlgn="auto" hangingPunct="1">
              <a:spcAft>
                <a:spcPts val="0"/>
              </a:spcAft>
              <a:defRPr/>
            </a:pPr>
            <a:r>
              <a:rPr lang="en-US" dirty="0"/>
              <a:t>G</a:t>
            </a:r>
            <a:r>
              <a:rPr lang="en-US" dirty="0" smtClean="0"/>
              <a:t>overnment can request sensitive personal data held by businesses or organizations.</a:t>
            </a:r>
          </a:p>
          <a:p>
            <a:pPr eaLnBrk="1" fontAlgn="auto" hangingPunct="1">
              <a:spcAft>
                <a:spcPts val="0"/>
              </a:spcAft>
              <a:defRPr/>
            </a:pPr>
            <a:r>
              <a:rPr lang="en-US" dirty="0" smtClean="0"/>
              <a:t>We cannot directly protect information about ourselves. We depend upon businesses and organizations to protect it.</a:t>
            </a:r>
          </a:p>
          <a:p>
            <a:pPr lvl="1" eaLnBrk="1" fontAlgn="auto" hangingPunct="1">
              <a:spcAft>
                <a:spcPts val="0"/>
              </a:spcAft>
              <a:defRPr/>
            </a:pPr>
            <a:endParaRPr lang="en-US" dirty="0" smtClean="0"/>
          </a:p>
          <a:p>
            <a:pPr eaLnBrk="1" fontAlgn="auto" hangingPunct="1">
              <a:spcAft>
                <a:spcPts val="0"/>
              </a:spcAft>
              <a:defRPr/>
            </a:pP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90000"/>
              </a:lnSpc>
              <a:spcAft>
                <a:spcPts val="0"/>
              </a:spcAft>
              <a:buFontTx/>
              <a:buNone/>
              <a:defRPr/>
            </a:pPr>
            <a:r>
              <a:rPr lang="en-US" dirty="0" smtClean="0"/>
              <a:t>Terminology:</a:t>
            </a:r>
          </a:p>
          <a:p>
            <a:pPr eaLnBrk="1" fontAlgn="auto" hangingPunct="1">
              <a:lnSpc>
                <a:spcPct val="90000"/>
              </a:lnSpc>
              <a:spcAft>
                <a:spcPts val="0"/>
              </a:spcAft>
              <a:defRPr/>
            </a:pPr>
            <a:r>
              <a:rPr lang="en-US" i="1" dirty="0" smtClean="0"/>
              <a:t>Personal information </a:t>
            </a:r>
            <a:r>
              <a:rPr lang="en-US" dirty="0" smtClean="0"/>
              <a:t>– any information relating to an individual person.</a:t>
            </a:r>
          </a:p>
          <a:p>
            <a:pPr eaLnBrk="1" fontAlgn="auto" hangingPunct="1">
              <a:lnSpc>
                <a:spcPct val="90000"/>
              </a:lnSpc>
              <a:spcAft>
                <a:spcPts val="0"/>
              </a:spcAft>
              <a:defRPr/>
            </a:pPr>
            <a:r>
              <a:rPr lang="en-US" i="1" dirty="0" smtClean="0"/>
              <a:t>Informed consent </a:t>
            </a:r>
            <a:r>
              <a:rPr lang="en-US" dirty="0" smtClean="0"/>
              <a:t>– users being aware of what information is collected and how it is used.</a:t>
            </a:r>
          </a:p>
          <a:p>
            <a:pPr eaLnBrk="1" fontAlgn="auto" hangingPunct="1">
              <a:lnSpc>
                <a:spcPct val="90000"/>
              </a:lnSpc>
              <a:spcAft>
                <a:spcPts val="0"/>
              </a:spcAft>
              <a:defRPr/>
            </a:pPr>
            <a:r>
              <a:rPr lang="en-US" i="1" dirty="0" smtClean="0"/>
              <a:t>Invisible </a:t>
            </a:r>
            <a:r>
              <a:rPr lang="en-US" i="1" dirty="0"/>
              <a:t>information gathering </a:t>
            </a:r>
            <a:r>
              <a:rPr lang="en-US" dirty="0"/>
              <a:t>- collection of personal information about </a:t>
            </a:r>
            <a:r>
              <a:rPr lang="en-US" dirty="0" smtClean="0"/>
              <a:t>a user without </a:t>
            </a:r>
            <a:r>
              <a:rPr lang="en-US" dirty="0"/>
              <a:t>the </a:t>
            </a:r>
            <a:r>
              <a:rPr lang="en-US" dirty="0" smtClean="0"/>
              <a:t>user’s knowledge.</a:t>
            </a:r>
            <a:endParaRPr lang="en-US" dirty="0"/>
          </a:p>
        </p:txBody>
      </p:sp>
      <p:pic>
        <p:nvPicPr>
          <p:cNvPr id="43012"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p:txBody>
          <a:bodyPr rtlCol="0">
            <a:normAutofit/>
          </a:bodyPr>
          <a:lstStyle/>
          <a:p>
            <a:pPr marL="0" indent="0" eaLnBrk="1" fontAlgn="auto" hangingPunct="1">
              <a:lnSpc>
                <a:spcPct val="90000"/>
              </a:lnSpc>
              <a:spcAft>
                <a:spcPts val="0"/>
              </a:spcAft>
              <a:buFontTx/>
              <a:buNone/>
              <a:defRPr/>
            </a:pPr>
            <a:r>
              <a:rPr lang="en-US" dirty="0" smtClean="0"/>
              <a:t>Terminology:</a:t>
            </a:r>
          </a:p>
          <a:p>
            <a:pPr eaLnBrk="1" fontAlgn="auto" hangingPunct="1">
              <a:lnSpc>
                <a:spcPct val="90000"/>
              </a:lnSpc>
              <a:spcAft>
                <a:spcPts val="0"/>
              </a:spcAft>
              <a:defRPr/>
            </a:pPr>
            <a:r>
              <a:rPr lang="en-US" i="1" dirty="0" smtClean="0"/>
              <a:t>Cookies</a:t>
            </a:r>
            <a:r>
              <a:rPr lang="en-US" dirty="0" smtClean="0"/>
              <a:t> – Files a Web site stores on a visitor’s computer.</a:t>
            </a:r>
          </a:p>
          <a:p>
            <a:pPr eaLnBrk="1" fontAlgn="auto" hangingPunct="1">
              <a:lnSpc>
                <a:spcPct val="90000"/>
              </a:lnSpc>
              <a:spcAft>
                <a:spcPts val="0"/>
              </a:spcAft>
              <a:defRPr/>
            </a:pPr>
            <a:r>
              <a:rPr lang="en-US" i="1" dirty="0"/>
              <a:t>Secondary use </a:t>
            </a:r>
            <a:r>
              <a:rPr lang="en-US" dirty="0" smtClean="0"/>
              <a:t>– Use </a:t>
            </a:r>
            <a:r>
              <a:rPr lang="en-US" dirty="0"/>
              <a:t>of personal information for a purpose other than the purpose for which it was provided</a:t>
            </a:r>
            <a:r>
              <a:rPr lang="en-US" dirty="0" smtClean="0"/>
              <a:t>.</a:t>
            </a:r>
          </a:p>
          <a:p>
            <a:pPr eaLnBrk="1" fontAlgn="auto" hangingPunct="1">
              <a:lnSpc>
                <a:spcPct val="90000"/>
              </a:lnSpc>
              <a:spcAft>
                <a:spcPts val="0"/>
              </a:spcAft>
              <a:defRPr/>
            </a:pPr>
            <a:r>
              <a:rPr lang="en-US" i="1" dirty="0"/>
              <a:t>Data mining </a:t>
            </a:r>
            <a:r>
              <a:rPr lang="en-US" dirty="0" smtClean="0"/>
              <a:t>– Searching </a:t>
            </a:r>
            <a:r>
              <a:rPr lang="en-US" dirty="0"/>
              <a:t>and analyzing masses of data to find patterns and develop new information or </a:t>
            </a:r>
            <a:r>
              <a:rPr lang="en-US" dirty="0" smtClean="0"/>
              <a:t>knowledge.</a:t>
            </a:r>
            <a:endParaRPr lang="en-US" dirty="0"/>
          </a:p>
          <a:p>
            <a:pPr eaLnBrk="1" fontAlgn="auto" hangingPunct="1">
              <a:lnSpc>
                <a:spcPct val="90000"/>
              </a:lnSpc>
              <a:spcAft>
                <a:spcPts val="0"/>
              </a:spcAft>
              <a:defRPr/>
            </a:pPr>
            <a:endParaRPr lang="en-US" dirty="0"/>
          </a:p>
        </p:txBody>
      </p:sp>
      <p:pic>
        <p:nvPicPr>
          <p:cNvPr id="43012"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
  <TotalTime>0</TotalTime>
  <Words>2643</Words>
  <Application>Microsoft Office PowerPoint</Application>
  <PresentationFormat>On-screen Show (4:3)</PresentationFormat>
  <Paragraphs>201</Paragraphs>
  <Slides>27</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Baase</vt:lpstr>
      <vt:lpstr>Key Aspects of Privacy:</vt:lpstr>
      <vt:lpstr>Threats to privacy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networks, blogs, etc.</vt:lpstr>
      <vt:lpstr>PowerPoint Presentation</vt:lpstr>
      <vt:lpstr>PowerPoint Presentation</vt:lpstr>
      <vt:lpstr>PowerPoint Presentation</vt:lpstr>
      <vt:lpstr>PowerPoint Presentation</vt:lpstr>
      <vt:lpstr>Group Discussion in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2012-09-04T21:47:13Z</dcterms:created>
  <dcterms:modified xsi:type="dcterms:W3CDTF">2019-09-09T13:48:03Z</dcterms:modified>
</cp:coreProperties>
</file>