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1" r:id="rId1"/>
  </p:sldMasterIdLst>
  <p:notesMasterIdLst>
    <p:notesMasterId r:id="rId32"/>
  </p:notesMasterIdLst>
  <p:handoutMasterIdLst>
    <p:handoutMasterId r:id="rId33"/>
  </p:handoutMasterIdLst>
  <p:sldIdLst>
    <p:sldId id="299" r:id="rId2"/>
    <p:sldId id="292" r:id="rId3"/>
    <p:sldId id="290" r:id="rId4"/>
    <p:sldId id="294" r:id="rId5"/>
    <p:sldId id="304" r:id="rId6"/>
    <p:sldId id="300" r:id="rId7"/>
    <p:sldId id="324" r:id="rId8"/>
    <p:sldId id="295" r:id="rId9"/>
    <p:sldId id="326" r:id="rId10"/>
    <p:sldId id="306" r:id="rId11"/>
    <p:sldId id="296" r:id="rId12"/>
    <p:sldId id="308" r:id="rId13"/>
    <p:sldId id="334" r:id="rId14"/>
    <p:sldId id="337" r:id="rId15"/>
    <p:sldId id="338" r:id="rId16"/>
    <p:sldId id="339" r:id="rId17"/>
    <p:sldId id="301" r:id="rId18"/>
    <p:sldId id="341" r:id="rId19"/>
    <p:sldId id="345" r:id="rId20"/>
    <p:sldId id="298" r:id="rId21"/>
    <p:sldId id="344" r:id="rId22"/>
    <p:sldId id="346" r:id="rId23"/>
    <p:sldId id="347" r:id="rId24"/>
    <p:sldId id="319" r:id="rId25"/>
    <p:sldId id="350" r:id="rId26"/>
    <p:sldId id="351" r:id="rId27"/>
    <p:sldId id="352" r:id="rId28"/>
    <p:sldId id="353" r:id="rId29"/>
    <p:sldId id="354" r:id="rId30"/>
    <p:sldId id="355" r:id="rId31"/>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Times New Roman" charset="0"/>
        <a:ea typeface="Arial" charset="0"/>
        <a:cs typeface="Arial" charset="0"/>
      </a:defRPr>
    </a:lvl1pPr>
    <a:lvl2pPr marL="457200" algn="l" rtl="0" eaLnBrk="0" fontAlgn="base" hangingPunct="0">
      <a:spcBef>
        <a:spcPct val="0"/>
      </a:spcBef>
      <a:spcAft>
        <a:spcPct val="0"/>
      </a:spcAft>
      <a:defRPr kern="1200">
        <a:solidFill>
          <a:schemeClr val="tx1"/>
        </a:solidFill>
        <a:latin typeface="Times New Roman" charset="0"/>
        <a:ea typeface="Arial" charset="0"/>
        <a:cs typeface="Arial" charset="0"/>
      </a:defRPr>
    </a:lvl2pPr>
    <a:lvl3pPr marL="914400" algn="l" rtl="0" eaLnBrk="0" fontAlgn="base" hangingPunct="0">
      <a:spcBef>
        <a:spcPct val="0"/>
      </a:spcBef>
      <a:spcAft>
        <a:spcPct val="0"/>
      </a:spcAft>
      <a:defRPr kern="1200">
        <a:solidFill>
          <a:schemeClr val="tx1"/>
        </a:solidFill>
        <a:latin typeface="Times New Roman" charset="0"/>
        <a:ea typeface="Arial" charset="0"/>
        <a:cs typeface="Arial" charset="0"/>
      </a:defRPr>
    </a:lvl3pPr>
    <a:lvl4pPr marL="1371600" algn="l" rtl="0" eaLnBrk="0" fontAlgn="base" hangingPunct="0">
      <a:spcBef>
        <a:spcPct val="0"/>
      </a:spcBef>
      <a:spcAft>
        <a:spcPct val="0"/>
      </a:spcAft>
      <a:defRPr kern="1200">
        <a:solidFill>
          <a:schemeClr val="tx1"/>
        </a:solidFill>
        <a:latin typeface="Times New Roman" charset="0"/>
        <a:ea typeface="Arial" charset="0"/>
        <a:cs typeface="Arial" charset="0"/>
      </a:defRPr>
    </a:lvl4pPr>
    <a:lvl5pPr marL="1828800" algn="l" rtl="0" eaLnBrk="0" fontAlgn="base" hangingPunct="0">
      <a:spcBef>
        <a:spcPct val="0"/>
      </a:spcBef>
      <a:spcAft>
        <a:spcPct val="0"/>
      </a:spcAft>
      <a:defRPr kern="1200">
        <a:solidFill>
          <a:schemeClr val="tx1"/>
        </a:solidFill>
        <a:latin typeface="Times New Roman" charset="0"/>
        <a:ea typeface="Arial" charset="0"/>
        <a:cs typeface="Arial" charset="0"/>
      </a:defRPr>
    </a:lvl5pPr>
    <a:lvl6pPr marL="2286000" algn="l" defTabSz="914400" rtl="0" eaLnBrk="1" latinLnBrk="0" hangingPunct="1">
      <a:defRPr kern="1200">
        <a:solidFill>
          <a:schemeClr val="tx1"/>
        </a:solidFill>
        <a:latin typeface="Times New Roman" charset="0"/>
        <a:ea typeface="Arial" charset="0"/>
        <a:cs typeface="Arial" charset="0"/>
      </a:defRPr>
    </a:lvl6pPr>
    <a:lvl7pPr marL="2743200" algn="l" defTabSz="914400" rtl="0" eaLnBrk="1" latinLnBrk="0" hangingPunct="1">
      <a:defRPr kern="1200">
        <a:solidFill>
          <a:schemeClr val="tx1"/>
        </a:solidFill>
        <a:latin typeface="Times New Roman" charset="0"/>
        <a:ea typeface="Arial" charset="0"/>
        <a:cs typeface="Arial" charset="0"/>
      </a:defRPr>
    </a:lvl7pPr>
    <a:lvl8pPr marL="3200400" algn="l" defTabSz="914400" rtl="0" eaLnBrk="1" latinLnBrk="0" hangingPunct="1">
      <a:defRPr kern="1200">
        <a:solidFill>
          <a:schemeClr val="tx1"/>
        </a:solidFill>
        <a:latin typeface="Times New Roman" charset="0"/>
        <a:ea typeface="Arial" charset="0"/>
        <a:cs typeface="Arial" charset="0"/>
      </a:defRPr>
    </a:lvl8pPr>
    <a:lvl9pPr marL="3657600" algn="l" defTabSz="914400" rtl="0" eaLnBrk="1" latinLnBrk="0" hangingPunct="1">
      <a:defRPr kern="1200">
        <a:solidFill>
          <a:schemeClr val="tx1"/>
        </a:solidFill>
        <a:latin typeface="Times New Roman" charset="0"/>
        <a:ea typeface="Arial"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0489"/>
    <p:restoredTop sz="70037" autoAdjust="0"/>
  </p:normalViewPr>
  <p:slideViewPr>
    <p:cSldViewPr>
      <p:cViewPr varScale="1">
        <p:scale>
          <a:sx n="116" d="100"/>
          <a:sy n="116" d="100"/>
        </p:scale>
        <p:origin x="1758"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1734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wrap="square" lIns="93177" tIns="46589" rIns="93177" bIns="46589" numCol="1" anchor="t" anchorCtr="0" compatLnSpc="1">
            <a:prstTxWarp prst="textNoShape">
              <a:avLst/>
            </a:prstTxWarp>
          </a:bodyPr>
          <a:lstStyle>
            <a:lvl1pPr eaLnBrk="1" hangingPunct="1">
              <a:defRPr sz="1200"/>
            </a:lvl1pPr>
          </a:lstStyle>
          <a:p>
            <a:endParaRPr lang="x-none" altLang="x-none"/>
          </a:p>
        </p:txBody>
      </p:sp>
      <p:sp>
        <p:nvSpPr>
          <p:cNvPr id="3" name="Date Placeholder 2"/>
          <p:cNvSpPr>
            <a:spLocks noGrp="1"/>
          </p:cNvSpPr>
          <p:nvPr>
            <p:ph type="dt" sz="quarter" idx="1"/>
          </p:nvPr>
        </p:nvSpPr>
        <p:spPr>
          <a:xfrm>
            <a:off x="3970938" y="0"/>
            <a:ext cx="3037840" cy="466434"/>
          </a:xfrm>
          <a:prstGeom prst="rect">
            <a:avLst/>
          </a:prstGeom>
        </p:spPr>
        <p:txBody>
          <a:bodyPr vert="horz" wrap="square" lIns="93177" tIns="46589" rIns="93177" bIns="46589" numCol="1" anchor="t" anchorCtr="0" compatLnSpc="1">
            <a:prstTxWarp prst="textNoShape">
              <a:avLst/>
            </a:prstTxWarp>
          </a:bodyPr>
          <a:lstStyle>
            <a:lvl1pPr algn="r" eaLnBrk="1" hangingPunct="1">
              <a:defRPr sz="1200"/>
            </a:lvl1pPr>
          </a:lstStyle>
          <a:p>
            <a:fld id="{0AA0EF4E-4F1F-A843-9EE8-84C2253616BB}" type="datetimeFigureOut">
              <a:rPr lang="en-US" altLang="x-none"/>
              <a:pPr/>
              <a:t>9/16/2019</a:t>
            </a:fld>
            <a:endParaRPr lang="en-US" altLang="x-none"/>
          </a:p>
        </p:txBody>
      </p:sp>
      <p:sp>
        <p:nvSpPr>
          <p:cNvPr id="4" name="Footer Placeholder 3"/>
          <p:cNvSpPr>
            <a:spLocks noGrp="1"/>
          </p:cNvSpPr>
          <p:nvPr>
            <p:ph type="ftr" sz="quarter" idx="2"/>
          </p:nvPr>
        </p:nvSpPr>
        <p:spPr>
          <a:xfrm>
            <a:off x="0" y="8829967"/>
            <a:ext cx="3037840" cy="466433"/>
          </a:xfrm>
          <a:prstGeom prst="rect">
            <a:avLst/>
          </a:prstGeom>
        </p:spPr>
        <p:txBody>
          <a:bodyPr vert="horz" wrap="square" lIns="93177" tIns="46589" rIns="93177" bIns="46589" numCol="1" anchor="b" anchorCtr="0" compatLnSpc="1">
            <a:prstTxWarp prst="textNoShape">
              <a:avLst/>
            </a:prstTxWarp>
          </a:bodyPr>
          <a:lstStyle>
            <a:lvl1pPr eaLnBrk="1" hangingPunct="1">
              <a:defRPr sz="1200"/>
            </a:lvl1pPr>
          </a:lstStyle>
          <a:p>
            <a:endParaRPr lang="x-none" altLang="x-none"/>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vl1pPr>
          </a:lstStyle>
          <a:p>
            <a:fld id="{7F43ABA9-8150-3643-B01A-AE784638E2B9}" type="slidenum">
              <a:rPr lang="en-US" altLang="x-none"/>
              <a:pPr/>
              <a:t>‹#›</a:t>
            </a:fld>
            <a:endParaRPr lang="en-US" altLang="x-none"/>
          </a:p>
        </p:txBody>
      </p:sp>
    </p:spTree>
    <p:extLst>
      <p:ext uri="{BB962C8B-B14F-4D97-AF65-F5344CB8AC3E}">
        <p14:creationId xmlns:p14="http://schemas.microsoft.com/office/powerpoint/2010/main" val="107737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3037840" cy="464820"/>
          </a:xfrm>
          <a:prstGeom prst="rect">
            <a:avLst/>
          </a:prstGeom>
          <a:noFill/>
          <a:ln>
            <a:noFill/>
          </a:ln>
          <a:effectLst/>
          <a:extLst/>
        </p:spPr>
        <p:txBody>
          <a:bodyPr vert="horz" wrap="square" lIns="93177" tIns="46589" rIns="93177" bIns="46589" numCol="1" anchor="t" anchorCtr="0" compatLnSpc="1">
            <a:prstTxWarp prst="textNoShape">
              <a:avLst/>
            </a:prstTxWarp>
          </a:bodyPr>
          <a:lstStyle>
            <a:lvl1pPr eaLnBrk="1" hangingPunct="1">
              <a:defRPr sz="1200"/>
            </a:lvl1pPr>
          </a:lstStyle>
          <a:p>
            <a:endParaRPr lang="x-none" altLang="x-none"/>
          </a:p>
        </p:txBody>
      </p:sp>
      <p:sp>
        <p:nvSpPr>
          <p:cNvPr id="55299" name="Rectangle 3"/>
          <p:cNvSpPr>
            <a:spLocks noGrp="1" noChangeArrowheads="1"/>
          </p:cNvSpPr>
          <p:nvPr>
            <p:ph type="dt" idx="1"/>
          </p:nvPr>
        </p:nvSpPr>
        <p:spPr bwMode="auto">
          <a:xfrm>
            <a:off x="3970938" y="0"/>
            <a:ext cx="3037840" cy="464820"/>
          </a:xfrm>
          <a:prstGeom prst="rect">
            <a:avLst/>
          </a:prstGeom>
          <a:noFill/>
          <a:ln>
            <a:noFill/>
          </a:ln>
          <a:effectLst/>
          <a:extLst/>
        </p:spPr>
        <p:txBody>
          <a:bodyPr vert="horz" wrap="square" lIns="93177" tIns="46589" rIns="93177" bIns="46589" numCol="1" anchor="t" anchorCtr="0" compatLnSpc="1">
            <a:prstTxWarp prst="textNoShape">
              <a:avLst/>
            </a:prstTxWarp>
          </a:bodyPr>
          <a:lstStyle>
            <a:lvl1pPr algn="r" eaLnBrk="1" hangingPunct="1">
              <a:defRPr sz="1200"/>
            </a:lvl1pPr>
          </a:lstStyle>
          <a:p>
            <a:endParaRPr lang="x-none" altLang="x-none"/>
          </a:p>
        </p:txBody>
      </p:sp>
      <p:sp>
        <p:nvSpPr>
          <p:cNvPr id="614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5301" name="Rectangle 5"/>
          <p:cNvSpPr>
            <a:spLocks noGrp="1" noChangeArrowheads="1"/>
          </p:cNvSpPr>
          <p:nvPr>
            <p:ph type="body" sz="quarter" idx="3"/>
          </p:nvPr>
        </p:nvSpPr>
        <p:spPr bwMode="auto">
          <a:xfrm>
            <a:off x="701040" y="4415790"/>
            <a:ext cx="5608320" cy="4183380"/>
          </a:xfrm>
          <a:prstGeom prst="rect">
            <a:avLst/>
          </a:prstGeom>
          <a:noFill/>
          <a:ln>
            <a:noFill/>
          </a:ln>
          <a:effectLst/>
          <a:ex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5302" name="Rectangle 6"/>
          <p:cNvSpPr>
            <a:spLocks noGrp="1" noChangeArrowheads="1"/>
          </p:cNvSpPr>
          <p:nvPr>
            <p:ph type="ftr" sz="quarter" idx="4"/>
          </p:nvPr>
        </p:nvSpPr>
        <p:spPr bwMode="auto">
          <a:xfrm>
            <a:off x="0" y="8829967"/>
            <a:ext cx="3037840" cy="464820"/>
          </a:xfrm>
          <a:prstGeom prst="rect">
            <a:avLst/>
          </a:prstGeom>
          <a:noFill/>
          <a:ln>
            <a:noFill/>
          </a:ln>
          <a:effectLst/>
          <a:extLst/>
        </p:spPr>
        <p:txBody>
          <a:bodyPr vert="horz" wrap="square" lIns="93177" tIns="46589" rIns="93177" bIns="46589" numCol="1" anchor="b" anchorCtr="0" compatLnSpc="1">
            <a:prstTxWarp prst="textNoShape">
              <a:avLst/>
            </a:prstTxWarp>
          </a:bodyPr>
          <a:lstStyle>
            <a:lvl1pPr eaLnBrk="1" hangingPunct="1">
              <a:defRPr sz="1200"/>
            </a:lvl1pPr>
          </a:lstStyle>
          <a:p>
            <a:endParaRPr lang="x-none" altLang="x-none"/>
          </a:p>
        </p:txBody>
      </p:sp>
      <p:sp>
        <p:nvSpPr>
          <p:cNvPr id="55303" name="Rectangle 7"/>
          <p:cNvSpPr>
            <a:spLocks noGrp="1" noChangeArrowheads="1"/>
          </p:cNvSpPr>
          <p:nvPr>
            <p:ph type="sldNum" sz="quarter" idx="5"/>
          </p:nvPr>
        </p:nvSpPr>
        <p:spPr bwMode="auto">
          <a:xfrm>
            <a:off x="3970938" y="8829967"/>
            <a:ext cx="3037840" cy="464820"/>
          </a:xfrm>
          <a:prstGeom prst="rect">
            <a:avLst/>
          </a:prstGeom>
          <a:noFill/>
          <a:ln>
            <a:noFill/>
          </a:ln>
          <a:effectLst/>
          <a:extLst/>
        </p:spPr>
        <p:txBody>
          <a:bodyPr vert="horz" wrap="square" lIns="93177" tIns="46589" rIns="93177" bIns="46589" numCol="1" anchor="b" anchorCtr="0" compatLnSpc="1">
            <a:prstTxWarp prst="textNoShape">
              <a:avLst/>
            </a:prstTxWarp>
          </a:bodyPr>
          <a:lstStyle>
            <a:lvl1pPr algn="r" eaLnBrk="1" hangingPunct="1">
              <a:defRPr sz="1200"/>
            </a:lvl1pPr>
          </a:lstStyle>
          <a:p>
            <a:fld id="{31F5DE7F-DF21-444F-A98E-956CAD183020}" type="slidenum">
              <a:rPr lang="en-US" altLang="x-none"/>
              <a:pPr/>
              <a:t>‹#›</a:t>
            </a:fld>
            <a:endParaRPr lang="en-US" altLang="x-none"/>
          </a:p>
        </p:txBody>
      </p:sp>
    </p:spTree>
    <p:extLst>
      <p:ext uri="{BB962C8B-B14F-4D97-AF65-F5344CB8AC3E}">
        <p14:creationId xmlns:p14="http://schemas.microsoft.com/office/powerpoint/2010/main" val="36768032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Arial" charset="0"/>
        <a:cs typeface="Arial" charset="0"/>
      </a:defRPr>
    </a:lvl1pPr>
    <a:lvl2pPr marL="457200" algn="l" rtl="0" eaLnBrk="0" fontAlgn="base" hangingPunct="0">
      <a:spcBef>
        <a:spcPct val="30000"/>
      </a:spcBef>
      <a:spcAft>
        <a:spcPct val="0"/>
      </a:spcAft>
      <a:defRPr sz="1200" kern="1200">
        <a:solidFill>
          <a:schemeClr val="tx1"/>
        </a:solidFill>
        <a:latin typeface="Times New Roman"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Times New Roman"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Times New Roman"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Times New Roman"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57066" indent="-291179">
              <a:defRPr>
                <a:solidFill>
                  <a:schemeClr val="tx1"/>
                </a:solidFill>
                <a:latin typeface="Times New Roman" charset="0"/>
                <a:ea typeface="Arial" charset="0"/>
                <a:cs typeface="Arial" charset="0"/>
              </a:defRPr>
            </a:lvl2pPr>
            <a:lvl3pPr marL="1164717" indent="-232943">
              <a:defRPr>
                <a:solidFill>
                  <a:schemeClr val="tx1"/>
                </a:solidFill>
                <a:latin typeface="Times New Roman" charset="0"/>
                <a:ea typeface="Arial" charset="0"/>
                <a:cs typeface="Arial" charset="0"/>
              </a:defRPr>
            </a:lvl3pPr>
            <a:lvl4pPr marL="1630604" indent="-232943">
              <a:defRPr>
                <a:solidFill>
                  <a:schemeClr val="tx1"/>
                </a:solidFill>
                <a:latin typeface="Times New Roman" charset="0"/>
                <a:ea typeface="Arial" charset="0"/>
                <a:cs typeface="Arial" charset="0"/>
              </a:defRPr>
            </a:lvl4pPr>
            <a:lvl5pPr marL="2096491" indent="-232943">
              <a:defRPr>
                <a:solidFill>
                  <a:schemeClr val="tx1"/>
                </a:solidFill>
                <a:latin typeface="Times New Roman" charset="0"/>
                <a:ea typeface="Arial" charset="0"/>
                <a:cs typeface="Arial" charset="0"/>
              </a:defRPr>
            </a:lvl5pPr>
            <a:lvl6pPr marL="2562377" indent="-232943" eaLnBrk="0" fontAlgn="base" hangingPunct="0">
              <a:spcBef>
                <a:spcPct val="0"/>
              </a:spcBef>
              <a:spcAft>
                <a:spcPct val="0"/>
              </a:spcAft>
              <a:defRPr>
                <a:solidFill>
                  <a:schemeClr val="tx1"/>
                </a:solidFill>
                <a:latin typeface="Times New Roman" charset="0"/>
                <a:ea typeface="Arial" charset="0"/>
                <a:cs typeface="Arial" charset="0"/>
              </a:defRPr>
            </a:lvl6pPr>
            <a:lvl7pPr marL="3028264" indent="-232943" eaLnBrk="0" fontAlgn="base" hangingPunct="0">
              <a:spcBef>
                <a:spcPct val="0"/>
              </a:spcBef>
              <a:spcAft>
                <a:spcPct val="0"/>
              </a:spcAft>
              <a:defRPr>
                <a:solidFill>
                  <a:schemeClr val="tx1"/>
                </a:solidFill>
                <a:latin typeface="Times New Roman" charset="0"/>
                <a:ea typeface="Arial" charset="0"/>
                <a:cs typeface="Arial" charset="0"/>
              </a:defRPr>
            </a:lvl7pPr>
            <a:lvl8pPr marL="3494151" indent="-232943" eaLnBrk="0" fontAlgn="base" hangingPunct="0">
              <a:spcBef>
                <a:spcPct val="0"/>
              </a:spcBef>
              <a:spcAft>
                <a:spcPct val="0"/>
              </a:spcAft>
              <a:defRPr>
                <a:solidFill>
                  <a:schemeClr val="tx1"/>
                </a:solidFill>
                <a:latin typeface="Times New Roman" charset="0"/>
                <a:ea typeface="Arial" charset="0"/>
                <a:cs typeface="Arial" charset="0"/>
              </a:defRPr>
            </a:lvl8pPr>
            <a:lvl9pPr marL="3960038" indent="-232943" eaLnBrk="0" fontAlgn="base" hangingPunct="0">
              <a:spcBef>
                <a:spcPct val="0"/>
              </a:spcBef>
              <a:spcAft>
                <a:spcPct val="0"/>
              </a:spcAft>
              <a:defRPr>
                <a:solidFill>
                  <a:schemeClr val="tx1"/>
                </a:solidFill>
                <a:latin typeface="Times New Roman" charset="0"/>
                <a:ea typeface="Arial" charset="0"/>
                <a:cs typeface="Arial" charset="0"/>
              </a:defRPr>
            </a:lvl9pPr>
          </a:lstStyle>
          <a:p>
            <a:fld id="{1B9E3BDD-A46A-E94C-8C8E-A84BFFFF1BD3}" type="slidenum">
              <a:rPr lang="en-US" altLang="x-none"/>
              <a:pPr/>
              <a:t>1</a:t>
            </a:fld>
            <a:endParaRPr lang="en-US" altLang="x-none"/>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b="1"/>
              <a:t>Print:</a:t>
            </a:r>
          </a:p>
          <a:p>
            <a:pPr eaLnBrk="1" hangingPunct="1"/>
            <a:r>
              <a:rPr lang="en-US" altLang="x-none"/>
              <a:t>Has strongest First Amendment protection</a:t>
            </a:r>
          </a:p>
          <a:p>
            <a:pPr eaLnBrk="1" hangingPunct="1"/>
            <a:r>
              <a:rPr lang="en-US" altLang="x-none"/>
              <a:t>Trend toward fewer government restraints on printed words</a:t>
            </a:r>
          </a:p>
          <a:p>
            <a:pPr eaLnBrk="1" hangingPunct="1"/>
            <a:endParaRPr lang="en-US" altLang="x-none"/>
          </a:p>
          <a:p>
            <a:pPr eaLnBrk="1" hangingPunct="1"/>
            <a:r>
              <a:rPr lang="en-US" altLang="x-none" b="1"/>
              <a:t>Broadcast:</a:t>
            </a:r>
          </a:p>
          <a:p>
            <a:pPr eaLnBrk="1" hangingPunct="1"/>
            <a:r>
              <a:rPr lang="en-US" altLang="x-none"/>
              <a:t>Government regulates structure of industry and content of programs</a:t>
            </a:r>
          </a:p>
          <a:p>
            <a:pPr eaLnBrk="1" hangingPunct="1"/>
            <a:r>
              <a:rPr lang="en-US" altLang="x-none"/>
              <a:t>Government grants broadcast licenses</a:t>
            </a:r>
          </a:p>
          <a:p>
            <a:pPr eaLnBrk="1" hangingPunct="1"/>
            <a:r>
              <a:rPr lang="en-US" altLang="x-none"/>
              <a:t>Federal Communication Commission (FCC) is the regulating body</a:t>
            </a:r>
          </a:p>
          <a:p>
            <a:pPr eaLnBrk="1" hangingPunct="1"/>
            <a:endParaRPr lang="en-US" altLang="x-none"/>
          </a:p>
          <a:p>
            <a:pPr eaLnBrk="1" hangingPunct="1"/>
            <a:r>
              <a:rPr lang="en-US" altLang="x-none" b="1"/>
              <a:t>Common carriers:</a:t>
            </a:r>
          </a:p>
          <a:p>
            <a:pPr eaLnBrk="1" hangingPunct="1"/>
            <a:r>
              <a:rPr lang="en-US" altLang="x-none"/>
              <a:t>Provide medium of communication and make service available to everyone</a:t>
            </a:r>
          </a:p>
          <a:p>
            <a:pPr eaLnBrk="1" hangingPunct="1"/>
            <a:endParaRPr lang="en-US" altLang="x-none"/>
          </a:p>
        </p:txBody>
      </p:sp>
    </p:spTree>
    <p:extLst>
      <p:ext uri="{BB962C8B-B14F-4D97-AF65-F5344CB8AC3E}">
        <p14:creationId xmlns:p14="http://schemas.microsoft.com/office/powerpoint/2010/main" val="3585583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noTextEdit="1"/>
          </p:cNvSpPr>
          <p:nvPr>
            <p:ph type="sldImg"/>
          </p:nvPr>
        </p:nvSpPr>
        <p:spPr>
          <a:ln/>
        </p:spPr>
      </p:sp>
      <p:sp>
        <p:nvSpPr>
          <p:cNvPr id="54274"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WikiLeaks released U.S. military documents related to the wars in Iraq and Afghanistan, including videos of shooting incidents. When a long, costly war is controversial, does the public have a right to see the internal reports and vivid video that can inform debate? WikiLeaks released a large set of confidential U.S. diplomatic cables that included, among much else, discussions of the personalities of foreign leaders. </a:t>
            </a:r>
          </a:p>
          <a:p>
            <a:pPr eaLnBrk="1" hangingPunct="1"/>
            <a:endParaRPr lang="en-US" altLang="x-none"/>
          </a:p>
          <a:p>
            <a:pPr eaLnBrk="1" hangingPunct="1"/>
            <a:r>
              <a:rPr lang="en-US" altLang="x-none"/>
              <a:t>Climategate emails leaked in 2009 and 2011 showed that researchers at the University of East Anglia pursued a variety of methods to deny access to their temperature data by scientists who question some aspects of global warming. The emails also described efforts to stop scientific journals from publishing papers by scientists who are considered skeptics about global warming. Investigations by the British government and other groups concluded that the emails did not show scientific misconduct, but the research center had broken Britain’s Freedom of Information Act. The reports criticized various procedures the research group used but not its scientific conclusions. Some emails discussed criticisms and uncertainties related to details of the argument that human activity causes global warming. Researchers discuss such uncertainties in papers and conferences, but news reports often exclude them. Is it important for the public to know what is in the emails? What criteria argue for or against these leaks?</a:t>
            </a:r>
          </a:p>
          <a:p>
            <a:pPr eaLnBrk="1" hangingPunct="1"/>
            <a:endParaRPr lang="en-US" altLang="x-none"/>
          </a:p>
          <a:p>
            <a:pPr eaLnBrk="1" hangingPunct="1"/>
            <a:r>
              <a:rPr lang="en-US" altLang="x-none"/>
              <a:t>When evaluating the ethics of leaking documents on political or highly politicized issues, it can be difficult to make judgments that are independent of our views on the issues themselves.</a:t>
            </a:r>
          </a:p>
          <a:p>
            <a:pPr eaLnBrk="1" hangingPunct="1"/>
            <a:endParaRPr lang="en-US" altLang="x-none"/>
          </a:p>
        </p:txBody>
      </p:sp>
      <p:sp>
        <p:nvSpPr>
          <p:cNvPr id="54275"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57066" indent="-291179">
              <a:defRPr>
                <a:solidFill>
                  <a:schemeClr val="tx1"/>
                </a:solidFill>
                <a:latin typeface="Times New Roman" charset="0"/>
                <a:ea typeface="Arial" charset="0"/>
                <a:cs typeface="Arial" charset="0"/>
              </a:defRPr>
            </a:lvl2pPr>
            <a:lvl3pPr marL="1164717" indent="-232943">
              <a:defRPr>
                <a:solidFill>
                  <a:schemeClr val="tx1"/>
                </a:solidFill>
                <a:latin typeface="Times New Roman" charset="0"/>
                <a:ea typeface="Arial" charset="0"/>
                <a:cs typeface="Arial" charset="0"/>
              </a:defRPr>
            </a:lvl3pPr>
            <a:lvl4pPr marL="1630604" indent="-232943">
              <a:defRPr>
                <a:solidFill>
                  <a:schemeClr val="tx1"/>
                </a:solidFill>
                <a:latin typeface="Times New Roman" charset="0"/>
                <a:ea typeface="Arial" charset="0"/>
                <a:cs typeface="Arial" charset="0"/>
              </a:defRPr>
            </a:lvl4pPr>
            <a:lvl5pPr marL="2096491" indent="-232943">
              <a:defRPr>
                <a:solidFill>
                  <a:schemeClr val="tx1"/>
                </a:solidFill>
                <a:latin typeface="Times New Roman" charset="0"/>
                <a:ea typeface="Arial" charset="0"/>
                <a:cs typeface="Arial" charset="0"/>
              </a:defRPr>
            </a:lvl5pPr>
            <a:lvl6pPr marL="2562377" indent="-232943" eaLnBrk="0" fontAlgn="base" hangingPunct="0">
              <a:spcBef>
                <a:spcPct val="0"/>
              </a:spcBef>
              <a:spcAft>
                <a:spcPct val="0"/>
              </a:spcAft>
              <a:defRPr>
                <a:solidFill>
                  <a:schemeClr val="tx1"/>
                </a:solidFill>
                <a:latin typeface="Times New Roman" charset="0"/>
                <a:ea typeface="Arial" charset="0"/>
                <a:cs typeface="Arial" charset="0"/>
              </a:defRPr>
            </a:lvl6pPr>
            <a:lvl7pPr marL="3028264" indent="-232943" eaLnBrk="0" fontAlgn="base" hangingPunct="0">
              <a:spcBef>
                <a:spcPct val="0"/>
              </a:spcBef>
              <a:spcAft>
                <a:spcPct val="0"/>
              </a:spcAft>
              <a:defRPr>
                <a:solidFill>
                  <a:schemeClr val="tx1"/>
                </a:solidFill>
                <a:latin typeface="Times New Roman" charset="0"/>
                <a:ea typeface="Arial" charset="0"/>
                <a:cs typeface="Arial" charset="0"/>
              </a:defRPr>
            </a:lvl7pPr>
            <a:lvl8pPr marL="3494151" indent="-232943" eaLnBrk="0" fontAlgn="base" hangingPunct="0">
              <a:spcBef>
                <a:spcPct val="0"/>
              </a:spcBef>
              <a:spcAft>
                <a:spcPct val="0"/>
              </a:spcAft>
              <a:defRPr>
                <a:solidFill>
                  <a:schemeClr val="tx1"/>
                </a:solidFill>
                <a:latin typeface="Times New Roman" charset="0"/>
                <a:ea typeface="Arial" charset="0"/>
                <a:cs typeface="Arial" charset="0"/>
              </a:defRPr>
            </a:lvl8pPr>
            <a:lvl9pPr marL="3960038" indent="-232943" eaLnBrk="0" fontAlgn="base" hangingPunct="0">
              <a:spcBef>
                <a:spcPct val="0"/>
              </a:spcBef>
              <a:spcAft>
                <a:spcPct val="0"/>
              </a:spcAft>
              <a:defRPr>
                <a:solidFill>
                  <a:schemeClr val="tx1"/>
                </a:solidFill>
                <a:latin typeface="Times New Roman" charset="0"/>
                <a:ea typeface="Arial" charset="0"/>
                <a:cs typeface="Arial" charset="0"/>
              </a:defRPr>
            </a:lvl9pPr>
          </a:lstStyle>
          <a:p>
            <a:fld id="{98B98A4F-06EF-DE4E-B9F6-7A41C73EDDB0}" type="slidenum">
              <a:rPr lang="en-US" altLang="x-none"/>
              <a:pPr/>
              <a:t>13</a:t>
            </a:fld>
            <a:endParaRPr lang="en-US" altLang="x-none"/>
          </a:p>
        </p:txBody>
      </p:sp>
    </p:spTree>
    <p:extLst>
      <p:ext uri="{BB962C8B-B14F-4D97-AF65-F5344CB8AC3E}">
        <p14:creationId xmlns:p14="http://schemas.microsoft.com/office/powerpoint/2010/main" val="2865339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noTextEdit="1"/>
          </p:cNvSpPr>
          <p:nvPr>
            <p:ph type="sldImg"/>
          </p:nvPr>
        </p:nvSpPr>
        <p:spPr>
          <a:ln/>
        </p:spPr>
      </p:sp>
      <p:sp>
        <p:nvSpPr>
          <p:cNvPr id="58370"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p>
        </p:txBody>
      </p:sp>
      <p:sp>
        <p:nvSpPr>
          <p:cNvPr id="58371"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57066" indent="-291179">
              <a:defRPr>
                <a:solidFill>
                  <a:schemeClr val="tx1"/>
                </a:solidFill>
                <a:latin typeface="Times New Roman" charset="0"/>
                <a:ea typeface="Arial" charset="0"/>
                <a:cs typeface="Arial" charset="0"/>
              </a:defRPr>
            </a:lvl2pPr>
            <a:lvl3pPr marL="1164717" indent="-232943">
              <a:defRPr>
                <a:solidFill>
                  <a:schemeClr val="tx1"/>
                </a:solidFill>
                <a:latin typeface="Times New Roman" charset="0"/>
                <a:ea typeface="Arial" charset="0"/>
                <a:cs typeface="Arial" charset="0"/>
              </a:defRPr>
            </a:lvl3pPr>
            <a:lvl4pPr marL="1630604" indent="-232943">
              <a:defRPr>
                <a:solidFill>
                  <a:schemeClr val="tx1"/>
                </a:solidFill>
                <a:latin typeface="Times New Roman" charset="0"/>
                <a:ea typeface="Arial" charset="0"/>
                <a:cs typeface="Arial" charset="0"/>
              </a:defRPr>
            </a:lvl4pPr>
            <a:lvl5pPr marL="2096491" indent="-232943">
              <a:defRPr>
                <a:solidFill>
                  <a:schemeClr val="tx1"/>
                </a:solidFill>
                <a:latin typeface="Times New Roman" charset="0"/>
                <a:ea typeface="Arial" charset="0"/>
                <a:cs typeface="Arial" charset="0"/>
              </a:defRPr>
            </a:lvl5pPr>
            <a:lvl6pPr marL="2562377" indent="-232943" eaLnBrk="0" fontAlgn="base" hangingPunct="0">
              <a:spcBef>
                <a:spcPct val="0"/>
              </a:spcBef>
              <a:spcAft>
                <a:spcPct val="0"/>
              </a:spcAft>
              <a:defRPr>
                <a:solidFill>
                  <a:schemeClr val="tx1"/>
                </a:solidFill>
                <a:latin typeface="Times New Roman" charset="0"/>
                <a:ea typeface="Arial" charset="0"/>
                <a:cs typeface="Arial" charset="0"/>
              </a:defRPr>
            </a:lvl6pPr>
            <a:lvl7pPr marL="3028264" indent="-232943" eaLnBrk="0" fontAlgn="base" hangingPunct="0">
              <a:spcBef>
                <a:spcPct val="0"/>
              </a:spcBef>
              <a:spcAft>
                <a:spcPct val="0"/>
              </a:spcAft>
              <a:defRPr>
                <a:solidFill>
                  <a:schemeClr val="tx1"/>
                </a:solidFill>
                <a:latin typeface="Times New Roman" charset="0"/>
                <a:ea typeface="Arial" charset="0"/>
                <a:cs typeface="Arial" charset="0"/>
              </a:defRPr>
            </a:lvl7pPr>
            <a:lvl8pPr marL="3494151" indent="-232943" eaLnBrk="0" fontAlgn="base" hangingPunct="0">
              <a:spcBef>
                <a:spcPct val="0"/>
              </a:spcBef>
              <a:spcAft>
                <a:spcPct val="0"/>
              </a:spcAft>
              <a:defRPr>
                <a:solidFill>
                  <a:schemeClr val="tx1"/>
                </a:solidFill>
                <a:latin typeface="Times New Roman" charset="0"/>
                <a:ea typeface="Arial" charset="0"/>
                <a:cs typeface="Arial" charset="0"/>
              </a:defRPr>
            </a:lvl8pPr>
            <a:lvl9pPr marL="3960038" indent="-232943" eaLnBrk="0" fontAlgn="base" hangingPunct="0">
              <a:spcBef>
                <a:spcPct val="0"/>
              </a:spcBef>
              <a:spcAft>
                <a:spcPct val="0"/>
              </a:spcAft>
              <a:defRPr>
                <a:solidFill>
                  <a:schemeClr val="tx1"/>
                </a:solidFill>
                <a:latin typeface="Times New Roman" charset="0"/>
                <a:ea typeface="Arial" charset="0"/>
                <a:cs typeface="Arial" charset="0"/>
              </a:defRPr>
            </a:lvl9pPr>
          </a:lstStyle>
          <a:p>
            <a:fld id="{3211D5B6-484A-B144-BAFF-B8C5239191CE}" type="slidenum">
              <a:rPr lang="en-US" altLang="x-none"/>
              <a:pPr/>
              <a:t>14</a:t>
            </a:fld>
            <a:endParaRPr lang="en-US" altLang="x-none"/>
          </a:p>
        </p:txBody>
      </p:sp>
    </p:spTree>
    <p:extLst>
      <p:ext uri="{BB962C8B-B14F-4D97-AF65-F5344CB8AC3E}">
        <p14:creationId xmlns:p14="http://schemas.microsoft.com/office/powerpoint/2010/main" val="30009504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noTextEdit="1"/>
          </p:cNvSpPr>
          <p:nvPr>
            <p:ph type="sldImg"/>
          </p:nvPr>
        </p:nvSpPr>
        <p:spPr>
          <a:ln/>
        </p:spPr>
      </p:sp>
      <p:sp>
        <p:nvSpPr>
          <p:cNvPr id="64514"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Anonymizers are services available to send anonymous email. Reporters, human rights activists, citizens in repressive countries, and ordinary people use anonymous email to protect themselves.</a:t>
            </a:r>
          </a:p>
          <a:p>
            <a:pPr eaLnBrk="1" hangingPunct="1"/>
            <a:endParaRPr lang="en-US" altLang="x-none"/>
          </a:p>
          <a:p>
            <a:pPr eaLnBrk="1" hangingPunct="1"/>
            <a:r>
              <a:rPr lang="en-US" altLang="x-none"/>
              <a:t>Businesses, law enforcement agencies, and government intelligence services also use anonymizers.  A business might want to keep its research and planning about new products secret from competitors. If competitors can get logs of Web sites that a company’s employees visit, they might be able to figure out what the company is planning.</a:t>
            </a:r>
          </a:p>
          <a:p>
            <a:pPr eaLnBrk="1" hangingPunct="1"/>
            <a:endParaRPr lang="en-US" altLang="x-none"/>
          </a:p>
          <a:p>
            <a:pPr eaLnBrk="1" hangingPunct="1"/>
            <a:r>
              <a:rPr lang="en-US" altLang="x-none"/>
              <a:t>Anonymous Web surfing aids law enforcement investigations. Suppose law enforcement agents suspect a site contains child pornography, terrorist information, copyright-infringing material, or anything else relevant to an investigation. If they visit the site from their department computers, they might be blocked or see a bland page with nothing illegal. (Web sites can determine the IP addresses of a visitor and can block access from specified addresses or put up alternate pages for those visitors.)</a:t>
            </a:r>
          </a:p>
        </p:txBody>
      </p:sp>
      <p:sp>
        <p:nvSpPr>
          <p:cNvPr id="64515"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57066" indent="-291179">
              <a:defRPr>
                <a:solidFill>
                  <a:schemeClr val="tx1"/>
                </a:solidFill>
                <a:latin typeface="Times New Roman" charset="0"/>
                <a:ea typeface="Arial" charset="0"/>
                <a:cs typeface="Arial" charset="0"/>
              </a:defRPr>
            </a:lvl2pPr>
            <a:lvl3pPr marL="1164717" indent="-232943">
              <a:defRPr>
                <a:solidFill>
                  <a:schemeClr val="tx1"/>
                </a:solidFill>
                <a:latin typeface="Times New Roman" charset="0"/>
                <a:ea typeface="Arial" charset="0"/>
                <a:cs typeface="Arial" charset="0"/>
              </a:defRPr>
            </a:lvl3pPr>
            <a:lvl4pPr marL="1630604" indent="-232943">
              <a:defRPr>
                <a:solidFill>
                  <a:schemeClr val="tx1"/>
                </a:solidFill>
                <a:latin typeface="Times New Roman" charset="0"/>
                <a:ea typeface="Arial" charset="0"/>
                <a:cs typeface="Arial" charset="0"/>
              </a:defRPr>
            </a:lvl4pPr>
            <a:lvl5pPr marL="2096491" indent="-232943">
              <a:defRPr>
                <a:solidFill>
                  <a:schemeClr val="tx1"/>
                </a:solidFill>
                <a:latin typeface="Times New Roman" charset="0"/>
                <a:ea typeface="Arial" charset="0"/>
                <a:cs typeface="Arial" charset="0"/>
              </a:defRPr>
            </a:lvl5pPr>
            <a:lvl6pPr marL="2562377" indent="-232943" eaLnBrk="0" fontAlgn="base" hangingPunct="0">
              <a:spcBef>
                <a:spcPct val="0"/>
              </a:spcBef>
              <a:spcAft>
                <a:spcPct val="0"/>
              </a:spcAft>
              <a:defRPr>
                <a:solidFill>
                  <a:schemeClr val="tx1"/>
                </a:solidFill>
                <a:latin typeface="Times New Roman" charset="0"/>
                <a:ea typeface="Arial" charset="0"/>
                <a:cs typeface="Arial" charset="0"/>
              </a:defRPr>
            </a:lvl6pPr>
            <a:lvl7pPr marL="3028264" indent="-232943" eaLnBrk="0" fontAlgn="base" hangingPunct="0">
              <a:spcBef>
                <a:spcPct val="0"/>
              </a:spcBef>
              <a:spcAft>
                <a:spcPct val="0"/>
              </a:spcAft>
              <a:defRPr>
                <a:solidFill>
                  <a:schemeClr val="tx1"/>
                </a:solidFill>
                <a:latin typeface="Times New Roman" charset="0"/>
                <a:ea typeface="Arial" charset="0"/>
                <a:cs typeface="Arial" charset="0"/>
              </a:defRPr>
            </a:lvl7pPr>
            <a:lvl8pPr marL="3494151" indent="-232943" eaLnBrk="0" fontAlgn="base" hangingPunct="0">
              <a:spcBef>
                <a:spcPct val="0"/>
              </a:spcBef>
              <a:spcAft>
                <a:spcPct val="0"/>
              </a:spcAft>
              <a:defRPr>
                <a:solidFill>
                  <a:schemeClr val="tx1"/>
                </a:solidFill>
                <a:latin typeface="Times New Roman" charset="0"/>
                <a:ea typeface="Arial" charset="0"/>
                <a:cs typeface="Arial" charset="0"/>
              </a:defRPr>
            </a:lvl8pPr>
            <a:lvl9pPr marL="3960038" indent="-232943" eaLnBrk="0" fontAlgn="base" hangingPunct="0">
              <a:spcBef>
                <a:spcPct val="0"/>
              </a:spcBef>
              <a:spcAft>
                <a:spcPct val="0"/>
              </a:spcAft>
              <a:defRPr>
                <a:solidFill>
                  <a:schemeClr val="tx1"/>
                </a:solidFill>
                <a:latin typeface="Times New Roman" charset="0"/>
                <a:ea typeface="Arial" charset="0"/>
                <a:cs typeface="Arial" charset="0"/>
              </a:defRPr>
            </a:lvl9pPr>
          </a:lstStyle>
          <a:p>
            <a:fld id="{CA26C2A5-27F5-4E48-B13F-726089BAA24C}" type="slidenum">
              <a:rPr lang="en-US" altLang="x-none"/>
              <a:pPr/>
              <a:t>15</a:t>
            </a:fld>
            <a:endParaRPr lang="en-US" altLang="x-none"/>
          </a:p>
        </p:txBody>
      </p:sp>
    </p:spTree>
    <p:extLst>
      <p:ext uri="{BB962C8B-B14F-4D97-AF65-F5344CB8AC3E}">
        <p14:creationId xmlns:p14="http://schemas.microsoft.com/office/powerpoint/2010/main" val="35222811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noTextEdit="1"/>
          </p:cNvSpPr>
          <p:nvPr>
            <p:ph type="sldImg"/>
          </p:nvPr>
        </p:nvSpPr>
        <p:spPr>
          <a:ln/>
        </p:spPr>
      </p:sp>
      <p:sp>
        <p:nvSpPr>
          <p:cNvPr id="66562"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eaLnBrk="1" hangingPunct="1"/>
            <a:r>
              <a:rPr lang="en-US" altLang="x-none"/>
              <a:t>Glowing reviews (such as those posted on eBay or Amazon.com) may actually be from the author, publisher, seller, or their friends.</a:t>
            </a:r>
          </a:p>
          <a:p>
            <a:pPr eaLnBrk="1" hangingPunct="1"/>
            <a:endParaRPr lang="en-US" altLang="x-none"/>
          </a:p>
          <a:p>
            <a:pPr eaLnBrk="1" hangingPunct="1"/>
            <a:r>
              <a:rPr lang="en-US" altLang="x-none"/>
              <a:t>U.S. and European countries are working on laws that require ISPs to maintain records of the true identity of each user and maintain records of online activity for potential use in criminal investigations.</a:t>
            </a:r>
          </a:p>
          <a:p>
            <a:pPr eaLnBrk="1" hangingPunct="1"/>
            <a:endParaRPr lang="en-US" altLang="x-none"/>
          </a:p>
        </p:txBody>
      </p:sp>
      <p:sp>
        <p:nvSpPr>
          <p:cNvPr id="66563"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57066" indent="-291179">
              <a:defRPr>
                <a:solidFill>
                  <a:schemeClr val="tx1"/>
                </a:solidFill>
                <a:latin typeface="Times New Roman" charset="0"/>
                <a:ea typeface="Arial" charset="0"/>
                <a:cs typeface="Arial" charset="0"/>
              </a:defRPr>
            </a:lvl2pPr>
            <a:lvl3pPr marL="1164717" indent="-232943">
              <a:defRPr>
                <a:solidFill>
                  <a:schemeClr val="tx1"/>
                </a:solidFill>
                <a:latin typeface="Times New Roman" charset="0"/>
                <a:ea typeface="Arial" charset="0"/>
                <a:cs typeface="Arial" charset="0"/>
              </a:defRPr>
            </a:lvl3pPr>
            <a:lvl4pPr marL="1630604" indent="-232943">
              <a:defRPr>
                <a:solidFill>
                  <a:schemeClr val="tx1"/>
                </a:solidFill>
                <a:latin typeface="Times New Roman" charset="0"/>
                <a:ea typeface="Arial" charset="0"/>
                <a:cs typeface="Arial" charset="0"/>
              </a:defRPr>
            </a:lvl4pPr>
            <a:lvl5pPr marL="2096491" indent="-232943">
              <a:defRPr>
                <a:solidFill>
                  <a:schemeClr val="tx1"/>
                </a:solidFill>
                <a:latin typeface="Times New Roman" charset="0"/>
                <a:ea typeface="Arial" charset="0"/>
                <a:cs typeface="Arial" charset="0"/>
              </a:defRPr>
            </a:lvl5pPr>
            <a:lvl6pPr marL="2562377" indent="-232943" eaLnBrk="0" fontAlgn="base" hangingPunct="0">
              <a:spcBef>
                <a:spcPct val="0"/>
              </a:spcBef>
              <a:spcAft>
                <a:spcPct val="0"/>
              </a:spcAft>
              <a:defRPr>
                <a:solidFill>
                  <a:schemeClr val="tx1"/>
                </a:solidFill>
                <a:latin typeface="Times New Roman" charset="0"/>
                <a:ea typeface="Arial" charset="0"/>
                <a:cs typeface="Arial" charset="0"/>
              </a:defRPr>
            </a:lvl6pPr>
            <a:lvl7pPr marL="3028264" indent="-232943" eaLnBrk="0" fontAlgn="base" hangingPunct="0">
              <a:spcBef>
                <a:spcPct val="0"/>
              </a:spcBef>
              <a:spcAft>
                <a:spcPct val="0"/>
              </a:spcAft>
              <a:defRPr>
                <a:solidFill>
                  <a:schemeClr val="tx1"/>
                </a:solidFill>
                <a:latin typeface="Times New Roman" charset="0"/>
                <a:ea typeface="Arial" charset="0"/>
                <a:cs typeface="Arial" charset="0"/>
              </a:defRPr>
            </a:lvl7pPr>
            <a:lvl8pPr marL="3494151" indent="-232943" eaLnBrk="0" fontAlgn="base" hangingPunct="0">
              <a:spcBef>
                <a:spcPct val="0"/>
              </a:spcBef>
              <a:spcAft>
                <a:spcPct val="0"/>
              </a:spcAft>
              <a:defRPr>
                <a:solidFill>
                  <a:schemeClr val="tx1"/>
                </a:solidFill>
                <a:latin typeface="Times New Roman" charset="0"/>
                <a:ea typeface="Arial" charset="0"/>
                <a:cs typeface="Arial" charset="0"/>
              </a:defRPr>
            </a:lvl8pPr>
            <a:lvl9pPr marL="3960038" indent="-232943" eaLnBrk="0" fontAlgn="base" hangingPunct="0">
              <a:spcBef>
                <a:spcPct val="0"/>
              </a:spcBef>
              <a:spcAft>
                <a:spcPct val="0"/>
              </a:spcAft>
              <a:defRPr>
                <a:solidFill>
                  <a:schemeClr val="tx1"/>
                </a:solidFill>
                <a:latin typeface="Times New Roman" charset="0"/>
                <a:ea typeface="Arial" charset="0"/>
                <a:cs typeface="Arial" charset="0"/>
              </a:defRPr>
            </a:lvl9pPr>
          </a:lstStyle>
          <a:p>
            <a:fld id="{A1BE6D66-50C3-7640-83A8-4153A18F02FD}" type="slidenum">
              <a:rPr lang="en-US" altLang="x-none"/>
              <a:pPr/>
              <a:t>16</a:t>
            </a:fld>
            <a:endParaRPr lang="en-US" altLang="x-none"/>
          </a:p>
        </p:txBody>
      </p:sp>
    </p:spTree>
    <p:extLst>
      <p:ext uri="{BB962C8B-B14F-4D97-AF65-F5344CB8AC3E}">
        <p14:creationId xmlns:p14="http://schemas.microsoft.com/office/powerpoint/2010/main" val="2200351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noTextEdit="1"/>
          </p:cNvSpPr>
          <p:nvPr>
            <p:ph type="sldImg"/>
          </p:nvPr>
        </p:nvSpPr>
        <p:spPr>
          <a:ln/>
        </p:spPr>
      </p:sp>
      <p:sp>
        <p:nvSpPr>
          <p:cNvPr id="70658"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p>
        </p:txBody>
      </p:sp>
      <p:sp>
        <p:nvSpPr>
          <p:cNvPr id="70659"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57066" indent="-291179">
              <a:defRPr>
                <a:solidFill>
                  <a:schemeClr val="tx1"/>
                </a:solidFill>
                <a:latin typeface="Times New Roman" charset="0"/>
                <a:ea typeface="Arial" charset="0"/>
                <a:cs typeface="Arial" charset="0"/>
              </a:defRPr>
            </a:lvl2pPr>
            <a:lvl3pPr marL="1164717" indent="-232943">
              <a:defRPr>
                <a:solidFill>
                  <a:schemeClr val="tx1"/>
                </a:solidFill>
                <a:latin typeface="Times New Roman" charset="0"/>
                <a:ea typeface="Arial" charset="0"/>
                <a:cs typeface="Arial" charset="0"/>
              </a:defRPr>
            </a:lvl3pPr>
            <a:lvl4pPr marL="1630604" indent="-232943">
              <a:defRPr>
                <a:solidFill>
                  <a:schemeClr val="tx1"/>
                </a:solidFill>
                <a:latin typeface="Times New Roman" charset="0"/>
                <a:ea typeface="Arial" charset="0"/>
                <a:cs typeface="Arial" charset="0"/>
              </a:defRPr>
            </a:lvl4pPr>
            <a:lvl5pPr marL="2096491" indent="-232943">
              <a:defRPr>
                <a:solidFill>
                  <a:schemeClr val="tx1"/>
                </a:solidFill>
                <a:latin typeface="Times New Roman" charset="0"/>
                <a:ea typeface="Arial" charset="0"/>
                <a:cs typeface="Arial" charset="0"/>
              </a:defRPr>
            </a:lvl5pPr>
            <a:lvl6pPr marL="2562377" indent="-232943" eaLnBrk="0" fontAlgn="base" hangingPunct="0">
              <a:spcBef>
                <a:spcPct val="0"/>
              </a:spcBef>
              <a:spcAft>
                <a:spcPct val="0"/>
              </a:spcAft>
              <a:defRPr>
                <a:solidFill>
                  <a:schemeClr val="tx1"/>
                </a:solidFill>
                <a:latin typeface="Times New Roman" charset="0"/>
                <a:ea typeface="Arial" charset="0"/>
                <a:cs typeface="Arial" charset="0"/>
              </a:defRPr>
            </a:lvl6pPr>
            <a:lvl7pPr marL="3028264" indent="-232943" eaLnBrk="0" fontAlgn="base" hangingPunct="0">
              <a:spcBef>
                <a:spcPct val="0"/>
              </a:spcBef>
              <a:spcAft>
                <a:spcPct val="0"/>
              </a:spcAft>
              <a:defRPr>
                <a:solidFill>
                  <a:schemeClr val="tx1"/>
                </a:solidFill>
                <a:latin typeface="Times New Roman" charset="0"/>
                <a:ea typeface="Arial" charset="0"/>
                <a:cs typeface="Arial" charset="0"/>
              </a:defRPr>
            </a:lvl7pPr>
            <a:lvl8pPr marL="3494151" indent="-232943" eaLnBrk="0" fontAlgn="base" hangingPunct="0">
              <a:spcBef>
                <a:spcPct val="0"/>
              </a:spcBef>
              <a:spcAft>
                <a:spcPct val="0"/>
              </a:spcAft>
              <a:defRPr>
                <a:solidFill>
                  <a:schemeClr val="tx1"/>
                </a:solidFill>
                <a:latin typeface="Times New Roman" charset="0"/>
                <a:ea typeface="Arial" charset="0"/>
                <a:cs typeface="Arial" charset="0"/>
              </a:defRPr>
            </a:lvl8pPr>
            <a:lvl9pPr marL="3960038" indent="-232943" eaLnBrk="0" fontAlgn="base" hangingPunct="0">
              <a:spcBef>
                <a:spcPct val="0"/>
              </a:spcBef>
              <a:spcAft>
                <a:spcPct val="0"/>
              </a:spcAft>
              <a:defRPr>
                <a:solidFill>
                  <a:schemeClr val="tx1"/>
                </a:solidFill>
                <a:latin typeface="Times New Roman" charset="0"/>
                <a:ea typeface="Arial" charset="0"/>
                <a:cs typeface="Arial" charset="0"/>
              </a:defRPr>
            </a:lvl9pPr>
          </a:lstStyle>
          <a:p>
            <a:fld id="{A88A893F-A97E-024B-ABCF-A321CACFF064}" type="slidenum">
              <a:rPr lang="en-US" altLang="x-none"/>
              <a:pPr/>
              <a:t>17</a:t>
            </a:fld>
            <a:endParaRPr lang="en-US" altLang="x-none"/>
          </a:p>
        </p:txBody>
      </p:sp>
    </p:spTree>
    <p:extLst>
      <p:ext uri="{BB962C8B-B14F-4D97-AF65-F5344CB8AC3E}">
        <p14:creationId xmlns:p14="http://schemas.microsoft.com/office/powerpoint/2010/main" val="17299406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noTextEdit="1"/>
          </p:cNvSpPr>
          <p:nvPr>
            <p:ph type="sldImg"/>
          </p:nvPr>
        </p:nvSpPr>
        <p:spPr>
          <a:ln/>
        </p:spPr>
      </p:sp>
      <p:sp>
        <p:nvSpPr>
          <p:cNvPr id="72706"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Email and fax machines played a significant role during the collapse of the Soviet Union and the democracy demonstrations in China’s Tiananmen Square. Facebook and cellphones were key tools in organizing the 2011 Arab Spring. </a:t>
            </a:r>
          </a:p>
          <a:p>
            <a:pPr eaLnBrk="1" hangingPunct="1"/>
            <a:endParaRPr lang="en-US" altLang="x-none"/>
          </a:p>
          <a:p>
            <a:pPr eaLnBrk="1" hangingPunct="1"/>
            <a:r>
              <a:rPr lang="en-US" altLang="x-none"/>
              <a:t>Dissidents in Iran, Vietnam, various Middle Eastern countries, and elsewhere use Skype to communicate because of its strong encryption. Some countries ban Skype. Others subvert it. Before the revolution in Egypt in 2011, the Egyptian government, for example, used spyware to intercept Skype communications. They did not break Skype’s encryption scheme. Instead, it appears they planted spyware on people’s computers that intercepted a communication before it was encrypted on the sender’s computer or after it was decrypted on the recipient’s computer. During the revolution, the government temporarily shut down the Internet and cellphone service entirely.</a:t>
            </a:r>
          </a:p>
          <a:p>
            <a:pPr eaLnBrk="1" hangingPunct="1"/>
            <a:endParaRPr lang="en-US" altLang="x-none"/>
          </a:p>
          <a:p>
            <a:pPr eaLnBrk="1" hangingPunct="1"/>
            <a:r>
              <a:rPr lang="en-US" altLang="x-none"/>
              <a:t>In some countries, government agents, using social media, pretend to be dissidents and distribute information about planned protests; the police arrest anyone who comes.</a:t>
            </a:r>
          </a:p>
        </p:txBody>
      </p:sp>
      <p:sp>
        <p:nvSpPr>
          <p:cNvPr id="72707"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57066" indent="-291179">
              <a:defRPr>
                <a:solidFill>
                  <a:schemeClr val="tx1"/>
                </a:solidFill>
                <a:latin typeface="Times New Roman" charset="0"/>
                <a:ea typeface="Arial" charset="0"/>
                <a:cs typeface="Arial" charset="0"/>
              </a:defRPr>
            </a:lvl2pPr>
            <a:lvl3pPr marL="1164717" indent="-232943">
              <a:defRPr>
                <a:solidFill>
                  <a:schemeClr val="tx1"/>
                </a:solidFill>
                <a:latin typeface="Times New Roman" charset="0"/>
                <a:ea typeface="Arial" charset="0"/>
                <a:cs typeface="Arial" charset="0"/>
              </a:defRPr>
            </a:lvl3pPr>
            <a:lvl4pPr marL="1630604" indent="-232943">
              <a:defRPr>
                <a:solidFill>
                  <a:schemeClr val="tx1"/>
                </a:solidFill>
                <a:latin typeface="Times New Roman" charset="0"/>
                <a:ea typeface="Arial" charset="0"/>
                <a:cs typeface="Arial" charset="0"/>
              </a:defRPr>
            </a:lvl4pPr>
            <a:lvl5pPr marL="2096491" indent="-232943">
              <a:defRPr>
                <a:solidFill>
                  <a:schemeClr val="tx1"/>
                </a:solidFill>
                <a:latin typeface="Times New Roman" charset="0"/>
                <a:ea typeface="Arial" charset="0"/>
                <a:cs typeface="Arial" charset="0"/>
              </a:defRPr>
            </a:lvl5pPr>
            <a:lvl6pPr marL="2562377" indent="-232943" eaLnBrk="0" fontAlgn="base" hangingPunct="0">
              <a:spcBef>
                <a:spcPct val="0"/>
              </a:spcBef>
              <a:spcAft>
                <a:spcPct val="0"/>
              </a:spcAft>
              <a:defRPr>
                <a:solidFill>
                  <a:schemeClr val="tx1"/>
                </a:solidFill>
                <a:latin typeface="Times New Roman" charset="0"/>
                <a:ea typeface="Arial" charset="0"/>
                <a:cs typeface="Arial" charset="0"/>
              </a:defRPr>
            </a:lvl6pPr>
            <a:lvl7pPr marL="3028264" indent="-232943" eaLnBrk="0" fontAlgn="base" hangingPunct="0">
              <a:spcBef>
                <a:spcPct val="0"/>
              </a:spcBef>
              <a:spcAft>
                <a:spcPct val="0"/>
              </a:spcAft>
              <a:defRPr>
                <a:solidFill>
                  <a:schemeClr val="tx1"/>
                </a:solidFill>
                <a:latin typeface="Times New Roman" charset="0"/>
                <a:ea typeface="Arial" charset="0"/>
                <a:cs typeface="Arial" charset="0"/>
              </a:defRPr>
            </a:lvl7pPr>
            <a:lvl8pPr marL="3494151" indent="-232943" eaLnBrk="0" fontAlgn="base" hangingPunct="0">
              <a:spcBef>
                <a:spcPct val="0"/>
              </a:spcBef>
              <a:spcAft>
                <a:spcPct val="0"/>
              </a:spcAft>
              <a:defRPr>
                <a:solidFill>
                  <a:schemeClr val="tx1"/>
                </a:solidFill>
                <a:latin typeface="Times New Roman" charset="0"/>
                <a:ea typeface="Arial" charset="0"/>
                <a:cs typeface="Arial" charset="0"/>
              </a:defRPr>
            </a:lvl8pPr>
            <a:lvl9pPr marL="3960038" indent="-232943" eaLnBrk="0" fontAlgn="base" hangingPunct="0">
              <a:spcBef>
                <a:spcPct val="0"/>
              </a:spcBef>
              <a:spcAft>
                <a:spcPct val="0"/>
              </a:spcAft>
              <a:defRPr>
                <a:solidFill>
                  <a:schemeClr val="tx1"/>
                </a:solidFill>
                <a:latin typeface="Times New Roman" charset="0"/>
                <a:ea typeface="Arial" charset="0"/>
                <a:cs typeface="Arial" charset="0"/>
              </a:defRPr>
            </a:lvl9pPr>
          </a:lstStyle>
          <a:p>
            <a:fld id="{3BD5E2FD-E0E9-844B-8363-9519D7217ABC}" type="slidenum">
              <a:rPr lang="en-US" altLang="x-none"/>
              <a:pPr/>
              <a:t>18</a:t>
            </a:fld>
            <a:endParaRPr lang="en-US" altLang="x-none"/>
          </a:p>
        </p:txBody>
      </p:sp>
    </p:spTree>
    <p:extLst>
      <p:ext uri="{BB962C8B-B14F-4D97-AF65-F5344CB8AC3E}">
        <p14:creationId xmlns:p14="http://schemas.microsoft.com/office/powerpoint/2010/main" val="38495928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noTextEdit="1"/>
          </p:cNvSpPr>
          <p:nvPr>
            <p:ph type="sldImg"/>
          </p:nvPr>
        </p:nvSpPr>
        <p:spPr>
          <a:ln/>
        </p:spPr>
      </p:sp>
      <p:sp>
        <p:nvSpPr>
          <p:cNvPr id="74754"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x-none"/>
              <a:t>The government of Iran, at various times, blocked the sites of amazon.com, Wikipedia, the </a:t>
            </a:r>
            <a:r>
              <a:rPr lang="en-US" altLang="x-none" i="1"/>
              <a:t>New York Times</a:t>
            </a:r>
            <a:r>
              <a:rPr lang="en-US" altLang="x-none"/>
              <a:t>, and YouTube. It also blocked a site advocating the end of the practice of stoning women. Generally, the government says it blocks sites to keep out decadent Western culture.</a:t>
            </a:r>
          </a:p>
          <a:p>
            <a:pPr eaLnBrk="1" hangingPunct="1">
              <a:lnSpc>
                <a:spcPct val="90000"/>
              </a:lnSpc>
            </a:pPr>
            <a:endParaRPr lang="en-US" altLang="x-none"/>
          </a:p>
        </p:txBody>
      </p:sp>
      <p:sp>
        <p:nvSpPr>
          <p:cNvPr id="74755"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57066" indent="-291179">
              <a:defRPr>
                <a:solidFill>
                  <a:schemeClr val="tx1"/>
                </a:solidFill>
                <a:latin typeface="Times New Roman" charset="0"/>
                <a:ea typeface="Arial" charset="0"/>
                <a:cs typeface="Arial" charset="0"/>
              </a:defRPr>
            </a:lvl2pPr>
            <a:lvl3pPr marL="1164717" indent="-232943">
              <a:defRPr>
                <a:solidFill>
                  <a:schemeClr val="tx1"/>
                </a:solidFill>
                <a:latin typeface="Times New Roman" charset="0"/>
                <a:ea typeface="Arial" charset="0"/>
                <a:cs typeface="Arial" charset="0"/>
              </a:defRPr>
            </a:lvl3pPr>
            <a:lvl4pPr marL="1630604" indent="-232943">
              <a:defRPr>
                <a:solidFill>
                  <a:schemeClr val="tx1"/>
                </a:solidFill>
                <a:latin typeface="Times New Roman" charset="0"/>
                <a:ea typeface="Arial" charset="0"/>
                <a:cs typeface="Arial" charset="0"/>
              </a:defRPr>
            </a:lvl4pPr>
            <a:lvl5pPr marL="2096491" indent="-232943">
              <a:defRPr>
                <a:solidFill>
                  <a:schemeClr val="tx1"/>
                </a:solidFill>
                <a:latin typeface="Times New Roman" charset="0"/>
                <a:ea typeface="Arial" charset="0"/>
                <a:cs typeface="Arial" charset="0"/>
              </a:defRPr>
            </a:lvl5pPr>
            <a:lvl6pPr marL="2562377" indent="-232943" eaLnBrk="0" fontAlgn="base" hangingPunct="0">
              <a:spcBef>
                <a:spcPct val="0"/>
              </a:spcBef>
              <a:spcAft>
                <a:spcPct val="0"/>
              </a:spcAft>
              <a:defRPr>
                <a:solidFill>
                  <a:schemeClr val="tx1"/>
                </a:solidFill>
                <a:latin typeface="Times New Roman" charset="0"/>
                <a:ea typeface="Arial" charset="0"/>
                <a:cs typeface="Arial" charset="0"/>
              </a:defRPr>
            </a:lvl6pPr>
            <a:lvl7pPr marL="3028264" indent="-232943" eaLnBrk="0" fontAlgn="base" hangingPunct="0">
              <a:spcBef>
                <a:spcPct val="0"/>
              </a:spcBef>
              <a:spcAft>
                <a:spcPct val="0"/>
              </a:spcAft>
              <a:defRPr>
                <a:solidFill>
                  <a:schemeClr val="tx1"/>
                </a:solidFill>
                <a:latin typeface="Times New Roman" charset="0"/>
                <a:ea typeface="Arial" charset="0"/>
                <a:cs typeface="Arial" charset="0"/>
              </a:defRPr>
            </a:lvl7pPr>
            <a:lvl8pPr marL="3494151" indent="-232943" eaLnBrk="0" fontAlgn="base" hangingPunct="0">
              <a:spcBef>
                <a:spcPct val="0"/>
              </a:spcBef>
              <a:spcAft>
                <a:spcPct val="0"/>
              </a:spcAft>
              <a:defRPr>
                <a:solidFill>
                  <a:schemeClr val="tx1"/>
                </a:solidFill>
                <a:latin typeface="Times New Roman" charset="0"/>
                <a:ea typeface="Arial" charset="0"/>
                <a:cs typeface="Arial" charset="0"/>
              </a:defRPr>
            </a:lvl8pPr>
            <a:lvl9pPr marL="3960038" indent="-232943" eaLnBrk="0" fontAlgn="base" hangingPunct="0">
              <a:spcBef>
                <a:spcPct val="0"/>
              </a:spcBef>
              <a:spcAft>
                <a:spcPct val="0"/>
              </a:spcAft>
              <a:defRPr>
                <a:solidFill>
                  <a:schemeClr val="tx1"/>
                </a:solidFill>
                <a:latin typeface="Times New Roman" charset="0"/>
                <a:ea typeface="Arial" charset="0"/>
                <a:cs typeface="Arial" charset="0"/>
              </a:defRPr>
            </a:lvl9pPr>
          </a:lstStyle>
          <a:p>
            <a:fld id="{1A05B001-8D1A-5F4D-B346-E386A44C4AD3}" type="slidenum">
              <a:rPr lang="en-US" altLang="x-none"/>
              <a:pPr/>
              <a:t>19</a:t>
            </a:fld>
            <a:endParaRPr lang="en-US" altLang="x-none"/>
          </a:p>
        </p:txBody>
      </p:sp>
    </p:spTree>
    <p:extLst>
      <p:ext uri="{BB962C8B-B14F-4D97-AF65-F5344CB8AC3E}">
        <p14:creationId xmlns:p14="http://schemas.microsoft.com/office/powerpoint/2010/main" val="5421578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noTextEdit="1"/>
          </p:cNvSpPr>
          <p:nvPr>
            <p:ph type="sldImg"/>
          </p:nvPr>
        </p:nvSpPr>
        <p:spPr>
          <a:ln/>
        </p:spPr>
      </p:sp>
      <p:sp>
        <p:nvSpPr>
          <p:cNvPr id="76802"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p>
        </p:txBody>
      </p:sp>
      <p:sp>
        <p:nvSpPr>
          <p:cNvPr id="76803"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57066" indent="-291179">
              <a:defRPr>
                <a:solidFill>
                  <a:schemeClr val="tx1"/>
                </a:solidFill>
                <a:latin typeface="Times New Roman" charset="0"/>
                <a:ea typeface="Arial" charset="0"/>
                <a:cs typeface="Arial" charset="0"/>
              </a:defRPr>
            </a:lvl2pPr>
            <a:lvl3pPr marL="1164717" indent="-232943">
              <a:defRPr>
                <a:solidFill>
                  <a:schemeClr val="tx1"/>
                </a:solidFill>
                <a:latin typeface="Times New Roman" charset="0"/>
                <a:ea typeface="Arial" charset="0"/>
                <a:cs typeface="Arial" charset="0"/>
              </a:defRPr>
            </a:lvl3pPr>
            <a:lvl4pPr marL="1630604" indent="-232943">
              <a:defRPr>
                <a:solidFill>
                  <a:schemeClr val="tx1"/>
                </a:solidFill>
                <a:latin typeface="Times New Roman" charset="0"/>
                <a:ea typeface="Arial" charset="0"/>
                <a:cs typeface="Arial" charset="0"/>
              </a:defRPr>
            </a:lvl4pPr>
            <a:lvl5pPr marL="2096491" indent="-232943">
              <a:defRPr>
                <a:solidFill>
                  <a:schemeClr val="tx1"/>
                </a:solidFill>
                <a:latin typeface="Times New Roman" charset="0"/>
                <a:ea typeface="Arial" charset="0"/>
                <a:cs typeface="Arial" charset="0"/>
              </a:defRPr>
            </a:lvl5pPr>
            <a:lvl6pPr marL="2562377" indent="-232943" eaLnBrk="0" fontAlgn="base" hangingPunct="0">
              <a:spcBef>
                <a:spcPct val="0"/>
              </a:spcBef>
              <a:spcAft>
                <a:spcPct val="0"/>
              </a:spcAft>
              <a:defRPr>
                <a:solidFill>
                  <a:schemeClr val="tx1"/>
                </a:solidFill>
                <a:latin typeface="Times New Roman" charset="0"/>
                <a:ea typeface="Arial" charset="0"/>
                <a:cs typeface="Arial" charset="0"/>
              </a:defRPr>
            </a:lvl6pPr>
            <a:lvl7pPr marL="3028264" indent="-232943" eaLnBrk="0" fontAlgn="base" hangingPunct="0">
              <a:spcBef>
                <a:spcPct val="0"/>
              </a:spcBef>
              <a:spcAft>
                <a:spcPct val="0"/>
              </a:spcAft>
              <a:defRPr>
                <a:solidFill>
                  <a:schemeClr val="tx1"/>
                </a:solidFill>
                <a:latin typeface="Times New Roman" charset="0"/>
                <a:ea typeface="Arial" charset="0"/>
                <a:cs typeface="Arial" charset="0"/>
              </a:defRPr>
            </a:lvl7pPr>
            <a:lvl8pPr marL="3494151" indent="-232943" eaLnBrk="0" fontAlgn="base" hangingPunct="0">
              <a:spcBef>
                <a:spcPct val="0"/>
              </a:spcBef>
              <a:spcAft>
                <a:spcPct val="0"/>
              </a:spcAft>
              <a:defRPr>
                <a:solidFill>
                  <a:schemeClr val="tx1"/>
                </a:solidFill>
                <a:latin typeface="Times New Roman" charset="0"/>
                <a:ea typeface="Arial" charset="0"/>
                <a:cs typeface="Arial" charset="0"/>
              </a:defRPr>
            </a:lvl8pPr>
            <a:lvl9pPr marL="3960038" indent="-232943" eaLnBrk="0" fontAlgn="base" hangingPunct="0">
              <a:spcBef>
                <a:spcPct val="0"/>
              </a:spcBef>
              <a:spcAft>
                <a:spcPct val="0"/>
              </a:spcAft>
              <a:defRPr>
                <a:solidFill>
                  <a:schemeClr val="tx1"/>
                </a:solidFill>
                <a:latin typeface="Times New Roman" charset="0"/>
                <a:ea typeface="Arial" charset="0"/>
                <a:cs typeface="Arial" charset="0"/>
              </a:defRPr>
            </a:lvl9pPr>
          </a:lstStyle>
          <a:p>
            <a:fld id="{E2DFE55E-A366-4743-8701-E86363A36B21}" type="slidenum">
              <a:rPr lang="en-US" altLang="x-none"/>
              <a:pPr/>
              <a:t>20</a:t>
            </a:fld>
            <a:endParaRPr lang="en-US" altLang="x-none"/>
          </a:p>
        </p:txBody>
      </p:sp>
    </p:spTree>
    <p:extLst>
      <p:ext uri="{BB962C8B-B14F-4D97-AF65-F5344CB8AC3E}">
        <p14:creationId xmlns:p14="http://schemas.microsoft.com/office/powerpoint/2010/main" val="38044032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noTextEdit="1"/>
          </p:cNvSpPr>
          <p:nvPr>
            <p:ph type="sldImg"/>
          </p:nvPr>
        </p:nvSpPr>
        <p:spPr>
          <a:ln/>
        </p:spPr>
      </p:sp>
      <p:sp>
        <p:nvSpPr>
          <p:cNvPr id="80898"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p>
        </p:txBody>
      </p:sp>
      <p:sp>
        <p:nvSpPr>
          <p:cNvPr id="80899"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57066" indent="-291179">
              <a:defRPr>
                <a:solidFill>
                  <a:schemeClr val="tx1"/>
                </a:solidFill>
                <a:latin typeface="Times New Roman" charset="0"/>
                <a:ea typeface="Arial" charset="0"/>
                <a:cs typeface="Arial" charset="0"/>
              </a:defRPr>
            </a:lvl2pPr>
            <a:lvl3pPr marL="1164717" indent="-232943">
              <a:defRPr>
                <a:solidFill>
                  <a:schemeClr val="tx1"/>
                </a:solidFill>
                <a:latin typeface="Times New Roman" charset="0"/>
                <a:ea typeface="Arial" charset="0"/>
                <a:cs typeface="Arial" charset="0"/>
              </a:defRPr>
            </a:lvl3pPr>
            <a:lvl4pPr marL="1630604" indent="-232943">
              <a:defRPr>
                <a:solidFill>
                  <a:schemeClr val="tx1"/>
                </a:solidFill>
                <a:latin typeface="Times New Roman" charset="0"/>
                <a:ea typeface="Arial" charset="0"/>
                <a:cs typeface="Arial" charset="0"/>
              </a:defRPr>
            </a:lvl4pPr>
            <a:lvl5pPr marL="2096491" indent="-232943">
              <a:defRPr>
                <a:solidFill>
                  <a:schemeClr val="tx1"/>
                </a:solidFill>
                <a:latin typeface="Times New Roman" charset="0"/>
                <a:ea typeface="Arial" charset="0"/>
                <a:cs typeface="Arial" charset="0"/>
              </a:defRPr>
            </a:lvl5pPr>
            <a:lvl6pPr marL="2562377" indent="-232943" eaLnBrk="0" fontAlgn="base" hangingPunct="0">
              <a:spcBef>
                <a:spcPct val="0"/>
              </a:spcBef>
              <a:spcAft>
                <a:spcPct val="0"/>
              </a:spcAft>
              <a:defRPr>
                <a:solidFill>
                  <a:schemeClr val="tx1"/>
                </a:solidFill>
                <a:latin typeface="Times New Roman" charset="0"/>
                <a:ea typeface="Arial" charset="0"/>
                <a:cs typeface="Arial" charset="0"/>
              </a:defRPr>
            </a:lvl6pPr>
            <a:lvl7pPr marL="3028264" indent="-232943" eaLnBrk="0" fontAlgn="base" hangingPunct="0">
              <a:spcBef>
                <a:spcPct val="0"/>
              </a:spcBef>
              <a:spcAft>
                <a:spcPct val="0"/>
              </a:spcAft>
              <a:defRPr>
                <a:solidFill>
                  <a:schemeClr val="tx1"/>
                </a:solidFill>
                <a:latin typeface="Times New Roman" charset="0"/>
                <a:ea typeface="Arial" charset="0"/>
                <a:cs typeface="Arial" charset="0"/>
              </a:defRPr>
            </a:lvl7pPr>
            <a:lvl8pPr marL="3494151" indent="-232943" eaLnBrk="0" fontAlgn="base" hangingPunct="0">
              <a:spcBef>
                <a:spcPct val="0"/>
              </a:spcBef>
              <a:spcAft>
                <a:spcPct val="0"/>
              </a:spcAft>
              <a:defRPr>
                <a:solidFill>
                  <a:schemeClr val="tx1"/>
                </a:solidFill>
                <a:latin typeface="Times New Roman" charset="0"/>
                <a:ea typeface="Arial" charset="0"/>
                <a:cs typeface="Arial" charset="0"/>
              </a:defRPr>
            </a:lvl8pPr>
            <a:lvl9pPr marL="3960038" indent="-232943" eaLnBrk="0" fontAlgn="base" hangingPunct="0">
              <a:spcBef>
                <a:spcPct val="0"/>
              </a:spcBef>
              <a:spcAft>
                <a:spcPct val="0"/>
              </a:spcAft>
              <a:defRPr>
                <a:solidFill>
                  <a:schemeClr val="tx1"/>
                </a:solidFill>
                <a:latin typeface="Times New Roman" charset="0"/>
                <a:ea typeface="Arial" charset="0"/>
                <a:cs typeface="Arial" charset="0"/>
              </a:defRPr>
            </a:lvl9pPr>
          </a:lstStyle>
          <a:p>
            <a:fld id="{74D0A9DB-8BB3-C040-9CCF-D1B2EC1C34C0}" type="slidenum">
              <a:rPr lang="en-US" altLang="x-none"/>
              <a:pPr/>
              <a:t>21</a:t>
            </a:fld>
            <a:endParaRPr lang="en-US" altLang="x-none"/>
          </a:p>
        </p:txBody>
      </p:sp>
    </p:spTree>
    <p:extLst>
      <p:ext uri="{BB962C8B-B14F-4D97-AF65-F5344CB8AC3E}">
        <p14:creationId xmlns:p14="http://schemas.microsoft.com/office/powerpoint/2010/main" val="30614650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a:ln/>
        </p:spPr>
      </p:sp>
      <p:sp>
        <p:nvSpPr>
          <p:cNvPr id="84994"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x-none"/>
              <a:t>In 2006, Google disappointed many free speech and human rights advocates by introducing a Chinese version in China, google.cn, that would comply with Chinese law. Its search results did not show sites with banned content. </a:t>
            </a:r>
          </a:p>
          <a:p>
            <a:pPr eaLnBrk="1" hangingPunct="1">
              <a:lnSpc>
                <a:spcPct val="90000"/>
              </a:lnSpc>
            </a:pPr>
            <a:endParaRPr lang="en-US" altLang="x-none"/>
          </a:p>
          <a:p>
            <a:pPr eaLnBrk="1" hangingPunct="1">
              <a:lnSpc>
                <a:spcPct val="90000"/>
              </a:lnSpc>
            </a:pPr>
            <a:r>
              <a:rPr lang="en-US" altLang="x-none"/>
              <a:t>Google co-founder Sergey Brin, who was born in the Soviet Union and experienced totalitarian government, was uneasy with the 2006 censoring decision. Google stopped operating the censored search engine in 2010. The company withdrew most operations from China but offered its search service through Hong Kong, which, though part of China, has different laws. The main impetus for the change was the highly sophisticated hack attack originating in China on Google and about 30 other companies. A primary goal of the attack appeared to be access to Gmail accounts of Chinese human rights activists.</a:t>
            </a:r>
          </a:p>
        </p:txBody>
      </p:sp>
      <p:sp>
        <p:nvSpPr>
          <p:cNvPr id="84995"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57066" indent="-291179">
              <a:defRPr>
                <a:solidFill>
                  <a:schemeClr val="tx1"/>
                </a:solidFill>
                <a:latin typeface="Times New Roman" charset="0"/>
                <a:ea typeface="Arial" charset="0"/>
                <a:cs typeface="Arial" charset="0"/>
              </a:defRPr>
            </a:lvl2pPr>
            <a:lvl3pPr marL="1164717" indent="-232943">
              <a:defRPr>
                <a:solidFill>
                  <a:schemeClr val="tx1"/>
                </a:solidFill>
                <a:latin typeface="Times New Roman" charset="0"/>
                <a:ea typeface="Arial" charset="0"/>
                <a:cs typeface="Arial" charset="0"/>
              </a:defRPr>
            </a:lvl3pPr>
            <a:lvl4pPr marL="1630604" indent="-232943">
              <a:defRPr>
                <a:solidFill>
                  <a:schemeClr val="tx1"/>
                </a:solidFill>
                <a:latin typeface="Times New Roman" charset="0"/>
                <a:ea typeface="Arial" charset="0"/>
                <a:cs typeface="Arial" charset="0"/>
              </a:defRPr>
            </a:lvl4pPr>
            <a:lvl5pPr marL="2096491" indent="-232943">
              <a:defRPr>
                <a:solidFill>
                  <a:schemeClr val="tx1"/>
                </a:solidFill>
                <a:latin typeface="Times New Roman" charset="0"/>
                <a:ea typeface="Arial" charset="0"/>
                <a:cs typeface="Arial" charset="0"/>
              </a:defRPr>
            </a:lvl5pPr>
            <a:lvl6pPr marL="2562377" indent="-232943" eaLnBrk="0" fontAlgn="base" hangingPunct="0">
              <a:spcBef>
                <a:spcPct val="0"/>
              </a:spcBef>
              <a:spcAft>
                <a:spcPct val="0"/>
              </a:spcAft>
              <a:defRPr>
                <a:solidFill>
                  <a:schemeClr val="tx1"/>
                </a:solidFill>
                <a:latin typeface="Times New Roman" charset="0"/>
                <a:ea typeface="Arial" charset="0"/>
                <a:cs typeface="Arial" charset="0"/>
              </a:defRPr>
            </a:lvl6pPr>
            <a:lvl7pPr marL="3028264" indent="-232943" eaLnBrk="0" fontAlgn="base" hangingPunct="0">
              <a:spcBef>
                <a:spcPct val="0"/>
              </a:spcBef>
              <a:spcAft>
                <a:spcPct val="0"/>
              </a:spcAft>
              <a:defRPr>
                <a:solidFill>
                  <a:schemeClr val="tx1"/>
                </a:solidFill>
                <a:latin typeface="Times New Roman" charset="0"/>
                <a:ea typeface="Arial" charset="0"/>
                <a:cs typeface="Arial" charset="0"/>
              </a:defRPr>
            </a:lvl7pPr>
            <a:lvl8pPr marL="3494151" indent="-232943" eaLnBrk="0" fontAlgn="base" hangingPunct="0">
              <a:spcBef>
                <a:spcPct val="0"/>
              </a:spcBef>
              <a:spcAft>
                <a:spcPct val="0"/>
              </a:spcAft>
              <a:defRPr>
                <a:solidFill>
                  <a:schemeClr val="tx1"/>
                </a:solidFill>
                <a:latin typeface="Times New Roman" charset="0"/>
                <a:ea typeface="Arial" charset="0"/>
                <a:cs typeface="Arial" charset="0"/>
              </a:defRPr>
            </a:lvl8pPr>
            <a:lvl9pPr marL="3960038" indent="-232943" eaLnBrk="0" fontAlgn="base" hangingPunct="0">
              <a:spcBef>
                <a:spcPct val="0"/>
              </a:spcBef>
              <a:spcAft>
                <a:spcPct val="0"/>
              </a:spcAft>
              <a:defRPr>
                <a:solidFill>
                  <a:schemeClr val="tx1"/>
                </a:solidFill>
                <a:latin typeface="Times New Roman" charset="0"/>
                <a:ea typeface="Arial" charset="0"/>
                <a:cs typeface="Arial" charset="0"/>
              </a:defRPr>
            </a:lvl9pPr>
          </a:lstStyle>
          <a:p>
            <a:fld id="{1783EAEC-4493-ED43-BE69-3E882688ED43}" type="slidenum">
              <a:rPr lang="en-US" altLang="x-none"/>
              <a:pPr/>
              <a:t>22</a:t>
            </a:fld>
            <a:endParaRPr lang="en-US" altLang="x-none"/>
          </a:p>
        </p:txBody>
      </p:sp>
    </p:spTree>
    <p:extLst>
      <p:ext uri="{BB962C8B-B14F-4D97-AF65-F5344CB8AC3E}">
        <p14:creationId xmlns:p14="http://schemas.microsoft.com/office/powerpoint/2010/main" val="3663962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a:ln/>
        </p:spPr>
      </p:sp>
      <p:sp>
        <p:nvSpPr>
          <p:cNvPr id="21506"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The First Amendment does not protect obscenity, but how does one determine something is obscene? The 1973 Supreme Court </a:t>
            </a:r>
            <a:r>
              <a:rPr lang="en-US" altLang="x-none" i="1"/>
              <a:t>Miller v. California</a:t>
            </a:r>
            <a:r>
              <a:rPr lang="en-US" altLang="x-none"/>
              <a:t>  decision established a three-part guideline for determining whether material is obscene under law. The second point – the application of community standards – was a compromise intended to avoid the problem of setting a national standard of obscenity in so large and diverse a country. Thus, small conservative or religious towns could restrict pornography to a greater extent than cosmopolitan urban areas.</a:t>
            </a:r>
          </a:p>
        </p:txBody>
      </p:sp>
      <p:sp>
        <p:nvSpPr>
          <p:cNvPr id="21507"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57066" indent="-291179">
              <a:defRPr>
                <a:solidFill>
                  <a:schemeClr val="tx1"/>
                </a:solidFill>
                <a:latin typeface="Times New Roman" charset="0"/>
                <a:ea typeface="Arial" charset="0"/>
                <a:cs typeface="Arial" charset="0"/>
              </a:defRPr>
            </a:lvl2pPr>
            <a:lvl3pPr marL="1164717" indent="-232943">
              <a:defRPr>
                <a:solidFill>
                  <a:schemeClr val="tx1"/>
                </a:solidFill>
                <a:latin typeface="Times New Roman" charset="0"/>
                <a:ea typeface="Arial" charset="0"/>
                <a:cs typeface="Arial" charset="0"/>
              </a:defRPr>
            </a:lvl3pPr>
            <a:lvl4pPr marL="1630604" indent="-232943">
              <a:defRPr>
                <a:solidFill>
                  <a:schemeClr val="tx1"/>
                </a:solidFill>
                <a:latin typeface="Times New Roman" charset="0"/>
                <a:ea typeface="Arial" charset="0"/>
                <a:cs typeface="Arial" charset="0"/>
              </a:defRPr>
            </a:lvl4pPr>
            <a:lvl5pPr marL="2096491" indent="-232943">
              <a:defRPr>
                <a:solidFill>
                  <a:schemeClr val="tx1"/>
                </a:solidFill>
                <a:latin typeface="Times New Roman" charset="0"/>
                <a:ea typeface="Arial" charset="0"/>
                <a:cs typeface="Arial" charset="0"/>
              </a:defRPr>
            </a:lvl5pPr>
            <a:lvl6pPr marL="2562377" indent="-232943" eaLnBrk="0" fontAlgn="base" hangingPunct="0">
              <a:spcBef>
                <a:spcPct val="0"/>
              </a:spcBef>
              <a:spcAft>
                <a:spcPct val="0"/>
              </a:spcAft>
              <a:defRPr>
                <a:solidFill>
                  <a:schemeClr val="tx1"/>
                </a:solidFill>
                <a:latin typeface="Times New Roman" charset="0"/>
                <a:ea typeface="Arial" charset="0"/>
                <a:cs typeface="Arial" charset="0"/>
              </a:defRPr>
            </a:lvl6pPr>
            <a:lvl7pPr marL="3028264" indent="-232943" eaLnBrk="0" fontAlgn="base" hangingPunct="0">
              <a:spcBef>
                <a:spcPct val="0"/>
              </a:spcBef>
              <a:spcAft>
                <a:spcPct val="0"/>
              </a:spcAft>
              <a:defRPr>
                <a:solidFill>
                  <a:schemeClr val="tx1"/>
                </a:solidFill>
                <a:latin typeface="Times New Roman" charset="0"/>
                <a:ea typeface="Arial" charset="0"/>
                <a:cs typeface="Arial" charset="0"/>
              </a:defRPr>
            </a:lvl7pPr>
            <a:lvl8pPr marL="3494151" indent="-232943" eaLnBrk="0" fontAlgn="base" hangingPunct="0">
              <a:spcBef>
                <a:spcPct val="0"/>
              </a:spcBef>
              <a:spcAft>
                <a:spcPct val="0"/>
              </a:spcAft>
              <a:defRPr>
                <a:solidFill>
                  <a:schemeClr val="tx1"/>
                </a:solidFill>
                <a:latin typeface="Times New Roman" charset="0"/>
                <a:ea typeface="Arial" charset="0"/>
                <a:cs typeface="Arial" charset="0"/>
              </a:defRPr>
            </a:lvl8pPr>
            <a:lvl9pPr marL="3960038" indent="-232943" eaLnBrk="0" fontAlgn="base" hangingPunct="0">
              <a:spcBef>
                <a:spcPct val="0"/>
              </a:spcBef>
              <a:spcAft>
                <a:spcPct val="0"/>
              </a:spcAft>
              <a:defRPr>
                <a:solidFill>
                  <a:schemeClr val="tx1"/>
                </a:solidFill>
                <a:latin typeface="Times New Roman" charset="0"/>
                <a:ea typeface="Arial" charset="0"/>
                <a:cs typeface="Arial" charset="0"/>
              </a:defRPr>
            </a:lvl9pPr>
          </a:lstStyle>
          <a:p>
            <a:fld id="{D8F4841F-ED50-674C-818F-DE41B7645947}" type="slidenum">
              <a:rPr lang="en-US" altLang="x-none"/>
              <a:pPr/>
              <a:t>2</a:t>
            </a:fld>
            <a:endParaRPr lang="en-US" altLang="x-none"/>
          </a:p>
        </p:txBody>
      </p:sp>
    </p:spTree>
    <p:extLst>
      <p:ext uri="{BB962C8B-B14F-4D97-AF65-F5344CB8AC3E}">
        <p14:creationId xmlns:p14="http://schemas.microsoft.com/office/powerpoint/2010/main" val="7656384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p:cNvSpPr>
            <a:spLocks noGrp="1" noRot="1" noChangeAspect="1" noTextEdit="1"/>
          </p:cNvSpPr>
          <p:nvPr>
            <p:ph type="sldImg"/>
          </p:nvPr>
        </p:nvSpPr>
        <p:spPr>
          <a:ln/>
        </p:spPr>
      </p:sp>
      <p:sp>
        <p:nvSpPr>
          <p:cNvPr id="87042"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lnSpc>
                <a:spcPct val="90000"/>
              </a:lnSpc>
            </a:pPr>
            <a:endParaRPr lang="x-none" altLang="x-none"/>
          </a:p>
        </p:txBody>
      </p:sp>
      <p:sp>
        <p:nvSpPr>
          <p:cNvPr id="87043"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57066" indent="-291179">
              <a:defRPr>
                <a:solidFill>
                  <a:schemeClr val="tx1"/>
                </a:solidFill>
                <a:latin typeface="Times New Roman" charset="0"/>
                <a:ea typeface="Arial" charset="0"/>
                <a:cs typeface="Arial" charset="0"/>
              </a:defRPr>
            </a:lvl2pPr>
            <a:lvl3pPr marL="1164717" indent="-232943">
              <a:defRPr>
                <a:solidFill>
                  <a:schemeClr val="tx1"/>
                </a:solidFill>
                <a:latin typeface="Times New Roman" charset="0"/>
                <a:ea typeface="Arial" charset="0"/>
                <a:cs typeface="Arial" charset="0"/>
              </a:defRPr>
            </a:lvl3pPr>
            <a:lvl4pPr marL="1630604" indent="-232943">
              <a:defRPr>
                <a:solidFill>
                  <a:schemeClr val="tx1"/>
                </a:solidFill>
                <a:latin typeface="Times New Roman" charset="0"/>
                <a:ea typeface="Arial" charset="0"/>
                <a:cs typeface="Arial" charset="0"/>
              </a:defRPr>
            </a:lvl4pPr>
            <a:lvl5pPr marL="2096491" indent="-232943">
              <a:defRPr>
                <a:solidFill>
                  <a:schemeClr val="tx1"/>
                </a:solidFill>
                <a:latin typeface="Times New Roman" charset="0"/>
                <a:ea typeface="Arial" charset="0"/>
                <a:cs typeface="Arial" charset="0"/>
              </a:defRPr>
            </a:lvl5pPr>
            <a:lvl6pPr marL="2562377" indent="-232943" eaLnBrk="0" fontAlgn="base" hangingPunct="0">
              <a:spcBef>
                <a:spcPct val="0"/>
              </a:spcBef>
              <a:spcAft>
                <a:spcPct val="0"/>
              </a:spcAft>
              <a:defRPr>
                <a:solidFill>
                  <a:schemeClr val="tx1"/>
                </a:solidFill>
                <a:latin typeface="Times New Roman" charset="0"/>
                <a:ea typeface="Arial" charset="0"/>
                <a:cs typeface="Arial" charset="0"/>
              </a:defRPr>
            </a:lvl6pPr>
            <a:lvl7pPr marL="3028264" indent="-232943" eaLnBrk="0" fontAlgn="base" hangingPunct="0">
              <a:spcBef>
                <a:spcPct val="0"/>
              </a:spcBef>
              <a:spcAft>
                <a:spcPct val="0"/>
              </a:spcAft>
              <a:defRPr>
                <a:solidFill>
                  <a:schemeClr val="tx1"/>
                </a:solidFill>
                <a:latin typeface="Times New Roman" charset="0"/>
                <a:ea typeface="Arial" charset="0"/>
                <a:cs typeface="Arial" charset="0"/>
              </a:defRPr>
            </a:lvl7pPr>
            <a:lvl8pPr marL="3494151" indent="-232943" eaLnBrk="0" fontAlgn="base" hangingPunct="0">
              <a:spcBef>
                <a:spcPct val="0"/>
              </a:spcBef>
              <a:spcAft>
                <a:spcPct val="0"/>
              </a:spcAft>
              <a:defRPr>
                <a:solidFill>
                  <a:schemeClr val="tx1"/>
                </a:solidFill>
                <a:latin typeface="Times New Roman" charset="0"/>
                <a:ea typeface="Arial" charset="0"/>
                <a:cs typeface="Arial" charset="0"/>
              </a:defRPr>
            </a:lvl8pPr>
            <a:lvl9pPr marL="3960038" indent="-232943" eaLnBrk="0" fontAlgn="base" hangingPunct="0">
              <a:spcBef>
                <a:spcPct val="0"/>
              </a:spcBef>
              <a:spcAft>
                <a:spcPct val="0"/>
              </a:spcAft>
              <a:defRPr>
                <a:solidFill>
                  <a:schemeClr val="tx1"/>
                </a:solidFill>
                <a:latin typeface="Times New Roman" charset="0"/>
                <a:ea typeface="Arial" charset="0"/>
                <a:cs typeface="Arial" charset="0"/>
              </a:defRPr>
            </a:lvl9pPr>
          </a:lstStyle>
          <a:p>
            <a:fld id="{EFBDBC00-5305-4946-8699-337C49E0C538}" type="slidenum">
              <a:rPr lang="en-US" altLang="x-none"/>
              <a:pPr/>
              <a:t>23</a:t>
            </a:fld>
            <a:endParaRPr lang="en-US" altLang="x-none"/>
          </a:p>
        </p:txBody>
      </p:sp>
    </p:spTree>
    <p:extLst>
      <p:ext uri="{BB962C8B-B14F-4D97-AF65-F5344CB8AC3E}">
        <p14:creationId xmlns:p14="http://schemas.microsoft.com/office/powerpoint/2010/main" val="39030726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Image Placeholder 1"/>
          <p:cNvSpPr>
            <a:spLocks noGrp="1" noRot="1" noChangeAspect="1" noTextEdit="1"/>
          </p:cNvSpPr>
          <p:nvPr>
            <p:ph type="sldImg"/>
          </p:nvPr>
        </p:nvSpPr>
        <p:spPr>
          <a:ln/>
        </p:spPr>
      </p:sp>
      <p:sp>
        <p:nvSpPr>
          <p:cNvPr id="94210"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There are two different but related issues: (1) whether the companies that provide the communications networks should be permitted to exclude or give different treatment to content based on the content itself, on the category of content, or on the company or organization that provides it, and (2) whether the companies that provide the communications networks should be permitted to offer content providers and individual subscribers different levels of speed and priority at different price levels. The latter is sometimes called “tiered” service.</a:t>
            </a:r>
          </a:p>
        </p:txBody>
      </p:sp>
      <p:sp>
        <p:nvSpPr>
          <p:cNvPr id="94211"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57066" indent="-291179">
              <a:defRPr>
                <a:solidFill>
                  <a:schemeClr val="tx1"/>
                </a:solidFill>
                <a:latin typeface="Times New Roman" charset="0"/>
                <a:ea typeface="Arial" charset="0"/>
                <a:cs typeface="Arial" charset="0"/>
              </a:defRPr>
            </a:lvl2pPr>
            <a:lvl3pPr marL="1164717" indent="-232943">
              <a:defRPr>
                <a:solidFill>
                  <a:schemeClr val="tx1"/>
                </a:solidFill>
                <a:latin typeface="Times New Roman" charset="0"/>
                <a:ea typeface="Arial" charset="0"/>
                <a:cs typeface="Arial" charset="0"/>
              </a:defRPr>
            </a:lvl3pPr>
            <a:lvl4pPr marL="1630604" indent="-232943">
              <a:defRPr>
                <a:solidFill>
                  <a:schemeClr val="tx1"/>
                </a:solidFill>
                <a:latin typeface="Times New Roman" charset="0"/>
                <a:ea typeface="Arial" charset="0"/>
                <a:cs typeface="Arial" charset="0"/>
              </a:defRPr>
            </a:lvl4pPr>
            <a:lvl5pPr marL="2096491" indent="-232943">
              <a:defRPr>
                <a:solidFill>
                  <a:schemeClr val="tx1"/>
                </a:solidFill>
                <a:latin typeface="Times New Roman" charset="0"/>
                <a:ea typeface="Arial" charset="0"/>
                <a:cs typeface="Arial" charset="0"/>
              </a:defRPr>
            </a:lvl5pPr>
            <a:lvl6pPr marL="2562377" indent="-232943" eaLnBrk="0" fontAlgn="base" hangingPunct="0">
              <a:spcBef>
                <a:spcPct val="0"/>
              </a:spcBef>
              <a:spcAft>
                <a:spcPct val="0"/>
              </a:spcAft>
              <a:defRPr>
                <a:solidFill>
                  <a:schemeClr val="tx1"/>
                </a:solidFill>
                <a:latin typeface="Times New Roman" charset="0"/>
                <a:ea typeface="Arial" charset="0"/>
                <a:cs typeface="Arial" charset="0"/>
              </a:defRPr>
            </a:lvl6pPr>
            <a:lvl7pPr marL="3028264" indent="-232943" eaLnBrk="0" fontAlgn="base" hangingPunct="0">
              <a:spcBef>
                <a:spcPct val="0"/>
              </a:spcBef>
              <a:spcAft>
                <a:spcPct val="0"/>
              </a:spcAft>
              <a:defRPr>
                <a:solidFill>
                  <a:schemeClr val="tx1"/>
                </a:solidFill>
                <a:latin typeface="Times New Roman" charset="0"/>
                <a:ea typeface="Arial" charset="0"/>
                <a:cs typeface="Arial" charset="0"/>
              </a:defRPr>
            </a:lvl7pPr>
            <a:lvl8pPr marL="3494151" indent="-232943" eaLnBrk="0" fontAlgn="base" hangingPunct="0">
              <a:spcBef>
                <a:spcPct val="0"/>
              </a:spcBef>
              <a:spcAft>
                <a:spcPct val="0"/>
              </a:spcAft>
              <a:defRPr>
                <a:solidFill>
                  <a:schemeClr val="tx1"/>
                </a:solidFill>
                <a:latin typeface="Times New Roman" charset="0"/>
                <a:ea typeface="Arial" charset="0"/>
                <a:cs typeface="Arial" charset="0"/>
              </a:defRPr>
            </a:lvl8pPr>
            <a:lvl9pPr marL="3960038" indent="-232943" eaLnBrk="0" fontAlgn="base" hangingPunct="0">
              <a:spcBef>
                <a:spcPct val="0"/>
              </a:spcBef>
              <a:spcAft>
                <a:spcPct val="0"/>
              </a:spcAft>
              <a:defRPr>
                <a:solidFill>
                  <a:schemeClr val="tx1"/>
                </a:solidFill>
                <a:latin typeface="Times New Roman" charset="0"/>
                <a:ea typeface="Arial" charset="0"/>
                <a:cs typeface="Arial" charset="0"/>
              </a:defRPr>
            </a:lvl9pPr>
          </a:lstStyle>
          <a:p>
            <a:fld id="{ED35B3B2-279C-8842-9D7C-E5CA7E047CB3}" type="slidenum">
              <a:rPr lang="en-US" altLang="x-none"/>
              <a:pPr/>
              <a:t>24</a:t>
            </a:fld>
            <a:endParaRPr lang="en-US" altLang="x-none"/>
          </a:p>
        </p:txBody>
      </p:sp>
    </p:spTree>
    <p:extLst>
      <p:ext uri="{BB962C8B-B14F-4D97-AF65-F5344CB8AC3E}">
        <p14:creationId xmlns:p14="http://schemas.microsoft.com/office/powerpoint/2010/main" val="14648067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eaLnBrk="1" hangingPunct="1"/>
            <a:r>
              <a:rPr lang="en-US" altLang="x-none"/>
              <a:t>Net Neutrality</a:t>
            </a:r>
          </a:p>
          <a:p>
            <a:pPr eaLnBrk="1" hangingPunct="1">
              <a:buFontTx/>
              <a:buChar char="•"/>
            </a:pPr>
            <a:r>
              <a:rPr lang="en-US" altLang="x-none"/>
              <a:t>Equal treatment includes charging all customers the same rate for sending information over the Internet and not giving priority to any particular content or customer.</a:t>
            </a:r>
          </a:p>
          <a:p>
            <a:pPr eaLnBrk="1" hangingPunct="1">
              <a:buFontTx/>
              <a:buChar char="•"/>
            </a:pPr>
            <a:r>
              <a:rPr lang="en-US" altLang="x-none"/>
              <a:t>Would restore part of the concept of common carrier (as described in Section 3.1), based partly on the view that telephone companies (now telephone and cable) have a monopoly on transmission of information and that companies that control transmission should not be permitted to control access to content as well. </a:t>
            </a:r>
          </a:p>
          <a:p>
            <a:pPr eaLnBrk="1" hangingPunct="1">
              <a:buFontTx/>
              <a:buChar char="•"/>
            </a:pPr>
            <a:r>
              <a:rPr lang="en-US" altLang="x-none"/>
              <a:t>Many Internet content providers and large companies such as eBay, Microsoft, Amazon, Netflix, and Google, argue for net-neutrality rules. Without the rules, some argue, they will have to pay higher rates and communications companies will give special treatment to their own content providers. Some groups argue that allowing communications companies to set varying rates would be devastating for the Internet as it would squeeze out independent voices. Only big companies and organizations will be able to afford the prices necessary to ensure that their content moves fast enough to be relevant.</a:t>
            </a:r>
          </a:p>
          <a:p>
            <a:pPr eaLnBrk="1" hangingPunct="1">
              <a:buFontTx/>
              <a:buChar char="•"/>
            </a:pPr>
            <a:endParaRPr lang="en-US" altLang="x-none"/>
          </a:p>
          <a:p>
            <a:pPr eaLnBrk="1" hangingPunct="1"/>
            <a:r>
              <a:rPr lang="en-US" altLang="x-none"/>
              <a:t>Market</a:t>
            </a:r>
          </a:p>
          <a:p>
            <a:pPr eaLnBrk="1" hangingPunct="1">
              <a:buFontTx/>
              <a:buChar char="•"/>
            </a:pPr>
            <a:r>
              <a:rPr lang="en-US" altLang="x-none"/>
              <a:t>Charging different rates for products and services is not unusual and makes economic sense in many areas.</a:t>
            </a:r>
          </a:p>
          <a:p>
            <a:pPr eaLnBrk="1" hangingPunct="1">
              <a:buFontTx/>
              <a:buChar char="•"/>
            </a:pPr>
            <a:r>
              <a:rPr lang="en-US" altLang="x-none"/>
              <a:t>Before the FCC relaxed older regulations (in 2003-2005), telecommunications companies had little incentive to invest in broadband capacity. In the few years afterward, they invested hundreds of billions of dollars. Speeds increased, prices fell, and the added capacity was essential for new phenomena such as streaming video.</a:t>
            </a:r>
          </a:p>
          <a:p>
            <a:pPr eaLnBrk="1" hangingPunct="1">
              <a:buFontTx/>
              <a:buChar char="•"/>
            </a:pPr>
            <a:r>
              <a:rPr lang="en-US" altLang="x-none"/>
              <a:t>Opponents of additional regulations say there should be no major new regulation without evidence of harm in the current system.</a:t>
            </a:r>
          </a:p>
          <a:p>
            <a:pPr eaLnBrk="1" hangingPunct="1">
              <a:buFontTx/>
              <a:buChar char="•"/>
            </a:pPr>
            <a:endParaRPr lang="en-US" altLang="x-none"/>
          </a:p>
        </p:txBody>
      </p:sp>
      <p:sp>
        <p:nvSpPr>
          <p:cNvPr id="96259"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57066" indent="-291179">
              <a:defRPr>
                <a:solidFill>
                  <a:schemeClr val="tx1"/>
                </a:solidFill>
                <a:latin typeface="Times New Roman" charset="0"/>
                <a:ea typeface="Arial" charset="0"/>
                <a:cs typeface="Arial" charset="0"/>
              </a:defRPr>
            </a:lvl2pPr>
            <a:lvl3pPr marL="1164717" indent="-232943">
              <a:defRPr>
                <a:solidFill>
                  <a:schemeClr val="tx1"/>
                </a:solidFill>
                <a:latin typeface="Times New Roman" charset="0"/>
                <a:ea typeface="Arial" charset="0"/>
                <a:cs typeface="Arial" charset="0"/>
              </a:defRPr>
            </a:lvl3pPr>
            <a:lvl4pPr marL="1630604" indent="-232943">
              <a:defRPr>
                <a:solidFill>
                  <a:schemeClr val="tx1"/>
                </a:solidFill>
                <a:latin typeface="Times New Roman" charset="0"/>
                <a:ea typeface="Arial" charset="0"/>
                <a:cs typeface="Arial" charset="0"/>
              </a:defRPr>
            </a:lvl4pPr>
            <a:lvl5pPr marL="2096491" indent="-232943">
              <a:defRPr>
                <a:solidFill>
                  <a:schemeClr val="tx1"/>
                </a:solidFill>
                <a:latin typeface="Times New Roman" charset="0"/>
                <a:ea typeface="Arial" charset="0"/>
                <a:cs typeface="Arial" charset="0"/>
              </a:defRPr>
            </a:lvl5pPr>
            <a:lvl6pPr marL="2562377" indent="-232943" eaLnBrk="0" fontAlgn="base" hangingPunct="0">
              <a:spcBef>
                <a:spcPct val="0"/>
              </a:spcBef>
              <a:spcAft>
                <a:spcPct val="0"/>
              </a:spcAft>
              <a:defRPr>
                <a:solidFill>
                  <a:schemeClr val="tx1"/>
                </a:solidFill>
                <a:latin typeface="Times New Roman" charset="0"/>
                <a:ea typeface="Arial" charset="0"/>
                <a:cs typeface="Arial" charset="0"/>
              </a:defRPr>
            </a:lvl6pPr>
            <a:lvl7pPr marL="3028264" indent="-232943" eaLnBrk="0" fontAlgn="base" hangingPunct="0">
              <a:spcBef>
                <a:spcPct val="0"/>
              </a:spcBef>
              <a:spcAft>
                <a:spcPct val="0"/>
              </a:spcAft>
              <a:defRPr>
                <a:solidFill>
                  <a:schemeClr val="tx1"/>
                </a:solidFill>
                <a:latin typeface="Times New Roman" charset="0"/>
                <a:ea typeface="Arial" charset="0"/>
                <a:cs typeface="Arial" charset="0"/>
              </a:defRPr>
            </a:lvl7pPr>
            <a:lvl8pPr marL="3494151" indent="-232943" eaLnBrk="0" fontAlgn="base" hangingPunct="0">
              <a:spcBef>
                <a:spcPct val="0"/>
              </a:spcBef>
              <a:spcAft>
                <a:spcPct val="0"/>
              </a:spcAft>
              <a:defRPr>
                <a:solidFill>
                  <a:schemeClr val="tx1"/>
                </a:solidFill>
                <a:latin typeface="Times New Roman" charset="0"/>
                <a:ea typeface="Arial" charset="0"/>
                <a:cs typeface="Arial" charset="0"/>
              </a:defRPr>
            </a:lvl8pPr>
            <a:lvl9pPr marL="3960038" indent="-232943" eaLnBrk="0" fontAlgn="base" hangingPunct="0">
              <a:spcBef>
                <a:spcPct val="0"/>
              </a:spcBef>
              <a:spcAft>
                <a:spcPct val="0"/>
              </a:spcAft>
              <a:defRPr>
                <a:solidFill>
                  <a:schemeClr val="tx1"/>
                </a:solidFill>
                <a:latin typeface="Times New Roman" charset="0"/>
                <a:ea typeface="Arial" charset="0"/>
                <a:cs typeface="Arial" charset="0"/>
              </a:defRPr>
            </a:lvl9pPr>
          </a:lstStyle>
          <a:p>
            <a:fld id="{E8CACF1C-FA63-1B4B-B6F6-67CBC2E4DE95}" type="slidenum">
              <a:rPr lang="en-US" altLang="x-none"/>
              <a:pPr/>
              <a:t>25</a:t>
            </a:fld>
            <a:endParaRPr lang="en-US" altLang="x-none"/>
          </a:p>
        </p:txBody>
      </p:sp>
    </p:spTree>
    <p:extLst>
      <p:ext uri="{BB962C8B-B14F-4D97-AF65-F5344CB8AC3E}">
        <p14:creationId xmlns:p14="http://schemas.microsoft.com/office/powerpoint/2010/main" val="33899884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noTextEdit="1"/>
          </p:cNvSpPr>
          <p:nvPr>
            <p:ph type="sldImg"/>
          </p:nvPr>
        </p:nvSpPr>
        <p:spPr>
          <a:ln/>
        </p:spPr>
      </p:sp>
      <p:sp>
        <p:nvSpPr>
          <p:cNvPr id="58370"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p>
        </p:txBody>
      </p:sp>
      <p:sp>
        <p:nvSpPr>
          <p:cNvPr id="58371"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57066" indent="-291179">
              <a:defRPr>
                <a:solidFill>
                  <a:schemeClr val="tx1"/>
                </a:solidFill>
                <a:latin typeface="Times New Roman" charset="0"/>
                <a:ea typeface="Arial" charset="0"/>
                <a:cs typeface="Arial" charset="0"/>
              </a:defRPr>
            </a:lvl2pPr>
            <a:lvl3pPr marL="1164717" indent="-232943">
              <a:defRPr>
                <a:solidFill>
                  <a:schemeClr val="tx1"/>
                </a:solidFill>
                <a:latin typeface="Times New Roman" charset="0"/>
                <a:ea typeface="Arial" charset="0"/>
                <a:cs typeface="Arial" charset="0"/>
              </a:defRPr>
            </a:lvl3pPr>
            <a:lvl4pPr marL="1630604" indent="-232943">
              <a:defRPr>
                <a:solidFill>
                  <a:schemeClr val="tx1"/>
                </a:solidFill>
                <a:latin typeface="Times New Roman" charset="0"/>
                <a:ea typeface="Arial" charset="0"/>
                <a:cs typeface="Arial" charset="0"/>
              </a:defRPr>
            </a:lvl4pPr>
            <a:lvl5pPr marL="2096491" indent="-232943">
              <a:defRPr>
                <a:solidFill>
                  <a:schemeClr val="tx1"/>
                </a:solidFill>
                <a:latin typeface="Times New Roman" charset="0"/>
                <a:ea typeface="Arial" charset="0"/>
                <a:cs typeface="Arial" charset="0"/>
              </a:defRPr>
            </a:lvl5pPr>
            <a:lvl6pPr marL="2562377" indent="-232943" eaLnBrk="0" fontAlgn="base" hangingPunct="0">
              <a:spcBef>
                <a:spcPct val="0"/>
              </a:spcBef>
              <a:spcAft>
                <a:spcPct val="0"/>
              </a:spcAft>
              <a:defRPr>
                <a:solidFill>
                  <a:schemeClr val="tx1"/>
                </a:solidFill>
                <a:latin typeface="Times New Roman" charset="0"/>
                <a:ea typeface="Arial" charset="0"/>
                <a:cs typeface="Arial" charset="0"/>
              </a:defRPr>
            </a:lvl6pPr>
            <a:lvl7pPr marL="3028264" indent="-232943" eaLnBrk="0" fontAlgn="base" hangingPunct="0">
              <a:spcBef>
                <a:spcPct val="0"/>
              </a:spcBef>
              <a:spcAft>
                <a:spcPct val="0"/>
              </a:spcAft>
              <a:defRPr>
                <a:solidFill>
                  <a:schemeClr val="tx1"/>
                </a:solidFill>
                <a:latin typeface="Times New Roman" charset="0"/>
                <a:ea typeface="Arial" charset="0"/>
                <a:cs typeface="Arial" charset="0"/>
              </a:defRPr>
            </a:lvl7pPr>
            <a:lvl8pPr marL="3494151" indent="-232943" eaLnBrk="0" fontAlgn="base" hangingPunct="0">
              <a:spcBef>
                <a:spcPct val="0"/>
              </a:spcBef>
              <a:spcAft>
                <a:spcPct val="0"/>
              </a:spcAft>
              <a:defRPr>
                <a:solidFill>
                  <a:schemeClr val="tx1"/>
                </a:solidFill>
                <a:latin typeface="Times New Roman" charset="0"/>
                <a:ea typeface="Arial" charset="0"/>
                <a:cs typeface="Arial" charset="0"/>
              </a:defRPr>
            </a:lvl8pPr>
            <a:lvl9pPr marL="3960038" indent="-232943" eaLnBrk="0" fontAlgn="base" hangingPunct="0">
              <a:spcBef>
                <a:spcPct val="0"/>
              </a:spcBef>
              <a:spcAft>
                <a:spcPct val="0"/>
              </a:spcAft>
              <a:defRPr>
                <a:solidFill>
                  <a:schemeClr val="tx1"/>
                </a:solidFill>
                <a:latin typeface="Times New Roman" charset="0"/>
                <a:ea typeface="Arial" charset="0"/>
                <a:cs typeface="Arial" charset="0"/>
              </a:defRPr>
            </a:lvl9pPr>
          </a:lstStyle>
          <a:p>
            <a:fld id="{3211D5B6-484A-B144-BAFF-B8C5239191CE}" type="slidenum">
              <a:rPr lang="en-US" altLang="x-none"/>
              <a:pPr/>
              <a:t>27</a:t>
            </a:fld>
            <a:endParaRPr lang="en-US" altLang="x-none"/>
          </a:p>
        </p:txBody>
      </p:sp>
    </p:spTree>
    <p:extLst>
      <p:ext uri="{BB962C8B-B14F-4D97-AF65-F5344CB8AC3E}">
        <p14:creationId xmlns:p14="http://schemas.microsoft.com/office/powerpoint/2010/main" val="26390103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noTextEdit="1"/>
          </p:cNvSpPr>
          <p:nvPr>
            <p:ph type="sldImg"/>
          </p:nvPr>
        </p:nvSpPr>
        <p:spPr>
          <a:ln/>
        </p:spPr>
      </p:sp>
      <p:sp>
        <p:nvSpPr>
          <p:cNvPr id="70658"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p>
        </p:txBody>
      </p:sp>
      <p:sp>
        <p:nvSpPr>
          <p:cNvPr id="70659"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57066" indent="-291179">
              <a:defRPr>
                <a:solidFill>
                  <a:schemeClr val="tx1"/>
                </a:solidFill>
                <a:latin typeface="Times New Roman" charset="0"/>
                <a:ea typeface="Arial" charset="0"/>
                <a:cs typeface="Arial" charset="0"/>
              </a:defRPr>
            </a:lvl2pPr>
            <a:lvl3pPr marL="1164717" indent="-232943">
              <a:defRPr>
                <a:solidFill>
                  <a:schemeClr val="tx1"/>
                </a:solidFill>
                <a:latin typeface="Times New Roman" charset="0"/>
                <a:ea typeface="Arial" charset="0"/>
                <a:cs typeface="Arial" charset="0"/>
              </a:defRPr>
            </a:lvl3pPr>
            <a:lvl4pPr marL="1630604" indent="-232943">
              <a:defRPr>
                <a:solidFill>
                  <a:schemeClr val="tx1"/>
                </a:solidFill>
                <a:latin typeface="Times New Roman" charset="0"/>
                <a:ea typeface="Arial" charset="0"/>
                <a:cs typeface="Arial" charset="0"/>
              </a:defRPr>
            </a:lvl4pPr>
            <a:lvl5pPr marL="2096491" indent="-232943">
              <a:defRPr>
                <a:solidFill>
                  <a:schemeClr val="tx1"/>
                </a:solidFill>
                <a:latin typeface="Times New Roman" charset="0"/>
                <a:ea typeface="Arial" charset="0"/>
                <a:cs typeface="Arial" charset="0"/>
              </a:defRPr>
            </a:lvl5pPr>
            <a:lvl6pPr marL="2562377" indent="-232943" eaLnBrk="0" fontAlgn="base" hangingPunct="0">
              <a:spcBef>
                <a:spcPct val="0"/>
              </a:spcBef>
              <a:spcAft>
                <a:spcPct val="0"/>
              </a:spcAft>
              <a:defRPr>
                <a:solidFill>
                  <a:schemeClr val="tx1"/>
                </a:solidFill>
                <a:latin typeface="Times New Roman" charset="0"/>
                <a:ea typeface="Arial" charset="0"/>
                <a:cs typeface="Arial" charset="0"/>
              </a:defRPr>
            </a:lvl6pPr>
            <a:lvl7pPr marL="3028264" indent="-232943" eaLnBrk="0" fontAlgn="base" hangingPunct="0">
              <a:spcBef>
                <a:spcPct val="0"/>
              </a:spcBef>
              <a:spcAft>
                <a:spcPct val="0"/>
              </a:spcAft>
              <a:defRPr>
                <a:solidFill>
                  <a:schemeClr val="tx1"/>
                </a:solidFill>
                <a:latin typeface="Times New Roman" charset="0"/>
                <a:ea typeface="Arial" charset="0"/>
                <a:cs typeface="Arial" charset="0"/>
              </a:defRPr>
            </a:lvl7pPr>
            <a:lvl8pPr marL="3494151" indent="-232943" eaLnBrk="0" fontAlgn="base" hangingPunct="0">
              <a:spcBef>
                <a:spcPct val="0"/>
              </a:spcBef>
              <a:spcAft>
                <a:spcPct val="0"/>
              </a:spcAft>
              <a:defRPr>
                <a:solidFill>
                  <a:schemeClr val="tx1"/>
                </a:solidFill>
                <a:latin typeface="Times New Roman" charset="0"/>
                <a:ea typeface="Arial" charset="0"/>
                <a:cs typeface="Arial" charset="0"/>
              </a:defRPr>
            </a:lvl8pPr>
            <a:lvl9pPr marL="3960038" indent="-232943" eaLnBrk="0" fontAlgn="base" hangingPunct="0">
              <a:spcBef>
                <a:spcPct val="0"/>
              </a:spcBef>
              <a:spcAft>
                <a:spcPct val="0"/>
              </a:spcAft>
              <a:defRPr>
                <a:solidFill>
                  <a:schemeClr val="tx1"/>
                </a:solidFill>
                <a:latin typeface="Times New Roman" charset="0"/>
                <a:ea typeface="Arial" charset="0"/>
                <a:cs typeface="Arial" charset="0"/>
              </a:defRPr>
            </a:lvl9pPr>
          </a:lstStyle>
          <a:p>
            <a:fld id="{A88A893F-A97E-024B-ABCF-A321CACFF064}" type="slidenum">
              <a:rPr lang="en-US" altLang="x-none"/>
              <a:pPr/>
              <a:t>28</a:t>
            </a:fld>
            <a:endParaRPr lang="en-US" altLang="x-none"/>
          </a:p>
        </p:txBody>
      </p:sp>
    </p:spTree>
    <p:extLst>
      <p:ext uri="{BB962C8B-B14F-4D97-AF65-F5344CB8AC3E}">
        <p14:creationId xmlns:p14="http://schemas.microsoft.com/office/powerpoint/2010/main" val="17798973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noTextEdit="1"/>
          </p:cNvSpPr>
          <p:nvPr>
            <p:ph type="sldImg"/>
          </p:nvPr>
        </p:nvSpPr>
        <p:spPr>
          <a:ln/>
        </p:spPr>
      </p:sp>
      <p:sp>
        <p:nvSpPr>
          <p:cNvPr id="80898"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p>
        </p:txBody>
      </p:sp>
      <p:sp>
        <p:nvSpPr>
          <p:cNvPr id="80899"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57066" indent="-291179">
              <a:defRPr>
                <a:solidFill>
                  <a:schemeClr val="tx1"/>
                </a:solidFill>
                <a:latin typeface="Times New Roman" charset="0"/>
                <a:ea typeface="Arial" charset="0"/>
                <a:cs typeface="Arial" charset="0"/>
              </a:defRPr>
            </a:lvl2pPr>
            <a:lvl3pPr marL="1164717" indent="-232943">
              <a:defRPr>
                <a:solidFill>
                  <a:schemeClr val="tx1"/>
                </a:solidFill>
                <a:latin typeface="Times New Roman" charset="0"/>
                <a:ea typeface="Arial" charset="0"/>
                <a:cs typeface="Arial" charset="0"/>
              </a:defRPr>
            </a:lvl3pPr>
            <a:lvl4pPr marL="1630604" indent="-232943">
              <a:defRPr>
                <a:solidFill>
                  <a:schemeClr val="tx1"/>
                </a:solidFill>
                <a:latin typeface="Times New Roman" charset="0"/>
                <a:ea typeface="Arial" charset="0"/>
                <a:cs typeface="Arial" charset="0"/>
              </a:defRPr>
            </a:lvl4pPr>
            <a:lvl5pPr marL="2096491" indent="-232943">
              <a:defRPr>
                <a:solidFill>
                  <a:schemeClr val="tx1"/>
                </a:solidFill>
                <a:latin typeface="Times New Roman" charset="0"/>
                <a:ea typeface="Arial" charset="0"/>
                <a:cs typeface="Arial" charset="0"/>
              </a:defRPr>
            </a:lvl5pPr>
            <a:lvl6pPr marL="2562377" indent="-232943" eaLnBrk="0" fontAlgn="base" hangingPunct="0">
              <a:spcBef>
                <a:spcPct val="0"/>
              </a:spcBef>
              <a:spcAft>
                <a:spcPct val="0"/>
              </a:spcAft>
              <a:defRPr>
                <a:solidFill>
                  <a:schemeClr val="tx1"/>
                </a:solidFill>
                <a:latin typeface="Times New Roman" charset="0"/>
                <a:ea typeface="Arial" charset="0"/>
                <a:cs typeface="Arial" charset="0"/>
              </a:defRPr>
            </a:lvl6pPr>
            <a:lvl7pPr marL="3028264" indent="-232943" eaLnBrk="0" fontAlgn="base" hangingPunct="0">
              <a:spcBef>
                <a:spcPct val="0"/>
              </a:spcBef>
              <a:spcAft>
                <a:spcPct val="0"/>
              </a:spcAft>
              <a:defRPr>
                <a:solidFill>
                  <a:schemeClr val="tx1"/>
                </a:solidFill>
                <a:latin typeface="Times New Roman" charset="0"/>
                <a:ea typeface="Arial" charset="0"/>
                <a:cs typeface="Arial" charset="0"/>
              </a:defRPr>
            </a:lvl7pPr>
            <a:lvl8pPr marL="3494151" indent="-232943" eaLnBrk="0" fontAlgn="base" hangingPunct="0">
              <a:spcBef>
                <a:spcPct val="0"/>
              </a:spcBef>
              <a:spcAft>
                <a:spcPct val="0"/>
              </a:spcAft>
              <a:defRPr>
                <a:solidFill>
                  <a:schemeClr val="tx1"/>
                </a:solidFill>
                <a:latin typeface="Times New Roman" charset="0"/>
                <a:ea typeface="Arial" charset="0"/>
                <a:cs typeface="Arial" charset="0"/>
              </a:defRPr>
            </a:lvl8pPr>
            <a:lvl9pPr marL="3960038" indent="-232943" eaLnBrk="0" fontAlgn="base" hangingPunct="0">
              <a:spcBef>
                <a:spcPct val="0"/>
              </a:spcBef>
              <a:spcAft>
                <a:spcPct val="0"/>
              </a:spcAft>
              <a:defRPr>
                <a:solidFill>
                  <a:schemeClr val="tx1"/>
                </a:solidFill>
                <a:latin typeface="Times New Roman" charset="0"/>
                <a:ea typeface="Arial" charset="0"/>
                <a:cs typeface="Arial" charset="0"/>
              </a:defRPr>
            </a:lvl9pPr>
          </a:lstStyle>
          <a:p>
            <a:fld id="{74D0A9DB-8BB3-C040-9CCF-D1B2EC1C34C0}" type="slidenum">
              <a:rPr lang="en-US" altLang="x-none"/>
              <a:pPr/>
              <a:t>29</a:t>
            </a:fld>
            <a:endParaRPr lang="en-US" altLang="x-none"/>
          </a:p>
        </p:txBody>
      </p:sp>
    </p:spTree>
    <p:extLst>
      <p:ext uri="{BB962C8B-B14F-4D97-AF65-F5344CB8AC3E}">
        <p14:creationId xmlns:p14="http://schemas.microsoft.com/office/powerpoint/2010/main" val="26614395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p:cNvSpPr>
            <a:spLocks noGrp="1" noRot="1" noChangeAspect="1" noTextEdit="1"/>
          </p:cNvSpPr>
          <p:nvPr>
            <p:ph type="sldImg"/>
          </p:nvPr>
        </p:nvSpPr>
        <p:spPr>
          <a:ln/>
        </p:spPr>
      </p:sp>
      <p:sp>
        <p:nvSpPr>
          <p:cNvPr id="87042"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lnSpc>
                <a:spcPct val="90000"/>
              </a:lnSpc>
            </a:pPr>
            <a:endParaRPr lang="x-none" altLang="x-none"/>
          </a:p>
        </p:txBody>
      </p:sp>
      <p:sp>
        <p:nvSpPr>
          <p:cNvPr id="87043"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57066" indent="-291179">
              <a:defRPr>
                <a:solidFill>
                  <a:schemeClr val="tx1"/>
                </a:solidFill>
                <a:latin typeface="Times New Roman" charset="0"/>
                <a:ea typeface="Arial" charset="0"/>
                <a:cs typeface="Arial" charset="0"/>
              </a:defRPr>
            </a:lvl2pPr>
            <a:lvl3pPr marL="1164717" indent="-232943">
              <a:defRPr>
                <a:solidFill>
                  <a:schemeClr val="tx1"/>
                </a:solidFill>
                <a:latin typeface="Times New Roman" charset="0"/>
                <a:ea typeface="Arial" charset="0"/>
                <a:cs typeface="Arial" charset="0"/>
              </a:defRPr>
            </a:lvl3pPr>
            <a:lvl4pPr marL="1630604" indent="-232943">
              <a:defRPr>
                <a:solidFill>
                  <a:schemeClr val="tx1"/>
                </a:solidFill>
                <a:latin typeface="Times New Roman" charset="0"/>
                <a:ea typeface="Arial" charset="0"/>
                <a:cs typeface="Arial" charset="0"/>
              </a:defRPr>
            </a:lvl4pPr>
            <a:lvl5pPr marL="2096491" indent="-232943">
              <a:defRPr>
                <a:solidFill>
                  <a:schemeClr val="tx1"/>
                </a:solidFill>
                <a:latin typeface="Times New Roman" charset="0"/>
                <a:ea typeface="Arial" charset="0"/>
                <a:cs typeface="Arial" charset="0"/>
              </a:defRPr>
            </a:lvl5pPr>
            <a:lvl6pPr marL="2562377" indent="-232943" eaLnBrk="0" fontAlgn="base" hangingPunct="0">
              <a:spcBef>
                <a:spcPct val="0"/>
              </a:spcBef>
              <a:spcAft>
                <a:spcPct val="0"/>
              </a:spcAft>
              <a:defRPr>
                <a:solidFill>
                  <a:schemeClr val="tx1"/>
                </a:solidFill>
                <a:latin typeface="Times New Roman" charset="0"/>
                <a:ea typeface="Arial" charset="0"/>
                <a:cs typeface="Arial" charset="0"/>
              </a:defRPr>
            </a:lvl6pPr>
            <a:lvl7pPr marL="3028264" indent="-232943" eaLnBrk="0" fontAlgn="base" hangingPunct="0">
              <a:spcBef>
                <a:spcPct val="0"/>
              </a:spcBef>
              <a:spcAft>
                <a:spcPct val="0"/>
              </a:spcAft>
              <a:defRPr>
                <a:solidFill>
                  <a:schemeClr val="tx1"/>
                </a:solidFill>
                <a:latin typeface="Times New Roman" charset="0"/>
                <a:ea typeface="Arial" charset="0"/>
                <a:cs typeface="Arial" charset="0"/>
              </a:defRPr>
            </a:lvl7pPr>
            <a:lvl8pPr marL="3494151" indent="-232943" eaLnBrk="0" fontAlgn="base" hangingPunct="0">
              <a:spcBef>
                <a:spcPct val="0"/>
              </a:spcBef>
              <a:spcAft>
                <a:spcPct val="0"/>
              </a:spcAft>
              <a:defRPr>
                <a:solidFill>
                  <a:schemeClr val="tx1"/>
                </a:solidFill>
                <a:latin typeface="Times New Roman" charset="0"/>
                <a:ea typeface="Arial" charset="0"/>
                <a:cs typeface="Arial" charset="0"/>
              </a:defRPr>
            </a:lvl8pPr>
            <a:lvl9pPr marL="3960038" indent="-232943" eaLnBrk="0" fontAlgn="base" hangingPunct="0">
              <a:spcBef>
                <a:spcPct val="0"/>
              </a:spcBef>
              <a:spcAft>
                <a:spcPct val="0"/>
              </a:spcAft>
              <a:defRPr>
                <a:solidFill>
                  <a:schemeClr val="tx1"/>
                </a:solidFill>
                <a:latin typeface="Times New Roman" charset="0"/>
                <a:ea typeface="Arial" charset="0"/>
                <a:cs typeface="Arial" charset="0"/>
              </a:defRPr>
            </a:lvl9pPr>
          </a:lstStyle>
          <a:p>
            <a:fld id="{EFBDBC00-5305-4946-8699-337C49E0C538}" type="slidenum">
              <a:rPr lang="en-US" altLang="x-none"/>
              <a:pPr/>
              <a:t>30</a:t>
            </a:fld>
            <a:endParaRPr lang="en-US" altLang="x-none"/>
          </a:p>
        </p:txBody>
      </p:sp>
    </p:spTree>
    <p:extLst>
      <p:ext uri="{BB962C8B-B14F-4D97-AF65-F5344CB8AC3E}">
        <p14:creationId xmlns:p14="http://schemas.microsoft.com/office/powerpoint/2010/main" val="2358949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noTextEdit="1"/>
          </p:cNvSpPr>
          <p:nvPr>
            <p:ph type="sldImg"/>
          </p:nvPr>
        </p:nvSpPr>
        <p:spPr>
          <a:ln/>
        </p:spPr>
      </p:sp>
      <p:sp>
        <p:nvSpPr>
          <p:cNvPr id="26626"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The CDA was found unconstitutional in </a:t>
            </a:r>
            <a:r>
              <a:rPr lang="en-US" altLang="x-none" i="1"/>
              <a:t>American Civil Liberties Union et al. v. Janet Reno. </a:t>
            </a:r>
            <a:r>
              <a:rPr lang="en-US" altLang="x-none"/>
              <a:t>That decision established that “the Internet deserves the highest protection from government intrusion.” </a:t>
            </a:r>
          </a:p>
          <a:p>
            <a:pPr eaLnBrk="1" hangingPunct="1"/>
            <a:endParaRPr lang="en-US" altLang="x-none"/>
          </a:p>
          <a:p>
            <a:pPr eaLnBrk="1" hangingPunct="1"/>
            <a:r>
              <a:rPr lang="en-US" altLang="x-none" sz="2900">
                <a:solidFill>
                  <a:srgbClr val="FF0000"/>
                </a:solidFill>
              </a:rPr>
              <a:t>The courts found that the then newly developing filtering software was less restrictive and more desirable than censorship.</a:t>
            </a:r>
          </a:p>
          <a:p>
            <a:pPr eaLnBrk="1" hangingPunct="1"/>
            <a:endParaRPr lang="en-US" altLang="x-none"/>
          </a:p>
        </p:txBody>
      </p:sp>
      <p:sp>
        <p:nvSpPr>
          <p:cNvPr id="26627"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57066" indent="-291179">
              <a:defRPr>
                <a:solidFill>
                  <a:schemeClr val="tx1"/>
                </a:solidFill>
                <a:latin typeface="Times New Roman" charset="0"/>
                <a:ea typeface="Arial" charset="0"/>
                <a:cs typeface="Arial" charset="0"/>
              </a:defRPr>
            </a:lvl2pPr>
            <a:lvl3pPr marL="1164717" indent="-232943">
              <a:defRPr>
                <a:solidFill>
                  <a:schemeClr val="tx1"/>
                </a:solidFill>
                <a:latin typeface="Times New Roman" charset="0"/>
                <a:ea typeface="Arial" charset="0"/>
                <a:cs typeface="Arial" charset="0"/>
              </a:defRPr>
            </a:lvl3pPr>
            <a:lvl4pPr marL="1630604" indent="-232943">
              <a:defRPr>
                <a:solidFill>
                  <a:schemeClr val="tx1"/>
                </a:solidFill>
                <a:latin typeface="Times New Roman" charset="0"/>
                <a:ea typeface="Arial" charset="0"/>
                <a:cs typeface="Arial" charset="0"/>
              </a:defRPr>
            </a:lvl4pPr>
            <a:lvl5pPr marL="2096491" indent="-232943">
              <a:defRPr>
                <a:solidFill>
                  <a:schemeClr val="tx1"/>
                </a:solidFill>
                <a:latin typeface="Times New Roman" charset="0"/>
                <a:ea typeface="Arial" charset="0"/>
                <a:cs typeface="Arial" charset="0"/>
              </a:defRPr>
            </a:lvl5pPr>
            <a:lvl6pPr marL="2562377" indent="-232943" eaLnBrk="0" fontAlgn="base" hangingPunct="0">
              <a:spcBef>
                <a:spcPct val="0"/>
              </a:spcBef>
              <a:spcAft>
                <a:spcPct val="0"/>
              </a:spcAft>
              <a:defRPr>
                <a:solidFill>
                  <a:schemeClr val="tx1"/>
                </a:solidFill>
                <a:latin typeface="Times New Roman" charset="0"/>
                <a:ea typeface="Arial" charset="0"/>
                <a:cs typeface="Arial" charset="0"/>
              </a:defRPr>
            </a:lvl6pPr>
            <a:lvl7pPr marL="3028264" indent="-232943" eaLnBrk="0" fontAlgn="base" hangingPunct="0">
              <a:spcBef>
                <a:spcPct val="0"/>
              </a:spcBef>
              <a:spcAft>
                <a:spcPct val="0"/>
              </a:spcAft>
              <a:defRPr>
                <a:solidFill>
                  <a:schemeClr val="tx1"/>
                </a:solidFill>
                <a:latin typeface="Times New Roman" charset="0"/>
                <a:ea typeface="Arial" charset="0"/>
                <a:cs typeface="Arial" charset="0"/>
              </a:defRPr>
            </a:lvl7pPr>
            <a:lvl8pPr marL="3494151" indent="-232943" eaLnBrk="0" fontAlgn="base" hangingPunct="0">
              <a:spcBef>
                <a:spcPct val="0"/>
              </a:spcBef>
              <a:spcAft>
                <a:spcPct val="0"/>
              </a:spcAft>
              <a:defRPr>
                <a:solidFill>
                  <a:schemeClr val="tx1"/>
                </a:solidFill>
                <a:latin typeface="Times New Roman" charset="0"/>
                <a:ea typeface="Arial" charset="0"/>
                <a:cs typeface="Arial" charset="0"/>
              </a:defRPr>
            </a:lvl8pPr>
            <a:lvl9pPr marL="3960038" indent="-232943" eaLnBrk="0" fontAlgn="base" hangingPunct="0">
              <a:spcBef>
                <a:spcPct val="0"/>
              </a:spcBef>
              <a:spcAft>
                <a:spcPct val="0"/>
              </a:spcAft>
              <a:defRPr>
                <a:solidFill>
                  <a:schemeClr val="tx1"/>
                </a:solidFill>
                <a:latin typeface="Times New Roman" charset="0"/>
                <a:ea typeface="Arial" charset="0"/>
                <a:cs typeface="Arial" charset="0"/>
              </a:defRPr>
            </a:lvl9pPr>
          </a:lstStyle>
          <a:p>
            <a:fld id="{0DF7D45B-A65E-EC44-BAD6-36176AECFCD0}" type="slidenum">
              <a:rPr lang="en-US" altLang="x-none"/>
              <a:pPr/>
              <a:t>3</a:t>
            </a:fld>
            <a:endParaRPr lang="en-US" altLang="x-none"/>
          </a:p>
        </p:txBody>
      </p:sp>
    </p:spTree>
    <p:extLst>
      <p:ext uri="{BB962C8B-B14F-4D97-AF65-F5344CB8AC3E}">
        <p14:creationId xmlns:p14="http://schemas.microsoft.com/office/powerpoint/2010/main" val="1215538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noTextEdit="1"/>
          </p:cNvSpPr>
          <p:nvPr>
            <p:ph type="sldImg"/>
          </p:nvPr>
        </p:nvSpPr>
        <p:spPr>
          <a:ln/>
        </p:spPr>
      </p:sp>
      <p:sp>
        <p:nvSpPr>
          <p:cNvPr id="28674"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eaLnBrk="1" hangingPunct="1"/>
            <a:r>
              <a:rPr lang="en-US" altLang="x-none" sz="2400"/>
              <a:t>Law found to be too broad; would threaten art, news, and health sites.</a:t>
            </a:r>
          </a:p>
          <a:p>
            <a:pPr marL="0" lvl="1" eaLnBrk="1" hangingPunct="1"/>
            <a:endParaRPr lang="en-US" altLang="x-none" sz="2400"/>
          </a:p>
          <a:p>
            <a:pPr marL="0" lvl="1" eaLnBrk="1" hangingPunct="1"/>
            <a:r>
              <a:rPr lang="en-US" altLang="x-none" sz="2400"/>
              <a:t>Courts noted that because the Web is accessible everywhere, the community-standards provision would restrict the entire country to the standards of the most conservative community. </a:t>
            </a:r>
          </a:p>
          <a:p>
            <a:pPr marL="0" lvl="1" eaLnBrk="1" hangingPunct="1"/>
            <a:endParaRPr lang="en-US" altLang="x-none" sz="2400"/>
          </a:p>
          <a:p>
            <a:pPr marL="0" lvl="1" eaLnBrk="1" hangingPunct="1"/>
            <a:r>
              <a:rPr lang="en-US" altLang="x-none" sz="2400"/>
              <a:t>COPA would restrict access to a substantial amount of online speech that is lawful for adults and would have an unconstitutional chilling effect on free speech. </a:t>
            </a:r>
          </a:p>
          <a:p>
            <a:pPr marL="0" lvl="1" eaLnBrk="1" hangingPunct="1"/>
            <a:endParaRPr lang="en-US" altLang="x-none" sz="2400"/>
          </a:p>
          <a:p>
            <a:pPr marL="0" lvl="1" eaLnBrk="1" hangingPunct="1"/>
            <a:r>
              <a:rPr lang="en-US" altLang="x-none" sz="2400"/>
              <a:t>After more than 10 years of lawsuits and appeals, the Supreme Court declined to hear the last government appeal, and COPA died in 2009.</a:t>
            </a:r>
          </a:p>
          <a:p>
            <a:pPr eaLnBrk="1" hangingPunct="1"/>
            <a:endParaRPr lang="en-US" altLang="x-none"/>
          </a:p>
        </p:txBody>
      </p:sp>
      <p:sp>
        <p:nvSpPr>
          <p:cNvPr id="28675"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57066" indent="-291179">
              <a:defRPr>
                <a:solidFill>
                  <a:schemeClr val="tx1"/>
                </a:solidFill>
                <a:latin typeface="Times New Roman" charset="0"/>
                <a:ea typeface="Arial" charset="0"/>
                <a:cs typeface="Arial" charset="0"/>
              </a:defRPr>
            </a:lvl2pPr>
            <a:lvl3pPr marL="1164717" indent="-232943">
              <a:defRPr>
                <a:solidFill>
                  <a:schemeClr val="tx1"/>
                </a:solidFill>
                <a:latin typeface="Times New Roman" charset="0"/>
                <a:ea typeface="Arial" charset="0"/>
                <a:cs typeface="Arial" charset="0"/>
              </a:defRPr>
            </a:lvl3pPr>
            <a:lvl4pPr marL="1630604" indent="-232943">
              <a:defRPr>
                <a:solidFill>
                  <a:schemeClr val="tx1"/>
                </a:solidFill>
                <a:latin typeface="Times New Roman" charset="0"/>
                <a:ea typeface="Arial" charset="0"/>
                <a:cs typeface="Arial" charset="0"/>
              </a:defRPr>
            </a:lvl4pPr>
            <a:lvl5pPr marL="2096491" indent="-232943">
              <a:defRPr>
                <a:solidFill>
                  <a:schemeClr val="tx1"/>
                </a:solidFill>
                <a:latin typeface="Times New Roman" charset="0"/>
                <a:ea typeface="Arial" charset="0"/>
                <a:cs typeface="Arial" charset="0"/>
              </a:defRPr>
            </a:lvl5pPr>
            <a:lvl6pPr marL="2562377" indent="-232943" eaLnBrk="0" fontAlgn="base" hangingPunct="0">
              <a:spcBef>
                <a:spcPct val="0"/>
              </a:spcBef>
              <a:spcAft>
                <a:spcPct val="0"/>
              </a:spcAft>
              <a:defRPr>
                <a:solidFill>
                  <a:schemeClr val="tx1"/>
                </a:solidFill>
                <a:latin typeface="Times New Roman" charset="0"/>
                <a:ea typeface="Arial" charset="0"/>
                <a:cs typeface="Arial" charset="0"/>
              </a:defRPr>
            </a:lvl6pPr>
            <a:lvl7pPr marL="3028264" indent="-232943" eaLnBrk="0" fontAlgn="base" hangingPunct="0">
              <a:spcBef>
                <a:spcPct val="0"/>
              </a:spcBef>
              <a:spcAft>
                <a:spcPct val="0"/>
              </a:spcAft>
              <a:defRPr>
                <a:solidFill>
                  <a:schemeClr val="tx1"/>
                </a:solidFill>
                <a:latin typeface="Times New Roman" charset="0"/>
                <a:ea typeface="Arial" charset="0"/>
                <a:cs typeface="Arial" charset="0"/>
              </a:defRPr>
            </a:lvl7pPr>
            <a:lvl8pPr marL="3494151" indent="-232943" eaLnBrk="0" fontAlgn="base" hangingPunct="0">
              <a:spcBef>
                <a:spcPct val="0"/>
              </a:spcBef>
              <a:spcAft>
                <a:spcPct val="0"/>
              </a:spcAft>
              <a:defRPr>
                <a:solidFill>
                  <a:schemeClr val="tx1"/>
                </a:solidFill>
                <a:latin typeface="Times New Roman" charset="0"/>
                <a:ea typeface="Arial" charset="0"/>
                <a:cs typeface="Arial" charset="0"/>
              </a:defRPr>
            </a:lvl8pPr>
            <a:lvl9pPr marL="3960038" indent="-232943" eaLnBrk="0" fontAlgn="base" hangingPunct="0">
              <a:spcBef>
                <a:spcPct val="0"/>
              </a:spcBef>
              <a:spcAft>
                <a:spcPct val="0"/>
              </a:spcAft>
              <a:defRPr>
                <a:solidFill>
                  <a:schemeClr val="tx1"/>
                </a:solidFill>
                <a:latin typeface="Times New Roman" charset="0"/>
                <a:ea typeface="Arial" charset="0"/>
                <a:cs typeface="Arial" charset="0"/>
              </a:defRPr>
            </a:lvl9pPr>
          </a:lstStyle>
          <a:p>
            <a:fld id="{0872FCAB-6F5E-F542-9014-93742926FD35}" type="slidenum">
              <a:rPr lang="en-US" altLang="x-none"/>
              <a:pPr/>
              <a:t>4</a:t>
            </a:fld>
            <a:endParaRPr lang="en-US" altLang="x-none"/>
          </a:p>
        </p:txBody>
      </p:sp>
    </p:spTree>
    <p:extLst>
      <p:ext uri="{BB962C8B-B14F-4D97-AF65-F5344CB8AC3E}">
        <p14:creationId xmlns:p14="http://schemas.microsoft.com/office/powerpoint/2010/main" val="4250392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noTextEdit="1"/>
          </p:cNvSpPr>
          <p:nvPr>
            <p:ph type="sldImg"/>
          </p:nvPr>
        </p:nvSpPr>
        <p:spPr>
          <a:ln/>
        </p:spPr>
      </p:sp>
      <p:sp>
        <p:nvSpPr>
          <p:cNvPr id="30722"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Outside of public schools and libraries, the trend of judicial decisions is to give the Internet First Amendment protection similar to that of print media, that is, the highest degree of protection.</a:t>
            </a:r>
          </a:p>
          <a:p>
            <a:pPr eaLnBrk="1" hangingPunct="1"/>
            <a:endParaRPr lang="en-US" altLang="x-none"/>
          </a:p>
        </p:txBody>
      </p:sp>
      <p:sp>
        <p:nvSpPr>
          <p:cNvPr id="30723"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57066" indent="-291179">
              <a:defRPr>
                <a:solidFill>
                  <a:schemeClr val="tx1"/>
                </a:solidFill>
                <a:latin typeface="Times New Roman" charset="0"/>
                <a:ea typeface="Arial" charset="0"/>
                <a:cs typeface="Arial" charset="0"/>
              </a:defRPr>
            </a:lvl2pPr>
            <a:lvl3pPr marL="1164717" indent="-232943">
              <a:defRPr>
                <a:solidFill>
                  <a:schemeClr val="tx1"/>
                </a:solidFill>
                <a:latin typeface="Times New Roman" charset="0"/>
                <a:ea typeface="Arial" charset="0"/>
                <a:cs typeface="Arial" charset="0"/>
              </a:defRPr>
            </a:lvl3pPr>
            <a:lvl4pPr marL="1630604" indent="-232943">
              <a:defRPr>
                <a:solidFill>
                  <a:schemeClr val="tx1"/>
                </a:solidFill>
                <a:latin typeface="Times New Roman" charset="0"/>
                <a:ea typeface="Arial" charset="0"/>
                <a:cs typeface="Arial" charset="0"/>
              </a:defRPr>
            </a:lvl4pPr>
            <a:lvl5pPr marL="2096491" indent="-232943">
              <a:defRPr>
                <a:solidFill>
                  <a:schemeClr val="tx1"/>
                </a:solidFill>
                <a:latin typeface="Times New Roman" charset="0"/>
                <a:ea typeface="Arial" charset="0"/>
                <a:cs typeface="Arial" charset="0"/>
              </a:defRPr>
            </a:lvl5pPr>
            <a:lvl6pPr marL="2562377" indent="-232943" eaLnBrk="0" fontAlgn="base" hangingPunct="0">
              <a:spcBef>
                <a:spcPct val="0"/>
              </a:spcBef>
              <a:spcAft>
                <a:spcPct val="0"/>
              </a:spcAft>
              <a:defRPr>
                <a:solidFill>
                  <a:schemeClr val="tx1"/>
                </a:solidFill>
                <a:latin typeface="Times New Roman" charset="0"/>
                <a:ea typeface="Arial" charset="0"/>
                <a:cs typeface="Arial" charset="0"/>
              </a:defRPr>
            </a:lvl6pPr>
            <a:lvl7pPr marL="3028264" indent="-232943" eaLnBrk="0" fontAlgn="base" hangingPunct="0">
              <a:spcBef>
                <a:spcPct val="0"/>
              </a:spcBef>
              <a:spcAft>
                <a:spcPct val="0"/>
              </a:spcAft>
              <a:defRPr>
                <a:solidFill>
                  <a:schemeClr val="tx1"/>
                </a:solidFill>
                <a:latin typeface="Times New Roman" charset="0"/>
                <a:ea typeface="Arial" charset="0"/>
                <a:cs typeface="Arial" charset="0"/>
              </a:defRPr>
            </a:lvl7pPr>
            <a:lvl8pPr marL="3494151" indent="-232943" eaLnBrk="0" fontAlgn="base" hangingPunct="0">
              <a:spcBef>
                <a:spcPct val="0"/>
              </a:spcBef>
              <a:spcAft>
                <a:spcPct val="0"/>
              </a:spcAft>
              <a:defRPr>
                <a:solidFill>
                  <a:schemeClr val="tx1"/>
                </a:solidFill>
                <a:latin typeface="Times New Roman" charset="0"/>
                <a:ea typeface="Arial" charset="0"/>
                <a:cs typeface="Arial" charset="0"/>
              </a:defRPr>
            </a:lvl8pPr>
            <a:lvl9pPr marL="3960038" indent="-232943" eaLnBrk="0" fontAlgn="base" hangingPunct="0">
              <a:spcBef>
                <a:spcPct val="0"/>
              </a:spcBef>
              <a:spcAft>
                <a:spcPct val="0"/>
              </a:spcAft>
              <a:defRPr>
                <a:solidFill>
                  <a:schemeClr val="tx1"/>
                </a:solidFill>
                <a:latin typeface="Times New Roman" charset="0"/>
                <a:ea typeface="Arial" charset="0"/>
                <a:cs typeface="Arial" charset="0"/>
              </a:defRPr>
            </a:lvl9pPr>
          </a:lstStyle>
          <a:p>
            <a:fld id="{9C6BA158-2835-4D40-8D47-5EFF47BE196A}" type="slidenum">
              <a:rPr lang="en-US" altLang="x-none"/>
              <a:pPr/>
              <a:t>5</a:t>
            </a:fld>
            <a:endParaRPr lang="en-US" altLang="x-none"/>
          </a:p>
        </p:txBody>
      </p:sp>
    </p:spTree>
    <p:extLst>
      <p:ext uri="{BB962C8B-B14F-4D97-AF65-F5344CB8AC3E}">
        <p14:creationId xmlns:p14="http://schemas.microsoft.com/office/powerpoint/2010/main" val="3923535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a:ln/>
        </p:spPr>
      </p:sp>
      <p:sp>
        <p:nvSpPr>
          <p:cNvPr id="17410"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Cases in recent years have gone against the trend of treating advertising as “second class” speech. Courts have begun to rule that restrictions on truthful advertising do indeed violate the First Amendment.</a:t>
            </a:r>
          </a:p>
          <a:p>
            <a:pPr eaLnBrk="1" hangingPunct="1"/>
            <a:endParaRPr lang="en-US" altLang="x-none"/>
          </a:p>
          <a:p>
            <a:pPr eaLnBrk="1" hangingPunct="1"/>
            <a:r>
              <a:rPr lang="en-US" altLang="x-none"/>
              <a:t>Similarly, since the 1970s, the government has severely regulated political campaign speech, but recent Supreme Court decisions have restored some First Amendment protection for it.</a:t>
            </a:r>
          </a:p>
          <a:p>
            <a:pPr eaLnBrk="1" hangingPunct="1"/>
            <a:endParaRPr lang="en-US" altLang="x-none"/>
          </a:p>
          <a:p>
            <a:pPr eaLnBrk="1" hangingPunct="1"/>
            <a:r>
              <a:rPr lang="en-US" altLang="x-none"/>
              <a:t>There have been serious attempts to limit or prohibit anonymity on the Internet.</a:t>
            </a:r>
          </a:p>
        </p:txBody>
      </p:sp>
      <p:sp>
        <p:nvSpPr>
          <p:cNvPr id="17411"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57066" indent="-291179">
              <a:defRPr>
                <a:solidFill>
                  <a:schemeClr val="tx1"/>
                </a:solidFill>
                <a:latin typeface="Times New Roman" charset="0"/>
                <a:ea typeface="Arial" charset="0"/>
                <a:cs typeface="Arial" charset="0"/>
              </a:defRPr>
            </a:lvl2pPr>
            <a:lvl3pPr marL="1164717" indent="-232943">
              <a:defRPr>
                <a:solidFill>
                  <a:schemeClr val="tx1"/>
                </a:solidFill>
                <a:latin typeface="Times New Roman" charset="0"/>
                <a:ea typeface="Arial" charset="0"/>
                <a:cs typeface="Arial" charset="0"/>
              </a:defRPr>
            </a:lvl3pPr>
            <a:lvl4pPr marL="1630604" indent="-232943">
              <a:defRPr>
                <a:solidFill>
                  <a:schemeClr val="tx1"/>
                </a:solidFill>
                <a:latin typeface="Times New Roman" charset="0"/>
                <a:ea typeface="Arial" charset="0"/>
                <a:cs typeface="Arial" charset="0"/>
              </a:defRPr>
            </a:lvl4pPr>
            <a:lvl5pPr marL="2096491" indent="-232943">
              <a:defRPr>
                <a:solidFill>
                  <a:schemeClr val="tx1"/>
                </a:solidFill>
                <a:latin typeface="Times New Roman" charset="0"/>
                <a:ea typeface="Arial" charset="0"/>
                <a:cs typeface="Arial" charset="0"/>
              </a:defRPr>
            </a:lvl5pPr>
            <a:lvl6pPr marL="2562377" indent="-232943" eaLnBrk="0" fontAlgn="base" hangingPunct="0">
              <a:spcBef>
                <a:spcPct val="0"/>
              </a:spcBef>
              <a:spcAft>
                <a:spcPct val="0"/>
              </a:spcAft>
              <a:defRPr>
                <a:solidFill>
                  <a:schemeClr val="tx1"/>
                </a:solidFill>
                <a:latin typeface="Times New Roman" charset="0"/>
                <a:ea typeface="Arial" charset="0"/>
                <a:cs typeface="Arial" charset="0"/>
              </a:defRPr>
            </a:lvl6pPr>
            <a:lvl7pPr marL="3028264" indent="-232943" eaLnBrk="0" fontAlgn="base" hangingPunct="0">
              <a:spcBef>
                <a:spcPct val="0"/>
              </a:spcBef>
              <a:spcAft>
                <a:spcPct val="0"/>
              </a:spcAft>
              <a:defRPr>
                <a:solidFill>
                  <a:schemeClr val="tx1"/>
                </a:solidFill>
                <a:latin typeface="Times New Roman" charset="0"/>
                <a:ea typeface="Arial" charset="0"/>
                <a:cs typeface="Arial" charset="0"/>
              </a:defRPr>
            </a:lvl7pPr>
            <a:lvl8pPr marL="3494151" indent="-232943" eaLnBrk="0" fontAlgn="base" hangingPunct="0">
              <a:spcBef>
                <a:spcPct val="0"/>
              </a:spcBef>
              <a:spcAft>
                <a:spcPct val="0"/>
              </a:spcAft>
              <a:defRPr>
                <a:solidFill>
                  <a:schemeClr val="tx1"/>
                </a:solidFill>
                <a:latin typeface="Times New Roman" charset="0"/>
                <a:ea typeface="Arial" charset="0"/>
                <a:cs typeface="Arial" charset="0"/>
              </a:defRPr>
            </a:lvl8pPr>
            <a:lvl9pPr marL="3960038" indent="-232943" eaLnBrk="0" fontAlgn="base" hangingPunct="0">
              <a:spcBef>
                <a:spcPct val="0"/>
              </a:spcBef>
              <a:spcAft>
                <a:spcPct val="0"/>
              </a:spcAft>
              <a:defRPr>
                <a:solidFill>
                  <a:schemeClr val="tx1"/>
                </a:solidFill>
                <a:latin typeface="Times New Roman" charset="0"/>
                <a:ea typeface="Arial" charset="0"/>
                <a:cs typeface="Arial" charset="0"/>
              </a:defRPr>
            </a:lvl9pPr>
          </a:lstStyle>
          <a:p>
            <a:fld id="{1753D119-8E45-574A-92A9-FF0FCA638687}" type="slidenum">
              <a:rPr lang="en-US" altLang="x-none"/>
              <a:pPr/>
              <a:t>6</a:t>
            </a:fld>
            <a:endParaRPr lang="en-US" altLang="x-none"/>
          </a:p>
        </p:txBody>
      </p:sp>
    </p:spTree>
    <p:extLst>
      <p:ext uri="{BB962C8B-B14F-4D97-AF65-F5344CB8AC3E}">
        <p14:creationId xmlns:p14="http://schemas.microsoft.com/office/powerpoint/2010/main" val="2457787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noTextEdit="1"/>
          </p:cNvSpPr>
          <p:nvPr>
            <p:ph type="sldImg"/>
          </p:nvPr>
        </p:nvSpPr>
        <p:spPr>
          <a:ln/>
        </p:spPr>
      </p:sp>
      <p:sp>
        <p:nvSpPr>
          <p:cNvPr id="35842"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p>
        </p:txBody>
      </p:sp>
      <p:sp>
        <p:nvSpPr>
          <p:cNvPr id="35843"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57066" indent="-291179">
              <a:defRPr>
                <a:solidFill>
                  <a:schemeClr val="tx1"/>
                </a:solidFill>
                <a:latin typeface="Times New Roman" charset="0"/>
                <a:ea typeface="Arial" charset="0"/>
                <a:cs typeface="Arial" charset="0"/>
              </a:defRPr>
            </a:lvl2pPr>
            <a:lvl3pPr marL="1164717" indent="-232943">
              <a:defRPr>
                <a:solidFill>
                  <a:schemeClr val="tx1"/>
                </a:solidFill>
                <a:latin typeface="Times New Roman" charset="0"/>
                <a:ea typeface="Arial" charset="0"/>
                <a:cs typeface="Arial" charset="0"/>
              </a:defRPr>
            </a:lvl3pPr>
            <a:lvl4pPr marL="1630604" indent="-232943">
              <a:defRPr>
                <a:solidFill>
                  <a:schemeClr val="tx1"/>
                </a:solidFill>
                <a:latin typeface="Times New Roman" charset="0"/>
                <a:ea typeface="Arial" charset="0"/>
                <a:cs typeface="Arial" charset="0"/>
              </a:defRPr>
            </a:lvl4pPr>
            <a:lvl5pPr marL="2096491" indent="-232943">
              <a:defRPr>
                <a:solidFill>
                  <a:schemeClr val="tx1"/>
                </a:solidFill>
                <a:latin typeface="Times New Roman" charset="0"/>
                <a:ea typeface="Arial" charset="0"/>
                <a:cs typeface="Arial" charset="0"/>
              </a:defRPr>
            </a:lvl5pPr>
            <a:lvl6pPr marL="2562377" indent="-232943" eaLnBrk="0" fontAlgn="base" hangingPunct="0">
              <a:spcBef>
                <a:spcPct val="0"/>
              </a:spcBef>
              <a:spcAft>
                <a:spcPct val="0"/>
              </a:spcAft>
              <a:defRPr>
                <a:solidFill>
                  <a:schemeClr val="tx1"/>
                </a:solidFill>
                <a:latin typeface="Times New Roman" charset="0"/>
                <a:ea typeface="Arial" charset="0"/>
                <a:cs typeface="Arial" charset="0"/>
              </a:defRPr>
            </a:lvl6pPr>
            <a:lvl7pPr marL="3028264" indent="-232943" eaLnBrk="0" fontAlgn="base" hangingPunct="0">
              <a:spcBef>
                <a:spcPct val="0"/>
              </a:spcBef>
              <a:spcAft>
                <a:spcPct val="0"/>
              </a:spcAft>
              <a:defRPr>
                <a:solidFill>
                  <a:schemeClr val="tx1"/>
                </a:solidFill>
                <a:latin typeface="Times New Roman" charset="0"/>
                <a:ea typeface="Arial" charset="0"/>
                <a:cs typeface="Arial" charset="0"/>
              </a:defRPr>
            </a:lvl7pPr>
            <a:lvl8pPr marL="3494151" indent="-232943" eaLnBrk="0" fontAlgn="base" hangingPunct="0">
              <a:spcBef>
                <a:spcPct val="0"/>
              </a:spcBef>
              <a:spcAft>
                <a:spcPct val="0"/>
              </a:spcAft>
              <a:defRPr>
                <a:solidFill>
                  <a:schemeClr val="tx1"/>
                </a:solidFill>
                <a:latin typeface="Times New Roman" charset="0"/>
                <a:ea typeface="Arial" charset="0"/>
                <a:cs typeface="Arial" charset="0"/>
              </a:defRPr>
            </a:lvl8pPr>
            <a:lvl9pPr marL="3960038" indent="-232943" eaLnBrk="0" fontAlgn="base" hangingPunct="0">
              <a:spcBef>
                <a:spcPct val="0"/>
              </a:spcBef>
              <a:spcAft>
                <a:spcPct val="0"/>
              </a:spcAft>
              <a:defRPr>
                <a:solidFill>
                  <a:schemeClr val="tx1"/>
                </a:solidFill>
                <a:latin typeface="Times New Roman" charset="0"/>
                <a:ea typeface="Arial" charset="0"/>
                <a:cs typeface="Arial" charset="0"/>
              </a:defRPr>
            </a:lvl9pPr>
          </a:lstStyle>
          <a:p>
            <a:fld id="{5C632BE4-20D3-EC4C-BF0E-0992FEAE11BE}" type="slidenum">
              <a:rPr lang="en-US" altLang="x-none"/>
              <a:pPr/>
              <a:t>9</a:t>
            </a:fld>
            <a:endParaRPr lang="en-US" altLang="x-none"/>
          </a:p>
        </p:txBody>
      </p:sp>
    </p:spTree>
    <p:extLst>
      <p:ext uri="{BB962C8B-B14F-4D97-AF65-F5344CB8AC3E}">
        <p14:creationId xmlns:p14="http://schemas.microsoft.com/office/powerpoint/2010/main" val="3540439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noTextEdit="1"/>
          </p:cNvSpPr>
          <p:nvPr>
            <p:ph type="sldImg"/>
          </p:nvPr>
        </p:nvSpPr>
        <p:spPr>
          <a:ln/>
        </p:spPr>
      </p:sp>
      <p:sp>
        <p:nvSpPr>
          <p:cNvPr id="45058"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The term </a:t>
            </a:r>
            <a:r>
              <a:rPr lang="en-US" altLang="x-none" i="1"/>
              <a:t>spam</a:t>
            </a:r>
            <a:r>
              <a:rPr lang="en-US" altLang="x-none"/>
              <a:t>, in the context of electronic communications, was adopted in the 1990s to mean unsolicited bulk email. It now applies to text messages, tweets, and phone calls as well. </a:t>
            </a:r>
          </a:p>
          <a:p>
            <a:pPr eaLnBrk="1" hangingPunct="1"/>
            <a:endParaRPr lang="en-US" altLang="x-none"/>
          </a:p>
          <a:p>
            <a:pPr eaLnBrk="1" hangingPunct="1"/>
            <a:r>
              <a:rPr lang="en-US" altLang="x-none"/>
              <a:t>Spam developed because email is extremely cheap compared to printed direct-mail advertising.</a:t>
            </a:r>
          </a:p>
        </p:txBody>
      </p:sp>
      <p:sp>
        <p:nvSpPr>
          <p:cNvPr id="45059"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57066" indent="-291179">
              <a:defRPr>
                <a:solidFill>
                  <a:schemeClr val="tx1"/>
                </a:solidFill>
                <a:latin typeface="Times New Roman" charset="0"/>
                <a:ea typeface="Arial" charset="0"/>
                <a:cs typeface="Arial" charset="0"/>
              </a:defRPr>
            </a:lvl2pPr>
            <a:lvl3pPr marL="1164717" indent="-232943">
              <a:defRPr>
                <a:solidFill>
                  <a:schemeClr val="tx1"/>
                </a:solidFill>
                <a:latin typeface="Times New Roman" charset="0"/>
                <a:ea typeface="Arial" charset="0"/>
                <a:cs typeface="Arial" charset="0"/>
              </a:defRPr>
            </a:lvl3pPr>
            <a:lvl4pPr marL="1630604" indent="-232943">
              <a:defRPr>
                <a:solidFill>
                  <a:schemeClr val="tx1"/>
                </a:solidFill>
                <a:latin typeface="Times New Roman" charset="0"/>
                <a:ea typeface="Arial" charset="0"/>
                <a:cs typeface="Arial" charset="0"/>
              </a:defRPr>
            </a:lvl4pPr>
            <a:lvl5pPr marL="2096491" indent="-232943">
              <a:defRPr>
                <a:solidFill>
                  <a:schemeClr val="tx1"/>
                </a:solidFill>
                <a:latin typeface="Times New Roman" charset="0"/>
                <a:ea typeface="Arial" charset="0"/>
                <a:cs typeface="Arial" charset="0"/>
              </a:defRPr>
            </a:lvl5pPr>
            <a:lvl6pPr marL="2562377" indent="-232943" eaLnBrk="0" fontAlgn="base" hangingPunct="0">
              <a:spcBef>
                <a:spcPct val="0"/>
              </a:spcBef>
              <a:spcAft>
                <a:spcPct val="0"/>
              </a:spcAft>
              <a:defRPr>
                <a:solidFill>
                  <a:schemeClr val="tx1"/>
                </a:solidFill>
                <a:latin typeface="Times New Roman" charset="0"/>
                <a:ea typeface="Arial" charset="0"/>
                <a:cs typeface="Arial" charset="0"/>
              </a:defRPr>
            </a:lvl6pPr>
            <a:lvl7pPr marL="3028264" indent="-232943" eaLnBrk="0" fontAlgn="base" hangingPunct="0">
              <a:spcBef>
                <a:spcPct val="0"/>
              </a:spcBef>
              <a:spcAft>
                <a:spcPct val="0"/>
              </a:spcAft>
              <a:defRPr>
                <a:solidFill>
                  <a:schemeClr val="tx1"/>
                </a:solidFill>
                <a:latin typeface="Times New Roman" charset="0"/>
                <a:ea typeface="Arial" charset="0"/>
                <a:cs typeface="Arial" charset="0"/>
              </a:defRPr>
            </a:lvl7pPr>
            <a:lvl8pPr marL="3494151" indent="-232943" eaLnBrk="0" fontAlgn="base" hangingPunct="0">
              <a:spcBef>
                <a:spcPct val="0"/>
              </a:spcBef>
              <a:spcAft>
                <a:spcPct val="0"/>
              </a:spcAft>
              <a:defRPr>
                <a:solidFill>
                  <a:schemeClr val="tx1"/>
                </a:solidFill>
                <a:latin typeface="Times New Roman" charset="0"/>
                <a:ea typeface="Arial" charset="0"/>
                <a:cs typeface="Arial" charset="0"/>
              </a:defRPr>
            </a:lvl8pPr>
            <a:lvl9pPr marL="3960038" indent="-232943" eaLnBrk="0" fontAlgn="base" hangingPunct="0">
              <a:spcBef>
                <a:spcPct val="0"/>
              </a:spcBef>
              <a:spcAft>
                <a:spcPct val="0"/>
              </a:spcAft>
              <a:defRPr>
                <a:solidFill>
                  <a:schemeClr val="tx1"/>
                </a:solidFill>
                <a:latin typeface="Times New Roman" charset="0"/>
                <a:ea typeface="Arial" charset="0"/>
                <a:cs typeface="Arial" charset="0"/>
              </a:defRPr>
            </a:lvl9pPr>
          </a:lstStyle>
          <a:p>
            <a:fld id="{D575E802-5DC8-9346-8D4B-853253CACB62}" type="slidenum">
              <a:rPr lang="en-US" altLang="x-none"/>
              <a:pPr/>
              <a:t>11</a:t>
            </a:fld>
            <a:endParaRPr lang="en-US" altLang="x-none"/>
          </a:p>
        </p:txBody>
      </p:sp>
    </p:spTree>
    <p:extLst>
      <p:ext uri="{BB962C8B-B14F-4D97-AF65-F5344CB8AC3E}">
        <p14:creationId xmlns:p14="http://schemas.microsoft.com/office/powerpoint/2010/main" val="2424434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eaLnBrk="1" hangingPunct="1"/>
            <a:r>
              <a:rPr lang="en-US" altLang="x-none"/>
              <a:t>The CAN-SPAM act covers labeling of advertising messages (for easier filtering), opt-out provisions, and methods of generating emailing lists. </a:t>
            </a:r>
          </a:p>
          <a:p>
            <a:pPr eaLnBrk="1" hangingPunct="1"/>
            <a:endParaRPr lang="en-US" altLang="x-none"/>
          </a:p>
          <a:p>
            <a:pPr eaLnBrk="1" hangingPunct="1"/>
            <a:r>
              <a:rPr lang="en-US" altLang="x-none"/>
              <a:t>Commercial messages must include:</a:t>
            </a:r>
          </a:p>
          <a:p>
            <a:pPr eaLnBrk="1" hangingPunct="1">
              <a:buFontTx/>
              <a:buChar char="•"/>
            </a:pPr>
            <a:r>
              <a:rPr lang="en-US" altLang="x-none"/>
              <a:t>valid mail header information (that is, not faking the “From” line to disguise the sender is prohibited)</a:t>
            </a:r>
          </a:p>
          <a:p>
            <a:pPr eaLnBrk="1" hangingPunct="1">
              <a:buFontTx/>
              <a:buChar char="•"/>
            </a:pPr>
            <a:r>
              <a:rPr lang="en-US" altLang="x-none"/>
              <a:t>valid return address</a:t>
            </a:r>
          </a:p>
          <a:p>
            <a:pPr eaLnBrk="1" hangingPunct="1">
              <a:buFontTx/>
              <a:buChar char="•"/>
            </a:pPr>
            <a:r>
              <a:rPr lang="en-US" altLang="x-none"/>
              <a:t>clear and honest subject lines</a:t>
            </a:r>
          </a:p>
        </p:txBody>
      </p:sp>
      <p:sp>
        <p:nvSpPr>
          <p:cNvPr id="47107"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57066" indent="-291179">
              <a:defRPr>
                <a:solidFill>
                  <a:schemeClr val="tx1"/>
                </a:solidFill>
                <a:latin typeface="Times New Roman" charset="0"/>
                <a:ea typeface="Arial" charset="0"/>
                <a:cs typeface="Arial" charset="0"/>
              </a:defRPr>
            </a:lvl2pPr>
            <a:lvl3pPr marL="1164717" indent="-232943">
              <a:defRPr>
                <a:solidFill>
                  <a:schemeClr val="tx1"/>
                </a:solidFill>
                <a:latin typeface="Times New Roman" charset="0"/>
                <a:ea typeface="Arial" charset="0"/>
                <a:cs typeface="Arial" charset="0"/>
              </a:defRPr>
            </a:lvl3pPr>
            <a:lvl4pPr marL="1630604" indent="-232943">
              <a:defRPr>
                <a:solidFill>
                  <a:schemeClr val="tx1"/>
                </a:solidFill>
                <a:latin typeface="Times New Roman" charset="0"/>
                <a:ea typeface="Arial" charset="0"/>
                <a:cs typeface="Arial" charset="0"/>
              </a:defRPr>
            </a:lvl4pPr>
            <a:lvl5pPr marL="2096491" indent="-232943">
              <a:defRPr>
                <a:solidFill>
                  <a:schemeClr val="tx1"/>
                </a:solidFill>
                <a:latin typeface="Times New Roman" charset="0"/>
                <a:ea typeface="Arial" charset="0"/>
                <a:cs typeface="Arial" charset="0"/>
              </a:defRPr>
            </a:lvl5pPr>
            <a:lvl6pPr marL="2562377" indent="-232943" eaLnBrk="0" fontAlgn="base" hangingPunct="0">
              <a:spcBef>
                <a:spcPct val="0"/>
              </a:spcBef>
              <a:spcAft>
                <a:spcPct val="0"/>
              </a:spcAft>
              <a:defRPr>
                <a:solidFill>
                  <a:schemeClr val="tx1"/>
                </a:solidFill>
                <a:latin typeface="Times New Roman" charset="0"/>
                <a:ea typeface="Arial" charset="0"/>
                <a:cs typeface="Arial" charset="0"/>
              </a:defRPr>
            </a:lvl6pPr>
            <a:lvl7pPr marL="3028264" indent="-232943" eaLnBrk="0" fontAlgn="base" hangingPunct="0">
              <a:spcBef>
                <a:spcPct val="0"/>
              </a:spcBef>
              <a:spcAft>
                <a:spcPct val="0"/>
              </a:spcAft>
              <a:defRPr>
                <a:solidFill>
                  <a:schemeClr val="tx1"/>
                </a:solidFill>
                <a:latin typeface="Times New Roman" charset="0"/>
                <a:ea typeface="Arial" charset="0"/>
                <a:cs typeface="Arial" charset="0"/>
              </a:defRPr>
            </a:lvl7pPr>
            <a:lvl8pPr marL="3494151" indent="-232943" eaLnBrk="0" fontAlgn="base" hangingPunct="0">
              <a:spcBef>
                <a:spcPct val="0"/>
              </a:spcBef>
              <a:spcAft>
                <a:spcPct val="0"/>
              </a:spcAft>
              <a:defRPr>
                <a:solidFill>
                  <a:schemeClr val="tx1"/>
                </a:solidFill>
                <a:latin typeface="Times New Roman" charset="0"/>
                <a:ea typeface="Arial" charset="0"/>
                <a:cs typeface="Arial" charset="0"/>
              </a:defRPr>
            </a:lvl8pPr>
            <a:lvl9pPr marL="3960038" indent="-232943" eaLnBrk="0" fontAlgn="base" hangingPunct="0">
              <a:spcBef>
                <a:spcPct val="0"/>
              </a:spcBef>
              <a:spcAft>
                <a:spcPct val="0"/>
              </a:spcAft>
              <a:defRPr>
                <a:solidFill>
                  <a:schemeClr val="tx1"/>
                </a:solidFill>
                <a:latin typeface="Times New Roman" charset="0"/>
                <a:ea typeface="Arial" charset="0"/>
                <a:cs typeface="Arial" charset="0"/>
              </a:defRPr>
            </a:lvl9pPr>
          </a:lstStyle>
          <a:p>
            <a:fld id="{C834FB47-5D0B-3D41-9A1F-A9432913E300}" type="slidenum">
              <a:rPr lang="en-US" altLang="x-none"/>
              <a:pPr/>
              <a:t>12</a:t>
            </a:fld>
            <a:endParaRPr lang="en-US" altLang="x-none"/>
          </a:p>
        </p:txBody>
      </p:sp>
    </p:spTree>
    <p:extLst>
      <p:ext uri="{BB962C8B-B14F-4D97-AF65-F5344CB8AC3E}">
        <p14:creationId xmlns:p14="http://schemas.microsoft.com/office/powerpoint/2010/main" val="4635411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90600" y="2819400"/>
            <a:ext cx="5715000" cy="1470025"/>
          </a:xfrm>
        </p:spPr>
        <p:txBody>
          <a:bodyPr/>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990600" y="4267200"/>
            <a:ext cx="4419600" cy="1752600"/>
          </a:xfrm>
          <a:noFill/>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Footer Placeholder 3"/>
          <p:cNvSpPr>
            <a:spLocks noGrp="1"/>
          </p:cNvSpPr>
          <p:nvPr>
            <p:ph type="ftr" sz="quarter" idx="10"/>
          </p:nvPr>
        </p:nvSpPr>
        <p:spPr>
          <a:xfrm>
            <a:off x="5791200" y="6584950"/>
            <a:ext cx="3352800" cy="273050"/>
          </a:xfrm>
        </p:spPr>
        <p:txBody>
          <a:bodyPr/>
          <a:lstStyle>
            <a:lvl1pPr>
              <a:defRPr sz="700">
                <a:latin typeface="Arial" panose="020B0604020202020204" pitchFamily="34" charset="0"/>
                <a:cs typeface="Arial" panose="020B0604020202020204" pitchFamily="34" charset="0"/>
              </a:defRPr>
            </a:lvl1pPr>
          </a:lstStyle>
          <a:p>
            <a:r>
              <a:rPr lang="en-US" smtClean="0"/>
              <a:t>Copyright © 2018, 2013, 2008 Pearson Education, Inc. All Rights Reserved </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0600" y="6398722"/>
            <a:ext cx="609600" cy="433137"/>
          </a:xfrm>
          <a:prstGeom prst="rect">
            <a:avLst/>
          </a:prstGeom>
        </p:spPr>
      </p:pic>
    </p:spTree>
    <p:extLst>
      <p:ext uri="{BB962C8B-B14F-4D97-AF65-F5344CB8AC3E}">
        <p14:creationId xmlns:p14="http://schemas.microsoft.com/office/powerpoint/2010/main" val="290587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371600"/>
            <a:ext cx="7620000" cy="4876800"/>
          </a:xfrm>
        </p:spPr>
        <p:txBody>
          <a:bodyPr/>
          <a:lstStyle>
            <a:lvl1pPr marL="342900" indent="-342900">
              <a:buClr>
                <a:schemeClr val="bg1">
                  <a:lumMod val="65000"/>
                </a:schemeClr>
              </a:buClr>
              <a:buFont typeface="Wingdings" pitchFamily="2" charset="2"/>
              <a:buChar char="§"/>
              <a:defRPr/>
            </a:lvl1pPr>
            <a:lvl2pPr marL="742950" indent="-285750">
              <a:buClr>
                <a:schemeClr val="bg1">
                  <a:lumMod val="65000"/>
                </a:schemeClr>
              </a:buClr>
              <a:buFont typeface="Wingdings" pitchFamily="2" charset="2"/>
              <a:buChar char="§"/>
              <a:defRPr/>
            </a:lvl2pPr>
            <a:lvl3pPr marL="1143000" indent="-228600">
              <a:buClr>
                <a:schemeClr val="bg1">
                  <a:lumMod val="65000"/>
                </a:schemeClr>
              </a:buClr>
              <a:buFont typeface="Wingdings" pitchFamily="2" charset="2"/>
              <a:buChar char="§"/>
              <a:defRPr/>
            </a:lvl3pPr>
            <a:lvl4pPr marL="1600200" indent="-228600">
              <a:buClr>
                <a:schemeClr val="bg1">
                  <a:lumMod val="65000"/>
                </a:schemeClr>
              </a:buClr>
              <a:buFont typeface="Wingdings" pitchFamily="2" charset="2"/>
              <a:buChar char="§"/>
              <a:defRPr/>
            </a:lvl4pPr>
            <a:lvl5pPr marL="2057400" indent="-228600">
              <a:buClr>
                <a:schemeClr val="bg1">
                  <a:lumMod val="65000"/>
                </a:schemeClr>
              </a:buClr>
              <a:buFont typeface="Wingdings" pitchFamily="2"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dirty="0"/>
          </a:p>
        </p:txBody>
      </p:sp>
      <p:sp>
        <p:nvSpPr>
          <p:cNvPr id="2" name="Footer Placeholder 1"/>
          <p:cNvSpPr>
            <a:spLocks noGrp="1"/>
          </p:cNvSpPr>
          <p:nvPr>
            <p:ph type="ftr" sz="quarter" idx="10"/>
          </p:nvPr>
        </p:nvSpPr>
        <p:spPr/>
        <p:txBody>
          <a:bodyPr/>
          <a:lstStyle>
            <a:lvl1pPr>
              <a:defRPr sz="700">
                <a:latin typeface="Arial" panose="020B0604020202020204" pitchFamily="34" charset="0"/>
                <a:cs typeface="Arial" panose="020B0604020202020204" pitchFamily="34" charset="0"/>
              </a:defRPr>
            </a:lvl1pPr>
          </a:lstStyle>
          <a:p>
            <a:r>
              <a:rPr lang="en-US" dirty="0" smtClean="0"/>
              <a:t>Copyright © 2018, 2013, 2008 Pearson Education, Inc. All Rights Reserved </a:t>
            </a:r>
            <a:endParaRPr lang="en-US" dirty="0"/>
          </a:p>
        </p:txBody>
      </p:sp>
    </p:spTree>
    <p:extLst>
      <p:ext uri="{BB962C8B-B14F-4D97-AF65-F5344CB8AC3E}">
        <p14:creationId xmlns:p14="http://schemas.microsoft.com/office/powerpoint/2010/main" val="526013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90599" y="2906713"/>
            <a:ext cx="7504113"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2" name="Footer Placeholder 1"/>
          <p:cNvSpPr>
            <a:spLocks noGrp="1"/>
          </p:cNvSpPr>
          <p:nvPr>
            <p:ph type="ftr" sz="quarter" idx="10"/>
          </p:nvPr>
        </p:nvSpPr>
        <p:spPr/>
        <p:txBody>
          <a:bodyPr/>
          <a:lstStyle/>
          <a:p>
            <a:r>
              <a:rPr lang="en-US" smtClean="0"/>
              <a:t>Copyright © 2018, 2013, 2008 Pearson Education, Inc. All Rights Reserved </a:t>
            </a:r>
            <a:endParaRPr lang="en-US"/>
          </a:p>
        </p:txBody>
      </p:sp>
    </p:spTree>
    <p:extLst>
      <p:ext uri="{BB962C8B-B14F-4D97-AF65-F5344CB8AC3E}">
        <p14:creationId xmlns:p14="http://schemas.microsoft.com/office/powerpoint/2010/main" val="1666253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endParaRPr lang="x-none" altLang="x-none"/>
          </a:p>
        </p:txBody>
      </p:sp>
      <p:sp>
        <p:nvSpPr>
          <p:cNvPr id="5" name="Footer Placeholder 4"/>
          <p:cNvSpPr>
            <a:spLocks noGrp="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r>
              <a:rPr lang="en-US" altLang="x-none" smtClean="0"/>
              <a:t>Copyright © 2018, 2013, 2008 Pearson Education, Inc. All Rights Reserved </a:t>
            </a:r>
            <a:endParaRPr lang="x-none" altLang="x-none"/>
          </a:p>
        </p:txBody>
      </p:sp>
      <p:sp>
        <p:nvSpPr>
          <p:cNvPr id="6" name="Slide Number Placeholder 5"/>
          <p:cNvSpPr>
            <a:spLocks noGrp="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3C6E2B4D-4D78-C247-B1B6-108822286EF2}" type="slidenum">
              <a:rPr lang="en-US" altLang="x-none"/>
              <a:pPr/>
              <a:t>‹#›</a:t>
            </a:fld>
            <a:endParaRPr lang="en-US" altLang="x-none"/>
          </a:p>
        </p:txBody>
      </p:sp>
    </p:spTree>
    <p:extLst>
      <p:ext uri="{BB962C8B-B14F-4D97-AF65-F5344CB8AC3E}">
        <p14:creationId xmlns:p14="http://schemas.microsoft.com/office/powerpoint/2010/main" val="15420194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a:alphaModFix amt="22000"/>
            <a:lum/>
          </a:blip>
          <a:srcRect/>
          <a:stretch>
            <a:fillRect l="-7000" r="-7000"/>
          </a:stretch>
        </a:blipFill>
        <a:effectLst/>
      </p:bgPr>
    </p:bg>
    <p:spTree>
      <p:nvGrpSpPr>
        <p:cNvPr id="1" name=""/>
        <p:cNvGrpSpPr/>
        <p:nvPr/>
      </p:nvGrpSpPr>
      <p:grpSpPr>
        <a:xfrm>
          <a:off x="0" y="0"/>
          <a:ext cx="0" cy="0"/>
          <a:chOff x="0" y="0"/>
          <a:chExt cx="0" cy="0"/>
        </a:xfrm>
      </p:grpSpPr>
      <p:sp>
        <p:nvSpPr>
          <p:cNvPr id="7" name="Rectangle 6"/>
          <p:cNvSpPr/>
          <p:nvPr/>
        </p:nvSpPr>
        <p:spPr>
          <a:xfrm>
            <a:off x="838200" y="0"/>
            <a:ext cx="83058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pPr algn="ctr" eaLnBrk="1" hangingPunct="1"/>
            <a:endParaRPr lang="x-none" altLang="x-none">
              <a:solidFill>
                <a:srgbClr val="FFFFFF"/>
              </a:solidFill>
              <a:latin typeface="Calibri" charset="0"/>
            </a:endParaRPr>
          </a:p>
        </p:txBody>
      </p:sp>
      <p:sp>
        <p:nvSpPr>
          <p:cNvPr id="2" name="Title Placeholder 1"/>
          <p:cNvSpPr>
            <a:spLocks noGrp="1"/>
          </p:cNvSpPr>
          <p:nvPr>
            <p:ph type="title"/>
          </p:nvPr>
        </p:nvSpPr>
        <p:spPr bwMode="auto">
          <a:xfrm>
            <a:off x="1219200" y="228600"/>
            <a:ext cx="7162800" cy="1143000"/>
          </a:xfrm>
          <a:prstGeom prst="rect">
            <a:avLst/>
          </a:prstGeom>
          <a:noFill/>
          <a:ln>
            <a:noFill/>
          </a:ln>
          <a:effectLst>
            <a:outerShdw blurRad="63500" dist="33020" dir="3179998" algn="ctr" rotWithShape="0">
              <a:srgbClr val="000000">
                <a:alpha val="29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r>
              <a:rPr lang="en-US" smtClean="0"/>
              <a:t>Click to edit Master title style</a:t>
            </a:r>
            <a:endParaRPr lang="en-US" dirty="0"/>
          </a:p>
        </p:txBody>
      </p:sp>
      <p:sp>
        <p:nvSpPr>
          <p:cNvPr id="1028" name="Text Placeholder 2"/>
          <p:cNvSpPr>
            <a:spLocks noGrp="1"/>
          </p:cNvSpPr>
          <p:nvPr>
            <p:ph type="body" idx="1"/>
          </p:nvPr>
        </p:nvSpPr>
        <p:spPr bwMode="auto">
          <a:xfrm>
            <a:off x="1219200" y="1371600"/>
            <a:ext cx="7620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cxnSp>
        <p:nvCxnSpPr>
          <p:cNvPr id="9" name="Straight Connector 8"/>
          <p:cNvCxnSpPr/>
          <p:nvPr/>
        </p:nvCxnSpPr>
        <p:spPr>
          <a:xfrm>
            <a:off x="838200" y="0"/>
            <a:ext cx="0" cy="6858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3"/>
          </p:nvPr>
        </p:nvSpPr>
        <p:spPr>
          <a:xfrm>
            <a:off x="5821017" y="6477000"/>
            <a:ext cx="3322983" cy="374287"/>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z="700" dirty="0" smtClean="0">
                <a:solidFill>
                  <a:srgbClr val="2F2B20">
                    <a:tint val="75000"/>
                  </a:srgbClr>
                </a:solidFill>
                <a:latin typeface="Arial" charset="0"/>
              </a:rPr>
              <a:t>Copyright © 2018, 2013, 2008 Pearson Education, Inc. All Rights Reserved</a:t>
            </a:r>
          </a:p>
          <a:p>
            <a:endParaRPr lang="en-US" dirty="0"/>
          </a:p>
        </p:txBody>
      </p:sp>
      <p:pic>
        <p:nvPicPr>
          <p:cNvPr id="4" name="Picture 3"/>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970722" y="6324600"/>
            <a:ext cx="671320" cy="476991"/>
          </a:xfrm>
          <a:prstGeom prst="rect">
            <a:avLst/>
          </a:prstGeom>
        </p:spPr>
      </p:pic>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Lst>
  <p:timing>
    <p:tnLst>
      <p:par>
        <p:cTn id="1" dur="indefinite" restart="never" nodeType="tmRoot"/>
      </p:par>
    </p:tnLst>
  </p:timing>
  <p:hf sldNum="0" hdr="0" dt="0"/>
  <p:txStyles>
    <p:titleStyle>
      <a:lvl1pPr algn="l" rtl="0" eaLnBrk="0" fontAlgn="base" hangingPunct="0">
        <a:spcBef>
          <a:spcPct val="0"/>
        </a:spcBef>
        <a:spcAft>
          <a:spcPct val="0"/>
        </a:spcAft>
        <a:defRPr sz="4200" kern="1200">
          <a:solidFill>
            <a:schemeClr val="tx1"/>
          </a:solidFill>
          <a:latin typeface="+mj-lt"/>
          <a:ea typeface="+mj-ea"/>
          <a:cs typeface="+mj-cs"/>
        </a:defRPr>
      </a:lvl1pPr>
      <a:lvl2pPr algn="l" rtl="0" eaLnBrk="0" fontAlgn="base" hangingPunct="0">
        <a:spcBef>
          <a:spcPct val="0"/>
        </a:spcBef>
        <a:spcAft>
          <a:spcPct val="0"/>
        </a:spcAft>
        <a:defRPr sz="4200">
          <a:solidFill>
            <a:schemeClr val="tx1"/>
          </a:solidFill>
          <a:latin typeface="Calibri" charset="0"/>
        </a:defRPr>
      </a:lvl2pPr>
      <a:lvl3pPr algn="l" rtl="0" eaLnBrk="0" fontAlgn="base" hangingPunct="0">
        <a:spcBef>
          <a:spcPct val="0"/>
        </a:spcBef>
        <a:spcAft>
          <a:spcPct val="0"/>
        </a:spcAft>
        <a:defRPr sz="4200">
          <a:solidFill>
            <a:schemeClr val="tx1"/>
          </a:solidFill>
          <a:latin typeface="Calibri" charset="0"/>
        </a:defRPr>
      </a:lvl3pPr>
      <a:lvl4pPr algn="l" rtl="0" eaLnBrk="0" fontAlgn="base" hangingPunct="0">
        <a:spcBef>
          <a:spcPct val="0"/>
        </a:spcBef>
        <a:spcAft>
          <a:spcPct val="0"/>
        </a:spcAft>
        <a:defRPr sz="4200">
          <a:solidFill>
            <a:schemeClr val="tx1"/>
          </a:solidFill>
          <a:latin typeface="Calibri" charset="0"/>
        </a:defRPr>
      </a:lvl4pPr>
      <a:lvl5pPr algn="l" rtl="0" eaLnBrk="0" fontAlgn="base" hangingPunct="0">
        <a:spcBef>
          <a:spcPct val="0"/>
        </a:spcBef>
        <a:spcAft>
          <a:spcPct val="0"/>
        </a:spcAft>
        <a:defRPr sz="4200">
          <a:solidFill>
            <a:schemeClr val="tx1"/>
          </a:solidFill>
          <a:latin typeface="Calibri" charset="0"/>
        </a:defRPr>
      </a:lvl5pPr>
      <a:lvl6pPr marL="457200" algn="l" rtl="0" fontAlgn="base">
        <a:spcBef>
          <a:spcPct val="0"/>
        </a:spcBef>
        <a:spcAft>
          <a:spcPct val="0"/>
        </a:spcAft>
        <a:defRPr sz="4200">
          <a:solidFill>
            <a:schemeClr val="tx1"/>
          </a:solidFill>
          <a:latin typeface="Calibri" charset="0"/>
        </a:defRPr>
      </a:lvl6pPr>
      <a:lvl7pPr marL="914400" algn="l" rtl="0" fontAlgn="base">
        <a:spcBef>
          <a:spcPct val="0"/>
        </a:spcBef>
        <a:spcAft>
          <a:spcPct val="0"/>
        </a:spcAft>
        <a:defRPr sz="4200">
          <a:solidFill>
            <a:schemeClr val="tx1"/>
          </a:solidFill>
          <a:latin typeface="Calibri" charset="0"/>
        </a:defRPr>
      </a:lvl7pPr>
      <a:lvl8pPr marL="1371600" algn="l" rtl="0" fontAlgn="base">
        <a:spcBef>
          <a:spcPct val="0"/>
        </a:spcBef>
        <a:spcAft>
          <a:spcPct val="0"/>
        </a:spcAft>
        <a:defRPr sz="4200">
          <a:solidFill>
            <a:schemeClr val="tx1"/>
          </a:solidFill>
          <a:latin typeface="Calibri" charset="0"/>
        </a:defRPr>
      </a:lvl8pPr>
      <a:lvl9pPr marL="1828800" algn="l" rtl="0" fontAlgn="base">
        <a:spcBef>
          <a:spcPct val="0"/>
        </a:spcBef>
        <a:spcAft>
          <a:spcPct val="0"/>
        </a:spcAft>
        <a:defRPr sz="4200">
          <a:solidFill>
            <a:schemeClr val="tx1"/>
          </a:solidFill>
          <a:latin typeface="Calibri" charset="0"/>
        </a:defRPr>
      </a:lvl9pPr>
    </p:titleStyle>
    <p:bodyStyle>
      <a:lvl1pPr marL="342900" indent="-342900" algn="l" rtl="0" eaLnBrk="0" fontAlgn="base" hangingPunct="0">
        <a:spcBef>
          <a:spcPct val="20000"/>
        </a:spcBef>
        <a:spcAft>
          <a:spcPct val="0"/>
        </a:spcAft>
        <a:buFont typeface="Wingdings" charset="2"/>
        <a:buChar char="§"/>
        <a:defRPr sz="3000" kern="120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SzPct val="75000"/>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5"/>
          <p:cNvSpPr>
            <a:spLocks noGrp="1" noChangeArrowheads="1"/>
          </p:cNvSpPr>
          <p:nvPr>
            <p:ph idx="1"/>
          </p:nvPr>
        </p:nvSpPr>
        <p:spPr/>
        <p:txBody>
          <a:bodyPr rtlCol="0">
            <a:normAutofit fontScale="92500" lnSpcReduction="20000"/>
          </a:bodyPr>
          <a:lstStyle/>
          <a:p>
            <a:pPr eaLnBrk="1" fontAlgn="auto" hangingPunct="1">
              <a:lnSpc>
                <a:spcPct val="90000"/>
              </a:lnSpc>
              <a:spcAft>
                <a:spcPts val="0"/>
              </a:spcAft>
              <a:buFontTx/>
              <a:buNone/>
              <a:defRPr/>
            </a:pPr>
            <a:endParaRPr lang="en-US" dirty="0" smtClean="0"/>
          </a:p>
          <a:p>
            <a:pPr eaLnBrk="1" fontAlgn="auto" hangingPunct="1">
              <a:lnSpc>
                <a:spcPct val="90000"/>
              </a:lnSpc>
              <a:spcAft>
                <a:spcPts val="0"/>
              </a:spcAft>
              <a:buFontTx/>
              <a:buNone/>
              <a:defRPr/>
            </a:pPr>
            <a:r>
              <a:rPr lang="en-US" dirty="0"/>
              <a:t>First </a:t>
            </a:r>
            <a:r>
              <a:rPr lang="en-US" dirty="0" smtClean="0"/>
              <a:t>Amendment:</a:t>
            </a:r>
          </a:p>
          <a:p>
            <a:pPr eaLnBrk="1" fontAlgn="auto" hangingPunct="1">
              <a:lnSpc>
                <a:spcPct val="90000"/>
              </a:lnSpc>
              <a:spcAft>
                <a:spcPts val="0"/>
              </a:spcAft>
              <a:buFontTx/>
              <a:buNone/>
              <a:defRPr/>
            </a:pPr>
            <a:r>
              <a:rPr lang="en-US" i="1" dirty="0" smtClean="0"/>
              <a:t>Congress </a:t>
            </a:r>
            <a:r>
              <a:rPr lang="en-US" i="1" dirty="0"/>
              <a:t>shall make no law respecting an establishment of religion, or prohibiting the free exercise thereof; or abridging the freedom of speech, or of the press; or the right of the people peaceably to assemble, and to petition the Government for a redress of grievances.</a:t>
            </a:r>
          </a:p>
          <a:p>
            <a:pPr eaLnBrk="1" fontAlgn="auto" hangingPunct="1">
              <a:lnSpc>
                <a:spcPct val="90000"/>
              </a:lnSpc>
              <a:spcAft>
                <a:spcPts val="0"/>
              </a:spcAft>
              <a:defRPr/>
            </a:pPr>
            <a:endParaRPr lang="en-US" dirty="0" smtClean="0"/>
          </a:p>
          <a:p>
            <a:pPr eaLnBrk="1" fontAlgn="auto" hangingPunct="1">
              <a:lnSpc>
                <a:spcPct val="90000"/>
              </a:lnSpc>
              <a:spcAft>
                <a:spcPts val="0"/>
              </a:spcAft>
              <a:defRPr/>
            </a:pPr>
            <a:r>
              <a:rPr lang="en-US" dirty="0" smtClean="0"/>
              <a:t>First </a:t>
            </a:r>
            <a:r>
              <a:rPr lang="en-US" dirty="0"/>
              <a:t>Amendment protection and government regulation</a:t>
            </a:r>
          </a:p>
          <a:p>
            <a:pPr lvl="1" eaLnBrk="1" fontAlgn="auto" hangingPunct="1">
              <a:lnSpc>
                <a:spcPct val="90000"/>
              </a:lnSpc>
              <a:spcAft>
                <a:spcPts val="0"/>
              </a:spcAft>
              <a:defRPr/>
            </a:pPr>
            <a:r>
              <a:rPr lang="en-US" dirty="0"/>
              <a:t>Print media (newspapers, magazines, books)</a:t>
            </a:r>
          </a:p>
          <a:p>
            <a:pPr lvl="1" eaLnBrk="1" fontAlgn="auto" hangingPunct="1">
              <a:lnSpc>
                <a:spcPct val="90000"/>
              </a:lnSpc>
              <a:spcAft>
                <a:spcPts val="0"/>
              </a:spcAft>
              <a:defRPr/>
            </a:pPr>
            <a:r>
              <a:rPr lang="en-US" dirty="0"/>
              <a:t>Broadcast (television, radio)</a:t>
            </a:r>
          </a:p>
          <a:p>
            <a:pPr lvl="1" eaLnBrk="1" fontAlgn="auto" hangingPunct="1">
              <a:lnSpc>
                <a:spcPct val="90000"/>
              </a:lnSpc>
              <a:spcAft>
                <a:spcPts val="0"/>
              </a:spcAft>
              <a:defRPr/>
            </a:pPr>
            <a:r>
              <a:rPr lang="en-US" dirty="0"/>
              <a:t>Common carries (telephones, postal system)</a:t>
            </a:r>
          </a:p>
        </p:txBody>
      </p:sp>
      <p:sp>
        <p:nvSpPr>
          <p:cNvPr id="3" name="Footer Placeholder 2"/>
          <p:cNvSpPr>
            <a:spLocks noGrp="1"/>
          </p:cNvSpPr>
          <p:nvPr>
            <p:ph type="ftr" sz="quarter" idx="10"/>
          </p:nvPr>
        </p:nvSpPr>
        <p:spPr/>
        <p:txBody>
          <a:bodyPr/>
          <a:lstStyle/>
          <a:p>
            <a:r>
              <a:rPr lang="en-US" smtClean="0"/>
              <a:t>Copyright © 2018, 2013, 2008 Pearson Education, Inc. All Rights Reserved </a:t>
            </a:r>
            <a:endParaRPr lang="en-US"/>
          </a:p>
        </p:txBody>
      </p:sp>
      <p:sp>
        <p:nvSpPr>
          <p:cNvPr id="2" name="Title 1"/>
          <p:cNvSpPr>
            <a:spLocks noGrp="1"/>
          </p:cNvSpPr>
          <p:nvPr>
            <p:ph type="title"/>
          </p:nvPr>
        </p:nvSpPr>
        <p:spPr/>
        <p:txBody>
          <a:bodyPr/>
          <a:lstStyle/>
          <a:p>
            <a:r>
              <a:rPr lang="en-US" dirty="0" smtClean="0"/>
              <a:t>Freedom of Speech</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Rectangle 5"/>
          <p:cNvSpPr>
            <a:spLocks noGrp="1" noChangeArrowheads="1"/>
          </p:cNvSpPr>
          <p:nvPr>
            <p:ph idx="1"/>
          </p:nvPr>
        </p:nvSpPr>
        <p:spPr/>
        <p:txBody>
          <a:bodyPr rtlCol="0">
            <a:normAutofit/>
          </a:bodyPr>
          <a:lstStyle/>
          <a:p>
            <a:pPr marL="0" indent="0" eaLnBrk="1" fontAlgn="auto" hangingPunct="1">
              <a:spcAft>
                <a:spcPts val="0"/>
              </a:spcAft>
              <a:buFont typeface="Wingdings" pitchFamily="2" charset="2"/>
              <a:buNone/>
              <a:defRPr/>
            </a:pPr>
            <a:r>
              <a:rPr lang="en-US" dirty="0" smtClean="0"/>
              <a:t>Discussion Question</a:t>
            </a:r>
          </a:p>
          <a:p>
            <a:pPr eaLnBrk="1" fontAlgn="auto" hangingPunct="1">
              <a:spcAft>
                <a:spcPts val="0"/>
              </a:spcAft>
              <a:defRPr/>
            </a:pPr>
            <a:r>
              <a:rPr lang="en-US" i="1" dirty="0" smtClean="0"/>
              <a:t>How young should children be before they are allowed to access the internet with filters? How old should they be before </a:t>
            </a:r>
            <a:r>
              <a:rPr lang="en-US" i="1" dirty="0" smtClean="0"/>
              <a:t>children are allowed full Internet access? </a:t>
            </a:r>
            <a:r>
              <a:rPr lang="en-US" i="1" dirty="0" smtClean="0"/>
              <a:t>Justify your decisions</a:t>
            </a:r>
            <a:endParaRPr lang="en-US" i="1" dirty="0"/>
          </a:p>
        </p:txBody>
      </p:sp>
      <p:pic>
        <p:nvPicPr>
          <p:cNvPr id="9" name="Rectangle 4"/>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50913" y="182563"/>
            <a:ext cx="7523162" cy="128587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 </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Rectangle 5"/>
          <p:cNvSpPr>
            <a:spLocks noGrp="1" noChangeArrowheads="1"/>
          </p:cNvSpPr>
          <p:nvPr>
            <p:ph idx="1"/>
          </p:nvPr>
        </p:nvSpPr>
        <p:spPr>
          <a:xfrm>
            <a:off x="1219200" y="1371600"/>
            <a:ext cx="7924800" cy="4876800"/>
          </a:xfrm>
        </p:spPr>
        <p:txBody>
          <a:bodyPr rtlCol="0">
            <a:normAutofit/>
          </a:bodyPr>
          <a:lstStyle/>
          <a:p>
            <a:pPr eaLnBrk="1" fontAlgn="auto" hangingPunct="1">
              <a:lnSpc>
                <a:spcPct val="80000"/>
              </a:lnSpc>
              <a:spcAft>
                <a:spcPts val="0"/>
              </a:spcAft>
              <a:buFontTx/>
              <a:buNone/>
              <a:defRPr/>
            </a:pPr>
            <a:r>
              <a:rPr lang="en-US" dirty="0" smtClean="0"/>
              <a:t>Spam</a:t>
            </a:r>
            <a:endParaRPr lang="en-US" dirty="0"/>
          </a:p>
          <a:p>
            <a:pPr eaLnBrk="1" fontAlgn="auto" hangingPunct="1">
              <a:lnSpc>
                <a:spcPct val="80000"/>
              </a:lnSpc>
              <a:spcAft>
                <a:spcPts val="0"/>
              </a:spcAft>
              <a:defRPr/>
            </a:pPr>
            <a:r>
              <a:rPr lang="en-US" sz="2800" dirty="0"/>
              <a:t>What’s the problem?</a:t>
            </a:r>
          </a:p>
          <a:p>
            <a:pPr lvl="1" eaLnBrk="1" fontAlgn="auto" hangingPunct="1">
              <a:lnSpc>
                <a:spcPct val="80000"/>
              </a:lnSpc>
              <a:spcAft>
                <a:spcPts val="0"/>
              </a:spcAft>
              <a:defRPr/>
            </a:pPr>
            <a:r>
              <a:rPr lang="en-US" sz="2400" dirty="0"/>
              <a:t>Loosely described as unsolicited bulk email</a:t>
            </a:r>
          </a:p>
          <a:p>
            <a:pPr lvl="1" eaLnBrk="1" fontAlgn="auto" hangingPunct="1">
              <a:lnSpc>
                <a:spcPct val="80000"/>
              </a:lnSpc>
              <a:spcAft>
                <a:spcPts val="0"/>
              </a:spcAft>
              <a:defRPr/>
            </a:pPr>
            <a:r>
              <a:rPr lang="en-US" sz="2400" dirty="0"/>
              <a:t>Mostly commercial advertisement</a:t>
            </a:r>
          </a:p>
          <a:p>
            <a:pPr lvl="1" eaLnBrk="1" fontAlgn="auto" hangingPunct="1">
              <a:lnSpc>
                <a:spcPct val="80000"/>
              </a:lnSpc>
              <a:spcAft>
                <a:spcPts val="0"/>
              </a:spcAft>
              <a:defRPr/>
            </a:pPr>
            <a:r>
              <a:rPr lang="en-US" sz="2400" dirty="0"/>
              <a:t>Angers people </a:t>
            </a:r>
            <a:r>
              <a:rPr lang="en-US" sz="2400" dirty="0" smtClean="0"/>
              <a:t>because of </a:t>
            </a:r>
            <a:r>
              <a:rPr lang="en-US" sz="2400" dirty="0"/>
              <a:t>content and the way it’s sent</a:t>
            </a:r>
          </a:p>
          <a:p>
            <a:pPr eaLnBrk="1" fontAlgn="auto" hangingPunct="1">
              <a:lnSpc>
                <a:spcPct val="80000"/>
              </a:lnSpc>
              <a:spcAft>
                <a:spcPts val="0"/>
              </a:spcAft>
              <a:defRPr/>
            </a:pPr>
            <a:r>
              <a:rPr lang="en-US" sz="2800" dirty="0"/>
              <a:t>Free speech issues</a:t>
            </a:r>
          </a:p>
          <a:p>
            <a:pPr lvl="1" eaLnBrk="1" fontAlgn="auto" hangingPunct="1">
              <a:lnSpc>
                <a:spcPct val="80000"/>
              </a:lnSpc>
              <a:spcAft>
                <a:spcPts val="0"/>
              </a:spcAft>
              <a:defRPr/>
            </a:pPr>
            <a:r>
              <a:rPr lang="en-US" sz="2400" dirty="0"/>
              <a:t>Spam imposes a cost on </a:t>
            </a:r>
            <a:r>
              <a:rPr lang="en-US" sz="2400" dirty="0" smtClean="0"/>
              <a:t>recipients</a:t>
            </a:r>
            <a:endParaRPr lang="en-US" sz="2400" dirty="0"/>
          </a:p>
          <a:p>
            <a:pPr lvl="1" eaLnBrk="1" fontAlgn="auto" hangingPunct="1">
              <a:lnSpc>
                <a:spcPct val="80000"/>
              </a:lnSpc>
              <a:spcAft>
                <a:spcPts val="0"/>
              </a:spcAft>
              <a:defRPr/>
            </a:pPr>
            <a:r>
              <a:rPr lang="en-US" sz="2400" dirty="0"/>
              <a:t>Spam filters do not violate free speech (free speech does not require anyone to listen)</a:t>
            </a:r>
          </a:p>
        </p:txBody>
      </p:sp>
      <p:pic>
        <p:nvPicPr>
          <p:cNvPr id="10" name="Rectangle 4"/>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50913" y="182563"/>
            <a:ext cx="7523162" cy="128587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 </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idx="1"/>
          </p:nvPr>
        </p:nvSpPr>
        <p:spPr/>
        <p:txBody>
          <a:bodyPr rtlCol="0">
            <a:normAutofit/>
          </a:bodyPr>
          <a:lstStyle/>
          <a:p>
            <a:pPr eaLnBrk="1" fontAlgn="auto" hangingPunct="1">
              <a:lnSpc>
                <a:spcPct val="90000"/>
              </a:lnSpc>
              <a:spcAft>
                <a:spcPts val="0"/>
              </a:spcAft>
              <a:buFontTx/>
              <a:buNone/>
              <a:defRPr/>
            </a:pPr>
            <a:r>
              <a:rPr lang="en-US" dirty="0" smtClean="0"/>
              <a:t>Spam</a:t>
            </a:r>
            <a:endParaRPr lang="en-US" dirty="0"/>
          </a:p>
          <a:p>
            <a:pPr eaLnBrk="1" fontAlgn="auto" hangingPunct="1">
              <a:lnSpc>
                <a:spcPct val="90000"/>
              </a:lnSpc>
              <a:spcAft>
                <a:spcPts val="0"/>
              </a:spcAft>
              <a:defRPr/>
            </a:pPr>
            <a:r>
              <a:rPr lang="en-US" sz="2800" dirty="0"/>
              <a:t>Anti-spam Laws</a:t>
            </a:r>
          </a:p>
          <a:p>
            <a:pPr lvl="1" eaLnBrk="1" fontAlgn="auto" hangingPunct="1">
              <a:lnSpc>
                <a:spcPct val="90000"/>
              </a:lnSpc>
              <a:spcAft>
                <a:spcPts val="0"/>
              </a:spcAft>
              <a:defRPr/>
            </a:pPr>
            <a:r>
              <a:rPr lang="en-US" sz="2400" dirty="0"/>
              <a:t>Controlling the Assault of Non-Solicited Pornography and Marketing Act (CAN-SPAM Act)</a:t>
            </a:r>
          </a:p>
          <a:p>
            <a:pPr lvl="1" eaLnBrk="1" fontAlgn="auto" hangingPunct="1">
              <a:lnSpc>
                <a:spcPct val="90000"/>
              </a:lnSpc>
              <a:spcAft>
                <a:spcPts val="0"/>
              </a:spcAft>
              <a:defRPr/>
            </a:pPr>
            <a:r>
              <a:rPr lang="en-US" sz="2400" dirty="0"/>
              <a:t>Targets commercial spam</a:t>
            </a:r>
          </a:p>
          <a:p>
            <a:pPr lvl="1" eaLnBrk="1" fontAlgn="auto" hangingPunct="1">
              <a:lnSpc>
                <a:spcPct val="90000"/>
              </a:lnSpc>
              <a:spcAft>
                <a:spcPts val="0"/>
              </a:spcAft>
              <a:defRPr/>
            </a:pPr>
            <a:r>
              <a:rPr lang="en-US" sz="2400" dirty="0"/>
              <a:t>Criticized for not banning all spam, legitimized commercial spam </a:t>
            </a:r>
          </a:p>
        </p:txBody>
      </p:sp>
      <p:pic>
        <p:nvPicPr>
          <p:cNvPr id="8" name="Rectangle 4"/>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50913" y="182563"/>
            <a:ext cx="7523162" cy="128587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 </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eaLnBrk="1" fontAlgn="auto" hangingPunct="1">
              <a:spcAft>
                <a:spcPts val="0"/>
              </a:spcAft>
              <a:defRPr/>
            </a:pPr>
            <a:r>
              <a:rPr lang="en-US" sz="2800" dirty="0" smtClean="0"/>
              <a:t>Leaks</a:t>
            </a:r>
            <a:endParaRPr lang="en-US" dirty="0" smtClean="0"/>
          </a:p>
          <a:p>
            <a:pPr lvl="1" eaLnBrk="1" fontAlgn="auto" hangingPunct="1">
              <a:spcAft>
                <a:spcPts val="0"/>
              </a:spcAft>
              <a:defRPr/>
            </a:pPr>
            <a:r>
              <a:rPr lang="en-US" sz="2600" dirty="0" smtClean="0"/>
              <a:t>Two Famous Examples</a:t>
            </a:r>
          </a:p>
          <a:p>
            <a:pPr lvl="1" eaLnBrk="1" fontAlgn="auto" hangingPunct="1">
              <a:spcAft>
                <a:spcPts val="0"/>
              </a:spcAft>
              <a:defRPr/>
            </a:pPr>
            <a:r>
              <a:rPr lang="en-US" sz="2600" dirty="0" err="1" smtClean="0"/>
              <a:t>Wikileaks</a:t>
            </a:r>
            <a:r>
              <a:rPr lang="en-US" sz="2600" dirty="0" smtClean="0"/>
              <a:t>’ role in 2016 election</a:t>
            </a:r>
          </a:p>
          <a:p>
            <a:pPr lvl="1" eaLnBrk="1" fontAlgn="auto" hangingPunct="1">
              <a:spcAft>
                <a:spcPts val="0"/>
              </a:spcAft>
              <a:defRPr/>
            </a:pPr>
            <a:r>
              <a:rPr lang="en-US" sz="2600" dirty="0" smtClean="0"/>
              <a:t>Edward </a:t>
            </a:r>
            <a:r>
              <a:rPr lang="en-US" sz="2600" dirty="0" err="1" smtClean="0"/>
              <a:t>Snoden’s</a:t>
            </a:r>
            <a:r>
              <a:rPr lang="en-US" sz="2600" dirty="0" smtClean="0"/>
              <a:t> leak of NSA documents in 2007</a:t>
            </a:r>
            <a:endParaRPr lang="en-US" sz="2600" dirty="0"/>
          </a:p>
        </p:txBody>
      </p:sp>
      <p:pic>
        <p:nvPicPr>
          <p:cNvPr id="5"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69963" y="30163"/>
            <a:ext cx="7504112" cy="1444625"/>
          </a:xfrm>
        </p:spPr>
      </p:pic>
      <p:sp>
        <p:nvSpPr>
          <p:cNvPr id="4" name="Footer Placeholder 3"/>
          <p:cNvSpPr>
            <a:spLocks noGrp="1"/>
          </p:cNvSpPr>
          <p:nvPr>
            <p:ph type="ftr" sz="quarter" idx="10"/>
          </p:nvPr>
        </p:nvSpPr>
        <p:spPr/>
        <p:txBody>
          <a:bodyPr/>
          <a:lstStyle/>
          <a:p>
            <a:r>
              <a:rPr lang="en-US" smtClean="0"/>
              <a:t>Copyright © 2018, 2013, 2008 Pearson Education, Inc. All Rights Reserved </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marL="0" indent="0" eaLnBrk="1" fontAlgn="auto" hangingPunct="1">
              <a:spcAft>
                <a:spcPts val="0"/>
              </a:spcAft>
              <a:buFont typeface="Wingdings" pitchFamily="2" charset="2"/>
              <a:buNone/>
              <a:defRPr/>
            </a:pPr>
            <a:r>
              <a:rPr lang="en-US" dirty="0" smtClean="0"/>
              <a:t>Discussion Question</a:t>
            </a:r>
          </a:p>
          <a:p>
            <a:pPr eaLnBrk="1" fontAlgn="auto" hangingPunct="1">
              <a:spcAft>
                <a:spcPts val="0"/>
              </a:spcAft>
              <a:defRPr/>
            </a:pPr>
            <a:r>
              <a:rPr lang="en-US" sz="2800" i="1" dirty="0" smtClean="0"/>
              <a:t>Does </a:t>
            </a:r>
            <a:r>
              <a:rPr lang="en-US" sz="2800" i="1" dirty="0"/>
              <a:t>the value of informing the public </a:t>
            </a:r>
            <a:r>
              <a:rPr lang="en-US" sz="2800" i="1" dirty="0" smtClean="0"/>
              <a:t>of controversial and sensitive information outweigh </a:t>
            </a:r>
            <a:r>
              <a:rPr lang="en-US" sz="2800" i="1" dirty="0"/>
              <a:t>the </a:t>
            </a:r>
            <a:r>
              <a:rPr lang="en-US" sz="2800" i="1" dirty="0" smtClean="0"/>
              <a:t>dangers and risks?</a:t>
            </a:r>
            <a:endParaRPr lang="en-US" sz="2800" i="1" dirty="0"/>
          </a:p>
        </p:txBody>
      </p:sp>
      <p:pic>
        <p:nvPicPr>
          <p:cNvPr id="5"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69963" y="30163"/>
            <a:ext cx="7504112" cy="1444625"/>
          </a:xfrm>
        </p:spPr>
      </p:pic>
      <p:sp>
        <p:nvSpPr>
          <p:cNvPr id="4" name="Footer Placeholder 3"/>
          <p:cNvSpPr>
            <a:spLocks noGrp="1"/>
          </p:cNvSpPr>
          <p:nvPr>
            <p:ph type="ftr" sz="quarter" idx="10"/>
          </p:nvPr>
        </p:nvSpPr>
        <p:spPr/>
        <p:txBody>
          <a:bodyPr/>
          <a:lstStyle/>
          <a:p>
            <a:r>
              <a:rPr lang="en-US" smtClean="0"/>
              <a:t>Copyright © 2018, 2013, 2008 Pearson Education, Inc. All Rights Reserved </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idx="1"/>
          </p:nvPr>
        </p:nvSpPr>
        <p:spPr/>
        <p:txBody>
          <a:bodyPr rtlCol="0">
            <a:normAutofit/>
          </a:bodyPr>
          <a:lstStyle/>
          <a:p>
            <a:pPr eaLnBrk="1" fontAlgn="auto" hangingPunct="1">
              <a:spcAft>
                <a:spcPts val="0"/>
              </a:spcAft>
              <a:defRPr/>
            </a:pPr>
            <a:r>
              <a:rPr lang="en-US" sz="2800" dirty="0" smtClean="0"/>
              <a:t>Positive uses of anonymity</a:t>
            </a:r>
          </a:p>
          <a:p>
            <a:pPr lvl="1" eaLnBrk="1" fontAlgn="auto" hangingPunct="1">
              <a:spcAft>
                <a:spcPts val="0"/>
              </a:spcAft>
              <a:defRPr/>
            </a:pPr>
            <a:r>
              <a:rPr lang="en-US" dirty="0" smtClean="0"/>
              <a:t>Protect political speech</a:t>
            </a:r>
          </a:p>
          <a:p>
            <a:pPr lvl="1" eaLnBrk="1" fontAlgn="auto" hangingPunct="1">
              <a:spcAft>
                <a:spcPts val="0"/>
              </a:spcAft>
              <a:defRPr/>
            </a:pPr>
            <a:r>
              <a:rPr lang="en-US" dirty="0" smtClean="0"/>
              <a:t>Protect against retaliation and embarrassment</a:t>
            </a:r>
          </a:p>
          <a:p>
            <a:pPr eaLnBrk="1" fontAlgn="auto" hangingPunct="1">
              <a:spcAft>
                <a:spcPts val="0"/>
              </a:spcAft>
              <a:defRPr/>
            </a:pPr>
            <a:r>
              <a:rPr lang="en-US" sz="2800" dirty="0" err="1" smtClean="0"/>
              <a:t>Anonymizing</a:t>
            </a:r>
            <a:r>
              <a:rPr lang="en-US" sz="2800" dirty="0" smtClean="0"/>
              <a:t> services</a:t>
            </a:r>
          </a:p>
          <a:p>
            <a:pPr lvl="1" eaLnBrk="1" fontAlgn="auto" hangingPunct="1">
              <a:spcAft>
                <a:spcPts val="0"/>
              </a:spcAft>
              <a:defRPr/>
            </a:pPr>
            <a:r>
              <a:rPr lang="en-US" dirty="0" smtClean="0"/>
              <a:t>used </a:t>
            </a:r>
            <a:r>
              <a:rPr lang="en-US" dirty="0"/>
              <a:t>by individuals, businesses, law enforcement agencies, and government intelligence </a:t>
            </a:r>
            <a:r>
              <a:rPr lang="en-US" dirty="0" smtClean="0"/>
              <a:t>services</a:t>
            </a:r>
            <a:endParaRPr lang="en-US" dirty="0"/>
          </a:p>
          <a:p>
            <a:pPr eaLnBrk="1" fontAlgn="auto" hangingPunct="1">
              <a:spcAft>
                <a:spcPts val="0"/>
              </a:spcAft>
              <a:defRPr/>
            </a:pPr>
            <a:endParaRPr lang="en-US" dirty="0"/>
          </a:p>
          <a:p>
            <a:pPr eaLnBrk="1" fontAlgn="auto" hangingPunct="1">
              <a:spcAft>
                <a:spcPts val="0"/>
              </a:spcAft>
              <a:defRPr/>
            </a:pPr>
            <a:endParaRPr lang="en-US" dirty="0" smtClean="0"/>
          </a:p>
        </p:txBody>
      </p:sp>
      <p:pic>
        <p:nvPicPr>
          <p:cNvPr id="70658"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 </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idx="1"/>
          </p:nvPr>
        </p:nvSpPr>
        <p:spPr/>
        <p:txBody>
          <a:bodyPr rtlCol="0">
            <a:normAutofit/>
          </a:bodyPr>
          <a:lstStyle/>
          <a:p>
            <a:pPr eaLnBrk="1" fontAlgn="auto" hangingPunct="1">
              <a:spcAft>
                <a:spcPts val="0"/>
              </a:spcAft>
              <a:defRPr/>
            </a:pPr>
            <a:r>
              <a:rPr lang="en-US" sz="2800" dirty="0" smtClean="0"/>
              <a:t>Negative uses of anonymity</a:t>
            </a:r>
          </a:p>
          <a:p>
            <a:pPr lvl="1" eaLnBrk="1" fontAlgn="auto" hangingPunct="1">
              <a:spcAft>
                <a:spcPts val="0"/>
              </a:spcAft>
              <a:defRPr/>
            </a:pPr>
            <a:r>
              <a:rPr lang="en-US" dirty="0" smtClean="0"/>
              <a:t>protects criminal and antisocial activities</a:t>
            </a:r>
          </a:p>
          <a:p>
            <a:pPr lvl="1" eaLnBrk="1" fontAlgn="auto" hangingPunct="1">
              <a:spcAft>
                <a:spcPts val="0"/>
              </a:spcAft>
              <a:defRPr/>
            </a:pPr>
            <a:r>
              <a:rPr lang="en-US" dirty="0" smtClean="0"/>
              <a:t>aids fraud, harassment, extortion, distribution of child pornography, theft, and copyright infringement</a:t>
            </a:r>
          </a:p>
          <a:p>
            <a:pPr lvl="1" eaLnBrk="1" fontAlgn="auto" hangingPunct="1">
              <a:spcAft>
                <a:spcPts val="0"/>
              </a:spcAft>
              <a:defRPr/>
            </a:pPr>
            <a:r>
              <a:rPr lang="en-US" dirty="0" smtClean="0"/>
              <a:t>masks illegal surveillance by government agencies</a:t>
            </a:r>
            <a:endParaRPr lang="en-US" dirty="0"/>
          </a:p>
          <a:p>
            <a:pPr eaLnBrk="1" fontAlgn="auto" hangingPunct="1">
              <a:spcAft>
                <a:spcPts val="0"/>
              </a:spcAft>
              <a:defRPr/>
            </a:pPr>
            <a:endParaRPr lang="en-US" dirty="0" smtClean="0"/>
          </a:p>
        </p:txBody>
      </p:sp>
      <p:pic>
        <p:nvPicPr>
          <p:cNvPr id="70658"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 </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idx="1"/>
          </p:nvPr>
        </p:nvSpPr>
        <p:spPr/>
        <p:txBody>
          <a:bodyPr rtlCol="0">
            <a:normAutofit/>
          </a:bodyPr>
          <a:lstStyle/>
          <a:p>
            <a:pPr marL="0" indent="0" eaLnBrk="1" fontAlgn="auto" hangingPunct="1">
              <a:spcAft>
                <a:spcPts val="0"/>
              </a:spcAft>
              <a:buFont typeface="Wingdings" pitchFamily="2" charset="2"/>
              <a:buNone/>
              <a:defRPr/>
            </a:pPr>
            <a:r>
              <a:rPr lang="en-US" dirty="0" smtClean="0"/>
              <a:t>Discussion Questions</a:t>
            </a:r>
          </a:p>
          <a:p>
            <a:pPr eaLnBrk="1" fontAlgn="auto" hangingPunct="1">
              <a:spcAft>
                <a:spcPts val="0"/>
              </a:spcAft>
              <a:defRPr/>
            </a:pPr>
            <a:r>
              <a:rPr lang="en-US" i="1" dirty="0" smtClean="0"/>
              <a:t>Where </a:t>
            </a:r>
            <a:r>
              <a:rPr lang="en-US" i="1" dirty="0"/>
              <a:t>(if anywhere) is anonymity appropriate on the Internet?</a:t>
            </a:r>
          </a:p>
          <a:p>
            <a:pPr eaLnBrk="1" fontAlgn="auto" hangingPunct="1">
              <a:spcAft>
                <a:spcPts val="0"/>
              </a:spcAft>
              <a:defRPr/>
            </a:pPr>
            <a:r>
              <a:rPr lang="en-US" i="1" dirty="0" smtClean="0"/>
              <a:t>Where </a:t>
            </a:r>
            <a:r>
              <a:rPr lang="en-US" i="1" dirty="0"/>
              <a:t>(if anywhere) should laws prohibit anonymity on the Internet?</a:t>
            </a:r>
          </a:p>
        </p:txBody>
      </p:sp>
      <p:pic>
        <p:nvPicPr>
          <p:cNvPr id="57346"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 </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marL="0" indent="0" eaLnBrk="1" fontAlgn="auto" hangingPunct="1">
              <a:spcAft>
                <a:spcPts val="0"/>
              </a:spcAft>
              <a:buFont typeface="Wingdings" pitchFamily="2" charset="2"/>
              <a:buNone/>
              <a:defRPr/>
            </a:pPr>
            <a:r>
              <a:rPr lang="en-US" sz="2600" dirty="0" smtClean="0"/>
              <a:t>Tools for communication, tools for oppression</a:t>
            </a:r>
          </a:p>
          <a:p>
            <a:pPr eaLnBrk="1" fontAlgn="auto" hangingPunct="1">
              <a:spcAft>
                <a:spcPts val="0"/>
              </a:spcAft>
              <a:defRPr/>
            </a:pPr>
            <a:r>
              <a:rPr lang="en-US" sz="2400" dirty="0" smtClean="0"/>
              <a:t>Authoritarian governments have impeded flow of information and opinion throughout history.</a:t>
            </a:r>
          </a:p>
          <a:p>
            <a:pPr eaLnBrk="1" fontAlgn="auto" hangingPunct="1">
              <a:spcAft>
                <a:spcPts val="0"/>
              </a:spcAft>
              <a:defRPr/>
            </a:pPr>
            <a:r>
              <a:rPr lang="en-US" sz="2400" dirty="0" smtClean="0"/>
              <a:t>The vibrant communication of the Internet threatens governments in countries that lack political and cultural freedom.</a:t>
            </a:r>
          </a:p>
          <a:p>
            <a:pPr eaLnBrk="1" fontAlgn="auto" hangingPunct="1">
              <a:spcAft>
                <a:spcPts val="0"/>
              </a:spcAft>
              <a:defRPr/>
            </a:pPr>
            <a:endParaRPr lang="en-US" sz="2800" dirty="0" smtClean="0"/>
          </a:p>
          <a:p>
            <a:pPr eaLnBrk="1" fontAlgn="auto" hangingPunct="1">
              <a:spcAft>
                <a:spcPts val="0"/>
              </a:spcAft>
              <a:defRPr/>
            </a:pPr>
            <a:endParaRPr lang="en-US" sz="2800" dirty="0"/>
          </a:p>
        </p:txBody>
      </p:sp>
      <p:pic>
        <p:nvPicPr>
          <p:cNvPr id="3"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69963" y="30163"/>
            <a:ext cx="7504112" cy="1444625"/>
          </a:xfrm>
        </p:spPr>
      </p:pic>
      <p:sp>
        <p:nvSpPr>
          <p:cNvPr id="5" name="Footer Placeholder 4"/>
          <p:cNvSpPr>
            <a:spLocks noGrp="1"/>
          </p:cNvSpPr>
          <p:nvPr>
            <p:ph type="ftr" sz="quarter" idx="10"/>
          </p:nvPr>
        </p:nvSpPr>
        <p:spPr/>
        <p:txBody>
          <a:bodyPr/>
          <a:lstStyle/>
          <a:p>
            <a:r>
              <a:rPr lang="en-US" smtClean="0"/>
              <a:t>Copyright © 2018, 2013, 2008 Pearson Education, Inc. All Rights Reserved </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1" name="Rectangle 7"/>
          <p:cNvSpPr>
            <a:spLocks noGrp="1" noChangeArrowheads="1"/>
          </p:cNvSpPr>
          <p:nvPr>
            <p:ph idx="1"/>
          </p:nvPr>
        </p:nvSpPr>
        <p:spPr/>
        <p:txBody>
          <a:bodyPr rtlCol="0">
            <a:normAutofit/>
          </a:bodyPr>
          <a:lstStyle/>
          <a:p>
            <a:pPr marL="0" indent="0" eaLnBrk="1" fontAlgn="auto" hangingPunct="1">
              <a:lnSpc>
                <a:spcPct val="90000"/>
              </a:lnSpc>
              <a:spcAft>
                <a:spcPts val="0"/>
              </a:spcAft>
              <a:buFont typeface="Wingdings" pitchFamily="2" charset="2"/>
              <a:buNone/>
              <a:defRPr/>
            </a:pPr>
            <a:r>
              <a:rPr lang="en-US" sz="2600" dirty="0"/>
              <a:t>Tools for communication, tools for </a:t>
            </a:r>
            <a:r>
              <a:rPr lang="en-US" sz="2600" dirty="0" smtClean="0"/>
              <a:t>oppression</a:t>
            </a:r>
            <a:endParaRPr lang="en-US" sz="2600" dirty="0"/>
          </a:p>
          <a:p>
            <a:pPr eaLnBrk="1" fontAlgn="auto" hangingPunct="1">
              <a:lnSpc>
                <a:spcPct val="90000"/>
              </a:lnSpc>
              <a:spcAft>
                <a:spcPts val="0"/>
              </a:spcAft>
              <a:defRPr/>
            </a:pPr>
            <a:r>
              <a:rPr lang="en-US" sz="2400" dirty="0" smtClean="0"/>
              <a:t>Attempts </a:t>
            </a:r>
            <a:r>
              <a:rPr lang="en-US" sz="2400" dirty="0"/>
              <a:t>to limit the flow of information on the Internet similar to earlier attempts to place limits on other communications media</a:t>
            </a:r>
          </a:p>
          <a:p>
            <a:pPr eaLnBrk="1" fontAlgn="auto" hangingPunct="1">
              <a:lnSpc>
                <a:spcPct val="90000"/>
              </a:lnSpc>
              <a:spcAft>
                <a:spcPts val="0"/>
              </a:spcAft>
              <a:defRPr/>
            </a:pPr>
            <a:r>
              <a:rPr lang="en-US" sz="2400" dirty="0"/>
              <a:t>Some countries own the Internet backbone within their </a:t>
            </a:r>
            <a:r>
              <a:rPr lang="en-US" sz="2400" dirty="0" smtClean="0"/>
              <a:t>countries and block specific sites and content </a:t>
            </a:r>
            <a:r>
              <a:rPr lang="en-US" sz="2400" dirty="0"/>
              <a:t>at the border </a:t>
            </a:r>
            <a:endParaRPr lang="en-US" sz="2400" dirty="0" smtClean="0"/>
          </a:p>
          <a:p>
            <a:pPr eaLnBrk="1" fontAlgn="auto" hangingPunct="1">
              <a:lnSpc>
                <a:spcPct val="90000"/>
              </a:lnSpc>
              <a:spcAft>
                <a:spcPts val="0"/>
              </a:spcAft>
              <a:defRPr/>
            </a:pPr>
            <a:r>
              <a:rPr lang="en-US" sz="2400" dirty="0" smtClean="0"/>
              <a:t>Some </a:t>
            </a:r>
            <a:r>
              <a:rPr lang="en-US" sz="2400" dirty="0"/>
              <a:t>countries ban all or certain types of access to the Internet</a:t>
            </a:r>
          </a:p>
          <a:p>
            <a:pPr marL="0" indent="0" eaLnBrk="1" fontAlgn="auto" hangingPunct="1">
              <a:lnSpc>
                <a:spcPct val="90000"/>
              </a:lnSpc>
              <a:spcAft>
                <a:spcPts val="0"/>
              </a:spcAft>
              <a:buFont typeface="Wingdings" pitchFamily="2" charset="2"/>
              <a:buNone/>
              <a:defRPr/>
            </a:pPr>
            <a:r>
              <a:rPr lang="en-US" sz="2800" dirty="0" smtClean="0"/>
              <a:t> </a:t>
            </a:r>
          </a:p>
        </p:txBody>
      </p:sp>
      <p:pic>
        <p:nvPicPr>
          <p:cNvPr id="6"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69963" y="30163"/>
            <a:ext cx="7504112" cy="144462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 </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5"/>
          <p:cNvSpPr>
            <a:spLocks noGrp="1" noChangeArrowheads="1"/>
          </p:cNvSpPr>
          <p:nvPr>
            <p:ph idx="1"/>
          </p:nvPr>
        </p:nvSpPr>
        <p:spPr/>
        <p:txBody>
          <a:bodyPr rtlCol="0">
            <a:normAutofit/>
          </a:bodyPr>
          <a:lstStyle/>
          <a:p>
            <a:pPr eaLnBrk="1" fontAlgn="auto" hangingPunct="1">
              <a:lnSpc>
                <a:spcPct val="90000"/>
              </a:lnSpc>
              <a:spcAft>
                <a:spcPts val="0"/>
              </a:spcAft>
              <a:defRPr/>
            </a:pPr>
            <a:r>
              <a:rPr lang="en-US" sz="2800" dirty="0" smtClean="0"/>
              <a:t>Obscenity</a:t>
            </a:r>
            <a:endParaRPr lang="en-US" sz="2800" dirty="0"/>
          </a:p>
          <a:p>
            <a:pPr lvl="1" eaLnBrk="1" fontAlgn="auto" hangingPunct="1">
              <a:lnSpc>
                <a:spcPct val="90000"/>
              </a:lnSpc>
              <a:spcAft>
                <a:spcPts val="0"/>
              </a:spcAft>
              <a:defRPr/>
            </a:pPr>
            <a:r>
              <a:rPr lang="en-US" dirty="0"/>
              <a:t>Depicts a sexual act against state law</a:t>
            </a:r>
          </a:p>
          <a:p>
            <a:pPr lvl="1" eaLnBrk="1" fontAlgn="auto" hangingPunct="1">
              <a:lnSpc>
                <a:spcPct val="90000"/>
              </a:lnSpc>
              <a:spcAft>
                <a:spcPts val="0"/>
              </a:spcAft>
              <a:defRPr/>
            </a:pPr>
            <a:r>
              <a:rPr lang="en-US" dirty="0"/>
              <a:t>Depicts these acts in a patently offensive manner that appeals to prurient interest as judged by a reasonable person using </a:t>
            </a:r>
            <a:r>
              <a:rPr lang="en-US" dirty="0"/>
              <a:t>community</a:t>
            </a:r>
            <a:r>
              <a:rPr lang="en-US" dirty="0"/>
              <a:t> standards</a:t>
            </a:r>
          </a:p>
          <a:p>
            <a:pPr lvl="1" eaLnBrk="1" fontAlgn="auto" hangingPunct="1">
              <a:lnSpc>
                <a:spcPct val="90000"/>
              </a:lnSpc>
              <a:spcAft>
                <a:spcPts val="0"/>
              </a:spcAft>
              <a:defRPr/>
            </a:pPr>
            <a:r>
              <a:rPr lang="en-US" dirty="0"/>
              <a:t>Lacks literary, artistic, social, political or scientific value</a:t>
            </a:r>
          </a:p>
        </p:txBody>
      </p:sp>
      <p:sp>
        <p:nvSpPr>
          <p:cNvPr id="3" name="Footer Placeholder 2"/>
          <p:cNvSpPr>
            <a:spLocks noGrp="1"/>
          </p:cNvSpPr>
          <p:nvPr>
            <p:ph type="ftr" sz="quarter" idx="10"/>
          </p:nvPr>
        </p:nvSpPr>
        <p:spPr/>
        <p:txBody>
          <a:bodyPr/>
          <a:lstStyle/>
          <a:p>
            <a:r>
              <a:rPr lang="en-US" smtClean="0"/>
              <a:t>Copyright © 2018, 2013, 2008 Pearson Education, Inc. All Rights Reserved </a:t>
            </a:r>
            <a:endParaRPr lang="en-US"/>
          </a:p>
        </p:txBody>
      </p:sp>
      <p:sp>
        <p:nvSpPr>
          <p:cNvPr id="2" name="Title 1"/>
          <p:cNvSpPr>
            <a:spLocks noGrp="1"/>
          </p:cNvSpPr>
          <p:nvPr>
            <p:ph type="title"/>
          </p:nvPr>
        </p:nvSpPr>
        <p:spPr/>
        <p:txBody>
          <a:bodyPr/>
          <a:lstStyle/>
          <a:p>
            <a:r>
              <a:rPr lang="en-US" dirty="0" smtClean="0"/>
              <a:t>Restrictions on Freedom of Speech</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1" name="Rectangle 7"/>
          <p:cNvSpPr>
            <a:spLocks noGrp="1" noChangeArrowheads="1"/>
          </p:cNvSpPr>
          <p:nvPr>
            <p:ph idx="1"/>
          </p:nvPr>
        </p:nvSpPr>
        <p:spPr>
          <a:xfrm>
            <a:off x="1219200" y="1371600"/>
            <a:ext cx="7772400" cy="4876800"/>
          </a:xfrm>
        </p:spPr>
        <p:txBody>
          <a:bodyPr rtlCol="0">
            <a:normAutofit/>
          </a:bodyPr>
          <a:lstStyle/>
          <a:p>
            <a:pPr marL="0" indent="0" eaLnBrk="1" fontAlgn="auto" hangingPunct="1">
              <a:lnSpc>
                <a:spcPct val="90000"/>
              </a:lnSpc>
              <a:spcAft>
                <a:spcPts val="0"/>
              </a:spcAft>
              <a:buFont typeface="Wingdings" pitchFamily="2" charset="2"/>
              <a:buNone/>
              <a:defRPr/>
            </a:pPr>
            <a:r>
              <a:rPr lang="en-US" sz="2600" dirty="0"/>
              <a:t>Tools for communication, tools for </a:t>
            </a:r>
            <a:r>
              <a:rPr lang="en-US" sz="2600" dirty="0" smtClean="0"/>
              <a:t>oppression</a:t>
            </a:r>
            <a:endParaRPr lang="en-US" sz="2600" dirty="0"/>
          </a:p>
          <a:p>
            <a:pPr eaLnBrk="1" fontAlgn="auto" hangingPunct="1">
              <a:spcAft>
                <a:spcPts val="0"/>
              </a:spcAft>
              <a:defRPr/>
            </a:pPr>
            <a:r>
              <a:rPr lang="en-US" altLang="en-US" sz="2400" dirty="0"/>
              <a:t>Avoiding censorship: the global nature of the Net allows restrictions (or barriers) in one country to be circumvented by using networks in other, less restrictive countries.</a:t>
            </a:r>
          </a:p>
          <a:p>
            <a:pPr eaLnBrk="1" fontAlgn="auto" hangingPunct="1">
              <a:spcAft>
                <a:spcPts val="0"/>
              </a:spcAft>
              <a:defRPr/>
            </a:pPr>
            <a:r>
              <a:rPr lang="en-US" altLang="en-US" sz="2400" dirty="0"/>
              <a:t>Creating censorship: the global nature of the Net makes it easier for one nation to impose restrictive standards on others.</a:t>
            </a:r>
          </a:p>
          <a:p>
            <a:pPr marL="0" indent="0" eaLnBrk="1" fontAlgn="auto" hangingPunct="1">
              <a:lnSpc>
                <a:spcPct val="90000"/>
              </a:lnSpc>
              <a:spcAft>
                <a:spcPts val="0"/>
              </a:spcAft>
              <a:buFont typeface="Wingdings" pitchFamily="2" charset="2"/>
              <a:buNone/>
              <a:defRPr/>
            </a:pPr>
            <a:endParaRPr lang="en-US" sz="2400" dirty="0" smtClean="0"/>
          </a:p>
        </p:txBody>
      </p:sp>
      <p:pic>
        <p:nvPicPr>
          <p:cNvPr id="6"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69963" y="30163"/>
            <a:ext cx="7504112" cy="144462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 </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1371600"/>
            <a:ext cx="7543800" cy="4876800"/>
          </a:xfrm>
        </p:spPr>
        <p:txBody>
          <a:bodyPr rtlCol="0">
            <a:normAutofit/>
          </a:bodyPr>
          <a:lstStyle/>
          <a:p>
            <a:pPr marL="0" indent="0" eaLnBrk="1" fontAlgn="auto" hangingPunct="1">
              <a:spcAft>
                <a:spcPts val="0"/>
              </a:spcAft>
              <a:buFont typeface="Wingdings" pitchFamily="2" charset="2"/>
              <a:buNone/>
              <a:defRPr/>
            </a:pPr>
            <a:r>
              <a:rPr lang="en-US" dirty="0" smtClean="0"/>
              <a:t>Discussion Question</a:t>
            </a:r>
          </a:p>
          <a:p>
            <a:pPr eaLnBrk="1" fontAlgn="auto" hangingPunct="1">
              <a:spcAft>
                <a:spcPts val="0"/>
              </a:spcAft>
              <a:defRPr/>
            </a:pPr>
            <a:r>
              <a:rPr lang="en-US" sz="2800" i="1" dirty="0" smtClean="0"/>
              <a:t>Will the Internet and related communication technologies be tools for increasing political freedom, or will they give more power to governments to spy on, control, and restrict their people?</a:t>
            </a:r>
            <a:endParaRPr lang="en-US" sz="2800" i="1" dirty="0"/>
          </a:p>
        </p:txBody>
      </p:sp>
      <p:pic>
        <p:nvPicPr>
          <p:cNvPr id="5"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69963" y="30163"/>
            <a:ext cx="7504112" cy="1444625"/>
          </a:xfrm>
        </p:spPr>
      </p:pic>
      <p:sp>
        <p:nvSpPr>
          <p:cNvPr id="4" name="Footer Placeholder 3"/>
          <p:cNvSpPr>
            <a:spLocks noGrp="1"/>
          </p:cNvSpPr>
          <p:nvPr>
            <p:ph type="ftr" sz="quarter" idx="10"/>
          </p:nvPr>
        </p:nvSpPr>
        <p:spPr/>
        <p:txBody>
          <a:bodyPr/>
          <a:lstStyle/>
          <a:p>
            <a:r>
              <a:rPr lang="en-US" smtClean="0"/>
              <a:t>Copyright © 2018, 2013, 2008 Pearson Education, Inc. All Rights Reserved </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1" name="Rectangle 7"/>
          <p:cNvSpPr>
            <a:spLocks noGrp="1" noChangeArrowheads="1"/>
          </p:cNvSpPr>
          <p:nvPr>
            <p:ph idx="1"/>
          </p:nvPr>
        </p:nvSpPr>
        <p:spPr/>
        <p:txBody>
          <a:bodyPr rtlCol="0">
            <a:normAutofit/>
          </a:bodyPr>
          <a:lstStyle/>
          <a:p>
            <a:pPr marL="0" indent="0" eaLnBrk="1" fontAlgn="auto" hangingPunct="1">
              <a:lnSpc>
                <a:spcPct val="90000"/>
              </a:lnSpc>
              <a:spcAft>
                <a:spcPts val="0"/>
              </a:spcAft>
              <a:buFont typeface="Wingdings" pitchFamily="2" charset="2"/>
              <a:buNone/>
              <a:defRPr/>
            </a:pPr>
            <a:r>
              <a:rPr lang="en-US" sz="2800" dirty="0" smtClean="0"/>
              <a:t>The role of private companies in aiding and abetting </a:t>
            </a:r>
            <a:r>
              <a:rPr lang="en-US" sz="2800" dirty="0" smtClean="0"/>
              <a:t>foreign </a:t>
            </a:r>
            <a:r>
              <a:rPr lang="en-US" sz="2800" dirty="0"/>
              <a:t>c</a:t>
            </a:r>
            <a:r>
              <a:rPr lang="en-US" sz="2800" dirty="0" smtClean="0"/>
              <a:t>ensors and repressive regimes</a:t>
            </a:r>
          </a:p>
          <a:p>
            <a:pPr eaLnBrk="1" fontAlgn="auto" hangingPunct="1">
              <a:spcAft>
                <a:spcPts val="0"/>
              </a:spcAft>
              <a:defRPr/>
            </a:pPr>
            <a:r>
              <a:rPr lang="en-US" sz="2800" dirty="0"/>
              <a:t>Companies who do business in countries that control Internet access must comply with the local laws</a:t>
            </a:r>
          </a:p>
          <a:p>
            <a:pPr eaLnBrk="1" fontAlgn="auto" hangingPunct="1">
              <a:spcAft>
                <a:spcPts val="0"/>
              </a:spcAft>
              <a:defRPr/>
            </a:pPr>
            <a:r>
              <a:rPr lang="en-US" sz="2800" dirty="0"/>
              <a:t>Google argued that some access is better than no access</a:t>
            </a:r>
          </a:p>
          <a:p>
            <a:pPr marL="0" indent="0" eaLnBrk="1" fontAlgn="auto" hangingPunct="1">
              <a:lnSpc>
                <a:spcPct val="90000"/>
              </a:lnSpc>
              <a:spcAft>
                <a:spcPts val="0"/>
              </a:spcAft>
              <a:buFont typeface="Wingdings" pitchFamily="2" charset="2"/>
              <a:buNone/>
              <a:defRPr/>
            </a:pPr>
            <a:r>
              <a:rPr lang="en-US" sz="2800" dirty="0" smtClean="0"/>
              <a:t> </a:t>
            </a:r>
          </a:p>
        </p:txBody>
      </p:sp>
      <p:pic>
        <p:nvPicPr>
          <p:cNvPr id="6"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69963" y="30163"/>
            <a:ext cx="7504112" cy="144462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 </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1" name="Rectangle 7"/>
          <p:cNvSpPr>
            <a:spLocks noGrp="1" noChangeArrowheads="1"/>
          </p:cNvSpPr>
          <p:nvPr>
            <p:ph idx="1"/>
          </p:nvPr>
        </p:nvSpPr>
        <p:spPr/>
        <p:txBody>
          <a:bodyPr rtlCol="0">
            <a:normAutofit fontScale="92500" lnSpcReduction="10000"/>
          </a:bodyPr>
          <a:lstStyle/>
          <a:p>
            <a:pPr marL="0" indent="0" eaLnBrk="1" fontAlgn="auto" hangingPunct="1">
              <a:lnSpc>
                <a:spcPct val="90000"/>
              </a:lnSpc>
              <a:spcAft>
                <a:spcPts val="0"/>
              </a:spcAft>
              <a:buFont typeface="Wingdings" pitchFamily="2" charset="2"/>
              <a:buNone/>
              <a:defRPr/>
            </a:pPr>
            <a:r>
              <a:rPr lang="en-US" dirty="0" smtClean="0"/>
              <a:t>Discussion Questions</a:t>
            </a:r>
          </a:p>
          <a:p>
            <a:pPr eaLnBrk="1" fontAlgn="auto" hangingPunct="1">
              <a:spcAft>
                <a:spcPts val="0"/>
              </a:spcAft>
              <a:defRPr/>
            </a:pPr>
            <a:r>
              <a:rPr lang="en-US" sz="2800" i="1" dirty="0" smtClean="0"/>
              <a:t>When U.S. or other non-Chinese companies set up branches in China and comply with restrictive laws, should we view them as </a:t>
            </a:r>
            <a:r>
              <a:rPr lang="en-US" sz="2800" i="1" dirty="0" smtClean="0"/>
              <a:t>doing a good thing </a:t>
            </a:r>
            <a:r>
              <a:rPr lang="en-US" sz="2800" i="1" dirty="0"/>
              <a:t>- appropriately respecting the culture and laws of the host </a:t>
            </a:r>
            <a:r>
              <a:rPr lang="en-US" sz="2800" i="1" dirty="0" smtClean="0"/>
              <a:t>country, and providing </a:t>
            </a:r>
            <a:r>
              <a:rPr lang="en-US" sz="2800" i="1" dirty="0" smtClean="0"/>
              <a:t>more access to information in China than would otherwise exist, albeit not as much as is technically possible</a:t>
            </a:r>
            <a:r>
              <a:rPr lang="en-US" sz="2800" i="1" dirty="0"/>
              <a:t>?</a:t>
            </a:r>
            <a:endParaRPr lang="en-US" sz="2800" i="1" dirty="0" smtClean="0"/>
          </a:p>
          <a:p>
            <a:pPr eaLnBrk="1" fontAlgn="auto" hangingPunct="1">
              <a:spcAft>
                <a:spcPts val="0"/>
              </a:spcAft>
              <a:defRPr/>
            </a:pPr>
            <a:r>
              <a:rPr lang="en-US" sz="2800" i="1" dirty="0" smtClean="0"/>
              <a:t>Or s</a:t>
            </a:r>
            <a:r>
              <a:rPr lang="en-US" sz="2800" i="1" dirty="0" smtClean="0"/>
              <a:t>hould </a:t>
            </a:r>
            <a:r>
              <a:rPr lang="en-US" sz="2800" i="1" dirty="0"/>
              <a:t>we view them as partners in the Chinese government’s ethically unacceptable restriction on debate and access to information by its citizens?</a:t>
            </a:r>
          </a:p>
          <a:p>
            <a:pPr marL="0" indent="0" eaLnBrk="1" fontAlgn="auto" hangingPunct="1">
              <a:lnSpc>
                <a:spcPct val="90000"/>
              </a:lnSpc>
              <a:spcAft>
                <a:spcPts val="0"/>
              </a:spcAft>
              <a:buFont typeface="Wingdings" pitchFamily="2" charset="2"/>
              <a:buNone/>
              <a:defRPr/>
            </a:pPr>
            <a:r>
              <a:rPr lang="en-US" sz="2800" dirty="0" smtClean="0"/>
              <a:t> </a:t>
            </a:r>
            <a:endParaRPr lang="en-US" sz="2800" dirty="0" smtClean="0"/>
          </a:p>
        </p:txBody>
      </p:sp>
      <p:pic>
        <p:nvPicPr>
          <p:cNvPr id="6"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69963" y="30163"/>
            <a:ext cx="7504112" cy="144462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 </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idx="1"/>
          </p:nvPr>
        </p:nvSpPr>
        <p:spPr/>
        <p:txBody>
          <a:bodyPr rtlCol="0">
            <a:normAutofit/>
          </a:bodyPr>
          <a:lstStyle/>
          <a:p>
            <a:pPr eaLnBrk="1" fontAlgn="auto" hangingPunct="1">
              <a:spcAft>
                <a:spcPts val="0"/>
              </a:spcAft>
              <a:defRPr/>
            </a:pPr>
            <a:r>
              <a:rPr lang="en-US" dirty="0" smtClean="0"/>
              <a:t>Net Neutrality</a:t>
            </a:r>
          </a:p>
          <a:p>
            <a:pPr lvl="1" eaLnBrk="1" fontAlgn="auto" hangingPunct="1">
              <a:spcAft>
                <a:spcPts val="0"/>
              </a:spcAft>
              <a:defRPr/>
            </a:pPr>
            <a:r>
              <a:rPr lang="en-US" dirty="0" smtClean="0"/>
              <a:t>Refers to a variety of proposals for restrictions on how telephone and cable companies interact with their broadband customers  and set fees for services.</a:t>
            </a:r>
          </a:p>
          <a:p>
            <a:pPr lvl="1" eaLnBrk="1" fontAlgn="auto" hangingPunct="1">
              <a:spcAft>
                <a:spcPts val="0"/>
              </a:spcAft>
              <a:defRPr/>
            </a:pPr>
            <a:endParaRPr lang="en-US" dirty="0" smtClean="0"/>
          </a:p>
        </p:txBody>
      </p:sp>
      <p:pic>
        <p:nvPicPr>
          <p:cNvPr id="77826"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49213"/>
            <a:ext cx="7540625" cy="1585913"/>
          </a:xfrm>
        </p:spPr>
      </p:pic>
      <p:sp>
        <p:nvSpPr>
          <p:cNvPr id="3" name="Footer Placeholder 2"/>
          <p:cNvSpPr>
            <a:spLocks noGrp="1"/>
          </p:cNvSpPr>
          <p:nvPr>
            <p:ph type="ftr" sz="quarter" idx="10"/>
          </p:nvPr>
        </p:nvSpPr>
        <p:spPr/>
        <p:txBody>
          <a:bodyPr/>
          <a:lstStyle/>
          <a:p>
            <a:r>
              <a:rPr lang="en-US" smtClean="0"/>
              <a:t>Copyright © 2018, 2013, 2008 Pearson Education, Inc. All Rights Reserved </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idx="1"/>
          </p:nvPr>
        </p:nvSpPr>
        <p:spPr/>
        <p:txBody>
          <a:bodyPr rtlCol="0">
            <a:normAutofit fontScale="85000" lnSpcReduction="10000"/>
          </a:bodyPr>
          <a:lstStyle/>
          <a:p>
            <a:pPr eaLnBrk="1" fontAlgn="auto" hangingPunct="1">
              <a:spcAft>
                <a:spcPts val="0"/>
              </a:spcAft>
              <a:defRPr/>
            </a:pPr>
            <a:r>
              <a:rPr lang="en-US" dirty="0" smtClean="0"/>
              <a:t>Net </a:t>
            </a:r>
            <a:r>
              <a:rPr lang="en-US" dirty="0"/>
              <a:t>Neutrality</a:t>
            </a:r>
          </a:p>
          <a:p>
            <a:pPr lvl="1" eaLnBrk="1" fontAlgn="auto" hangingPunct="1">
              <a:spcAft>
                <a:spcPts val="0"/>
              </a:spcAft>
              <a:defRPr/>
            </a:pPr>
            <a:r>
              <a:rPr lang="en-US" dirty="0" smtClean="0"/>
              <a:t>Argue for equal treatment of all </a:t>
            </a:r>
            <a:r>
              <a:rPr lang="en-US" dirty="0" smtClean="0"/>
              <a:t>customers and providers on the Internet by ISPs such as Verizon, Comcast etc.</a:t>
            </a:r>
            <a:endParaRPr lang="en-US" dirty="0" smtClean="0"/>
          </a:p>
          <a:p>
            <a:pPr eaLnBrk="1" fontAlgn="auto" hangingPunct="1">
              <a:spcAft>
                <a:spcPts val="0"/>
              </a:spcAft>
              <a:defRPr/>
            </a:pPr>
            <a:r>
              <a:rPr lang="en-US" dirty="0" smtClean="0"/>
              <a:t>Arguments for</a:t>
            </a:r>
          </a:p>
          <a:p>
            <a:pPr lvl="1" eaLnBrk="1" fontAlgn="auto" hangingPunct="1">
              <a:spcAft>
                <a:spcPts val="0"/>
              </a:spcAft>
              <a:defRPr/>
            </a:pPr>
            <a:r>
              <a:rPr lang="en-US" dirty="0" smtClean="0"/>
              <a:t>A form of censorship, will prevent innovation, Internet pipe providers have no business throttling </a:t>
            </a:r>
            <a:r>
              <a:rPr lang="en-US" dirty="0" err="1" smtClean="0"/>
              <a:t>content,they</a:t>
            </a:r>
            <a:r>
              <a:rPr lang="en-US" dirty="0" smtClean="0"/>
              <a:t> will promote their own businesses,...</a:t>
            </a:r>
            <a:endParaRPr lang="en-US" dirty="0" smtClean="0"/>
          </a:p>
          <a:p>
            <a:pPr eaLnBrk="1" fontAlgn="auto" hangingPunct="1">
              <a:spcAft>
                <a:spcPts val="0"/>
              </a:spcAft>
              <a:defRPr/>
            </a:pPr>
            <a:r>
              <a:rPr lang="en-US" dirty="0" smtClean="0"/>
              <a:t>Arguments against</a:t>
            </a:r>
            <a:endParaRPr lang="en-US" dirty="0" smtClean="0"/>
          </a:p>
          <a:p>
            <a:pPr lvl="1" eaLnBrk="1" fontAlgn="auto" hangingPunct="1">
              <a:spcAft>
                <a:spcPts val="0"/>
              </a:spcAft>
              <a:defRPr/>
            </a:pPr>
            <a:r>
              <a:rPr lang="en-US" dirty="0" smtClean="0"/>
              <a:t>Government should not </a:t>
            </a:r>
            <a:r>
              <a:rPr lang="en-US" dirty="0" err="1" smtClean="0"/>
              <a:t>interefer</a:t>
            </a:r>
            <a:r>
              <a:rPr lang="en-US" dirty="0" smtClean="0"/>
              <a:t> in free markets, consumers will benefit with tiers of service at different costs, Internet pipe </a:t>
            </a:r>
            <a:r>
              <a:rPr lang="en-US" dirty="0" err="1" smtClean="0"/>
              <a:t>ownres</a:t>
            </a:r>
            <a:r>
              <a:rPr lang="en-US" dirty="0" smtClean="0"/>
              <a:t> should be able to control what flows through their pipes,...</a:t>
            </a:r>
            <a:endParaRPr lang="en-US" dirty="0"/>
          </a:p>
        </p:txBody>
      </p:sp>
      <p:sp>
        <p:nvSpPr>
          <p:cNvPr id="3" name="Footer Placeholder 2"/>
          <p:cNvSpPr>
            <a:spLocks noGrp="1"/>
          </p:cNvSpPr>
          <p:nvPr>
            <p:ph type="ftr" sz="quarter" idx="10"/>
          </p:nvPr>
        </p:nvSpPr>
        <p:spPr/>
        <p:txBody>
          <a:bodyPr/>
          <a:lstStyle/>
          <a:p>
            <a:r>
              <a:rPr lang="en-US" smtClean="0"/>
              <a:t>Copyright © 2018, 2013, 2008 Pearson Education, Inc. All Rights Reserved </a:t>
            </a:r>
            <a:endParaRPr lang="en-US"/>
          </a:p>
        </p:txBody>
      </p:sp>
      <p:sp>
        <p:nvSpPr>
          <p:cNvPr id="2" name="Title 1"/>
          <p:cNvSpPr>
            <a:spLocks noGrp="1"/>
          </p:cNvSpPr>
          <p:nvPr>
            <p:ph type="title"/>
          </p:nvPr>
        </p:nvSpPr>
        <p:spPr/>
        <p:txBody>
          <a:bodyPr/>
          <a:lstStyle/>
          <a:p>
            <a:r>
              <a:rPr lang="en-US" dirty="0" smtClean="0"/>
              <a:t>Two sides of net neutrality</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Rectangle 5"/>
          <p:cNvSpPr>
            <a:spLocks noGrp="1" noChangeArrowheads="1"/>
          </p:cNvSpPr>
          <p:nvPr>
            <p:ph idx="1"/>
          </p:nvPr>
        </p:nvSpPr>
        <p:spPr/>
        <p:txBody>
          <a:bodyPr rtlCol="0">
            <a:normAutofit/>
          </a:bodyPr>
          <a:lstStyle/>
          <a:p>
            <a:pPr marL="0" indent="0" eaLnBrk="1" fontAlgn="auto" hangingPunct="1">
              <a:spcAft>
                <a:spcPts val="0"/>
              </a:spcAft>
              <a:buFont typeface="Wingdings" pitchFamily="2" charset="2"/>
              <a:buNone/>
              <a:defRPr/>
            </a:pPr>
            <a:r>
              <a:rPr lang="en-US" dirty="0" smtClean="0"/>
              <a:t>Discussion Question</a:t>
            </a:r>
          </a:p>
          <a:p>
            <a:pPr eaLnBrk="1" fontAlgn="auto" hangingPunct="1">
              <a:spcAft>
                <a:spcPts val="0"/>
              </a:spcAft>
              <a:defRPr/>
            </a:pPr>
            <a:r>
              <a:rPr lang="en-US" i="1" dirty="0" smtClean="0"/>
              <a:t>How young should children be before they are allowed to access the internet with filters? How old should they be before </a:t>
            </a:r>
            <a:r>
              <a:rPr lang="en-US" i="1" dirty="0" smtClean="0"/>
              <a:t>children are allowed full Internet access? </a:t>
            </a:r>
            <a:r>
              <a:rPr lang="en-US" i="1" dirty="0" smtClean="0"/>
              <a:t>Justify your decisions</a:t>
            </a:r>
            <a:endParaRPr lang="en-US" i="1" dirty="0"/>
          </a:p>
        </p:txBody>
      </p:sp>
      <p:pic>
        <p:nvPicPr>
          <p:cNvPr id="9" name="Rectangle 4"/>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50913" y="182563"/>
            <a:ext cx="7523162" cy="128587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 </a:t>
            </a:r>
            <a:endParaRPr lang="en-US"/>
          </a:p>
        </p:txBody>
      </p:sp>
    </p:spTree>
    <p:extLst>
      <p:ext uri="{BB962C8B-B14F-4D97-AF65-F5344CB8AC3E}">
        <p14:creationId xmlns:p14="http://schemas.microsoft.com/office/powerpoint/2010/main" val="20283786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marL="0" indent="0" eaLnBrk="1" fontAlgn="auto" hangingPunct="1">
              <a:spcAft>
                <a:spcPts val="0"/>
              </a:spcAft>
              <a:buFont typeface="Wingdings" pitchFamily="2" charset="2"/>
              <a:buNone/>
              <a:defRPr/>
            </a:pPr>
            <a:r>
              <a:rPr lang="en-US" dirty="0" smtClean="0"/>
              <a:t>Discussion Question</a:t>
            </a:r>
          </a:p>
          <a:p>
            <a:pPr eaLnBrk="1" fontAlgn="auto" hangingPunct="1">
              <a:spcAft>
                <a:spcPts val="0"/>
              </a:spcAft>
              <a:defRPr/>
            </a:pPr>
            <a:r>
              <a:rPr lang="en-US" sz="2800" i="1" dirty="0" smtClean="0"/>
              <a:t>Does </a:t>
            </a:r>
            <a:r>
              <a:rPr lang="en-US" sz="2800" i="1" dirty="0"/>
              <a:t>the value of informing the public </a:t>
            </a:r>
            <a:r>
              <a:rPr lang="en-US" sz="2800" i="1" dirty="0" smtClean="0"/>
              <a:t>of controversial and sensitive information outweigh </a:t>
            </a:r>
            <a:r>
              <a:rPr lang="en-US" sz="2800" i="1" dirty="0"/>
              <a:t>the </a:t>
            </a:r>
            <a:r>
              <a:rPr lang="en-US" sz="2800" i="1" dirty="0" smtClean="0"/>
              <a:t>dangers and risks?</a:t>
            </a:r>
            <a:endParaRPr lang="en-US" sz="2800" i="1" dirty="0"/>
          </a:p>
        </p:txBody>
      </p:sp>
      <p:pic>
        <p:nvPicPr>
          <p:cNvPr id="5"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69963" y="30163"/>
            <a:ext cx="7504112" cy="1444625"/>
          </a:xfrm>
        </p:spPr>
      </p:pic>
      <p:sp>
        <p:nvSpPr>
          <p:cNvPr id="4" name="Footer Placeholder 3"/>
          <p:cNvSpPr>
            <a:spLocks noGrp="1"/>
          </p:cNvSpPr>
          <p:nvPr>
            <p:ph type="ftr" sz="quarter" idx="10"/>
          </p:nvPr>
        </p:nvSpPr>
        <p:spPr/>
        <p:txBody>
          <a:bodyPr/>
          <a:lstStyle/>
          <a:p>
            <a:r>
              <a:rPr lang="en-US" smtClean="0"/>
              <a:t>Copyright © 2018, 2013, 2008 Pearson Education, Inc. All Rights Reserved </a:t>
            </a:r>
            <a:endParaRPr lang="en-US"/>
          </a:p>
        </p:txBody>
      </p:sp>
    </p:spTree>
    <p:extLst>
      <p:ext uri="{BB962C8B-B14F-4D97-AF65-F5344CB8AC3E}">
        <p14:creationId xmlns:p14="http://schemas.microsoft.com/office/powerpoint/2010/main" val="24443853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idx="1"/>
          </p:nvPr>
        </p:nvSpPr>
        <p:spPr/>
        <p:txBody>
          <a:bodyPr rtlCol="0">
            <a:normAutofit/>
          </a:bodyPr>
          <a:lstStyle/>
          <a:p>
            <a:pPr marL="0" indent="0" eaLnBrk="1" fontAlgn="auto" hangingPunct="1">
              <a:spcAft>
                <a:spcPts val="0"/>
              </a:spcAft>
              <a:buFont typeface="Wingdings" pitchFamily="2" charset="2"/>
              <a:buNone/>
              <a:defRPr/>
            </a:pPr>
            <a:r>
              <a:rPr lang="en-US" dirty="0" smtClean="0"/>
              <a:t>Discussion Questions</a:t>
            </a:r>
          </a:p>
          <a:p>
            <a:pPr eaLnBrk="1" fontAlgn="auto" hangingPunct="1">
              <a:spcAft>
                <a:spcPts val="0"/>
              </a:spcAft>
              <a:defRPr/>
            </a:pPr>
            <a:r>
              <a:rPr lang="en-US" i="1" dirty="0" smtClean="0"/>
              <a:t>Where </a:t>
            </a:r>
            <a:r>
              <a:rPr lang="en-US" i="1" dirty="0"/>
              <a:t>(if anywhere) is anonymity appropriate on the Internet?</a:t>
            </a:r>
          </a:p>
          <a:p>
            <a:pPr eaLnBrk="1" fontAlgn="auto" hangingPunct="1">
              <a:spcAft>
                <a:spcPts val="0"/>
              </a:spcAft>
              <a:defRPr/>
            </a:pPr>
            <a:r>
              <a:rPr lang="en-US" i="1" dirty="0" smtClean="0"/>
              <a:t>Where </a:t>
            </a:r>
            <a:r>
              <a:rPr lang="en-US" i="1" dirty="0"/>
              <a:t>(if anywhere) should laws prohibit anonymity on the Internet?</a:t>
            </a:r>
          </a:p>
        </p:txBody>
      </p:sp>
      <p:pic>
        <p:nvPicPr>
          <p:cNvPr id="57346"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 </a:t>
            </a:r>
            <a:endParaRPr lang="en-US"/>
          </a:p>
        </p:txBody>
      </p:sp>
    </p:spTree>
    <p:extLst>
      <p:ext uri="{BB962C8B-B14F-4D97-AF65-F5344CB8AC3E}">
        <p14:creationId xmlns:p14="http://schemas.microsoft.com/office/powerpoint/2010/main" val="8470612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1371600"/>
            <a:ext cx="7543800" cy="4876800"/>
          </a:xfrm>
        </p:spPr>
        <p:txBody>
          <a:bodyPr rtlCol="0">
            <a:normAutofit/>
          </a:bodyPr>
          <a:lstStyle/>
          <a:p>
            <a:pPr marL="0" indent="0" eaLnBrk="1" fontAlgn="auto" hangingPunct="1">
              <a:spcAft>
                <a:spcPts val="0"/>
              </a:spcAft>
              <a:buFont typeface="Wingdings" pitchFamily="2" charset="2"/>
              <a:buNone/>
              <a:defRPr/>
            </a:pPr>
            <a:r>
              <a:rPr lang="en-US" dirty="0" smtClean="0"/>
              <a:t>Discussion Question</a:t>
            </a:r>
          </a:p>
          <a:p>
            <a:pPr eaLnBrk="1" fontAlgn="auto" hangingPunct="1">
              <a:spcAft>
                <a:spcPts val="0"/>
              </a:spcAft>
              <a:defRPr/>
            </a:pPr>
            <a:r>
              <a:rPr lang="en-US" sz="2800" i="1" dirty="0" smtClean="0"/>
              <a:t>Will the Internet and related communication technologies be tools for increasing political freedom, or will they give more power to governments to spy on, control, and restrict their people?</a:t>
            </a:r>
            <a:endParaRPr lang="en-US" sz="2800" i="1" dirty="0"/>
          </a:p>
        </p:txBody>
      </p:sp>
      <p:pic>
        <p:nvPicPr>
          <p:cNvPr id="5"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69963" y="30163"/>
            <a:ext cx="7504112" cy="1444625"/>
          </a:xfrm>
        </p:spPr>
      </p:pic>
      <p:sp>
        <p:nvSpPr>
          <p:cNvPr id="4" name="Footer Placeholder 3"/>
          <p:cNvSpPr>
            <a:spLocks noGrp="1"/>
          </p:cNvSpPr>
          <p:nvPr>
            <p:ph type="ftr" sz="quarter" idx="10"/>
          </p:nvPr>
        </p:nvSpPr>
        <p:spPr/>
        <p:txBody>
          <a:bodyPr/>
          <a:lstStyle/>
          <a:p>
            <a:r>
              <a:rPr lang="en-US" smtClean="0"/>
              <a:t>Copyright © 2018, 2013, 2008 Pearson Education, Inc. All Rights Reserved </a:t>
            </a:r>
            <a:endParaRPr lang="en-US"/>
          </a:p>
        </p:txBody>
      </p:sp>
    </p:spTree>
    <p:extLst>
      <p:ext uri="{BB962C8B-B14F-4D97-AF65-F5344CB8AC3E}">
        <p14:creationId xmlns:p14="http://schemas.microsoft.com/office/powerpoint/2010/main" val="33897898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43" name="Rectangle 11"/>
          <p:cNvSpPr>
            <a:spLocks noGrp="1" noChangeArrowheads="1"/>
          </p:cNvSpPr>
          <p:nvPr>
            <p:ph idx="1"/>
          </p:nvPr>
        </p:nvSpPr>
        <p:spPr>
          <a:xfrm>
            <a:off x="1219200" y="1371600"/>
            <a:ext cx="7696200" cy="4876800"/>
          </a:xfrm>
        </p:spPr>
        <p:txBody>
          <a:bodyPr rtlCol="0">
            <a:normAutofit/>
          </a:bodyPr>
          <a:lstStyle/>
          <a:p>
            <a:pPr eaLnBrk="1" fontAlgn="auto" hangingPunct="1">
              <a:lnSpc>
                <a:spcPct val="90000"/>
              </a:lnSpc>
              <a:spcAft>
                <a:spcPts val="0"/>
              </a:spcAft>
              <a:defRPr/>
            </a:pPr>
            <a:r>
              <a:rPr lang="en-US" dirty="0" smtClean="0"/>
              <a:t>Communications </a:t>
            </a:r>
            <a:r>
              <a:rPr lang="en-US" dirty="0"/>
              <a:t>Decency Act </a:t>
            </a:r>
            <a:r>
              <a:rPr lang="en-US" dirty="0" smtClean="0"/>
              <a:t>of 1996 (</a:t>
            </a:r>
            <a:r>
              <a:rPr lang="en-US" dirty="0"/>
              <a:t>CDA) </a:t>
            </a:r>
          </a:p>
          <a:p>
            <a:pPr lvl="1" eaLnBrk="1" fontAlgn="auto" hangingPunct="1">
              <a:lnSpc>
                <a:spcPct val="90000"/>
              </a:lnSpc>
              <a:spcAft>
                <a:spcPts val="0"/>
              </a:spcAft>
              <a:defRPr/>
            </a:pPr>
            <a:r>
              <a:rPr lang="en-US" sz="2600" dirty="0" smtClean="0"/>
              <a:t>Attempted </a:t>
            </a:r>
            <a:r>
              <a:rPr lang="en-US" sz="2600" dirty="0"/>
              <a:t>to avoid conflict with </a:t>
            </a:r>
            <a:r>
              <a:rPr lang="en-US" sz="2600" dirty="0" smtClean="0"/>
              <a:t>First Amendment </a:t>
            </a:r>
            <a:r>
              <a:rPr lang="en-US" sz="2600" dirty="0"/>
              <a:t>by focusing on </a:t>
            </a:r>
            <a:r>
              <a:rPr lang="en-US" sz="2600" dirty="0" smtClean="0"/>
              <a:t>children</a:t>
            </a:r>
          </a:p>
          <a:p>
            <a:pPr lvl="1" eaLnBrk="1" fontAlgn="auto" hangingPunct="1">
              <a:lnSpc>
                <a:spcPct val="90000"/>
              </a:lnSpc>
              <a:spcAft>
                <a:spcPts val="0"/>
              </a:spcAft>
              <a:defRPr/>
            </a:pPr>
            <a:r>
              <a:rPr lang="en-US" sz="2600" dirty="0" smtClean="0"/>
              <a:t>Made it a crime to make available to anyone under 18 any obscene or indecent communication</a:t>
            </a:r>
          </a:p>
          <a:p>
            <a:pPr eaLnBrk="1" fontAlgn="auto" hangingPunct="1">
              <a:spcAft>
                <a:spcPts val="0"/>
              </a:spcAft>
              <a:defRPr/>
            </a:pPr>
            <a:r>
              <a:rPr lang="en-US" dirty="0"/>
              <a:t>Found to be unconstitutional</a:t>
            </a:r>
          </a:p>
          <a:p>
            <a:pPr lvl="1" eaLnBrk="1" fontAlgn="auto" hangingPunct="1">
              <a:spcAft>
                <a:spcPts val="0"/>
              </a:spcAft>
              <a:defRPr/>
            </a:pPr>
            <a:r>
              <a:rPr lang="en-US" sz="2600" dirty="0"/>
              <a:t>The worst material threatening children was already illegal</a:t>
            </a:r>
          </a:p>
          <a:p>
            <a:pPr lvl="1" eaLnBrk="1" fontAlgn="auto" hangingPunct="1">
              <a:spcAft>
                <a:spcPts val="0"/>
              </a:spcAft>
              <a:defRPr/>
            </a:pPr>
            <a:r>
              <a:rPr lang="en-US" sz="2600" dirty="0"/>
              <a:t>It was too vague and broad</a:t>
            </a:r>
          </a:p>
          <a:p>
            <a:pPr lvl="1" eaLnBrk="1" fontAlgn="auto" hangingPunct="1">
              <a:spcAft>
                <a:spcPts val="0"/>
              </a:spcAft>
              <a:defRPr/>
            </a:pPr>
            <a:r>
              <a:rPr lang="en-US" sz="2600" dirty="0"/>
              <a:t>It did not use the least restrictive means of accomplishing the goal of protecting children</a:t>
            </a:r>
          </a:p>
          <a:p>
            <a:pPr lvl="1" eaLnBrk="1" fontAlgn="auto" hangingPunct="1">
              <a:lnSpc>
                <a:spcPct val="90000"/>
              </a:lnSpc>
              <a:spcAft>
                <a:spcPts val="0"/>
              </a:spcAft>
              <a:defRPr/>
            </a:pPr>
            <a:endParaRPr lang="en-US" sz="2400" dirty="0"/>
          </a:p>
        </p:txBody>
      </p:sp>
      <p:sp>
        <p:nvSpPr>
          <p:cNvPr id="3" name="Footer Placeholder 2"/>
          <p:cNvSpPr>
            <a:spLocks noGrp="1"/>
          </p:cNvSpPr>
          <p:nvPr>
            <p:ph type="ftr" sz="quarter" idx="10"/>
          </p:nvPr>
        </p:nvSpPr>
        <p:spPr/>
        <p:txBody>
          <a:bodyPr/>
          <a:lstStyle/>
          <a:p>
            <a:r>
              <a:rPr lang="en-US" smtClean="0"/>
              <a:t>Copyright © 2018, 2013, 2008 Pearson Education, Inc. All Rights Reserved </a:t>
            </a:r>
            <a:endParaRPr lang="en-US"/>
          </a:p>
        </p:txBody>
      </p:sp>
      <p:sp>
        <p:nvSpPr>
          <p:cNvPr id="2" name="Title 1"/>
          <p:cNvSpPr>
            <a:spLocks noGrp="1"/>
          </p:cNvSpPr>
          <p:nvPr>
            <p:ph type="title"/>
          </p:nvPr>
        </p:nvSpPr>
        <p:spPr/>
        <p:txBody>
          <a:bodyPr/>
          <a:lstStyle/>
          <a:p>
            <a:r>
              <a:rPr lang="en-US" dirty="0" smtClean="0"/>
              <a:t>Internet Censorship Laws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1" name="Rectangle 7"/>
          <p:cNvSpPr>
            <a:spLocks noGrp="1" noChangeArrowheads="1"/>
          </p:cNvSpPr>
          <p:nvPr>
            <p:ph idx="1"/>
          </p:nvPr>
        </p:nvSpPr>
        <p:spPr/>
        <p:txBody>
          <a:bodyPr rtlCol="0">
            <a:normAutofit fontScale="92500" lnSpcReduction="10000"/>
          </a:bodyPr>
          <a:lstStyle/>
          <a:p>
            <a:pPr marL="0" indent="0" eaLnBrk="1" fontAlgn="auto" hangingPunct="1">
              <a:lnSpc>
                <a:spcPct val="90000"/>
              </a:lnSpc>
              <a:spcAft>
                <a:spcPts val="0"/>
              </a:spcAft>
              <a:buFont typeface="Wingdings" pitchFamily="2" charset="2"/>
              <a:buNone/>
              <a:defRPr/>
            </a:pPr>
            <a:r>
              <a:rPr lang="en-US" dirty="0" smtClean="0"/>
              <a:t>Discussion Questions</a:t>
            </a:r>
          </a:p>
          <a:p>
            <a:pPr eaLnBrk="1" fontAlgn="auto" hangingPunct="1">
              <a:spcAft>
                <a:spcPts val="0"/>
              </a:spcAft>
              <a:defRPr/>
            </a:pPr>
            <a:r>
              <a:rPr lang="en-US" sz="2800" i="1" dirty="0" smtClean="0"/>
              <a:t>When U.S. or other non-Chinese companies set up branches in China and comply with restrictive laws, should we view them as </a:t>
            </a:r>
            <a:r>
              <a:rPr lang="en-US" sz="2800" i="1" dirty="0" smtClean="0"/>
              <a:t>doing a good thing </a:t>
            </a:r>
            <a:r>
              <a:rPr lang="en-US" sz="2800" i="1" dirty="0"/>
              <a:t>- appropriately respecting the culture and laws of the host </a:t>
            </a:r>
            <a:r>
              <a:rPr lang="en-US" sz="2800" i="1" dirty="0" smtClean="0"/>
              <a:t>country, and providing </a:t>
            </a:r>
            <a:r>
              <a:rPr lang="en-US" sz="2800" i="1" dirty="0" smtClean="0"/>
              <a:t>more access to information in China than would otherwise exist, albeit not as much as is technically possible</a:t>
            </a:r>
            <a:r>
              <a:rPr lang="en-US" sz="2800" i="1" dirty="0"/>
              <a:t>?</a:t>
            </a:r>
            <a:endParaRPr lang="en-US" sz="2800" i="1" dirty="0" smtClean="0"/>
          </a:p>
          <a:p>
            <a:pPr eaLnBrk="1" fontAlgn="auto" hangingPunct="1">
              <a:spcAft>
                <a:spcPts val="0"/>
              </a:spcAft>
              <a:defRPr/>
            </a:pPr>
            <a:r>
              <a:rPr lang="en-US" sz="2800" i="1" dirty="0" smtClean="0"/>
              <a:t>Or s</a:t>
            </a:r>
            <a:r>
              <a:rPr lang="en-US" sz="2800" i="1" dirty="0" smtClean="0"/>
              <a:t>hould </a:t>
            </a:r>
            <a:r>
              <a:rPr lang="en-US" sz="2800" i="1" dirty="0"/>
              <a:t>we view them as partners in the Chinese government’s ethically unacceptable restriction on debate and access to information by its citizens?</a:t>
            </a:r>
          </a:p>
          <a:p>
            <a:pPr marL="0" indent="0" eaLnBrk="1" fontAlgn="auto" hangingPunct="1">
              <a:lnSpc>
                <a:spcPct val="90000"/>
              </a:lnSpc>
              <a:spcAft>
                <a:spcPts val="0"/>
              </a:spcAft>
              <a:buFont typeface="Wingdings" pitchFamily="2" charset="2"/>
              <a:buNone/>
              <a:defRPr/>
            </a:pPr>
            <a:r>
              <a:rPr lang="en-US" sz="2800" dirty="0" smtClean="0"/>
              <a:t> </a:t>
            </a:r>
            <a:endParaRPr lang="en-US" sz="2800" dirty="0" smtClean="0"/>
          </a:p>
        </p:txBody>
      </p:sp>
      <p:pic>
        <p:nvPicPr>
          <p:cNvPr id="6"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69963" y="30163"/>
            <a:ext cx="7504112" cy="144462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 </a:t>
            </a:r>
            <a:endParaRPr lang="en-US"/>
          </a:p>
        </p:txBody>
      </p:sp>
    </p:spTree>
    <p:extLst>
      <p:ext uri="{BB962C8B-B14F-4D97-AF65-F5344CB8AC3E}">
        <p14:creationId xmlns:p14="http://schemas.microsoft.com/office/powerpoint/2010/main" val="29810612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7" name="Rectangle 9"/>
          <p:cNvSpPr>
            <a:spLocks noGrp="1" noChangeArrowheads="1"/>
          </p:cNvSpPr>
          <p:nvPr>
            <p:ph idx="1"/>
          </p:nvPr>
        </p:nvSpPr>
        <p:spPr>
          <a:xfrm>
            <a:off x="1219200" y="1295400"/>
            <a:ext cx="7620000" cy="4876800"/>
          </a:xfrm>
        </p:spPr>
        <p:txBody>
          <a:bodyPr rtlCol="0">
            <a:normAutofit/>
          </a:bodyPr>
          <a:lstStyle/>
          <a:p>
            <a:pPr eaLnBrk="1" fontAlgn="auto" hangingPunct="1">
              <a:lnSpc>
                <a:spcPct val="90000"/>
              </a:lnSpc>
              <a:spcAft>
                <a:spcPts val="0"/>
              </a:spcAft>
              <a:defRPr/>
            </a:pPr>
            <a:r>
              <a:rPr lang="en-US" sz="2800" dirty="0" smtClean="0"/>
              <a:t>Child </a:t>
            </a:r>
            <a:r>
              <a:rPr lang="en-US" sz="2800" dirty="0"/>
              <a:t>Online Protection Act of 1998 (COPA</a:t>
            </a:r>
            <a:r>
              <a:rPr lang="en-US" sz="2800" dirty="0" smtClean="0"/>
              <a:t>)</a:t>
            </a:r>
            <a:endParaRPr lang="en-US" sz="2800" dirty="0"/>
          </a:p>
          <a:p>
            <a:pPr lvl="1" eaLnBrk="1" fontAlgn="auto" hangingPunct="1">
              <a:lnSpc>
                <a:spcPct val="90000"/>
              </a:lnSpc>
              <a:spcAft>
                <a:spcPts val="0"/>
              </a:spcAft>
              <a:defRPr/>
            </a:pPr>
            <a:r>
              <a:rPr lang="en-US" sz="2400" dirty="0"/>
              <a:t>M</a:t>
            </a:r>
            <a:r>
              <a:rPr lang="en-US" sz="2400" dirty="0" smtClean="0"/>
              <a:t>ore limited than CDA</a:t>
            </a:r>
          </a:p>
          <a:p>
            <a:pPr lvl="1" eaLnBrk="1" fontAlgn="auto" hangingPunct="1">
              <a:lnSpc>
                <a:spcPct val="90000"/>
              </a:lnSpc>
              <a:spcAft>
                <a:spcPts val="0"/>
              </a:spcAft>
              <a:defRPr/>
            </a:pPr>
            <a:r>
              <a:rPr lang="en-US" sz="2400" dirty="0" smtClean="0"/>
              <a:t>Federal </a:t>
            </a:r>
            <a:r>
              <a:rPr lang="en-US" sz="2400" dirty="0"/>
              <a:t>crime for commercial </a:t>
            </a:r>
            <a:r>
              <a:rPr lang="en-US" sz="2400" dirty="0" smtClean="0"/>
              <a:t>Web </a:t>
            </a:r>
            <a:r>
              <a:rPr lang="en-US" sz="2400" dirty="0"/>
              <a:t>sites to make available to minors </a:t>
            </a:r>
            <a:r>
              <a:rPr lang="en-US" sz="2400" dirty="0" smtClean="0"/>
              <a:t>material “harmful to minors” as judged by community standards</a:t>
            </a:r>
            <a:endParaRPr lang="en-US" sz="2400" dirty="0"/>
          </a:p>
          <a:p>
            <a:pPr eaLnBrk="1" fontAlgn="auto" hangingPunct="1">
              <a:lnSpc>
                <a:spcPct val="90000"/>
              </a:lnSpc>
              <a:spcAft>
                <a:spcPts val="0"/>
              </a:spcAft>
              <a:defRPr/>
            </a:pPr>
            <a:r>
              <a:rPr lang="en-US" sz="2800" dirty="0"/>
              <a:t>Found to be </a:t>
            </a:r>
            <a:r>
              <a:rPr lang="en-US" sz="2800" dirty="0" smtClean="0"/>
              <a:t>unconstitutional</a:t>
            </a:r>
            <a:endParaRPr lang="en-US" sz="2800" dirty="0"/>
          </a:p>
          <a:p>
            <a:pPr lvl="1" eaLnBrk="1" fontAlgn="auto" hangingPunct="1">
              <a:lnSpc>
                <a:spcPct val="90000"/>
              </a:lnSpc>
              <a:spcAft>
                <a:spcPts val="0"/>
              </a:spcAft>
              <a:defRPr/>
            </a:pPr>
            <a:r>
              <a:rPr lang="en-US" sz="2400" dirty="0" smtClean="0"/>
              <a:t>It was too broad </a:t>
            </a:r>
          </a:p>
          <a:p>
            <a:pPr lvl="1" eaLnBrk="1" fontAlgn="auto" hangingPunct="1">
              <a:lnSpc>
                <a:spcPct val="90000"/>
              </a:lnSpc>
              <a:spcAft>
                <a:spcPts val="0"/>
              </a:spcAft>
              <a:defRPr/>
            </a:pPr>
            <a:r>
              <a:rPr lang="en-US" sz="2400" dirty="0" smtClean="0"/>
              <a:t>It would restrict the entire country to the standards of the most conservative community</a:t>
            </a:r>
          </a:p>
          <a:p>
            <a:pPr lvl="1" eaLnBrk="1" fontAlgn="auto" hangingPunct="1">
              <a:lnSpc>
                <a:spcPct val="90000"/>
              </a:lnSpc>
              <a:spcAft>
                <a:spcPts val="0"/>
              </a:spcAft>
              <a:defRPr/>
            </a:pPr>
            <a:r>
              <a:rPr lang="en-US" sz="2400" dirty="0" smtClean="0"/>
              <a:t>It would have a chilling effect</a:t>
            </a:r>
          </a:p>
          <a:p>
            <a:pPr eaLnBrk="1" fontAlgn="auto" hangingPunct="1">
              <a:lnSpc>
                <a:spcPct val="90000"/>
              </a:lnSpc>
              <a:spcAft>
                <a:spcPts val="0"/>
              </a:spcAft>
              <a:defRPr/>
            </a:pPr>
            <a:endParaRPr lang="en-US" sz="2400" dirty="0"/>
          </a:p>
        </p:txBody>
      </p:sp>
      <p:sp>
        <p:nvSpPr>
          <p:cNvPr id="3" name="Footer Placeholder 2"/>
          <p:cNvSpPr>
            <a:spLocks noGrp="1"/>
          </p:cNvSpPr>
          <p:nvPr>
            <p:ph type="ftr" sz="quarter" idx="10"/>
          </p:nvPr>
        </p:nvSpPr>
        <p:spPr/>
        <p:txBody>
          <a:bodyPr/>
          <a:lstStyle/>
          <a:p>
            <a:r>
              <a:rPr lang="en-US" smtClean="0"/>
              <a:t>Copyright © 2018, 2013, 2008 Pearson Education, Inc. All Rights Reserved </a:t>
            </a:r>
            <a:endParaRPr lang="en-US"/>
          </a:p>
        </p:txBody>
      </p:sp>
      <p:sp>
        <p:nvSpPr>
          <p:cNvPr id="2" name="Title 1"/>
          <p:cNvSpPr>
            <a:spLocks noGrp="1"/>
          </p:cNvSpPr>
          <p:nvPr>
            <p:ph type="title"/>
          </p:nvPr>
        </p:nvSpPr>
        <p:spPr/>
        <p:txBody>
          <a:bodyPr/>
          <a:lstStyle/>
          <a:p>
            <a:r>
              <a:rPr lang="en-US" dirty="0"/>
              <a:t>Internet Censorship Laws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5"/>
          <p:cNvSpPr>
            <a:spLocks noGrp="1" noChangeArrowheads="1"/>
          </p:cNvSpPr>
          <p:nvPr>
            <p:ph idx="1"/>
          </p:nvPr>
        </p:nvSpPr>
        <p:spPr/>
        <p:txBody>
          <a:bodyPr rtlCol="0">
            <a:normAutofit/>
          </a:bodyPr>
          <a:lstStyle/>
          <a:p>
            <a:pPr eaLnBrk="1" fontAlgn="auto" hangingPunct="1">
              <a:lnSpc>
                <a:spcPct val="90000"/>
              </a:lnSpc>
              <a:spcAft>
                <a:spcPts val="0"/>
              </a:spcAft>
              <a:defRPr/>
            </a:pPr>
            <a:r>
              <a:rPr lang="en-US" sz="2800" dirty="0" smtClean="0"/>
              <a:t>Children's </a:t>
            </a:r>
            <a:r>
              <a:rPr lang="en-US" sz="2800" dirty="0"/>
              <a:t>Internet Protection Act of 2000 (CIPA</a:t>
            </a:r>
            <a:r>
              <a:rPr lang="en-US" sz="2800" dirty="0" smtClean="0"/>
              <a:t>)</a:t>
            </a:r>
            <a:endParaRPr lang="en-US" sz="2800" dirty="0"/>
          </a:p>
          <a:p>
            <a:pPr lvl="1" eaLnBrk="1" fontAlgn="auto" hangingPunct="1">
              <a:lnSpc>
                <a:spcPct val="90000"/>
              </a:lnSpc>
              <a:spcAft>
                <a:spcPts val="0"/>
              </a:spcAft>
              <a:defRPr/>
            </a:pPr>
            <a:r>
              <a:rPr lang="en-US" sz="2400" dirty="0"/>
              <a:t>Requires schools and libraries that participate in certain federal programs to install filtering software</a:t>
            </a:r>
          </a:p>
          <a:p>
            <a:pPr eaLnBrk="1" fontAlgn="auto" hangingPunct="1">
              <a:lnSpc>
                <a:spcPct val="90000"/>
              </a:lnSpc>
              <a:spcAft>
                <a:spcPts val="0"/>
              </a:spcAft>
              <a:defRPr/>
            </a:pPr>
            <a:r>
              <a:rPr lang="en-US" sz="2800" dirty="0"/>
              <a:t>Upheld in </a:t>
            </a:r>
            <a:r>
              <a:rPr lang="en-US" sz="2800" dirty="0" smtClean="0"/>
              <a:t>court</a:t>
            </a:r>
            <a:endParaRPr lang="en-US" sz="2800" dirty="0"/>
          </a:p>
          <a:p>
            <a:pPr lvl="1" eaLnBrk="1" fontAlgn="auto" hangingPunct="1">
              <a:lnSpc>
                <a:spcPct val="90000"/>
              </a:lnSpc>
              <a:spcAft>
                <a:spcPts val="0"/>
              </a:spcAft>
              <a:defRPr/>
            </a:pPr>
            <a:r>
              <a:rPr lang="en-US" sz="2400" dirty="0"/>
              <a:t>Does not violate First Amendment since it does not require the use of filters, impose jail or fines</a:t>
            </a:r>
          </a:p>
          <a:p>
            <a:pPr lvl="1" eaLnBrk="1" fontAlgn="auto" hangingPunct="1">
              <a:lnSpc>
                <a:spcPct val="90000"/>
              </a:lnSpc>
              <a:spcAft>
                <a:spcPts val="0"/>
              </a:spcAft>
              <a:defRPr/>
            </a:pPr>
            <a:r>
              <a:rPr lang="en-US" sz="2400" dirty="0"/>
              <a:t>It sets a condition for receipt of certain federal </a:t>
            </a:r>
            <a:r>
              <a:rPr lang="en-US" sz="2400" dirty="0" smtClean="0"/>
              <a:t>funds</a:t>
            </a:r>
            <a:endParaRPr lang="en-US" dirty="0"/>
          </a:p>
          <a:p>
            <a:pPr eaLnBrk="1" fontAlgn="auto" hangingPunct="1">
              <a:lnSpc>
                <a:spcPct val="90000"/>
              </a:lnSpc>
              <a:spcAft>
                <a:spcPts val="0"/>
              </a:spcAft>
              <a:defRPr/>
            </a:pPr>
            <a:endParaRPr lang="en-US" sz="2400" dirty="0"/>
          </a:p>
        </p:txBody>
      </p:sp>
      <p:sp>
        <p:nvSpPr>
          <p:cNvPr id="3" name="Footer Placeholder 2"/>
          <p:cNvSpPr>
            <a:spLocks noGrp="1"/>
          </p:cNvSpPr>
          <p:nvPr>
            <p:ph type="ftr" sz="quarter" idx="10"/>
          </p:nvPr>
        </p:nvSpPr>
        <p:spPr/>
        <p:txBody>
          <a:bodyPr/>
          <a:lstStyle/>
          <a:p>
            <a:r>
              <a:rPr lang="en-US" smtClean="0"/>
              <a:t>Copyright © 2018, 2013, 2008 Pearson Education, Inc. All Rights Reserved </a:t>
            </a:r>
            <a:endParaRPr lang="en-US"/>
          </a:p>
        </p:txBody>
      </p:sp>
      <p:sp>
        <p:nvSpPr>
          <p:cNvPr id="2" name="Title 1"/>
          <p:cNvSpPr>
            <a:spLocks noGrp="1"/>
          </p:cNvSpPr>
          <p:nvPr>
            <p:ph type="title"/>
          </p:nvPr>
        </p:nvSpPr>
        <p:spPr/>
        <p:txBody>
          <a:bodyPr/>
          <a:lstStyle/>
          <a:p>
            <a:r>
              <a:rPr lang="en-US" dirty="0"/>
              <a:t>Internet Censorship Laws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idx="1"/>
          </p:nvPr>
        </p:nvSpPr>
        <p:spPr/>
        <p:txBody>
          <a:bodyPr rtlCol="0">
            <a:normAutofit/>
          </a:bodyPr>
          <a:lstStyle/>
          <a:p>
            <a:pPr lvl="1" eaLnBrk="1" fontAlgn="auto" hangingPunct="1">
              <a:spcAft>
                <a:spcPts val="0"/>
              </a:spcAft>
              <a:defRPr/>
            </a:pPr>
            <a:r>
              <a:rPr lang="en-US" dirty="0" smtClean="0"/>
              <a:t>Anonymous </a:t>
            </a:r>
            <a:r>
              <a:rPr lang="en-US" dirty="0"/>
              <a:t>speech is protected.</a:t>
            </a:r>
          </a:p>
          <a:p>
            <a:pPr lvl="1" eaLnBrk="1" fontAlgn="auto" hangingPunct="1">
              <a:spcAft>
                <a:spcPts val="0"/>
              </a:spcAft>
              <a:defRPr/>
            </a:pPr>
            <a:r>
              <a:rPr lang="en-US" dirty="0"/>
              <a:t>Some restrictions are allowed on advertising.</a:t>
            </a:r>
          </a:p>
          <a:p>
            <a:pPr lvl="1" eaLnBrk="1" fontAlgn="auto" hangingPunct="1">
              <a:spcAft>
                <a:spcPts val="0"/>
              </a:spcAft>
              <a:defRPr/>
            </a:pPr>
            <a:r>
              <a:rPr lang="en-US" dirty="0" smtClean="0"/>
              <a:t>Libel </a:t>
            </a:r>
            <a:r>
              <a:rPr lang="en-US" dirty="0"/>
              <a:t>and direct, specific </a:t>
            </a:r>
            <a:r>
              <a:rPr lang="en-US" dirty="0" smtClean="0"/>
              <a:t>threats are not protected.</a:t>
            </a:r>
            <a:endParaRPr lang="en-US" dirty="0"/>
          </a:p>
          <a:p>
            <a:pPr lvl="1" eaLnBrk="1" fontAlgn="auto" hangingPunct="1">
              <a:spcAft>
                <a:spcPts val="0"/>
              </a:spcAft>
              <a:defRPr/>
            </a:pPr>
            <a:r>
              <a:rPr lang="en-US" dirty="0"/>
              <a:t>Inciting violence is </a:t>
            </a:r>
            <a:r>
              <a:rPr lang="en-US" dirty="0" smtClean="0"/>
              <a:t>illegal.</a:t>
            </a:r>
            <a:endParaRPr lang="en-US" dirty="0"/>
          </a:p>
          <a:p>
            <a:pPr eaLnBrk="1" fontAlgn="auto" hangingPunct="1">
              <a:spcAft>
                <a:spcPts val="0"/>
              </a:spcAft>
              <a:buFontTx/>
              <a:buNone/>
              <a:defRPr/>
            </a:pPr>
            <a:endParaRPr lang="en-US" sz="2800" dirty="0"/>
          </a:p>
        </p:txBody>
      </p:sp>
      <p:sp>
        <p:nvSpPr>
          <p:cNvPr id="3" name="Footer Placeholder 2"/>
          <p:cNvSpPr>
            <a:spLocks noGrp="1"/>
          </p:cNvSpPr>
          <p:nvPr>
            <p:ph type="ftr" sz="quarter" idx="10"/>
          </p:nvPr>
        </p:nvSpPr>
        <p:spPr/>
        <p:txBody>
          <a:bodyPr/>
          <a:lstStyle/>
          <a:p>
            <a:r>
              <a:rPr lang="en-US" smtClean="0"/>
              <a:t>Copyright © 2018, 2013, 2008 Pearson Education, Inc. All Rights Reserved </a:t>
            </a:r>
            <a:endParaRPr lang="en-US"/>
          </a:p>
        </p:txBody>
      </p:sp>
      <p:sp>
        <p:nvSpPr>
          <p:cNvPr id="2" name="Title 1"/>
          <p:cNvSpPr>
            <a:spLocks noGrp="1"/>
          </p:cNvSpPr>
          <p:nvPr>
            <p:ph type="title"/>
          </p:nvPr>
        </p:nvSpPr>
        <p:spPr/>
        <p:txBody>
          <a:bodyPr/>
          <a:lstStyle/>
          <a:p>
            <a:r>
              <a:rPr lang="en-US" sz="3200" dirty="0"/>
              <a:t>Free-speech </a:t>
            </a:r>
            <a:r>
              <a:rPr lang="en-US" sz="3200" dirty="0" smtClean="0"/>
              <a:t>Principles &amp; Guidelines from the Supreme Court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eaLnBrk="1" fontAlgn="auto" hangingPunct="1">
              <a:spcAft>
                <a:spcPts val="0"/>
              </a:spcAft>
              <a:defRPr/>
            </a:pPr>
            <a:r>
              <a:rPr lang="en-US" sz="2600" dirty="0" smtClean="0"/>
              <a:t>Distinguish </a:t>
            </a:r>
            <a:r>
              <a:rPr lang="en-US" sz="2600" dirty="0" smtClean="0"/>
              <a:t>speech from action. Advocating illegal acts is (usually) legal.</a:t>
            </a:r>
          </a:p>
          <a:p>
            <a:pPr eaLnBrk="1" fontAlgn="auto" hangingPunct="1">
              <a:spcAft>
                <a:spcPts val="0"/>
              </a:spcAft>
              <a:defRPr/>
            </a:pPr>
            <a:r>
              <a:rPr lang="en-US" sz="2600" dirty="0" smtClean="0"/>
              <a:t>Laws must not chill expression of legal speech.</a:t>
            </a:r>
          </a:p>
          <a:p>
            <a:pPr eaLnBrk="1" fontAlgn="auto" hangingPunct="1">
              <a:spcAft>
                <a:spcPts val="0"/>
              </a:spcAft>
              <a:defRPr/>
            </a:pPr>
            <a:r>
              <a:rPr lang="en-US" sz="2600" dirty="0" smtClean="0"/>
              <a:t>Do not reduce adults to reading only what is fit for children.</a:t>
            </a:r>
          </a:p>
          <a:p>
            <a:pPr eaLnBrk="1" fontAlgn="auto" hangingPunct="1">
              <a:spcAft>
                <a:spcPts val="0"/>
              </a:spcAft>
              <a:defRPr/>
            </a:pPr>
            <a:r>
              <a:rPr lang="en-US" sz="2600" dirty="0" smtClean="0"/>
              <a:t>Solve speech problems by least restrictive means.</a:t>
            </a:r>
          </a:p>
          <a:p>
            <a:pPr lvl="1" eaLnBrk="1" fontAlgn="auto" hangingPunct="1">
              <a:spcAft>
                <a:spcPts val="0"/>
              </a:spcAft>
              <a:defRPr/>
            </a:pPr>
            <a:endParaRPr lang="en-US" dirty="0"/>
          </a:p>
        </p:txBody>
      </p:sp>
      <p:sp>
        <p:nvSpPr>
          <p:cNvPr id="4" name="Footer Placeholder 3"/>
          <p:cNvSpPr>
            <a:spLocks noGrp="1"/>
          </p:cNvSpPr>
          <p:nvPr>
            <p:ph type="ftr" sz="quarter" idx="10"/>
          </p:nvPr>
        </p:nvSpPr>
        <p:spPr/>
        <p:txBody>
          <a:bodyPr/>
          <a:lstStyle/>
          <a:p>
            <a:r>
              <a:rPr lang="en-US" smtClean="0"/>
              <a:t>Copyright © 2018, 2013, 2008 Pearson Education, Inc. All Rights Reserved </a:t>
            </a:r>
            <a:endParaRPr lang="en-US"/>
          </a:p>
        </p:txBody>
      </p:sp>
      <p:sp>
        <p:nvSpPr>
          <p:cNvPr id="3" name="Title 2"/>
          <p:cNvSpPr>
            <a:spLocks noGrp="1"/>
          </p:cNvSpPr>
          <p:nvPr>
            <p:ph type="title"/>
          </p:nvPr>
        </p:nvSpPr>
        <p:spPr/>
        <p:txBody>
          <a:bodyPr/>
          <a:lstStyle/>
          <a:p>
            <a:r>
              <a:rPr lang="en-US" sz="3600" dirty="0"/>
              <a:t>Free-speech Principles &amp; Guidelines from the Supreme Court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9" name="Rectangle 7"/>
          <p:cNvSpPr>
            <a:spLocks noGrp="1" noChangeArrowheads="1"/>
          </p:cNvSpPr>
          <p:nvPr>
            <p:ph idx="1"/>
          </p:nvPr>
        </p:nvSpPr>
        <p:spPr/>
        <p:txBody>
          <a:bodyPr rtlCol="0">
            <a:normAutofit/>
          </a:bodyPr>
          <a:lstStyle/>
          <a:p>
            <a:pPr eaLnBrk="1" fontAlgn="auto" hangingPunct="1">
              <a:lnSpc>
                <a:spcPct val="80000"/>
              </a:lnSpc>
              <a:spcAft>
                <a:spcPts val="0"/>
              </a:spcAft>
              <a:defRPr/>
            </a:pPr>
            <a:r>
              <a:rPr lang="en-US" sz="2800" dirty="0" smtClean="0"/>
              <a:t>Filters</a:t>
            </a:r>
            <a:endParaRPr lang="en-US" sz="2800" dirty="0"/>
          </a:p>
          <a:p>
            <a:pPr marL="457200" lvl="1" indent="0" eaLnBrk="1" fontAlgn="auto" hangingPunct="1">
              <a:lnSpc>
                <a:spcPct val="80000"/>
              </a:lnSpc>
              <a:spcAft>
                <a:spcPts val="0"/>
              </a:spcAft>
              <a:buNone/>
              <a:defRPr/>
            </a:pPr>
            <a:endParaRPr lang="en-US" sz="2400" dirty="0" smtClean="0"/>
          </a:p>
          <a:p>
            <a:pPr lvl="1" eaLnBrk="1" fontAlgn="auto" hangingPunct="1">
              <a:lnSpc>
                <a:spcPct val="80000"/>
              </a:lnSpc>
              <a:spcAft>
                <a:spcPts val="0"/>
              </a:spcAft>
              <a:defRPr/>
            </a:pPr>
            <a:r>
              <a:rPr lang="en-US" sz="2400" dirty="0" smtClean="0"/>
              <a:t>Blocks </a:t>
            </a:r>
            <a:r>
              <a:rPr lang="en-US" sz="2400" dirty="0"/>
              <a:t>sites with specific words, phrases or images</a:t>
            </a:r>
          </a:p>
          <a:p>
            <a:pPr lvl="1" eaLnBrk="1" fontAlgn="auto" hangingPunct="1">
              <a:lnSpc>
                <a:spcPct val="80000"/>
              </a:lnSpc>
              <a:spcAft>
                <a:spcPts val="0"/>
              </a:spcAft>
              <a:defRPr/>
            </a:pPr>
            <a:r>
              <a:rPr lang="en-US" sz="2400" dirty="0"/>
              <a:t>Parental control for sex and violence</a:t>
            </a:r>
          </a:p>
          <a:p>
            <a:pPr lvl="1" eaLnBrk="1" fontAlgn="auto" hangingPunct="1">
              <a:lnSpc>
                <a:spcPct val="80000"/>
              </a:lnSpc>
              <a:spcAft>
                <a:spcPts val="0"/>
              </a:spcAft>
              <a:defRPr/>
            </a:pPr>
            <a:r>
              <a:rPr lang="en-US" sz="2400" dirty="0"/>
              <a:t>Updated frequently but may still screen out too much or too little</a:t>
            </a:r>
          </a:p>
          <a:p>
            <a:pPr lvl="1" eaLnBrk="1" fontAlgn="auto" hangingPunct="1">
              <a:lnSpc>
                <a:spcPct val="80000"/>
              </a:lnSpc>
              <a:spcAft>
                <a:spcPts val="0"/>
              </a:spcAft>
              <a:defRPr/>
            </a:pPr>
            <a:r>
              <a:rPr lang="en-US" sz="2400" dirty="0"/>
              <a:t>Not possible to eliminate all errors</a:t>
            </a:r>
          </a:p>
          <a:p>
            <a:pPr lvl="1" eaLnBrk="1" fontAlgn="auto" hangingPunct="1">
              <a:lnSpc>
                <a:spcPct val="80000"/>
              </a:lnSpc>
              <a:spcAft>
                <a:spcPts val="0"/>
              </a:spcAft>
              <a:defRPr/>
            </a:pPr>
            <a:r>
              <a:rPr lang="en-US" sz="2400" dirty="0" smtClean="0"/>
              <a:t>What </a:t>
            </a:r>
            <a:r>
              <a:rPr lang="en-US" sz="2400" dirty="0"/>
              <a:t>should be blocked</a:t>
            </a:r>
            <a:r>
              <a:rPr lang="en-US" sz="2400" dirty="0" smtClean="0"/>
              <a:t>?</a:t>
            </a:r>
          </a:p>
        </p:txBody>
      </p:sp>
      <p:sp>
        <p:nvSpPr>
          <p:cNvPr id="3" name="Footer Placeholder 2"/>
          <p:cNvSpPr>
            <a:spLocks noGrp="1"/>
          </p:cNvSpPr>
          <p:nvPr>
            <p:ph type="ftr" sz="quarter" idx="10"/>
          </p:nvPr>
        </p:nvSpPr>
        <p:spPr/>
        <p:txBody>
          <a:bodyPr/>
          <a:lstStyle/>
          <a:p>
            <a:r>
              <a:rPr lang="en-US" smtClean="0"/>
              <a:t>Copyright © 2018, 2013, 2008 Pearson Education, Inc. All Rights Reserved </a:t>
            </a:r>
            <a:endParaRPr lang="en-US"/>
          </a:p>
        </p:txBody>
      </p:sp>
      <p:sp>
        <p:nvSpPr>
          <p:cNvPr id="2" name="Title 1"/>
          <p:cNvSpPr>
            <a:spLocks noGrp="1"/>
          </p:cNvSpPr>
          <p:nvPr>
            <p:ph type="title"/>
          </p:nvPr>
        </p:nvSpPr>
        <p:spPr/>
        <p:txBody>
          <a:bodyPr/>
          <a:lstStyle/>
          <a:p>
            <a:pPr eaLnBrk="1" fontAlgn="auto" hangingPunct="1">
              <a:lnSpc>
                <a:spcPct val="80000"/>
              </a:lnSpc>
              <a:spcAft>
                <a:spcPts val="0"/>
              </a:spcAft>
              <a:defRPr/>
            </a:pPr>
            <a:r>
              <a:rPr lang="en-US" dirty="0"/>
              <a:t>Alternatives to </a:t>
            </a:r>
            <a:r>
              <a:rPr lang="en-US" dirty="0" smtClean="0"/>
              <a:t>censorship</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9" name="Rectangle 7"/>
          <p:cNvSpPr>
            <a:spLocks noGrp="1" noChangeArrowheads="1"/>
          </p:cNvSpPr>
          <p:nvPr>
            <p:ph idx="1"/>
          </p:nvPr>
        </p:nvSpPr>
        <p:spPr/>
        <p:txBody>
          <a:bodyPr rtlCol="0">
            <a:normAutofit/>
          </a:bodyPr>
          <a:lstStyle/>
          <a:p>
            <a:pPr eaLnBrk="1" fontAlgn="auto" hangingPunct="1">
              <a:lnSpc>
                <a:spcPct val="80000"/>
              </a:lnSpc>
              <a:spcAft>
                <a:spcPts val="0"/>
              </a:spcAft>
              <a:defRPr/>
            </a:pPr>
            <a:r>
              <a:rPr lang="en-US" sz="2800" dirty="0" smtClean="0"/>
              <a:t>Policies</a:t>
            </a:r>
            <a:endParaRPr lang="en-US" sz="2800" dirty="0" smtClean="0"/>
          </a:p>
          <a:p>
            <a:pPr lvl="1" eaLnBrk="1" fontAlgn="auto" hangingPunct="1">
              <a:lnSpc>
                <a:spcPct val="80000"/>
              </a:lnSpc>
              <a:spcAft>
                <a:spcPts val="0"/>
              </a:spcAft>
              <a:defRPr/>
            </a:pPr>
            <a:r>
              <a:rPr lang="en-US" sz="2400" dirty="0" smtClean="0"/>
              <a:t>Commercial services, online communities, and social networking sites develop policies to protect members.</a:t>
            </a:r>
          </a:p>
          <a:p>
            <a:pPr lvl="1" eaLnBrk="1" fontAlgn="auto" hangingPunct="1">
              <a:lnSpc>
                <a:spcPct val="80000"/>
              </a:lnSpc>
              <a:spcAft>
                <a:spcPts val="0"/>
              </a:spcAft>
              <a:defRPr/>
            </a:pPr>
            <a:r>
              <a:rPr lang="en-US" sz="2400" dirty="0" smtClean="0"/>
              <a:t>The movie and video </a:t>
            </a:r>
            <a:r>
              <a:rPr lang="en-US" sz="2400" dirty="0" smtClean="0"/>
              <a:t>game </a:t>
            </a:r>
            <a:r>
              <a:rPr lang="en-US" sz="2400" dirty="0" smtClean="0"/>
              <a:t>industries </a:t>
            </a:r>
            <a:r>
              <a:rPr lang="en-US" sz="2400" dirty="0" smtClean="0"/>
              <a:t>developed rating system that provides an indication for parents about the amount of sex, profanity, and violence in a game.</a:t>
            </a:r>
          </a:p>
        </p:txBody>
      </p:sp>
      <p:sp>
        <p:nvSpPr>
          <p:cNvPr id="3" name="Footer Placeholder 2"/>
          <p:cNvSpPr>
            <a:spLocks noGrp="1"/>
          </p:cNvSpPr>
          <p:nvPr>
            <p:ph type="ftr" sz="quarter" idx="10"/>
          </p:nvPr>
        </p:nvSpPr>
        <p:spPr/>
        <p:txBody>
          <a:bodyPr/>
          <a:lstStyle/>
          <a:p>
            <a:r>
              <a:rPr lang="en-US" smtClean="0"/>
              <a:t>Copyright © 2018, 2013, 2008 Pearson Education, Inc. All Rights Reserved </a:t>
            </a:r>
            <a:endParaRPr lang="en-US"/>
          </a:p>
        </p:txBody>
      </p:sp>
      <p:sp>
        <p:nvSpPr>
          <p:cNvPr id="2" name="Title 1"/>
          <p:cNvSpPr>
            <a:spLocks noGrp="1"/>
          </p:cNvSpPr>
          <p:nvPr>
            <p:ph type="title"/>
          </p:nvPr>
        </p:nvSpPr>
        <p:spPr/>
        <p:txBody>
          <a:bodyPr/>
          <a:lstStyle/>
          <a:p>
            <a:r>
              <a:rPr lang="en-US" dirty="0"/>
              <a:t>Alternatives to censorship</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aase">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Baase</Template>
  <TotalTime>0</TotalTime>
  <Words>3627</Words>
  <Application>Microsoft Office PowerPoint</Application>
  <PresentationFormat>On-screen Show (4:3)</PresentationFormat>
  <Paragraphs>259</Paragraphs>
  <Slides>30</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Times New Roman</vt:lpstr>
      <vt:lpstr>Wingdings</vt:lpstr>
      <vt:lpstr>Baase</vt:lpstr>
      <vt:lpstr>Freedom of Speech</vt:lpstr>
      <vt:lpstr>Restrictions on Freedom of Speech</vt:lpstr>
      <vt:lpstr>Internet Censorship Laws</vt:lpstr>
      <vt:lpstr>Internet Censorship Laws</vt:lpstr>
      <vt:lpstr>Internet Censorship Laws</vt:lpstr>
      <vt:lpstr>Free-speech Principles &amp; Guidelines from the Supreme Court</vt:lpstr>
      <vt:lpstr>Free-speech Principles &amp; Guidelines from the Supreme Court</vt:lpstr>
      <vt:lpstr>Alternatives to censorship</vt:lpstr>
      <vt:lpstr>Alternatives to censorship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Two sides of net neutrality</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
  <cp:revision>1</cp:revision>
  <dcterms:created xsi:type="dcterms:W3CDTF">2012-09-10T18:53:37Z</dcterms:created>
  <dcterms:modified xsi:type="dcterms:W3CDTF">2019-09-16T13:50:13Z</dcterms:modified>
</cp:coreProperties>
</file>