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audio1.bin" ContentType="audio/unknown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70" r:id="rId3"/>
    <p:sldId id="534" r:id="rId4"/>
    <p:sldId id="721" r:id="rId5"/>
    <p:sldId id="264" r:id="rId6"/>
    <p:sldId id="658" r:id="rId7"/>
    <p:sldId id="637" r:id="rId8"/>
    <p:sldId id="734" r:id="rId9"/>
    <p:sldId id="282" r:id="rId10"/>
    <p:sldId id="736" r:id="rId11"/>
    <p:sldId id="735" r:id="rId12"/>
    <p:sldId id="737" r:id="rId13"/>
    <p:sldId id="289" r:id="rId14"/>
    <p:sldId id="738" r:id="rId15"/>
    <p:sldId id="739" r:id="rId16"/>
    <p:sldId id="292" r:id="rId17"/>
    <p:sldId id="733" r:id="rId18"/>
    <p:sldId id="262" r:id="rId19"/>
    <p:sldId id="257" r:id="rId20"/>
    <p:sldId id="723" r:id="rId21"/>
    <p:sldId id="731" r:id="rId22"/>
    <p:sldId id="724" r:id="rId23"/>
    <p:sldId id="726" r:id="rId24"/>
    <p:sldId id="727" r:id="rId25"/>
    <p:sldId id="728" r:id="rId26"/>
    <p:sldId id="729" r:id="rId27"/>
    <p:sldId id="730" r:id="rId28"/>
    <p:sldId id="263" r:id="rId29"/>
    <p:sldId id="732" r:id="rId30"/>
    <p:sldId id="259" r:id="rId31"/>
    <p:sldId id="743" r:id="rId32"/>
    <p:sldId id="720" r:id="rId33"/>
    <p:sldId id="271" r:id="rId34"/>
    <p:sldId id="272" r:id="rId35"/>
    <p:sldId id="273" r:id="rId36"/>
    <p:sldId id="744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741" r:id="rId45"/>
    <p:sldId id="300" r:id="rId46"/>
    <p:sldId id="301" r:id="rId47"/>
    <p:sldId id="302" r:id="rId48"/>
    <p:sldId id="742" r:id="rId49"/>
    <p:sldId id="746" r:id="rId50"/>
    <p:sldId id="307" r:id="rId51"/>
    <p:sldId id="745" r:id="rId52"/>
    <p:sldId id="305" r:id="rId53"/>
    <p:sldId id="306" r:id="rId54"/>
    <p:sldId id="747" r:id="rId55"/>
    <p:sldId id="44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F0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80"/>
    <p:restoredTop sz="94599"/>
  </p:normalViewPr>
  <p:slideViewPr>
    <p:cSldViewPr snapToGrid="0" snapToObjects="1">
      <p:cViewPr varScale="1">
        <p:scale>
          <a:sx n="85" d="100"/>
          <a:sy n="85" d="100"/>
        </p:scale>
        <p:origin x="17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9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0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0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5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9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9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4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image" Target="../media/image6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9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2.png"/><Relationship Id="rId7" Type="http://schemas.openxmlformats.org/officeDocument/2006/relationships/image" Target="../media/image10.png"/><Relationship Id="rId17" Type="http://schemas.openxmlformats.org/officeDocument/2006/relationships/image" Target="../media/image18.png"/><Relationship Id="rId2" Type="http://schemas.openxmlformats.org/officeDocument/2006/relationships/image" Target="../media/image21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2.png"/><Relationship Id="rId7" Type="http://schemas.openxmlformats.org/officeDocument/2006/relationships/image" Target="../media/image10.png"/><Relationship Id="rId17" Type="http://schemas.openxmlformats.org/officeDocument/2006/relationships/image" Target="../media/image18.png"/><Relationship Id="rId2" Type="http://schemas.openxmlformats.org/officeDocument/2006/relationships/image" Target="../media/image22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2.png"/><Relationship Id="rId7" Type="http://schemas.openxmlformats.org/officeDocument/2006/relationships/image" Target="../media/image10.png"/><Relationship Id="rId17" Type="http://schemas.openxmlformats.org/officeDocument/2006/relationships/image" Target="../media/image18.png"/><Relationship Id="rId2" Type="http://schemas.openxmlformats.org/officeDocument/2006/relationships/image" Target="../media/image23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2.png"/><Relationship Id="rId7" Type="http://schemas.openxmlformats.org/officeDocument/2006/relationships/image" Target="../media/image10.png"/><Relationship Id="rId17" Type="http://schemas.openxmlformats.org/officeDocument/2006/relationships/image" Target="../media/image18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Error Control Protocols Evaluation</a:t>
            </a:r>
            <a:endParaRPr lang="en-US" sz="3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Introduction</a:t>
            </a:r>
          </a:p>
          <a:p>
            <a:r>
              <a:rPr lang="en-US" dirty="0">
                <a:solidFill>
                  <a:srgbClr val="3366FF"/>
                </a:solidFill>
              </a:rPr>
              <a:t>Protocol Evaluation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Performance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Correctness</a:t>
            </a:r>
          </a:p>
          <a:p>
            <a:r>
              <a:rPr lang="en-US" dirty="0">
                <a:solidFill>
                  <a:srgbClr val="3366FF"/>
                </a:solidFill>
              </a:rPr>
              <a:t>Delay Review</a:t>
            </a:r>
          </a:p>
          <a:p>
            <a:r>
              <a:rPr lang="en-US" dirty="0">
                <a:solidFill>
                  <a:srgbClr val="FF00FF"/>
                </a:solidFill>
              </a:rPr>
              <a:t>Evaluation of Stop-And-Wait Without Errors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Throughput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Efficiency</a:t>
            </a:r>
          </a:p>
          <a:p>
            <a:pPr lvl="1"/>
            <a:endParaRPr lang="en-US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Sections 3.3.1 and 3.3.2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Stop-And-Wait </a:t>
            </a:r>
            <a:r>
              <a:rPr lang="en-US" dirty="0"/>
              <a:t>Without Errors</a:t>
            </a:r>
            <a:br>
              <a:rPr lang="en-US" dirty="0"/>
            </a:br>
            <a:r>
              <a:rPr lang="en-US" dirty="0"/>
              <a:t>(Part II)</a:t>
            </a:r>
          </a:p>
        </p:txBody>
      </p:sp>
    </p:spTree>
    <p:extLst>
      <p:ext uri="{BB962C8B-B14F-4D97-AF65-F5344CB8AC3E}">
        <p14:creationId xmlns:p14="http://schemas.microsoft.com/office/powerpoint/2010/main" val="28052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F082-4E60-A344-8E1A-78B22DDD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225CD-A7E3-E145-B325-80591EB7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9A269E20-A73B-5242-832E-9DC780A0CAFD}" type="slidenum">
              <a:rPr lang="en-US" altLang="en-US" sz="1400"/>
              <a:pPr algn="r" eaLnBrk="1" hangingPunct="1"/>
              <a:t>11</a:t>
            </a:fld>
            <a:endParaRPr lang="en-US" altLang="en-US" sz="1400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BEBFAAA-AE04-C04B-9C8A-22C9B5C4A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Stop-And Wait  Evaluation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9D24365-905D-1449-BFE8-AE38F2CBA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72540"/>
            <a:ext cx="8077200" cy="4922520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Stop-and-Wait Protocol</a:t>
            </a:r>
          </a:p>
          <a:p>
            <a:pPr lvl="1"/>
            <a:r>
              <a:rPr lang="en-US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sender sends a </a:t>
            </a:r>
            <a:r>
              <a:rPr lang="en-US" alt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en-US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frame </a:t>
            </a:r>
            <a:r>
              <a:rPr lang="en-US" alt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US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stops to wait for an acknowledgement (ack). No new frame will be sent unless an ack is received for Frame F.</a:t>
            </a:r>
          </a:p>
          <a:p>
            <a:pPr lvl="1"/>
            <a:r>
              <a:rPr lang="en-US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an ack is not received by the sender within some delay (</a:t>
            </a:r>
            <a:r>
              <a:rPr lang="en-US" alt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timeout</a:t>
            </a:r>
            <a:r>
              <a:rPr lang="en-US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the sender must resend Frame F.</a:t>
            </a:r>
          </a:p>
          <a:p>
            <a:pPr lvl="1"/>
            <a:endParaRPr lang="en-US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Correctness</a:t>
            </a:r>
            <a:endParaRPr lang="en-US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en-US" sz="1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the protocol work as expected?</a:t>
            </a:r>
          </a:p>
          <a:p>
            <a:pPr lvl="2"/>
            <a:r>
              <a:rPr lang="en-US" altLang="en-US" sz="1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the protocol “freeze”?</a:t>
            </a:r>
            <a:endParaRPr lang="en-US" altLang="en-US" sz="22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</a:p>
          <a:p>
            <a:pPr lvl="2"/>
            <a:r>
              <a:rPr lang="en-US" altLang="en-US" sz="19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Throughput</a:t>
            </a:r>
            <a:r>
              <a:rPr lang="en-US" altLang="en-US" sz="1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amount of bits transported (from sender to receiver) per unit time</a:t>
            </a:r>
          </a:p>
          <a:p>
            <a:pPr lvl="2"/>
            <a:r>
              <a:rPr lang="en-US" altLang="en-US" sz="19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Efficiency</a:t>
            </a:r>
            <a:r>
              <a:rPr lang="en-US" altLang="en-US" sz="1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fraction of time a channel is used to carry data (from sender to receiver).</a:t>
            </a:r>
          </a:p>
          <a:p>
            <a:pPr lvl="1"/>
            <a:endParaRPr lang="en-US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4">
            <a:extLst>
              <a:ext uri="{FF2B5EF4-FFF2-40B4-BE49-F238E27FC236}">
                <a16:creationId xmlns:a16="http://schemas.microsoft.com/office/drawing/2014/main" id="{2E2EEA71-0D0F-D042-A208-9348D4F3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Slide Number Placeholder 5">
            <a:extLst>
              <a:ext uri="{FF2B5EF4-FFF2-40B4-BE49-F238E27FC236}">
                <a16:creationId xmlns:a16="http://schemas.microsoft.com/office/drawing/2014/main" id="{92D023F3-45EB-E641-9D79-F118198C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581CBCA-EB78-AA40-AA1F-FE6D5B91194A}" type="slidenum">
              <a:rPr lang="en-US" altLang="en-US" sz="1400"/>
              <a:pPr algn="r" eaLnBrk="1" hangingPunct="1"/>
              <a:t>12</a:t>
            </a:fld>
            <a:endParaRPr lang="en-US" altLang="en-US" sz="1400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DEB3271-5A49-5B43-A3E0-A0F326668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771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Deriving the Throughput for Stop-And-Wait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>
                <a:extLst>
                  <a:ext uri="{FF2B5EF4-FFF2-40B4-BE49-F238E27FC236}">
                    <a16:creationId xmlns:a16="http://schemas.microsoft.com/office/drawing/2014/main" id="{9583A259-28EC-6C4B-A964-373D3198389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7772400" cy="2286000"/>
              </a:xfrm>
            </p:spPr>
            <p:txBody>
              <a:bodyPr/>
              <a:lstStyle/>
              <a:p>
                <a:pPr eaLnBrk="1" hangingPunct="1">
                  <a:lnSpc>
                    <a:spcPct val="70000"/>
                  </a:lnSpc>
                  <a:defRPr/>
                </a:pPr>
                <a:r>
                  <a:rPr lang="en-US" sz="1600" dirty="0"/>
                  <a:t> </a:t>
                </a:r>
                <a:r>
                  <a:rPr lang="en-US" sz="1600" b="1" dirty="0">
                    <a:solidFill>
                      <a:srgbClr val="00B0F0"/>
                    </a:solidFill>
                  </a:rPr>
                  <a:t>Throughput</a:t>
                </a:r>
                <a:r>
                  <a:rPr lang="en-US" sz="1600" dirty="0"/>
                  <a:t> = Amount of data flowing from sender to receiver per unit time</a:t>
                </a:r>
              </a:p>
              <a:p>
                <a:pPr lvl="1" eaLnBrk="1" hangingPunct="1">
                  <a:lnSpc>
                    <a:spcPct val="70000"/>
                  </a:lnSpc>
                  <a:defRPr/>
                </a:pPr>
                <a:endParaRPr lang="en-US" sz="1600" dirty="0"/>
              </a:p>
              <a:p>
                <a:pPr lvl="1" eaLnBrk="1" hangingPunct="1">
                  <a:lnSpc>
                    <a:spcPct val="70000"/>
                  </a:lnSpc>
                  <a:defRPr/>
                </a:pPr>
                <a:endParaRPr lang="en-US" sz="1600" dirty="0"/>
              </a:p>
              <a:p>
                <a:pPr lvl="1" eaLnBrk="1" hangingPunct="1">
                  <a:lnSpc>
                    <a:spcPct val="70000"/>
                  </a:lnSpc>
                  <a:defRPr/>
                </a:pPr>
                <a:endParaRPr lang="en-US" sz="1600" dirty="0"/>
              </a:p>
              <a:p>
                <a:pPr lvl="1" eaLnBrk="1" hangingPunct="1">
                  <a:lnSpc>
                    <a:spcPct val="70000"/>
                  </a:lnSpc>
                  <a:defRPr/>
                </a:pPr>
                <a:endParaRPr lang="en-US" sz="1600" dirty="0"/>
              </a:p>
              <a:p>
                <a:pPr lvl="1" eaLnBrk="1" hangingPunct="1">
                  <a:lnSpc>
                    <a:spcPct val="70000"/>
                  </a:lnSpc>
                  <a:defRPr/>
                </a:pPr>
                <a:endParaRPr lang="en-US" sz="1600" dirty="0"/>
              </a:p>
              <a:p>
                <a:pPr lvl="1">
                  <a:lnSpc>
                    <a:spcPct val="7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600" dirty="0"/>
                  <a:t> = transmission time of a frame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00B0F0"/>
                    </a:solidFill>
                  </a:rPr>
                  <a:t> </a:t>
                </a:r>
                <a:endParaRPr lang="en-US" sz="1600" dirty="0"/>
              </a:p>
              <a:p>
                <a:pPr lvl="1">
                  <a:lnSpc>
                    <a:spcPct val="7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dirty="0"/>
                  <a:t> = processing time (</a:t>
                </a:r>
                <a:r>
                  <a:rPr lang="en-US" sz="1600" dirty="0">
                    <a:solidFill>
                      <a:srgbClr val="FF0000"/>
                    </a:solidFill>
                  </a:rPr>
                  <a:t>negligible</a:t>
                </a:r>
                <a:r>
                  <a:rPr lang="en-US" sz="1600" dirty="0"/>
                  <a:t>)</a:t>
                </a:r>
                <a:endParaRPr lang="en-US" sz="1600" b="1" dirty="0">
                  <a:solidFill>
                    <a:srgbClr val="00B0F0"/>
                  </a:solidFill>
                </a:endParaRPr>
              </a:p>
              <a:p>
                <a:pPr lvl="1">
                  <a:lnSpc>
                    <a:spcPct val="7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600" dirty="0"/>
                  <a:t> = transmission of an ack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6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negligible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because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very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small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5843" name="Rectangle 3">
                <a:extLst>
                  <a:ext uri="{FF2B5EF4-FFF2-40B4-BE49-F238E27FC236}">
                    <a16:creationId xmlns:a16="http://schemas.microsoft.com/office/drawing/2014/main" id="{9583A259-28EC-6C4B-A964-373D31983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7772400" cy="2286000"/>
              </a:xfrm>
              <a:blipFill>
                <a:blip r:embed="rId2"/>
                <a:stretch>
                  <a:fillRect l="-163" t="-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896" name="Group 56">
            <a:extLst>
              <a:ext uri="{FF2B5EF4-FFF2-40B4-BE49-F238E27FC236}">
                <a16:creationId xmlns:a16="http://schemas.microsoft.com/office/drawing/2014/main" id="{8D9E86F6-C07E-944F-BF74-9612C00796F9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4003679"/>
            <a:ext cx="8321675" cy="446088"/>
            <a:chOff x="182" y="2522"/>
            <a:chExt cx="5242" cy="281"/>
          </a:xfrm>
        </p:grpSpPr>
        <p:sp>
          <p:nvSpPr>
            <p:cNvPr id="35845" name="Text Box 5">
              <a:extLst>
                <a:ext uri="{FF2B5EF4-FFF2-40B4-BE49-F238E27FC236}">
                  <a16:creationId xmlns:a16="http://schemas.microsoft.com/office/drawing/2014/main" id="{0F6F190A-8103-4744-9428-7CD3D8885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2522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B0F0"/>
                  </a:solidFill>
                  <a:latin typeface="Times New Roman" charset="0"/>
                  <a:ea typeface="ＭＳ Ｐゴシック" charset="0"/>
                </a:rPr>
                <a:t>time</a:t>
              </a:r>
            </a:p>
          </p:txBody>
        </p:sp>
        <p:grpSp>
          <p:nvGrpSpPr>
            <p:cNvPr id="31818" name="Group 51">
              <a:extLst>
                <a:ext uri="{FF2B5EF4-FFF2-40B4-BE49-F238E27FC236}">
                  <a16:creationId xmlns:a16="http://schemas.microsoft.com/office/drawing/2014/main" id="{C98E2315-BF2D-7549-9243-73BB813B6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" y="2553"/>
              <a:ext cx="5242" cy="250"/>
              <a:chOff x="182" y="2553"/>
              <a:chExt cx="5242" cy="250"/>
            </a:xfrm>
          </p:grpSpPr>
          <p:sp>
            <p:nvSpPr>
              <p:cNvPr id="35844" name="Line 4">
                <a:extLst>
                  <a:ext uri="{FF2B5EF4-FFF2-40B4-BE49-F238E27FC236}">
                    <a16:creationId xmlns:a16="http://schemas.microsoft.com/office/drawing/2014/main" id="{54D7A916-0B32-2042-9AA4-F6ADA4E29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784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5846" name="Text Box 6">
                <a:extLst>
                  <a:ext uri="{FF2B5EF4-FFF2-40B4-BE49-F238E27FC236}">
                    <a16:creationId xmlns:a16="http://schemas.microsoft.com/office/drawing/2014/main" id="{241B42E0-9EEC-C941-B661-FAF40F9D2A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" y="2553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Sender</a:t>
                </a:r>
              </a:p>
            </p:txBody>
          </p:sp>
        </p:grpSp>
      </p:grpSp>
      <p:sp>
        <p:nvSpPr>
          <p:cNvPr id="35848" name="Rectangle 8">
            <a:extLst>
              <a:ext uri="{FF2B5EF4-FFF2-40B4-BE49-F238E27FC236}">
                <a16:creationId xmlns:a16="http://schemas.microsoft.com/office/drawing/2014/main" id="{A59EA81C-74AF-7441-939B-5B9714D5E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4327525"/>
            <a:ext cx="439113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35897" name="Group 57">
            <a:extLst>
              <a:ext uri="{FF2B5EF4-FFF2-40B4-BE49-F238E27FC236}">
                <a16:creationId xmlns:a16="http://schemas.microsoft.com/office/drawing/2014/main" id="{1CF9FEC5-FF97-7F49-96FB-583AF97B975D}"/>
              </a:ext>
            </a:extLst>
          </p:cNvPr>
          <p:cNvGrpSpPr>
            <a:grpSpLocks/>
          </p:cNvGrpSpPr>
          <p:nvPr/>
        </p:nvGrpSpPr>
        <p:grpSpPr bwMode="auto">
          <a:xfrm>
            <a:off x="1295404" y="3810000"/>
            <a:ext cx="530227" cy="381000"/>
            <a:chOff x="816" y="2400"/>
            <a:chExt cx="334" cy="240"/>
          </a:xfrm>
        </p:grpSpPr>
        <p:sp>
          <p:nvSpPr>
            <p:cNvPr id="35849" name="Line 9">
              <a:extLst>
                <a:ext uri="{FF2B5EF4-FFF2-40B4-BE49-F238E27FC236}">
                  <a16:creationId xmlns:a16="http://schemas.microsoft.com/office/drawing/2014/main" id="{099A6B62-D68C-0A42-A73F-32F29CECF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50" name="Text Box 10">
                  <a:extLst>
                    <a:ext uri="{FF2B5EF4-FFF2-40B4-BE49-F238E27FC236}">
                      <a16:creationId xmlns:a16="http://schemas.microsoft.com/office/drawing/2014/main" id="{303FB267-4611-F847-94C2-9684C93695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50" name="Text Box 10">
                  <a:extLst>
                    <a:ext uri="{FF2B5EF4-FFF2-40B4-BE49-F238E27FC236}">
                      <a16:creationId xmlns:a16="http://schemas.microsoft.com/office/drawing/2014/main" id="{303FB267-4611-F847-94C2-9684C9369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851" name="Line 11">
            <a:extLst>
              <a:ext uri="{FF2B5EF4-FFF2-40B4-BE49-F238E27FC236}">
                <a16:creationId xmlns:a16="http://schemas.microsoft.com/office/drawing/2014/main" id="{137FEC2C-C07F-A446-B149-3D92DE851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419600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2" name="Line 12">
            <a:extLst>
              <a:ext uri="{FF2B5EF4-FFF2-40B4-BE49-F238E27FC236}">
                <a16:creationId xmlns:a16="http://schemas.microsoft.com/office/drawing/2014/main" id="{63E9CACD-BCED-C248-8630-DEB9A6CE2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9288" y="4419600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2A8D1CCD-3FEB-2C4A-AB1F-FD68419C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6140450"/>
            <a:ext cx="446087" cy="10794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35892" name="Group 52">
            <a:extLst>
              <a:ext uri="{FF2B5EF4-FFF2-40B4-BE49-F238E27FC236}">
                <a16:creationId xmlns:a16="http://schemas.microsoft.com/office/drawing/2014/main" id="{2C8F315D-6714-B941-8999-13F466C6B4CC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5805488"/>
            <a:ext cx="8428037" cy="442912"/>
            <a:chOff x="67" y="3657"/>
            <a:chExt cx="5309" cy="279"/>
          </a:xfrm>
        </p:grpSpPr>
        <p:sp>
          <p:nvSpPr>
            <p:cNvPr id="35847" name="Line 7">
              <a:extLst>
                <a:ext uri="{FF2B5EF4-FFF2-40B4-BE49-F238E27FC236}">
                  <a16:creationId xmlns:a16="http://schemas.microsoft.com/office/drawing/2014/main" id="{CFC3E1FB-2616-3D40-8FD7-440E7B42D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5" name="Text Box 15">
              <a:extLst>
                <a:ext uri="{FF2B5EF4-FFF2-40B4-BE49-F238E27FC236}">
                  <a16:creationId xmlns:a16="http://schemas.microsoft.com/office/drawing/2014/main" id="{9C4B18F2-80C2-A24E-A732-CB5A38E64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3657"/>
              <a:ext cx="6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Times New Roman" charset="0"/>
                  <a:ea typeface="ＭＳ Ｐゴシック" charset="0"/>
                </a:rPr>
                <a:t>Receiver</a:t>
              </a:r>
            </a:p>
          </p:txBody>
        </p:sp>
      </p:grpSp>
      <p:grpSp>
        <p:nvGrpSpPr>
          <p:cNvPr id="35899" name="Group 59">
            <a:extLst>
              <a:ext uri="{FF2B5EF4-FFF2-40B4-BE49-F238E27FC236}">
                <a16:creationId xmlns:a16="http://schemas.microsoft.com/office/drawing/2014/main" id="{9D44092B-E283-0B47-A9C3-FBEE2161BC13}"/>
              </a:ext>
            </a:extLst>
          </p:cNvPr>
          <p:cNvGrpSpPr>
            <a:grpSpLocks/>
          </p:cNvGrpSpPr>
          <p:nvPr/>
        </p:nvGrpSpPr>
        <p:grpSpPr bwMode="auto">
          <a:xfrm>
            <a:off x="1295399" y="6254767"/>
            <a:ext cx="914400" cy="390526"/>
            <a:chOff x="816" y="3940"/>
            <a:chExt cx="576" cy="246"/>
          </a:xfrm>
        </p:grpSpPr>
        <p:sp>
          <p:nvSpPr>
            <p:cNvPr id="35856" name="Line 16">
              <a:extLst>
                <a:ext uri="{FF2B5EF4-FFF2-40B4-BE49-F238E27FC236}">
                  <a16:creationId xmlns:a16="http://schemas.microsoft.com/office/drawing/2014/main" id="{18A0FB32-5FA9-2847-B5CD-6928DB068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98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57" name="Text Box 17">
                  <a:extLst>
                    <a:ext uri="{FF2B5EF4-FFF2-40B4-BE49-F238E27FC236}">
                      <a16:creationId xmlns:a16="http://schemas.microsoft.com/office/drawing/2014/main" id="{B2AB92E1-D0F7-3842-B0E9-CD5A45A57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57" name="Text Box 17">
                  <a:extLst>
                    <a:ext uri="{FF2B5EF4-FFF2-40B4-BE49-F238E27FC236}">
                      <a16:creationId xmlns:a16="http://schemas.microsoft.com/office/drawing/2014/main" id="{B2AB92E1-D0F7-3842-B0E9-CD5A45A5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910" name="Group 70">
            <a:extLst>
              <a:ext uri="{FF2B5EF4-FFF2-40B4-BE49-F238E27FC236}">
                <a16:creationId xmlns:a16="http://schemas.microsoft.com/office/drawing/2014/main" id="{A8BEFA6D-2A06-F848-A251-5A773AC976F6}"/>
              </a:ext>
            </a:extLst>
          </p:cNvPr>
          <p:cNvGrpSpPr>
            <a:grpSpLocks/>
          </p:cNvGrpSpPr>
          <p:nvPr/>
        </p:nvGrpSpPr>
        <p:grpSpPr bwMode="auto">
          <a:xfrm>
            <a:off x="2620007" y="6019827"/>
            <a:ext cx="454026" cy="769941"/>
            <a:chOff x="2001" y="3792"/>
            <a:chExt cx="286" cy="485"/>
          </a:xfrm>
        </p:grpSpPr>
        <p:sp>
          <p:nvSpPr>
            <p:cNvPr id="35858" name="Rectangle 18" descr="Dark upward diagonal">
              <a:extLst>
                <a:ext uri="{FF2B5EF4-FFF2-40B4-BE49-F238E27FC236}">
                  <a16:creationId xmlns:a16="http://schemas.microsoft.com/office/drawing/2014/main" id="{90E9E451-EE5A-DF4C-B2F8-CE1480219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792"/>
              <a:ext cx="79" cy="14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9" name="Line 19">
              <a:extLst>
                <a:ext uri="{FF2B5EF4-FFF2-40B4-BE49-F238E27FC236}">
                  <a16:creationId xmlns:a16="http://schemas.microsoft.com/office/drawing/2014/main" id="{478DEF1D-17BB-4147-9FD8-7A3B74026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3982"/>
              <a:ext cx="10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60" name="Text Box 20">
                  <a:extLst>
                    <a:ext uri="{FF2B5EF4-FFF2-40B4-BE49-F238E27FC236}">
                      <a16:creationId xmlns:a16="http://schemas.microsoft.com/office/drawing/2014/main" id="{DE02B9BE-FB66-0E49-A051-37CC5615DC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0" name="Text Box 20">
                  <a:extLst>
                    <a:ext uri="{FF2B5EF4-FFF2-40B4-BE49-F238E27FC236}">
                      <a16:creationId xmlns:a16="http://schemas.microsoft.com/office/drawing/2014/main" id="{DE02B9BE-FB66-0E49-A051-37CC5615D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912" name="Group 72">
            <a:extLst>
              <a:ext uri="{FF2B5EF4-FFF2-40B4-BE49-F238E27FC236}">
                <a16:creationId xmlns:a16="http://schemas.microsoft.com/office/drawing/2014/main" id="{87D2A264-FFA4-0C43-ADA2-12723F87A844}"/>
              </a:ext>
            </a:extLst>
          </p:cNvPr>
          <p:cNvGrpSpPr>
            <a:grpSpLocks/>
          </p:cNvGrpSpPr>
          <p:nvPr/>
        </p:nvGrpSpPr>
        <p:grpSpPr bwMode="auto">
          <a:xfrm>
            <a:off x="2772412" y="6134106"/>
            <a:ext cx="468314" cy="522288"/>
            <a:chOff x="2097" y="3864"/>
            <a:chExt cx="295" cy="329"/>
          </a:xfrm>
        </p:grpSpPr>
        <p:sp>
          <p:nvSpPr>
            <p:cNvPr id="35861" name="Rectangle 21">
              <a:extLst>
                <a:ext uri="{FF2B5EF4-FFF2-40B4-BE49-F238E27FC236}">
                  <a16:creationId xmlns:a16="http://schemas.microsoft.com/office/drawing/2014/main" id="{38AA1AEE-34B6-7A46-B760-BF11C49A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864"/>
              <a:ext cx="88" cy="7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62" name="Text Box 22">
                  <a:extLst>
                    <a:ext uri="{FF2B5EF4-FFF2-40B4-BE49-F238E27FC236}">
                      <a16:creationId xmlns:a16="http://schemas.microsoft.com/office/drawing/2014/main" id="{BC11D6FB-BDFE-6C4F-8B50-1D06F4E417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2" name="Text Box 22">
                  <a:extLst>
                    <a:ext uri="{FF2B5EF4-FFF2-40B4-BE49-F238E27FC236}">
                      <a16:creationId xmlns:a16="http://schemas.microsoft.com/office/drawing/2014/main" id="{BC11D6FB-BDFE-6C4F-8B50-1D06F4E41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863" name="Line 23">
              <a:extLst>
                <a:ext uri="{FF2B5EF4-FFF2-40B4-BE49-F238E27FC236}">
                  <a16:creationId xmlns:a16="http://schemas.microsoft.com/office/drawing/2014/main" id="{D5F796A8-0D3D-CB4C-AA21-04181DDAD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3988"/>
              <a:ext cx="12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5864" name="Line 24">
            <a:extLst>
              <a:ext uri="{FF2B5EF4-FFF2-40B4-BE49-F238E27FC236}">
                <a16:creationId xmlns:a16="http://schemas.microsoft.com/office/drawing/2014/main" id="{4F5B9B13-AC6D-2842-9AA0-8C05D0BDAE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812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65" name="Line 25">
            <a:extLst>
              <a:ext uri="{FF2B5EF4-FFF2-40B4-BE49-F238E27FC236}">
                <a16:creationId xmlns:a16="http://schemas.microsoft.com/office/drawing/2014/main" id="{35693869-7956-9E41-8E73-306314048A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2412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66" name="Rectangle 26">
            <a:extLst>
              <a:ext uri="{FF2B5EF4-FFF2-40B4-BE49-F238E27FC236}">
                <a16:creationId xmlns:a16="http://schemas.microsoft.com/office/drawing/2014/main" id="{DC512D64-44B4-0240-A2CE-7167749A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812" y="4327525"/>
            <a:ext cx="152400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35900" name="Group 60">
            <a:extLst>
              <a:ext uri="{FF2B5EF4-FFF2-40B4-BE49-F238E27FC236}">
                <a16:creationId xmlns:a16="http://schemas.microsoft.com/office/drawing/2014/main" id="{E69C874C-E8B7-124B-9E32-FB2D49BF846A}"/>
              </a:ext>
            </a:extLst>
          </p:cNvPr>
          <p:cNvGrpSpPr>
            <a:grpSpLocks/>
          </p:cNvGrpSpPr>
          <p:nvPr/>
        </p:nvGrpSpPr>
        <p:grpSpPr bwMode="auto">
          <a:xfrm>
            <a:off x="3034337" y="6270630"/>
            <a:ext cx="914400" cy="390525"/>
            <a:chOff x="2262" y="3950"/>
            <a:chExt cx="576" cy="246"/>
          </a:xfrm>
        </p:grpSpPr>
        <p:sp>
          <p:nvSpPr>
            <p:cNvPr id="35868" name="Line 28">
              <a:extLst>
                <a:ext uri="{FF2B5EF4-FFF2-40B4-BE49-F238E27FC236}">
                  <a16:creationId xmlns:a16="http://schemas.microsoft.com/office/drawing/2014/main" id="{81AAE454-B34F-6B4D-A2A5-9A2408557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9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69" name="Text Box 29">
                  <a:extLst>
                    <a:ext uri="{FF2B5EF4-FFF2-40B4-BE49-F238E27FC236}">
                      <a16:creationId xmlns:a16="http://schemas.microsoft.com/office/drawing/2014/main" id="{A4E00C17-C0BD-954F-A9DA-035838E7D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9" name="Text Box 29">
                  <a:extLst>
                    <a:ext uri="{FF2B5EF4-FFF2-40B4-BE49-F238E27FC236}">
                      <a16:creationId xmlns:a16="http://schemas.microsoft.com/office/drawing/2014/main" id="{A4E00C17-C0BD-954F-A9DA-035838E7D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913" name="Group 73">
            <a:extLst>
              <a:ext uri="{FF2B5EF4-FFF2-40B4-BE49-F238E27FC236}">
                <a16:creationId xmlns:a16="http://schemas.microsoft.com/office/drawing/2014/main" id="{06A5E987-F1FD-4C4F-8A44-D55FEAE460E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352800"/>
            <a:ext cx="909638" cy="2819400"/>
            <a:chOff x="624" y="2112"/>
            <a:chExt cx="573" cy="1776"/>
          </a:xfrm>
        </p:grpSpPr>
        <p:sp>
          <p:nvSpPr>
            <p:cNvPr id="35854" name="Line 14">
              <a:extLst>
                <a:ext uri="{FF2B5EF4-FFF2-40B4-BE49-F238E27FC236}">
                  <a16:creationId xmlns:a16="http://schemas.microsoft.com/office/drawing/2014/main" id="{FC17632D-6FE5-B141-9745-8B43F6505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0" cy="105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31800" name="Group 55">
              <a:extLst>
                <a:ext uri="{FF2B5EF4-FFF2-40B4-BE49-F238E27FC236}">
                  <a16:creationId xmlns:a16="http://schemas.microsoft.com/office/drawing/2014/main" id="{8B1171DF-4E5E-F640-96DD-D9470F9E6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12"/>
              <a:ext cx="573" cy="624"/>
              <a:chOff x="624" y="2112"/>
              <a:chExt cx="573" cy="624"/>
            </a:xfrm>
          </p:grpSpPr>
          <p:sp>
            <p:nvSpPr>
              <p:cNvPr id="35893" name="Line 53">
                <a:extLst>
                  <a:ext uri="{FF2B5EF4-FFF2-40B4-BE49-F238E27FC236}">
                    <a16:creationId xmlns:a16="http://schemas.microsoft.com/office/drawing/2014/main" id="{BFFD1685-1C89-A041-A720-705B5DEC3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5894" name="Text Box 54">
                <a:extLst>
                  <a:ext uri="{FF2B5EF4-FFF2-40B4-BE49-F238E27FC236}">
                    <a16:creationId xmlns:a16="http://schemas.microsoft.com/office/drawing/2014/main" id="{9559E179-50F6-E845-AFA8-429960EC65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112"/>
                <a:ext cx="5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Time 0</a:t>
                </a:r>
              </a:p>
            </p:txBody>
          </p:sp>
        </p:grpSp>
      </p:grpSp>
      <p:grpSp>
        <p:nvGrpSpPr>
          <p:cNvPr id="35906" name="Group 66">
            <a:extLst>
              <a:ext uri="{FF2B5EF4-FFF2-40B4-BE49-F238E27FC236}">
                <a16:creationId xmlns:a16="http://schemas.microsoft.com/office/drawing/2014/main" id="{817DA355-4A96-6D4D-AAEE-D56731B2166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21075"/>
            <a:ext cx="2652713" cy="457200"/>
            <a:chOff x="816" y="2218"/>
            <a:chExt cx="1671" cy="288"/>
          </a:xfrm>
        </p:grpSpPr>
        <p:sp>
          <p:nvSpPr>
            <p:cNvPr id="35902" name="Line 62">
              <a:extLst>
                <a:ext uri="{FF2B5EF4-FFF2-40B4-BE49-F238E27FC236}">
                  <a16:creationId xmlns:a16="http://schemas.microsoft.com/office/drawing/2014/main" id="{FE98FD85-DC5D-AB4D-B0FB-136C0D3F6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00"/>
              <a:ext cx="1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904" name="Text Box 64">
              <a:extLst>
                <a:ext uri="{FF2B5EF4-FFF2-40B4-BE49-F238E27FC236}">
                  <a16:creationId xmlns:a16="http://schemas.microsoft.com/office/drawing/2014/main" id="{E3FF093C-CF7B-C44C-B951-3FF63ABB0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21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T</a:t>
              </a:r>
            </a:p>
          </p:txBody>
        </p:sp>
      </p:grpSp>
      <p:sp>
        <p:nvSpPr>
          <p:cNvPr id="35867" name="Line 27">
            <a:extLst>
              <a:ext uri="{FF2B5EF4-FFF2-40B4-BE49-F238E27FC236}">
                <a16:creationId xmlns:a16="http://schemas.microsoft.com/office/drawing/2014/main" id="{1C336AEF-3136-AD48-B751-065A328DE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9027" y="3352800"/>
            <a:ext cx="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35914" name="Group 74">
            <a:extLst>
              <a:ext uri="{FF2B5EF4-FFF2-40B4-BE49-F238E27FC236}">
                <a16:creationId xmlns:a16="http://schemas.microsoft.com/office/drawing/2014/main" id="{6AB5AB4D-B5C2-394D-ACA7-B831D957057B}"/>
              </a:ext>
            </a:extLst>
          </p:cNvPr>
          <p:cNvGrpSpPr>
            <a:grpSpLocks/>
          </p:cNvGrpSpPr>
          <p:nvPr/>
        </p:nvGrpSpPr>
        <p:grpSpPr bwMode="auto">
          <a:xfrm>
            <a:off x="2257426" y="6250029"/>
            <a:ext cx="509588" cy="369890"/>
            <a:chOff x="846" y="2785"/>
            <a:chExt cx="321" cy="233"/>
          </a:xfrm>
        </p:grpSpPr>
        <p:sp>
          <p:nvSpPr>
            <p:cNvPr id="35915" name="Line 75">
              <a:extLst>
                <a:ext uri="{FF2B5EF4-FFF2-40B4-BE49-F238E27FC236}">
                  <a16:creationId xmlns:a16="http://schemas.microsoft.com/office/drawing/2014/main" id="{2645274C-F996-7546-943F-4180405F3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821"/>
              <a:ext cx="29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16" name="Text Box 76">
                  <a:extLst>
                    <a:ext uri="{FF2B5EF4-FFF2-40B4-BE49-F238E27FC236}">
                      <a16:creationId xmlns:a16="http://schemas.microsoft.com/office/drawing/2014/main" id="{B72A5E6C-F0ED-994C-9CD0-ED55DD96FB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916" name="Text Box 76">
                  <a:extLst>
                    <a:ext uri="{FF2B5EF4-FFF2-40B4-BE49-F238E27FC236}">
                      <a16:creationId xmlns:a16="http://schemas.microsoft.com/office/drawing/2014/main" id="{B72A5E6C-F0ED-994C-9CD0-ED55DD96F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Rectangle 3">
            <a:extLst>
              <a:ext uri="{FF2B5EF4-FFF2-40B4-BE49-F238E27FC236}">
                <a16:creationId xmlns:a16="http://schemas.microsoft.com/office/drawing/2014/main" id="{2466C4D5-1B7D-CF43-99E0-A51E6894E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92" y="1496327"/>
            <a:ext cx="990600" cy="3106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Sender</a:t>
            </a:r>
          </a:p>
        </p:txBody>
      </p:sp>
      <p:sp>
        <p:nvSpPr>
          <p:cNvPr id="79" name="Line 4">
            <a:extLst>
              <a:ext uri="{FF2B5EF4-FFF2-40B4-BE49-F238E27FC236}">
                <a16:creationId xmlns:a16="http://schemas.microsoft.com/office/drawing/2014/main" id="{3D1E8857-F2B1-6648-A8D4-B72F0379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802671"/>
            <a:ext cx="0" cy="224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05242275-D42B-0A4E-AB1F-930B65B96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468" y="1539111"/>
            <a:ext cx="999256" cy="285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14">
                <a:extLst>
                  <a:ext uri="{FF2B5EF4-FFF2-40B4-BE49-F238E27FC236}">
                    <a16:creationId xmlns:a16="http://schemas.microsoft.com/office/drawing/2014/main" id="{C470BDA3-0FFD-A246-9AE8-B8414D351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775" y="1748830"/>
                <a:ext cx="12572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i="1" dirty="0">
                    <a:cs typeface="+mn-cs"/>
                  </a:rPr>
                  <a:t>bit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sub>
                    </m:sSub>
                  </m:oMath>
                </a14:m>
                <a:endParaRPr lang="en-US" b="1" i="1" dirty="0">
                  <a:cs typeface="+mn-cs"/>
                </a:endParaRPr>
              </a:p>
            </p:txBody>
          </p:sp>
        </mc:Choice>
        <mc:Fallback xmlns="">
          <p:sp>
            <p:nvSpPr>
              <p:cNvPr id="81" name="Text Box 14">
                <a:extLst>
                  <a:ext uri="{FF2B5EF4-FFF2-40B4-BE49-F238E27FC236}">
                    <a16:creationId xmlns:a16="http://schemas.microsoft.com/office/drawing/2014/main" id="{C470BDA3-0FFD-A246-9AE8-B8414D351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775" y="1748830"/>
                <a:ext cx="1257204" cy="369332"/>
              </a:xfrm>
              <a:prstGeom prst="rect">
                <a:avLst/>
              </a:prstGeom>
              <a:blipFill>
                <a:blip r:embed="rId10"/>
                <a:stretch>
                  <a:fillRect l="-3000" t="-6667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 Box 21">
                <a:extLst>
                  <a:ext uri="{FF2B5EF4-FFF2-40B4-BE49-F238E27FC236}">
                    <a16:creationId xmlns:a16="http://schemas.microsoft.com/office/drawing/2014/main" id="{342BB515-ECAA-5048-A8DA-B04353F8D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0" y="2103115"/>
                <a:ext cx="2289922" cy="394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i="1" dirty="0">
                    <a:cs typeface="+mn-cs"/>
                  </a:rPr>
                  <a:t>Propagation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b="1" i="1" dirty="0">
                  <a:cs typeface="+mn-cs"/>
                </a:endParaRPr>
              </a:p>
            </p:txBody>
          </p:sp>
        </mc:Choice>
        <mc:Fallback xmlns="">
          <p:sp>
            <p:nvSpPr>
              <p:cNvPr id="82" name="Text Box 21">
                <a:extLst>
                  <a:ext uri="{FF2B5EF4-FFF2-40B4-BE49-F238E27FC236}">
                    <a16:creationId xmlns:a16="http://schemas.microsoft.com/office/drawing/2014/main" id="{342BB515-ECAA-5048-A8DA-B04353F8D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2103115"/>
                <a:ext cx="2289922" cy="394210"/>
              </a:xfrm>
              <a:prstGeom prst="rect">
                <a:avLst/>
              </a:prstGeom>
              <a:blipFill>
                <a:blip r:embed="rId11"/>
                <a:stretch>
                  <a:fillRect l="-2222" t="-6250"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Line 24">
            <a:extLst>
              <a:ext uri="{FF2B5EF4-FFF2-40B4-BE49-F238E27FC236}">
                <a16:creationId xmlns:a16="http://schemas.microsoft.com/office/drawing/2014/main" id="{B14F1D27-5782-CA41-A204-572BE83E5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103115"/>
            <a:ext cx="6781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" name="Line 25">
            <a:extLst>
              <a:ext uri="{FF2B5EF4-FFF2-40B4-BE49-F238E27FC236}">
                <a16:creationId xmlns:a16="http://schemas.microsoft.com/office/drawing/2014/main" id="{D4285520-79EF-434C-B6B4-7BDD08841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9999" y="1812161"/>
            <a:ext cx="1" cy="21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 Box 21">
                <a:extLst>
                  <a:ext uri="{FF2B5EF4-FFF2-40B4-BE49-F238E27FC236}">
                    <a16:creationId xmlns:a16="http://schemas.microsoft.com/office/drawing/2014/main" id="{F370D47F-B497-0041-B9E6-6F3BA3E21F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610" y="2159581"/>
                <a:ext cx="23777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i="1" dirty="0"/>
                  <a:t>Transmission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b="1" i="1" dirty="0">
                  <a:cs typeface="+mn-cs"/>
                </a:endParaRPr>
              </a:p>
            </p:txBody>
          </p:sp>
        </mc:Choice>
        <mc:Fallback xmlns="">
          <p:sp>
            <p:nvSpPr>
              <p:cNvPr id="85" name="Text Box 21">
                <a:extLst>
                  <a:ext uri="{FF2B5EF4-FFF2-40B4-BE49-F238E27FC236}">
                    <a16:creationId xmlns:a16="http://schemas.microsoft.com/office/drawing/2014/main" id="{F370D47F-B497-0041-B9E6-6F3BA3E2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610" y="2159581"/>
                <a:ext cx="2377702" cy="369332"/>
              </a:xfrm>
              <a:prstGeom prst="rect">
                <a:avLst/>
              </a:prstGeom>
              <a:blipFill>
                <a:blip r:embed="rId12"/>
                <a:stretch>
                  <a:fillRect l="-2674" t="-3333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639CC69-D44C-384D-B735-124F2F4C3A0E}"/>
              </a:ext>
            </a:extLst>
          </p:cNvPr>
          <p:cNvGrpSpPr/>
          <p:nvPr/>
        </p:nvGrpSpPr>
        <p:grpSpPr>
          <a:xfrm>
            <a:off x="3942521" y="3346176"/>
            <a:ext cx="2662239" cy="3436968"/>
            <a:chOff x="4469294" y="3346176"/>
            <a:chExt cx="2662239" cy="3436968"/>
          </a:xfrm>
        </p:grpSpPr>
        <p:sp>
          <p:nvSpPr>
            <p:cNvPr id="87" name="Rectangle 8">
              <a:extLst>
                <a:ext uri="{FF2B5EF4-FFF2-40B4-BE49-F238E27FC236}">
                  <a16:creationId xmlns:a16="http://schemas.microsoft.com/office/drawing/2014/main" id="{260A62E9-1746-BE43-BE18-3A6C8A013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294" y="4320901"/>
              <a:ext cx="439113" cy="9207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88" name="Group 57">
              <a:extLst>
                <a:ext uri="{FF2B5EF4-FFF2-40B4-BE49-F238E27FC236}">
                  <a16:creationId xmlns:a16="http://schemas.microsoft.com/office/drawing/2014/main" id="{7FB35BF5-73EB-4E4E-99D7-2613F4F0A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9297" y="3803376"/>
              <a:ext cx="530226" cy="381000"/>
              <a:chOff x="816" y="2400"/>
              <a:chExt cx="334" cy="240"/>
            </a:xfrm>
          </p:grpSpPr>
          <p:sp>
            <p:nvSpPr>
              <p:cNvPr id="89" name="Line 9">
                <a:extLst>
                  <a:ext uri="{FF2B5EF4-FFF2-40B4-BE49-F238E27FC236}">
                    <a16:creationId xmlns:a16="http://schemas.microsoft.com/office/drawing/2014/main" id="{7CFEC958-92D6-3C4D-8497-88150C18F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 Box 10">
                    <a:extLst>
                      <a:ext uri="{FF2B5EF4-FFF2-40B4-BE49-F238E27FC236}">
                        <a16:creationId xmlns:a16="http://schemas.microsoft.com/office/drawing/2014/main" id="{90CB4D78-9A2E-734E-A889-FC45B2E198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2400"/>
                    <a:ext cx="286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charset="0"/>
                      <a:ea typeface="ＭＳ Ｐゴシック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 Box 10">
                    <a:extLst>
                      <a:ext uri="{FF2B5EF4-FFF2-40B4-BE49-F238E27FC236}">
                        <a16:creationId xmlns:a16="http://schemas.microsoft.com/office/drawing/2014/main" id="{90CB4D78-9A2E-734E-A889-FC45B2E19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64" y="2400"/>
                    <a:ext cx="286" cy="23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1" name="Line 11">
              <a:extLst>
                <a:ext uri="{FF2B5EF4-FFF2-40B4-BE49-F238E27FC236}">
                  <a16:creationId xmlns:a16="http://schemas.microsoft.com/office/drawing/2014/main" id="{A5A8787F-78CB-9540-A9D3-C1F10AD32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9295" y="4412976"/>
              <a:ext cx="9906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Line 12">
              <a:extLst>
                <a:ext uri="{FF2B5EF4-FFF2-40B4-BE49-F238E27FC236}">
                  <a16:creationId xmlns:a16="http://schemas.microsoft.com/office/drawing/2014/main" id="{9E0AAB84-E164-DE45-966E-12DE3F14C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183" y="4412976"/>
              <a:ext cx="9906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3" name="Rectangle 13">
              <a:extLst>
                <a:ext uri="{FF2B5EF4-FFF2-40B4-BE49-F238E27FC236}">
                  <a16:creationId xmlns:a16="http://schemas.microsoft.com/office/drawing/2014/main" id="{D37A8526-17B2-2F43-9661-1E24C909E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894" y="6133826"/>
              <a:ext cx="446087" cy="1079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94" name="Group 59">
              <a:extLst>
                <a:ext uri="{FF2B5EF4-FFF2-40B4-BE49-F238E27FC236}">
                  <a16:creationId xmlns:a16="http://schemas.microsoft.com/office/drawing/2014/main" id="{F8737B39-6104-DE44-8A14-AD8A03421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9294" y="6248143"/>
              <a:ext cx="914400" cy="390526"/>
              <a:chOff x="816" y="3940"/>
              <a:chExt cx="576" cy="246"/>
            </a:xfrm>
          </p:grpSpPr>
          <p:sp>
            <p:nvSpPr>
              <p:cNvPr id="95" name="Line 16">
                <a:extLst>
                  <a:ext uri="{FF2B5EF4-FFF2-40B4-BE49-F238E27FC236}">
                    <a16:creationId xmlns:a16="http://schemas.microsoft.com/office/drawing/2014/main" id="{C4423091-F0E2-B648-A007-FCA29199E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98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 Box 17">
                    <a:extLst>
                      <a:ext uri="{FF2B5EF4-FFF2-40B4-BE49-F238E27FC236}">
                        <a16:creationId xmlns:a16="http://schemas.microsoft.com/office/drawing/2014/main" id="{B15260AE-9A19-A34E-AE32-7F1E27A362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9" y="3940"/>
                    <a:ext cx="29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charset="0"/>
                      <a:ea typeface="ＭＳ Ｐゴシック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 Box 17">
                    <a:extLst>
                      <a:ext uri="{FF2B5EF4-FFF2-40B4-BE49-F238E27FC236}">
                        <a16:creationId xmlns:a16="http://schemas.microsoft.com/office/drawing/2014/main" id="{B15260AE-9A19-A34E-AE32-7F1E27A362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79" y="3940"/>
                    <a:ext cx="294" cy="24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2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 70">
              <a:extLst>
                <a:ext uri="{FF2B5EF4-FFF2-40B4-BE49-F238E27FC236}">
                  <a16:creationId xmlns:a16="http://schemas.microsoft.com/office/drawing/2014/main" id="{BCE6B140-7B1D-EB4C-A98A-D1A7069D9E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3902" y="6013203"/>
              <a:ext cx="454026" cy="769941"/>
              <a:chOff x="2001" y="3792"/>
              <a:chExt cx="286" cy="485"/>
            </a:xfrm>
          </p:grpSpPr>
          <p:sp>
            <p:nvSpPr>
              <p:cNvPr id="98" name="Rectangle 18" descr="Dark upward diagonal">
                <a:extLst>
                  <a:ext uri="{FF2B5EF4-FFF2-40B4-BE49-F238E27FC236}">
                    <a16:creationId xmlns:a16="http://schemas.microsoft.com/office/drawing/2014/main" id="{CB89C441-537E-8142-940F-FC196F573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" y="3792"/>
                <a:ext cx="79" cy="144"/>
              </a:xfrm>
              <a:prstGeom prst="rect">
                <a:avLst/>
              </a:prstGeom>
              <a:blipFill dpi="0" rotWithShape="0">
                <a:blip r:embed="rId1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9" name="Line 19">
                <a:extLst>
                  <a:ext uri="{FF2B5EF4-FFF2-40B4-BE49-F238E27FC236}">
                    <a16:creationId xmlns:a16="http://schemas.microsoft.com/office/drawing/2014/main" id="{8574EC8E-A056-5449-99FA-E2F281FB4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8" y="3982"/>
                <a:ext cx="101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 Box 20">
                    <a:extLst>
                      <a:ext uri="{FF2B5EF4-FFF2-40B4-BE49-F238E27FC236}">
                        <a16:creationId xmlns:a16="http://schemas.microsoft.com/office/drawing/2014/main" id="{D6010FAD-35EC-2A4C-BD30-F42FC0BF36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01" y="4044"/>
                    <a:ext cx="286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charset="0"/>
                      <a:ea typeface="ＭＳ Ｐゴシック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 Box 20">
                    <a:extLst>
                      <a:ext uri="{FF2B5EF4-FFF2-40B4-BE49-F238E27FC236}">
                        <a16:creationId xmlns:a16="http://schemas.microsoft.com/office/drawing/2014/main" id="{D6010FAD-35EC-2A4C-BD30-F42FC0BF36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01" y="4044"/>
                    <a:ext cx="286" cy="23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72">
              <a:extLst>
                <a:ext uri="{FF2B5EF4-FFF2-40B4-BE49-F238E27FC236}">
                  <a16:creationId xmlns:a16="http://schemas.microsoft.com/office/drawing/2014/main" id="{C575ACDD-9E35-ED4E-8A9E-29F4F2E29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6307" y="6165583"/>
              <a:ext cx="468314" cy="484188"/>
              <a:chOff x="2097" y="3888"/>
              <a:chExt cx="295" cy="305"/>
            </a:xfrm>
          </p:grpSpPr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523A4918-5A72-7B46-B6E0-3CAE058FB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888"/>
                <a:ext cx="96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 Box 22">
                    <a:extLst>
                      <a:ext uri="{FF2B5EF4-FFF2-40B4-BE49-F238E27FC236}">
                        <a16:creationId xmlns:a16="http://schemas.microsoft.com/office/drawing/2014/main" id="{8E24D85A-3432-A340-941C-B542076BDC3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7" y="3960"/>
                    <a:ext cx="29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charset="0"/>
                      <a:ea typeface="ＭＳ Ｐゴシック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 Box 22">
                    <a:extLst>
                      <a:ext uri="{FF2B5EF4-FFF2-40B4-BE49-F238E27FC236}">
                        <a16:creationId xmlns:a16="http://schemas.microsoft.com/office/drawing/2014/main" id="{8E24D85A-3432-A340-941C-B542076BDC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97" y="3960"/>
                    <a:ext cx="295" cy="23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Line 23">
                <a:extLst>
                  <a:ext uri="{FF2B5EF4-FFF2-40B4-BE49-F238E27FC236}">
                    <a16:creationId xmlns:a16="http://schemas.microsoft.com/office/drawing/2014/main" id="{794D04E9-7EB2-0346-9324-975692BF4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8" y="3988"/>
                <a:ext cx="120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05" name="Line 24">
              <a:extLst>
                <a:ext uri="{FF2B5EF4-FFF2-40B4-BE49-F238E27FC236}">
                  <a16:creationId xmlns:a16="http://schemas.microsoft.com/office/drawing/2014/main" id="{BD47245D-0C8C-3D43-97B9-404E8FDD2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8707" y="4412976"/>
              <a:ext cx="9144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6" name="Line 25">
              <a:extLst>
                <a:ext uri="{FF2B5EF4-FFF2-40B4-BE49-F238E27FC236}">
                  <a16:creationId xmlns:a16="http://schemas.microsoft.com/office/drawing/2014/main" id="{C5E2C940-9812-134B-B1FF-DB1CB7288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6307" y="4412976"/>
              <a:ext cx="9144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7" name="Rectangle 26">
              <a:extLst>
                <a:ext uri="{FF2B5EF4-FFF2-40B4-BE49-F238E27FC236}">
                  <a16:creationId xmlns:a16="http://schemas.microsoft.com/office/drawing/2014/main" id="{F794000F-FE25-C34B-AF8D-0A13A986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707" y="4336776"/>
              <a:ext cx="152400" cy="762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8" name="Group 60">
              <a:extLst>
                <a:ext uri="{FF2B5EF4-FFF2-40B4-BE49-F238E27FC236}">
                  <a16:creationId xmlns:a16="http://schemas.microsoft.com/office/drawing/2014/main" id="{5B23BD5F-0C3E-5940-8BFE-B5CA3AF3C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08232" y="6264006"/>
              <a:ext cx="914400" cy="390525"/>
              <a:chOff x="2262" y="3950"/>
              <a:chExt cx="576" cy="246"/>
            </a:xfrm>
          </p:grpSpPr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33296CC3-9AC3-7C44-A436-CE7194391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2" y="3987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 Box 29">
                    <a:extLst>
                      <a:ext uri="{FF2B5EF4-FFF2-40B4-BE49-F238E27FC236}">
                        <a16:creationId xmlns:a16="http://schemas.microsoft.com/office/drawing/2014/main" id="{FBAA0E56-C1CA-B34F-AD3B-57A15A5887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5" y="3950"/>
                    <a:ext cx="29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charset="0"/>
                      <a:ea typeface="ＭＳ Ｐゴシック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 Box 29">
                    <a:extLst>
                      <a:ext uri="{FF2B5EF4-FFF2-40B4-BE49-F238E27FC236}">
                        <a16:creationId xmlns:a16="http://schemas.microsoft.com/office/drawing/2014/main" id="{FBAA0E56-C1CA-B34F-AD3B-57A15A5887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55" y="3950"/>
                    <a:ext cx="294" cy="24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12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" name="Group 66">
              <a:extLst>
                <a:ext uri="{FF2B5EF4-FFF2-40B4-BE49-F238E27FC236}">
                  <a16:creationId xmlns:a16="http://schemas.microsoft.com/office/drawing/2014/main" id="{0B468A1F-5049-AA42-A7F2-C5A33D3B4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9295" y="3514451"/>
              <a:ext cx="2662238" cy="457200"/>
              <a:chOff x="816" y="2218"/>
              <a:chExt cx="1677" cy="288"/>
            </a:xfrm>
          </p:grpSpPr>
          <p:sp>
            <p:nvSpPr>
              <p:cNvPr id="112" name="Line 62">
                <a:extLst>
                  <a:ext uri="{FF2B5EF4-FFF2-40B4-BE49-F238E27FC236}">
                    <a16:creationId xmlns:a16="http://schemas.microsoft.com/office/drawing/2014/main" id="{351189FA-B3AF-4B4A-B891-A4C39A0E3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400"/>
                <a:ext cx="1677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3" name="Text Box 64">
                <a:extLst>
                  <a:ext uri="{FF2B5EF4-FFF2-40B4-BE49-F238E27FC236}">
                    <a16:creationId xmlns:a16="http://schemas.microsoft.com/office/drawing/2014/main" id="{50EB8834-3736-C143-A873-0FA5518F7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" y="221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Times New Roman" charset="0"/>
                    <a:ea typeface="ＭＳ Ｐゴシック" charset="0"/>
                  </a:rPr>
                  <a:t>T</a:t>
                </a:r>
              </a:p>
            </p:txBody>
          </p:sp>
        </p:grpSp>
        <p:sp>
          <p:nvSpPr>
            <p:cNvPr id="114" name="Line 27">
              <a:extLst>
                <a:ext uri="{FF2B5EF4-FFF2-40B4-BE49-F238E27FC236}">
                  <a16:creationId xmlns:a16="http://schemas.microsoft.com/office/drawing/2014/main" id="{338327C4-B0AD-C040-AD26-5EDD88EBC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3043" y="3346176"/>
              <a:ext cx="0" cy="28194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16" name="Group 74">
              <a:extLst>
                <a:ext uri="{FF2B5EF4-FFF2-40B4-BE49-F238E27FC236}">
                  <a16:creationId xmlns:a16="http://schemas.microsoft.com/office/drawing/2014/main" id="{ACD1433E-859A-A341-9D43-B6EE1CCEB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1321" y="6243405"/>
              <a:ext cx="509588" cy="369890"/>
              <a:chOff x="846" y="2785"/>
              <a:chExt cx="321" cy="233"/>
            </a:xfrm>
          </p:grpSpPr>
          <p:sp>
            <p:nvSpPr>
              <p:cNvPr id="117" name="Line 75">
                <a:extLst>
                  <a:ext uri="{FF2B5EF4-FFF2-40B4-BE49-F238E27FC236}">
                    <a16:creationId xmlns:a16="http://schemas.microsoft.com/office/drawing/2014/main" id="{943B5734-69C1-774D-92BE-AAE1075CE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" y="2821"/>
                <a:ext cx="299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 Box 76">
                    <a:extLst>
                      <a:ext uri="{FF2B5EF4-FFF2-40B4-BE49-F238E27FC236}">
                        <a16:creationId xmlns:a16="http://schemas.microsoft.com/office/drawing/2014/main" id="{8EE0CCB7-80E4-0048-B0B0-82302A0C79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1" y="2785"/>
                    <a:ext cx="286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charset="0"/>
                      <a:ea typeface="ＭＳ Ｐゴシック" charset="0"/>
                    </a:endParaRPr>
                  </a:p>
                </p:txBody>
              </p:sp>
            </mc:Choice>
            <mc:Fallback xmlns="">
              <p:sp>
                <p:nvSpPr>
                  <p:cNvPr id="118" name="Text Box 76">
                    <a:extLst>
                      <a:ext uri="{FF2B5EF4-FFF2-40B4-BE49-F238E27FC236}">
                        <a16:creationId xmlns:a16="http://schemas.microsoft.com/office/drawing/2014/main" id="{8EE0CCB7-80E4-0048-B0B0-82302A0C79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81" y="2785"/>
                    <a:ext cx="286" cy="233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58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 bldLvl="2" autoUpdateAnimBg="0"/>
      <p:bldP spid="35848" grpId="0" animBg="1"/>
      <p:bldP spid="35853" grpId="0" animBg="1"/>
      <p:bldP spid="35866" grpId="0" animBg="1"/>
      <p:bldP spid="35867" grpId="0" animBg="1"/>
      <p:bldP spid="81" grpId="0"/>
      <p:bldP spid="82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EBAE642C-3A8B-E947-B24D-5DEC77A8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3240FFA8-6701-AD49-9628-E03D8EAC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6820690-BCA6-1F44-AC58-CE27A11569DC}" type="slidenum">
              <a:rPr lang="en-US" altLang="en-US" sz="1400"/>
              <a:pPr algn="r" eaLnBrk="1" hangingPunct="1"/>
              <a:t>13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05BA76EB-2610-9A49-99CE-AA6EA667A92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06187"/>
                <a:ext cx="7772400" cy="2092326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600" dirty="0"/>
                  <a:t>Between the time the sender starts sending a frame and the time the ack is received by the sender, Time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1600" dirty="0"/>
                  <a:t> elapses.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dirty="0"/>
                  <a:t>This time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1600" b="1" dirty="0"/>
                  <a:t> is equal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dirty="0"/>
                  <a:t>If we neglect the processing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,  the time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1600" dirty="0"/>
                  <a:t> becomes</a:t>
                </a:r>
              </a:p>
              <a:p>
                <a:pPr>
                  <a:lnSpc>
                    <a:spcPct val="80000"/>
                  </a:lnSpc>
                  <a:buNone/>
                  <a:defRPr/>
                </a:pPr>
                <a:r>
                  <a:rPr lang="en-US" sz="1600" b="1" dirty="0"/>
                  <a:t>				</a:t>
                </a:r>
                <a:r>
                  <a:rPr lang="en-US" sz="16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6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05BA76EB-2610-9A49-99CE-AA6EA667A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06187"/>
                <a:ext cx="7772400" cy="2092326"/>
              </a:xfrm>
              <a:blipFill>
                <a:blip r:embed="rId2"/>
                <a:stretch>
                  <a:fillRect l="-163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2">
            <a:extLst>
              <a:ext uri="{FF2B5EF4-FFF2-40B4-BE49-F238E27FC236}">
                <a16:creationId xmlns:a16="http://schemas.microsoft.com/office/drawing/2014/main" id="{15821571-C6F6-C84E-99A1-03F28AFE1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771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Deriving the Throughput for Stop-And-Wait (Cont’d)</a:t>
            </a:r>
          </a:p>
        </p:txBody>
      </p:sp>
      <p:grpSp>
        <p:nvGrpSpPr>
          <p:cNvPr id="133" name="Group 56">
            <a:extLst>
              <a:ext uri="{FF2B5EF4-FFF2-40B4-BE49-F238E27FC236}">
                <a16:creationId xmlns:a16="http://schemas.microsoft.com/office/drawing/2014/main" id="{21ED73A1-05DA-5044-B260-67EA30D8D32A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4003679"/>
            <a:ext cx="8321675" cy="446088"/>
            <a:chOff x="182" y="2522"/>
            <a:chExt cx="5242" cy="281"/>
          </a:xfrm>
        </p:grpSpPr>
        <p:sp>
          <p:nvSpPr>
            <p:cNvPr id="134" name="Text Box 5">
              <a:extLst>
                <a:ext uri="{FF2B5EF4-FFF2-40B4-BE49-F238E27FC236}">
                  <a16:creationId xmlns:a16="http://schemas.microsoft.com/office/drawing/2014/main" id="{327B1367-9992-0D47-9A9C-0301FFF1A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2522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B0F0"/>
                  </a:solidFill>
                  <a:latin typeface="Times New Roman" charset="0"/>
                  <a:ea typeface="ＭＳ Ｐゴシック" charset="0"/>
                </a:rPr>
                <a:t>time</a:t>
              </a:r>
            </a:p>
          </p:txBody>
        </p:sp>
        <p:grpSp>
          <p:nvGrpSpPr>
            <p:cNvPr id="135" name="Group 51">
              <a:extLst>
                <a:ext uri="{FF2B5EF4-FFF2-40B4-BE49-F238E27FC236}">
                  <a16:creationId xmlns:a16="http://schemas.microsoft.com/office/drawing/2014/main" id="{7DC6E63F-84D2-4E40-82DB-FC8F320B0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" y="2553"/>
              <a:ext cx="5242" cy="250"/>
              <a:chOff x="182" y="2553"/>
              <a:chExt cx="5242" cy="250"/>
            </a:xfrm>
          </p:grpSpPr>
          <p:sp>
            <p:nvSpPr>
              <p:cNvPr id="136" name="Line 4">
                <a:extLst>
                  <a:ext uri="{FF2B5EF4-FFF2-40B4-BE49-F238E27FC236}">
                    <a16:creationId xmlns:a16="http://schemas.microsoft.com/office/drawing/2014/main" id="{380E8D81-D894-4B4A-8A5B-42523D33E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784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37" name="Text Box 6">
                <a:extLst>
                  <a:ext uri="{FF2B5EF4-FFF2-40B4-BE49-F238E27FC236}">
                    <a16:creationId xmlns:a16="http://schemas.microsoft.com/office/drawing/2014/main" id="{57CF5978-7E1D-6841-90FB-1F3EE48F6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" y="2553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Sender</a:t>
                </a:r>
              </a:p>
            </p:txBody>
          </p:sp>
        </p:grpSp>
      </p:grpSp>
      <p:sp>
        <p:nvSpPr>
          <p:cNvPr id="138" name="Rectangle 8">
            <a:extLst>
              <a:ext uri="{FF2B5EF4-FFF2-40B4-BE49-F238E27FC236}">
                <a16:creationId xmlns:a16="http://schemas.microsoft.com/office/drawing/2014/main" id="{09EDEABB-23E9-FE43-B3F1-522FE22E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4327525"/>
            <a:ext cx="439113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39" name="Group 57">
            <a:extLst>
              <a:ext uri="{FF2B5EF4-FFF2-40B4-BE49-F238E27FC236}">
                <a16:creationId xmlns:a16="http://schemas.microsoft.com/office/drawing/2014/main" id="{D25AA9D4-CD89-AB4C-8C38-F7DF87C69D69}"/>
              </a:ext>
            </a:extLst>
          </p:cNvPr>
          <p:cNvGrpSpPr>
            <a:grpSpLocks/>
          </p:cNvGrpSpPr>
          <p:nvPr/>
        </p:nvGrpSpPr>
        <p:grpSpPr bwMode="auto">
          <a:xfrm>
            <a:off x="1295404" y="3810000"/>
            <a:ext cx="530227" cy="381000"/>
            <a:chOff x="816" y="2400"/>
            <a:chExt cx="334" cy="240"/>
          </a:xfrm>
        </p:grpSpPr>
        <p:sp>
          <p:nvSpPr>
            <p:cNvPr id="140" name="Line 9">
              <a:extLst>
                <a:ext uri="{FF2B5EF4-FFF2-40B4-BE49-F238E27FC236}">
                  <a16:creationId xmlns:a16="http://schemas.microsoft.com/office/drawing/2014/main" id="{D14169F5-1E6C-0D41-9A85-9784BBF0D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 Box 10">
                  <a:extLst>
                    <a:ext uri="{FF2B5EF4-FFF2-40B4-BE49-F238E27FC236}">
                      <a16:creationId xmlns:a16="http://schemas.microsoft.com/office/drawing/2014/main" id="{8DC2D08B-A38C-8E49-A4FC-4991017EE5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50" name="Text Box 10">
                  <a:extLst>
                    <a:ext uri="{FF2B5EF4-FFF2-40B4-BE49-F238E27FC236}">
                      <a16:creationId xmlns:a16="http://schemas.microsoft.com/office/drawing/2014/main" id="{303FB267-4611-F847-94C2-9684C9369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Line 11">
            <a:extLst>
              <a:ext uri="{FF2B5EF4-FFF2-40B4-BE49-F238E27FC236}">
                <a16:creationId xmlns:a16="http://schemas.microsoft.com/office/drawing/2014/main" id="{17EA11E1-83CD-C146-8A5A-981409B18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419600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3" name="Line 12">
            <a:extLst>
              <a:ext uri="{FF2B5EF4-FFF2-40B4-BE49-F238E27FC236}">
                <a16:creationId xmlns:a16="http://schemas.microsoft.com/office/drawing/2014/main" id="{5F7D046D-44B5-C949-AFF7-14CABCCCB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9288" y="4419600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4" name="Rectangle 13">
            <a:extLst>
              <a:ext uri="{FF2B5EF4-FFF2-40B4-BE49-F238E27FC236}">
                <a16:creationId xmlns:a16="http://schemas.microsoft.com/office/drawing/2014/main" id="{698473CB-2EA2-154B-9D88-7E1641BDE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6140450"/>
            <a:ext cx="446087" cy="10794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45" name="Group 52">
            <a:extLst>
              <a:ext uri="{FF2B5EF4-FFF2-40B4-BE49-F238E27FC236}">
                <a16:creationId xmlns:a16="http://schemas.microsoft.com/office/drawing/2014/main" id="{67EC4493-7DF2-F544-A7B9-389F7FFE99F4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5805488"/>
            <a:ext cx="8428037" cy="442912"/>
            <a:chOff x="67" y="3657"/>
            <a:chExt cx="5309" cy="279"/>
          </a:xfrm>
        </p:grpSpPr>
        <p:sp>
          <p:nvSpPr>
            <p:cNvPr id="146" name="Line 7">
              <a:extLst>
                <a:ext uri="{FF2B5EF4-FFF2-40B4-BE49-F238E27FC236}">
                  <a16:creationId xmlns:a16="http://schemas.microsoft.com/office/drawing/2014/main" id="{096C6D37-4EF7-D449-8026-E0FECC665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7" name="Text Box 15">
              <a:extLst>
                <a:ext uri="{FF2B5EF4-FFF2-40B4-BE49-F238E27FC236}">
                  <a16:creationId xmlns:a16="http://schemas.microsoft.com/office/drawing/2014/main" id="{96D52E7C-9DAB-0F48-BF73-EB3932023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3657"/>
              <a:ext cx="6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Times New Roman" charset="0"/>
                  <a:ea typeface="ＭＳ Ｐゴシック" charset="0"/>
                </a:rPr>
                <a:t>Receiver</a:t>
              </a:r>
            </a:p>
          </p:txBody>
        </p:sp>
      </p:grpSp>
      <p:grpSp>
        <p:nvGrpSpPr>
          <p:cNvPr id="148" name="Group 59">
            <a:extLst>
              <a:ext uri="{FF2B5EF4-FFF2-40B4-BE49-F238E27FC236}">
                <a16:creationId xmlns:a16="http://schemas.microsoft.com/office/drawing/2014/main" id="{FECC14BA-2AF8-3442-BBA6-EDEC4C0C4D3B}"/>
              </a:ext>
            </a:extLst>
          </p:cNvPr>
          <p:cNvGrpSpPr>
            <a:grpSpLocks/>
          </p:cNvGrpSpPr>
          <p:nvPr/>
        </p:nvGrpSpPr>
        <p:grpSpPr bwMode="auto">
          <a:xfrm>
            <a:off x="1295399" y="6254767"/>
            <a:ext cx="914400" cy="390526"/>
            <a:chOff x="816" y="3940"/>
            <a:chExt cx="576" cy="246"/>
          </a:xfrm>
        </p:grpSpPr>
        <p:sp>
          <p:nvSpPr>
            <p:cNvPr id="149" name="Line 16">
              <a:extLst>
                <a:ext uri="{FF2B5EF4-FFF2-40B4-BE49-F238E27FC236}">
                  <a16:creationId xmlns:a16="http://schemas.microsoft.com/office/drawing/2014/main" id="{7D7A35E7-0F62-564B-921A-8A12DCE71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98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 Box 17">
                  <a:extLst>
                    <a:ext uri="{FF2B5EF4-FFF2-40B4-BE49-F238E27FC236}">
                      <a16:creationId xmlns:a16="http://schemas.microsoft.com/office/drawing/2014/main" id="{09C0C33A-CF31-504D-B64C-9B6D493B38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57" name="Text Box 17">
                  <a:extLst>
                    <a:ext uri="{FF2B5EF4-FFF2-40B4-BE49-F238E27FC236}">
                      <a16:creationId xmlns:a16="http://schemas.microsoft.com/office/drawing/2014/main" id="{B2AB92E1-D0F7-3842-B0E9-CD5A45A5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Group 70">
            <a:extLst>
              <a:ext uri="{FF2B5EF4-FFF2-40B4-BE49-F238E27FC236}">
                <a16:creationId xmlns:a16="http://schemas.microsoft.com/office/drawing/2014/main" id="{AF76D1C7-2323-244C-A359-9EB9E5CDDEBC}"/>
              </a:ext>
            </a:extLst>
          </p:cNvPr>
          <p:cNvGrpSpPr>
            <a:grpSpLocks/>
          </p:cNvGrpSpPr>
          <p:nvPr/>
        </p:nvGrpSpPr>
        <p:grpSpPr bwMode="auto">
          <a:xfrm>
            <a:off x="2620007" y="6019827"/>
            <a:ext cx="454026" cy="769941"/>
            <a:chOff x="2001" y="3792"/>
            <a:chExt cx="286" cy="485"/>
          </a:xfrm>
        </p:grpSpPr>
        <p:sp>
          <p:nvSpPr>
            <p:cNvPr id="152" name="Rectangle 18" descr="Dark upward diagonal">
              <a:extLst>
                <a:ext uri="{FF2B5EF4-FFF2-40B4-BE49-F238E27FC236}">
                  <a16:creationId xmlns:a16="http://schemas.microsoft.com/office/drawing/2014/main" id="{9EA51A54-09B2-FA41-A007-CCDF79931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792"/>
              <a:ext cx="79" cy="14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3" name="Line 19">
              <a:extLst>
                <a:ext uri="{FF2B5EF4-FFF2-40B4-BE49-F238E27FC236}">
                  <a16:creationId xmlns:a16="http://schemas.microsoft.com/office/drawing/2014/main" id="{20438EE9-E507-5D4A-8240-5A1D55AF5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3982"/>
              <a:ext cx="10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 Box 20">
                  <a:extLst>
                    <a:ext uri="{FF2B5EF4-FFF2-40B4-BE49-F238E27FC236}">
                      <a16:creationId xmlns:a16="http://schemas.microsoft.com/office/drawing/2014/main" id="{DFCDD1F5-4457-9D49-BE4F-71A83B6B08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0" name="Text Box 20">
                  <a:extLst>
                    <a:ext uri="{FF2B5EF4-FFF2-40B4-BE49-F238E27FC236}">
                      <a16:creationId xmlns:a16="http://schemas.microsoft.com/office/drawing/2014/main" id="{DE02B9BE-FB66-0E49-A051-37CC5615D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72">
            <a:extLst>
              <a:ext uri="{FF2B5EF4-FFF2-40B4-BE49-F238E27FC236}">
                <a16:creationId xmlns:a16="http://schemas.microsoft.com/office/drawing/2014/main" id="{F4B4D50F-2A92-4241-9B6A-8E5957A8569B}"/>
              </a:ext>
            </a:extLst>
          </p:cNvPr>
          <p:cNvGrpSpPr>
            <a:grpSpLocks/>
          </p:cNvGrpSpPr>
          <p:nvPr/>
        </p:nvGrpSpPr>
        <p:grpSpPr bwMode="auto">
          <a:xfrm>
            <a:off x="2772412" y="6134106"/>
            <a:ext cx="468314" cy="522288"/>
            <a:chOff x="2097" y="3864"/>
            <a:chExt cx="295" cy="329"/>
          </a:xfrm>
        </p:grpSpPr>
        <p:sp>
          <p:nvSpPr>
            <p:cNvPr id="156" name="Rectangle 21">
              <a:extLst>
                <a:ext uri="{FF2B5EF4-FFF2-40B4-BE49-F238E27FC236}">
                  <a16:creationId xmlns:a16="http://schemas.microsoft.com/office/drawing/2014/main" id="{8E9CF061-CDE2-554C-9B75-5DCBFFE5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864"/>
              <a:ext cx="88" cy="7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 Box 22">
                  <a:extLst>
                    <a:ext uri="{FF2B5EF4-FFF2-40B4-BE49-F238E27FC236}">
                      <a16:creationId xmlns:a16="http://schemas.microsoft.com/office/drawing/2014/main" id="{87A64A80-6721-164C-BD02-635247B52C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2" name="Text Box 22">
                  <a:extLst>
                    <a:ext uri="{FF2B5EF4-FFF2-40B4-BE49-F238E27FC236}">
                      <a16:creationId xmlns:a16="http://schemas.microsoft.com/office/drawing/2014/main" id="{BC11D6FB-BDFE-6C4F-8B50-1D06F4E41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23">
              <a:extLst>
                <a:ext uri="{FF2B5EF4-FFF2-40B4-BE49-F238E27FC236}">
                  <a16:creationId xmlns:a16="http://schemas.microsoft.com/office/drawing/2014/main" id="{D9668E40-C57C-7246-9B49-1A79913E9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3988"/>
              <a:ext cx="12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59" name="Line 24">
            <a:extLst>
              <a:ext uri="{FF2B5EF4-FFF2-40B4-BE49-F238E27FC236}">
                <a16:creationId xmlns:a16="http://schemas.microsoft.com/office/drawing/2014/main" id="{90212323-9F8D-064A-92D2-7BB7A34EAF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812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9D6D8D0-FA48-B346-9914-95468C5F26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2412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1" name="Rectangle 26">
            <a:extLst>
              <a:ext uri="{FF2B5EF4-FFF2-40B4-BE49-F238E27FC236}">
                <a16:creationId xmlns:a16="http://schemas.microsoft.com/office/drawing/2014/main" id="{13B37271-2A56-7544-A03D-1157E8B2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812" y="4327525"/>
            <a:ext cx="152400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62" name="Group 60">
            <a:extLst>
              <a:ext uri="{FF2B5EF4-FFF2-40B4-BE49-F238E27FC236}">
                <a16:creationId xmlns:a16="http://schemas.microsoft.com/office/drawing/2014/main" id="{6BA3B572-BFB3-4946-A33C-915C65D8E5CD}"/>
              </a:ext>
            </a:extLst>
          </p:cNvPr>
          <p:cNvGrpSpPr>
            <a:grpSpLocks/>
          </p:cNvGrpSpPr>
          <p:nvPr/>
        </p:nvGrpSpPr>
        <p:grpSpPr bwMode="auto">
          <a:xfrm>
            <a:off x="3034337" y="6270630"/>
            <a:ext cx="914400" cy="390525"/>
            <a:chOff x="2262" y="3950"/>
            <a:chExt cx="576" cy="246"/>
          </a:xfrm>
        </p:grpSpPr>
        <p:sp>
          <p:nvSpPr>
            <p:cNvPr id="163" name="Line 28">
              <a:extLst>
                <a:ext uri="{FF2B5EF4-FFF2-40B4-BE49-F238E27FC236}">
                  <a16:creationId xmlns:a16="http://schemas.microsoft.com/office/drawing/2014/main" id="{A47BABB5-7444-264B-9DFA-7780CAB0F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9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 Box 29">
                  <a:extLst>
                    <a:ext uri="{FF2B5EF4-FFF2-40B4-BE49-F238E27FC236}">
                      <a16:creationId xmlns:a16="http://schemas.microsoft.com/office/drawing/2014/main" id="{1D0DBEAC-37AE-8A48-9DBA-97CAB6E518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9" name="Text Box 29">
                  <a:extLst>
                    <a:ext uri="{FF2B5EF4-FFF2-40B4-BE49-F238E27FC236}">
                      <a16:creationId xmlns:a16="http://schemas.microsoft.com/office/drawing/2014/main" id="{A4E00C17-C0BD-954F-A9DA-035838E7D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Group 73">
            <a:extLst>
              <a:ext uri="{FF2B5EF4-FFF2-40B4-BE49-F238E27FC236}">
                <a16:creationId xmlns:a16="http://schemas.microsoft.com/office/drawing/2014/main" id="{CEDE5324-18AD-064E-B254-B799F0D4544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352800"/>
            <a:ext cx="909638" cy="2819400"/>
            <a:chOff x="624" y="2112"/>
            <a:chExt cx="573" cy="1776"/>
          </a:xfrm>
        </p:grpSpPr>
        <p:sp>
          <p:nvSpPr>
            <p:cNvPr id="166" name="Line 14">
              <a:extLst>
                <a:ext uri="{FF2B5EF4-FFF2-40B4-BE49-F238E27FC236}">
                  <a16:creationId xmlns:a16="http://schemas.microsoft.com/office/drawing/2014/main" id="{64139F40-7706-3F4B-8BA0-B575933CF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0" cy="105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67" name="Group 55">
              <a:extLst>
                <a:ext uri="{FF2B5EF4-FFF2-40B4-BE49-F238E27FC236}">
                  <a16:creationId xmlns:a16="http://schemas.microsoft.com/office/drawing/2014/main" id="{434EAA01-3BB1-3740-B654-5869823C6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12"/>
              <a:ext cx="573" cy="624"/>
              <a:chOff x="624" y="2112"/>
              <a:chExt cx="573" cy="624"/>
            </a:xfrm>
          </p:grpSpPr>
          <p:sp>
            <p:nvSpPr>
              <p:cNvPr id="168" name="Line 53">
                <a:extLst>
                  <a:ext uri="{FF2B5EF4-FFF2-40B4-BE49-F238E27FC236}">
                    <a16:creationId xmlns:a16="http://schemas.microsoft.com/office/drawing/2014/main" id="{A46331D4-101E-2D45-8EDF-DA9D48B38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9" name="Text Box 54">
                <a:extLst>
                  <a:ext uri="{FF2B5EF4-FFF2-40B4-BE49-F238E27FC236}">
                    <a16:creationId xmlns:a16="http://schemas.microsoft.com/office/drawing/2014/main" id="{A6B3BB6F-A40D-8540-B10B-AFAF8372C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112"/>
                <a:ext cx="5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Time 0</a:t>
                </a:r>
              </a:p>
            </p:txBody>
          </p:sp>
        </p:grpSp>
      </p:grpSp>
      <p:sp>
        <p:nvSpPr>
          <p:cNvPr id="171" name="Line 62">
            <a:extLst>
              <a:ext uri="{FF2B5EF4-FFF2-40B4-BE49-F238E27FC236}">
                <a16:creationId xmlns:a16="http://schemas.microsoft.com/office/drawing/2014/main" id="{F79DBAB5-6667-6744-8C3D-2527A21DC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5"/>
            <a:ext cx="2652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2" name="Text Box 64">
            <a:extLst>
              <a:ext uri="{FF2B5EF4-FFF2-40B4-BE49-F238E27FC236}">
                <a16:creationId xmlns:a16="http://schemas.microsoft.com/office/drawing/2014/main" id="{41C437C3-6E6F-C842-980C-2EE9E840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3521080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</a:t>
            </a:r>
          </a:p>
        </p:txBody>
      </p:sp>
      <p:sp>
        <p:nvSpPr>
          <p:cNvPr id="173" name="Line 27">
            <a:extLst>
              <a:ext uri="{FF2B5EF4-FFF2-40B4-BE49-F238E27FC236}">
                <a16:creationId xmlns:a16="http://schemas.microsoft.com/office/drawing/2014/main" id="{999427D5-987F-E44D-B9D4-2F4CFE8CA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9027" y="3352800"/>
            <a:ext cx="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74" name="Group 74">
            <a:extLst>
              <a:ext uri="{FF2B5EF4-FFF2-40B4-BE49-F238E27FC236}">
                <a16:creationId xmlns:a16="http://schemas.microsoft.com/office/drawing/2014/main" id="{5F7C404B-DCCD-554B-BEEE-D4F3B9B2C1F3}"/>
              </a:ext>
            </a:extLst>
          </p:cNvPr>
          <p:cNvGrpSpPr>
            <a:grpSpLocks/>
          </p:cNvGrpSpPr>
          <p:nvPr/>
        </p:nvGrpSpPr>
        <p:grpSpPr bwMode="auto">
          <a:xfrm>
            <a:off x="2257426" y="6250029"/>
            <a:ext cx="509588" cy="369890"/>
            <a:chOff x="846" y="2785"/>
            <a:chExt cx="321" cy="233"/>
          </a:xfrm>
        </p:grpSpPr>
        <p:sp>
          <p:nvSpPr>
            <p:cNvPr id="175" name="Line 75">
              <a:extLst>
                <a:ext uri="{FF2B5EF4-FFF2-40B4-BE49-F238E27FC236}">
                  <a16:creationId xmlns:a16="http://schemas.microsoft.com/office/drawing/2014/main" id="{56D46FF6-972E-0944-B06B-C875AF60E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821"/>
              <a:ext cx="29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 Box 76">
                  <a:extLst>
                    <a:ext uri="{FF2B5EF4-FFF2-40B4-BE49-F238E27FC236}">
                      <a16:creationId xmlns:a16="http://schemas.microsoft.com/office/drawing/2014/main" id="{2A238995-EA6C-5940-AA09-77A1F43390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916" name="Text Box 76">
                  <a:extLst>
                    <a:ext uri="{FF2B5EF4-FFF2-40B4-BE49-F238E27FC236}">
                      <a16:creationId xmlns:a16="http://schemas.microsoft.com/office/drawing/2014/main" id="{B72A5E6C-F0ED-994C-9CD0-ED55DD96F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8" name="Rectangle 8">
            <a:extLst>
              <a:ext uri="{FF2B5EF4-FFF2-40B4-BE49-F238E27FC236}">
                <a16:creationId xmlns:a16="http://schemas.microsoft.com/office/drawing/2014/main" id="{60A9B9B2-A5D4-EC43-9CF5-CEB8D5D4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521" y="4320901"/>
            <a:ext cx="439113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79" name="Group 57">
            <a:extLst>
              <a:ext uri="{FF2B5EF4-FFF2-40B4-BE49-F238E27FC236}">
                <a16:creationId xmlns:a16="http://schemas.microsoft.com/office/drawing/2014/main" id="{776AD233-9B19-004D-AA56-3B153B490234}"/>
              </a:ext>
            </a:extLst>
          </p:cNvPr>
          <p:cNvGrpSpPr>
            <a:grpSpLocks/>
          </p:cNvGrpSpPr>
          <p:nvPr/>
        </p:nvGrpSpPr>
        <p:grpSpPr bwMode="auto">
          <a:xfrm>
            <a:off x="3942524" y="3803376"/>
            <a:ext cx="530226" cy="381000"/>
            <a:chOff x="816" y="2400"/>
            <a:chExt cx="334" cy="240"/>
          </a:xfrm>
        </p:grpSpPr>
        <p:sp>
          <p:nvSpPr>
            <p:cNvPr id="207" name="Line 9">
              <a:extLst>
                <a:ext uri="{FF2B5EF4-FFF2-40B4-BE49-F238E27FC236}">
                  <a16:creationId xmlns:a16="http://schemas.microsoft.com/office/drawing/2014/main" id="{ACC153D8-589B-BB4C-8367-A767950DF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 Box 10">
                  <a:extLst>
                    <a:ext uri="{FF2B5EF4-FFF2-40B4-BE49-F238E27FC236}">
                      <a16:creationId xmlns:a16="http://schemas.microsoft.com/office/drawing/2014/main" id="{DDE0104A-20CD-0C48-B284-273A354405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90" name="Text Box 10">
                  <a:extLst>
                    <a:ext uri="{FF2B5EF4-FFF2-40B4-BE49-F238E27FC236}">
                      <a16:creationId xmlns:a16="http://schemas.microsoft.com/office/drawing/2014/main" id="{90CB4D78-9A2E-734E-A889-FC45B2E198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0" name="Line 11">
            <a:extLst>
              <a:ext uri="{FF2B5EF4-FFF2-40B4-BE49-F238E27FC236}">
                <a16:creationId xmlns:a16="http://schemas.microsoft.com/office/drawing/2014/main" id="{51D41766-AAE1-664A-A33C-7E3EE8698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522" y="4412976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1" name="Line 12">
            <a:extLst>
              <a:ext uri="{FF2B5EF4-FFF2-40B4-BE49-F238E27FC236}">
                <a16:creationId xmlns:a16="http://schemas.microsoft.com/office/drawing/2014/main" id="{FD8853FA-EC9A-FC41-B16E-C3D24464C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6410" y="4412976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2" name="Rectangle 13">
            <a:extLst>
              <a:ext uri="{FF2B5EF4-FFF2-40B4-BE49-F238E27FC236}">
                <a16:creationId xmlns:a16="http://schemas.microsoft.com/office/drawing/2014/main" id="{06CA1F88-2EA1-0544-B9A7-F7785BDA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121" y="6133826"/>
            <a:ext cx="446087" cy="10794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83" name="Group 59">
            <a:extLst>
              <a:ext uri="{FF2B5EF4-FFF2-40B4-BE49-F238E27FC236}">
                <a16:creationId xmlns:a16="http://schemas.microsoft.com/office/drawing/2014/main" id="{59586650-F64E-884B-A193-9A1420A88668}"/>
              </a:ext>
            </a:extLst>
          </p:cNvPr>
          <p:cNvGrpSpPr>
            <a:grpSpLocks/>
          </p:cNvGrpSpPr>
          <p:nvPr/>
        </p:nvGrpSpPr>
        <p:grpSpPr bwMode="auto">
          <a:xfrm>
            <a:off x="3942521" y="6248143"/>
            <a:ext cx="914400" cy="390526"/>
            <a:chOff x="816" y="3940"/>
            <a:chExt cx="576" cy="246"/>
          </a:xfrm>
        </p:grpSpPr>
        <p:sp>
          <p:nvSpPr>
            <p:cNvPr id="205" name="Line 16">
              <a:extLst>
                <a:ext uri="{FF2B5EF4-FFF2-40B4-BE49-F238E27FC236}">
                  <a16:creationId xmlns:a16="http://schemas.microsoft.com/office/drawing/2014/main" id="{D9E8B248-2238-4E40-B949-715A31F01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98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 Box 17">
                  <a:extLst>
                    <a:ext uri="{FF2B5EF4-FFF2-40B4-BE49-F238E27FC236}">
                      <a16:creationId xmlns:a16="http://schemas.microsoft.com/office/drawing/2014/main" id="{284C6A15-FEB0-4A4C-8AEE-8C6245F944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96" name="Text Box 17">
                  <a:extLst>
                    <a:ext uri="{FF2B5EF4-FFF2-40B4-BE49-F238E27FC236}">
                      <a16:creationId xmlns:a16="http://schemas.microsoft.com/office/drawing/2014/main" id="{B15260AE-9A19-A34E-AE32-7F1E27A36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70">
            <a:extLst>
              <a:ext uri="{FF2B5EF4-FFF2-40B4-BE49-F238E27FC236}">
                <a16:creationId xmlns:a16="http://schemas.microsoft.com/office/drawing/2014/main" id="{9467AA13-9E41-6449-922F-A8826C5D9969}"/>
              </a:ext>
            </a:extLst>
          </p:cNvPr>
          <p:cNvGrpSpPr>
            <a:grpSpLocks/>
          </p:cNvGrpSpPr>
          <p:nvPr/>
        </p:nvGrpSpPr>
        <p:grpSpPr bwMode="auto">
          <a:xfrm>
            <a:off x="5267129" y="6013203"/>
            <a:ext cx="454026" cy="769941"/>
            <a:chOff x="2001" y="3792"/>
            <a:chExt cx="286" cy="485"/>
          </a:xfrm>
        </p:grpSpPr>
        <p:sp>
          <p:nvSpPr>
            <p:cNvPr id="202" name="Rectangle 18" descr="Dark upward diagonal">
              <a:extLst>
                <a:ext uri="{FF2B5EF4-FFF2-40B4-BE49-F238E27FC236}">
                  <a16:creationId xmlns:a16="http://schemas.microsoft.com/office/drawing/2014/main" id="{9A115354-D731-A74A-A444-C9B695FEA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792"/>
              <a:ext cx="79" cy="144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3" name="Line 19">
              <a:extLst>
                <a:ext uri="{FF2B5EF4-FFF2-40B4-BE49-F238E27FC236}">
                  <a16:creationId xmlns:a16="http://schemas.microsoft.com/office/drawing/2014/main" id="{A734FF13-DD69-AB40-9EC7-84A3E9FA5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3982"/>
              <a:ext cx="10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 Box 20">
                  <a:extLst>
                    <a:ext uri="{FF2B5EF4-FFF2-40B4-BE49-F238E27FC236}">
                      <a16:creationId xmlns:a16="http://schemas.microsoft.com/office/drawing/2014/main" id="{2DA9FAEE-496A-224C-8374-4B474FF82A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00" name="Text Box 20">
                  <a:extLst>
                    <a:ext uri="{FF2B5EF4-FFF2-40B4-BE49-F238E27FC236}">
                      <a16:creationId xmlns:a16="http://schemas.microsoft.com/office/drawing/2014/main" id="{D6010FAD-35EC-2A4C-BD30-F42FC0BF3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oup 72">
            <a:extLst>
              <a:ext uri="{FF2B5EF4-FFF2-40B4-BE49-F238E27FC236}">
                <a16:creationId xmlns:a16="http://schemas.microsoft.com/office/drawing/2014/main" id="{55AA8604-3AB1-EA48-A773-9AEFFF830C36}"/>
              </a:ext>
            </a:extLst>
          </p:cNvPr>
          <p:cNvGrpSpPr>
            <a:grpSpLocks/>
          </p:cNvGrpSpPr>
          <p:nvPr/>
        </p:nvGrpSpPr>
        <p:grpSpPr bwMode="auto">
          <a:xfrm>
            <a:off x="5419534" y="6165583"/>
            <a:ext cx="468314" cy="484188"/>
            <a:chOff x="2097" y="3888"/>
            <a:chExt cx="295" cy="305"/>
          </a:xfrm>
        </p:grpSpPr>
        <p:sp>
          <p:nvSpPr>
            <p:cNvPr id="199" name="Rectangle 21">
              <a:extLst>
                <a:ext uri="{FF2B5EF4-FFF2-40B4-BE49-F238E27FC236}">
                  <a16:creationId xmlns:a16="http://schemas.microsoft.com/office/drawing/2014/main" id="{979676EE-6B40-ED42-B440-EFA0BB97A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888"/>
              <a:ext cx="96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 Box 22">
                  <a:extLst>
                    <a:ext uri="{FF2B5EF4-FFF2-40B4-BE49-F238E27FC236}">
                      <a16:creationId xmlns:a16="http://schemas.microsoft.com/office/drawing/2014/main" id="{14260D89-6A98-C74C-BC30-35905278CC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03" name="Text Box 22">
                  <a:extLst>
                    <a:ext uri="{FF2B5EF4-FFF2-40B4-BE49-F238E27FC236}">
                      <a16:creationId xmlns:a16="http://schemas.microsoft.com/office/drawing/2014/main" id="{8E24D85A-3432-A340-941C-B542076BD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Line 23">
              <a:extLst>
                <a:ext uri="{FF2B5EF4-FFF2-40B4-BE49-F238E27FC236}">
                  <a16:creationId xmlns:a16="http://schemas.microsoft.com/office/drawing/2014/main" id="{BC3C9CA6-70B6-3345-A40F-2FB9F0778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3988"/>
              <a:ext cx="12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86" name="Line 24">
            <a:extLst>
              <a:ext uri="{FF2B5EF4-FFF2-40B4-BE49-F238E27FC236}">
                <a16:creationId xmlns:a16="http://schemas.microsoft.com/office/drawing/2014/main" id="{0AE194E6-A85C-4A4D-AF90-B8B79679BD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1934" y="4412976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7" name="Line 25">
            <a:extLst>
              <a:ext uri="{FF2B5EF4-FFF2-40B4-BE49-F238E27FC236}">
                <a16:creationId xmlns:a16="http://schemas.microsoft.com/office/drawing/2014/main" id="{61E919D0-0B41-564C-B3CA-8858398B9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534" y="4412976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8" name="Rectangle 26">
            <a:extLst>
              <a:ext uri="{FF2B5EF4-FFF2-40B4-BE49-F238E27FC236}">
                <a16:creationId xmlns:a16="http://schemas.microsoft.com/office/drawing/2014/main" id="{C59215C4-6306-E647-93C6-6D01633B5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34" y="4336776"/>
            <a:ext cx="152400" cy="76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89" name="Group 60">
            <a:extLst>
              <a:ext uri="{FF2B5EF4-FFF2-40B4-BE49-F238E27FC236}">
                <a16:creationId xmlns:a16="http://schemas.microsoft.com/office/drawing/2014/main" id="{2C3B6419-84DB-FA46-A60C-09EC97BB5580}"/>
              </a:ext>
            </a:extLst>
          </p:cNvPr>
          <p:cNvGrpSpPr>
            <a:grpSpLocks/>
          </p:cNvGrpSpPr>
          <p:nvPr/>
        </p:nvGrpSpPr>
        <p:grpSpPr bwMode="auto">
          <a:xfrm>
            <a:off x="5681459" y="6264006"/>
            <a:ext cx="914400" cy="390525"/>
            <a:chOff x="2262" y="3950"/>
            <a:chExt cx="576" cy="246"/>
          </a:xfrm>
        </p:grpSpPr>
        <p:sp>
          <p:nvSpPr>
            <p:cNvPr id="197" name="Line 28">
              <a:extLst>
                <a:ext uri="{FF2B5EF4-FFF2-40B4-BE49-F238E27FC236}">
                  <a16:creationId xmlns:a16="http://schemas.microsoft.com/office/drawing/2014/main" id="{A11C8113-C192-0840-B278-0FD58374B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9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 Box 29">
                  <a:extLst>
                    <a:ext uri="{FF2B5EF4-FFF2-40B4-BE49-F238E27FC236}">
                      <a16:creationId xmlns:a16="http://schemas.microsoft.com/office/drawing/2014/main" id="{E52623CA-DEC7-0843-A8D9-FFD3B50496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10" name="Text Box 29">
                  <a:extLst>
                    <a:ext uri="{FF2B5EF4-FFF2-40B4-BE49-F238E27FC236}">
                      <a16:creationId xmlns:a16="http://schemas.microsoft.com/office/drawing/2014/main" id="{FBAA0E56-C1CA-B34F-AD3B-57A15A588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blipFill>
                  <a:blip r:embed="rId18"/>
                  <a:stretch>
                    <a:fillRect b="-312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66">
            <a:extLst>
              <a:ext uri="{FF2B5EF4-FFF2-40B4-BE49-F238E27FC236}">
                <a16:creationId xmlns:a16="http://schemas.microsoft.com/office/drawing/2014/main" id="{D3A57CDA-E20A-7C46-BA22-A6C21B1B6AEE}"/>
              </a:ext>
            </a:extLst>
          </p:cNvPr>
          <p:cNvGrpSpPr>
            <a:grpSpLocks/>
          </p:cNvGrpSpPr>
          <p:nvPr/>
        </p:nvGrpSpPr>
        <p:grpSpPr bwMode="auto">
          <a:xfrm>
            <a:off x="3942522" y="3514456"/>
            <a:ext cx="2662238" cy="369888"/>
            <a:chOff x="816" y="2218"/>
            <a:chExt cx="1677" cy="233"/>
          </a:xfrm>
        </p:grpSpPr>
        <p:sp>
          <p:nvSpPr>
            <p:cNvPr id="195" name="Line 62">
              <a:extLst>
                <a:ext uri="{FF2B5EF4-FFF2-40B4-BE49-F238E27FC236}">
                  <a16:creationId xmlns:a16="http://schemas.microsoft.com/office/drawing/2014/main" id="{86846275-F316-294B-A0E6-98E3AF1ED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00"/>
              <a:ext cx="1677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6" name="Text Box 64">
              <a:extLst>
                <a:ext uri="{FF2B5EF4-FFF2-40B4-BE49-F238E27FC236}">
                  <a16:creationId xmlns:a16="http://schemas.microsoft.com/office/drawing/2014/main" id="{15902E07-5738-3040-AE24-DAFA2A0E0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218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T</a:t>
              </a:r>
            </a:p>
          </p:txBody>
        </p:sp>
      </p:grpSp>
      <p:sp>
        <p:nvSpPr>
          <p:cNvPr id="191" name="Line 27">
            <a:extLst>
              <a:ext uri="{FF2B5EF4-FFF2-40B4-BE49-F238E27FC236}">
                <a16:creationId xmlns:a16="http://schemas.microsoft.com/office/drawing/2014/main" id="{11C6B6D4-1AAC-F64D-812D-E39234213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6270" y="3346176"/>
            <a:ext cx="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92" name="Group 74">
            <a:extLst>
              <a:ext uri="{FF2B5EF4-FFF2-40B4-BE49-F238E27FC236}">
                <a16:creationId xmlns:a16="http://schemas.microsoft.com/office/drawing/2014/main" id="{AEC7B453-C2C3-1F4A-A4D5-0DD801D8E501}"/>
              </a:ext>
            </a:extLst>
          </p:cNvPr>
          <p:cNvGrpSpPr>
            <a:grpSpLocks/>
          </p:cNvGrpSpPr>
          <p:nvPr/>
        </p:nvGrpSpPr>
        <p:grpSpPr bwMode="auto">
          <a:xfrm>
            <a:off x="4904548" y="6243405"/>
            <a:ext cx="509588" cy="369890"/>
            <a:chOff x="846" y="2785"/>
            <a:chExt cx="321" cy="233"/>
          </a:xfrm>
        </p:grpSpPr>
        <p:sp>
          <p:nvSpPr>
            <p:cNvPr id="193" name="Line 75">
              <a:extLst>
                <a:ext uri="{FF2B5EF4-FFF2-40B4-BE49-F238E27FC236}">
                  <a16:creationId xmlns:a16="http://schemas.microsoft.com/office/drawing/2014/main" id="{15C48B36-2C06-4A4E-8779-E90A1DA5F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821"/>
              <a:ext cx="29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 Box 76">
                  <a:extLst>
                    <a:ext uri="{FF2B5EF4-FFF2-40B4-BE49-F238E27FC236}">
                      <a16:creationId xmlns:a16="http://schemas.microsoft.com/office/drawing/2014/main" id="{3B6D2462-121B-F84B-B1DE-A3DD85CA3E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18" name="Text Box 76">
                  <a:extLst>
                    <a:ext uri="{FF2B5EF4-FFF2-40B4-BE49-F238E27FC236}">
                      <a16:creationId xmlns:a16="http://schemas.microsoft.com/office/drawing/2014/main" id="{8EE0CCB7-80E4-0048-B0B0-82302A0C7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31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autoUpdateAnimBg="0"/>
      <p:bldP spid="171" grpId="0" animBg="1"/>
      <p:bldP spid="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EBAE642C-3A8B-E947-B24D-5DEC77A8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3240FFA8-6701-AD49-9628-E03D8EAC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6820690-BCA6-1F44-AC58-CE27A11569DC}" type="slidenum">
              <a:rPr lang="en-US" altLang="en-US" sz="1400"/>
              <a:pPr algn="r" eaLnBrk="1" hangingPunct="1"/>
              <a:t>14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05BA76EB-2610-9A49-99CE-AA6EA667A92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06187"/>
                <a:ext cx="7772400" cy="2092326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600" b="1" dirty="0"/>
                  <a:t>Conclusion</a:t>
                </a:r>
                <a:r>
                  <a:rPr lang="en-US" sz="1600" dirty="0"/>
                  <a:t>:  every cycle (of duration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6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one frame is sent and received (</a:t>
                </a:r>
                <a:r>
                  <a:rPr lang="en-US" sz="1600" dirty="0" err="1"/>
                  <a:t>acked</a:t>
                </a:r>
                <a:r>
                  <a:rPr lang="en-US" sz="1600" dirty="0"/>
                  <a:t>)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600" dirty="0"/>
                  <a:t>Said otherwise, we send and receive one frame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every cycle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dirty="0"/>
                  <a:t>By definition,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he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throughput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bits</m:t>
                        </m:r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per</m:t>
                        </m:r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second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𝑇h𝑔𝑡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is the frame size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dirty="0"/>
                  <a:t>Therefore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𝑇h𝑔𝑡</m:t>
                    </m:r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efficiency is by definition</a:t>
                </a:r>
                <a:r>
                  <a:rPr lang="en-US" sz="16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𝑇h𝑔𝑡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𝐵𝑟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16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80000"/>
                  </a:lnSpc>
                  <a:buNone/>
                  <a:defRPr/>
                </a:pPr>
                <a:r>
                  <a:rPr lang="en-US" sz="1600" b="1" dirty="0"/>
                  <a:t>				</a:t>
                </a:r>
              </a:p>
            </p:txBody>
          </p:sp>
        </mc:Choice>
        <mc:Fallback xmlns="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05BA76EB-2610-9A49-99CE-AA6EA667A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06187"/>
                <a:ext cx="7772400" cy="2092326"/>
              </a:xfrm>
              <a:blipFill>
                <a:blip r:embed="rId2"/>
                <a:stretch>
                  <a:fillRect l="-163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2">
            <a:extLst>
              <a:ext uri="{FF2B5EF4-FFF2-40B4-BE49-F238E27FC236}">
                <a16:creationId xmlns:a16="http://schemas.microsoft.com/office/drawing/2014/main" id="{15821571-C6F6-C84E-99A1-03F28AFE1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771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Deriving the Throughput for Stop-And-Wait (Cont’d)</a:t>
            </a:r>
          </a:p>
        </p:txBody>
      </p:sp>
      <p:grpSp>
        <p:nvGrpSpPr>
          <p:cNvPr id="133" name="Group 56">
            <a:extLst>
              <a:ext uri="{FF2B5EF4-FFF2-40B4-BE49-F238E27FC236}">
                <a16:creationId xmlns:a16="http://schemas.microsoft.com/office/drawing/2014/main" id="{21ED73A1-05DA-5044-B260-67EA30D8D32A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4003679"/>
            <a:ext cx="8321675" cy="446088"/>
            <a:chOff x="182" y="2522"/>
            <a:chExt cx="5242" cy="281"/>
          </a:xfrm>
        </p:grpSpPr>
        <p:sp>
          <p:nvSpPr>
            <p:cNvPr id="134" name="Text Box 5">
              <a:extLst>
                <a:ext uri="{FF2B5EF4-FFF2-40B4-BE49-F238E27FC236}">
                  <a16:creationId xmlns:a16="http://schemas.microsoft.com/office/drawing/2014/main" id="{327B1367-9992-0D47-9A9C-0301FFF1A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2522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B0F0"/>
                  </a:solidFill>
                  <a:latin typeface="Times New Roman" charset="0"/>
                  <a:ea typeface="ＭＳ Ｐゴシック" charset="0"/>
                </a:rPr>
                <a:t>time</a:t>
              </a:r>
            </a:p>
          </p:txBody>
        </p:sp>
        <p:grpSp>
          <p:nvGrpSpPr>
            <p:cNvPr id="135" name="Group 51">
              <a:extLst>
                <a:ext uri="{FF2B5EF4-FFF2-40B4-BE49-F238E27FC236}">
                  <a16:creationId xmlns:a16="http://schemas.microsoft.com/office/drawing/2014/main" id="{7DC6E63F-84D2-4E40-82DB-FC8F320B0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" y="2553"/>
              <a:ext cx="5242" cy="250"/>
              <a:chOff x="182" y="2553"/>
              <a:chExt cx="5242" cy="250"/>
            </a:xfrm>
          </p:grpSpPr>
          <p:sp>
            <p:nvSpPr>
              <p:cNvPr id="136" name="Line 4">
                <a:extLst>
                  <a:ext uri="{FF2B5EF4-FFF2-40B4-BE49-F238E27FC236}">
                    <a16:creationId xmlns:a16="http://schemas.microsoft.com/office/drawing/2014/main" id="{380E8D81-D894-4B4A-8A5B-42523D33E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784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37" name="Text Box 6">
                <a:extLst>
                  <a:ext uri="{FF2B5EF4-FFF2-40B4-BE49-F238E27FC236}">
                    <a16:creationId xmlns:a16="http://schemas.microsoft.com/office/drawing/2014/main" id="{57CF5978-7E1D-6841-90FB-1F3EE48F6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" y="2553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Sender</a:t>
                </a:r>
              </a:p>
            </p:txBody>
          </p:sp>
        </p:grpSp>
      </p:grpSp>
      <p:sp>
        <p:nvSpPr>
          <p:cNvPr id="138" name="Rectangle 8">
            <a:extLst>
              <a:ext uri="{FF2B5EF4-FFF2-40B4-BE49-F238E27FC236}">
                <a16:creationId xmlns:a16="http://schemas.microsoft.com/office/drawing/2014/main" id="{09EDEABB-23E9-FE43-B3F1-522FE22E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4327525"/>
            <a:ext cx="439113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39" name="Group 57">
            <a:extLst>
              <a:ext uri="{FF2B5EF4-FFF2-40B4-BE49-F238E27FC236}">
                <a16:creationId xmlns:a16="http://schemas.microsoft.com/office/drawing/2014/main" id="{D25AA9D4-CD89-AB4C-8C38-F7DF87C69D69}"/>
              </a:ext>
            </a:extLst>
          </p:cNvPr>
          <p:cNvGrpSpPr>
            <a:grpSpLocks/>
          </p:cNvGrpSpPr>
          <p:nvPr/>
        </p:nvGrpSpPr>
        <p:grpSpPr bwMode="auto">
          <a:xfrm>
            <a:off x="1295404" y="3810000"/>
            <a:ext cx="530227" cy="381000"/>
            <a:chOff x="816" y="2400"/>
            <a:chExt cx="334" cy="240"/>
          </a:xfrm>
        </p:grpSpPr>
        <p:sp>
          <p:nvSpPr>
            <p:cNvPr id="140" name="Line 9">
              <a:extLst>
                <a:ext uri="{FF2B5EF4-FFF2-40B4-BE49-F238E27FC236}">
                  <a16:creationId xmlns:a16="http://schemas.microsoft.com/office/drawing/2014/main" id="{D14169F5-1E6C-0D41-9A85-9784BBF0D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 Box 10">
                  <a:extLst>
                    <a:ext uri="{FF2B5EF4-FFF2-40B4-BE49-F238E27FC236}">
                      <a16:creationId xmlns:a16="http://schemas.microsoft.com/office/drawing/2014/main" id="{8DC2D08B-A38C-8E49-A4FC-4991017EE5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50" name="Text Box 10">
                  <a:extLst>
                    <a:ext uri="{FF2B5EF4-FFF2-40B4-BE49-F238E27FC236}">
                      <a16:creationId xmlns:a16="http://schemas.microsoft.com/office/drawing/2014/main" id="{303FB267-4611-F847-94C2-9684C9369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Line 11">
            <a:extLst>
              <a:ext uri="{FF2B5EF4-FFF2-40B4-BE49-F238E27FC236}">
                <a16:creationId xmlns:a16="http://schemas.microsoft.com/office/drawing/2014/main" id="{17EA11E1-83CD-C146-8A5A-981409B18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419600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3" name="Line 12">
            <a:extLst>
              <a:ext uri="{FF2B5EF4-FFF2-40B4-BE49-F238E27FC236}">
                <a16:creationId xmlns:a16="http://schemas.microsoft.com/office/drawing/2014/main" id="{5F7D046D-44B5-C949-AFF7-14CABCCCB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9288" y="4419600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4" name="Rectangle 13">
            <a:extLst>
              <a:ext uri="{FF2B5EF4-FFF2-40B4-BE49-F238E27FC236}">
                <a16:creationId xmlns:a16="http://schemas.microsoft.com/office/drawing/2014/main" id="{698473CB-2EA2-154B-9D88-7E1641BDE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6140450"/>
            <a:ext cx="446087" cy="10794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45" name="Group 52">
            <a:extLst>
              <a:ext uri="{FF2B5EF4-FFF2-40B4-BE49-F238E27FC236}">
                <a16:creationId xmlns:a16="http://schemas.microsoft.com/office/drawing/2014/main" id="{67EC4493-7DF2-F544-A7B9-389F7FFE99F4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5805488"/>
            <a:ext cx="8428037" cy="442912"/>
            <a:chOff x="67" y="3657"/>
            <a:chExt cx="5309" cy="279"/>
          </a:xfrm>
        </p:grpSpPr>
        <p:sp>
          <p:nvSpPr>
            <p:cNvPr id="146" name="Line 7">
              <a:extLst>
                <a:ext uri="{FF2B5EF4-FFF2-40B4-BE49-F238E27FC236}">
                  <a16:creationId xmlns:a16="http://schemas.microsoft.com/office/drawing/2014/main" id="{096C6D37-4EF7-D449-8026-E0FECC665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7" name="Text Box 15">
              <a:extLst>
                <a:ext uri="{FF2B5EF4-FFF2-40B4-BE49-F238E27FC236}">
                  <a16:creationId xmlns:a16="http://schemas.microsoft.com/office/drawing/2014/main" id="{96D52E7C-9DAB-0F48-BF73-EB3932023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3657"/>
              <a:ext cx="6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Times New Roman" charset="0"/>
                  <a:ea typeface="ＭＳ Ｐゴシック" charset="0"/>
                </a:rPr>
                <a:t>Receiver</a:t>
              </a:r>
            </a:p>
          </p:txBody>
        </p:sp>
      </p:grpSp>
      <p:grpSp>
        <p:nvGrpSpPr>
          <p:cNvPr id="148" name="Group 59">
            <a:extLst>
              <a:ext uri="{FF2B5EF4-FFF2-40B4-BE49-F238E27FC236}">
                <a16:creationId xmlns:a16="http://schemas.microsoft.com/office/drawing/2014/main" id="{FECC14BA-2AF8-3442-BBA6-EDEC4C0C4D3B}"/>
              </a:ext>
            </a:extLst>
          </p:cNvPr>
          <p:cNvGrpSpPr>
            <a:grpSpLocks/>
          </p:cNvGrpSpPr>
          <p:nvPr/>
        </p:nvGrpSpPr>
        <p:grpSpPr bwMode="auto">
          <a:xfrm>
            <a:off x="1295399" y="6254767"/>
            <a:ext cx="914400" cy="390526"/>
            <a:chOff x="816" y="3940"/>
            <a:chExt cx="576" cy="246"/>
          </a:xfrm>
        </p:grpSpPr>
        <p:sp>
          <p:nvSpPr>
            <p:cNvPr id="149" name="Line 16">
              <a:extLst>
                <a:ext uri="{FF2B5EF4-FFF2-40B4-BE49-F238E27FC236}">
                  <a16:creationId xmlns:a16="http://schemas.microsoft.com/office/drawing/2014/main" id="{7D7A35E7-0F62-564B-921A-8A12DCE71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98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 Box 17">
                  <a:extLst>
                    <a:ext uri="{FF2B5EF4-FFF2-40B4-BE49-F238E27FC236}">
                      <a16:creationId xmlns:a16="http://schemas.microsoft.com/office/drawing/2014/main" id="{09C0C33A-CF31-504D-B64C-9B6D493B38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57" name="Text Box 17">
                  <a:extLst>
                    <a:ext uri="{FF2B5EF4-FFF2-40B4-BE49-F238E27FC236}">
                      <a16:creationId xmlns:a16="http://schemas.microsoft.com/office/drawing/2014/main" id="{B2AB92E1-D0F7-3842-B0E9-CD5A45A5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Group 70">
            <a:extLst>
              <a:ext uri="{FF2B5EF4-FFF2-40B4-BE49-F238E27FC236}">
                <a16:creationId xmlns:a16="http://schemas.microsoft.com/office/drawing/2014/main" id="{AF76D1C7-2323-244C-A359-9EB9E5CDDEBC}"/>
              </a:ext>
            </a:extLst>
          </p:cNvPr>
          <p:cNvGrpSpPr>
            <a:grpSpLocks/>
          </p:cNvGrpSpPr>
          <p:nvPr/>
        </p:nvGrpSpPr>
        <p:grpSpPr bwMode="auto">
          <a:xfrm>
            <a:off x="2620007" y="6019827"/>
            <a:ext cx="454026" cy="769941"/>
            <a:chOff x="2001" y="3792"/>
            <a:chExt cx="286" cy="485"/>
          </a:xfrm>
        </p:grpSpPr>
        <p:sp>
          <p:nvSpPr>
            <p:cNvPr id="152" name="Rectangle 18" descr="Dark upward diagonal">
              <a:extLst>
                <a:ext uri="{FF2B5EF4-FFF2-40B4-BE49-F238E27FC236}">
                  <a16:creationId xmlns:a16="http://schemas.microsoft.com/office/drawing/2014/main" id="{9EA51A54-09B2-FA41-A007-CCDF79931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792"/>
              <a:ext cx="79" cy="14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3" name="Line 19">
              <a:extLst>
                <a:ext uri="{FF2B5EF4-FFF2-40B4-BE49-F238E27FC236}">
                  <a16:creationId xmlns:a16="http://schemas.microsoft.com/office/drawing/2014/main" id="{20438EE9-E507-5D4A-8240-5A1D55AF5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3982"/>
              <a:ext cx="10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 Box 20">
                  <a:extLst>
                    <a:ext uri="{FF2B5EF4-FFF2-40B4-BE49-F238E27FC236}">
                      <a16:creationId xmlns:a16="http://schemas.microsoft.com/office/drawing/2014/main" id="{DFCDD1F5-4457-9D49-BE4F-71A83B6B08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0" name="Text Box 20">
                  <a:extLst>
                    <a:ext uri="{FF2B5EF4-FFF2-40B4-BE49-F238E27FC236}">
                      <a16:creationId xmlns:a16="http://schemas.microsoft.com/office/drawing/2014/main" id="{DE02B9BE-FB66-0E49-A051-37CC5615D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72">
            <a:extLst>
              <a:ext uri="{FF2B5EF4-FFF2-40B4-BE49-F238E27FC236}">
                <a16:creationId xmlns:a16="http://schemas.microsoft.com/office/drawing/2014/main" id="{F4B4D50F-2A92-4241-9B6A-8E5957A8569B}"/>
              </a:ext>
            </a:extLst>
          </p:cNvPr>
          <p:cNvGrpSpPr>
            <a:grpSpLocks/>
          </p:cNvGrpSpPr>
          <p:nvPr/>
        </p:nvGrpSpPr>
        <p:grpSpPr bwMode="auto">
          <a:xfrm>
            <a:off x="2772412" y="6134106"/>
            <a:ext cx="468314" cy="522288"/>
            <a:chOff x="2097" y="3864"/>
            <a:chExt cx="295" cy="329"/>
          </a:xfrm>
        </p:grpSpPr>
        <p:sp>
          <p:nvSpPr>
            <p:cNvPr id="156" name="Rectangle 21">
              <a:extLst>
                <a:ext uri="{FF2B5EF4-FFF2-40B4-BE49-F238E27FC236}">
                  <a16:creationId xmlns:a16="http://schemas.microsoft.com/office/drawing/2014/main" id="{8E9CF061-CDE2-554C-9B75-5DCBFFE5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864"/>
              <a:ext cx="88" cy="7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 Box 22">
                  <a:extLst>
                    <a:ext uri="{FF2B5EF4-FFF2-40B4-BE49-F238E27FC236}">
                      <a16:creationId xmlns:a16="http://schemas.microsoft.com/office/drawing/2014/main" id="{87A64A80-6721-164C-BD02-635247B52C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2" name="Text Box 22">
                  <a:extLst>
                    <a:ext uri="{FF2B5EF4-FFF2-40B4-BE49-F238E27FC236}">
                      <a16:creationId xmlns:a16="http://schemas.microsoft.com/office/drawing/2014/main" id="{BC11D6FB-BDFE-6C4F-8B50-1D06F4E41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23">
              <a:extLst>
                <a:ext uri="{FF2B5EF4-FFF2-40B4-BE49-F238E27FC236}">
                  <a16:creationId xmlns:a16="http://schemas.microsoft.com/office/drawing/2014/main" id="{D9668E40-C57C-7246-9B49-1A79913E9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3988"/>
              <a:ext cx="12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59" name="Line 24">
            <a:extLst>
              <a:ext uri="{FF2B5EF4-FFF2-40B4-BE49-F238E27FC236}">
                <a16:creationId xmlns:a16="http://schemas.microsoft.com/office/drawing/2014/main" id="{90212323-9F8D-064A-92D2-7BB7A34EAF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812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9D6D8D0-FA48-B346-9914-95468C5F26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2412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1" name="Rectangle 26">
            <a:extLst>
              <a:ext uri="{FF2B5EF4-FFF2-40B4-BE49-F238E27FC236}">
                <a16:creationId xmlns:a16="http://schemas.microsoft.com/office/drawing/2014/main" id="{13B37271-2A56-7544-A03D-1157E8B2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812" y="4327525"/>
            <a:ext cx="152400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62" name="Group 60">
            <a:extLst>
              <a:ext uri="{FF2B5EF4-FFF2-40B4-BE49-F238E27FC236}">
                <a16:creationId xmlns:a16="http://schemas.microsoft.com/office/drawing/2014/main" id="{6BA3B572-BFB3-4946-A33C-915C65D8E5CD}"/>
              </a:ext>
            </a:extLst>
          </p:cNvPr>
          <p:cNvGrpSpPr>
            <a:grpSpLocks/>
          </p:cNvGrpSpPr>
          <p:nvPr/>
        </p:nvGrpSpPr>
        <p:grpSpPr bwMode="auto">
          <a:xfrm>
            <a:off x="3034337" y="6270630"/>
            <a:ext cx="914400" cy="390525"/>
            <a:chOff x="2262" y="3950"/>
            <a:chExt cx="576" cy="246"/>
          </a:xfrm>
        </p:grpSpPr>
        <p:sp>
          <p:nvSpPr>
            <p:cNvPr id="163" name="Line 28">
              <a:extLst>
                <a:ext uri="{FF2B5EF4-FFF2-40B4-BE49-F238E27FC236}">
                  <a16:creationId xmlns:a16="http://schemas.microsoft.com/office/drawing/2014/main" id="{A47BABB5-7444-264B-9DFA-7780CAB0F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9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 Box 29">
                  <a:extLst>
                    <a:ext uri="{FF2B5EF4-FFF2-40B4-BE49-F238E27FC236}">
                      <a16:creationId xmlns:a16="http://schemas.microsoft.com/office/drawing/2014/main" id="{1D0DBEAC-37AE-8A48-9DBA-97CAB6E518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9" name="Text Box 29">
                  <a:extLst>
                    <a:ext uri="{FF2B5EF4-FFF2-40B4-BE49-F238E27FC236}">
                      <a16:creationId xmlns:a16="http://schemas.microsoft.com/office/drawing/2014/main" id="{A4E00C17-C0BD-954F-A9DA-035838E7D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Group 73">
            <a:extLst>
              <a:ext uri="{FF2B5EF4-FFF2-40B4-BE49-F238E27FC236}">
                <a16:creationId xmlns:a16="http://schemas.microsoft.com/office/drawing/2014/main" id="{CEDE5324-18AD-064E-B254-B799F0D4544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352800"/>
            <a:ext cx="909638" cy="2819400"/>
            <a:chOff x="624" y="2112"/>
            <a:chExt cx="573" cy="1776"/>
          </a:xfrm>
        </p:grpSpPr>
        <p:sp>
          <p:nvSpPr>
            <p:cNvPr id="166" name="Line 14">
              <a:extLst>
                <a:ext uri="{FF2B5EF4-FFF2-40B4-BE49-F238E27FC236}">
                  <a16:creationId xmlns:a16="http://schemas.microsoft.com/office/drawing/2014/main" id="{64139F40-7706-3F4B-8BA0-B575933CF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0" cy="105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67" name="Group 55">
              <a:extLst>
                <a:ext uri="{FF2B5EF4-FFF2-40B4-BE49-F238E27FC236}">
                  <a16:creationId xmlns:a16="http://schemas.microsoft.com/office/drawing/2014/main" id="{434EAA01-3BB1-3740-B654-5869823C6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12"/>
              <a:ext cx="573" cy="624"/>
              <a:chOff x="624" y="2112"/>
              <a:chExt cx="573" cy="624"/>
            </a:xfrm>
          </p:grpSpPr>
          <p:sp>
            <p:nvSpPr>
              <p:cNvPr id="168" name="Line 53">
                <a:extLst>
                  <a:ext uri="{FF2B5EF4-FFF2-40B4-BE49-F238E27FC236}">
                    <a16:creationId xmlns:a16="http://schemas.microsoft.com/office/drawing/2014/main" id="{A46331D4-101E-2D45-8EDF-DA9D48B38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9" name="Text Box 54">
                <a:extLst>
                  <a:ext uri="{FF2B5EF4-FFF2-40B4-BE49-F238E27FC236}">
                    <a16:creationId xmlns:a16="http://schemas.microsoft.com/office/drawing/2014/main" id="{A6B3BB6F-A40D-8540-B10B-AFAF8372C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112"/>
                <a:ext cx="5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Time 0</a:t>
                </a:r>
              </a:p>
            </p:txBody>
          </p:sp>
        </p:grpSp>
      </p:grpSp>
      <p:sp>
        <p:nvSpPr>
          <p:cNvPr id="171" name="Line 62">
            <a:extLst>
              <a:ext uri="{FF2B5EF4-FFF2-40B4-BE49-F238E27FC236}">
                <a16:creationId xmlns:a16="http://schemas.microsoft.com/office/drawing/2014/main" id="{F79DBAB5-6667-6744-8C3D-2527A21DC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5"/>
            <a:ext cx="2652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2" name="Text Box 64">
            <a:extLst>
              <a:ext uri="{FF2B5EF4-FFF2-40B4-BE49-F238E27FC236}">
                <a16:creationId xmlns:a16="http://schemas.microsoft.com/office/drawing/2014/main" id="{41C437C3-6E6F-C842-980C-2EE9E840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3521080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</a:t>
            </a:r>
          </a:p>
        </p:txBody>
      </p:sp>
      <p:sp>
        <p:nvSpPr>
          <p:cNvPr id="173" name="Line 27">
            <a:extLst>
              <a:ext uri="{FF2B5EF4-FFF2-40B4-BE49-F238E27FC236}">
                <a16:creationId xmlns:a16="http://schemas.microsoft.com/office/drawing/2014/main" id="{999427D5-987F-E44D-B9D4-2F4CFE8CA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9027" y="3352800"/>
            <a:ext cx="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74" name="Group 74">
            <a:extLst>
              <a:ext uri="{FF2B5EF4-FFF2-40B4-BE49-F238E27FC236}">
                <a16:creationId xmlns:a16="http://schemas.microsoft.com/office/drawing/2014/main" id="{5F7C404B-DCCD-554B-BEEE-D4F3B9B2C1F3}"/>
              </a:ext>
            </a:extLst>
          </p:cNvPr>
          <p:cNvGrpSpPr>
            <a:grpSpLocks/>
          </p:cNvGrpSpPr>
          <p:nvPr/>
        </p:nvGrpSpPr>
        <p:grpSpPr bwMode="auto">
          <a:xfrm>
            <a:off x="2257426" y="6250029"/>
            <a:ext cx="509588" cy="369890"/>
            <a:chOff x="846" y="2785"/>
            <a:chExt cx="321" cy="233"/>
          </a:xfrm>
        </p:grpSpPr>
        <p:sp>
          <p:nvSpPr>
            <p:cNvPr id="175" name="Line 75">
              <a:extLst>
                <a:ext uri="{FF2B5EF4-FFF2-40B4-BE49-F238E27FC236}">
                  <a16:creationId xmlns:a16="http://schemas.microsoft.com/office/drawing/2014/main" id="{56D46FF6-972E-0944-B06B-C875AF60E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821"/>
              <a:ext cx="29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 Box 76">
                  <a:extLst>
                    <a:ext uri="{FF2B5EF4-FFF2-40B4-BE49-F238E27FC236}">
                      <a16:creationId xmlns:a16="http://schemas.microsoft.com/office/drawing/2014/main" id="{2A238995-EA6C-5940-AA09-77A1F43390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916" name="Text Box 76">
                  <a:extLst>
                    <a:ext uri="{FF2B5EF4-FFF2-40B4-BE49-F238E27FC236}">
                      <a16:creationId xmlns:a16="http://schemas.microsoft.com/office/drawing/2014/main" id="{B72A5E6C-F0ED-994C-9CD0-ED55DD96F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8" name="Rectangle 8">
            <a:extLst>
              <a:ext uri="{FF2B5EF4-FFF2-40B4-BE49-F238E27FC236}">
                <a16:creationId xmlns:a16="http://schemas.microsoft.com/office/drawing/2014/main" id="{60A9B9B2-A5D4-EC43-9CF5-CEB8D5D4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521" y="4320901"/>
            <a:ext cx="439113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79" name="Group 57">
            <a:extLst>
              <a:ext uri="{FF2B5EF4-FFF2-40B4-BE49-F238E27FC236}">
                <a16:creationId xmlns:a16="http://schemas.microsoft.com/office/drawing/2014/main" id="{776AD233-9B19-004D-AA56-3B153B490234}"/>
              </a:ext>
            </a:extLst>
          </p:cNvPr>
          <p:cNvGrpSpPr>
            <a:grpSpLocks/>
          </p:cNvGrpSpPr>
          <p:nvPr/>
        </p:nvGrpSpPr>
        <p:grpSpPr bwMode="auto">
          <a:xfrm>
            <a:off x="3942524" y="3803376"/>
            <a:ext cx="530226" cy="381000"/>
            <a:chOff x="816" y="2400"/>
            <a:chExt cx="334" cy="240"/>
          </a:xfrm>
        </p:grpSpPr>
        <p:sp>
          <p:nvSpPr>
            <p:cNvPr id="207" name="Line 9">
              <a:extLst>
                <a:ext uri="{FF2B5EF4-FFF2-40B4-BE49-F238E27FC236}">
                  <a16:creationId xmlns:a16="http://schemas.microsoft.com/office/drawing/2014/main" id="{ACC153D8-589B-BB4C-8367-A767950DF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 Box 10">
                  <a:extLst>
                    <a:ext uri="{FF2B5EF4-FFF2-40B4-BE49-F238E27FC236}">
                      <a16:creationId xmlns:a16="http://schemas.microsoft.com/office/drawing/2014/main" id="{DDE0104A-20CD-0C48-B284-273A354405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90" name="Text Box 10">
                  <a:extLst>
                    <a:ext uri="{FF2B5EF4-FFF2-40B4-BE49-F238E27FC236}">
                      <a16:creationId xmlns:a16="http://schemas.microsoft.com/office/drawing/2014/main" id="{90CB4D78-9A2E-734E-A889-FC45B2E198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0" name="Line 11">
            <a:extLst>
              <a:ext uri="{FF2B5EF4-FFF2-40B4-BE49-F238E27FC236}">
                <a16:creationId xmlns:a16="http://schemas.microsoft.com/office/drawing/2014/main" id="{51D41766-AAE1-664A-A33C-7E3EE8698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522" y="4412976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1" name="Line 12">
            <a:extLst>
              <a:ext uri="{FF2B5EF4-FFF2-40B4-BE49-F238E27FC236}">
                <a16:creationId xmlns:a16="http://schemas.microsoft.com/office/drawing/2014/main" id="{FD8853FA-EC9A-FC41-B16E-C3D24464C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6410" y="4412976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2" name="Rectangle 13">
            <a:extLst>
              <a:ext uri="{FF2B5EF4-FFF2-40B4-BE49-F238E27FC236}">
                <a16:creationId xmlns:a16="http://schemas.microsoft.com/office/drawing/2014/main" id="{06CA1F88-2EA1-0544-B9A7-F7785BDA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121" y="6133826"/>
            <a:ext cx="446087" cy="10794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83" name="Group 59">
            <a:extLst>
              <a:ext uri="{FF2B5EF4-FFF2-40B4-BE49-F238E27FC236}">
                <a16:creationId xmlns:a16="http://schemas.microsoft.com/office/drawing/2014/main" id="{59586650-F64E-884B-A193-9A1420A88668}"/>
              </a:ext>
            </a:extLst>
          </p:cNvPr>
          <p:cNvGrpSpPr>
            <a:grpSpLocks/>
          </p:cNvGrpSpPr>
          <p:nvPr/>
        </p:nvGrpSpPr>
        <p:grpSpPr bwMode="auto">
          <a:xfrm>
            <a:off x="3942521" y="6248143"/>
            <a:ext cx="914400" cy="390526"/>
            <a:chOff x="816" y="3940"/>
            <a:chExt cx="576" cy="246"/>
          </a:xfrm>
        </p:grpSpPr>
        <p:sp>
          <p:nvSpPr>
            <p:cNvPr id="205" name="Line 16">
              <a:extLst>
                <a:ext uri="{FF2B5EF4-FFF2-40B4-BE49-F238E27FC236}">
                  <a16:creationId xmlns:a16="http://schemas.microsoft.com/office/drawing/2014/main" id="{D9E8B248-2238-4E40-B949-715A31F01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98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 Box 17">
                  <a:extLst>
                    <a:ext uri="{FF2B5EF4-FFF2-40B4-BE49-F238E27FC236}">
                      <a16:creationId xmlns:a16="http://schemas.microsoft.com/office/drawing/2014/main" id="{284C6A15-FEB0-4A4C-8AEE-8C6245F944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96" name="Text Box 17">
                  <a:extLst>
                    <a:ext uri="{FF2B5EF4-FFF2-40B4-BE49-F238E27FC236}">
                      <a16:creationId xmlns:a16="http://schemas.microsoft.com/office/drawing/2014/main" id="{B15260AE-9A19-A34E-AE32-7F1E27A36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70">
            <a:extLst>
              <a:ext uri="{FF2B5EF4-FFF2-40B4-BE49-F238E27FC236}">
                <a16:creationId xmlns:a16="http://schemas.microsoft.com/office/drawing/2014/main" id="{9467AA13-9E41-6449-922F-A8826C5D9969}"/>
              </a:ext>
            </a:extLst>
          </p:cNvPr>
          <p:cNvGrpSpPr>
            <a:grpSpLocks/>
          </p:cNvGrpSpPr>
          <p:nvPr/>
        </p:nvGrpSpPr>
        <p:grpSpPr bwMode="auto">
          <a:xfrm>
            <a:off x="5267129" y="6013203"/>
            <a:ext cx="454026" cy="769941"/>
            <a:chOff x="2001" y="3792"/>
            <a:chExt cx="286" cy="485"/>
          </a:xfrm>
        </p:grpSpPr>
        <p:sp>
          <p:nvSpPr>
            <p:cNvPr id="202" name="Rectangle 18" descr="Dark upward diagonal">
              <a:extLst>
                <a:ext uri="{FF2B5EF4-FFF2-40B4-BE49-F238E27FC236}">
                  <a16:creationId xmlns:a16="http://schemas.microsoft.com/office/drawing/2014/main" id="{9A115354-D731-A74A-A444-C9B695FEA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792"/>
              <a:ext cx="79" cy="144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3" name="Line 19">
              <a:extLst>
                <a:ext uri="{FF2B5EF4-FFF2-40B4-BE49-F238E27FC236}">
                  <a16:creationId xmlns:a16="http://schemas.microsoft.com/office/drawing/2014/main" id="{A734FF13-DD69-AB40-9EC7-84A3E9FA5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3982"/>
              <a:ext cx="10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 Box 20">
                  <a:extLst>
                    <a:ext uri="{FF2B5EF4-FFF2-40B4-BE49-F238E27FC236}">
                      <a16:creationId xmlns:a16="http://schemas.microsoft.com/office/drawing/2014/main" id="{2DA9FAEE-496A-224C-8374-4B474FF82A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00" name="Text Box 20">
                  <a:extLst>
                    <a:ext uri="{FF2B5EF4-FFF2-40B4-BE49-F238E27FC236}">
                      <a16:creationId xmlns:a16="http://schemas.microsoft.com/office/drawing/2014/main" id="{D6010FAD-35EC-2A4C-BD30-F42FC0BF3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oup 72">
            <a:extLst>
              <a:ext uri="{FF2B5EF4-FFF2-40B4-BE49-F238E27FC236}">
                <a16:creationId xmlns:a16="http://schemas.microsoft.com/office/drawing/2014/main" id="{55AA8604-3AB1-EA48-A773-9AEFFF830C36}"/>
              </a:ext>
            </a:extLst>
          </p:cNvPr>
          <p:cNvGrpSpPr>
            <a:grpSpLocks/>
          </p:cNvGrpSpPr>
          <p:nvPr/>
        </p:nvGrpSpPr>
        <p:grpSpPr bwMode="auto">
          <a:xfrm>
            <a:off x="5419534" y="6165583"/>
            <a:ext cx="468314" cy="484188"/>
            <a:chOff x="2097" y="3888"/>
            <a:chExt cx="295" cy="305"/>
          </a:xfrm>
        </p:grpSpPr>
        <p:sp>
          <p:nvSpPr>
            <p:cNvPr id="199" name="Rectangle 21">
              <a:extLst>
                <a:ext uri="{FF2B5EF4-FFF2-40B4-BE49-F238E27FC236}">
                  <a16:creationId xmlns:a16="http://schemas.microsoft.com/office/drawing/2014/main" id="{979676EE-6B40-ED42-B440-EFA0BB97A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888"/>
              <a:ext cx="96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 Box 22">
                  <a:extLst>
                    <a:ext uri="{FF2B5EF4-FFF2-40B4-BE49-F238E27FC236}">
                      <a16:creationId xmlns:a16="http://schemas.microsoft.com/office/drawing/2014/main" id="{14260D89-6A98-C74C-BC30-35905278CC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03" name="Text Box 22">
                  <a:extLst>
                    <a:ext uri="{FF2B5EF4-FFF2-40B4-BE49-F238E27FC236}">
                      <a16:creationId xmlns:a16="http://schemas.microsoft.com/office/drawing/2014/main" id="{8E24D85A-3432-A340-941C-B542076BD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Line 23">
              <a:extLst>
                <a:ext uri="{FF2B5EF4-FFF2-40B4-BE49-F238E27FC236}">
                  <a16:creationId xmlns:a16="http://schemas.microsoft.com/office/drawing/2014/main" id="{BC3C9CA6-70B6-3345-A40F-2FB9F0778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3988"/>
              <a:ext cx="12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86" name="Line 24">
            <a:extLst>
              <a:ext uri="{FF2B5EF4-FFF2-40B4-BE49-F238E27FC236}">
                <a16:creationId xmlns:a16="http://schemas.microsoft.com/office/drawing/2014/main" id="{0AE194E6-A85C-4A4D-AF90-B8B79679BD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1934" y="4412976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7" name="Line 25">
            <a:extLst>
              <a:ext uri="{FF2B5EF4-FFF2-40B4-BE49-F238E27FC236}">
                <a16:creationId xmlns:a16="http://schemas.microsoft.com/office/drawing/2014/main" id="{61E919D0-0B41-564C-B3CA-8858398B9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534" y="4412976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8" name="Rectangle 26">
            <a:extLst>
              <a:ext uri="{FF2B5EF4-FFF2-40B4-BE49-F238E27FC236}">
                <a16:creationId xmlns:a16="http://schemas.microsoft.com/office/drawing/2014/main" id="{C59215C4-6306-E647-93C6-6D01633B5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34" y="4336776"/>
            <a:ext cx="152400" cy="76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89" name="Group 60">
            <a:extLst>
              <a:ext uri="{FF2B5EF4-FFF2-40B4-BE49-F238E27FC236}">
                <a16:creationId xmlns:a16="http://schemas.microsoft.com/office/drawing/2014/main" id="{2C3B6419-84DB-FA46-A60C-09EC97BB5580}"/>
              </a:ext>
            </a:extLst>
          </p:cNvPr>
          <p:cNvGrpSpPr>
            <a:grpSpLocks/>
          </p:cNvGrpSpPr>
          <p:nvPr/>
        </p:nvGrpSpPr>
        <p:grpSpPr bwMode="auto">
          <a:xfrm>
            <a:off x="5681459" y="6264006"/>
            <a:ext cx="914400" cy="390525"/>
            <a:chOff x="2262" y="3950"/>
            <a:chExt cx="576" cy="246"/>
          </a:xfrm>
        </p:grpSpPr>
        <p:sp>
          <p:nvSpPr>
            <p:cNvPr id="197" name="Line 28">
              <a:extLst>
                <a:ext uri="{FF2B5EF4-FFF2-40B4-BE49-F238E27FC236}">
                  <a16:creationId xmlns:a16="http://schemas.microsoft.com/office/drawing/2014/main" id="{A11C8113-C192-0840-B278-0FD58374B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9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 Box 29">
                  <a:extLst>
                    <a:ext uri="{FF2B5EF4-FFF2-40B4-BE49-F238E27FC236}">
                      <a16:creationId xmlns:a16="http://schemas.microsoft.com/office/drawing/2014/main" id="{E52623CA-DEC7-0843-A8D9-FFD3B50496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10" name="Text Box 29">
                  <a:extLst>
                    <a:ext uri="{FF2B5EF4-FFF2-40B4-BE49-F238E27FC236}">
                      <a16:creationId xmlns:a16="http://schemas.microsoft.com/office/drawing/2014/main" id="{FBAA0E56-C1CA-B34F-AD3B-57A15A588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blipFill>
                  <a:blip r:embed="rId18"/>
                  <a:stretch>
                    <a:fillRect b="-312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66">
            <a:extLst>
              <a:ext uri="{FF2B5EF4-FFF2-40B4-BE49-F238E27FC236}">
                <a16:creationId xmlns:a16="http://schemas.microsoft.com/office/drawing/2014/main" id="{D3A57CDA-E20A-7C46-BA22-A6C21B1B6AEE}"/>
              </a:ext>
            </a:extLst>
          </p:cNvPr>
          <p:cNvGrpSpPr>
            <a:grpSpLocks/>
          </p:cNvGrpSpPr>
          <p:nvPr/>
        </p:nvGrpSpPr>
        <p:grpSpPr bwMode="auto">
          <a:xfrm>
            <a:off x="3942522" y="3514456"/>
            <a:ext cx="2662238" cy="369888"/>
            <a:chOff x="816" y="2218"/>
            <a:chExt cx="1677" cy="233"/>
          </a:xfrm>
        </p:grpSpPr>
        <p:sp>
          <p:nvSpPr>
            <p:cNvPr id="195" name="Line 62">
              <a:extLst>
                <a:ext uri="{FF2B5EF4-FFF2-40B4-BE49-F238E27FC236}">
                  <a16:creationId xmlns:a16="http://schemas.microsoft.com/office/drawing/2014/main" id="{86846275-F316-294B-A0E6-98E3AF1ED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00"/>
              <a:ext cx="1677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6" name="Text Box 64">
              <a:extLst>
                <a:ext uri="{FF2B5EF4-FFF2-40B4-BE49-F238E27FC236}">
                  <a16:creationId xmlns:a16="http://schemas.microsoft.com/office/drawing/2014/main" id="{15902E07-5738-3040-AE24-DAFA2A0E0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218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T</a:t>
              </a:r>
            </a:p>
          </p:txBody>
        </p:sp>
      </p:grpSp>
      <p:sp>
        <p:nvSpPr>
          <p:cNvPr id="191" name="Line 27">
            <a:extLst>
              <a:ext uri="{FF2B5EF4-FFF2-40B4-BE49-F238E27FC236}">
                <a16:creationId xmlns:a16="http://schemas.microsoft.com/office/drawing/2014/main" id="{11C6B6D4-1AAC-F64D-812D-E39234213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6270" y="3346176"/>
            <a:ext cx="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92" name="Group 74">
            <a:extLst>
              <a:ext uri="{FF2B5EF4-FFF2-40B4-BE49-F238E27FC236}">
                <a16:creationId xmlns:a16="http://schemas.microsoft.com/office/drawing/2014/main" id="{AEC7B453-C2C3-1F4A-A4D5-0DD801D8E501}"/>
              </a:ext>
            </a:extLst>
          </p:cNvPr>
          <p:cNvGrpSpPr>
            <a:grpSpLocks/>
          </p:cNvGrpSpPr>
          <p:nvPr/>
        </p:nvGrpSpPr>
        <p:grpSpPr bwMode="auto">
          <a:xfrm>
            <a:off x="4904548" y="6243405"/>
            <a:ext cx="509588" cy="369890"/>
            <a:chOff x="846" y="2785"/>
            <a:chExt cx="321" cy="233"/>
          </a:xfrm>
        </p:grpSpPr>
        <p:sp>
          <p:nvSpPr>
            <p:cNvPr id="193" name="Line 75">
              <a:extLst>
                <a:ext uri="{FF2B5EF4-FFF2-40B4-BE49-F238E27FC236}">
                  <a16:creationId xmlns:a16="http://schemas.microsoft.com/office/drawing/2014/main" id="{15C48B36-2C06-4A4E-8779-E90A1DA5F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821"/>
              <a:ext cx="29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 Box 76">
                  <a:extLst>
                    <a:ext uri="{FF2B5EF4-FFF2-40B4-BE49-F238E27FC236}">
                      <a16:creationId xmlns:a16="http://schemas.microsoft.com/office/drawing/2014/main" id="{3B6D2462-121B-F84B-B1DE-A3DD85CA3E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18" name="Text Box 76">
                  <a:extLst>
                    <a:ext uri="{FF2B5EF4-FFF2-40B4-BE49-F238E27FC236}">
                      <a16:creationId xmlns:a16="http://schemas.microsoft.com/office/drawing/2014/main" id="{8EE0CCB7-80E4-0048-B0B0-82302A0C7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683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EBAE642C-3A8B-E947-B24D-5DEC77A8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3240FFA8-6701-AD49-9628-E03D8EAC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6820690-BCA6-1F44-AC58-CE27A11569DC}" type="slidenum">
              <a:rPr lang="en-US" altLang="en-US" sz="1400"/>
              <a:pPr algn="r" eaLnBrk="1" hangingPunct="1"/>
              <a:t>15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05BA76EB-2610-9A49-99CE-AA6EA667A92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49003"/>
                <a:ext cx="7772400" cy="2092326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600" b="1" dirty="0"/>
                  <a:t>Let us take some values</a:t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sz="1300" dirty="0"/>
                  <a:t>Medium/Hardware:  bit rate= 1.5 </a:t>
                </a:r>
                <a:r>
                  <a:rPr lang="en-US" sz="1300" dirty="0" err="1"/>
                  <a:t>Mbps</a:t>
                </a:r>
                <a:r>
                  <a:rPr lang="en-US" sz="1300" dirty="0"/>
                  <a:t>, Propagation time = 50 </a:t>
                </a:r>
                <a:r>
                  <a:rPr lang="en-US" sz="1300" dirty="0" err="1"/>
                  <a:t>ms</a:t>
                </a:r>
                <a:endParaRPr lang="en-US" sz="1300" dirty="0"/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sz="1300" dirty="0"/>
                  <a:t>Protocol parameters: Frame size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300" dirty="0"/>
                  <a:t> = 1875 bytes = 15,000 bits, </a:t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sz="1300" dirty="0"/>
                  <a:t>Transmission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3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15,000</m:t>
                        </m:r>
                      </m:num>
                      <m:den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300" dirty="0"/>
              </a:p>
              <a:p>
                <a:pPr lvl="1">
                  <a:lnSpc>
                    <a:spcPct val="8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𝑇h𝑔𝑡</m:t>
                    </m:r>
                    <m:r>
                      <a:rPr lang="en-US" sz="14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15,000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2∗0.05+0.01</m:t>
                        </m:r>
                      </m:den>
                    </m:f>
                    <m:r>
                      <a:rPr lang="en-US" sz="1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150,000 </m:t>
                    </m:r>
                    <m:r>
                      <a:rPr lang="en-US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  <m:r>
                      <a:rPr lang="en-US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/>
                  <a:t> </a:t>
                </a:r>
                <a:endParaRPr lang="en-US" sz="16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efficiency is by definition</a:t>
                </a:r>
                <a:r>
                  <a:rPr lang="en-US" sz="16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𝑇h𝑔𝑡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𝐵𝑟</m:t>
                        </m:r>
                      </m:den>
                    </m:f>
                    <m:r>
                      <a:rPr 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150,000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1.5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=10%</m:t>
                    </m:r>
                  </m:oMath>
                </a14:m>
                <a:endParaRPr lang="en-US" sz="16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 would get the same result with the expression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2∗0.05+0.01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</a:rPr>
                  <a:t>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600" dirty="0">
                    <a:solidFill>
                      <a:srgbClr val="00B0F0"/>
                    </a:solidFill>
                  </a:rPr>
                  <a:t>Efficiency is low. It </a:t>
                </a:r>
                <a:r>
                  <a:rPr lang="en-US" sz="1600" dirty="0">
                    <a:solidFill>
                      <a:srgbClr val="FF0000"/>
                    </a:solidFill>
                  </a:rPr>
                  <a:t>decreases</a:t>
                </a:r>
                <a:r>
                  <a:rPr lang="en-US" sz="1600" dirty="0">
                    <a:solidFill>
                      <a:srgbClr val="00B0F0"/>
                    </a:solidFill>
                  </a:rPr>
                  <a:t> as bit rate </a:t>
                </a:r>
                <a:r>
                  <a:rPr lang="en-US" sz="1600" dirty="0">
                    <a:solidFill>
                      <a:srgbClr val="FF0000"/>
                    </a:solidFill>
                  </a:rPr>
                  <a:t>increases</a:t>
                </a:r>
                <a:r>
                  <a:rPr lang="en-US" sz="1600" dirty="0">
                    <a:solidFill>
                      <a:srgbClr val="00B0F0"/>
                    </a:solidFill>
                  </a:rPr>
                  <a:t>. It decreases as propagation time increases</a:t>
                </a:r>
              </a:p>
              <a:p>
                <a:pPr>
                  <a:lnSpc>
                    <a:spcPct val="80000"/>
                  </a:lnSpc>
                  <a:buNone/>
                  <a:defRPr/>
                </a:pPr>
                <a:r>
                  <a:rPr lang="en-US" sz="1600" b="1" dirty="0"/>
                  <a:t>				</a:t>
                </a:r>
              </a:p>
            </p:txBody>
          </p:sp>
        </mc:Choice>
        <mc:Fallback xmlns="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05BA76EB-2610-9A49-99CE-AA6EA667A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49003"/>
                <a:ext cx="7772400" cy="2092326"/>
              </a:xfrm>
              <a:blipFill>
                <a:blip r:embed="rId2"/>
                <a:stretch>
                  <a:fillRect l="-163" t="-2424"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2">
            <a:extLst>
              <a:ext uri="{FF2B5EF4-FFF2-40B4-BE49-F238E27FC236}">
                <a16:creationId xmlns:a16="http://schemas.microsoft.com/office/drawing/2014/main" id="{15821571-C6F6-C84E-99A1-03F28AFE1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771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Stop-And-Wait Efficient? </a:t>
            </a:r>
            <a:r>
              <a:rPr lang="en-US" dirty="0">
                <a:solidFill>
                  <a:srgbClr val="00B0F0"/>
                </a:solidFill>
              </a:rPr>
              <a:t>Example</a:t>
            </a:r>
          </a:p>
        </p:txBody>
      </p:sp>
      <p:grpSp>
        <p:nvGrpSpPr>
          <p:cNvPr id="133" name="Group 56">
            <a:extLst>
              <a:ext uri="{FF2B5EF4-FFF2-40B4-BE49-F238E27FC236}">
                <a16:creationId xmlns:a16="http://schemas.microsoft.com/office/drawing/2014/main" id="{21ED73A1-05DA-5044-B260-67EA30D8D32A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4122017"/>
            <a:ext cx="8321675" cy="446088"/>
            <a:chOff x="182" y="2522"/>
            <a:chExt cx="5242" cy="281"/>
          </a:xfrm>
        </p:grpSpPr>
        <p:sp>
          <p:nvSpPr>
            <p:cNvPr id="134" name="Text Box 5">
              <a:extLst>
                <a:ext uri="{FF2B5EF4-FFF2-40B4-BE49-F238E27FC236}">
                  <a16:creationId xmlns:a16="http://schemas.microsoft.com/office/drawing/2014/main" id="{327B1367-9992-0D47-9A9C-0301FFF1A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2522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B0F0"/>
                  </a:solidFill>
                  <a:latin typeface="Times New Roman" charset="0"/>
                  <a:ea typeface="ＭＳ Ｐゴシック" charset="0"/>
                </a:rPr>
                <a:t>time</a:t>
              </a:r>
            </a:p>
          </p:txBody>
        </p:sp>
        <p:grpSp>
          <p:nvGrpSpPr>
            <p:cNvPr id="135" name="Group 51">
              <a:extLst>
                <a:ext uri="{FF2B5EF4-FFF2-40B4-BE49-F238E27FC236}">
                  <a16:creationId xmlns:a16="http://schemas.microsoft.com/office/drawing/2014/main" id="{7DC6E63F-84D2-4E40-82DB-FC8F320B0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" y="2553"/>
              <a:ext cx="5242" cy="250"/>
              <a:chOff x="182" y="2553"/>
              <a:chExt cx="5242" cy="250"/>
            </a:xfrm>
          </p:grpSpPr>
          <p:sp>
            <p:nvSpPr>
              <p:cNvPr id="136" name="Line 4">
                <a:extLst>
                  <a:ext uri="{FF2B5EF4-FFF2-40B4-BE49-F238E27FC236}">
                    <a16:creationId xmlns:a16="http://schemas.microsoft.com/office/drawing/2014/main" id="{380E8D81-D894-4B4A-8A5B-42523D33E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784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37" name="Text Box 6">
                <a:extLst>
                  <a:ext uri="{FF2B5EF4-FFF2-40B4-BE49-F238E27FC236}">
                    <a16:creationId xmlns:a16="http://schemas.microsoft.com/office/drawing/2014/main" id="{57CF5978-7E1D-6841-90FB-1F3EE48F6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" y="2553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Sender</a:t>
                </a:r>
              </a:p>
            </p:txBody>
          </p:sp>
        </p:grpSp>
      </p:grpSp>
      <p:sp>
        <p:nvSpPr>
          <p:cNvPr id="138" name="Rectangle 8">
            <a:extLst>
              <a:ext uri="{FF2B5EF4-FFF2-40B4-BE49-F238E27FC236}">
                <a16:creationId xmlns:a16="http://schemas.microsoft.com/office/drawing/2014/main" id="{09EDEABB-23E9-FE43-B3F1-522FE22E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4445863"/>
            <a:ext cx="439113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39" name="Group 57">
            <a:extLst>
              <a:ext uri="{FF2B5EF4-FFF2-40B4-BE49-F238E27FC236}">
                <a16:creationId xmlns:a16="http://schemas.microsoft.com/office/drawing/2014/main" id="{D25AA9D4-CD89-AB4C-8C38-F7DF87C69D69}"/>
              </a:ext>
            </a:extLst>
          </p:cNvPr>
          <p:cNvGrpSpPr>
            <a:grpSpLocks/>
          </p:cNvGrpSpPr>
          <p:nvPr/>
        </p:nvGrpSpPr>
        <p:grpSpPr bwMode="auto">
          <a:xfrm>
            <a:off x="1295404" y="3928338"/>
            <a:ext cx="530227" cy="381000"/>
            <a:chOff x="816" y="2400"/>
            <a:chExt cx="334" cy="240"/>
          </a:xfrm>
        </p:grpSpPr>
        <p:sp>
          <p:nvSpPr>
            <p:cNvPr id="140" name="Line 9">
              <a:extLst>
                <a:ext uri="{FF2B5EF4-FFF2-40B4-BE49-F238E27FC236}">
                  <a16:creationId xmlns:a16="http://schemas.microsoft.com/office/drawing/2014/main" id="{D14169F5-1E6C-0D41-9A85-9784BBF0D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 Box 10">
                  <a:extLst>
                    <a:ext uri="{FF2B5EF4-FFF2-40B4-BE49-F238E27FC236}">
                      <a16:creationId xmlns:a16="http://schemas.microsoft.com/office/drawing/2014/main" id="{8DC2D08B-A38C-8E49-A4FC-4991017EE5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50" name="Text Box 10">
                  <a:extLst>
                    <a:ext uri="{FF2B5EF4-FFF2-40B4-BE49-F238E27FC236}">
                      <a16:creationId xmlns:a16="http://schemas.microsoft.com/office/drawing/2014/main" id="{303FB267-4611-F847-94C2-9684C9369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Line 11">
            <a:extLst>
              <a:ext uri="{FF2B5EF4-FFF2-40B4-BE49-F238E27FC236}">
                <a16:creationId xmlns:a16="http://schemas.microsoft.com/office/drawing/2014/main" id="{17EA11E1-83CD-C146-8A5A-981409B18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537938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3" name="Line 12">
            <a:extLst>
              <a:ext uri="{FF2B5EF4-FFF2-40B4-BE49-F238E27FC236}">
                <a16:creationId xmlns:a16="http://schemas.microsoft.com/office/drawing/2014/main" id="{5F7D046D-44B5-C949-AFF7-14CABCCCB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9288" y="4537938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4" name="Rectangle 13">
            <a:extLst>
              <a:ext uri="{FF2B5EF4-FFF2-40B4-BE49-F238E27FC236}">
                <a16:creationId xmlns:a16="http://schemas.microsoft.com/office/drawing/2014/main" id="{698473CB-2EA2-154B-9D88-7E1641BDE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6258788"/>
            <a:ext cx="446087" cy="10794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45" name="Group 52">
            <a:extLst>
              <a:ext uri="{FF2B5EF4-FFF2-40B4-BE49-F238E27FC236}">
                <a16:creationId xmlns:a16="http://schemas.microsoft.com/office/drawing/2014/main" id="{67EC4493-7DF2-F544-A7B9-389F7FFE99F4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5923826"/>
            <a:ext cx="8428037" cy="442912"/>
            <a:chOff x="67" y="3657"/>
            <a:chExt cx="5309" cy="279"/>
          </a:xfrm>
        </p:grpSpPr>
        <p:sp>
          <p:nvSpPr>
            <p:cNvPr id="146" name="Line 7">
              <a:extLst>
                <a:ext uri="{FF2B5EF4-FFF2-40B4-BE49-F238E27FC236}">
                  <a16:creationId xmlns:a16="http://schemas.microsoft.com/office/drawing/2014/main" id="{096C6D37-4EF7-D449-8026-E0FECC665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7" name="Text Box 15">
              <a:extLst>
                <a:ext uri="{FF2B5EF4-FFF2-40B4-BE49-F238E27FC236}">
                  <a16:creationId xmlns:a16="http://schemas.microsoft.com/office/drawing/2014/main" id="{96D52E7C-9DAB-0F48-BF73-EB3932023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3657"/>
              <a:ext cx="6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Times New Roman" charset="0"/>
                  <a:ea typeface="ＭＳ Ｐゴシック" charset="0"/>
                </a:rPr>
                <a:t>Receiver</a:t>
              </a:r>
            </a:p>
          </p:txBody>
        </p:sp>
      </p:grpSp>
      <p:grpSp>
        <p:nvGrpSpPr>
          <p:cNvPr id="148" name="Group 59">
            <a:extLst>
              <a:ext uri="{FF2B5EF4-FFF2-40B4-BE49-F238E27FC236}">
                <a16:creationId xmlns:a16="http://schemas.microsoft.com/office/drawing/2014/main" id="{FECC14BA-2AF8-3442-BBA6-EDEC4C0C4D3B}"/>
              </a:ext>
            </a:extLst>
          </p:cNvPr>
          <p:cNvGrpSpPr>
            <a:grpSpLocks/>
          </p:cNvGrpSpPr>
          <p:nvPr/>
        </p:nvGrpSpPr>
        <p:grpSpPr bwMode="auto">
          <a:xfrm>
            <a:off x="1295399" y="6373105"/>
            <a:ext cx="914400" cy="390526"/>
            <a:chOff x="816" y="3940"/>
            <a:chExt cx="576" cy="246"/>
          </a:xfrm>
        </p:grpSpPr>
        <p:sp>
          <p:nvSpPr>
            <p:cNvPr id="149" name="Line 16">
              <a:extLst>
                <a:ext uri="{FF2B5EF4-FFF2-40B4-BE49-F238E27FC236}">
                  <a16:creationId xmlns:a16="http://schemas.microsoft.com/office/drawing/2014/main" id="{7D7A35E7-0F62-564B-921A-8A12DCE71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98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 Box 17">
                  <a:extLst>
                    <a:ext uri="{FF2B5EF4-FFF2-40B4-BE49-F238E27FC236}">
                      <a16:creationId xmlns:a16="http://schemas.microsoft.com/office/drawing/2014/main" id="{09C0C33A-CF31-504D-B64C-9B6D493B38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57" name="Text Box 17">
                  <a:extLst>
                    <a:ext uri="{FF2B5EF4-FFF2-40B4-BE49-F238E27FC236}">
                      <a16:creationId xmlns:a16="http://schemas.microsoft.com/office/drawing/2014/main" id="{B2AB92E1-D0F7-3842-B0E9-CD5A45A5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Group 70">
            <a:extLst>
              <a:ext uri="{FF2B5EF4-FFF2-40B4-BE49-F238E27FC236}">
                <a16:creationId xmlns:a16="http://schemas.microsoft.com/office/drawing/2014/main" id="{AF76D1C7-2323-244C-A359-9EB9E5CDDEBC}"/>
              </a:ext>
            </a:extLst>
          </p:cNvPr>
          <p:cNvGrpSpPr>
            <a:grpSpLocks/>
          </p:cNvGrpSpPr>
          <p:nvPr/>
        </p:nvGrpSpPr>
        <p:grpSpPr bwMode="auto">
          <a:xfrm>
            <a:off x="2620007" y="6138165"/>
            <a:ext cx="454026" cy="769941"/>
            <a:chOff x="2001" y="3792"/>
            <a:chExt cx="286" cy="485"/>
          </a:xfrm>
        </p:grpSpPr>
        <p:sp>
          <p:nvSpPr>
            <p:cNvPr id="152" name="Rectangle 18" descr="Dark upward diagonal">
              <a:extLst>
                <a:ext uri="{FF2B5EF4-FFF2-40B4-BE49-F238E27FC236}">
                  <a16:creationId xmlns:a16="http://schemas.microsoft.com/office/drawing/2014/main" id="{9EA51A54-09B2-FA41-A007-CCDF79931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792"/>
              <a:ext cx="79" cy="14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3" name="Line 19">
              <a:extLst>
                <a:ext uri="{FF2B5EF4-FFF2-40B4-BE49-F238E27FC236}">
                  <a16:creationId xmlns:a16="http://schemas.microsoft.com/office/drawing/2014/main" id="{20438EE9-E507-5D4A-8240-5A1D55AF5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3982"/>
              <a:ext cx="10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 Box 20">
                  <a:extLst>
                    <a:ext uri="{FF2B5EF4-FFF2-40B4-BE49-F238E27FC236}">
                      <a16:creationId xmlns:a16="http://schemas.microsoft.com/office/drawing/2014/main" id="{DFCDD1F5-4457-9D49-BE4F-71A83B6B08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0" name="Text Box 20">
                  <a:extLst>
                    <a:ext uri="{FF2B5EF4-FFF2-40B4-BE49-F238E27FC236}">
                      <a16:creationId xmlns:a16="http://schemas.microsoft.com/office/drawing/2014/main" id="{DE02B9BE-FB66-0E49-A051-37CC5615D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72">
            <a:extLst>
              <a:ext uri="{FF2B5EF4-FFF2-40B4-BE49-F238E27FC236}">
                <a16:creationId xmlns:a16="http://schemas.microsoft.com/office/drawing/2014/main" id="{F4B4D50F-2A92-4241-9B6A-8E5957A8569B}"/>
              </a:ext>
            </a:extLst>
          </p:cNvPr>
          <p:cNvGrpSpPr>
            <a:grpSpLocks/>
          </p:cNvGrpSpPr>
          <p:nvPr/>
        </p:nvGrpSpPr>
        <p:grpSpPr bwMode="auto">
          <a:xfrm>
            <a:off x="2772412" y="6252444"/>
            <a:ext cx="468314" cy="522288"/>
            <a:chOff x="2097" y="3864"/>
            <a:chExt cx="295" cy="329"/>
          </a:xfrm>
        </p:grpSpPr>
        <p:sp>
          <p:nvSpPr>
            <p:cNvPr id="156" name="Rectangle 21">
              <a:extLst>
                <a:ext uri="{FF2B5EF4-FFF2-40B4-BE49-F238E27FC236}">
                  <a16:creationId xmlns:a16="http://schemas.microsoft.com/office/drawing/2014/main" id="{8E9CF061-CDE2-554C-9B75-5DCBFFE5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864"/>
              <a:ext cx="88" cy="7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 Box 22">
                  <a:extLst>
                    <a:ext uri="{FF2B5EF4-FFF2-40B4-BE49-F238E27FC236}">
                      <a16:creationId xmlns:a16="http://schemas.microsoft.com/office/drawing/2014/main" id="{87A64A80-6721-164C-BD02-635247B52C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2" name="Text Box 22">
                  <a:extLst>
                    <a:ext uri="{FF2B5EF4-FFF2-40B4-BE49-F238E27FC236}">
                      <a16:creationId xmlns:a16="http://schemas.microsoft.com/office/drawing/2014/main" id="{BC11D6FB-BDFE-6C4F-8B50-1D06F4E41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23">
              <a:extLst>
                <a:ext uri="{FF2B5EF4-FFF2-40B4-BE49-F238E27FC236}">
                  <a16:creationId xmlns:a16="http://schemas.microsoft.com/office/drawing/2014/main" id="{D9668E40-C57C-7246-9B49-1A79913E9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3988"/>
              <a:ext cx="12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59" name="Line 24">
            <a:extLst>
              <a:ext uri="{FF2B5EF4-FFF2-40B4-BE49-F238E27FC236}">
                <a16:creationId xmlns:a16="http://schemas.microsoft.com/office/drawing/2014/main" id="{90212323-9F8D-064A-92D2-7BB7A34EAF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812" y="4537938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9D6D8D0-FA48-B346-9914-95468C5F26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2412" y="4537938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1" name="Rectangle 26">
            <a:extLst>
              <a:ext uri="{FF2B5EF4-FFF2-40B4-BE49-F238E27FC236}">
                <a16:creationId xmlns:a16="http://schemas.microsoft.com/office/drawing/2014/main" id="{13B37271-2A56-7544-A03D-1157E8B2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812" y="4445863"/>
            <a:ext cx="152400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62" name="Group 60">
            <a:extLst>
              <a:ext uri="{FF2B5EF4-FFF2-40B4-BE49-F238E27FC236}">
                <a16:creationId xmlns:a16="http://schemas.microsoft.com/office/drawing/2014/main" id="{6BA3B572-BFB3-4946-A33C-915C65D8E5CD}"/>
              </a:ext>
            </a:extLst>
          </p:cNvPr>
          <p:cNvGrpSpPr>
            <a:grpSpLocks/>
          </p:cNvGrpSpPr>
          <p:nvPr/>
        </p:nvGrpSpPr>
        <p:grpSpPr bwMode="auto">
          <a:xfrm>
            <a:off x="3034337" y="6388968"/>
            <a:ext cx="914400" cy="390525"/>
            <a:chOff x="2262" y="3950"/>
            <a:chExt cx="576" cy="246"/>
          </a:xfrm>
        </p:grpSpPr>
        <p:sp>
          <p:nvSpPr>
            <p:cNvPr id="163" name="Line 28">
              <a:extLst>
                <a:ext uri="{FF2B5EF4-FFF2-40B4-BE49-F238E27FC236}">
                  <a16:creationId xmlns:a16="http://schemas.microsoft.com/office/drawing/2014/main" id="{A47BABB5-7444-264B-9DFA-7780CAB0F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9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 Box 29">
                  <a:extLst>
                    <a:ext uri="{FF2B5EF4-FFF2-40B4-BE49-F238E27FC236}">
                      <a16:creationId xmlns:a16="http://schemas.microsoft.com/office/drawing/2014/main" id="{1D0DBEAC-37AE-8A48-9DBA-97CAB6E518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9" name="Text Box 29">
                  <a:extLst>
                    <a:ext uri="{FF2B5EF4-FFF2-40B4-BE49-F238E27FC236}">
                      <a16:creationId xmlns:a16="http://schemas.microsoft.com/office/drawing/2014/main" id="{A4E00C17-C0BD-954F-A9DA-035838E7D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Group 73">
            <a:extLst>
              <a:ext uri="{FF2B5EF4-FFF2-40B4-BE49-F238E27FC236}">
                <a16:creationId xmlns:a16="http://schemas.microsoft.com/office/drawing/2014/main" id="{CEDE5324-18AD-064E-B254-B799F0D4544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471138"/>
            <a:ext cx="909638" cy="2819400"/>
            <a:chOff x="624" y="2112"/>
            <a:chExt cx="573" cy="1776"/>
          </a:xfrm>
        </p:grpSpPr>
        <p:sp>
          <p:nvSpPr>
            <p:cNvPr id="166" name="Line 14">
              <a:extLst>
                <a:ext uri="{FF2B5EF4-FFF2-40B4-BE49-F238E27FC236}">
                  <a16:creationId xmlns:a16="http://schemas.microsoft.com/office/drawing/2014/main" id="{64139F40-7706-3F4B-8BA0-B575933CF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0" cy="105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67" name="Group 55">
              <a:extLst>
                <a:ext uri="{FF2B5EF4-FFF2-40B4-BE49-F238E27FC236}">
                  <a16:creationId xmlns:a16="http://schemas.microsoft.com/office/drawing/2014/main" id="{434EAA01-3BB1-3740-B654-5869823C6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12"/>
              <a:ext cx="573" cy="624"/>
              <a:chOff x="624" y="2112"/>
              <a:chExt cx="573" cy="624"/>
            </a:xfrm>
          </p:grpSpPr>
          <p:sp>
            <p:nvSpPr>
              <p:cNvPr id="168" name="Line 53">
                <a:extLst>
                  <a:ext uri="{FF2B5EF4-FFF2-40B4-BE49-F238E27FC236}">
                    <a16:creationId xmlns:a16="http://schemas.microsoft.com/office/drawing/2014/main" id="{A46331D4-101E-2D45-8EDF-DA9D48B38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9" name="Text Box 54">
                <a:extLst>
                  <a:ext uri="{FF2B5EF4-FFF2-40B4-BE49-F238E27FC236}">
                    <a16:creationId xmlns:a16="http://schemas.microsoft.com/office/drawing/2014/main" id="{A6B3BB6F-A40D-8540-B10B-AFAF8372C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112"/>
                <a:ext cx="5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Time 0</a:t>
                </a:r>
              </a:p>
            </p:txBody>
          </p:sp>
        </p:grpSp>
      </p:grpSp>
      <p:sp>
        <p:nvSpPr>
          <p:cNvPr id="171" name="Line 62">
            <a:extLst>
              <a:ext uri="{FF2B5EF4-FFF2-40B4-BE49-F238E27FC236}">
                <a16:creationId xmlns:a16="http://schemas.microsoft.com/office/drawing/2014/main" id="{F79DBAB5-6667-6744-8C3D-2527A21DC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8343"/>
            <a:ext cx="2652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2" name="Text Box 64">
            <a:extLst>
              <a:ext uri="{FF2B5EF4-FFF2-40B4-BE49-F238E27FC236}">
                <a16:creationId xmlns:a16="http://schemas.microsoft.com/office/drawing/2014/main" id="{41C437C3-6E6F-C842-980C-2EE9E840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3639418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</a:t>
            </a:r>
          </a:p>
        </p:txBody>
      </p:sp>
      <p:sp>
        <p:nvSpPr>
          <p:cNvPr id="173" name="Line 27">
            <a:extLst>
              <a:ext uri="{FF2B5EF4-FFF2-40B4-BE49-F238E27FC236}">
                <a16:creationId xmlns:a16="http://schemas.microsoft.com/office/drawing/2014/main" id="{999427D5-987F-E44D-B9D4-2F4CFE8CA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9027" y="3471138"/>
            <a:ext cx="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74" name="Group 74">
            <a:extLst>
              <a:ext uri="{FF2B5EF4-FFF2-40B4-BE49-F238E27FC236}">
                <a16:creationId xmlns:a16="http://schemas.microsoft.com/office/drawing/2014/main" id="{5F7C404B-DCCD-554B-BEEE-D4F3B9B2C1F3}"/>
              </a:ext>
            </a:extLst>
          </p:cNvPr>
          <p:cNvGrpSpPr>
            <a:grpSpLocks/>
          </p:cNvGrpSpPr>
          <p:nvPr/>
        </p:nvGrpSpPr>
        <p:grpSpPr bwMode="auto">
          <a:xfrm>
            <a:off x="2257426" y="6368367"/>
            <a:ext cx="509588" cy="369890"/>
            <a:chOff x="846" y="2785"/>
            <a:chExt cx="321" cy="233"/>
          </a:xfrm>
        </p:grpSpPr>
        <p:sp>
          <p:nvSpPr>
            <p:cNvPr id="175" name="Line 75">
              <a:extLst>
                <a:ext uri="{FF2B5EF4-FFF2-40B4-BE49-F238E27FC236}">
                  <a16:creationId xmlns:a16="http://schemas.microsoft.com/office/drawing/2014/main" id="{56D46FF6-972E-0944-B06B-C875AF60E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821"/>
              <a:ext cx="29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 Box 76">
                  <a:extLst>
                    <a:ext uri="{FF2B5EF4-FFF2-40B4-BE49-F238E27FC236}">
                      <a16:creationId xmlns:a16="http://schemas.microsoft.com/office/drawing/2014/main" id="{2A238995-EA6C-5940-AA09-77A1F43390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916" name="Text Box 76">
                  <a:extLst>
                    <a:ext uri="{FF2B5EF4-FFF2-40B4-BE49-F238E27FC236}">
                      <a16:creationId xmlns:a16="http://schemas.microsoft.com/office/drawing/2014/main" id="{B72A5E6C-F0ED-994C-9CD0-ED55DD96F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8" name="Rectangle 8">
            <a:extLst>
              <a:ext uri="{FF2B5EF4-FFF2-40B4-BE49-F238E27FC236}">
                <a16:creationId xmlns:a16="http://schemas.microsoft.com/office/drawing/2014/main" id="{60A9B9B2-A5D4-EC43-9CF5-CEB8D5D4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521" y="4439239"/>
            <a:ext cx="439113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79" name="Group 57">
            <a:extLst>
              <a:ext uri="{FF2B5EF4-FFF2-40B4-BE49-F238E27FC236}">
                <a16:creationId xmlns:a16="http://schemas.microsoft.com/office/drawing/2014/main" id="{776AD233-9B19-004D-AA56-3B153B490234}"/>
              </a:ext>
            </a:extLst>
          </p:cNvPr>
          <p:cNvGrpSpPr>
            <a:grpSpLocks/>
          </p:cNvGrpSpPr>
          <p:nvPr/>
        </p:nvGrpSpPr>
        <p:grpSpPr bwMode="auto">
          <a:xfrm>
            <a:off x="3942524" y="3921714"/>
            <a:ext cx="530226" cy="381000"/>
            <a:chOff x="816" y="2400"/>
            <a:chExt cx="334" cy="240"/>
          </a:xfrm>
        </p:grpSpPr>
        <p:sp>
          <p:nvSpPr>
            <p:cNvPr id="207" name="Line 9">
              <a:extLst>
                <a:ext uri="{FF2B5EF4-FFF2-40B4-BE49-F238E27FC236}">
                  <a16:creationId xmlns:a16="http://schemas.microsoft.com/office/drawing/2014/main" id="{ACC153D8-589B-BB4C-8367-A767950DF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 Box 10">
                  <a:extLst>
                    <a:ext uri="{FF2B5EF4-FFF2-40B4-BE49-F238E27FC236}">
                      <a16:creationId xmlns:a16="http://schemas.microsoft.com/office/drawing/2014/main" id="{DDE0104A-20CD-0C48-B284-273A354405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90" name="Text Box 10">
                  <a:extLst>
                    <a:ext uri="{FF2B5EF4-FFF2-40B4-BE49-F238E27FC236}">
                      <a16:creationId xmlns:a16="http://schemas.microsoft.com/office/drawing/2014/main" id="{90CB4D78-9A2E-734E-A889-FC45B2E198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0" name="Line 11">
            <a:extLst>
              <a:ext uri="{FF2B5EF4-FFF2-40B4-BE49-F238E27FC236}">
                <a16:creationId xmlns:a16="http://schemas.microsoft.com/office/drawing/2014/main" id="{51D41766-AAE1-664A-A33C-7E3EE8698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522" y="4531314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1" name="Line 12">
            <a:extLst>
              <a:ext uri="{FF2B5EF4-FFF2-40B4-BE49-F238E27FC236}">
                <a16:creationId xmlns:a16="http://schemas.microsoft.com/office/drawing/2014/main" id="{FD8853FA-EC9A-FC41-B16E-C3D24464C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6410" y="4531314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2" name="Rectangle 13">
            <a:extLst>
              <a:ext uri="{FF2B5EF4-FFF2-40B4-BE49-F238E27FC236}">
                <a16:creationId xmlns:a16="http://schemas.microsoft.com/office/drawing/2014/main" id="{06CA1F88-2EA1-0544-B9A7-F7785BDA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121" y="6252164"/>
            <a:ext cx="446087" cy="10794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83" name="Group 59">
            <a:extLst>
              <a:ext uri="{FF2B5EF4-FFF2-40B4-BE49-F238E27FC236}">
                <a16:creationId xmlns:a16="http://schemas.microsoft.com/office/drawing/2014/main" id="{59586650-F64E-884B-A193-9A1420A88668}"/>
              </a:ext>
            </a:extLst>
          </p:cNvPr>
          <p:cNvGrpSpPr>
            <a:grpSpLocks/>
          </p:cNvGrpSpPr>
          <p:nvPr/>
        </p:nvGrpSpPr>
        <p:grpSpPr bwMode="auto">
          <a:xfrm>
            <a:off x="3942521" y="6366481"/>
            <a:ext cx="914400" cy="390526"/>
            <a:chOff x="816" y="3940"/>
            <a:chExt cx="576" cy="246"/>
          </a:xfrm>
        </p:grpSpPr>
        <p:sp>
          <p:nvSpPr>
            <p:cNvPr id="205" name="Line 16">
              <a:extLst>
                <a:ext uri="{FF2B5EF4-FFF2-40B4-BE49-F238E27FC236}">
                  <a16:creationId xmlns:a16="http://schemas.microsoft.com/office/drawing/2014/main" id="{D9E8B248-2238-4E40-B949-715A31F01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98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 Box 17">
                  <a:extLst>
                    <a:ext uri="{FF2B5EF4-FFF2-40B4-BE49-F238E27FC236}">
                      <a16:creationId xmlns:a16="http://schemas.microsoft.com/office/drawing/2014/main" id="{284C6A15-FEB0-4A4C-8AEE-8C6245F944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96" name="Text Box 17">
                  <a:extLst>
                    <a:ext uri="{FF2B5EF4-FFF2-40B4-BE49-F238E27FC236}">
                      <a16:creationId xmlns:a16="http://schemas.microsoft.com/office/drawing/2014/main" id="{B15260AE-9A19-A34E-AE32-7F1E27A36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70">
            <a:extLst>
              <a:ext uri="{FF2B5EF4-FFF2-40B4-BE49-F238E27FC236}">
                <a16:creationId xmlns:a16="http://schemas.microsoft.com/office/drawing/2014/main" id="{9467AA13-9E41-6449-922F-A8826C5D9969}"/>
              </a:ext>
            </a:extLst>
          </p:cNvPr>
          <p:cNvGrpSpPr>
            <a:grpSpLocks/>
          </p:cNvGrpSpPr>
          <p:nvPr/>
        </p:nvGrpSpPr>
        <p:grpSpPr bwMode="auto">
          <a:xfrm>
            <a:off x="5267129" y="6131541"/>
            <a:ext cx="454026" cy="769941"/>
            <a:chOff x="2001" y="3792"/>
            <a:chExt cx="286" cy="485"/>
          </a:xfrm>
        </p:grpSpPr>
        <p:sp>
          <p:nvSpPr>
            <p:cNvPr id="202" name="Rectangle 18" descr="Dark upward diagonal">
              <a:extLst>
                <a:ext uri="{FF2B5EF4-FFF2-40B4-BE49-F238E27FC236}">
                  <a16:creationId xmlns:a16="http://schemas.microsoft.com/office/drawing/2014/main" id="{9A115354-D731-A74A-A444-C9B695FEA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792"/>
              <a:ext cx="79" cy="144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3" name="Line 19">
              <a:extLst>
                <a:ext uri="{FF2B5EF4-FFF2-40B4-BE49-F238E27FC236}">
                  <a16:creationId xmlns:a16="http://schemas.microsoft.com/office/drawing/2014/main" id="{A734FF13-DD69-AB40-9EC7-84A3E9FA5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3982"/>
              <a:ext cx="10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 Box 20">
                  <a:extLst>
                    <a:ext uri="{FF2B5EF4-FFF2-40B4-BE49-F238E27FC236}">
                      <a16:creationId xmlns:a16="http://schemas.microsoft.com/office/drawing/2014/main" id="{2DA9FAEE-496A-224C-8374-4B474FF82A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00" name="Text Box 20">
                  <a:extLst>
                    <a:ext uri="{FF2B5EF4-FFF2-40B4-BE49-F238E27FC236}">
                      <a16:creationId xmlns:a16="http://schemas.microsoft.com/office/drawing/2014/main" id="{D6010FAD-35EC-2A4C-BD30-F42FC0BF3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oup 72">
            <a:extLst>
              <a:ext uri="{FF2B5EF4-FFF2-40B4-BE49-F238E27FC236}">
                <a16:creationId xmlns:a16="http://schemas.microsoft.com/office/drawing/2014/main" id="{55AA8604-3AB1-EA48-A773-9AEFFF830C36}"/>
              </a:ext>
            </a:extLst>
          </p:cNvPr>
          <p:cNvGrpSpPr>
            <a:grpSpLocks/>
          </p:cNvGrpSpPr>
          <p:nvPr/>
        </p:nvGrpSpPr>
        <p:grpSpPr bwMode="auto">
          <a:xfrm>
            <a:off x="5419534" y="6283921"/>
            <a:ext cx="468314" cy="484188"/>
            <a:chOff x="2097" y="3888"/>
            <a:chExt cx="295" cy="305"/>
          </a:xfrm>
        </p:grpSpPr>
        <p:sp>
          <p:nvSpPr>
            <p:cNvPr id="199" name="Rectangle 21">
              <a:extLst>
                <a:ext uri="{FF2B5EF4-FFF2-40B4-BE49-F238E27FC236}">
                  <a16:creationId xmlns:a16="http://schemas.microsoft.com/office/drawing/2014/main" id="{979676EE-6B40-ED42-B440-EFA0BB97A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888"/>
              <a:ext cx="96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 Box 22">
                  <a:extLst>
                    <a:ext uri="{FF2B5EF4-FFF2-40B4-BE49-F238E27FC236}">
                      <a16:creationId xmlns:a16="http://schemas.microsoft.com/office/drawing/2014/main" id="{14260D89-6A98-C74C-BC30-35905278CC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03" name="Text Box 22">
                  <a:extLst>
                    <a:ext uri="{FF2B5EF4-FFF2-40B4-BE49-F238E27FC236}">
                      <a16:creationId xmlns:a16="http://schemas.microsoft.com/office/drawing/2014/main" id="{8E24D85A-3432-A340-941C-B542076BD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Line 23">
              <a:extLst>
                <a:ext uri="{FF2B5EF4-FFF2-40B4-BE49-F238E27FC236}">
                  <a16:creationId xmlns:a16="http://schemas.microsoft.com/office/drawing/2014/main" id="{BC3C9CA6-70B6-3345-A40F-2FB9F0778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3988"/>
              <a:ext cx="12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86" name="Line 24">
            <a:extLst>
              <a:ext uri="{FF2B5EF4-FFF2-40B4-BE49-F238E27FC236}">
                <a16:creationId xmlns:a16="http://schemas.microsoft.com/office/drawing/2014/main" id="{0AE194E6-A85C-4A4D-AF90-B8B79679BD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1934" y="4531314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7" name="Line 25">
            <a:extLst>
              <a:ext uri="{FF2B5EF4-FFF2-40B4-BE49-F238E27FC236}">
                <a16:creationId xmlns:a16="http://schemas.microsoft.com/office/drawing/2014/main" id="{61E919D0-0B41-564C-B3CA-8858398B9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534" y="4531314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8" name="Rectangle 26">
            <a:extLst>
              <a:ext uri="{FF2B5EF4-FFF2-40B4-BE49-F238E27FC236}">
                <a16:creationId xmlns:a16="http://schemas.microsoft.com/office/drawing/2014/main" id="{C59215C4-6306-E647-93C6-6D01633B5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34" y="4455114"/>
            <a:ext cx="152400" cy="76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89" name="Group 60">
            <a:extLst>
              <a:ext uri="{FF2B5EF4-FFF2-40B4-BE49-F238E27FC236}">
                <a16:creationId xmlns:a16="http://schemas.microsoft.com/office/drawing/2014/main" id="{2C3B6419-84DB-FA46-A60C-09EC97BB5580}"/>
              </a:ext>
            </a:extLst>
          </p:cNvPr>
          <p:cNvGrpSpPr>
            <a:grpSpLocks/>
          </p:cNvGrpSpPr>
          <p:nvPr/>
        </p:nvGrpSpPr>
        <p:grpSpPr bwMode="auto">
          <a:xfrm>
            <a:off x="5681459" y="6382344"/>
            <a:ext cx="914400" cy="390525"/>
            <a:chOff x="2262" y="3950"/>
            <a:chExt cx="576" cy="246"/>
          </a:xfrm>
        </p:grpSpPr>
        <p:sp>
          <p:nvSpPr>
            <p:cNvPr id="197" name="Line 28">
              <a:extLst>
                <a:ext uri="{FF2B5EF4-FFF2-40B4-BE49-F238E27FC236}">
                  <a16:creationId xmlns:a16="http://schemas.microsoft.com/office/drawing/2014/main" id="{A11C8113-C192-0840-B278-0FD58374B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9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 Box 29">
                  <a:extLst>
                    <a:ext uri="{FF2B5EF4-FFF2-40B4-BE49-F238E27FC236}">
                      <a16:creationId xmlns:a16="http://schemas.microsoft.com/office/drawing/2014/main" id="{E52623CA-DEC7-0843-A8D9-FFD3B50496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10" name="Text Box 29">
                  <a:extLst>
                    <a:ext uri="{FF2B5EF4-FFF2-40B4-BE49-F238E27FC236}">
                      <a16:creationId xmlns:a16="http://schemas.microsoft.com/office/drawing/2014/main" id="{FBAA0E56-C1CA-B34F-AD3B-57A15A588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blipFill>
                  <a:blip r:embed="rId18"/>
                  <a:stretch>
                    <a:fillRect b="-312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66">
            <a:extLst>
              <a:ext uri="{FF2B5EF4-FFF2-40B4-BE49-F238E27FC236}">
                <a16:creationId xmlns:a16="http://schemas.microsoft.com/office/drawing/2014/main" id="{D3A57CDA-E20A-7C46-BA22-A6C21B1B6AEE}"/>
              </a:ext>
            </a:extLst>
          </p:cNvPr>
          <p:cNvGrpSpPr>
            <a:grpSpLocks/>
          </p:cNvGrpSpPr>
          <p:nvPr/>
        </p:nvGrpSpPr>
        <p:grpSpPr bwMode="auto">
          <a:xfrm>
            <a:off x="3942522" y="3632794"/>
            <a:ext cx="2662238" cy="369888"/>
            <a:chOff x="816" y="2218"/>
            <a:chExt cx="1677" cy="233"/>
          </a:xfrm>
        </p:grpSpPr>
        <p:sp>
          <p:nvSpPr>
            <p:cNvPr id="195" name="Line 62">
              <a:extLst>
                <a:ext uri="{FF2B5EF4-FFF2-40B4-BE49-F238E27FC236}">
                  <a16:creationId xmlns:a16="http://schemas.microsoft.com/office/drawing/2014/main" id="{86846275-F316-294B-A0E6-98E3AF1ED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00"/>
              <a:ext cx="1677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6" name="Text Box 64">
              <a:extLst>
                <a:ext uri="{FF2B5EF4-FFF2-40B4-BE49-F238E27FC236}">
                  <a16:creationId xmlns:a16="http://schemas.microsoft.com/office/drawing/2014/main" id="{15902E07-5738-3040-AE24-DAFA2A0E0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218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T</a:t>
              </a:r>
            </a:p>
          </p:txBody>
        </p:sp>
      </p:grpSp>
      <p:sp>
        <p:nvSpPr>
          <p:cNvPr id="191" name="Line 27">
            <a:extLst>
              <a:ext uri="{FF2B5EF4-FFF2-40B4-BE49-F238E27FC236}">
                <a16:creationId xmlns:a16="http://schemas.microsoft.com/office/drawing/2014/main" id="{11C6B6D4-1AAC-F64D-812D-E39234213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6270" y="3464514"/>
            <a:ext cx="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92" name="Group 74">
            <a:extLst>
              <a:ext uri="{FF2B5EF4-FFF2-40B4-BE49-F238E27FC236}">
                <a16:creationId xmlns:a16="http://schemas.microsoft.com/office/drawing/2014/main" id="{AEC7B453-C2C3-1F4A-A4D5-0DD801D8E501}"/>
              </a:ext>
            </a:extLst>
          </p:cNvPr>
          <p:cNvGrpSpPr>
            <a:grpSpLocks/>
          </p:cNvGrpSpPr>
          <p:nvPr/>
        </p:nvGrpSpPr>
        <p:grpSpPr bwMode="auto">
          <a:xfrm>
            <a:off x="4904548" y="6361743"/>
            <a:ext cx="509588" cy="369890"/>
            <a:chOff x="846" y="2785"/>
            <a:chExt cx="321" cy="233"/>
          </a:xfrm>
        </p:grpSpPr>
        <p:sp>
          <p:nvSpPr>
            <p:cNvPr id="193" name="Line 75">
              <a:extLst>
                <a:ext uri="{FF2B5EF4-FFF2-40B4-BE49-F238E27FC236}">
                  <a16:creationId xmlns:a16="http://schemas.microsoft.com/office/drawing/2014/main" id="{15C48B36-2C06-4A4E-8779-E90A1DA5F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821"/>
              <a:ext cx="29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 Box 76">
                  <a:extLst>
                    <a:ext uri="{FF2B5EF4-FFF2-40B4-BE49-F238E27FC236}">
                      <a16:creationId xmlns:a16="http://schemas.microsoft.com/office/drawing/2014/main" id="{3B6D2462-121B-F84B-B1DE-A3DD85CA3E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18" name="Text Box 76">
                  <a:extLst>
                    <a:ext uri="{FF2B5EF4-FFF2-40B4-BE49-F238E27FC236}">
                      <a16:creationId xmlns:a16="http://schemas.microsoft.com/office/drawing/2014/main" id="{8EE0CCB7-80E4-0048-B0B0-82302A0C7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042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C9B6-4665-8F4F-B716-CEBA503A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34C08-C3EE-014A-AF63-0ED9D12F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040F959-2A30-064E-81A3-8971CAA0DB3C}" type="slidenum">
              <a:rPr lang="en-US" altLang="en-US" sz="1400"/>
              <a:pPr algn="r" eaLnBrk="1" hangingPunct="1"/>
              <a:t>16</a:t>
            </a:fld>
            <a:endParaRPr lang="en-US" altLang="en-US" sz="1400" dirty="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AB60C5E-4D38-9347-A912-2F4B260AE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Wrap-Up Stop-And-Wait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4CF6AFE-B15A-F443-A028-FB6AE2B07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79712"/>
            <a:ext cx="8458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dirty="0"/>
              <a:t>The throughput of Stop-And-Wait is low (even without errors).</a:t>
            </a:r>
          </a:p>
          <a:p>
            <a:pPr>
              <a:defRPr/>
            </a:pPr>
            <a:r>
              <a:rPr lang="en-US" sz="1600" dirty="0"/>
              <a:t>The efficiency of Stop-And-Wait is low (even without errors).</a:t>
            </a:r>
          </a:p>
          <a:p>
            <a:pPr>
              <a:defRPr/>
            </a:pPr>
            <a:r>
              <a:rPr lang="en-US" sz="1600" dirty="0"/>
              <a:t>The problem from having the sender </a:t>
            </a:r>
            <a:r>
              <a:rPr lang="en-US" sz="1600" b="1" dirty="0"/>
              <a:t>waiting</a:t>
            </a:r>
            <a:r>
              <a:rPr lang="en-US" sz="1600" dirty="0"/>
              <a:t> (</a:t>
            </a:r>
            <a:r>
              <a:rPr lang="en-US" sz="1600" b="1" dirty="0">
                <a:solidFill>
                  <a:srgbClr val="00B0F0"/>
                </a:solidFill>
              </a:rPr>
              <a:t>not transmitting</a:t>
            </a:r>
            <a:r>
              <a:rPr lang="en-US" sz="1600" dirty="0"/>
              <a:t> while the channel is available)</a:t>
            </a:r>
          </a:p>
          <a:p>
            <a:pPr>
              <a:defRPr/>
            </a:pPr>
            <a:r>
              <a:rPr lang="en-US" sz="1600" dirty="0"/>
              <a:t>The higher the </a:t>
            </a:r>
            <a:r>
              <a:rPr lang="en-US" sz="1600" b="1" dirty="0"/>
              <a:t>propagation time</a:t>
            </a:r>
            <a:r>
              <a:rPr lang="en-US" sz="1600" dirty="0"/>
              <a:t>, the worse is the efficiency.</a:t>
            </a:r>
          </a:p>
          <a:p>
            <a:pPr>
              <a:defRPr/>
            </a:pPr>
            <a:r>
              <a:rPr lang="en-US" sz="1600" dirty="0"/>
              <a:t>The higher the bit rate, the worse is the efficiency.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B0F0"/>
                </a:solidFill>
              </a:rPr>
              <a:t>Two questions:</a:t>
            </a:r>
          </a:p>
          <a:p>
            <a:pPr lvl="1">
              <a:defRPr/>
            </a:pPr>
            <a:r>
              <a:rPr lang="en-US" sz="1600" b="1" dirty="0">
                <a:solidFill>
                  <a:srgbClr val="00B0F0"/>
                </a:solidFill>
              </a:rPr>
              <a:t>What is the efficiency when there are errors?</a:t>
            </a:r>
          </a:p>
          <a:p>
            <a:pPr lvl="1">
              <a:defRPr/>
            </a:pPr>
            <a:r>
              <a:rPr lang="en-US" sz="1600" b="1" dirty="0">
                <a:solidFill>
                  <a:srgbClr val="00B0F0"/>
                </a:solidFill>
              </a:rPr>
              <a:t>How to improve the performance?</a:t>
            </a:r>
          </a:p>
        </p:txBody>
      </p:sp>
      <p:grpSp>
        <p:nvGrpSpPr>
          <p:cNvPr id="7" name="Group 56">
            <a:extLst>
              <a:ext uri="{FF2B5EF4-FFF2-40B4-BE49-F238E27FC236}">
                <a16:creationId xmlns:a16="http://schemas.microsoft.com/office/drawing/2014/main" id="{5AADFE63-05D5-CE42-A669-7BD4EABEB7D9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4003679"/>
            <a:ext cx="8321675" cy="446088"/>
            <a:chOff x="182" y="2522"/>
            <a:chExt cx="5242" cy="281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AA2891C4-C3D4-3A47-BF31-923A51FE3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2522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B0F0"/>
                  </a:solidFill>
                  <a:latin typeface="Times New Roman" charset="0"/>
                  <a:ea typeface="ＭＳ Ｐゴシック" charset="0"/>
                </a:rPr>
                <a:t>time</a:t>
              </a:r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8F53D4C0-230D-DA45-AB76-89D2B480C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" y="2553"/>
              <a:ext cx="5242" cy="250"/>
              <a:chOff x="182" y="2553"/>
              <a:chExt cx="5242" cy="250"/>
            </a:xfrm>
          </p:grpSpPr>
          <p:sp>
            <p:nvSpPr>
              <p:cNvPr id="10" name="Line 4">
                <a:extLst>
                  <a:ext uri="{FF2B5EF4-FFF2-40B4-BE49-F238E27FC236}">
                    <a16:creationId xmlns:a16="http://schemas.microsoft.com/office/drawing/2014/main" id="{FBDB57A9-BDF4-7C46-8507-22C534525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784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52346DA6-8355-5944-AE52-CE82C51EE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" y="2553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Sender</a:t>
                </a:r>
              </a:p>
            </p:txBody>
          </p:sp>
        </p:grpSp>
      </p:grpSp>
      <p:sp>
        <p:nvSpPr>
          <p:cNvPr id="12" name="Rectangle 8">
            <a:extLst>
              <a:ext uri="{FF2B5EF4-FFF2-40B4-BE49-F238E27FC236}">
                <a16:creationId xmlns:a16="http://schemas.microsoft.com/office/drawing/2014/main" id="{1C3343B0-0D46-8547-8A5F-A6E299AD2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4327525"/>
            <a:ext cx="439113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3" name="Group 57">
            <a:extLst>
              <a:ext uri="{FF2B5EF4-FFF2-40B4-BE49-F238E27FC236}">
                <a16:creationId xmlns:a16="http://schemas.microsoft.com/office/drawing/2014/main" id="{B90804AC-F417-9842-869C-78D35B794D8A}"/>
              </a:ext>
            </a:extLst>
          </p:cNvPr>
          <p:cNvGrpSpPr>
            <a:grpSpLocks/>
          </p:cNvGrpSpPr>
          <p:nvPr/>
        </p:nvGrpSpPr>
        <p:grpSpPr bwMode="auto">
          <a:xfrm>
            <a:off x="1295404" y="3810000"/>
            <a:ext cx="530227" cy="381000"/>
            <a:chOff x="816" y="2400"/>
            <a:chExt cx="334" cy="240"/>
          </a:xfrm>
        </p:grpSpPr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B2A764D2-CBD9-8340-81BE-33B81315E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0">
                  <a:extLst>
                    <a:ext uri="{FF2B5EF4-FFF2-40B4-BE49-F238E27FC236}">
                      <a16:creationId xmlns:a16="http://schemas.microsoft.com/office/drawing/2014/main" id="{209EBAE0-6C34-994A-82E8-E4EADFB5BB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50" name="Text Box 10">
                  <a:extLst>
                    <a:ext uri="{FF2B5EF4-FFF2-40B4-BE49-F238E27FC236}">
                      <a16:creationId xmlns:a16="http://schemas.microsoft.com/office/drawing/2014/main" id="{303FB267-4611-F847-94C2-9684C9369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Line 11">
            <a:extLst>
              <a:ext uri="{FF2B5EF4-FFF2-40B4-BE49-F238E27FC236}">
                <a16:creationId xmlns:a16="http://schemas.microsoft.com/office/drawing/2014/main" id="{38AF7420-185D-F14C-805B-B589E0A63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419600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2F515F2C-EB14-094A-805A-12E96B1CE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9288" y="4419600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D772D76-6649-C445-B923-9A73081E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6140450"/>
            <a:ext cx="446087" cy="10794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19" name="Group 52">
            <a:extLst>
              <a:ext uri="{FF2B5EF4-FFF2-40B4-BE49-F238E27FC236}">
                <a16:creationId xmlns:a16="http://schemas.microsoft.com/office/drawing/2014/main" id="{4D893405-A11E-5A44-B130-A663C5A4559B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5805488"/>
            <a:ext cx="8428037" cy="442912"/>
            <a:chOff x="67" y="3657"/>
            <a:chExt cx="5309" cy="279"/>
          </a:xfrm>
        </p:grpSpPr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B6D340E0-B3F0-7F49-8BBB-F0DA1C49F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A676B1A-4D12-3349-BF3B-CF5038469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3657"/>
              <a:ext cx="6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Times New Roman" charset="0"/>
                  <a:ea typeface="ＭＳ Ｐゴシック" charset="0"/>
                </a:rPr>
                <a:t>Receiver</a:t>
              </a:r>
            </a:p>
          </p:txBody>
        </p:sp>
      </p:grpSp>
      <p:grpSp>
        <p:nvGrpSpPr>
          <p:cNvPr id="22" name="Group 59">
            <a:extLst>
              <a:ext uri="{FF2B5EF4-FFF2-40B4-BE49-F238E27FC236}">
                <a16:creationId xmlns:a16="http://schemas.microsoft.com/office/drawing/2014/main" id="{283E6E62-2DBD-4441-9198-3C8841D26A65}"/>
              </a:ext>
            </a:extLst>
          </p:cNvPr>
          <p:cNvGrpSpPr>
            <a:grpSpLocks/>
          </p:cNvGrpSpPr>
          <p:nvPr/>
        </p:nvGrpSpPr>
        <p:grpSpPr bwMode="auto">
          <a:xfrm>
            <a:off x="1295399" y="6254767"/>
            <a:ext cx="914400" cy="390526"/>
            <a:chOff x="816" y="3940"/>
            <a:chExt cx="576" cy="246"/>
          </a:xfrm>
        </p:grpSpPr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79902FE1-0B95-B142-B07B-2EF26076C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98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7">
                  <a:extLst>
                    <a:ext uri="{FF2B5EF4-FFF2-40B4-BE49-F238E27FC236}">
                      <a16:creationId xmlns:a16="http://schemas.microsoft.com/office/drawing/2014/main" id="{D89A93E5-C6F5-A644-91A0-16BEF837D2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57" name="Text Box 17">
                  <a:extLst>
                    <a:ext uri="{FF2B5EF4-FFF2-40B4-BE49-F238E27FC236}">
                      <a16:creationId xmlns:a16="http://schemas.microsoft.com/office/drawing/2014/main" id="{B2AB92E1-D0F7-3842-B0E9-CD5A45A5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70">
            <a:extLst>
              <a:ext uri="{FF2B5EF4-FFF2-40B4-BE49-F238E27FC236}">
                <a16:creationId xmlns:a16="http://schemas.microsoft.com/office/drawing/2014/main" id="{1F06FD28-666E-B248-9FC5-B6153FE51B84}"/>
              </a:ext>
            </a:extLst>
          </p:cNvPr>
          <p:cNvGrpSpPr>
            <a:grpSpLocks/>
          </p:cNvGrpSpPr>
          <p:nvPr/>
        </p:nvGrpSpPr>
        <p:grpSpPr bwMode="auto">
          <a:xfrm>
            <a:off x="2620007" y="6019827"/>
            <a:ext cx="454026" cy="769941"/>
            <a:chOff x="2001" y="3792"/>
            <a:chExt cx="286" cy="485"/>
          </a:xfrm>
        </p:grpSpPr>
        <p:sp>
          <p:nvSpPr>
            <p:cNvPr id="26" name="Rectangle 18" descr="Dark upward diagonal">
              <a:extLst>
                <a:ext uri="{FF2B5EF4-FFF2-40B4-BE49-F238E27FC236}">
                  <a16:creationId xmlns:a16="http://schemas.microsoft.com/office/drawing/2014/main" id="{FEF4C15E-3F77-E549-86CA-8D07B96F4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792"/>
              <a:ext cx="79" cy="14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7480CFCF-116B-2B47-9EAC-EA63B7E63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3982"/>
              <a:ext cx="10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20">
                  <a:extLst>
                    <a:ext uri="{FF2B5EF4-FFF2-40B4-BE49-F238E27FC236}">
                      <a16:creationId xmlns:a16="http://schemas.microsoft.com/office/drawing/2014/main" id="{3CCD5EA6-CC8B-F745-9687-3CDDD22FFF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0" name="Text Box 20">
                  <a:extLst>
                    <a:ext uri="{FF2B5EF4-FFF2-40B4-BE49-F238E27FC236}">
                      <a16:creationId xmlns:a16="http://schemas.microsoft.com/office/drawing/2014/main" id="{DE02B9BE-FB66-0E49-A051-37CC5615D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72">
            <a:extLst>
              <a:ext uri="{FF2B5EF4-FFF2-40B4-BE49-F238E27FC236}">
                <a16:creationId xmlns:a16="http://schemas.microsoft.com/office/drawing/2014/main" id="{EE961B19-EB59-564C-A051-24108D5ED075}"/>
              </a:ext>
            </a:extLst>
          </p:cNvPr>
          <p:cNvGrpSpPr>
            <a:grpSpLocks/>
          </p:cNvGrpSpPr>
          <p:nvPr/>
        </p:nvGrpSpPr>
        <p:grpSpPr bwMode="auto">
          <a:xfrm>
            <a:off x="2772412" y="6134106"/>
            <a:ext cx="468314" cy="522288"/>
            <a:chOff x="2097" y="3864"/>
            <a:chExt cx="295" cy="329"/>
          </a:xfrm>
        </p:grpSpPr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E090467B-DCAC-1D4D-98FE-97EC8FF33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864"/>
              <a:ext cx="88" cy="7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2">
                  <a:extLst>
                    <a:ext uri="{FF2B5EF4-FFF2-40B4-BE49-F238E27FC236}">
                      <a16:creationId xmlns:a16="http://schemas.microsoft.com/office/drawing/2014/main" id="{F40BE217-181C-304F-B547-E5D23D6A1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2" name="Text Box 22">
                  <a:extLst>
                    <a:ext uri="{FF2B5EF4-FFF2-40B4-BE49-F238E27FC236}">
                      <a16:creationId xmlns:a16="http://schemas.microsoft.com/office/drawing/2014/main" id="{BC11D6FB-BDFE-6C4F-8B50-1D06F4E41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3489F1FD-63A4-454C-B4F8-1C63DFEF6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3988"/>
              <a:ext cx="12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3" name="Line 24">
            <a:extLst>
              <a:ext uri="{FF2B5EF4-FFF2-40B4-BE49-F238E27FC236}">
                <a16:creationId xmlns:a16="http://schemas.microsoft.com/office/drawing/2014/main" id="{0ABF986F-B4EC-364E-A227-2E580C42F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812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F5BA8287-213C-2940-AFE5-E38AA272E8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2412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8288B04F-E997-5B46-ADD8-0006E59B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812" y="4327525"/>
            <a:ext cx="152400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36" name="Group 60">
            <a:extLst>
              <a:ext uri="{FF2B5EF4-FFF2-40B4-BE49-F238E27FC236}">
                <a16:creationId xmlns:a16="http://schemas.microsoft.com/office/drawing/2014/main" id="{DD37787C-9363-8044-A9B8-EF85C13582B5}"/>
              </a:ext>
            </a:extLst>
          </p:cNvPr>
          <p:cNvGrpSpPr>
            <a:grpSpLocks/>
          </p:cNvGrpSpPr>
          <p:nvPr/>
        </p:nvGrpSpPr>
        <p:grpSpPr bwMode="auto">
          <a:xfrm>
            <a:off x="3034337" y="6270630"/>
            <a:ext cx="914400" cy="390525"/>
            <a:chOff x="2262" y="3950"/>
            <a:chExt cx="576" cy="246"/>
          </a:xfrm>
        </p:grpSpPr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DB74C12C-1DA0-B64A-BF02-BC7D115F6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9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9">
                  <a:extLst>
                    <a:ext uri="{FF2B5EF4-FFF2-40B4-BE49-F238E27FC236}">
                      <a16:creationId xmlns:a16="http://schemas.microsoft.com/office/drawing/2014/main" id="{EB9CD766-277E-0549-B0FB-CF5B19DD59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869" name="Text Box 29">
                  <a:extLst>
                    <a:ext uri="{FF2B5EF4-FFF2-40B4-BE49-F238E27FC236}">
                      <a16:creationId xmlns:a16="http://schemas.microsoft.com/office/drawing/2014/main" id="{A4E00C17-C0BD-954F-A9DA-035838E7D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73">
            <a:extLst>
              <a:ext uri="{FF2B5EF4-FFF2-40B4-BE49-F238E27FC236}">
                <a16:creationId xmlns:a16="http://schemas.microsoft.com/office/drawing/2014/main" id="{1C5C6CAE-D162-3743-91E9-0A3F2C8B7AD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352800"/>
            <a:ext cx="909638" cy="2819400"/>
            <a:chOff x="624" y="2112"/>
            <a:chExt cx="573" cy="1776"/>
          </a:xfrm>
        </p:grpSpPr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F83415E2-C9BF-C748-A68A-A3517547D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0" cy="105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41" name="Group 55">
              <a:extLst>
                <a:ext uri="{FF2B5EF4-FFF2-40B4-BE49-F238E27FC236}">
                  <a16:creationId xmlns:a16="http://schemas.microsoft.com/office/drawing/2014/main" id="{D22CC4C9-26A1-E642-9B06-B46B38B3E9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12"/>
              <a:ext cx="573" cy="624"/>
              <a:chOff x="624" y="2112"/>
              <a:chExt cx="573" cy="624"/>
            </a:xfrm>
          </p:grpSpPr>
          <p:sp>
            <p:nvSpPr>
              <p:cNvPr id="42" name="Line 53">
                <a:extLst>
                  <a:ext uri="{FF2B5EF4-FFF2-40B4-BE49-F238E27FC236}">
                    <a16:creationId xmlns:a16="http://schemas.microsoft.com/office/drawing/2014/main" id="{93268A82-5644-AF48-B253-557DED8F1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43" name="Text Box 54">
                <a:extLst>
                  <a:ext uri="{FF2B5EF4-FFF2-40B4-BE49-F238E27FC236}">
                    <a16:creationId xmlns:a16="http://schemas.microsoft.com/office/drawing/2014/main" id="{01E5D65A-DDFE-2740-99BC-15DD7D5E7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112"/>
                <a:ext cx="5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latin typeface="Times New Roman" charset="0"/>
                    <a:ea typeface="ＭＳ Ｐゴシック" charset="0"/>
                  </a:rPr>
                  <a:t>Time 0</a:t>
                </a:r>
              </a:p>
            </p:txBody>
          </p:sp>
        </p:grpSp>
      </p:grpSp>
      <p:sp>
        <p:nvSpPr>
          <p:cNvPr id="44" name="Line 62">
            <a:extLst>
              <a:ext uri="{FF2B5EF4-FFF2-40B4-BE49-F238E27FC236}">
                <a16:creationId xmlns:a16="http://schemas.microsoft.com/office/drawing/2014/main" id="{0CB859D0-EEFC-0B45-A3C9-698299A2B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5"/>
            <a:ext cx="2652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" name="Text Box 64">
            <a:extLst>
              <a:ext uri="{FF2B5EF4-FFF2-40B4-BE49-F238E27FC236}">
                <a16:creationId xmlns:a16="http://schemas.microsoft.com/office/drawing/2014/main" id="{C8B7368D-DFFC-9548-A32D-177E9A48B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3521080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</a:t>
            </a:r>
          </a:p>
        </p:txBody>
      </p:sp>
      <p:sp>
        <p:nvSpPr>
          <p:cNvPr id="46" name="Line 27">
            <a:extLst>
              <a:ext uri="{FF2B5EF4-FFF2-40B4-BE49-F238E27FC236}">
                <a16:creationId xmlns:a16="http://schemas.microsoft.com/office/drawing/2014/main" id="{01E16A0E-8C08-734A-806B-F39F24524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9027" y="3352800"/>
            <a:ext cx="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74">
            <a:extLst>
              <a:ext uri="{FF2B5EF4-FFF2-40B4-BE49-F238E27FC236}">
                <a16:creationId xmlns:a16="http://schemas.microsoft.com/office/drawing/2014/main" id="{331CE2F4-8B3F-B54B-A7EA-0E6A757D6CF0}"/>
              </a:ext>
            </a:extLst>
          </p:cNvPr>
          <p:cNvGrpSpPr>
            <a:grpSpLocks/>
          </p:cNvGrpSpPr>
          <p:nvPr/>
        </p:nvGrpSpPr>
        <p:grpSpPr bwMode="auto">
          <a:xfrm>
            <a:off x="2257426" y="6250029"/>
            <a:ext cx="509588" cy="369890"/>
            <a:chOff x="846" y="2785"/>
            <a:chExt cx="321" cy="233"/>
          </a:xfrm>
        </p:grpSpPr>
        <p:sp>
          <p:nvSpPr>
            <p:cNvPr id="48" name="Line 75">
              <a:extLst>
                <a:ext uri="{FF2B5EF4-FFF2-40B4-BE49-F238E27FC236}">
                  <a16:creationId xmlns:a16="http://schemas.microsoft.com/office/drawing/2014/main" id="{98AAAB8C-F0EE-4941-8E80-508176FCA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821"/>
              <a:ext cx="29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76">
                  <a:extLst>
                    <a:ext uri="{FF2B5EF4-FFF2-40B4-BE49-F238E27FC236}">
                      <a16:creationId xmlns:a16="http://schemas.microsoft.com/office/drawing/2014/main" id="{5D4D033B-F0BE-E249-B04A-8B288C106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35916" name="Text Box 76">
                  <a:extLst>
                    <a:ext uri="{FF2B5EF4-FFF2-40B4-BE49-F238E27FC236}">
                      <a16:creationId xmlns:a16="http://schemas.microsoft.com/office/drawing/2014/main" id="{B72A5E6C-F0ED-994C-9CD0-ED55DD96F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ectangle 8">
            <a:extLst>
              <a:ext uri="{FF2B5EF4-FFF2-40B4-BE49-F238E27FC236}">
                <a16:creationId xmlns:a16="http://schemas.microsoft.com/office/drawing/2014/main" id="{3BEE5677-3900-7F4A-BDD8-DA1210CFF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521" y="4320901"/>
            <a:ext cx="439113" cy="920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51" name="Group 57">
            <a:extLst>
              <a:ext uri="{FF2B5EF4-FFF2-40B4-BE49-F238E27FC236}">
                <a16:creationId xmlns:a16="http://schemas.microsoft.com/office/drawing/2014/main" id="{49846640-DEF2-B94A-9EEE-9F9C2CE47575}"/>
              </a:ext>
            </a:extLst>
          </p:cNvPr>
          <p:cNvGrpSpPr>
            <a:grpSpLocks/>
          </p:cNvGrpSpPr>
          <p:nvPr/>
        </p:nvGrpSpPr>
        <p:grpSpPr bwMode="auto">
          <a:xfrm>
            <a:off x="3942524" y="3803376"/>
            <a:ext cx="530226" cy="381000"/>
            <a:chOff x="816" y="2400"/>
            <a:chExt cx="334" cy="240"/>
          </a:xfrm>
        </p:grpSpPr>
        <p:sp>
          <p:nvSpPr>
            <p:cNvPr id="52" name="Line 9">
              <a:extLst>
                <a:ext uri="{FF2B5EF4-FFF2-40B4-BE49-F238E27FC236}">
                  <a16:creationId xmlns:a16="http://schemas.microsoft.com/office/drawing/2014/main" id="{3E427D5D-05A4-5644-8174-901EE7661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0">
                  <a:extLst>
                    <a:ext uri="{FF2B5EF4-FFF2-40B4-BE49-F238E27FC236}">
                      <a16:creationId xmlns:a16="http://schemas.microsoft.com/office/drawing/2014/main" id="{DDB18279-0198-E84B-AD0B-278CC63C28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90" name="Text Box 10">
                  <a:extLst>
                    <a:ext uri="{FF2B5EF4-FFF2-40B4-BE49-F238E27FC236}">
                      <a16:creationId xmlns:a16="http://schemas.microsoft.com/office/drawing/2014/main" id="{90CB4D78-9A2E-734E-A889-FC45B2E198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2400"/>
                  <a:ext cx="286" cy="2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Line 11">
            <a:extLst>
              <a:ext uri="{FF2B5EF4-FFF2-40B4-BE49-F238E27FC236}">
                <a16:creationId xmlns:a16="http://schemas.microsoft.com/office/drawing/2014/main" id="{37F0D103-EC58-9E4A-8060-3EB9D8060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522" y="4412976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5" name="Line 12">
            <a:extLst>
              <a:ext uri="{FF2B5EF4-FFF2-40B4-BE49-F238E27FC236}">
                <a16:creationId xmlns:a16="http://schemas.microsoft.com/office/drawing/2014/main" id="{C3D87803-069B-D74A-A71E-1EB6F8630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6410" y="4412976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18C6BFB0-58BE-6A48-BA5B-A38E77D8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121" y="6133826"/>
            <a:ext cx="446087" cy="10794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57" name="Group 59">
            <a:extLst>
              <a:ext uri="{FF2B5EF4-FFF2-40B4-BE49-F238E27FC236}">
                <a16:creationId xmlns:a16="http://schemas.microsoft.com/office/drawing/2014/main" id="{89BE5C2D-9E44-B04D-8BE1-E944CF61B8F4}"/>
              </a:ext>
            </a:extLst>
          </p:cNvPr>
          <p:cNvGrpSpPr>
            <a:grpSpLocks/>
          </p:cNvGrpSpPr>
          <p:nvPr/>
        </p:nvGrpSpPr>
        <p:grpSpPr bwMode="auto">
          <a:xfrm>
            <a:off x="3942521" y="6248143"/>
            <a:ext cx="914400" cy="390526"/>
            <a:chOff x="816" y="3940"/>
            <a:chExt cx="576" cy="246"/>
          </a:xfrm>
        </p:grpSpPr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271391D-B52F-3E4A-9E3F-59146BB74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98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17">
                  <a:extLst>
                    <a:ext uri="{FF2B5EF4-FFF2-40B4-BE49-F238E27FC236}">
                      <a16:creationId xmlns:a16="http://schemas.microsoft.com/office/drawing/2014/main" id="{94788931-53D2-A345-BB24-EF99E1BF9C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96" name="Text Box 17">
                  <a:extLst>
                    <a:ext uri="{FF2B5EF4-FFF2-40B4-BE49-F238E27FC236}">
                      <a16:creationId xmlns:a16="http://schemas.microsoft.com/office/drawing/2014/main" id="{B15260AE-9A19-A34E-AE32-7F1E27A36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" y="3940"/>
                  <a:ext cx="294" cy="246"/>
                </a:xfrm>
                <a:prstGeom prst="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70">
            <a:extLst>
              <a:ext uri="{FF2B5EF4-FFF2-40B4-BE49-F238E27FC236}">
                <a16:creationId xmlns:a16="http://schemas.microsoft.com/office/drawing/2014/main" id="{892FEC07-B4B9-A24B-B6B1-AEC6F5741D94}"/>
              </a:ext>
            </a:extLst>
          </p:cNvPr>
          <p:cNvGrpSpPr>
            <a:grpSpLocks/>
          </p:cNvGrpSpPr>
          <p:nvPr/>
        </p:nvGrpSpPr>
        <p:grpSpPr bwMode="auto">
          <a:xfrm>
            <a:off x="5267129" y="6013203"/>
            <a:ext cx="454026" cy="769941"/>
            <a:chOff x="2001" y="3792"/>
            <a:chExt cx="286" cy="485"/>
          </a:xfrm>
        </p:grpSpPr>
        <p:sp>
          <p:nvSpPr>
            <p:cNvPr id="61" name="Rectangle 18" descr="Dark upward diagonal">
              <a:extLst>
                <a:ext uri="{FF2B5EF4-FFF2-40B4-BE49-F238E27FC236}">
                  <a16:creationId xmlns:a16="http://schemas.microsoft.com/office/drawing/2014/main" id="{EE500F29-2068-A245-AE6B-B7C25693F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792"/>
              <a:ext cx="79" cy="144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Line 19">
              <a:extLst>
                <a:ext uri="{FF2B5EF4-FFF2-40B4-BE49-F238E27FC236}">
                  <a16:creationId xmlns:a16="http://schemas.microsoft.com/office/drawing/2014/main" id="{39F6289E-C67E-914E-8FF3-AE6710AAE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3982"/>
              <a:ext cx="10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>
                  <a:extLst>
                    <a:ext uri="{FF2B5EF4-FFF2-40B4-BE49-F238E27FC236}">
                      <a16:creationId xmlns:a16="http://schemas.microsoft.com/office/drawing/2014/main" id="{C30F8139-10E5-C743-9B7E-4FC94A1319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00" name="Text Box 20">
                  <a:extLst>
                    <a:ext uri="{FF2B5EF4-FFF2-40B4-BE49-F238E27FC236}">
                      <a16:creationId xmlns:a16="http://schemas.microsoft.com/office/drawing/2014/main" id="{D6010FAD-35EC-2A4C-BD30-F42FC0BF3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1" y="4044"/>
                  <a:ext cx="286" cy="23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72">
            <a:extLst>
              <a:ext uri="{FF2B5EF4-FFF2-40B4-BE49-F238E27FC236}">
                <a16:creationId xmlns:a16="http://schemas.microsoft.com/office/drawing/2014/main" id="{E6C6E1D7-9E4A-8B42-8039-6AC36EF4B3DD}"/>
              </a:ext>
            </a:extLst>
          </p:cNvPr>
          <p:cNvGrpSpPr>
            <a:grpSpLocks/>
          </p:cNvGrpSpPr>
          <p:nvPr/>
        </p:nvGrpSpPr>
        <p:grpSpPr bwMode="auto">
          <a:xfrm>
            <a:off x="5419534" y="6165583"/>
            <a:ext cx="468314" cy="484188"/>
            <a:chOff x="2097" y="3888"/>
            <a:chExt cx="295" cy="305"/>
          </a:xfrm>
        </p:grpSpPr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A88D5882-1148-D741-B1B1-562FC63D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888"/>
              <a:ext cx="96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2">
                  <a:extLst>
                    <a:ext uri="{FF2B5EF4-FFF2-40B4-BE49-F238E27FC236}">
                      <a16:creationId xmlns:a16="http://schemas.microsoft.com/office/drawing/2014/main" id="{733F4824-9753-5943-968D-B32C0BC3A9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03" name="Text Box 22">
                  <a:extLst>
                    <a:ext uri="{FF2B5EF4-FFF2-40B4-BE49-F238E27FC236}">
                      <a16:creationId xmlns:a16="http://schemas.microsoft.com/office/drawing/2014/main" id="{8E24D85A-3432-A340-941C-B542076BD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7" y="3960"/>
                  <a:ext cx="295" cy="23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Line 23">
              <a:extLst>
                <a:ext uri="{FF2B5EF4-FFF2-40B4-BE49-F238E27FC236}">
                  <a16:creationId xmlns:a16="http://schemas.microsoft.com/office/drawing/2014/main" id="{D4563BA8-C431-814C-BCF1-40D199334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3988"/>
              <a:ext cx="12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68" name="Line 24">
            <a:extLst>
              <a:ext uri="{FF2B5EF4-FFF2-40B4-BE49-F238E27FC236}">
                <a16:creationId xmlns:a16="http://schemas.microsoft.com/office/drawing/2014/main" id="{D7CDE0D5-D447-4545-94AE-0138F3FC1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1934" y="4412976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9" name="Line 25">
            <a:extLst>
              <a:ext uri="{FF2B5EF4-FFF2-40B4-BE49-F238E27FC236}">
                <a16:creationId xmlns:a16="http://schemas.microsoft.com/office/drawing/2014/main" id="{CD817594-1553-A34C-ACFD-CA816E38B1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534" y="4412976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0" name="Rectangle 26">
            <a:extLst>
              <a:ext uri="{FF2B5EF4-FFF2-40B4-BE49-F238E27FC236}">
                <a16:creationId xmlns:a16="http://schemas.microsoft.com/office/drawing/2014/main" id="{0619426A-4D31-F348-81EE-C976DFAF7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34" y="4336776"/>
            <a:ext cx="152400" cy="76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71" name="Group 60">
            <a:extLst>
              <a:ext uri="{FF2B5EF4-FFF2-40B4-BE49-F238E27FC236}">
                <a16:creationId xmlns:a16="http://schemas.microsoft.com/office/drawing/2014/main" id="{352BBF6E-A97E-E940-BBDF-45D167707CFC}"/>
              </a:ext>
            </a:extLst>
          </p:cNvPr>
          <p:cNvGrpSpPr>
            <a:grpSpLocks/>
          </p:cNvGrpSpPr>
          <p:nvPr/>
        </p:nvGrpSpPr>
        <p:grpSpPr bwMode="auto">
          <a:xfrm>
            <a:off x="5681459" y="6264006"/>
            <a:ext cx="914400" cy="390525"/>
            <a:chOff x="2262" y="3950"/>
            <a:chExt cx="576" cy="246"/>
          </a:xfrm>
        </p:grpSpPr>
        <p:sp>
          <p:nvSpPr>
            <p:cNvPr id="72" name="Line 28">
              <a:extLst>
                <a:ext uri="{FF2B5EF4-FFF2-40B4-BE49-F238E27FC236}">
                  <a16:creationId xmlns:a16="http://schemas.microsoft.com/office/drawing/2014/main" id="{F9282246-5199-CC42-AD56-1A4EFDBA7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9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9">
                  <a:extLst>
                    <a:ext uri="{FF2B5EF4-FFF2-40B4-BE49-F238E27FC236}">
                      <a16:creationId xmlns:a16="http://schemas.microsoft.com/office/drawing/2014/main" id="{61FC08FD-A86F-6741-B931-A0EE79331F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10" name="Text Box 29">
                  <a:extLst>
                    <a:ext uri="{FF2B5EF4-FFF2-40B4-BE49-F238E27FC236}">
                      <a16:creationId xmlns:a16="http://schemas.microsoft.com/office/drawing/2014/main" id="{FBAA0E56-C1CA-B34F-AD3B-57A15A588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5" y="3950"/>
                  <a:ext cx="294" cy="246"/>
                </a:xfrm>
                <a:prstGeom prst="rect">
                  <a:avLst/>
                </a:prstGeom>
                <a:blipFill>
                  <a:blip r:embed="rId18"/>
                  <a:stretch>
                    <a:fillRect b="-312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66">
            <a:extLst>
              <a:ext uri="{FF2B5EF4-FFF2-40B4-BE49-F238E27FC236}">
                <a16:creationId xmlns:a16="http://schemas.microsoft.com/office/drawing/2014/main" id="{AADD889D-10F4-8140-A945-65030233A2C6}"/>
              </a:ext>
            </a:extLst>
          </p:cNvPr>
          <p:cNvGrpSpPr>
            <a:grpSpLocks/>
          </p:cNvGrpSpPr>
          <p:nvPr/>
        </p:nvGrpSpPr>
        <p:grpSpPr bwMode="auto">
          <a:xfrm>
            <a:off x="3942522" y="3514456"/>
            <a:ext cx="2662238" cy="369888"/>
            <a:chOff x="816" y="2218"/>
            <a:chExt cx="1677" cy="233"/>
          </a:xfrm>
        </p:grpSpPr>
        <p:sp>
          <p:nvSpPr>
            <p:cNvPr id="75" name="Line 62">
              <a:extLst>
                <a:ext uri="{FF2B5EF4-FFF2-40B4-BE49-F238E27FC236}">
                  <a16:creationId xmlns:a16="http://schemas.microsoft.com/office/drawing/2014/main" id="{078C3E81-5D4F-604F-ACEA-B4C224AAB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00"/>
              <a:ext cx="1677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Text Box 64">
              <a:extLst>
                <a:ext uri="{FF2B5EF4-FFF2-40B4-BE49-F238E27FC236}">
                  <a16:creationId xmlns:a16="http://schemas.microsoft.com/office/drawing/2014/main" id="{FD1A1776-74DE-744A-B2A5-54A80C1D1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218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T</a:t>
              </a:r>
            </a:p>
          </p:txBody>
        </p:sp>
      </p:grpSp>
      <p:sp>
        <p:nvSpPr>
          <p:cNvPr id="77" name="Line 27">
            <a:extLst>
              <a:ext uri="{FF2B5EF4-FFF2-40B4-BE49-F238E27FC236}">
                <a16:creationId xmlns:a16="http://schemas.microsoft.com/office/drawing/2014/main" id="{DC755E33-CC3C-C344-8ACB-5861DD1E6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6270" y="3346176"/>
            <a:ext cx="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78" name="Group 74">
            <a:extLst>
              <a:ext uri="{FF2B5EF4-FFF2-40B4-BE49-F238E27FC236}">
                <a16:creationId xmlns:a16="http://schemas.microsoft.com/office/drawing/2014/main" id="{9A6E95F3-D67E-D541-BCBD-C3D53107A322}"/>
              </a:ext>
            </a:extLst>
          </p:cNvPr>
          <p:cNvGrpSpPr>
            <a:grpSpLocks/>
          </p:cNvGrpSpPr>
          <p:nvPr/>
        </p:nvGrpSpPr>
        <p:grpSpPr bwMode="auto">
          <a:xfrm>
            <a:off x="4904548" y="6243405"/>
            <a:ext cx="509588" cy="369890"/>
            <a:chOff x="846" y="2785"/>
            <a:chExt cx="321" cy="233"/>
          </a:xfrm>
        </p:grpSpPr>
        <p:sp>
          <p:nvSpPr>
            <p:cNvPr id="79" name="Line 75">
              <a:extLst>
                <a:ext uri="{FF2B5EF4-FFF2-40B4-BE49-F238E27FC236}">
                  <a16:creationId xmlns:a16="http://schemas.microsoft.com/office/drawing/2014/main" id="{7A505407-4E18-7A45-B9D5-7ACE17F50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821"/>
              <a:ext cx="29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76">
                  <a:extLst>
                    <a:ext uri="{FF2B5EF4-FFF2-40B4-BE49-F238E27FC236}">
                      <a16:creationId xmlns:a16="http://schemas.microsoft.com/office/drawing/2014/main" id="{1EB0143B-5C63-AF4E-9285-40752BBFC5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118" name="Text Box 76">
                  <a:extLst>
                    <a:ext uri="{FF2B5EF4-FFF2-40B4-BE49-F238E27FC236}">
                      <a16:creationId xmlns:a16="http://schemas.microsoft.com/office/drawing/2014/main" id="{8EE0CCB7-80E4-0048-B0B0-82302A0C7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1" y="2785"/>
                  <a:ext cx="286" cy="23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69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Introduction</a:t>
            </a:r>
          </a:p>
          <a:p>
            <a:r>
              <a:rPr lang="en-US" dirty="0">
                <a:solidFill>
                  <a:srgbClr val="3366FF"/>
                </a:solidFill>
              </a:rPr>
              <a:t>Types of errors</a:t>
            </a:r>
          </a:p>
          <a:p>
            <a:r>
              <a:rPr lang="en-US" dirty="0">
                <a:solidFill>
                  <a:srgbClr val="3366FF"/>
                </a:solidFill>
              </a:rPr>
              <a:t>Bit error rare and packet Error Rate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No particular reading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Control Review</a:t>
            </a:r>
          </a:p>
        </p:txBody>
      </p:sp>
    </p:spTree>
    <p:extLst>
      <p:ext uri="{BB962C8B-B14F-4D97-AF65-F5344CB8AC3E}">
        <p14:creationId xmlns:p14="http://schemas.microsoft.com/office/powerpoint/2010/main" val="335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CA07-74C1-1844-9936-4468CDF6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DDDF-011C-1C48-8CCA-577EEBE4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EC3B446-3107-2E48-9B3F-4F4D3BDB3AE3}" type="slidenum">
              <a:rPr lang="en-US" altLang="en-US" sz="1400"/>
              <a:pPr algn="r" eaLnBrk="1" hangingPunct="1"/>
              <a:t>18</a:t>
            </a:fld>
            <a:endParaRPr lang="en-US" altLang="en-US" sz="140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66F17D4-1254-1E4E-82CE-F194B1345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 Control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FE744F-B6AD-884F-8CC6-4080FB78F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83290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What? Technique(s) used to enable reliable delivery of data to a destination.</a:t>
            </a:r>
          </a:p>
          <a:p>
            <a:pPr eaLnBrk="1" hangingPunct="1"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Why? Signal may get corrupted and packets may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disappear</a:t>
            </a:r>
          </a:p>
          <a:p>
            <a:pPr eaLnBrk="1" hangingPunct="1"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How? (We covered this earlier)</a:t>
            </a:r>
          </a:p>
          <a:p>
            <a:pPr lvl="1">
              <a:defRPr/>
            </a:pPr>
            <a:r>
              <a:rPr lang="en-US" dirty="0">
                <a:solidFill>
                  <a:srgbClr val="00B0F0"/>
                </a:solidFill>
              </a:rPr>
              <a:t>Error Detection</a:t>
            </a:r>
          </a:p>
          <a:p>
            <a:pPr lvl="1">
              <a:defRPr/>
            </a:pPr>
            <a:r>
              <a:rPr lang="en-US" dirty="0">
                <a:solidFill>
                  <a:srgbClr val="00B0F0"/>
                </a:solidFill>
              </a:rPr>
              <a:t>Error Correction</a:t>
            </a:r>
          </a:p>
          <a:p>
            <a:pPr marL="377190" lvl="1" indent="0">
              <a:buNone/>
              <a:defRPr/>
            </a:pPr>
            <a:endParaRPr lang="en-US" dirty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Frame, packet, segments, or datagram?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FC8324-01AE-8A4B-84D4-85B8A074E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93562"/>
              </p:ext>
            </p:extLst>
          </p:nvPr>
        </p:nvGraphicFramePr>
        <p:xfrm>
          <a:off x="1026288" y="460105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535004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64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Layer/Protocol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8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(Data) Link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(Internet)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8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3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2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A96009-6E4D-874C-97BD-DA5A1403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D6FF80A-86E6-C74E-95CC-6B03C672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4E7EE9B-868F-D949-974B-0B3D24B32403}" type="slidenum">
              <a:rPr lang="en-US" altLang="en-US" sz="1400"/>
              <a:pPr algn="r" eaLnBrk="1" hangingPunct="1"/>
              <a:t>19</a:t>
            </a:fld>
            <a:endParaRPr lang="en-US" altLang="en-US" sz="1400" dirty="0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87679AD-ECCA-3D41-A0BD-5C18483E4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Errors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7D4059-5E1B-DF4A-88D5-6F05D3126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Bit corruption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sz="1400" dirty="0"/>
              <a:t>one or multiple bits in a frame are corrupted (0 flipped to 1, or 1 flipped to 0) during transmission/transfer. Results in packet corruption. </a:t>
            </a:r>
            <a:r>
              <a:rPr lang="en-US" altLang="en-US" sz="1400" b="1" i="1" dirty="0"/>
              <a:t>Bit error rate </a:t>
            </a:r>
            <a:r>
              <a:rPr lang="en-US" altLang="en-US" sz="1400" dirty="0"/>
              <a:t>(</a:t>
            </a:r>
            <a:r>
              <a:rPr lang="en-US" altLang="en-US" sz="1400" b="1" i="1" dirty="0" err="1"/>
              <a:t>ber</a:t>
            </a:r>
            <a:r>
              <a:rPr lang="en-US" altLang="en-US" sz="1400" dirty="0"/>
              <a:t>) very low on terrestrial links.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Packet Error</a:t>
            </a:r>
            <a:r>
              <a:rPr lang="en-US" altLang="en-US" dirty="0"/>
              <a:t>:  </a:t>
            </a:r>
          </a:p>
          <a:p>
            <a:pPr lvl="1"/>
            <a:r>
              <a:rPr lang="en-US" altLang="en-US" sz="2100" dirty="0">
                <a:solidFill>
                  <a:srgbClr val="00B0F0"/>
                </a:solidFill>
              </a:rPr>
              <a:t>Corruption</a:t>
            </a:r>
            <a:r>
              <a:rPr lang="en-US" altLang="en-US" sz="2100" dirty="0"/>
              <a:t> (packet error rate </a:t>
            </a:r>
            <a:r>
              <a:rPr lang="en-US" altLang="en-US" sz="2100" b="1" i="1" dirty="0"/>
              <a:t>per</a:t>
            </a:r>
            <a:r>
              <a:rPr lang="en-US" altLang="en-US" sz="2100" dirty="0"/>
              <a:t>)</a:t>
            </a:r>
          </a:p>
          <a:p>
            <a:pPr lvl="1"/>
            <a:r>
              <a:rPr lang="en-US" altLang="en-US" sz="2100" dirty="0">
                <a:solidFill>
                  <a:srgbClr val="00B0F0"/>
                </a:solidFill>
              </a:rPr>
              <a:t>Loss</a:t>
            </a:r>
            <a:r>
              <a:rPr lang="en-US" altLang="en-US" sz="2100" dirty="0"/>
              <a:t> (often due to congestion (buffer overflow)), packet loss rate)</a:t>
            </a:r>
          </a:p>
          <a:p>
            <a:pPr lvl="1"/>
            <a:r>
              <a:rPr lang="en-US" altLang="en-US" sz="2100" dirty="0">
                <a:solidFill>
                  <a:srgbClr val="00B0F0"/>
                </a:solidFill>
              </a:rPr>
              <a:t>Duplication</a:t>
            </a:r>
          </a:p>
          <a:p>
            <a:pPr lvl="1"/>
            <a:r>
              <a:rPr lang="en-US" altLang="en-US" sz="2100" dirty="0">
                <a:solidFill>
                  <a:srgbClr val="00B0F0"/>
                </a:solidFill>
              </a:rPr>
              <a:t>Reordering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98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Evaluation of </a:t>
            </a:r>
            <a:r>
              <a:rPr lang="en-US" dirty="0">
                <a:solidFill>
                  <a:srgbClr val="FF6600"/>
                </a:solidFill>
              </a:rPr>
              <a:t>Stop-and-Wait </a:t>
            </a:r>
            <a:r>
              <a:rPr lang="en-US" dirty="0">
                <a:solidFill>
                  <a:srgbClr val="FFFF00"/>
                </a:solidFill>
              </a:rPr>
              <a:t>Without</a:t>
            </a:r>
            <a:r>
              <a:rPr lang="en-US" dirty="0">
                <a:solidFill>
                  <a:srgbClr val="FF6600"/>
                </a:solidFill>
              </a:rPr>
              <a:t> Errors </a:t>
            </a:r>
          </a:p>
          <a:p>
            <a:r>
              <a:rPr lang="en-US" dirty="0"/>
              <a:t>Review </a:t>
            </a:r>
            <a:r>
              <a:rPr lang="en-US" dirty="0">
                <a:solidFill>
                  <a:srgbClr val="FF6600"/>
                </a:solidFill>
              </a:rPr>
              <a:t>Error Control Concepts and Principles</a:t>
            </a:r>
            <a:r>
              <a:rPr lang="en-US" dirty="0"/>
              <a:t>. </a:t>
            </a:r>
          </a:p>
          <a:p>
            <a:r>
              <a:rPr lang="en-US" dirty="0"/>
              <a:t>Evaluation of </a:t>
            </a:r>
            <a:r>
              <a:rPr lang="en-US" dirty="0">
                <a:solidFill>
                  <a:srgbClr val="FF6600"/>
                </a:solidFill>
              </a:rPr>
              <a:t>Stop-and-Wait </a:t>
            </a:r>
            <a:r>
              <a:rPr lang="en-US" dirty="0">
                <a:solidFill>
                  <a:srgbClr val="FFFF00"/>
                </a:solidFill>
              </a:rPr>
              <a:t>With</a:t>
            </a:r>
            <a:r>
              <a:rPr lang="en-US" dirty="0">
                <a:solidFill>
                  <a:srgbClr val="FF6600"/>
                </a:solidFill>
              </a:rPr>
              <a:t> Errors 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6600"/>
                </a:solidFill>
              </a:rPr>
              <a:t>Sliding Window protocols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dirty="0"/>
              <a:t>Know well concepts of propagation time, bit rate, time units (</a:t>
            </a:r>
            <a:r>
              <a:rPr lang="en-US" dirty="0" err="1"/>
              <a:t>ms</a:t>
            </a:r>
            <a:r>
              <a:rPr lang="en-US" dirty="0"/>
              <a:t>, </a:t>
            </a:r>
            <a:r>
              <a:rPr lang="en-US" dirty="0" err="1">
                <a:latin typeface="Symbol" pitchFamily="2" charset="2"/>
              </a:rPr>
              <a:t>m</a:t>
            </a:r>
            <a:r>
              <a:rPr lang="en-US" dirty="0" err="1"/>
              <a:t>s</a:t>
            </a:r>
            <a:r>
              <a:rPr lang="en-US" dirty="0"/>
              <a:t>,..)..</a:t>
            </a:r>
          </a:p>
          <a:p>
            <a:r>
              <a:rPr lang="en-US" dirty="0"/>
              <a:t>Read Intro of Section 3.3 and Sections  3.3.1-3.3.3, 3.4.2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b="1" dirty="0"/>
              <a:t>References (Not Required)</a:t>
            </a:r>
          </a:p>
          <a:p>
            <a:pPr marL="13716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FFFF00"/>
                </a:solidFill>
              </a:rPr>
              <a:t>Communication Networks </a:t>
            </a:r>
          </a:p>
          <a:p>
            <a:pPr marL="137160" indent="0">
              <a:buNone/>
            </a:pPr>
            <a:r>
              <a:rPr lang="en-US" dirty="0">
                <a:solidFill>
                  <a:srgbClr val="FFFF00"/>
                </a:solidFill>
              </a:rPr>
              <a:t>     A First  Course</a:t>
            </a:r>
            <a:r>
              <a:rPr lang="en-US" dirty="0"/>
              <a:t>” by Jean </a:t>
            </a:r>
            <a:r>
              <a:rPr lang="en-US" dirty="0" err="1"/>
              <a:t>Walrand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A96009-6E4D-874C-97BD-DA5A1403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D6FF80A-86E6-C74E-95CC-6B03C672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4E7EE9B-868F-D949-974B-0B3D24B32403}" type="slidenum">
              <a:rPr lang="en-US" altLang="en-US" sz="1400"/>
              <a:pPr algn="r" eaLnBrk="1" hangingPunct="1"/>
              <a:t>20</a:t>
            </a:fld>
            <a:endParaRPr lang="en-US" altLang="en-US" sz="1400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87679AD-ECCA-3D41-A0BD-5C18483E4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 Between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327D4059-5E1B-DF4A-88D5-6F05D31264B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295400"/>
                <a:ext cx="77724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b="1" dirty="0"/>
                  <a:t>Assumptions</a:t>
                </a:r>
                <a:r>
                  <a:rPr lang="en-US" altLang="en-US" dirty="0"/>
                  <a:t>: </a:t>
                </a:r>
              </a:p>
              <a:p>
                <a:pPr lvl="1"/>
                <a:r>
                  <a:rPr lang="en-US" altLang="en-US" sz="1400" dirty="0"/>
                  <a:t>A packet consists of </a:t>
                </a:r>
                <a14:m>
                  <m:oMath xmlns:m="http://schemas.openxmlformats.org/officeDocument/2006/math">
                    <m:r>
                      <a:rPr lang="en-US" altLang="en-US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400" dirty="0"/>
                  <a:t> bits. </a:t>
                </a:r>
              </a:p>
              <a:p>
                <a:pPr lvl="1"/>
                <a:r>
                  <a:rPr lang="en-US" altLang="en-US" sz="1400" dirty="0"/>
                  <a:t>Bits are </a:t>
                </a:r>
                <a:r>
                  <a:rPr lang="en-US" altLang="en-US" sz="1400" b="1" dirty="0"/>
                  <a:t>independently</a:t>
                </a:r>
                <a:r>
                  <a:rPr lang="en-US" altLang="en-US" sz="1400" dirty="0"/>
                  <a:t> corrupted (corruption of a bit does not depend on the corruption of previous bits)</a:t>
                </a:r>
              </a:p>
              <a:p>
                <a:pPr lvl="1"/>
                <a:endParaRPr lang="en-US" altLang="en-US" sz="1400" dirty="0"/>
              </a:p>
              <a:p>
                <a:r>
                  <a:rPr lang="en-US" altLang="en-US" sz="1700" dirty="0"/>
                  <a:t>Let </a:t>
                </a:r>
                <a14:m>
                  <m:oMath xmlns:m="http://schemas.openxmlformats.org/officeDocument/2006/math">
                    <m:r>
                      <a:rPr lang="en-US" altLang="en-US" sz="1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𝑏𝑒𝑟</m:t>
                    </m:r>
                  </m:oMath>
                </a14:m>
                <a:r>
                  <a:rPr lang="en-US" altLang="en-US" sz="1700" dirty="0"/>
                  <a:t> be the </a:t>
                </a:r>
                <a:r>
                  <a:rPr lang="en-US" altLang="en-US" sz="1700" i="1" dirty="0"/>
                  <a:t>bit error rate</a:t>
                </a:r>
              </a:p>
              <a:p>
                <a:r>
                  <a:rPr lang="en-US" altLang="en-US" sz="1700" dirty="0"/>
                  <a:t>Let us derive the packet error rate (</a:t>
                </a:r>
                <a14:m>
                  <m:oMath xmlns:m="http://schemas.openxmlformats.org/officeDocument/2006/math">
                    <m:r>
                      <a:rPr lang="en-US" altLang="en-US" sz="17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</m:oMath>
                </a14:m>
                <a:r>
                  <a:rPr lang="en-US" altLang="en-US" sz="1700" dirty="0"/>
                  <a:t>):</a:t>
                </a:r>
              </a:p>
              <a:p>
                <a:pPr lvl="1"/>
                <a:r>
                  <a:rPr lang="en-US" altLang="en-US" sz="1400" dirty="0"/>
                  <a:t>If the bit error rate is </a:t>
                </a:r>
                <a:r>
                  <a:rPr lang="en-US" altLang="en-US" sz="1400" i="1" dirty="0" err="1">
                    <a:solidFill>
                      <a:srgbClr val="00B0F0"/>
                    </a:solidFill>
                  </a:rPr>
                  <a:t>ber</a:t>
                </a:r>
                <a:r>
                  <a:rPr lang="en-US" altLang="en-US" sz="1400" dirty="0"/>
                  <a:t>, what is the probability that a bit is </a:t>
                </a:r>
                <a:r>
                  <a:rPr lang="en-US" altLang="en-US" sz="1400" b="1" dirty="0"/>
                  <a:t>NOT</a:t>
                </a:r>
                <a:r>
                  <a:rPr lang="en-US" altLang="en-US" sz="1400" dirty="0"/>
                  <a:t> corrupted? It is </a:t>
                </a:r>
              </a:p>
              <a:p>
                <a:pPr lvl="1"/>
                <a:r>
                  <a:rPr lang="en-US" altLang="en-US" sz="1400" dirty="0"/>
                  <a:t>If the bit error rate is </a:t>
                </a:r>
                <a:r>
                  <a:rPr lang="en-US" altLang="en-US" sz="1400" i="1" dirty="0" err="1">
                    <a:solidFill>
                      <a:srgbClr val="00B0F0"/>
                    </a:solidFill>
                  </a:rPr>
                  <a:t>ber</a:t>
                </a:r>
                <a:r>
                  <a:rPr lang="en-US" altLang="en-US" sz="1400" dirty="0"/>
                  <a:t> and a packet has </a:t>
                </a:r>
                <a14:m>
                  <m:oMath xmlns:m="http://schemas.openxmlformats.org/officeDocument/2006/math">
                    <m:r>
                      <a:rPr lang="en-US" altLang="en-US" sz="1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400" dirty="0"/>
                  <a:t> bits, what is the probability that a packet is </a:t>
                </a:r>
                <a:r>
                  <a:rPr lang="en-US" altLang="en-US" sz="1400" b="1" dirty="0"/>
                  <a:t>NOT</a:t>
                </a:r>
                <a:r>
                  <a:rPr lang="en-US" altLang="en-US" sz="1400" dirty="0"/>
                  <a:t> corrupted? It is </a:t>
                </a:r>
              </a:p>
              <a:p>
                <a:pPr lvl="1"/>
                <a:r>
                  <a:rPr lang="en-US" altLang="en-US" sz="17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17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</m:oMath>
                </a14:m>
                <a:r>
                  <a:rPr lang="en-US" altLang="en-US" sz="1700" dirty="0"/>
                  <a:t> is the packet error rate, then </a:t>
                </a:r>
                <a:r>
                  <a:rPr lang="en-US" altLang="en-US" sz="1800" dirty="0"/>
                  <a:t>what is the probability that a packet is </a:t>
                </a:r>
                <a:r>
                  <a:rPr lang="en-US" altLang="en-US" sz="1800" b="1" dirty="0"/>
                  <a:t>NOT</a:t>
                </a:r>
                <a:r>
                  <a:rPr lang="en-US" altLang="en-US" sz="1800" dirty="0"/>
                  <a:t> corrupted (as a function of per)?</a:t>
                </a:r>
              </a:p>
              <a:p>
                <a:pPr lvl="1"/>
                <a:r>
                  <a:rPr lang="en-US" altLang="en-US" sz="1800" dirty="0"/>
                  <a:t>Therefore, we have this equality: </a:t>
                </a:r>
              </a:p>
              <a:p>
                <a:pPr lvl="1"/>
                <a:r>
                  <a:rPr lang="en-US" altLang="en-US" sz="1800" dirty="0"/>
                  <a:t>The relationship is then</a:t>
                </a:r>
              </a:p>
              <a:p>
                <a:pPr lvl="1"/>
                <a:r>
                  <a:rPr lang="en-US" altLang="en-US" sz="1800" dirty="0"/>
                  <a:t>Now, since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𝑏𝑒𝑟</m:t>
                    </m:r>
                  </m:oMath>
                </a14:m>
                <a:r>
                  <a:rPr lang="en-US" altLang="en-US" sz="1800" dirty="0"/>
                  <a:t> is in general very small, we can approximate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</m:oMath>
                </a14:m>
                <a:r>
                  <a:rPr lang="en-US" altLang="en-US" sz="1800" dirty="0"/>
                  <a:t> as  </a:t>
                </a:r>
                <a:r>
                  <a:rPr lang="en-US" altLang="en-US" sz="1700" dirty="0"/>
                  <a:t>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algn="r" eaLnBrk="1" hangingPunct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327D4059-5E1B-DF4A-88D5-6F05D3126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295400"/>
                <a:ext cx="7772400" cy="4114800"/>
              </a:xfrm>
              <a:blipFill>
                <a:blip r:embed="rId2"/>
                <a:stretch>
                  <a:fillRect l="-490" t="-1231" b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E65E93-2547-A148-BAC6-95BF94812B4D}"/>
                  </a:ext>
                </a:extLst>
              </p:cNvPr>
              <p:cNvSpPr txBox="1"/>
              <p:nvPr/>
            </p:nvSpPr>
            <p:spPr>
              <a:xfrm>
                <a:off x="2211220" y="3581405"/>
                <a:ext cx="1319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𝑏𝑒𝑟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E65E93-2547-A148-BAC6-95BF94812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20" y="3581405"/>
                <a:ext cx="131946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951844-D70D-8540-BE5F-12774325348E}"/>
                  </a:ext>
                </a:extLst>
              </p:cNvPr>
              <p:cNvSpPr txBox="1"/>
              <p:nvPr/>
            </p:nvSpPr>
            <p:spPr>
              <a:xfrm>
                <a:off x="4801811" y="4059453"/>
                <a:ext cx="1008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951844-D70D-8540-BE5F-127743253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811" y="4059453"/>
                <a:ext cx="1008866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DF286-AEEF-694C-AF37-EE31F3867261}"/>
                  </a:ext>
                </a:extLst>
              </p:cNvPr>
              <p:cNvSpPr txBox="1"/>
              <p:nvPr/>
            </p:nvSpPr>
            <p:spPr>
              <a:xfrm>
                <a:off x="4104164" y="4374209"/>
                <a:ext cx="2432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=(1−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𝑏𝑒𝑟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DF286-AEEF-694C-AF37-EE31F3867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164" y="4374209"/>
                <a:ext cx="2432204" cy="36933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BD85E7-F549-DE46-88A6-3F447C8145F1}"/>
                  </a:ext>
                </a:extLst>
              </p:cNvPr>
              <p:cNvSpPr txBox="1"/>
              <p:nvPr/>
            </p:nvSpPr>
            <p:spPr>
              <a:xfrm>
                <a:off x="3335817" y="4663969"/>
                <a:ext cx="238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=1−(1−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𝑏𝑒𝑟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BD85E7-F549-DE46-88A6-3F447C814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817" y="4663969"/>
                <a:ext cx="238090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FAD80-356A-E747-AA7D-D99FBEA5EDFB}"/>
                  </a:ext>
                </a:extLst>
              </p:cNvPr>
              <p:cNvSpPr txBox="1"/>
              <p:nvPr/>
            </p:nvSpPr>
            <p:spPr>
              <a:xfrm>
                <a:off x="3203256" y="5470591"/>
                <a:ext cx="2136226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𝑏𝑒𝑟</m:t>
                          </m:r>
                        </m:e>
                        <m:sup/>
                      </m:sSup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FAD80-356A-E747-AA7D-D99FBEA5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56" y="5470591"/>
                <a:ext cx="2136226" cy="493277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2C6459-6965-DF45-9019-45E4E9A1030D}"/>
                  </a:ext>
                </a:extLst>
              </p:cNvPr>
              <p:cNvSpPr txBox="1"/>
              <p:nvPr/>
            </p:nvSpPr>
            <p:spPr>
              <a:xfrm>
                <a:off x="7092133" y="3059462"/>
                <a:ext cx="1363065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𝑏𝑒𝑟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2C6459-6965-DF45-9019-45E4E9A1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33" y="3059462"/>
                <a:ext cx="1363065" cy="392993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 bldLvl="2" autoUpdateAnimBg="0"/>
      <p:bldP spid="2" grpId="0"/>
      <p:bldP spid="3" grpId="0"/>
      <p:bldP spid="8" grpId="0"/>
      <p:bldP spid="9" grpId="0"/>
      <p:bldP spid="10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4120487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Types of Channels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Ideal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Channel with corruption only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“Lossy” channel</a:t>
            </a:r>
          </a:p>
          <a:p>
            <a:r>
              <a:rPr lang="en-US" dirty="0">
                <a:solidFill>
                  <a:srgbClr val="3366FF"/>
                </a:solidFill>
              </a:rPr>
              <a:t>Countermeasures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Detection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Acknowledgments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Correction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Retransmission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Timeout</a:t>
            </a:r>
          </a:p>
          <a:p>
            <a:pPr lvl="1"/>
            <a:endParaRPr lang="en-US" dirty="0">
              <a:solidFill>
                <a:srgbClr val="3366FF"/>
              </a:solidFill>
            </a:endParaRPr>
          </a:p>
          <a:p>
            <a:pPr lvl="1"/>
            <a:r>
              <a:rPr lang="en-US" dirty="0">
                <a:solidFill>
                  <a:srgbClr val="3366FF"/>
                </a:solidFill>
              </a:rPr>
              <a:t>No particular reading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689" y="330202"/>
            <a:ext cx="2210612" cy="6857999"/>
          </a:xfrm>
        </p:spPr>
        <p:txBody>
          <a:bodyPr/>
          <a:lstStyle/>
          <a:p>
            <a:r>
              <a:rPr lang="en-US" dirty="0"/>
              <a:t>Adapted Error Control</a:t>
            </a:r>
          </a:p>
        </p:txBody>
      </p:sp>
    </p:spTree>
    <p:extLst>
      <p:ext uri="{BB962C8B-B14F-4D97-AF65-F5344CB8AC3E}">
        <p14:creationId xmlns:p14="http://schemas.microsoft.com/office/powerpoint/2010/main" val="33974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A96009-6E4D-874C-97BD-DA5A1403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D6FF80A-86E6-C74E-95CC-6B03C672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4E7EE9B-868F-D949-974B-0B3D24B32403}" type="slidenum">
              <a:rPr lang="en-US" altLang="en-US" sz="1400"/>
              <a:pPr algn="r" eaLnBrk="1" hangingPunct="1"/>
              <a:t>22</a:t>
            </a:fld>
            <a:endParaRPr lang="en-US" altLang="en-US" sz="1400" dirty="0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87679AD-ECCA-3D41-A0BD-5C18483E4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Channels and Countermeasures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(One outstanding packet)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7D4059-5E1B-DF4A-88D5-6F05D3126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Ideal Channel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sz="1400" dirty="0"/>
              <a:t>The channel carries the packet to the destination without any change (corruption).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944D33-95FF-0A4B-99D1-3ED828AEC049}"/>
              </a:ext>
            </a:extLst>
          </p:cNvPr>
          <p:cNvCxnSpPr>
            <a:cxnSpLocks/>
          </p:cNvCxnSpPr>
          <p:nvPr/>
        </p:nvCxnSpPr>
        <p:spPr>
          <a:xfrm>
            <a:off x="1435261" y="3287210"/>
            <a:ext cx="502341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677593-588C-8048-95BB-61A403F3FBA5}"/>
              </a:ext>
            </a:extLst>
          </p:cNvPr>
          <p:cNvSpPr/>
          <p:nvPr/>
        </p:nvSpPr>
        <p:spPr>
          <a:xfrm>
            <a:off x="497711" y="2986268"/>
            <a:ext cx="937550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51BF7-C28F-8240-8D3D-4FC8648677E7}"/>
              </a:ext>
            </a:extLst>
          </p:cNvPr>
          <p:cNvSpPr/>
          <p:nvPr/>
        </p:nvSpPr>
        <p:spPr>
          <a:xfrm>
            <a:off x="6482786" y="3009417"/>
            <a:ext cx="1098632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7B40B2-5FAC-2A45-BCFF-36A8075E63B8}"/>
              </a:ext>
            </a:extLst>
          </p:cNvPr>
          <p:cNvSpPr/>
          <p:nvPr/>
        </p:nvSpPr>
        <p:spPr>
          <a:xfrm>
            <a:off x="6169306" y="2241552"/>
            <a:ext cx="1828800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697FAB-98CA-7D4D-A94F-10D9AD4CB40E}"/>
              </a:ext>
            </a:extLst>
          </p:cNvPr>
          <p:cNvSpPr/>
          <p:nvPr/>
        </p:nvSpPr>
        <p:spPr>
          <a:xfrm>
            <a:off x="6169305" y="3746741"/>
            <a:ext cx="1909823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8C3CE-ADE0-6D43-A88B-4611DDC943A5}"/>
              </a:ext>
            </a:extLst>
          </p:cNvPr>
          <p:cNvSpPr txBox="1"/>
          <p:nvPr/>
        </p:nvSpPr>
        <p:spPr>
          <a:xfrm>
            <a:off x="6612756" y="1837753"/>
            <a:ext cx="8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E08354-B7F8-D440-915F-ACDB5FF27984}"/>
              </a:ext>
            </a:extLst>
          </p:cNvPr>
          <p:cNvSpPr txBox="1"/>
          <p:nvPr/>
        </p:nvSpPr>
        <p:spPr>
          <a:xfrm>
            <a:off x="6560438" y="3423173"/>
            <a:ext cx="8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78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 bldLvl="2" autoUpdateAnimBg="0"/>
      <p:bldP spid="8" grpId="0" animBg="1"/>
      <p:bldP spid="13" grpId="0" animBg="1"/>
      <p:bldP spid="9" grpId="0" animBg="1"/>
      <p:bldP spid="15" grpId="0" animBg="1"/>
      <p:bldP spid="10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A96009-6E4D-874C-97BD-DA5A1403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D6FF80A-86E6-C74E-95CC-6B03C672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4E7EE9B-868F-D949-974B-0B3D24B32403}" type="slidenum">
              <a:rPr lang="en-US" altLang="en-US" sz="1400"/>
              <a:pPr algn="r" eaLnBrk="1" hangingPunct="1"/>
              <a:t>23</a:t>
            </a:fld>
            <a:endParaRPr lang="en-US" altLang="en-US" sz="1400" dirty="0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87679AD-ECCA-3D41-A0BD-5C18483E4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Channels and Countermeasures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(One outstanding packet)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7D4059-5E1B-DF4A-88D5-6F05D3126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00B0F0"/>
                </a:solidFill>
              </a:rPr>
              <a:t>Ideal</a:t>
            </a:r>
            <a:r>
              <a:rPr lang="en-US" altLang="en-US" b="1" dirty="0"/>
              <a:t> Channel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sz="1400" dirty="0"/>
              <a:t>The channel carries the packet to the destination without any change.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944D33-95FF-0A4B-99D1-3ED828AEC049}"/>
              </a:ext>
            </a:extLst>
          </p:cNvPr>
          <p:cNvCxnSpPr>
            <a:cxnSpLocks/>
          </p:cNvCxnSpPr>
          <p:nvPr/>
        </p:nvCxnSpPr>
        <p:spPr>
          <a:xfrm>
            <a:off x="1435261" y="3287210"/>
            <a:ext cx="502341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677593-588C-8048-95BB-61A403F3FBA5}"/>
              </a:ext>
            </a:extLst>
          </p:cNvPr>
          <p:cNvSpPr/>
          <p:nvPr/>
        </p:nvSpPr>
        <p:spPr>
          <a:xfrm>
            <a:off x="497711" y="2986268"/>
            <a:ext cx="937550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51BF7-C28F-8240-8D3D-4FC8648677E7}"/>
              </a:ext>
            </a:extLst>
          </p:cNvPr>
          <p:cNvSpPr/>
          <p:nvPr/>
        </p:nvSpPr>
        <p:spPr>
          <a:xfrm>
            <a:off x="6482786" y="3009417"/>
            <a:ext cx="1098632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7B40B2-5FAC-2A45-BCFF-36A8075E63B8}"/>
              </a:ext>
            </a:extLst>
          </p:cNvPr>
          <p:cNvSpPr/>
          <p:nvPr/>
        </p:nvSpPr>
        <p:spPr>
          <a:xfrm>
            <a:off x="6169306" y="2241552"/>
            <a:ext cx="1828800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697FAB-98CA-7D4D-A94F-10D9AD4CB40E}"/>
              </a:ext>
            </a:extLst>
          </p:cNvPr>
          <p:cNvSpPr/>
          <p:nvPr/>
        </p:nvSpPr>
        <p:spPr>
          <a:xfrm>
            <a:off x="6169305" y="3746741"/>
            <a:ext cx="1909823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8C3CE-ADE0-6D43-A88B-4611DDC943A5}"/>
              </a:ext>
            </a:extLst>
          </p:cNvPr>
          <p:cNvSpPr txBox="1"/>
          <p:nvPr/>
        </p:nvSpPr>
        <p:spPr>
          <a:xfrm>
            <a:off x="6612756" y="1837753"/>
            <a:ext cx="8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E08354-B7F8-D440-915F-ACDB5FF27984}"/>
              </a:ext>
            </a:extLst>
          </p:cNvPr>
          <p:cNvSpPr txBox="1"/>
          <p:nvPr/>
        </p:nvSpPr>
        <p:spPr>
          <a:xfrm>
            <a:off x="6560438" y="3423173"/>
            <a:ext cx="8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673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A96009-6E4D-874C-97BD-DA5A1403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D6FF80A-86E6-C74E-95CC-6B03C672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4E7EE9B-868F-D949-974B-0B3D24B32403}" type="slidenum">
              <a:rPr lang="en-US" altLang="en-US" sz="1400"/>
              <a:pPr algn="r" eaLnBrk="1" hangingPunct="1"/>
              <a:t>24</a:t>
            </a:fld>
            <a:endParaRPr lang="en-US" altLang="en-US" sz="1400" dirty="0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87679AD-ECCA-3D41-A0BD-5C18483E4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Channels and Countermeasures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(One outstanding packet)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7D4059-5E1B-DF4A-88D5-6F05D3126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00B0F0"/>
                </a:solidFill>
              </a:rPr>
              <a:t>Corrupting</a:t>
            </a:r>
            <a:r>
              <a:rPr lang="en-US" altLang="en-US" b="1" dirty="0"/>
              <a:t> Channel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sz="1400" dirty="0"/>
              <a:t>The channel corrupts (flips) some bits in the packet.</a:t>
            </a:r>
          </a:p>
          <a:p>
            <a:r>
              <a:rPr lang="en-US" altLang="en-US" sz="1700" b="1" dirty="0"/>
              <a:t>Such a channel needs </a:t>
            </a:r>
          </a:p>
          <a:p>
            <a:pPr lvl="1"/>
            <a:r>
              <a:rPr lang="en-US" altLang="en-US" sz="1400" dirty="0"/>
              <a:t>At the </a:t>
            </a:r>
            <a:r>
              <a:rPr lang="en-US" altLang="en-US" sz="1400" b="1" dirty="0">
                <a:solidFill>
                  <a:srgbClr val="00B0F0"/>
                </a:solidFill>
              </a:rPr>
              <a:t>receiver</a:t>
            </a:r>
          </a:p>
          <a:p>
            <a:pPr lvl="2"/>
            <a:r>
              <a:rPr lang="en-US" altLang="en-US" sz="1250" dirty="0"/>
              <a:t>Detection</a:t>
            </a:r>
          </a:p>
          <a:p>
            <a:pPr lvl="2"/>
            <a:r>
              <a:rPr lang="en-US" altLang="en-US" sz="1250" dirty="0"/>
              <a:t>Acknowledgement mechanism to alert sender</a:t>
            </a:r>
          </a:p>
          <a:p>
            <a:pPr lvl="2"/>
            <a:r>
              <a:rPr lang="en-US" altLang="en-US" sz="1250" dirty="0"/>
              <a:t>Correction (if sender does not use retransmission)</a:t>
            </a:r>
          </a:p>
          <a:p>
            <a:pPr lvl="1"/>
            <a:r>
              <a:rPr lang="en-US" altLang="en-US" sz="1400" dirty="0"/>
              <a:t>At the </a:t>
            </a:r>
            <a:r>
              <a:rPr lang="en-US" altLang="en-US" sz="1400" b="1" dirty="0">
                <a:solidFill>
                  <a:srgbClr val="00B0F0"/>
                </a:solidFill>
              </a:rPr>
              <a:t>sender</a:t>
            </a:r>
          </a:p>
          <a:p>
            <a:pPr lvl="2"/>
            <a:r>
              <a:rPr lang="en-US" altLang="en-US" sz="1250" dirty="0"/>
              <a:t>Retransmission (if correction not used at receiver)</a:t>
            </a:r>
          </a:p>
          <a:p>
            <a:pPr marL="0" indent="0">
              <a:buNone/>
            </a:pPr>
            <a:endParaRPr lang="en-US" altLang="en-US" sz="1700" dirty="0"/>
          </a:p>
          <a:p>
            <a:pPr lvl="1"/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944D33-95FF-0A4B-99D1-3ED828AEC049}"/>
              </a:ext>
            </a:extLst>
          </p:cNvPr>
          <p:cNvCxnSpPr>
            <a:cxnSpLocks/>
          </p:cNvCxnSpPr>
          <p:nvPr/>
        </p:nvCxnSpPr>
        <p:spPr>
          <a:xfrm>
            <a:off x="1979789" y="4896090"/>
            <a:ext cx="5023412" cy="0"/>
          </a:xfrm>
          <a:prstGeom prst="line">
            <a:avLst/>
          </a:prstGeom>
          <a:ln w="571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677593-588C-8048-95BB-61A403F3FBA5}"/>
              </a:ext>
            </a:extLst>
          </p:cNvPr>
          <p:cNvSpPr/>
          <p:nvPr/>
        </p:nvSpPr>
        <p:spPr>
          <a:xfrm>
            <a:off x="1042239" y="4595148"/>
            <a:ext cx="937550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51BF7-C28F-8240-8D3D-4FC8648677E7}"/>
              </a:ext>
            </a:extLst>
          </p:cNvPr>
          <p:cNvSpPr/>
          <p:nvPr/>
        </p:nvSpPr>
        <p:spPr>
          <a:xfrm>
            <a:off x="7027314" y="4618297"/>
            <a:ext cx="1098632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7B40B2-5FAC-2A45-BCFF-36A8075E63B8}"/>
              </a:ext>
            </a:extLst>
          </p:cNvPr>
          <p:cNvSpPr/>
          <p:nvPr/>
        </p:nvSpPr>
        <p:spPr>
          <a:xfrm>
            <a:off x="6713834" y="3850432"/>
            <a:ext cx="1828800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697FAB-98CA-7D4D-A94F-10D9AD4CB40E}"/>
              </a:ext>
            </a:extLst>
          </p:cNvPr>
          <p:cNvSpPr/>
          <p:nvPr/>
        </p:nvSpPr>
        <p:spPr>
          <a:xfrm>
            <a:off x="6713833" y="5355621"/>
            <a:ext cx="1909823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Correction?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72EA35-257A-044A-A0E9-C3CBD3C11D4A}"/>
              </a:ext>
            </a:extLst>
          </p:cNvPr>
          <p:cNvCxnSpPr/>
          <p:nvPr/>
        </p:nvCxnSpPr>
        <p:spPr>
          <a:xfrm flipH="1">
            <a:off x="5174401" y="5173882"/>
            <a:ext cx="1365813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998686-DE35-4F48-AA42-90E4F85C0122}"/>
              </a:ext>
            </a:extLst>
          </p:cNvPr>
          <p:cNvSpPr/>
          <p:nvPr/>
        </p:nvSpPr>
        <p:spPr>
          <a:xfrm>
            <a:off x="5382746" y="5254906"/>
            <a:ext cx="844952" cy="381965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3DEFDB-A609-224B-81A4-EE983EE5BC02}"/>
              </a:ext>
            </a:extLst>
          </p:cNvPr>
          <p:cNvSpPr/>
          <p:nvPr/>
        </p:nvSpPr>
        <p:spPr>
          <a:xfrm>
            <a:off x="332307" y="5225762"/>
            <a:ext cx="2400619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Retransmission?</a:t>
            </a:r>
          </a:p>
        </p:txBody>
      </p:sp>
    </p:spTree>
    <p:extLst>
      <p:ext uri="{BB962C8B-B14F-4D97-AF65-F5344CB8AC3E}">
        <p14:creationId xmlns:p14="http://schemas.microsoft.com/office/powerpoint/2010/main" val="226913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 bldLvl="3" autoUpdateAnimBg="0"/>
      <p:bldP spid="9" grpId="0" animBg="1"/>
      <p:bldP spid="15" grpId="0" animBg="1"/>
      <p:bldP spid="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A96009-6E4D-874C-97BD-DA5A1403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D6FF80A-86E6-C74E-95CC-6B03C672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4E7EE9B-868F-D949-974B-0B3D24B32403}" type="slidenum">
              <a:rPr lang="en-US" altLang="en-US" sz="1400"/>
              <a:pPr algn="r" eaLnBrk="1" hangingPunct="1"/>
              <a:t>25</a:t>
            </a:fld>
            <a:endParaRPr lang="en-US" altLang="en-US" sz="1400" dirty="0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87679AD-ECCA-3D41-A0BD-5C18483E4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Channels and Countermeasures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(One outstanding packet)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7D4059-5E1B-DF4A-88D5-6F05D3126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Corrupting Channel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sz="1400" dirty="0"/>
              <a:t>The channel corrupts (flips) some bits in the packet.</a:t>
            </a:r>
          </a:p>
          <a:p>
            <a:r>
              <a:rPr lang="en-US" altLang="en-US" sz="1700" b="1" dirty="0"/>
              <a:t>Such a channel needs </a:t>
            </a:r>
          </a:p>
          <a:p>
            <a:pPr lvl="1"/>
            <a:r>
              <a:rPr lang="en-US" altLang="en-US" sz="1400" dirty="0"/>
              <a:t>At the </a:t>
            </a:r>
            <a:r>
              <a:rPr lang="en-US" altLang="en-US" sz="1400" b="1" dirty="0">
                <a:solidFill>
                  <a:srgbClr val="00B0F0"/>
                </a:solidFill>
              </a:rPr>
              <a:t>receiver</a:t>
            </a:r>
          </a:p>
          <a:p>
            <a:pPr lvl="2"/>
            <a:r>
              <a:rPr lang="en-US" altLang="en-US" sz="1250" dirty="0"/>
              <a:t>Detection</a:t>
            </a:r>
          </a:p>
          <a:p>
            <a:pPr lvl="2"/>
            <a:r>
              <a:rPr lang="en-US" altLang="en-US" sz="1250" dirty="0"/>
              <a:t>Acknowledgement mechanism to alert sender</a:t>
            </a:r>
          </a:p>
          <a:p>
            <a:pPr lvl="2"/>
            <a:r>
              <a:rPr lang="en-US" altLang="en-US" sz="1250" dirty="0"/>
              <a:t>Correction (if sender does not use retransmission)</a:t>
            </a:r>
          </a:p>
          <a:p>
            <a:pPr lvl="1"/>
            <a:r>
              <a:rPr lang="en-US" altLang="en-US" sz="1400" dirty="0"/>
              <a:t>At the </a:t>
            </a:r>
            <a:r>
              <a:rPr lang="en-US" altLang="en-US" sz="1400" b="1" dirty="0">
                <a:solidFill>
                  <a:srgbClr val="00B0F0"/>
                </a:solidFill>
              </a:rPr>
              <a:t>sender</a:t>
            </a:r>
          </a:p>
          <a:p>
            <a:pPr lvl="2"/>
            <a:r>
              <a:rPr lang="en-US" altLang="en-US" sz="1250" dirty="0"/>
              <a:t>Retransmission (if correction not used at receiver)</a:t>
            </a:r>
          </a:p>
          <a:p>
            <a:pPr marL="0" indent="0">
              <a:buNone/>
            </a:pPr>
            <a:endParaRPr lang="en-US" altLang="en-US" sz="1700" dirty="0"/>
          </a:p>
          <a:p>
            <a:pPr lvl="1"/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944D33-95FF-0A4B-99D1-3ED828AEC049}"/>
              </a:ext>
            </a:extLst>
          </p:cNvPr>
          <p:cNvCxnSpPr>
            <a:cxnSpLocks/>
          </p:cNvCxnSpPr>
          <p:nvPr/>
        </p:nvCxnSpPr>
        <p:spPr>
          <a:xfrm>
            <a:off x="1979789" y="4896090"/>
            <a:ext cx="5023412" cy="0"/>
          </a:xfrm>
          <a:prstGeom prst="line">
            <a:avLst/>
          </a:prstGeom>
          <a:ln w="571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677593-588C-8048-95BB-61A403F3FBA5}"/>
              </a:ext>
            </a:extLst>
          </p:cNvPr>
          <p:cNvSpPr/>
          <p:nvPr/>
        </p:nvSpPr>
        <p:spPr>
          <a:xfrm>
            <a:off x="1042239" y="4595148"/>
            <a:ext cx="937550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51BF7-C28F-8240-8D3D-4FC8648677E7}"/>
              </a:ext>
            </a:extLst>
          </p:cNvPr>
          <p:cNvSpPr/>
          <p:nvPr/>
        </p:nvSpPr>
        <p:spPr>
          <a:xfrm>
            <a:off x="7027314" y="4618297"/>
            <a:ext cx="1098632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7B40B2-5FAC-2A45-BCFF-36A8075E63B8}"/>
              </a:ext>
            </a:extLst>
          </p:cNvPr>
          <p:cNvSpPr/>
          <p:nvPr/>
        </p:nvSpPr>
        <p:spPr>
          <a:xfrm>
            <a:off x="6713834" y="3850432"/>
            <a:ext cx="1828800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697FAB-98CA-7D4D-A94F-10D9AD4CB40E}"/>
              </a:ext>
            </a:extLst>
          </p:cNvPr>
          <p:cNvSpPr/>
          <p:nvPr/>
        </p:nvSpPr>
        <p:spPr>
          <a:xfrm>
            <a:off x="6713833" y="5355621"/>
            <a:ext cx="1909823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Correction?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72EA35-257A-044A-A0E9-C3CBD3C11D4A}"/>
              </a:ext>
            </a:extLst>
          </p:cNvPr>
          <p:cNvCxnSpPr/>
          <p:nvPr/>
        </p:nvCxnSpPr>
        <p:spPr>
          <a:xfrm flipH="1">
            <a:off x="5174401" y="5173882"/>
            <a:ext cx="1365813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998686-DE35-4F48-AA42-90E4F85C0122}"/>
              </a:ext>
            </a:extLst>
          </p:cNvPr>
          <p:cNvSpPr/>
          <p:nvPr/>
        </p:nvSpPr>
        <p:spPr>
          <a:xfrm>
            <a:off x="5382746" y="5254906"/>
            <a:ext cx="844952" cy="381965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3DEFDB-A609-224B-81A4-EE983EE5BC02}"/>
              </a:ext>
            </a:extLst>
          </p:cNvPr>
          <p:cNvSpPr/>
          <p:nvPr/>
        </p:nvSpPr>
        <p:spPr>
          <a:xfrm>
            <a:off x="332307" y="5225762"/>
            <a:ext cx="2400619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Retransmission?</a:t>
            </a:r>
          </a:p>
        </p:txBody>
      </p:sp>
    </p:spTree>
    <p:extLst>
      <p:ext uri="{BB962C8B-B14F-4D97-AF65-F5344CB8AC3E}">
        <p14:creationId xmlns:p14="http://schemas.microsoft.com/office/powerpoint/2010/main" val="44762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A96009-6E4D-874C-97BD-DA5A1403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D6FF80A-86E6-C74E-95CC-6B03C672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4E7EE9B-868F-D949-974B-0B3D24B32403}" type="slidenum">
              <a:rPr lang="en-US" altLang="en-US" sz="1400"/>
              <a:pPr algn="r" eaLnBrk="1" hangingPunct="1"/>
              <a:t>26</a:t>
            </a:fld>
            <a:endParaRPr lang="en-US" altLang="en-US" sz="1400" dirty="0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87679AD-ECCA-3D41-A0BD-5C18483E4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Channels and Countermeasures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(One outstanding packet)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7D4059-5E1B-DF4A-88D5-6F05D3126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“Lossy” Channel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sz="1400" dirty="0"/>
              <a:t>The channel looses the packet. The packet never makes it to the receiver.</a:t>
            </a:r>
          </a:p>
          <a:p>
            <a:r>
              <a:rPr lang="en-US" altLang="en-US" sz="1700" b="1" dirty="0"/>
              <a:t>Such a channel needs </a:t>
            </a:r>
          </a:p>
          <a:p>
            <a:pPr lvl="1"/>
            <a:r>
              <a:rPr lang="en-US" altLang="en-US" sz="1400" dirty="0"/>
              <a:t>At the </a:t>
            </a:r>
            <a:r>
              <a:rPr lang="en-US" altLang="en-US" sz="1400" b="1" dirty="0">
                <a:solidFill>
                  <a:srgbClr val="00B0F0"/>
                </a:solidFill>
              </a:rPr>
              <a:t>receiver</a:t>
            </a:r>
          </a:p>
          <a:p>
            <a:pPr lvl="2"/>
            <a:r>
              <a:rPr lang="en-US" altLang="en-US" sz="1250" dirty="0"/>
              <a:t>Detection?</a:t>
            </a:r>
          </a:p>
          <a:p>
            <a:pPr lvl="2"/>
            <a:r>
              <a:rPr lang="en-US" altLang="en-US" sz="1250" dirty="0"/>
              <a:t>Acknowledgement mechanism to alert sender about </a:t>
            </a:r>
            <a:r>
              <a:rPr lang="en-US" altLang="en-US" sz="1250" b="1" dirty="0"/>
              <a:t>loss</a:t>
            </a:r>
            <a:r>
              <a:rPr lang="en-US" altLang="en-US" sz="1250" dirty="0"/>
              <a:t>?</a:t>
            </a:r>
          </a:p>
          <a:p>
            <a:pPr lvl="2"/>
            <a:r>
              <a:rPr lang="en-US" altLang="en-US" sz="1250" dirty="0"/>
              <a:t>Correction?</a:t>
            </a:r>
          </a:p>
          <a:p>
            <a:pPr lvl="1"/>
            <a:r>
              <a:rPr lang="en-US" altLang="en-US" sz="1400" dirty="0"/>
              <a:t>At the </a:t>
            </a:r>
            <a:r>
              <a:rPr lang="en-US" altLang="en-US" sz="1400" b="1" dirty="0">
                <a:solidFill>
                  <a:srgbClr val="00B0F0"/>
                </a:solidFill>
              </a:rPr>
              <a:t>sender</a:t>
            </a:r>
          </a:p>
          <a:p>
            <a:pPr lvl="2"/>
            <a:r>
              <a:rPr lang="en-US" altLang="en-US" sz="1250" dirty="0"/>
              <a:t>Timeout</a:t>
            </a:r>
          </a:p>
          <a:p>
            <a:pPr lvl="2"/>
            <a:r>
              <a:rPr lang="en-US" altLang="en-US" sz="1250" dirty="0"/>
              <a:t>Retransmission</a:t>
            </a:r>
          </a:p>
          <a:p>
            <a:pPr marL="0" indent="0">
              <a:buNone/>
            </a:pPr>
            <a:endParaRPr lang="en-US" altLang="en-US" sz="1700" dirty="0"/>
          </a:p>
          <a:p>
            <a:pPr lvl="1"/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944D33-95FF-0A4B-99D1-3ED828AEC049}"/>
              </a:ext>
            </a:extLst>
          </p:cNvPr>
          <p:cNvCxnSpPr>
            <a:cxnSpLocks/>
          </p:cNvCxnSpPr>
          <p:nvPr/>
        </p:nvCxnSpPr>
        <p:spPr>
          <a:xfrm>
            <a:off x="1979789" y="4896090"/>
            <a:ext cx="5023412" cy="0"/>
          </a:xfrm>
          <a:prstGeom prst="line">
            <a:avLst/>
          </a:prstGeom>
          <a:ln w="571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677593-588C-8048-95BB-61A403F3FBA5}"/>
              </a:ext>
            </a:extLst>
          </p:cNvPr>
          <p:cNvSpPr/>
          <p:nvPr/>
        </p:nvSpPr>
        <p:spPr>
          <a:xfrm>
            <a:off x="1042239" y="4595148"/>
            <a:ext cx="937550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51BF7-C28F-8240-8D3D-4FC8648677E7}"/>
              </a:ext>
            </a:extLst>
          </p:cNvPr>
          <p:cNvSpPr/>
          <p:nvPr/>
        </p:nvSpPr>
        <p:spPr>
          <a:xfrm>
            <a:off x="7027314" y="4618297"/>
            <a:ext cx="1098632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7B40B2-5FAC-2A45-BCFF-36A8075E63B8}"/>
              </a:ext>
            </a:extLst>
          </p:cNvPr>
          <p:cNvSpPr/>
          <p:nvPr/>
        </p:nvSpPr>
        <p:spPr>
          <a:xfrm>
            <a:off x="6713834" y="3850432"/>
            <a:ext cx="1828800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697FAB-98CA-7D4D-A94F-10D9AD4CB40E}"/>
              </a:ext>
            </a:extLst>
          </p:cNvPr>
          <p:cNvSpPr/>
          <p:nvPr/>
        </p:nvSpPr>
        <p:spPr>
          <a:xfrm>
            <a:off x="6713833" y="5355621"/>
            <a:ext cx="1909823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Correction?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72EA35-257A-044A-A0E9-C3CBD3C11D4A}"/>
              </a:ext>
            </a:extLst>
          </p:cNvPr>
          <p:cNvCxnSpPr/>
          <p:nvPr/>
        </p:nvCxnSpPr>
        <p:spPr>
          <a:xfrm flipH="1">
            <a:off x="5174401" y="5173882"/>
            <a:ext cx="1365813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998686-DE35-4F48-AA42-90E4F85C0122}"/>
              </a:ext>
            </a:extLst>
          </p:cNvPr>
          <p:cNvSpPr/>
          <p:nvPr/>
        </p:nvSpPr>
        <p:spPr>
          <a:xfrm>
            <a:off x="5382746" y="5254906"/>
            <a:ext cx="844952" cy="381965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3DEFDB-A609-224B-81A4-EE983EE5BC02}"/>
              </a:ext>
            </a:extLst>
          </p:cNvPr>
          <p:cNvSpPr/>
          <p:nvPr/>
        </p:nvSpPr>
        <p:spPr>
          <a:xfrm>
            <a:off x="332307" y="5225762"/>
            <a:ext cx="2400619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Retransmission?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70CCE-8B56-F04B-A09A-5AA14926D25D}"/>
              </a:ext>
            </a:extLst>
          </p:cNvPr>
          <p:cNvSpPr txBox="1"/>
          <p:nvPr/>
        </p:nvSpPr>
        <p:spPr>
          <a:xfrm>
            <a:off x="7208888" y="3464258"/>
            <a:ext cx="8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C701A-F12F-2D47-9453-20B8E195DA38}"/>
              </a:ext>
            </a:extLst>
          </p:cNvPr>
          <p:cNvSpPr txBox="1"/>
          <p:nvPr/>
        </p:nvSpPr>
        <p:spPr>
          <a:xfrm>
            <a:off x="1720867" y="2383091"/>
            <a:ext cx="37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207CF4-0555-824A-99AD-189197E08388}"/>
              </a:ext>
            </a:extLst>
          </p:cNvPr>
          <p:cNvSpPr txBox="1"/>
          <p:nvPr/>
        </p:nvSpPr>
        <p:spPr>
          <a:xfrm>
            <a:off x="2345877" y="2597135"/>
            <a:ext cx="37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8996D5-105B-CC4F-87D8-5FE9479BBBB0}"/>
              </a:ext>
            </a:extLst>
          </p:cNvPr>
          <p:cNvSpPr txBox="1"/>
          <p:nvPr/>
        </p:nvSpPr>
        <p:spPr>
          <a:xfrm>
            <a:off x="1840733" y="2800905"/>
            <a:ext cx="37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093EF1-DA4E-0842-80AD-0CAA8FCAFBB1}"/>
              </a:ext>
            </a:extLst>
          </p:cNvPr>
          <p:cNvSpPr txBox="1"/>
          <p:nvPr/>
        </p:nvSpPr>
        <p:spPr>
          <a:xfrm>
            <a:off x="7166892" y="5016819"/>
            <a:ext cx="8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C88E2A-0472-684A-9605-539124D3B3A2}"/>
              </a:ext>
            </a:extLst>
          </p:cNvPr>
          <p:cNvSpPr txBox="1"/>
          <p:nvPr/>
        </p:nvSpPr>
        <p:spPr>
          <a:xfrm>
            <a:off x="5317150" y="4810035"/>
            <a:ext cx="8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0F890A-D33E-FF4E-A02D-6997DD98C363}"/>
              </a:ext>
            </a:extLst>
          </p:cNvPr>
          <p:cNvSpPr/>
          <p:nvPr/>
        </p:nvSpPr>
        <p:spPr>
          <a:xfrm>
            <a:off x="848260" y="3895449"/>
            <a:ext cx="1504521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16456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 bldLvl="3" autoUpdateAnimBg="0"/>
      <p:bldP spid="9" grpId="0" animBg="1"/>
      <p:bldP spid="15" grpId="0" animBg="1"/>
      <p:bldP spid="4" grpId="0" animBg="1"/>
      <p:bldP spid="16" grpId="0" animBg="1"/>
      <p:bldP spid="14" grpId="0"/>
      <p:bldP spid="17" grpId="0"/>
      <p:bldP spid="19" grpId="0"/>
      <p:bldP spid="20" grpId="0"/>
      <p:bldP spid="21" grpId="0"/>
      <p:bldP spid="22" grpId="0"/>
      <p:bldP spid="22" grpId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A96009-6E4D-874C-97BD-DA5A1403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D6FF80A-86E6-C74E-95CC-6B03C672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4E7EE9B-868F-D949-974B-0B3D24B32403}" type="slidenum">
              <a:rPr lang="en-US" altLang="en-US" sz="1400"/>
              <a:pPr algn="r" eaLnBrk="1" hangingPunct="1"/>
              <a:t>27</a:t>
            </a:fld>
            <a:endParaRPr lang="en-US" altLang="en-US" sz="1400" dirty="0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87679AD-ECCA-3D41-A0BD-5C18483E4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Channels and Countermeasures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(One outstanding packet)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7D4059-5E1B-DF4A-88D5-6F05D3126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“Lossy” Channel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sz="1400" dirty="0"/>
              <a:t>The channel looses the packet. The packet never makes it to the receiver.</a:t>
            </a:r>
          </a:p>
          <a:p>
            <a:r>
              <a:rPr lang="en-US" altLang="en-US" sz="1700" b="1" dirty="0"/>
              <a:t>Such a channel needs </a:t>
            </a:r>
          </a:p>
          <a:p>
            <a:pPr lvl="1"/>
            <a:r>
              <a:rPr lang="en-US" altLang="en-US" sz="1400" dirty="0"/>
              <a:t>At the </a:t>
            </a:r>
            <a:r>
              <a:rPr lang="en-US" altLang="en-US" sz="1400" b="1" dirty="0">
                <a:solidFill>
                  <a:srgbClr val="00B0F0"/>
                </a:solidFill>
              </a:rPr>
              <a:t>receiver</a:t>
            </a:r>
          </a:p>
          <a:p>
            <a:pPr lvl="2"/>
            <a:r>
              <a:rPr lang="en-US" altLang="en-US" sz="1250" dirty="0"/>
              <a:t>Detection?</a:t>
            </a:r>
          </a:p>
          <a:p>
            <a:pPr lvl="2"/>
            <a:r>
              <a:rPr lang="en-US" altLang="en-US" sz="1250" dirty="0"/>
              <a:t>Acknowledgement mechanism to alert sender?</a:t>
            </a:r>
          </a:p>
          <a:p>
            <a:pPr lvl="2"/>
            <a:r>
              <a:rPr lang="en-US" altLang="en-US" sz="1250" dirty="0"/>
              <a:t>Correction?</a:t>
            </a:r>
          </a:p>
          <a:p>
            <a:pPr lvl="1"/>
            <a:r>
              <a:rPr lang="en-US" altLang="en-US" sz="1400" dirty="0"/>
              <a:t>At the </a:t>
            </a:r>
            <a:r>
              <a:rPr lang="en-US" altLang="en-US" sz="1400" b="1" dirty="0">
                <a:solidFill>
                  <a:srgbClr val="00B0F0"/>
                </a:solidFill>
              </a:rPr>
              <a:t>sender</a:t>
            </a:r>
          </a:p>
          <a:p>
            <a:pPr lvl="2"/>
            <a:r>
              <a:rPr lang="en-US" altLang="en-US" sz="1250" dirty="0"/>
              <a:t>Timeout</a:t>
            </a:r>
          </a:p>
          <a:p>
            <a:pPr lvl="2"/>
            <a:r>
              <a:rPr lang="en-US" altLang="en-US" sz="1250" dirty="0"/>
              <a:t>Retransmission</a:t>
            </a:r>
          </a:p>
          <a:p>
            <a:pPr marL="0" indent="0">
              <a:buNone/>
            </a:pPr>
            <a:endParaRPr lang="en-US" altLang="en-US" sz="1700" dirty="0"/>
          </a:p>
          <a:p>
            <a:pPr lvl="1"/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944D33-95FF-0A4B-99D1-3ED828AEC049}"/>
              </a:ext>
            </a:extLst>
          </p:cNvPr>
          <p:cNvCxnSpPr>
            <a:cxnSpLocks/>
          </p:cNvCxnSpPr>
          <p:nvPr/>
        </p:nvCxnSpPr>
        <p:spPr>
          <a:xfrm>
            <a:off x="1979789" y="4896090"/>
            <a:ext cx="5023412" cy="0"/>
          </a:xfrm>
          <a:prstGeom prst="line">
            <a:avLst/>
          </a:prstGeom>
          <a:ln w="571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677593-588C-8048-95BB-61A403F3FBA5}"/>
              </a:ext>
            </a:extLst>
          </p:cNvPr>
          <p:cNvSpPr/>
          <p:nvPr/>
        </p:nvSpPr>
        <p:spPr>
          <a:xfrm>
            <a:off x="1042239" y="4595148"/>
            <a:ext cx="937550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51BF7-C28F-8240-8D3D-4FC8648677E7}"/>
              </a:ext>
            </a:extLst>
          </p:cNvPr>
          <p:cNvSpPr/>
          <p:nvPr/>
        </p:nvSpPr>
        <p:spPr>
          <a:xfrm>
            <a:off x="7027314" y="4618297"/>
            <a:ext cx="1098632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7B40B2-5FAC-2A45-BCFF-36A8075E63B8}"/>
              </a:ext>
            </a:extLst>
          </p:cNvPr>
          <p:cNvSpPr/>
          <p:nvPr/>
        </p:nvSpPr>
        <p:spPr>
          <a:xfrm>
            <a:off x="6713834" y="3850432"/>
            <a:ext cx="1828800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697FAB-98CA-7D4D-A94F-10D9AD4CB40E}"/>
              </a:ext>
            </a:extLst>
          </p:cNvPr>
          <p:cNvSpPr/>
          <p:nvPr/>
        </p:nvSpPr>
        <p:spPr>
          <a:xfrm>
            <a:off x="6713833" y="5355621"/>
            <a:ext cx="1909823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Correction?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72EA35-257A-044A-A0E9-C3CBD3C11D4A}"/>
              </a:ext>
            </a:extLst>
          </p:cNvPr>
          <p:cNvCxnSpPr/>
          <p:nvPr/>
        </p:nvCxnSpPr>
        <p:spPr>
          <a:xfrm flipH="1">
            <a:off x="5174401" y="5173882"/>
            <a:ext cx="1365813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998686-DE35-4F48-AA42-90E4F85C0122}"/>
              </a:ext>
            </a:extLst>
          </p:cNvPr>
          <p:cNvSpPr/>
          <p:nvPr/>
        </p:nvSpPr>
        <p:spPr>
          <a:xfrm>
            <a:off x="5382746" y="5254906"/>
            <a:ext cx="844952" cy="381965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3DEFDB-A609-224B-81A4-EE983EE5BC02}"/>
              </a:ext>
            </a:extLst>
          </p:cNvPr>
          <p:cNvSpPr/>
          <p:nvPr/>
        </p:nvSpPr>
        <p:spPr>
          <a:xfrm>
            <a:off x="332307" y="5225762"/>
            <a:ext cx="2400619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Retransmission?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70CCE-8B56-F04B-A09A-5AA14926D25D}"/>
              </a:ext>
            </a:extLst>
          </p:cNvPr>
          <p:cNvSpPr txBox="1"/>
          <p:nvPr/>
        </p:nvSpPr>
        <p:spPr>
          <a:xfrm>
            <a:off x="7208888" y="3464258"/>
            <a:ext cx="8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C701A-F12F-2D47-9453-20B8E195DA38}"/>
              </a:ext>
            </a:extLst>
          </p:cNvPr>
          <p:cNvSpPr txBox="1"/>
          <p:nvPr/>
        </p:nvSpPr>
        <p:spPr>
          <a:xfrm>
            <a:off x="1720867" y="2383091"/>
            <a:ext cx="37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207CF4-0555-824A-99AD-189197E08388}"/>
              </a:ext>
            </a:extLst>
          </p:cNvPr>
          <p:cNvSpPr txBox="1"/>
          <p:nvPr/>
        </p:nvSpPr>
        <p:spPr>
          <a:xfrm>
            <a:off x="2345877" y="2597135"/>
            <a:ext cx="37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8996D5-105B-CC4F-87D8-5FE9479BBBB0}"/>
              </a:ext>
            </a:extLst>
          </p:cNvPr>
          <p:cNvSpPr txBox="1"/>
          <p:nvPr/>
        </p:nvSpPr>
        <p:spPr>
          <a:xfrm>
            <a:off x="1840733" y="2800905"/>
            <a:ext cx="37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093EF1-DA4E-0842-80AD-0CAA8FCAFBB1}"/>
              </a:ext>
            </a:extLst>
          </p:cNvPr>
          <p:cNvSpPr txBox="1"/>
          <p:nvPr/>
        </p:nvSpPr>
        <p:spPr>
          <a:xfrm>
            <a:off x="7166892" y="5016819"/>
            <a:ext cx="8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C88E2A-0472-684A-9605-539124D3B3A2}"/>
              </a:ext>
            </a:extLst>
          </p:cNvPr>
          <p:cNvSpPr txBox="1"/>
          <p:nvPr/>
        </p:nvSpPr>
        <p:spPr>
          <a:xfrm>
            <a:off x="5317150" y="4810035"/>
            <a:ext cx="8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0F890A-D33E-FF4E-A02D-6997DD98C363}"/>
              </a:ext>
            </a:extLst>
          </p:cNvPr>
          <p:cNvSpPr/>
          <p:nvPr/>
        </p:nvSpPr>
        <p:spPr>
          <a:xfrm>
            <a:off x="848260" y="3895449"/>
            <a:ext cx="1504521" cy="5826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961263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51BC-A668-7E40-9AEE-E0AB58C2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D07B-59BD-EF4C-BD16-0D754699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20EBFD4-801A-504C-A1CF-8BCA2A3E8DF6}" type="slidenum">
              <a:rPr lang="en-US" altLang="en-US" sz="1400"/>
              <a:pPr algn="r" eaLnBrk="1" hangingPunct="1"/>
              <a:t>28</a:t>
            </a:fld>
            <a:endParaRPr lang="en-US" altLang="en-US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E249C0D-37AE-5C46-8641-FF555042C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Long Should The Timeout Be?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9128CE1-FF1F-3544-9358-0D5151D02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5088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Consider a lossy channel</a:t>
            </a:r>
          </a:p>
          <a:p>
            <a:pPr eaLnBrk="1" hangingPunct="1">
              <a:defRPr/>
            </a:pPr>
            <a:r>
              <a:rPr lang="en-US" sz="2400" dirty="0"/>
              <a:t>How long should a sender wait before resending?</a:t>
            </a:r>
          </a:p>
          <a:p>
            <a:pPr eaLnBrk="1" hangingPunct="1">
              <a:defRPr/>
            </a:pPr>
            <a:r>
              <a:rPr lang="en-US" sz="2400" dirty="0"/>
              <a:t>If the timeout is </a:t>
            </a:r>
            <a:r>
              <a:rPr lang="en-US" sz="2400" dirty="0">
                <a:solidFill>
                  <a:srgbClr val="00B0F0"/>
                </a:solidFill>
              </a:rPr>
              <a:t>too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large</a:t>
            </a:r>
            <a:r>
              <a:rPr lang="en-US" sz="2400" dirty="0"/>
              <a:t>, the sender will waste time waiting for the ack of a lost packet</a:t>
            </a:r>
          </a:p>
          <a:p>
            <a:pPr>
              <a:defRPr/>
            </a:pPr>
            <a:r>
              <a:rPr lang="en-US" sz="2400" dirty="0"/>
              <a:t>If the timeout is </a:t>
            </a:r>
            <a:r>
              <a:rPr lang="en-US" sz="2400" dirty="0">
                <a:solidFill>
                  <a:srgbClr val="00B0F0"/>
                </a:solidFill>
              </a:rPr>
              <a:t>too small</a:t>
            </a:r>
            <a:r>
              <a:rPr lang="en-US" sz="2400" dirty="0"/>
              <a:t>, the sender may resend a packet that was not lost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/>
              <a:t>Solution</a:t>
            </a:r>
            <a:r>
              <a:rPr lang="en-US" sz="2400" dirty="0"/>
              <a:t>: keep track of the </a:t>
            </a:r>
            <a:r>
              <a:rPr lang="en-US" sz="2400" dirty="0">
                <a:solidFill>
                  <a:srgbClr val="00B0F0"/>
                </a:solidFill>
              </a:rPr>
              <a:t>round trip time</a:t>
            </a:r>
            <a:r>
              <a:rPr lang="en-US" sz="2400" dirty="0"/>
              <a:t>. If interested, read work by </a:t>
            </a:r>
            <a:r>
              <a:rPr lang="en-US" sz="2400" dirty="0" err="1"/>
              <a:t>Karn</a:t>
            </a:r>
            <a:r>
              <a:rPr lang="en-US" sz="2400" dirty="0"/>
              <a:t> and Partridge “</a:t>
            </a:r>
            <a:r>
              <a:rPr lang="en-US" sz="2400" i="1" dirty="0"/>
              <a:t>Improving Round-Trip Times Estimates in Reliable Transport Protocols</a:t>
            </a:r>
            <a:r>
              <a:rPr lang="en-US" sz="2400" dirty="0"/>
              <a:t>”</a:t>
            </a:r>
          </a:p>
          <a:p>
            <a:pPr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8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How to correct?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Retransmission (by sender)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OR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Forward-Error-Correction (</a:t>
            </a:r>
            <a:r>
              <a:rPr lang="en-US" b="1" dirty="0">
                <a:solidFill>
                  <a:srgbClr val="3366FF"/>
                </a:solidFill>
              </a:rPr>
              <a:t>FEC</a:t>
            </a:r>
            <a:r>
              <a:rPr lang="en-US" dirty="0">
                <a:solidFill>
                  <a:srgbClr val="3366FF"/>
                </a:solidFill>
              </a:rPr>
              <a:t>) (by receiver)</a:t>
            </a:r>
          </a:p>
          <a:p>
            <a:pPr lvl="1"/>
            <a:endParaRPr lang="en-US" dirty="0">
              <a:solidFill>
                <a:srgbClr val="3366FF"/>
              </a:solidFill>
            </a:endParaRPr>
          </a:p>
          <a:p>
            <a:pPr lvl="1"/>
            <a:endParaRPr lang="en-US" dirty="0">
              <a:solidFill>
                <a:srgbClr val="3366FF"/>
              </a:solidFill>
            </a:endParaRPr>
          </a:p>
          <a:p>
            <a:pPr lvl="1"/>
            <a:endParaRPr lang="en-US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No particular reading</a:t>
            </a:r>
          </a:p>
          <a:p>
            <a:pPr marL="0" indent="0">
              <a:buNone/>
            </a:pP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or Forward Error Correction?</a:t>
            </a:r>
          </a:p>
        </p:txBody>
      </p:sp>
    </p:spTree>
    <p:extLst>
      <p:ext uri="{BB962C8B-B14F-4D97-AF65-F5344CB8AC3E}">
        <p14:creationId xmlns:p14="http://schemas.microsoft.com/office/powerpoint/2010/main" val="30639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Introduction</a:t>
            </a:r>
          </a:p>
          <a:p>
            <a:r>
              <a:rPr lang="en-US" dirty="0">
                <a:solidFill>
                  <a:srgbClr val="FF00FF"/>
                </a:solidFill>
              </a:rPr>
              <a:t>Protocol Evaluation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Performance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Correctness</a:t>
            </a:r>
          </a:p>
          <a:p>
            <a:r>
              <a:rPr lang="en-US" dirty="0">
                <a:solidFill>
                  <a:srgbClr val="FF00FF"/>
                </a:solidFill>
              </a:rPr>
              <a:t>Delay Review</a:t>
            </a:r>
          </a:p>
          <a:p>
            <a:r>
              <a:rPr lang="en-US" dirty="0">
                <a:solidFill>
                  <a:srgbClr val="3366FF"/>
                </a:solidFill>
              </a:rPr>
              <a:t>Evaluation of Stop-And-Wait Without Errors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Throughput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Efficiency</a:t>
            </a:r>
          </a:p>
          <a:p>
            <a:r>
              <a:rPr lang="en-US" dirty="0">
                <a:solidFill>
                  <a:srgbClr val="3366FF"/>
                </a:solidFill>
              </a:rPr>
              <a:t>No particular reading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Stop-And-Wait Without Errors</a:t>
            </a:r>
            <a:br>
              <a:rPr lang="en-US" dirty="0"/>
            </a:br>
            <a:r>
              <a:rPr lang="en-US" dirty="0"/>
              <a:t>(Part I)</a:t>
            </a:r>
          </a:p>
        </p:txBody>
      </p:sp>
    </p:spTree>
    <p:extLst>
      <p:ext uri="{BB962C8B-B14F-4D97-AF65-F5344CB8AC3E}">
        <p14:creationId xmlns:p14="http://schemas.microsoft.com/office/powerpoint/2010/main" val="176386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740830-F6ED-2740-BA0E-362ABF60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E904BA-B28B-9B42-8892-1250B7AF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2E9D0A7-B86C-1245-96B9-51DA734AFF57}" type="slidenum">
              <a:rPr lang="en-US" altLang="en-US" sz="1400"/>
              <a:pPr algn="r" eaLnBrk="1" hangingPunct="1"/>
              <a:t>30</a:t>
            </a:fld>
            <a:endParaRPr lang="en-US" altLang="en-US" sz="14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74BF3B3-08B1-AB41-A1F7-C06438D68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Correct Corrupted Packets?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3E5E7D-C4C5-8D46-ADDC-38A39F015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Retransmission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receiver detects the corruption in Packet P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receiver somewhat alerts the sender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sender retransmits the packet P</a:t>
            </a:r>
          </a:p>
          <a:p>
            <a:pPr lvl="1"/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Forward Error Correction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receiver detects the corruption in Packet P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receiver corrects the corrupted packet </a:t>
            </a:r>
            <a:r>
              <a:rPr lang="en-US" altLang="en-US" b="1" dirty="0">
                <a:solidFill>
                  <a:srgbClr val="00B0F0"/>
                </a:solidFill>
              </a:rPr>
              <a:t>without requesting a retransmission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the sender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possible with techniques such as </a:t>
            </a:r>
            <a:r>
              <a:rPr lang="en-US" altLang="en-US" b="1" i="1" dirty="0">
                <a:solidFill>
                  <a:srgbClr val="00B0F0"/>
                </a:solidFill>
              </a:rPr>
              <a:t>Hamming Codes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en-US" altLang="en-US" b="1" i="1" dirty="0">
                <a:solidFill>
                  <a:srgbClr val="00B0F0"/>
                </a:solidFill>
              </a:rPr>
              <a:t>Crossed Parities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(covered earlier).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07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740830-F6ED-2740-BA0E-362ABF60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E904BA-B28B-9B42-8892-1250B7AF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2E9D0A7-B86C-1245-96B9-51DA734AFF57}" type="slidenum">
              <a:rPr lang="en-US" altLang="en-US" sz="1400"/>
              <a:pPr algn="r" eaLnBrk="1" hangingPunct="1"/>
              <a:t>31</a:t>
            </a:fld>
            <a:endParaRPr lang="en-US" altLang="en-US" sz="14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74BF3B3-08B1-AB41-A1F7-C06438D68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Retransmission or Forward Error Correction?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3E5E7D-C4C5-8D46-ADDC-38A39F015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a </a:t>
            </a:r>
            <a:r>
              <a:rPr lang="en-US" altLang="en-US" b="1" dirty="0"/>
              <a:t>frame</a:t>
            </a:r>
            <a:r>
              <a:rPr lang="en-US" altLang="en-US" dirty="0"/>
              <a:t> of </a:t>
            </a:r>
            <a:r>
              <a:rPr lang="en-US" altLang="en-US" b="1" i="1" dirty="0"/>
              <a:t>n</a:t>
            </a:r>
            <a:r>
              <a:rPr lang="en-US" altLang="en-US" dirty="0"/>
              <a:t> bits to be sent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In order to </a:t>
            </a:r>
            <a:r>
              <a:rPr lang="en-US" altLang="en-US" b="1" dirty="0">
                <a:solidFill>
                  <a:srgbClr val="00B050"/>
                </a:solidFill>
              </a:rPr>
              <a:t>detect</a:t>
            </a:r>
            <a:r>
              <a:rPr lang="en-US" altLang="en-US" dirty="0"/>
              <a:t> up to </a:t>
            </a:r>
            <a:r>
              <a:rPr lang="en-US" altLang="en-US" b="1" dirty="0"/>
              <a:t>k</a:t>
            </a:r>
            <a:r>
              <a:rPr lang="en-US" altLang="en-US" dirty="0"/>
              <a:t> corrupted bits, we need to add </a:t>
            </a:r>
            <a:r>
              <a:rPr lang="en-US" altLang="en-US" b="1" i="1" dirty="0">
                <a:solidFill>
                  <a:srgbClr val="00B0F0"/>
                </a:solidFill>
              </a:rPr>
              <a:t>m</a:t>
            </a:r>
            <a:r>
              <a:rPr lang="en-US" altLang="en-US" dirty="0"/>
              <a:t> check bits.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To be able to </a:t>
            </a:r>
            <a:r>
              <a:rPr lang="en-US" altLang="en-US" dirty="0">
                <a:solidFill>
                  <a:srgbClr val="00B050"/>
                </a:solidFill>
              </a:rPr>
              <a:t>detect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FF0000"/>
                </a:solidFill>
              </a:rPr>
              <a:t>correct</a:t>
            </a:r>
            <a:r>
              <a:rPr lang="en-US" altLang="en-US" dirty="0"/>
              <a:t> up to </a:t>
            </a:r>
            <a:r>
              <a:rPr lang="en-US" altLang="en-US" b="1" dirty="0"/>
              <a:t>k</a:t>
            </a:r>
            <a:r>
              <a:rPr lang="en-US" altLang="en-US" dirty="0"/>
              <a:t> corrupted bits, we need </a:t>
            </a:r>
            <a:r>
              <a:rPr lang="en-US" altLang="en-US" b="1" i="1" dirty="0">
                <a:solidFill>
                  <a:srgbClr val="00B0F0"/>
                </a:solidFill>
              </a:rPr>
              <a:t>m</a:t>
            </a:r>
            <a:r>
              <a:rPr lang="en-US" altLang="en-US" b="1" i="1" dirty="0">
                <a:solidFill>
                  <a:srgbClr val="00B0F0"/>
                </a:solidFill>
                <a:latin typeface="Arial" panose="020B0604020202020204" pitchFamily="34" charset="0"/>
              </a:rPr>
              <a:t>’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ja-JP" dirty="0"/>
              <a:t>check bits.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06E11DC-FB5E-1D4B-90A5-7DEF06FA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11430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’</a:t>
            </a:r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&gt; m</a:t>
            </a:r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A52C9-D2C4-C34A-B94A-B203AC8D99AA}"/>
              </a:ext>
            </a:extLst>
          </p:cNvPr>
          <p:cNvSpPr/>
          <p:nvPr/>
        </p:nvSpPr>
        <p:spPr>
          <a:xfrm>
            <a:off x="1230086" y="2046514"/>
            <a:ext cx="3363685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B0645-61EB-E64B-B54F-C484546F7748}"/>
              </a:ext>
            </a:extLst>
          </p:cNvPr>
          <p:cNvSpPr txBox="1"/>
          <p:nvPr/>
        </p:nvSpPr>
        <p:spPr>
          <a:xfrm>
            <a:off x="2144487" y="1992086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Frame (n bits)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836ECD-0957-374C-B41F-305B8345F8A9}"/>
              </a:ext>
            </a:extLst>
          </p:cNvPr>
          <p:cNvSpPr/>
          <p:nvPr/>
        </p:nvSpPr>
        <p:spPr>
          <a:xfrm>
            <a:off x="1230082" y="2993574"/>
            <a:ext cx="3363685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7590B-BC10-C247-99C6-828EAD0ED100}"/>
              </a:ext>
            </a:extLst>
          </p:cNvPr>
          <p:cNvSpPr txBox="1"/>
          <p:nvPr/>
        </p:nvSpPr>
        <p:spPr>
          <a:xfrm>
            <a:off x="2144483" y="2939146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Frame (n bits)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76B1E-BF2F-0645-AF7F-BB9C4C0886AD}"/>
              </a:ext>
            </a:extLst>
          </p:cNvPr>
          <p:cNvSpPr/>
          <p:nvPr/>
        </p:nvSpPr>
        <p:spPr>
          <a:xfrm>
            <a:off x="4593767" y="2993574"/>
            <a:ext cx="1970322" cy="2721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0FB6B-74E7-0D41-8B2B-2736ED864CCC}"/>
              </a:ext>
            </a:extLst>
          </p:cNvPr>
          <p:cNvSpPr txBox="1"/>
          <p:nvPr/>
        </p:nvSpPr>
        <p:spPr>
          <a:xfrm>
            <a:off x="4985649" y="293914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 check bits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72D0F-676C-9E4E-9281-41619A2311FE}"/>
              </a:ext>
            </a:extLst>
          </p:cNvPr>
          <p:cNvSpPr/>
          <p:nvPr/>
        </p:nvSpPr>
        <p:spPr>
          <a:xfrm>
            <a:off x="1230083" y="4158346"/>
            <a:ext cx="3363685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51063-A02C-A24E-BDC4-C427B929F82C}"/>
              </a:ext>
            </a:extLst>
          </p:cNvPr>
          <p:cNvSpPr txBox="1"/>
          <p:nvPr/>
        </p:nvSpPr>
        <p:spPr>
          <a:xfrm>
            <a:off x="2144484" y="410391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Frame (n bits)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DE4BF4-5E7B-FE47-AC1E-FC87E01CBF3F}"/>
              </a:ext>
            </a:extLst>
          </p:cNvPr>
          <p:cNvSpPr/>
          <p:nvPr/>
        </p:nvSpPr>
        <p:spPr>
          <a:xfrm>
            <a:off x="4593768" y="4158346"/>
            <a:ext cx="3418118" cy="2721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F0BA64-F15B-FB4C-B463-64BC8E8CCDA1}"/>
              </a:ext>
            </a:extLst>
          </p:cNvPr>
          <p:cNvSpPr txBox="1"/>
          <p:nvPr/>
        </p:nvSpPr>
        <p:spPr>
          <a:xfrm>
            <a:off x="4985650" y="410391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m’</a:t>
            </a:r>
            <a:r>
              <a:rPr lang="en-US" dirty="0">
                <a:solidFill>
                  <a:schemeClr val="bg1"/>
                </a:solidFill>
              </a:rPr>
              <a:t> check bits</a:t>
            </a:r>
          </a:p>
        </p:txBody>
      </p:sp>
    </p:spTree>
    <p:extLst>
      <p:ext uri="{BB962C8B-B14F-4D97-AF65-F5344CB8AC3E}">
        <p14:creationId xmlns:p14="http://schemas.microsoft.com/office/powerpoint/2010/main" val="176716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 bldLvl="2" autoUpdateAnimBg="0"/>
      <p:bldP spid="6149" grpId="0" animBg="1" autoUpdateAnimBg="0"/>
      <p:bldP spid="2" grpId="0" animBg="1"/>
      <p:bldP spid="10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72FC9F-C7EA-4A41-8D53-984135B4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5A94D6-19DD-8C43-8B51-9308041C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0473817-FD1F-2A43-BF37-841545477908}" type="slidenum">
              <a:rPr lang="en-US" altLang="en-US" sz="1400"/>
              <a:pPr algn="r" eaLnBrk="1" hangingPunct="1"/>
              <a:t>32</a:t>
            </a:fld>
            <a:endParaRPr lang="en-US" altLang="en-US" sz="1400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71469D1-C75C-A647-9080-9742BD69B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a channel with packet error rate is </a:t>
            </a:r>
            <a:r>
              <a:rPr lang="en-US" altLang="en-US" b="1" i="1" dirty="0"/>
              <a:t>p </a:t>
            </a:r>
            <a:r>
              <a:rPr lang="en-US" altLang="en-US" dirty="0"/>
              <a:t>(there are never more than k corrupted bits per packet sent). </a:t>
            </a:r>
          </a:p>
          <a:p>
            <a:pPr eaLnBrk="1" hangingPunct="1"/>
            <a:r>
              <a:rPr lang="en-US" altLang="en-US" dirty="0"/>
              <a:t>If we use error detection with retransmission, each frame has size </a:t>
            </a:r>
            <a:r>
              <a:rPr lang="en-US" altLang="en-US" b="1" i="1" dirty="0" err="1"/>
              <a:t>n+m</a:t>
            </a:r>
            <a:endParaRPr lang="en-US" altLang="en-US" b="1" i="1" dirty="0"/>
          </a:p>
          <a:p>
            <a:pPr eaLnBrk="1" hangingPunct="1"/>
            <a:endParaRPr lang="en-US" altLang="en-US" b="1" i="1" dirty="0"/>
          </a:p>
          <a:p>
            <a:pPr eaLnBrk="1" hangingPunct="1"/>
            <a:endParaRPr lang="en-US" altLang="en-US" b="1" i="1" dirty="0"/>
          </a:p>
          <a:p>
            <a:pPr eaLnBrk="1" hangingPunct="1"/>
            <a:r>
              <a:rPr lang="en-US" altLang="en-US" dirty="0"/>
              <a:t>If we use forward error correction, each frame has size </a:t>
            </a:r>
            <a:r>
              <a:rPr lang="en-US" altLang="en-US" b="1" dirty="0" err="1"/>
              <a:t>n+m</a:t>
            </a:r>
            <a:r>
              <a:rPr lang="ja-JP" altLang="en-US" b="1">
                <a:latin typeface="Arial" panose="020B0604020202020204" pitchFamily="34" charset="0"/>
              </a:rPr>
              <a:t>’</a:t>
            </a:r>
            <a:endParaRPr lang="en-US" altLang="en-US" b="1" dirty="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8690A52-E207-6A4C-898D-2D922E32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11430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m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&gt; m</a:t>
            </a:r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8EC2C8-1C96-7B46-86FD-FDD199E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Retransmission or Forward Error Correction?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9371B-C345-344D-B060-5AE59E51449E}"/>
              </a:ext>
            </a:extLst>
          </p:cNvPr>
          <p:cNvSpPr/>
          <p:nvPr/>
        </p:nvSpPr>
        <p:spPr>
          <a:xfrm>
            <a:off x="1230082" y="2693532"/>
            <a:ext cx="3363685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73C99-D3CD-F24E-8D8A-201ED487C6FA}"/>
              </a:ext>
            </a:extLst>
          </p:cNvPr>
          <p:cNvSpPr txBox="1"/>
          <p:nvPr/>
        </p:nvSpPr>
        <p:spPr>
          <a:xfrm>
            <a:off x="2144483" y="263910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Frame (n bits)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59A47F-E969-AC41-8067-CB3A0B190097}"/>
              </a:ext>
            </a:extLst>
          </p:cNvPr>
          <p:cNvSpPr/>
          <p:nvPr/>
        </p:nvSpPr>
        <p:spPr>
          <a:xfrm>
            <a:off x="4593767" y="2693532"/>
            <a:ext cx="1970322" cy="2721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4B151-9B0B-AF4E-B3DA-18C6D457733B}"/>
              </a:ext>
            </a:extLst>
          </p:cNvPr>
          <p:cNvSpPr txBox="1"/>
          <p:nvPr/>
        </p:nvSpPr>
        <p:spPr>
          <a:xfrm>
            <a:off x="4985649" y="263910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 check bits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D341E-6D1B-B146-96D8-BE4E2A6A4BF5}"/>
              </a:ext>
            </a:extLst>
          </p:cNvPr>
          <p:cNvSpPr/>
          <p:nvPr/>
        </p:nvSpPr>
        <p:spPr>
          <a:xfrm>
            <a:off x="1230083" y="3829730"/>
            <a:ext cx="3363685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1B6A3-FFBD-7A42-89CA-B05E2FEC63B5}"/>
              </a:ext>
            </a:extLst>
          </p:cNvPr>
          <p:cNvSpPr txBox="1"/>
          <p:nvPr/>
        </p:nvSpPr>
        <p:spPr>
          <a:xfrm>
            <a:off x="2144484" y="3775302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Frame (n bits)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B72A3-246E-6941-B5F5-9B4E486F5AA7}"/>
              </a:ext>
            </a:extLst>
          </p:cNvPr>
          <p:cNvSpPr/>
          <p:nvPr/>
        </p:nvSpPr>
        <p:spPr>
          <a:xfrm>
            <a:off x="4593768" y="3829730"/>
            <a:ext cx="3418118" cy="2721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3472F-C6EC-8444-9719-95A29EF91387}"/>
              </a:ext>
            </a:extLst>
          </p:cNvPr>
          <p:cNvSpPr txBox="1"/>
          <p:nvPr/>
        </p:nvSpPr>
        <p:spPr>
          <a:xfrm>
            <a:off x="4985650" y="377530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m’ check bits</a:t>
            </a:r>
          </a:p>
        </p:txBody>
      </p:sp>
    </p:spTree>
    <p:extLst>
      <p:ext uri="{BB962C8B-B14F-4D97-AF65-F5344CB8AC3E}">
        <p14:creationId xmlns:p14="http://schemas.microsoft.com/office/powerpoint/2010/main" val="421567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 autoUpdateAnimBg="0"/>
      <p:bldP spid="17412" grpId="0" animBg="1" autoUpdateAnimBg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26B2-662D-9749-9F8F-BC15E784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86E0-467D-E445-878B-11BA7C79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E3C4C47-AD49-4044-90F5-4D5F3F7AB757}" type="slidenum">
              <a:rPr lang="en-US" altLang="en-US" sz="1400"/>
              <a:pPr algn="r" eaLnBrk="1" hangingPunct="1"/>
              <a:t>33</a:t>
            </a:fld>
            <a:endParaRPr lang="en-US" altLang="en-US" sz="1400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300D2E8-916B-AE41-A31D-8FA41751B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If we use </a:t>
            </a:r>
            <a:r>
              <a:rPr lang="en-US" altLang="en-US" sz="2400" b="1" dirty="0">
                <a:solidFill>
                  <a:srgbClr val="00B0F0"/>
                </a:solidFill>
              </a:rPr>
              <a:t>forward error correction</a:t>
            </a:r>
            <a:r>
              <a:rPr lang="en-US" altLang="en-US" sz="2400" dirty="0"/>
              <a:t>, a packet is always successfully received. So, the cost of sending each packet and is equal to the time it takes to send (</a:t>
            </a:r>
            <a:r>
              <a:rPr lang="en-US" altLang="en-US" sz="2400" dirty="0" err="1"/>
              <a:t>n+m</a:t>
            </a:r>
            <a:r>
              <a:rPr lang="en-US" altLang="en-US" sz="2400" dirty="0">
                <a:latin typeface="Arial" panose="020B0604020202020204" pitchFamily="34" charset="0"/>
              </a:rPr>
              <a:t>’</a:t>
            </a:r>
            <a:r>
              <a:rPr lang="en-US" altLang="ja-JP" sz="2400" dirty="0"/>
              <a:t>) bits.  Denote this time as </a:t>
            </a:r>
            <a:r>
              <a:rPr lang="en-US" altLang="ja-JP" sz="2400" b="1" dirty="0">
                <a:solidFill>
                  <a:srgbClr val="00B0F0"/>
                </a:solidFill>
              </a:rPr>
              <a:t>T(</a:t>
            </a:r>
            <a:r>
              <a:rPr lang="en-US" altLang="ja-JP" sz="2400" b="1" dirty="0" err="1">
                <a:solidFill>
                  <a:srgbClr val="00B0F0"/>
                </a:solidFill>
              </a:rPr>
              <a:t>n+m</a:t>
            </a:r>
            <a:r>
              <a:rPr lang="en-US" altLang="ja-JP" sz="2400" b="1" dirty="0">
                <a:solidFill>
                  <a:srgbClr val="00B0F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 b="1" dirty="0">
                <a:solidFill>
                  <a:srgbClr val="00B0F0"/>
                </a:solidFill>
              </a:rPr>
              <a:t>).</a:t>
            </a:r>
          </a:p>
          <a:p>
            <a:r>
              <a:rPr lang="en-US" altLang="en-US" sz="2400" dirty="0"/>
              <a:t>If we use </a:t>
            </a:r>
            <a:r>
              <a:rPr lang="en-US" altLang="en-US" sz="2400" b="1" dirty="0"/>
              <a:t>error detection (</a:t>
            </a:r>
            <a:r>
              <a:rPr lang="en-US" altLang="en-US" sz="2400" b="1" dirty="0">
                <a:solidFill>
                  <a:srgbClr val="00B0F0"/>
                </a:solidFill>
              </a:rPr>
              <a:t>retransmission</a:t>
            </a:r>
            <a:r>
              <a:rPr lang="en-US" altLang="en-US" sz="2400" b="1" dirty="0"/>
              <a:t>)</a:t>
            </a:r>
            <a:r>
              <a:rPr lang="en-US" altLang="en-US" sz="2400" dirty="0"/>
              <a:t>, the packet must be resent whenever the packet gets corrupted. Suppose that the </a:t>
            </a:r>
            <a:r>
              <a:rPr lang="en-US" altLang="en-US" sz="2400" b="1" i="1" dirty="0"/>
              <a:t>penalty</a:t>
            </a:r>
            <a:r>
              <a:rPr lang="en-US" altLang="en-US" sz="2400" dirty="0"/>
              <a:t> to resend a packet is equal to </a:t>
            </a:r>
            <a:r>
              <a:rPr lang="en-US" altLang="en-US" sz="2400" b="1" i="1" dirty="0"/>
              <a:t>A</a:t>
            </a:r>
            <a:r>
              <a:rPr lang="en-US" altLang="en-US" sz="2400" dirty="0"/>
              <a:t>.  The penalty </a:t>
            </a:r>
            <a:r>
              <a:rPr lang="en-US" altLang="en-US" sz="2400" b="1" i="1" dirty="0"/>
              <a:t>A</a:t>
            </a:r>
            <a:r>
              <a:rPr lang="en-US" altLang="en-US" sz="2400" dirty="0"/>
              <a:t> includes the time to realize that the packet is corrupted. </a:t>
            </a:r>
            <a:r>
              <a:rPr lang="en-US" altLang="en-US" sz="2400" dirty="0">
                <a:solidFill>
                  <a:srgbClr val="00B0F0"/>
                </a:solidFill>
              </a:rPr>
              <a:t>How much time does it take to send successfully a packet when using error detection?</a:t>
            </a:r>
          </a:p>
          <a:p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ja-JP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F6B05-EE54-284F-A480-30557A8A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Retransmission or Forward Error Correction?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9F859F-85C0-5244-8916-E348095F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5DA014-9D27-C84E-A589-96866DFE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51265FF-8619-164B-BFDD-F3FD5A9A3447}" type="slidenum">
              <a:rPr lang="en-US" altLang="en-US" sz="1400"/>
              <a:pPr algn="r" eaLnBrk="1" hangingPunct="1"/>
              <a:t>34</a:t>
            </a:fld>
            <a:endParaRPr lang="en-US" altLang="en-US" sz="1400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F0E40C8-1801-B24F-84C7-AEDA0FD5A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3844" y="1059101"/>
            <a:ext cx="7772400" cy="155575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We are trying to answer the question: </a:t>
            </a:r>
            <a:r>
              <a:rPr lang="en-US" sz="2000" dirty="0">
                <a:solidFill>
                  <a:srgbClr val="00B0F0"/>
                </a:solidFill>
              </a:rPr>
              <a:t>how much time X does it take to send successfully a packet when using error </a:t>
            </a:r>
            <a:r>
              <a:rPr lang="en-US" sz="2000" dirty="0">
                <a:solidFill>
                  <a:srgbClr val="FF0000"/>
                </a:solidFill>
              </a:rPr>
              <a:t>detection only</a:t>
            </a:r>
            <a:r>
              <a:rPr lang="en-US" sz="2000" dirty="0">
                <a:solidFill>
                  <a:srgbClr val="00B0F0"/>
                </a:solidFill>
              </a:rPr>
              <a:t>?</a:t>
            </a:r>
          </a:p>
          <a:p>
            <a:pPr eaLnBrk="1" hangingPunct="1">
              <a:defRPr/>
            </a:pPr>
            <a:r>
              <a:rPr lang="en-US" sz="2000" dirty="0"/>
              <a:t>We can in fact derive the expected time E(X) it would take to send successfully a packet when using error detection. </a:t>
            </a:r>
          </a:p>
          <a:p>
            <a:pPr eaLnBrk="1" hangingPunct="1">
              <a:defRPr/>
            </a:pPr>
            <a:r>
              <a:rPr lang="en-US" sz="2000" dirty="0"/>
              <a:t>For simplicity, let us denote </a:t>
            </a:r>
            <a:r>
              <a:rPr lang="en-US" sz="2000" dirty="0">
                <a:solidFill>
                  <a:srgbClr val="00B0F0"/>
                </a:solidFill>
              </a:rPr>
              <a:t>T(</a:t>
            </a:r>
            <a:r>
              <a:rPr lang="en-US" sz="2000" dirty="0" err="1">
                <a:solidFill>
                  <a:srgbClr val="00B0F0"/>
                </a:solidFill>
              </a:rPr>
              <a:t>n+m</a:t>
            </a:r>
            <a:r>
              <a:rPr lang="en-US" sz="2000" dirty="0">
                <a:solidFill>
                  <a:srgbClr val="00B0F0"/>
                </a:solidFill>
              </a:rPr>
              <a:t>) = B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E58D3784-5950-5E44-B3EE-1B401A989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61785"/>
            <a:ext cx="714503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/>
              <a:t>The time is :</a:t>
            </a:r>
          </a:p>
          <a:p>
            <a:pPr eaLnBrk="1" hangingPunct="1">
              <a:buFontTx/>
              <a:buAutoNum type="arabicParenR"/>
            </a:pPr>
            <a:r>
              <a:rPr lang="en-US" altLang="en-US" sz="2000" b="1" i="1" dirty="0"/>
              <a:t>B</a:t>
            </a:r>
            <a:r>
              <a:rPr lang="en-US" altLang="en-US" sz="2000" i="1" dirty="0"/>
              <a:t> if successful the first time with probability (</a:t>
            </a:r>
            <a:r>
              <a:rPr lang="en-US" altLang="en-US" sz="2000" b="1" i="1" dirty="0"/>
              <a:t>1-p</a:t>
            </a:r>
            <a:r>
              <a:rPr lang="en-US" altLang="en-US" sz="2000" i="1" dirty="0"/>
              <a:t>)</a:t>
            </a:r>
          </a:p>
          <a:p>
            <a:pPr eaLnBrk="1" hangingPunct="1">
              <a:buFontTx/>
              <a:buAutoNum type="arabicParenR"/>
            </a:pPr>
            <a:r>
              <a:rPr lang="en-US" altLang="en-US" sz="2000" i="1" dirty="0"/>
              <a:t>2.B+</a:t>
            </a:r>
            <a:r>
              <a:rPr lang="en-US" altLang="en-US" sz="2000" b="1" i="1" dirty="0"/>
              <a:t>A</a:t>
            </a:r>
            <a:r>
              <a:rPr lang="en-US" altLang="en-US" sz="2000" i="1" dirty="0"/>
              <a:t> if successful the second time with probability </a:t>
            </a:r>
            <a:r>
              <a:rPr lang="en-US" altLang="en-US" sz="2000" b="1" i="1" dirty="0"/>
              <a:t>p.(1-p)</a:t>
            </a:r>
          </a:p>
          <a:p>
            <a:pPr eaLnBrk="1" hangingPunct="1">
              <a:buFontTx/>
              <a:buAutoNum type="arabicParenR"/>
            </a:pPr>
            <a:r>
              <a:rPr lang="en-US" altLang="en-US" sz="2000" i="1" dirty="0"/>
              <a:t>3.B+2.</a:t>
            </a:r>
            <a:r>
              <a:rPr lang="en-US" altLang="en-US" sz="2000" b="1" i="1" dirty="0"/>
              <a:t>A</a:t>
            </a:r>
            <a:r>
              <a:rPr lang="en-US" altLang="en-US" sz="2000" i="1" dirty="0"/>
              <a:t> if successful the third time with probability </a:t>
            </a:r>
            <a:r>
              <a:rPr lang="en-US" altLang="en-US" sz="2000" b="1" i="1" dirty="0"/>
              <a:t>p</a:t>
            </a:r>
            <a:r>
              <a:rPr lang="en-US" altLang="en-US" sz="2000" b="1" i="1" baseline="30000" dirty="0"/>
              <a:t>2</a:t>
            </a:r>
            <a:r>
              <a:rPr lang="en-US" altLang="en-US" sz="2000" b="1" i="1" dirty="0"/>
              <a:t>.(1-p)</a:t>
            </a:r>
          </a:p>
          <a:p>
            <a:pPr eaLnBrk="1" hangingPunct="1">
              <a:buFontTx/>
              <a:buAutoNum type="arabicParenR"/>
            </a:pPr>
            <a:r>
              <a:rPr lang="en-US" altLang="en-US" sz="2000" b="1" i="1" dirty="0"/>
              <a:t>…………………………….</a:t>
            </a:r>
          </a:p>
          <a:p>
            <a:pPr eaLnBrk="1" hangingPunct="1">
              <a:buFontTx/>
              <a:buAutoNum type="arabicParenR"/>
            </a:pPr>
            <a:r>
              <a:rPr lang="en-US" altLang="en-US" sz="2000" b="1" i="1" dirty="0" err="1"/>
              <a:t>i</a:t>
            </a:r>
            <a:r>
              <a:rPr lang="en-US" altLang="en-US" sz="2000" i="1" dirty="0" err="1"/>
              <a:t>.B</a:t>
            </a:r>
            <a:r>
              <a:rPr lang="en-US" altLang="en-US" sz="2000" i="1" dirty="0"/>
              <a:t> +(</a:t>
            </a:r>
            <a:r>
              <a:rPr lang="en-US" altLang="en-US" sz="2000" b="1" i="1" dirty="0"/>
              <a:t>i</a:t>
            </a:r>
            <a:r>
              <a:rPr lang="en-US" altLang="en-US" sz="2000" i="1" dirty="0"/>
              <a:t>-1).</a:t>
            </a:r>
            <a:r>
              <a:rPr lang="en-US" altLang="en-US" sz="2000" b="1" i="1" dirty="0"/>
              <a:t>A</a:t>
            </a:r>
            <a:r>
              <a:rPr lang="en-US" altLang="en-US" sz="2000" i="1" dirty="0"/>
              <a:t> if successful the </a:t>
            </a:r>
            <a:r>
              <a:rPr lang="en-US" altLang="en-US" sz="2000" i="1" dirty="0" err="1"/>
              <a:t>i</a:t>
            </a:r>
            <a:r>
              <a:rPr lang="en-US" altLang="en-US" sz="2000" i="1" baseline="30000" dirty="0" err="1"/>
              <a:t>th</a:t>
            </a:r>
            <a:r>
              <a:rPr lang="en-US" altLang="en-US" sz="2000" i="1" dirty="0"/>
              <a:t> time with probability </a:t>
            </a:r>
            <a:r>
              <a:rPr lang="en-US" altLang="en-US" sz="2000" b="1" i="1" dirty="0"/>
              <a:t>p</a:t>
            </a:r>
            <a:r>
              <a:rPr lang="en-US" altLang="en-US" sz="2000" b="1" i="1" baseline="30000" dirty="0"/>
              <a:t>i-1</a:t>
            </a:r>
            <a:r>
              <a:rPr lang="en-US" altLang="en-US" sz="2000" b="1" i="1" dirty="0"/>
              <a:t>.(1-p)</a:t>
            </a:r>
          </a:p>
          <a:p>
            <a:pPr eaLnBrk="1" hangingPunct="1">
              <a:buFontTx/>
              <a:buAutoNum type="arabicParenR"/>
            </a:pPr>
            <a:endParaRPr lang="en-US" altLang="en-US" sz="2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Rectangle 5">
                <a:extLst>
                  <a:ext uri="{FF2B5EF4-FFF2-40B4-BE49-F238E27FC236}">
                    <a16:creationId xmlns:a16="http://schemas.microsoft.com/office/drawing/2014/main" id="{A2A0A027-C454-4045-BB5D-AE475B1F6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61" y="4871805"/>
                <a:ext cx="8954429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Using the expression of expectation,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ＭＳ Ｐゴシック" charset="0"/>
                      </a:rPr>
                      <m:t>𝐸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ＭＳ Ｐゴシック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𝐵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)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(1−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latin typeface="Times New Roman" charset="0"/>
                  <a:ea typeface="ＭＳ Ｐゴシック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000" dirty="0">
                    <a:latin typeface="Times New Roman" charset="0"/>
                    <a:ea typeface="ＭＳ Ｐゴシック" charset="0"/>
                  </a:rPr>
                  <a:t>The expected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𝑻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𝒏</m:t>
                            </m:r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𝒎</m:t>
                            </m:r>
                          </m:e>
                        </m:d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𝒑𝑨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B0F0"/>
                    </a:solidFill>
                    <a:latin typeface="Times New Roman" charset="0"/>
                    <a:ea typeface="ＭＳ Ｐゴシック" charset="0"/>
                  </a:rPr>
                  <a:t> </a:t>
                </a:r>
                <a:endParaRPr lang="en-US" sz="2800" b="1" dirty="0">
                  <a:latin typeface="Times New Roman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19461" name="Rectangle 5">
                <a:extLst>
                  <a:ext uri="{FF2B5EF4-FFF2-40B4-BE49-F238E27FC236}">
                    <a16:creationId xmlns:a16="http://schemas.microsoft.com/office/drawing/2014/main" id="{A2A0A027-C454-4045-BB5D-AE475B1F6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61" y="4871805"/>
                <a:ext cx="8954429" cy="533400"/>
              </a:xfrm>
              <a:prstGeom prst="rect">
                <a:avLst/>
              </a:prstGeom>
              <a:blipFill>
                <a:blip r:embed="rId2"/>
                <a:stretch>
                  <a:fillRect l="-567" t="-64286" b="-13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AB8F54-8C84-534D-8DC1-5A1E6F0C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Retransmission or Forward Error Correction?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 bldLvl="2" autoUpdateAnimBg="0"/>
      <p:bldP spid="19460" grpId="0" build="p" bldLvl="2" autoUpdateAnimBg="0"/>
      <p:bldP spid="19461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EF7B-9190-2545-BE14-8D456323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DEF7-90AC-1C49-8E78-7981F55C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691C239-13C0-404B-994D-5D4623AE2BED}" type="slidenum">
              <a:rPr lang="en-US" altLang="en-US" sz="1400"/>
              <a:pPr algn="r" eaLnBrk="1" hangingPunct="1"/>
              <a:t>35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20EE34FA-E31B-454E-8602-D1A5FEFA15A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8001000" cy="4495800"/>
              </a:xfrm>
            </p:spPr>
            <p:txBody>
              <a:bodyPr/>
              <a:lstStyle/>
              <a:p>
                <a:r>
                  <a:rPr lang="en-US" altLang="en-US" sz="2000" dirty="0"/>
                  <a:t>What to choose? Retransmission or FEC?</a:t>
                </a:r>
              </a:p>
              <a:p>
                <a:pPr lvl="1"/>
                <a:r>
                  <a:rPr lang="en-US" altLang="en-US" sz="1800" dirty="0">
                    <a:solidFill>
                      <a:srgbClr val="00B0F0"/>
                    </a:solidFill>
                  </a:rPr>
                  <a:t>Error detection </a:t>
                </a:r>
                <a:r>
                  <a:rPr lang="en-US" altLang="en-US" sz="1800" dirty="0"/>
                  <a:t>(retransmission) expected time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𝑻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𝒏</m:t>
                            </m:r>
                            <m:r>
                              <a:rPr lang="en-US" sz="1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𝒎</m:t>
                            </m:r>
                          </m:e>
                        </m:d>
                        <m:r>
                          <a:rPr lang="en-US" sz="1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𝒑𝑨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altLang="en-US" sz="1800" dirty="0"/>
                  <a:t> </a:t>
                </a:r>
              </a:p>
              <a:p>
                <a:pPr lvl="1"/>
                <a:r>
                  <a:rPr lang="en-US" altLang="en-US" sz="1800" dirty="0"/>
                  <a:t>Forward error correction time is </a:t>
                </a:r>
                <a:r>
                  <a:rPr lang="en-US" altLang="en-US" sz="1800" b="1" i="1" dirty="0">
                    <a:solidFill>
                      <a:srgbClr val="00B0F0"/>
                    </a:solidFill>
                  </a:rPr>
                  <a:t>T(</a:t>
                </a:r>
                <a:r>
                  <a:rPr lang="en-US" altLang="en-US" sz="1800" b="1" i="1" dirty="0" err="1">
                    <a:solidFill>
                      <a:srgbClr val="00B0F0"/>
                    </a:solidFill>
                  </a:rPr>
                  <a:t>n+m</a:t>
                </a:r>
                <a:r>
                  <a:rPr lang="en-US" altLang="en-US" sz="1800" b="1" i="1" dirty="0">
                    <a:solidFill>
                      <a:srgbClr val="00B0F0"/>
                    </a:solidFill>
                    <a:latin typeface="Arial" panose="020B0604020202020204" pitchFamily="34" charset="0"/>
                  </a:rPr>
                  <a:t>’</a:t>
                </a:r>
                <a:r>
                  <a:rPr lang="en-US" altLang="ja-JP" sz="1800" b="1" i="1" dirty="0">
                    <a:solidFill>
                      <a:srgbClr val="00B0F0"/>
                    </a:solidFill>
                  </a:rPr>
                  <a:t>)</a:t>
                </a:r>
                <a:r>
                  <a:rPr lang="en-US" altLang="ja-JP" sz="1800" dirty="0">
                    <a:solidFill>
                      <a:srgbClr val="00B0F0"/>
                    </a:solidFill>
                  </a:rPr>
                  <a:t>.</a:t>
                </a:r>
              </a:p>
              <a:p>
                <a:pPr eaLnBrk="1" hangingPunct="1"/>
                <a:endParaRPr lang="en-US" altLang="en-US" sz="2000" dirty="0"/>
              </a:p>
              <a:p>
                <a:pPr eaLnBrk="1" hangingPunct="1"/>
                <a:r>
                  <a:rPr lang="en-US" altLang="en-US" sz="2000" dirty="0"/>
                  <a:t>If p is small, the expected cost becomes </a:t>
                </a:r>
                <a:r>
                  <a:rPr lang="en-US" altLang="en-US" sz="2000" b="1" i="1" dirty="0"/>
                  <a:t>T(</a:t>
                </a:r>
                <a:r>
                  <a:rPr lang="en-US" altLang="en-US" sz="2000" b="1" i="1" dirty="0" err="1"/>
                  <a:t>n+m</a:t>
                </a:r>
                <a:r>
                  <a:rPr lang="en-US" altLang="en-US" sz="2000" b="1" i="1" dirty="0"/>
                  <a:t>) + </a:t>
                </a:r>
                <a:r>
                  <a:rPr lang="en-US" altLang="en-US" sz="2000" b="1" i="1" dirty="0" err="1"/>
                  <a:t>p.A</a:t>
                </a:r>
                <a:r>
                  <a:rPr lang="en-US" altLang="en-US" sz="2000" dirty="0" err="1"/>
                  <a:t>.</a:t>
                </a:r>
                <a:r>
                  <a:rPr lang="en-US" altLang="en-US" sz="2000" dirty="0"/>
                  <a:t>  The answer relies on whether </a:t>
                </a:r>
                <a:r>
                  <a:rPr lang="en-US" altLang="en-US" sz="2000" b="1" i="1" dirty="0" err="1"/>
                  <a:t>p.A</a:t>
                </a:r>
                <a:r>
                  <a:rPr lang="en-US" altLang="en-US" sz="2000" dirty="0"/>
                  <a:t> compensates </a:t>
                </a:r>
                <a:r>
                  <a:rPr lang="en-US" altLang="en-US" sz="2000" dirty="0" err="1"/>
                  <a:t>transmiting</a:t>
                </a:r>
                <a:r>
                  <a:rPr lang="en-US" altLang="en-US" sz="2000" dirty="0"/>
                  <a:t> the extra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000" dirty="0"/>
                  <a:t> bits</a:t>
                </a:r>
                <a:endParaRPr lang="en-US" altLang="ja-JP" sz="2000" dirty="0"/>
              </a:p>
              <a:p>
                <a:pPr eaLnBrk="1" hangingPunct="1"/>
                <a:endParaRPr lang="en-US" altLang="en-US" sz="2000" dirty="0"/>
              </a:p>
              <a:p>
                <a:pPr eaLnBrk="1" hangingPunct="1"/>
                <a:r>
                  <a:rPr lang="en-US" altLang="en-US" sz="2000" dirty="0"/>
                  <a:t>If </a:t>
                </a:r>
                <a:r>
                  <a:rPr lang="en-US" altLang="en-US" sz="2000" b="1" i="1" dirty="0"/>
                  <a:t>p</a:t>
                </a:r>
                <a:r>
                  <a:rPr lang="en-US" altLang="en-US" sz="2000" dirty="0"/>
                  <a:t> is not small, error correction becomes more interesting as the penalty increases.</a:t>
                </a:r>
              </a:p>
              <a:p>
                <a:pPr eaLnBrk="1" hangingPunct="1"/>
                <a:endParaRPr lang="en-US" altLang="en-US" sz="2000" dirty="0"/>
              </a:p>
              <a:p>
                <a:pPr eaLnBrk="1" hangingPunct="1"/>
                <a:r>
                  <a:rPr lang="en-US" altLang="en-US" sz="2000" dirty="0"/>
                  <a:t>Sometimes, we just cannot afford to retransmit (for example real audio), then forward error correction is necessary! </a:t>
                </a: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20EE34FA-E31B-454E-8602-D1A5FEFA1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8001000" cy="4495800"/>
              </a:xfrm>
              <a:blipFill>
                <a:blip r:embed="rId2"/>
                <a:stretch>
                  <a:fillRect l="-635" t="-1412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5FAE606-E8FE-1B4B-AED1-59E32658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Retransmission or Forward Error Correction?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Evaluation of Stop-And-Wait </a:t>
            </a:r>
            <a:r>
              <a:rPr lang="en-US" dirty="0">
                <a:solidFill>
                  <a:srgbClr val="00B0F0"/>
                </a:solidFill>
              </a:rPr>
              <a:t>With</a:t>
            </a:r>
            <a:r>
              <a:rPr lang="en-US" dirty="0">
                <a:solidFill>
                  <a:srgbClr val="FF00FF"/>
                </a:solidFill>
              </a:rPr>
              <a:t> Errors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Throughput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Efficiency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No particular reading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Stop-And-Wait With Errors</a:t>
            </a:r>
          </a:p>
        </p:txBody>
      </p:sp>
    </p:spTree>
    <p:extLst>
      <p:ext uri="{BB962C8B-B14F-4D97-AF65-F5344CB8AC3E}">
        <p14:creationId xmlns:p14="http://schemas.microsoft.com/office/powerpoint/2010/main" val="313614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C7E84674-FC93-924B-BD4C-B9C07B6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B7620CD-3561-4D4C-9137-0533D5B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398D57A-1372-B94C-AF2A-4983B6A4521A}" type="slidenum">
              <a:rPr lang="en-US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/>
              <a:t>37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496709A7-9456-1B40-B379-E0BE2E8C5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419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AEB49D78-88EB-3B43-942E-0BB332DED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03675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Sender</a:t>
            </a:r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7832697C-1F11-314B-BEDD-289E2245E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248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id="{904F98ED-7A99-4B45-9CB7-13AF301BA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0" cy="3352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D2C80C77-127B-E940-B6DF-524E39E5C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5756275"/>
            <a:ext cx="10054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Receiver</a:t>
            </a:r>
          </a:p>
        </p:txBody>
      </p:sp>
      <p:sp>
        <p:nvSpPr>
          <p:cNvPr id="40995" name="Line 35">
            <a:extLst>
              <a:ext uri="{FF2B5EF4-FFF2-40B4-BE49-F238E27FC236}">
                <a16:creationId xmlns:a16="http://schemas.microsoft.com/office/drawing/2014/main" id="{BDD9824A-5AC6-AE49-904D-054DB1462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0" cy="3352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34" name="Group 74">
            <a:extLst>
              <a:ext uri="{FF2B5EF4-FFF2-40B4-BE49-F238E27FC236}">
                <a16:creationId xmlns:a16="http://schemas.microsoft.com/office/drawing/2014/main" id="{780069B2-8083-B347-B300-77EB8BD8B36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05200"/>
            <a:ext cx="2667000" cy="396875"/>
            <a:chOff x="816" y="2208"/>
            <a:chExt cx="1680" cy="250"/>
          </a:xfrm>
        </p:grpSpPr>
        <p:sp>
          <p:nvSpPr>
            <p:cNvPr id="41012" name="Line 52">
              <a:extLst>
                <a:ext uri="{FF2B5EF4-FFF2-40B4-BE49-F238E27FC236}">
                  <a16:creationId xmlns:a16="http://schemas.microsoft.com/office/drawing/2014/main" id="{D32FF011-F273-9640-81A4-DC650CB1E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4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13" name="Text Box 53">
              <a:extLst>
                <a:ext uri="{FF2B5EF4-FFF2-40B4-BE49-F238E27FC236}">
                  <a16:creationId xmlns:a16="http://schemas.microsoft.com/office/drawing/2014/main" id="{58AC2515-5B12-7B4A-A423-B2EDB64B5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208"/>
              <a:ext cx="1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T (</a:t>
              </a:r>
              <a:r>
                <a:rPr 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if</a:t>
              </a:r>
              <a:r>
                <a:rPr 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 </a:t>
              </a:r>
              <a:r>
                <a:rPr 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successful)</a:t>
              </a:r>
              <a:endPara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41037" name="Group 77">
            <a:extLst>
              <a:ext uri="{FF2B5EF4-FFF2-40B4-BE49-F238E27FC236}">
                <a16:creationId xmlns:a16="http://schemas.microsoft.com/office/drawing/2014/main" id="{679C5DF1-A0E6-2442-844A-DF90251C7FC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343400"/>
            <a:ext cx="2667000" cy="1905000"/>
            <a:chOff x="816" y="2736"/>
            <a:chExt cx="1680" cy="1200"/>
          </a:xfrm>
        </p:grpSpPr>
        <p:sp>
          <p:nvSpPr>
            <p:cNvPr id="40968" name="Rectangle 8">
              <a:extLst>
                <a:ext uri="{FF2B5EF4-FFF2-40B4-BE49-F238E27FC236}">
                  <a16:creationId xmlns:a16="http://schemas.microsoft.com/office/drawing/2014/main" id="{D0EBFD1A-492B-A24F-B420-EA6478FD1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36"/>
              <a:ext cx="480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972" name="Line 12">
              <a:extLst>
                <a:ext uri="{FF2B5EF4-FFF2-40B4-BE49-F238E27FC236}">
                  <a16:creationId xmlns:a16="http://schemas.microsoft.com/office/drawing/2014/main" id="{FBB7FA2E-257C-9C45-9B8D-132DA6D3D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973" name="Rectangle 13">
              <a:extLst>
                <a:ext uri="{FF2B5EF4-FFF2-40B4-BE49-F238E27FC236}">
                  <a16:creationId xmlns:a16="http://schemas.microsoft.com/office/drawing/2014/main" id="{73FCF0D3-ACDA-1649-823B-98F6639A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888"/>
              <a:ext cx="480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985" name="Line 25">
              <a:extLst>
                <a:ext uri="{FF2B5EF4-FFF2-40B4-BE49-F238E27FC236}">
                  <a16:creationId xmlns:a16="http://schemas.microsoft.com/office/drawing/2014/main" id="{A8BFF6B6-BF4E-5548-B24E-3EBB182BE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784"/>
              <a:ext cx="57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09" name="Text Box 49">
              <a:extLst>
                <a:ext uri="{FF2B5EF4-FFF2-40B4-BE49-F238E27FC236}">
                  <a16:creationId xmlns:a16="http://schemas.microsoft.com/office/drawing/2014/main" id="{F57D7E63-0DDA-7D41-A028-0F2FEFEB5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736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#n</a:t>
              </a:r>
            </a:p>
          </p:txBody>
        </p:sp>
        <p:sp>
          <p:nvSpPr>
            <p:cNvPr id="41022" name="Line 62">
              <a:extLst>
                <a:ext uri="{FF2B5EF4-FFF2-40B4-BE49-F238E27FC236}">
                  <a16:creationId xmlns:a16="http://schemas.microsoft.com/office/drawing/2014/main" id="{7EA71A7E-61AC-D945-91B7-7BADE80D6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8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024" name="Rectangle 64">
                <a:extLst>
                  <a:ext uri="{FF2B5EF4-FFF2-40B4-BE49-F238E27FC236}">
                    <a16:creationId xmlns:a16="http://schemas.microsoft.com/office/drawing/2014/main" id="{1C3AB555-1479-9745-8780-69B50FFACE2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066794"/>
                <a:ext cx="8458200" cy="27432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Objective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just find the average (expected) duration of a </a:t>
                </a:r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cycle</a:t>
                </a:r>
              </a:p>
              <a:p>
                <a:pPr eaLnBrk="1" hangingPunct="1">
                  <a:defRPr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Let </a:t>
                </a:r>
                <a:r>
                  <a:rPr lang="en-US" sz="20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</a:t>
                </a:r>
                <a:r>
                  <a:rPr lang="en-US" sz="2000" dirty="0">
                    <a:solidFill>
                      <a:srgbClr val="00B0F0"/>
                    </a:solidFill>
                  </a:rPr>
                  <a:t>random variable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representing the duration of a cycle (time between two different new frames)</a:t>
                </a:r>
              </a:p>
              <a:p>
                <a:pPr eaLnBrk="1" hangingPunct="1">
                  <a:defRPr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 have to compute </a:t>
                </a:r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E(X):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the expected value of </a:t>
                </a:r>
                <a:r>
                  <a:rPr lang="en-US" sz="20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</a:t>
                </a:r>
              </a:p>
              <a:p>
                <a:pPr eaLnBrk="1" hangingPunct="1">
                  <a:defRPr/>
                </a:pPr>
                <a:r>
                  <a:rPr lang="en-US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If I know E(X), then Throughput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𝑭𝒓𝒂𝒎𝒆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𝑺𝒊𝒛𝒆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024" name="Rectangle 64">
                <a:extLst>
                  <a:ext uri="{FF2B5EF4-FFF2-40B4-BE49-F238E27FC236}">
                    <a16:creationId xmlns:a16="http://schemas.microsoft.com/office/drawing/2014/main" id="{1C3AB555-1479-9745-8780-69B50FFAC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066794"/>
                <a:ext cx="8458200" cy="2743200"/>
              </a:xfrm>
              <a:blipFill>
                <a:blip r:embed="rId2"/>
                <a:stretch>
                  <a:fillRect l="-450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33" name="Group 73">
            <a:extLst>
              <a:ext uri="{FF2B5EF4-FFF2-40B4-BE49-F238E27FC236}">
                <a16:creationId xmlns:a16="http://schemas.microsoft.com/office/drawing/2014/main" id="{1F291B58-B719-5649-9B4A-AB5F9E61DB0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955925"/>
            <a:ext cx="4724400" cy="396875"/>
            <a:chOff x="864" y="1728"/>
            <a:chExt cx="2976" cy="250"/>
          </a:xfrm>
        </p:grpSpPr>
        <p:sp>
          <p:nvSpPr>
            <p:cNvPr id="41031" name="Line 71">
              <a:extLst>
                <a:ext uri="{FF2B5EF4-FFF2-40B4-BE49-F238E27FC236}">
                  <a16:creationId xmlns:a16="http://schemas.microsoft.com/office/drawing/2014/main" id="{D55D4648-BE71-EB4A-9F81-54315AE2E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32" name="Text Box 72">
              <a:extLst>
                <a:ext uri="{FF2B5EF4-FFF2-40B4-BE49-F238E27FC236}">
                  <a16:creationId xmlns:a16="http://schemas.microsoft.com/office/drawing/2014/main" id="{AD84330C-2368-DF49-998F-7C161CCE6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28"/>
              <a:ext cx="2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T</a:t>
              </a:r>
              <a:r>
                <a:rPr lang="en-US" sz="20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o</a:t>
              </a:r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 (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when</a:t>
              </a:r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 un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successful)</a:t>
              </a:r>
              <a:endPara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78DAC59-9981-1D44-A6CC-0D3A9F01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>
                <a:solidFill>
                  <a:srgbClr val="00B0F0"/>
                </a:solidFill>
              </a:rPr>
              <a:t>Big Picture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Throughput in Presence of Errors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2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4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E2B9729A-68CD-6E4E-B0CA-94985D39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F7BBDC-BF99-614E-A186-C865B21A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B7D7B59-BB42-0044-86F2-E34E934DF910}" type="slidenum">
              <a:rPr lang="en-US" altLang="en-US" sz="1400"/>
              <a:pPr algn="r" eaLnBrk="1" hangingPunct="1"/>
              <a:t>38</a:t>
            </a:fld>
            <a:endParaRPr lang="en-US" altLang="en-US" sz="1400" dirty="0"/>
          </a:p>
        </p:txBody>
      </p:sp>
      <p:sp>
        <p:nvSpPr>
          <p:cNvPr id="42007" name="Rectangle 23">
            <a:extLst>
              <a:ext uri="{FF2B5EF4-FFF2-40B4-BE49-F238E27FC236}">
                <a16:creationId xmlns:a16="http://schemas.microsoft.com/office/drawing/2014/main" id="{FE07128E-0560-A043-B07C-83ECC033B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4582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We can say:</a:t>
            </a:r>
          </a:p>
          <a:p>
            <a:pPr lvl="1" eaLnBrk="1" hangingPunct="1">
              <a:defRPr/>
            </a:pPr>
            <a:r>
              <a:rPr lang="en-US" sz="1800" dirty="0"/>
              <a:t>1) When the n</a:t>
            </a:r>
            <a:r>
              <a:rPr lang="en-US" sz="1800" baseline="30000" dirty="0"/>
              <a:t>th</a:t>
            </a:r>
            <a:r>
              <a:rPr lang="en-US" sz="1800" dirty="0"/>
              <a:t> packet is </a:t>
            </a:r>
            <a:r>
              <a:rPr lang="en-US" sz="1800" b="1" dirty="0"/>
              <a:t>successfully</a:t>
            </a:r>
            <a:r>
              <a:rPr lang="en-US" sz="1800" dirty="0"/>
              <a:t> sent, </a:t>
            </a:r>
            <a:r>
              <a:rPr lang="en-US" sz="1800" b="1" i="1" dirty="0">
                <a:solidFill>
                  <a:srgbClr val="00B0F0"/>
                </a:solidFill>
              </a:rPr>
              <a:t>X = T</a:t>
            </a:r>
          </a:p>
          <a:p>
            <a:pPr lvl="1" eaLnBrk="1" hangingPunct="1">
              <a:defRPr/>
            </a:pPr>
            <a:r>
              <a:rPr lang="en-US" sz="1800" dirty="0"/>
              <a:t>2) When </a:t>
            </a:r>
            <a:r>
              <a:rPr lang="en-US" sz="1800" b="1" dirty="0"/>
              <a:t>unsuccessful</a:t>
            </a:r>
            <a:r>
              <a:rPr lang="en-US" sz="1800" dirty="0"/>
              <a:t>, </a:t>
            </a:r>
            <a:r>
              <a:rPr lang="en-US" sz="1800" b="1" i="1" dirty="0">
                <a:solidFill>
                  <a:srgbClr val="00B0F0"/>
                </a:solidFill>
              </a:rPr>
              <a:t>X = To + Y</a:t>
            </a:r>
            <a:r>
              <a:rPr lang="en-US" sz="1800" dirty="0"/>
              <a:t>, where Y is a random variable representing the time it would take before we send the (n+1)</a:t>
            </a:r>
            <a:r>
              <a:rPr lang="en-US" sz="1800" baseline="30000" dirty="0" err="1"/>
              <a:t>th</a:t>
            </a:r>
            <a:r>
              <a:rPr lang="en-US" sz="1800" dirty="0"/>
              <a:t> frame</a:t>
            </a:r>
          </a:p>
          <a:p>
            <a:pPr eaLnBrk="1" hangingPunct="1">
              <a:defRPr/>
            </a:pPr>
            <a:r>
              <a:rPr lang="en-US" sz="2000" dirty="0"/>
              <a:t>Based on above, we can say:</a:t>
            </a:r>
          </a:p>
          <a:p>
            <a:pPr lvl="1" eaLnBrk="1" hangingPunct="1">
              <a:defRPr/>
            </a:pPr>
            <a:r>
              <a:rPr lang="en-US" sz="1800" b="1" i="1" dirty="0">
                <a:solidFill>
                  <a:srgbClr val="00B0F0"/>
                </a:solidFill>
              </a:rPr>
              <a:t>X = T</a:t>
            </a:r>
            <a:r>
              <a:rPr lang="en-US" sz="1800" dirty="0">
                <a:solidFill>
                  <a:srgbClr val="00B0F0"/>
                </a:solidFill>
              </a:rPr>
              <a:t>           </a:t>
            </a:r>
            <a:r>
              <a:rPr lang="en-US" sz="1800" dirty="0"/>
              <a:t>with probability  </a:t>
            </a:r>
            <a:r>
              <a:rPr lang="en-US" sz="1800" b="1" i="1" dirty="0">
                <a:solidFill>
                  <a:srgbClr val="00B0F0"/>
                </a:solidFill>
              </a:rPr>
              <a:t>(1-PER) </a:t>
            </a:r>
            <a:r>
              <a:rPr lang="en-US" sz="1200" b="1" dirty="0"/>
              <a:t>(PER= Packet Error Rate)</a:t>
            </a:r>
          </a:p>
          <a:p>
            <a:pPr lvl="1" eaLnBrk="1" hangingPunct="1">
              <a:defRPr/>
            </a:pPr>
            <a:r>
              <a:rPr lang="en-US" sz="1800" b="1" i="1" dirty="0">
                <a:solidFill>
                  <a:srgbClr val="00B050"/>
                </a:solidFill>
              </a:rPr>
              <a:t>X = To + Y</a:t>
            </a:r>
            <a:r>
              <a:rPr lang="en-US" sz="1800" dirty="0">
                <a:solidFill>
                  <a:srgbClr val="00B050"/>
                </a:solidFill>
              </a:rPr>
              <a:t>  </a:t>
            </a:r>
            <a:r>
              <a:rPr lang="en-US" sz="1800" dirty="0"/>
              <a:t>with probability  </a:t>
            </a:r>
            <a:r>
              <a:rPr lang="en-US" sz="1800" b="1" i="1" dirty="0">
                <a:solidFill>
                  <a:srgbClr val="00B050"/>
                </a:solidFill>
              </a:rPr>
              <a:t>PER</a:t>
            </a:r>
          </a:p>
          <a:p>
            <a:pPr eaLnBrk="1" hangingPunct="1">
              <a:defRPr/>
            </a:pPr>
            <a:r>
              <a:rPr lang="en-US" sz="2000" dirty="0"/>
              <a:t>What is then E(X), the expected value of X?</a:t>
            </a:r>
          </a:p>
        </p:txBody>
      </p:sp>
      <p:sp>
        <p:nvSpPr>
          <p:cNvPr id="41987" name="Line 3">
            <a:extLst>
              <a:ext uri="{FF2B5EF4-FFF2-40B4-BE49-F238E27FC236}">
                <a16:creationId xmlns:a16="http://schemas.microsoft.com/office/drawing/2014/main" id="{98718280-1997-AD4A-BF3C-280C5BEEE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4737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E50250DC-FA7E-404D-8540-859AC04D0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1562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Sender</a:t>
            </a:r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EAB2C63C-DEDD-A244-A15F-5539A6667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291263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212DDBB-F215-5846-B737-81A7AC1F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991" name="Line 7">
            <a:extLst>
              <a:ext uri="{FF2B5EF4-FFF2-40B4-BE49-F238E27FC236}">
                <a16:creationId xmlns:a16="http://schemas.microsoft.com/office/drawing/2014/main" id="{146520D9-DDF4-7A43-A8A7-B0AF4165F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A33EABBE-1F88-0540-A5E4-7D74A904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0C5EBE24-9FC5-AD48-BEFD-241348704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57738"/>
            <a:ext cx="0" cy="149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CEEBB06D-88B8-B948-95EE-800C93EB0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601980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Receiver</a:t>
            </a:r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E7A80F1A-F151-C149-B10E-799B681FE6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473700"/>
            <a:ext cx="9144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996" name="Line 12">
            <a:extLst>
              <a:ext uri="{FF2B5EF4-FFF2-40B4-BE49-F238E27FC236}">
                <a16:creationId xmlns:a16="http://schemas.microsoft.com/office/drawing/2014/main" id="{FFD90712-5674-104F-8298-75EDBB6D3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757738"/>
            <a:ext cx="0" cy="149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997" name="Text Box 13">
            <a:extLst>
              <a:ext uri="{FF2B5EF4-FFF2-40B4-BE49-F238E27FC236}">
                <a16:creationId xmlns:a16="http://schemas.microsoft.com/office/drawing/2014/main" id="{2118DF00-A3AE-3D4F-8804-6AF0F4C8E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83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</a:t>
            </a:r>
          </a:p>
        </p:txBody>
      </p:sp>
      <p:sp>
        <p:nvSpPr>
          <p:cNvPr id="41998" name="Line 14">
            <a:extLst>
              <a:ext uri="{FF2B5EF4-FFF2-40B4-BE49-F238E27FC236}">
                <a16:creationId xmlns:a16="http://schemas.microsoft.com/office/drawing/2014/main" id="{AE1F2F56-B263-7748-8D09-84F5EEF73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2355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B9FB71C5-4D52-E540-A9BE-6AFE691F7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4964113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Times New Roman" charset="0"/>
                <a:ea typeface="ＭＳ Ｐゴシック" charset="0"/>
              </a:rPr>
              <a:t>T (</a:t>
            </a:r>
            <a:r>
              <a:rPr lang="en-US" sz="1600">
                <a:latin typeface="Times New Roman" charset="0"/>
                <a:ea typeface="ＭＳ Ｐゴシック" charset="0"/>
              </a:rPr>
              <a:t>if</a:t>
            </a:r>
            <a:r>
              <a:rPr lang="en-US" sz="1600" b="1">
                <a:latin typeface="Times New Roman" charset="0"/>
                <a:ea typeface="ＭＳ Ｐゴシック" charset="0"/>
              </a:rPr>
              <a:t> </a:t>
            </a:r>
            <a:r>
              <a:rPr lang="en-US" sz="1600">
                <a:latin typeface="Times New Roman" charset="0"/>
                <a:ea typeface="ＭＳ Ｐゴシック" charset="0"/>
              </a:rPr>
              <a:t>successful)</a:t>
            </a:r>
            <a:endParaRPr lang="en-US" sz="1600" b="1">
              <a:latin typeface="Times New Roman" charset="0"/>
              <a:ea typeface="ＭＳ Ｐゴシック" charset="0"/>
            </a:endParaRPr>
          </a:p>
        </p:txBody>
      </p:sp>
      <p:sp>
        <p:nvSpPr>
          <p:cNvPr id="42000" name="Rectangle 16">
            <a:extLst>
              <a:ext uri="{FF2B5EF4-FFF2-40B4-BE49-F238E27FC236}">
                <a16:creationId xmlns:a16="http://schemas.microsoft.com/office/drawing/2014/main" id="{AE1DC092-FD80-9A4E-A59D-BF37AECD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001" name="Line 17">
            <a:extLst>
              <a:ext uri="{FF2B5EF4-FFF2-40B4-BE49-F238E27FC236}">
                <a16:creationId xmlns:a16="http://schemas.microsoft.com/office/drawing/2014/main" id="{71D403B5-86B4-9B44-8A9C-4115137EB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002" name="Line 18">
            <a:extLst>
              <a:ext uri="{FF2B5EF4-FFF2-40B4-BE49-F238E27FC236}">
                <a16:creationId xmlns:a16="http://schemas.microsoft.com/office/drawing/2014/main" id="{062E416E-A309-D345-9033-DAC5E8B3E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003" name="Rectangle 19">
            <a:extLst>
              <a:ext uri="{FF2B5EF4-FFF2-40B4-BE49-F238E27FC236}">
                <a16:creationId xmlns:a16="http://schemas.microsoft.com/office/drawing/2014/main" id="{18630FB1-CA7A-EE4B-A269-368229FD2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F19C36B4-9474-7445-AA9E-7E73E02E1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0" y="5383213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#n+1</a:t>
            </a:r>
          </a:p>
        </p:txBody>
      </p:sp>
      <p:sp>
        <p:nvSpPr>
          <p:cNvPr id="42005" name="Line 21">
            <a:extLst>
              <a:ext uri="{FF2B5EF4-FFF2-40B4-BE49-F238E27FC236}">
                <a16:creationId xmlns:a16="http://schemas.microsoft.com/office/drawing/2014/main" id="{2A2909E8-BC8B-584E-A940-02DE8F936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006" name="Line 22">
            <a:extLst>
              <a:ext uri="{FF2B5EF4-FFF2-40B4-BE49-F238E27FC236}">
                <a16:creationId xmlns:a16="http://schemas.microsoft.com/office/drawing/2014/main" id="{9D152C7A-1F27-8F43-83CB-1B705D73C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541963"/>
            <a:ext cx="9906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008" name="Rectangle 24">
            <a:extLst>
              <a:ext uri="{FF2B5EF4-FFF2-40B4-BE49-F238E27FC236}">
                <a16:creationId xmlns:a16="http://schemas.microsoft.com/office/drawing/2014/main" id="{6D33657C-5489-244E-8D25-3794A4895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009" name="Line 25">
            <a:extLst>
              <a:ext uri="{FF2B5EF4-FFF2-40B4-BE49-F238E27FC236}">
                <a16:creationId xmlns:a16="http://schemas.microsoft.com/office/drawing/2014/main" id="{9393D635-1CDA-C14A-BEB1-B27C98E2C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010" name="Line 26">
            <a:extLst>
              <a:ext uri="{FF2B5EF4-FFF2-40B4-BE49-F238E27FC236}">
                <a16:creationId xmlns:a16="http://schemas.microsoft.com/office/drawing/2014/main" id="{57559DD5-E3C2-414D-B31B-F6EBB3EA5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011" name="Rectangle 27">
            <a:extLst>
              <a:ext uri="{FF2B5EF4-FFF2-40B4-BE49-F238E27FC236}">
                <a16:creationId xmlns:a16="http://schemas.microsoft.com/office/drawing/2014/main" id="{A2523B32-3474-B344-B8D5-1C802FA71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012" name="Text Box 28">
            <a:extLst>
              <a:ext uri="{FF2B5EF4-FFF2-40B4-BE49-F238E27FC236}">
                <a16:creationId xmlns:a16="http://schemas.microsoft.com/office/drawing/2014/main" id="{28C32A8E-160D-0D4F-8A53-329546096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5383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</a:t>
            </a:r>
          </a:p>
        </p:txBody>
      </p:sp>
      <p:sp>
        <p:nvSpPr>
          <p:cNvPr id="42013" name="Line 29">
            <a:extLst>
              <a:ext uri="{FF2B5EF4-FFF2-40B4-BE49-F238E27FC236}">
                <a16:creationId xmlns:a16="http://schemas.microsoft.com/office/drawing/2014/main" id="{384B2F97-45F2-4947-82E4-1E94A9CC6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89426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014" name="Text Box 30">
            <a:extLst>
              <a:ext uri="{FF2B5EF4-FFF2-40B4-BE49-F238E27FC236}">
                <a16:creationId xmlns:a16="http://schemas.microsoft.com/office/drawing/2014/main" id="{3167A718-6405-4D4B-8B7F-6CE472C8E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4594225"/>
            <a:ext cx="3505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Times New Roman" charset="0"/>
                <a:ea typeface="ＭＳ Ｐゴシック" charset="0"/>
              </a:rPr>
              <a:t>T</a:t>
            </a:r>
            <a:r>
              <a:rPr lang="en-US" sz="1600" b="1" baseline="-25000">
                <a:latin typeface="Times New Roman" charset="0"/>
                <a:ea typeface="ＭＳ Ｐゴシック" charset="0"/>
              </a:rPr>
              <a:t>o</a:t>
            </a:r>
            <a:r>
              <a:rPr lang="en-US" sz="1600" b="1">
                <a:latin typeface="Times New Roman" charset="0"/>
                <a:ea typeface="ＭＳ Ｐゴシック" charset="0"/>
              </a:rPr>
              <a:t> (</a:t>
            </a:r>
            <a:r>
              <a:rPr lang="en-US" sz="1600">
                <a:latin typeface="Times New Roman" charset="0"/>
                <a:ea typeface="ＭＳ Ｐゴシック" charset="0"/>
              </a:rPr>
              <a:t>when</a:t>
            </a:r>
            <a:r>
              <a:rPr lang="en-US" sz="1600" b="1">
                <a:latin typeface="Times New Roman" charset="0"/>
                <a:ea typeface="ＭＳ Ｐゴシック" charset="0"/>
              </a:rPr>
              <a:t> un</a:t>
            </a:r>
            <a:r>
              <a:rPr lang="en-US" sz="1600">
                <a:latin typeface="Times New Roman" charset="0"/>
                <a:ea typeface="ＭＳ Ｐゴシック" charset="0"/>
              </a:rPr>
              <a:t>successful)</a:t>
            </a:r>
            <a:endParaRPr lang="en-US" sz="1600" b="1">
              <a:latin typeface="Times New Roman" charset="0"/>
              <a:ea typeface="ＭＳ Ｐゴシック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E77099-0F64-3247-9ECE-67B1D845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Throughput in Presence of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7B657EE0-9F4B-654C-B763-03ABA241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13513CE2-28FE-8D42-82CF-309ABCAE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090549A-35BD-F94D-9808-0BBD05DFAE88}" type="slidenum">
              <a:rPr lang="en-US" altLang="en-US" sz="1400"/>
              <a:pPr algn="r" eaLnBrk="1" hangingPunct="1"/>
              <a:t>39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>
                <a:extLst>
                  <a:ext uri="{FF2B5EF4-FFF2-40B4-BE49-F238E27FC236}">
                    <a16:creationId xmlns:a16="http://schemas.microsoft.com/office/drawing/2014/main" id="{6E7C1BA1-456C-9E48-BC73-116E8851A06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458200" cy="27432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400" dirty="0"/>
                  <a:t>Recall that:</a:t>
                </a:r>
              </a:p>
              <a:p>
                <a:pPr lvl="1" eaLnBrk="1" hangingPunct="1">
                  <a:defRPr/>
                </a:pPr>
                <a:r>
                  <a:rPr lang="en-US" sz="2000" b="1" i="1" dirty="0">
                    <a:solidFill>
                      <a:srgbClr val="00B0F0"/>
                    </a:solidFill>
                  </a:rPr>
                  <a:t>X = T</a:t>
                </a:r>
                <a:r>
                  <a:rPr lang="en-US" sz="2000" dirty="0">
                    <a:solidFill>
                      <a:srgbClr val="00B0F0"/>
                    </a:solidFill>
                  </a:rPr>
                  <a:t> </a:t>
                </a:r>
                <a:r>
                  <a:rPr lang="en-US" sz="2000" dirty="0"/>
                  <a:t>               with probability  </a:t>
                </a:r>
                <a:r>
                  <a:rPr lang="en-US" sz="2000" b="1" i="1" dirty="0">
                    <a:solidFill>
                      <a:srgbClr val="00B0F0"/>
                    </a:solidFill>
                  </a:rPr>
                  <a:t>(1-PER) </a:t>
                </a:r>
                <a:r>
                  <a:rPr lang="en-US" sz="1400" b="1" dirty="0"/>
                  <a:t>(PER= Packet Error Rate)</a:t>
                </a:r>
              </a:p>
              <a:p>
                <a:pPr lvl="1" eaLnBrk="1" hangingPunct="1">
                  <a:defRPr/>
                </a:pPr>
                <a:r>
                  <a:rPr lang="en-US" sz="2000" b="1" i="1" dirty="0">
                    <a:solidFill>
                      <a:srgbClr val="00B050"/>
                    </a:solidFill>
                  </a:rPr>
                  <a:t>X = To + Y</a:t>
                </a:r>
                <a:r>
                  <a:rPr lang="en-US" sz="2000" dirty="0"/>
                  <a:t>        with probability  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PER</a:t>
                </a:r>
              </a:p>
              <a:p>
                <a:pPr eaLnBrk="1" hangingPunct="1">
                  <a:defRPr/>
                </a:pPr>
                <a:r>
                  <a:rPr lang="en-US" sz="2400" dirty="0"/>
                  <a:t>By definition of the expected value of a random variable E(X):</a:t>
                </a: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𝑷𝑬𝑹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𝑷𝑬𝑹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</m:d>
                  </m:oMath>
                </a14:m>
                <a:endParaRPr lang="en-US" sz="2000" b="1" i="1" dirty="0"/>
              </a:p>
              <a:p>
                <a:pPr eaLnBrk="1" hangingPunct="1">
                  <a:defRPr/>
                </a:pPr>
                <a:r>
                  <a:rPr lang="en-US" sz="2400" dirty="0"/>
                  <a:t>But, what is E(Y)?</a:t>
                </a:r>
              </a:p>
            </p:txBody>
          </p:sp>
        </mc:Choice>
        <mc:Fallback xmlns="">
          <p:sp>
            <p:nvSpPr>
              <p:cNvPr id="43011" name="Rectangle 3">
                <a:extLst>
                  <a:ext uri="{FF2B5EF4-FFF2-40B4-BE49-F238E27FC236}">
                    <a16:creationId xmlns:a16="http://schemas.microsoft.com/office/drawing/2014/main" id="{6E7C1BA1-456C-9E48-BC73-116E8851A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458200" cy="2743200"/>
              </a:xfrm>
              <a:blipFill>
                <a:blip r:embed="rId2"/>
                <a:stretch>
                  <a:fillRect l="-750"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2" name="Line 4">
            <a:extLst>
              <a:ext uri="{FF2B5EF4-FFF2-40B4-BE49-F238E27FC236}">
                <a16:creationId xmlns:a16="http://schemas.microsoft.com/office/drawing/2014/main" id="{EAEE327C-1579-C742-B63F-97A1BC4EE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4737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7ED889E0-ACF4-D646-9EFD-77D96D31B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1562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Sender</a:t>
            </a:r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DEC8298F-862A-7147-8134-E0341E948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291263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8882AFE-DC97-2041-87E6-80C855A7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DC2AFD93-9ADE-1049-8D68-CFE0665E3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5B12BD74-B206-204B-8E3F-3E280BF7C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id="{2B28CE1D-85A5-2C4C-ADCA-09C71A0B1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57738"/>
            <a:ext cx="0" cy="149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80CE7FD0-BAB8-694E-B272-E11C0DB52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601980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Receiver</a:t>
            </a:r>
          </a:p>
        </p:txBody>
      </p:sp>
      <p:sp>
        <p:nvSpPr>
          <p:cNvPr id="43020" name="Line 12">
            <a:extLst>
              <a:ext uri="{FF2B5EF4-FFF2-40B4-BE49-F238E27FC236}">
                <a16:creationId xmlns:a16="http://schemas.microsoft.com/office/drawing/2014/main" id="{AB4E2B82-F064-7741-B93B-61E08A0CAA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473700"/>
            <a:ext cx="9144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Line 13">
            <a:extLst>
              <a:ext uri="{FF2B5EF4-FFF2-40B4-BE49-F238E27FC236}">
                <a16:creationId xmlns:a16="http://schemas.microsoft.com/office/drawing/2014/main" id="{95A43B54-8847-AA44-8196-45E7FA9A4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757738"/>
            <a:ext cx="0" cy="149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E03EE0F5-60B7-0446-8492-13055828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83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</a:t>
            </a:r>
          </a:p>
        </p:txBody>
      </p:sp>
      <p:grpSp>
        <p:nvGrpSpPr>
          <p:cNvPr id="43040" name="Group 32">
            <a:extLst>
              <a:ext uri="{FF2B5EF4-FFF2-40B4-BE49-F238E27FC236}">
                <a16:creationId xmlns:a16="http://schemas.microsoft.com/office/drawing/2014/main" id="{CF0B2699-1E48-9748-88DF-B6D8BDDF7DB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64113"/>
            <a:ext cx="2667000" cy="336550"/>
            <a:chOff x="816" y="3127"/>
            <a:chExt cx="1680" cy="212"/>
          </a:xfrm>
        </p:grpSpPr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6161660A-DD9B-AC4F-B6CD-91850E661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29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24" name="Text Box 16">
              <a:extLst>
                <a:ext uri="{FF2B5EF4-FFF2-40B4-BE49-F238E27FC236}">
                  <a16:creationId xmlns:a16="http://schemas.microsoft.com/office/drawing/2014/main" id="{380F10C3-4913-9141-8BED-18D2FBC98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" y="3127"/>
              <a:ext cx="14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Times New Roman" charset="0"/>
                  <a:ea typeface="ＭＳ Ｐゴシック" charset="0"/>
                </a:rPr>
                <a:t>T (</a:t>
              </a:r>
              <a:r>
                <a:rPr lang="en-US" sz="1600">
                  <a:latin typeface="Times New Roman" charset="0"/>
                  <a:ea typeface="ＭＳ Ｐゴシック" charset="0"/>
                </a:rPr>
                <a:t>if</a:t>
              </a:r>
              <a:r>
                <a:rPr lang="en-US" sz="1600" b="1">
                  <a:latin typeface="Times New Roman" charset="0"/>
                  <a:ea typeface="ＭＳ Ｐゴシック" charset="0"/>
                </a:rPr>
                <a:t> </a:t>
              </a:r>
              <a:r>
                <a:rPr lang="en-US" sz="1600">
                  <a:latin typeface="Times New Roman" charset="0"/>
                  <a:ea typeface="ＭＳ Ｐゴシック" charset="0"/>
                </a:rPr>
                <a:t>successful)</a:t>
              </a:r>
              <a:endParaRPr lang="en-US" sz="1600" b="1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43025" name="Rectangle 17">
            <a:extLst>
              <a:ext uri="{FF2B5EF4-FFF2-40B4-BE49-F238E27FC236}">
                <a16:creationId xmlns:a16="http://schemas.microsoft.com/office/drawing/2014/main" id="{9B17430A-F1E2-A64A-98DA-928F0EC8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>
            <a:extLst>
              <a:ext uri="{FF2B5EF4-FFF2-40B4-BE49-F238E27FC236}">
                <a16:creationId xmlns:a16="http://schemas.microsoft.com/office/drawing/2014/main" id="{CDCBB70A-23A4-2B4D-A6FA-DA0892986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>
            <a:extLst>
              <a:ext uri="{FF2B5EF4-FFF2-40B4-BE49-F238E27FC236}">
                <a16:creationId xmlns:a16="http://schemas.microsoft.com/office/drawing/2014/main" id="{9BE068C0-E7BE-4E45-BA5C-3E4932413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Rectangle 20">
            <a:extLst>
              <a:ext uri="{FF2B5EF4-FFF2-40B4-BE49-F238E27FC236}">
                <a16:creationId xmlns:a16="http://schemas.microsoft.com/office/drawing/2014/main" id="{C21E1877-B8C0-4447-A8DB-7645D5323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A0513E11-F02B-F24D-A590-05F7F3215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0" y="5383213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#n+1</a:t>
            </a:r>
          </a:p>
        </p:txBody>
      </p:sp>
      <p:sp>
        <p:nvSpPr>
          <p:cNvPr id="43030" name="Line 22">
            <a:extLst>
              <a:ext uri="{FF2B5EF4-FFF2-40B4-BE49-F238E27FC236}">
                <a16:creationId xmlns:a16="http://schemas.microsoft.com/office/drawing/2014/main" id="{10AB53E5-1BB1-204E-BFBF-BFE945A5F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BE25C6B1-6127-0340-AF21-9BDAE9C2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33" name="Line 25">
            <a:extLst>
              <a:ext uri="{FF2B5EF4-FFF2-40B4-BE49-F238E27FC236}">
                <a16:creationId xmlns:a16="http://schemas.microsoft.com/office/drawing/2014/main" id="{43977DA5-A122-F94A-A723-E83B46871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34" name="Line 26">
            <a:extLst>
              <a:ext uri="{FF2B5EF4-FFF2-40B4-BE49-F238E27FC236}">
                <a16:creationId xmlns:a16="http://schemas.microsoft.com/office/drawing/2014/main" id="{380B1040-8FF1-C447-BC58-C89E27893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35" name="Rectangle 27">
            <a:extLst>
              <a:ext uri="{FF2B5EF4-FFF2-40B4-BE49-F238E27FC236}">
                <a16:creationId xmlns:a16="http://schemas.microsoft.com/office/drawing/2014/main" id="{BE223065-22DD-7046-B59B-081CCA6A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036" name="Text Box 28">
            <a:extLst>
              <a:ext uri="{FF2B5EF4-FFF2-40B4-BE49-F238E27FC236}">
                <a16:creationId xmlns:a16="http://schemas.microsoft.com/office/drawing/2014/main" id="{C12EDE62-1E4C-8E44-BA7B-438669FF4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5383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</a:t>
            </a:r>
          </a:p>
        </p:txBody>
      </p:sp>
      <p:grpSp>
        <p:nvGrpSpPr>
          <p:cNvPr id="43039" name="Group 31">
            <a:extLst>
              <a:ext uri="{FF2B5EF4-FFF2-40B4-BE49-F238E27FC236}">
                <a16:creationId xmlns:a16="http://schemas.microsoft.com/office/drawing/2014/main" id="{DF23CBE3-4D34-7144-8375-C111628C375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594225"/>
            <a:ext cx="4724400" cy="336550"/>
            <a:chOff x="864" y="2894"/>
            <a:chExt cx="2976" cy="212"/>
          </a:xfrm>
        </p:grpSpPr>
        <p:sp>
          <p:nvSpPr>
            <p:cNvPr id="43037" name="Line 29">
              <a:extLst>
                <a:ext uri="{FF2B5EF4-FFF2-40B4-BE49-F238E27FC236}">
                  <a16:creationId xmlns:a16="http://schemas.microsoft.com/office/drawing/2014/main" id="{F03213E0-4C1B-364F-A735-93CC0D0D7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83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38" name="Text Box 30">
              <a:extLst>
                <a:ext uri="{FF2B5EF4-FFF2-40B4-BE49-F238E27FC236}">
                  <a16:creationId xmlns:a16="http://schemas.microsoft.com/office/drawing/2014/main" id="{387D58BC-BC6D-4549-843F-1A706F37E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2894"/>
              <a:ext cx="2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Times New Roman" charset="0"/>
                  <a:ea typeface="ＭＳ Ｐゴシック" charset="0"/>
                </a:rPr>
                <a:t>T</a:t>
              </a:r>
              <a:r>
                <a:rPr lang="en-US" sz="1600" b="1" baseline="-25000">
                  <a:latin typeface="Times New Roman" charset="0"/>
                  <a:ea typeface="ＭＳ Ｐゴシック" charset="0"/>
                </a:rPr>
                <a:t>o</a:t>
              </a:r>
              <a:r>
                <a:rPr lang="en-US" sz="1600" b="1">
                  <a:latin typeface="Times New Roman" charset="0"/>
                  <a:ea typeface="ＭＳ Ｐゴシック" charset="0"/>
                </a:rPr>
                <a:t> (</a:t>
              </a:r>
              <a:r>
                <a:rPr lang="en-US" sz="1600">
                  <a:latin typeface="Times New Roman" charset="0"/>
                  <a:ea typeface="ＭＳ Ｐゴシック" charset="0"/>
                </a:rPr>
                <a:t>when</a:t>
              </a:r>
              <a:r>
                <a:rPr lang="en-US" sz="1600" b="1">
                  <a:latin typeface="Times New Roman" charset="0"/>
                  <a:ea typeface="ＭＳ Ｐゴシック" charset="0"/>
                </a:rPr>
                <a:t> un</a:t>
              </a:r>
              <a:r>
                <a:rPr lang="en-US" sz="1600">
                  <a:latin typeface="Times New Roman" charset="0"/>
                  <a:ea typeface="ＭＳ Ｐゴシック" charset="0"/>
                </a:rPr>
                <a:t>successful)</a:t>
              </a:r>
              <a:endParaRPr lang="en-US" sz="1600" b="1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B87DDEA-CDF9-E544-A666-92E3A3BA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Throughput in Presence of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D07B-59BD-EF4C-BD16-0D754699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20EBFD4-801A-504C-A1CF-8BCA2A3E8DF6}" type="slidenum">
              <a:rPr lang="en-US" altLang="en-US" sz="1400"/>
              <a:pPr algn="r" eaLnBrk="1" hangingPunct="1"/>
              <a:t>4</a:t>
            </a:fld>
            <a:endParaRPr lang="en-US" altLang="en-US" sz="1400" dirty="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E249C0D-37AE-5C46-8641-FF555042C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 Control Protocols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9128CE1-FF1F-3544-9358-0D5151D02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Data Link Layer (point-to-point)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Point-to-point protocol (PPP)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High-level Data Link Control (HDLC)</a:t>
            </a:r>
          </a:p>
          <a:p>
            <a:pPr marL="457200" lvl="1" indent="0">
              <a:spcBef>
                <a:spcPct val="20000"/>
              </a:spcBef>
              <a:buNone/>
              <a:defRPr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Transport Layer (end-to-end)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Transmission Control Protocol (TCP) (detects and correct by retransmission)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UDP (detects only)</a:t>
            </a:r>
          </a:p>
          <a:p>
            <a:pPr marL="0" indent="0">
              <a:spcBef>
                <a:spcPct val="20000"/>
              </a:spcBef>
              <a:buNone/>
              <a:defRPr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  <a:p>
            <a:pPr marL="720090" lvl="1" indent="-342900">
              <a:spcBef>
                <a:spcPct val="20000"/>
              </a:spcBef>
              <a:buFontTx/>
              <a:buChar char="•"/>
              <a:defRPr/>
            </a:pP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  <a:p>
            <a:pPr marL="365760" indent="-285750">
              <a:spcBef>
                <a:spcPct val="20000"/>
              </a:spcBef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6F15C160-CDA3-BA4A-872C-811C7AC4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4A93A0C-C75C-2742-93AE-8A65BBD3C4A5}" type="slidenum">
              <a:rPr lang="en-US" altLang="en-US" sz="1400"/>
              <a:pPr algn="r" eaLnBrk="1" hangingPunct="1"/>
              <a:t>40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21900D78-A26D-774A-BA88-CFE50294E1D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7488" y="1181100"/>
                <a:ext cx="8810134" cy="27432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Recall that by definition of E(X):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𝑷𝑬𝑹</m:t>
                        </m:r>
                      </m:e>
                    </m:d>
                    <m:r>
                      <a:rPr lang="en-US" sz="20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𝑷𝑬𝑹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b="1" i="1" dirty="0"/>
                  <a:t> (1)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But,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what is E(Y)</a:t>
                </a:r>
                <a:r>
                  <a:rPr lang="en-US" sz="2400" dirty="0"/>
                  <a:t>? </a:t>
                </a:r>
              </a:p>
              <a:p>
                <a:pPr lvl="1">
                  <a:defRPr/>
                </a:pPr>
                <a:r>
                  <a:rPr lang="en-US" sz="2100" dirty="0"/>
                  <a:t>Recall that Y is the time until we send the next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new</a:t>
                </a:r>
                <a:r>
                  <a:rPr lang="en-US" sz="2100" dirty="0"/>
                  <a:t> frame. Then </a:t>
                </a:r>
                <a:r>
                  <a:rPr lang="en-US" sz="2100" dirty="0">
                    <a:solidFill>
                      <a:srgbClr val="00B0F0"/>
                    </a:solidFill>
                  </a:rPr>
                  <a:t>E(Y) is also the expected length of the cycle</a:t>
                </a:r>
                <a:r>
                  <a:rPr lang="en-US" sz="2100" dirty="0"/>
                  <a:t>.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Therefore, we can say that E(Y) = E(X)</a:t>
                </a:r>
              </a:p>
              <a:p>
                <a:pPr>
                  <a:defRPr/>
                </a:pPr>
                <a:r>
                  <a:rPr lang="en-US" sz="2000" dirty="0"/>
                  <a:t>Replacing E(Y) with E(X),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𝑷𝑬𝑹</m:t>
                        </m:r>
                      </m:e>
                    </m:d>
                    <m:r>
                      <a:rPr lang="en-US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𝑷𝑬𝑹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i="1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We then just have to solve the above equation for E(X)</a:t>
                </a:r>
              </a:p>
            </p:txBody>
          </p:sp>
        </mc:Choice>
        <mc:Fallback xmlns="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21900D78-A26D-774A-BA88-CFE50294E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7488" y="1181100"/>
                <a:ext cx="8810134" cy="2743200"/>
              </a:xfrm>
              <a:blipFill>
                <a:blip r:embed="rId2"/>
                <a:stretch>
                  <a:fillRect l="-71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6" name="Line 4">
            <a:extLst>
              <a:ext uri="{FF2B5EF4-FFF2-40B4-BE49-F238E27FC236}">
                <a16:creationId xmlns:a16="http://schemas.microsoft.com/office/drawing/2014/main" id="{730D98B7-6DC4-1541-A7F1-7D531C504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4737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B89470AD-6483-3240-95E8-03A85E8D8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1562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Sender</a:t>
            </a:r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0B279112-D609-884B-BD7E-8D1BC8F53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291263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7B0367FD-2B6F-6F48-BE7C-0519614FC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B1B1B40F-4D62-984F-A528-6F69AA136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0DF6D2B6-BD8A-4C4D-8F77-071D5B06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FC5A1796-E767-F14E-BEE5-8D28CFDFB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57738"/>
            <a:ext cx="0" cy="149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B1EC0C63-546B-BF49-84AA-B4E95E625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601980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Receiver</a:t>
            </a:r>
          </a:p>
        </p:txBody>
      </p:sp>
      <p:sp>
        <p:nvSpPr>
          <p:cNvPr id="44044" name="Line 12">
            <a:extLst>
              <a:ext uri="{FF2B5EF4-FFF2-40B4-BE49-F238E27FC236}">
                <a16:creationId xmlns:a16="http://schemas.microsoft.com/office/drawing/2014/main" id="{49B9C6DC-1A75-8944-907D-5FE01300B6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473700"/>
            <a:ext cx="9144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45" name="Line 13">
            <a:extLst>
              <a:ext uri="{FF2B5EF4-FFF2-40B4-BE49-F238E27FC236}">
                <a16:creationId xmlns:a16="http://schemas.microsoft.com/office/drawing/2014/main" id="{A78F93A8-0964-6648-A31D-51CB96D11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757738"/>
            <a:ext cx="0" cy="149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731538C5-C312-4C4C-923F-3EA095D3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83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</a:t>
            </a:r>
          </a:p>
        </p:txBody>
      </p:sp>
      <p:sp>
        <p:nvSpPr>
          <p:cNvPr id="44047" name="Line 15">
            <a:extLst>
              <a:ext uri="{FF2B5EF4-FFF2-40B4-BE49-F238E27FC236}">
                <a16:creationId xmlns:a16="http://schemas.microsoft.com/office/drawing/2014/main" id="{CFEB30B1-CBF5-E94E-BEDD-9CD6F2DC0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2355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48" name="Text Box 16">
            <a:extLst>
              <a:ext uri="{FF2B5EF4-FFF2-40B4-BE49-F238E27FC236}">
                <a16:creationId xmlns:a16="http://schemas.microsoft.com/office/drawing/2014/main" id="{0F2264A1-3B05-6D48-A6C7-6DF705DB8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4964113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Times New Roman" charset="0"/>
                <a:ea typeface="ＭＳ Ｐゴシック" charset="0"/>
              </a:rPr>
              <a:t>T (</a:t>
            </a:r>
            <a:r>
              <a:rPr lang="en-US" sz="1600">
                <a:latin typeface="Times New Roman" charset="0"/>
                <a:ea typeface="ＭＳ Ｐゴシック" charset="0"/>
              </a:rPr>
              <a:t>if</a:t>
            </a:r>
            <a:r>
              <a:rPr lang="en-US" sz="1600" b="1">
                <a:latin typeface="Times New Roman" charset="0"/>
                <a:ea typeface="ＭＳ Ｐゴシック" charset="0"/>
              </a:rPr>
              <a:t> </a:t>
            </a:r>
            <a:r>
              <a:rPr lang="en-US" sz="1600">
                <a:latin typeface="Times New Roman" charset="0"/>
                <a:ea typeface="ＭＳ Ｐゴシック" charset="0"/>
              </a:rPr>
              <a:t>successful)</a:t>
            </a:r>
            <a:endParaRPr lang="en-US" sz="1600" b="1">
              <a:latin typeface="Times New Roman" charset="0"/>
              <a:ea typeface="ＭＳ Ｐゴシック" charset="0"/>
            </a:endParaRPr>
          </a:p>
        </p:txBody>
      </p:sp>
      <p:sp>
        <p:nvSpPr>
          <p:cNvPr id="44049" name="Rectangle 17">
            <a:extLst>
              <a:ext uri="{FF2B5EF4-FFF2-40B4-BE49-F238E27FC236}">
                <a16:creationId xmlns:a16="http://schemas.microsoft.com/office/drawing/2014/main" id="{69130970-1330-3F4C-9E08-F9AD6974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79C76FA5-A0B2-B54C-9904-07FB90F2C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FB593DD8-A966-8A43-A990-3C92F5F52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52" name="Rectangle 20">
            <a:extLst>
              <a:ext uri="{FF2B5EF4-FFF2-40B4-BE49-F238E27FC236}">
                <a16:creationId xmlns:a16="http://schemas.microsoft.com/office/drawing/2014/main" id="{EC74B807-396C-AE49-AE40-75C1291C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53" name="Text Box 21">
            <a:extLst>
              <a:ext uri="{FF2B5EF4-FFF2-40B4-BE49-F238E27FC236}">
                <a16:creationId xmlns:a16="http://schemas.microsoft.com/office/drawing/2014/main" id="{72CD7F20-4665-2E43-8AC6-80E10A8C5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0" y="5383213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#n+1</a:t>
            </a:r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386B999D-E775-5D45-813E-636D86082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195D3E32-7E73-E84A-BF36-EC5D53DB9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541963"/>
            <a:ext cx="9906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C461E005-89D1-2E4C-B888-D6280B0F4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57" name="Line 25">
            <a:extLst>
              <a:ext uri="{FF2B5EF4-FFF2-40B4-BE49-F238E27FC236}">
                <a16:creationId xmlns:a16="http://schemas.microsoft.com/office/drawing/2014/main" id="{F86CD633-D988-6541-B116-18EAD53C6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58" name="Line 26">
            <a:extLst>
              <a:ext uri="{FF2B5EF4-FFF2-40B4-BE49-F238E27FC236}">
                <a16:creationId xmlns:a16="http://schemas.microsoft.com/office/drawing/2014/main" id="{280EEDFA-D719-6449-8A76-EF868D3CF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59" name="Rectangle 27">
            <a:extLst>
              <a:ext uri="{FF2B5EF4-FFF2-40B4-BE49-F238E27FC236}">
                <a16:creationId xmlns:a16="http://schemas.microsoft.com/office/drawing/2014/main" id="{9A272B75-3B97-FF4D-91D2-BDD01464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15A7F957-7281-1E48-A4B0-C63C0B10F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5383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</a:t>
            </a:r>
          </a:p>
        </p:txBody>
      </p:sp>
      <p:sp>
        <p:nvSpPr>
          <p:cNvPr id="44061" name="Line 29">
            <a:extLst>
              <a:ext uri="{FF2B5EF4-FFF2-40B4-BE49-F238E27FC236}">
                <a16:creationId xmlns:a16="http://schemas.microsoft.com/office/drawing/2014/main" id="{5BA8B718-950B-5244-968A-970FA8170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89426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7537B556-5F2B-0640-9638-50FB4925C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4594225"/>
            <a:ext cx="3505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Times New Roman" charset="0"/>
                <a:ea typeface="ＭＳ Ｐゴシック" charset="0"/>
              </a:rPr>
              <a:t>T</a:t>
            </a:r>
            <a:r>
              <a:rPr lang="en-US" sz="1600" b="1" baseline="-25000">
                <a:latin typeface="Times New Roman" charset="0"/>
                <a:ea typeface="ＭＳ Ｐゴシック" charset="0"/>
              </a:rPr>
              <a:t>o</a:t>
            </a:r>
            <a:r>
              <a:rPr lang="en-US" sz="1600" b="1">
                <a:latin typeface="Times New Roman" charset="0"/>
                <a:ea typeface="ＭＳ Ｐゴシック" charset="0"/>
              </a:rPr>
              <a:t> (</a:t>
            </a:r>
            <a:r>
              <a:rPr lang="en-US" sz="1600">
                <a:latin typeface="Times New Roman" charset="0"/>
                <a:ea typeface="ＭＳ Ｐゴシック" charset="0"/>
              </a:rPr>
              <a:t>when</a:t>
            </a:r>
            <a:r>
              <a:rPr lang="en-US" sz="1600" b="1">
                <a:latin typeface="Times New Roman" charset="0"/>
                <a:ea typeface="ＭＳ Ｐゴシック" charset="0"/>
              </a:rPr>
              <a:t> un</a:t>
            </a:r>
            <a:r>
              <a:rPr lang="en-US" sz="1600">
                <a:latin typeface="Times New Roman" charset="0"/>
                <a:ea typeface="ＭＳ Ｐゴシック" charset="0"/>
              </a:rPr>
              <a:t>successful)</a:t>
            </a:r>
            <a:endParaRPr lang="en-US" sz="1600" b="1">
              <a:latin typeface="Times New Roman" charset="0"/>
              <a:ea typeface="ＭＳ Ｐゴシック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F37802-733D-8944-A1AB-34BC3930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Throughput in Presence of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413F3A8A-0E78-2743-966A-F19C01EF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DFD9CB57-42A7-5E4B-A43E-9C960DB5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0930718-AB48-6347-BE4D-ABE5A38B2D6B}" type="slidenum">
              <a:rPr lang="en-US" altLang="en-US" sz="1400"/>
              <a:pPr algn="r" eaLnBrk="1" hangingPunct="1"/>
              <a:t>41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2DA44775-84A1-6241-BB70-4396B69EE20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37213"/>
                <a:ext cx="8458200" cy="27432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400" dirty="0"/>
                  <a:t>Recall: we found that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𝑷𝑬𝑹</m:t>
                        </m:r>
                      </m:e>
                    </m:d>
                    <m:r>
                      <a:rPr lang="en-US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𝑷𝑬𝑹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sz="2400" b="1" i="1" dirty="0"/>
              </a:p>
              <a:p>
                <a:pPr eaLnBrk="1" hangingPunct="1">
                  <a:defRPr/>
                </a:pPr>
                <a:r>
                  <a:rPr lang="en-US" sz="2400" dirty="0"/>
                  <a:t>Solving for E(X):</a:t>
                </a:r>
                <a:endParaRPr lang="en-US" sz="2400" b="1" i="1" dirty="0"/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f>
                      <m:f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𝑷𝑬𝑹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𝑷𝑬𝑹</m:t>
                        </m:r>
                      </m:den>
                    </m:f>
                  </m:oMath>
                </a14:m>
                <a:endParaRPr lang="en-US" sz="2400" b="1" i="1" dirty="0"/>
              </a:p>
              <a:p>
                <a:pPr eaLnBrk="1" hangingPunct="1">
                  <a:defRPr/>
                </a:pPr>
                <a:r>
                  <a:rPr lang="en-US" sz="2400" dirty="0"/>
                  <a:t>In words, the average cycle is </a:t>
                </a:r>
                <a:r>
                  <a:rPr lang="en-US" sz="2400" b="1" i="1" dirty="0"/>
                  <a:t>E(X</a:t>
                </a:r>
                <a:r>
                  <a:rPr lang="en-US" sz="2400" dirty="0"/>
                  <a:t>).</a:t>
                </a:r>
              </a:p>
              <a:p>
                <a:pPr eaLnBrk="1" hangingPunct="1">
                  <a:defRPr/>
                </a:pPr>
                <a:r>
                  <a:rPr lang="en-US" sz="2400" dirty="0"/>
                  <a:t>In other words, with errors we send one frame per </a:t>
                </a:r>
                <a:r>
                  <a:rPr lang="en-US" sz="2400" b="1" i="1" dirty="0"/>
                  <a:t>E(X)</a:t>
                </a:r>
              </a:p>
            </p:txBody>
          </p:sp>
        </mc:Choice>
        <mc:Fallback xmlns="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2DA44775-84A1-6241-BB70-4396B69EE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37213"/>
                <a:ext cx="8458200" cy="2743200"/>
              </a:xfrm>
              <a:blipFill>
                <a:blip r:embed="rId2"/>
                <a:stretch>
                  <a:fillRect l="-750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0" name="Line 4">
            <a:extLst>
              <a:ext uri="{FF2B5EF4-FFF2-40B4-BE49-F238E27FC236}">
                <a16:creationId xmlns:a16="http://schemas.microsoft.com/office/drawing/2014/main" id="{60B7BD10-004B-5C43-845F-852CF28D3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4737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1C903564-F3F1-4142-8CD8-EB2556C0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1562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Sender</a:t>
            </a:r>
          </a:p>
        </p:txBody>
      </p:sp>
      <p:sp>
        <p:nvSpPr>
          <p:cNvPr id="45062" name="Line 6">
            <a:extLst>
              <a:ext uri="{FF2B5EF4-FFF2-40B4-BE49-F238E27FC236}">
                <a16:creationId xmlns:a16="http://schemas.microsoft.com/office/drawing/2014/main" id="{7A28E0CC-9A27-BF49-BCA4-3C11E7CD9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291263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20C73CE2-2878-2D48-A02E-CB55D8849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8EC2CBB0-5B42-E14B-A744-CB15A71D0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473700"/>
            <a:ext cx="1752600" cy="774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8E570F9C-2413-DF44-A76A-648115580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66" name="Line 10">
            <a:extLst>
              <a:ext uri="{FF2B5EF4-FFF2-40B4-BE49-F238E27FC236}">
                <a16:creationId xmlns:a16="http://schemas.microsoft.com/office/drawing/2014/main" id="{3F9375A2-E4FC-9749-BE13-EEBB1F6BE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57738"/>
            <a:ext cx="0" cy="149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5E0E0B0E-DC4E-B84E-A9D4-A92199633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601980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Receiver</a:t>
            </a:r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B325F796-7625-1342-85A0-184D50D071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486400"/>
            <a:ext cx="914400" cy="7826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E225FE3B-89F8-0F4B-A67D-FA30D1BBF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0" cy="922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0" name="Text Box 14">
            <a:extLst>
              <a:ext uri="{FF2B5EF4-FFF2-40B4-BE49-F238E27FC236}">
                <a16:creationId xmlns:a16="http://schemas.microsoft.com/office/drawing/2014/main" id="{C045214D-E2C6-444B-AE22-2C32A184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83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</a:t>
            </a:r>
          </a:p>
        </p:txBody>
      </p:sp>
      <p:sp>
        <p:nvSpPr>
          <p:cNvPr id="45072" name="Text Box 16">
            <a:extLst>
              <a:ext uri="{FF2B5EF4-FFF2-40B4-BE49-F238E27FC236}">
                <a16:creationId xmlns:a16="http://schemas.microsoft.com/office/drawing/2014/main" id="{D453E18C-AE76-D14B-8FEE-BB5545B7F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4964113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Times New Roman" charset="0"/>
                <a:ea typeface="ＭＳ Ｐゴシック" charset="0"/>
              </a:rPr>
              <a:t>T (</a:t>
            </a:r>
            <a:r>
              <a:rPr lang="en-US" sz="1600">
                <a:latin typeface="Times New Roman" charset="0"/>
                <a:ea typeface="ＭＳ Ｐゴシック" charset="0"/>
              </a:rPr>
              <a:t>if</a:t>
            </a:r>
            <a:r>
              <a:rPr lang="en-US" sz="1600" b="1">
                <a:latin typeface="Times New Roman" charset="0"/>
                <a:ea typeface="ＭＳ Ｐゴシック" charset="0"/>
              </a:rPr>
              <a:t> </a:t>
            </a:r>
            <a:r>
              <a:rPr lang="en-US" sz="1600">
                <a:latin typeface="Times New Roman" charset="0"/>
                <a:ea typeface="ＭＳ Ｐゴシック" charset="0"/>
              </a:rPr>
              <a:t>successful)</a:t>
            </a:r>
            <a:endParaRPr lang="en-US" sz="1600" b="1">
              <a:latin typeface="Times New Roman" charset="0"/>
              <a:ea typeface="ＭＳ Ｐゴシック" charset="0"/>
            </a:endParaRP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32F59A92-7B92-1D4A-8070-0A3E7FC0B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A3C38BE6-B21B-E349-8486-91C37E566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6EC56B11-14E9-AF4E-A61A-737872B72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06DB8FE2-3428-8F47-9DA8-3C63158E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3EA2207D-E8F2-1E49-8827-18BE0CEB8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5383213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#n+1</a:t>
            </a: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98D9B967-FA6D-E344-826B-92E58D06C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473700"/>
            <a:ext cx="1676400" cy="774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B792803E-0217-2546-B30B-012519E2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81" name="Line 25">
            <a:extLst>
              <a:ext uri="{FF2B5EF4-FFF2-40B4-BE49-F238E27FC236}">
                <a16:creationId xmlns:a16="http://schemas.microsoft.com/office/drawing/2014/main" id="{10DCB9F9-5B9F-8D48-B623-9E588DECA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82" name="Line 26">
            <a:extLst>
              <a:ext uri="{FF2B5EF4-FFF2-40B4-BE49-F238E27FC236}">
                <a16:creationId xmlns:a16="http://schemas.microsoft.com/office/drawing/2014/main" id="{B8500AA0-CB6C-644C-BB5A-B879BC980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83" name="Rectangle 27">
            <a:extLst>
              <a:ext uri="{FF2B5EF4-FFF2-40B4-BE49-F238E27FC236}">
                <a16:creationId xmlns:a16="http://schemas.microsoft.com/office/drawing/2014/main" id="{B5341ABD-8D8E-E54F-8253-FB61705A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4A1DAF8B-2B1B-7A42-852F-2D78C6B49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5383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</a:t>
            </a:r>
          </a:p>
        </p:txBody>
      </p:sp>
      <p:sp>
        <p:nvSpPr>
          <p:cNvPr id="45088" name="Line 32">
            <a:extLst>
              <a:ext uri="{FF2B5EF4-FFF2-40B4-BE49-F238E27FC236}">
                <a16:creationId xmlns:a16="http://schemas.microsoft.com/office/drawing/2014/main" id="{8AAE2EA1-12E1-3A48-A321-5BE8DF54A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257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89" name="Text Box 33">
            <a:extLst>
              <a:ext uri="{FF2B5EF4-FFF2-40B4-BE49-F238E27FC236}">
                <a16:creationId xmlns:a16="http://schemas.microsoft.com/office/drawing/2014/main" id="{84DE6FDB-2412-F245-BA40-AB84D0ECF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Times New Roman" charset="0"/>
                <a:ea typeface="ＭＳ Ｐゴシック" charset="0"/>
              </a:rPr>
              <a:t>E(X) (</a:t>
            </a:r>
            <a:r>
              <a:rPr lang="en-US" sz="1600">
                <a:latin typeface="Times New Roman" charset="0"/>
                <a:ea typeface="ＭＳ Ｐゴシック" charset="0"/>
              </a:rPr>
              <a:t>on average)</a:t>
            </a:r>
            <a:endParaRPr lang="en-US" sz="1600" b="1">
              <a:latin typeface="Times New Roman" charset="0"/>
              <a:ea typeface="ＭＳ Ｐゴシック" charset="0"/>
            </a:endParaRPr>
          </a:p>
        </p:txBody>
      </p:sp>
      <p:sp>
        <p:nvSpPr>
          <p:cNvPr id="45090" name="Line 34">
            <a:extLst>
              <a:ext uri="{FF2B5EF4-FFF2-40B4-BE49-F238E27FC236}">
                <a16:creationId xmlns:a16="http://schemas.microsoft.com/office/drawing/2014/main" id="{4FD852A2-1CFB-024B-AF03-5DF66FDF2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953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091" name="Line 35">
            <a:extLst>
              <a:ext uri="{FF2B5EF4-FFF2-40B4-BE49-F238E27FC236}">
                <a16:creationId xmlns:a16="http://schemas.microsoft.com/office/drawing/2014/main" id="{6CBF96A6-FC3B-7F42-A2E0-BC5C3F187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953000"/>
            <a:ext cx="0" cy="1303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4FD16-D7AB-1A41-B320-DBA60BC6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Throughput in Presence of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A5A9DD87-DC38-F44D-BB2E-D952D52E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B2AE4FA8-D313-1347-97FE-4348E3977A4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599" y="1752600"/>
                <a:ext cx="8729663" cy="27432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400" dirty="0"/>
                  <a:t>Recall, we send one frame every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f>
                      <m:f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𝑷𝑬𝑹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𝑷𝑬𝑹</m:t>
                        </m:r>
                      </m:den>
                    </m:f>
                  </m:oMath>
                </a14:m>
                <a:endParaRPr lang="en-US" sz="1800" b="1" i="1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Throughput is then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. (S is the packet size)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The efficiency is by definition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𝑇h𝑟𝑜𝑢𝑔h𝑝𝑢𝑡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𝐵𝑟</m:t>
                        </m:r>
                      </m:den>
                    </m:f>
                  </m:oMath>
                </a14:m>
                <a:r>
                  <a:rPr lang="en-US" sz="24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is the bit rate)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The efficiency is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sz="2400" dirty="0"/>
                  <a:t> is the transmission time.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2400" dirty="0"/>
                  <a:t>The efficiency is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𝑃𝐸𝑅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𝑃𝐸𝑅</m:t>
                            </m:r>
                          </m:den>
                        </m:f>
                      </m:den>
                    </m:f>
                  </m:oMath>
                </a14:m>
                <a:endParaRPr lang="en-US" sz="2000" b="1" i="1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dirty="0"/>
                  <a:t>If we replace T with its value (slide # 29), i.e.,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>
                  <a:defRPr/>
                </a:pPr>
                <a:r>
                  <a:rPr lang="en-US" sz="1800" dirty="0"/>
                  <a:t>The efficiency is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 +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f>
                          <m:f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𝑷𝑬𝑹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𝑷𝑬𝑹</m:t>
                            </m:r>
                          </m:den>
                        </m:f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B2AE4FA8-D313-1347-97FE-4348E3977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599" y="1752600"/>
                <a:ext cx="8729663" cy="2743200"/>
              </a:xfrm>
              <a:blipFill>
                <a:blip r:embed="rId2"/>
                <a:stretch>
                  <a:fillRect l="-727" r="-291" b="-59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1A5271-52EB-3F44-923D-D5F0BF8B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Throughput in Presence of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05230B91-CE8B-1C4A-B854-FF39F006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60E71EAA-6C22-614F-BBF3-7B373474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0FF5D7-E72C-654F-B146-6B8B41632EFA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Rectangle 3">
                <a:extLst>
                  <a:ext uri="{FF2B5EF4-FFF2-40B4-BE49-F238E27FC236}">
                    <a16:creationId xmlns:a16="http://schemas.microsoft.com/office/drawing/2014/main" id="{A02FA100-ABC4-264A-A04B-960C2DAA94F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88925" y="1119193"/>
                <a:ext cx="8458200" cy="27432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000" b="1" dirty="0"/>
                  <a:t>Packet size = </a:t>
                </a:r>
                <a:r>
                  <a:rPr lang="en-US" sz="2000" b="1" i="1" dirty="0"/>
                  <a:t>S</a:t>
                </a:r>
                <a:r>
                  <a:rPr lang="en-US" sz="2000" b="1" dirty="0"/>
                  <a:t> = </a:t>
                </a:r>
                <a:r>
                  <a:rPr lang="en-US" sz="2000" dirty="0"/>
                  <a:t>1875 bytes, </a:t>
                </a:r>
                <a:r>
                  <a:rPr lang="en-US" sz="2000" b="1" i="1" dirty="0"/>
                  <a:t>Br</a:t>
                </a:r>
                <a:r>
                  <a:rPr lang="en-US" sz="2000" dirty="0"/>
                  <a:t> = 1.5 </a:t>
                </a:r>
                <a:r>
                  <a:rPr lang="en-US" sz="2000" dirty="0" err="1"/>
                  <a:t>Mbits</a:t>
                </a:r>
                <a:r>
                  <a:rPr lang="en-US" sz="2000" dirty="0"/>
                  <a:t>/s, </a:t>
                </a:r>
                <a:r>
                  <a:rPr lang="en-US" sz="2000" b="1" i="1" dirty="0" err="1"/>
                  <a:t>Tp</a:t>
                </a:r>
                <a:r>
                  <a:rPr lang="en-US" sz="2000" dirty="0"/>
                  <a:t> = 50ms</a:t>
                </a:r>
              </a:p>
              <a:p>
                <a:pPr eaLnBrk="1" hangingPunct="1">
                  <a:defRPr/>
                </a:pPr>
                <a:r>
                  <a:rPr lang="en-US" sz="2000" dirty="0"/>
                  <a:t>What is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Tr</a:t>
                </a:r>
                <a:r>
                  <a:rPr lang="en-US" sz="2000" dirty="0"/>
                  <a:t> ?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sz="17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1875 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𝑏𝑦𝑡𝑒𝑠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∗8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𝑏𝑦𝑡𝑒</m:t>
                        </m:r>
                      </m:num>
                      <m:den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𝑀𝑏𝑝𝑠</m:t>
                        </m:r>
                      </m:den>
                    </m:f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15,000 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num>
                      <m:den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sSup>
                          <m:sSupPr>
                            <m:ctrlPr>
                              <a:rPr lang="en-US" sz="17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7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7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 b="1" i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sz="17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US" sz="1700" b="1" dirty="0"/>
              </a:p>
              <a:p>
                <a:pPr eaLnBrk="1" hangingPunct="1">
                  <a:defRPr/>
                </a:pPr>
                <a:r>
                  <a:rPr lang="en-US" sz="2000" dirty="0"/>
                  <a:t> Let us discuss the value of the time out </a:t>
                </a:r>
                <a:r>
                  <a:rPr lang="en-US" sz="2000" b="1" i="1" dirty="0"/>
                  <a:t>T</a:t>
                </a:r>
                <a:r>
                  <a:rPr lang="en-US" sz="2000" b="1" i="1" baseline="-25000" dirty="0"/>
                  <a:t>o</a:t>
                </a:r>
                <a:r>
                  <a:rPr lang="en-US" sz="2000" b="1" i="1" dirty="0"/>
                  <a:t> </a:t>
                </a:r>
              </a:p>
              <a:p>
                <a:pPr lvl="1">
                  <a:defRPr/>
                </a:pPr>
                <a:r>
                  <a:rPr lang="en-US" sz="1600" dirty="0"/>
                  <a:t>A </a:t>
                </a:r>
                <a:r>
                  <a:rPr lang="en-US" sz="1600" i="1" dirty="0"/>
                  <a:t>reasonable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would be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2∗0.05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+0.01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0.11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=0.22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1600" dirty="0"/>
              </a:p>
              <a:p>
                <a:pPr eaLnBrk="1" hangingPunct="1">
                  <a:defRPr/>
                </a:pPr>
                <a:r>
                  <a:rPr lang="en-US" sz="2000" dirty="0"/>
                  <a:t>Let PER = 10</a:t>
                </a:r>
                <a:r>
                  <a:rPr lang="en-US" sz="2000" baseline="30000" dirty="0"/>
                  <a:t>-1</a:t>
                </a:r>
                <a:r>
                  <a:rPr lang="en-US" sz="2000" dirty="0"/>
                  <a:t> (1 packet lost every 10 packets sent)</a:t>
                </a:r>
              </a:p>
              <a:p>
                <a:pPr eaLnBrk="1" hangingPunct="1">
                  <a:defRPr/>
                </a:pPr>
                <a:r>
                  <a:rPr lang="en-US" sz="2000" dirty="0"/>
                  <a:t>What is the efficiency ?</a:t>
                </a:r>
              </a:p>
              <a:p>
                <a:pPr>
                  <a:defRPr/>
                </a:pPr>
                <a:r>
                  <a:rPr lang="en-US" sz="2000" dirty="0"/>
                  <a:t> Recall that the efficiency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sz="20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f>
                          <m:f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𝑷𝑬𝑹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𝑷𝑬𝑹</m:t>
                            </m:r>
                          </m:den>
                        </m:f>
                      </m:den>
                    </m:f>
                    <m:r>
                      <a:rPr lang="en-US" sz="2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0.074=7.4%</m:t>
                    </m:r>
                  </m:oMath>
                </a14:m>
                <a:endParaRPr lang="en-US" sz="2000" dirty="0"/>
              </a:p>
              <a:p>
                <a:pPr eaLnBrk="1" hangingPunct="1">
                  <a:defRPr/>
                </a:pPr>
                <a:endParaRPr lang="en-US" sz="2000" dirty="0"/>
              </a:p>
            </p:txBody>
          </p:sp>
        </mc:Choice>
        <mc:Fallback xmlns="">
          <p:sp>
            <p:nvSpPr>
              <p:cNvPr id="48131" name="Rectangle 3">
                <a:extLst>
                  <a:ext uri="{FF2B5EF4-FFF2-40B4-BE49-F238E27FC236}">
                    <a16:creationId xmlns:a16="http://schemas.microsoft.com/office/drawing/2014/main" id="{A02FA100-ABC4-264A-A04B-960C2DAA9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925" y="1119193"/>
                <a:ext cx="8458200" cy="2743200"/>
              </a:xfrm>
              <a:blipFill>
                <a:blip r:embed="rId2"/>
                <a:stretch>
                  <a:fillRect l="-450" t="-1843" b="-19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2" name="Line 4">
            <a:extLst>
              <a:ext uri="{FF2B5EF4-FFF2-40B4-BE49-F238E27FC236}">
                <a16:creationId xmlns:a16="http://schemas.microsoft.com/office/drawing/2014/main" id="{C4466AC5-B7E8-BC4D-B161-A31E0E8D9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4737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7897883B-3973-824D-9BD5-415BBEF3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1562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Sender</a:t>
            </a:r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200D0878-01DF-2B4E-B440-84E13F78D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291263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2CB0BB5F-A228-C340-BB32-2C9D2669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29E01571-8845-4A40-8631-C040E9B52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473700"/>
            <a:ext cx="1752600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6FB8510A-502A-6140-85C0-7E1F16EEB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498A133C-D46C-1345-935D-618C9EA9B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57738"/>
            <a:ext cx="0" cy="149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39" name="Text Box 11">
            <a:extLst>
              <a:ext uri="{FF2B5EF4-FFF2-40B4-BE49-F238E27FC236}">
                <a16:creationId xmlns:a16="http://schemas.microsoft.com/office/drawing/2014/main" id="{12FF5E21-49DD-BD4A-8D44-9A582C12D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601980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Receiver</a:t>
            </a:r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A845DC06-B084-694B-AC68-8D65202A5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486400"/>
            <a:ext cx="9144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41" name="Line 13">
            <a:extLst>
              <a:ext uri="{FF2B5EF4-FFF2-40B4-BE49-F238E27FC236}">
                <a16:creationId xmlns:a16="http://schemas.microsoft.com/office/drawing/2014/main" id="{20F31276-0B7D-2B4F-889B-6DDB94C58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0" cy="922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42" name="Text Box 14">
            <a:extLst>
              <a:ext uri="{FF2B5EF4-FFF2-40B4-BE49-F238E27FC236}">
                <a16:creationId xmlns:a16="http://schemas.microsoft.com/office/drawing/2014/main" id="{8F13CDA1-3F20-C842-9E87-391D02DF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83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</a:t>
            </a:r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722E5D86-2CA1-3E48-B7E6-DAA8FE76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4659313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Times New Roman" charset="0"/>
                <a:ea typeface="ＭＳ Ｐゴシック" charset="0"/>
              </a:rPr>
              <a:t>T (</a:t>
            </a:r>
            <a:r>
              <a:rPr lang="en-US" sz="1600">
                <a:latin typeface="Times New Roman" charset="0"/>
                <a:ea typeface="ＭＳ Ｐゴシック" charset="0"/>
              </a:rPr>
              <a:t>if</a:t>
            </a:r>
            <a:r>
              <a:rPr lang="en-US" sz="1600" b="1">
                <a:latin typeface="Times New Roman" charset="0"/>
                <a:ea typeface="ＭＳ Ｐゴシック" charset="0"/>
              </a:rPr>
              <a:t> </a:t>
            </a:r>
            <a:r>
              <a:rPr lang="en-US" sz="1600">
                <a:latin typeface="Times New Roman" charset="0"/>
                <a:ea typeface="ＭＳ Ｐゴシック" charset="0"/>
              </a:rPr>
              <a:t>successful)</a:t>
            </a:r>
            <a:endParaRPr lang="en-US" sz="1600" b="1">
              <a:latin typeface="Times New Roman" charset="0"/>
              <a:ea typeface="ＭＳ Ｐゴシック" charset="0"/>
            </a:endParaRPr>
          </a:p>
        </p:txBody>
      </p:sp>
      <p:sp>
        <p:nvSpPr>
          <p:cNvPr id="48144" name="Rectangle 16">
            <a:extLst>
              <a:ext uri="{FF2B5EF4-FFF2-40B4-BE49-F238E27FC236}">
                <a16:creationId xmlns:a16="http://schemas.microsoft.com/office/drawing/2014/main" id="{E0920C21-FEB3-AC41-AE2E-0A9D08369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6D9B499E-D385-6E41-8D3D-FE015C5C4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CB83A4DC-51CC-DC48-B906-0B681F88C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47" name="Rectangle 19">
            <a:extLst>
              <a:ext uri="{FF2B5EF4-FFF2-40B4-BE49-F238E27FC236}">
                <a16:creationId xmlns:a16="http://schemas.microsoft.com/office/drawing/2014/main" id="{31D24DFF-7EB2-9945-B0EA-CCFC1A2B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48" name="Text Box 20">
            <a:extLst>
              <a:ext uri="{FF2B5EF4-FFF2-40B4-BE49-F238E27FC236}">
                <a16:creationId xmlns:a16="http://schemas.microsoft.com/office/drawing/2014/main" id="{C6B3F90D-808D-EB48-95D4-49C7ABEC9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5383213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#n+1</a:t>
            </a: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F1B3ABA9-A65B-8E4C-B017-261B59B82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473700"/>
            <a:ext cx="1676400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50" name="Rectangle 22">
            <a:extLst>
              <a:ext uri="{FF2B5EF4-FFF2-40B4-BE49-F238E27FC236}">
                <a16:creationId xmlns:a16="http://schemas.microsoft.com/office/drawing/2014/main" id="{9CE3EB70-6018-6D4F-87DF-D1A56F209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38775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D6CF9EFA-19C9-0647-B56F-4763216F9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52" name="Line 24">
            <a:extLst>
              <a:ext uri="{FF2B5EF4-FFF2-40B4-BE49-F238E27FC236}">
                <a16:creationId xmlns:a16="http://schemas.microsoft.com/office/drawing/2014/main" id="{B148EBA9-1749-3242-9AF6-2EA12A87D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473700"/>
            <a:ext cx="9906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53" name="Rectangle 25">
            <a:extLst>
              <a:ext uri="{FF2B5EF4-FFF2-40B4-BE49-F238E27FC236}">
                <a16:creationId xmlns:a16="http://schemas.microsoft.com/office/drawing/2014/main" id="{76D93EF2-723B-FD48-A81E-DB6A813A3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256338"/>
            <a:ext cx="762000" cy="349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54" name="Text Box 26">
            <a:extLst>
              <a:ext uri="{FF2B5EF4-FFF2-40B4-BE49-F238E27FC236}">
                <a16:creationId xmlns:a16="http://schemas.microsoft.com/office/drawing/2014/main" id="{8C40D6EE-A540-2146-AB36-4E1EBF4B3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53832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#n</a:t>
            </a:r>
          </a:p>
        </p:txBody>
      </p:sp>
      <p:sp>
        <p:nvSpPr>
          <p:cNvPr id="48155" name="Line 27">
            <a:extLst>
              <a:ext uri="{FF2B5EF4-FFF2-40B4-BE49-F238E27FC236}">
                <a16:creationId xmlns:a16="http://schemas.microsoft.com/office/drawing/2014/main" id="{4674E601-E454-0143-B6A4-ED8C83C47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953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56" name="Text Box 28">
            <a:extLst>
              <a:ext uri="{FF2B5EF4-FFF2-40B4-BE49-F238E27FC236}">
                <a16:creationId xmlns:a16="http://schemas.microsoft.com/office/drawing/2014/main" id="{5A21A7BD-D6FC-CC43-B4D0-C138F662C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43400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Times New Roman" charset="0"/>
                <a:ea typeface="ＭＳ Ｐゴシック" charset="0"/>
              </a:rPr>
              <a:t>E(X) (</a:t>
            </a:r>
            <a:r>
              <a:rPr lang="en-US" sz="1600">
                <a:latin typeface="Times New Roman" charset="0"/>
                <a:ea typeface="ＭＳ Ｐゴシック" charset="0"/>
              </a:rPr>
              <a:t>on average)</a:t>
            </a:r>
            <a:endParaRPr lang="en-US" sz="1600" b="1">
              <a:latin typeface="Times New Roman" charset="0"/>
              <a:ea typeface="ＭＳ Ｐゴシック" charset="0"/>
            </a:endParaRPr>
          </a:p>
        </p:txBody>
      </p:sp>
      <p:sp>
        <p:nvSpPr>
          <p:cNvPr id="48157" name="Line 29">
            <a:extLst>
              <a:ext uri="{FF2B5EF4-FFF2-40B4-BE49-F238E27FC236}">
                <a16:creationId xmlns:a16="http://schemas.microsoft.com/office/drawing/2014/main" id="{346B7F53-0F4C-DA4B-B5A9-2349A731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648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58" name="Line 30">
            <a:extLst>
              <a:ext uri="{FF2B5EF4-FFF2-40B4-BE49-F238E27FC236}">
                <a16:creationId xmlns:a16="http://schemas.microsoft.com/office/drawing/2014/main" id="{F1871E39-A5AA-1047-B6E8-A6D2A19A1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953000"/>
            <a:ext cx="0" cy="1303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159" name="Text Box 31">
            <a:extLst>
              <a:ext uri="{FF2B5EF4-FFF2-40B4-BE49-F238E27FC236}">
                <a16:creationId xmlns:a16="http://schemas.microsoft.com/office/drawing/2014/main" id="{449795E6-E538-AF43-AF81-72B65128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49850"/>
            <a:ext cx="376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43288-6A4A-2248-924E-A7F1607F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Throughput in Presence of Errors (</a:t>
            </a:r>
            <a:r>
              <a:rPr lang="en-US" sz="2400" dirty="0">
                <a:solidFill>
                  <a:srgbClr val="00B0F0"/>
                </a:solidFill>
              </a:rPr>
              <a:t>Example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How is the performance of SWP impacted by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the packet error rate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packet size?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No particular reading</a:t>
            </a:r>
          </a:p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 Performance With Errors</a:t>
            </a:r>
          </a:p>
        </p:txBody>
      </p:sp>
    </p:spTree>
    <p:extLst>
      <p:ext uri="{BB962C8B-B14F-4D97-AF65-F5344CB8AC3E}">
        <p14:creationId xmlns:p14="http://schemas.microsoft.com/office/powerpoint/2010/main" val="13038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11C493-600B-5B4C-8663-40FF4564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625BA-FB78-0C45-8F16-FECADB17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2D4C69-1BBC-994B-B380-0DE5A9785C39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91F8253-EE50-F84F-A937-31F627987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24200"/>
            <a:ext cx="8610600" cy="407324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</a:t>
            </a:r>
            <a:r>
              <a:rPr lang="en-US" sz="3600" dirty="0">
                <a:solidFill>
                  <a:srgbClr val="00B0F0"/>
                </a:solidFill>
              </a:rPr>
              <a:t>PER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SWP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3">
                <a:extLst>
                  <a:ext uri="{FF2B5EF4-FFF2-40B4-BE49-F238E27FC236}">
                    <a16:creationId xmlns:a16="http://schemas.microsoft.com/office/drawing/2014/main" id="{A181F3B3-6070-2C45-B03D-842E8A7B472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70715"/>
                <a:ext cx="8458200" cy="1971496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000" b="1" dirty="0"/>
                  <a:t>Packet size = </a:t>
                </a:r>
                <a:r>
                  <a:rPr lang="en-US" sz="2000" b="1" i="1" dirty="0"/>
                  <a:t>S</a:t>
                </a:r>
                <a:r>
                  <a:rPr lang="en-US" sz="2000" b="1" dirty="0"/>
                  <a:t> = </a:t>
                </a:r>
                <a:r>
                  <a:rPr lang="en-US" sz="2000" dirty="0"/>
                  <a:t>1500 bytes,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= 1.5 </a:t>
                </a:r>
                <a:r>
                  <a:rPr lang="en-US" sz="2000" dirty="0" err="1"/>
                  <a:t>Mbits</a:t>
                </a:r>
                <a:r>
                  <a:rPr lang="en-US" sz="2000" dirty="0"/>
                  <a:t>/s,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= 50ms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= 8 </a:t>
                </a:r>
                <a:r>
                  <a:rPr lang="en-US" sz="2000" dirty="0" err="1"/>
                  <a:t>ms</a:t>
                </a:r>
                <a:endParaRPr lang="en-US" sz="2000" dirty="0"/>
              </a:p>
              <a:p>
                <a:pPr>
                  <a:defRPr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/>
              </a:p>
              <a:p>
                <a:pPr>
                  <a:defRPr/>
                </a:pPr>
                <a:r>
                  <a:rPr lang="en-US" sz="2000" dirty="0"/>
                  <a:t>Recall that the efficiency is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sz="20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f>
                          <m:f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𝑷𝑬𝑹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𝑷𝑬𝑹</m:t>
                            </m:r>
                          </m:den>
                        </m:f>
                      </m:den>
                    </m:f>
                  </m:oMath>
                </a14:m>
                <a:endParaRPr lang="en-US" sz="2000" dirty="0"/>
              </a:p>
              <a:p>
                <a:pPr eaLnBrk="1" hangingPunct="1">
                  <a:defRPr/>
                </a:pPr>
                <a:endParaRPr lang="en-US" sz="2000" dirty="0"/>
              </a:p>
            </p:txBody>
          </p:sp>
        </mc:Choice>
        <mc:Fallback xmlns="">
          <p:sp>
            <p:nvSpPr>
              <p:cNvPr id="49155" name="Rectangle 3">
                <a:extLst>
                  <a:ext uri="{FF2B5EF4-FFF2-40B4-BE49-F238E27FC236}">
                    <a16:creationId xmlns:a16="http://schemas.microsoft.com/office/drawing/2014/main" id="{A181F3B3-6070-2C45-B03D-842E8A7B4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70715"/>
                <a:ext cx="8458200" cy="1971496"/>
              </a:xfrm>
              <a:blipFill>
                <a:blip r:embed="rId3"/>
                <a:stretch>
                  <a:fillRect l="-450" t="-2564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184" name="Object 32">
            <a:extLst>
              <a:ext uri="{FF2B5EF4-FFF2-40B4-BE49-F238E27FC236}">
                <a16:creationId xmlns:a16="http://schemas.microsoft.com/office/drawing/2014/main" id="{D7CA7F31-1C69-3540-B380-758AE0624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276600"/>
          <a:ext cx="4462463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9" name="Chart" r:id="rId4" imgW="5422900" imgH="3302000" progId="Excel.Chart.8">
                  <p:embed/>
                </p:oleObj>
              </mc:Choice>
              <mc:Fallback>
                <p:oleObj name="Chart" r:id="rId4" imgW="5422900" imgH="3302000" progId="Excel.Chart.8">
                  <p:embed/>
                  <p:pic>
                    <p:nvPicPr>
                      <p:cNvPr id="49184" name="Object 32">
                        <a:extLst>
                          <a:ext uri="{FF2B5EF4-FFF2-40B4-BE49-F238E27FC236}">
                            <a16:creationId xmlns:a16="http://schemas.microsoft.com/office/drawing/2014/main" id="{D7CA7F31-1C69-3540-B380-758AE06247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4462463" cy="290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7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  <p:bldOleChart spid="4918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ACAC4E-92BC-394A-92CA-652D0290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42C6C8-E55C-414F-9109-6B612C34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45FF9B-0246-5248-BAEF-90DA687312DA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C66D178-3E39-EE4D-8AF1-BA406BFB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41072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600" dirty="0">
                <a:solidFill>
                  <a:srgbClr val="FF0000"/>
                </a:solidFill>
              </a:rPr>
              <a:t>Pitfall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Impact of </a:t>
            </a:r>
            <a:r>
              <a:rPr lang="en-US" sz="3600" dirty="0">
                <a:solidFill>
                  <a:srgbClr val="00B0F0"/>
                </a:solidFill>
              </a:rPr>
              <a:t>Packet Size S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SWP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3">
                <a:extLst>
                  <a:ext uri="{FF2B5EF4-FFF2-40B4-BE49-F238E27FC236}">
                    <a16:creationId xmlns:a16="http://schemas.microsoft.com/office/drawing/2014/main" id="{C7E488C4-FA84-AC4A-944F-06AF50D0497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37458"/>
                <a:ext cx="8458200" cy="1921626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000" b="1" dirty="0"/>
                  <a:t>Packet size = </a:t>
                </a:r>
                <a:r>
                  <a:rPr lang="en-US" sz="2000" b="1" i="1" dirty="0"/>
                  <a:t>S</a:t>
                </a:r>
                <a:r>
                  <a:rPr lang="en-US" sz="2000" b="1" dirty="0"/>
                  <a:t> = </a:t>
                </a:r>
                <a:r>
                  <a:rPr lang="en-US" sz="2000" dirty="0"/>
                  <a:t>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= 1.5 </a:t>
                </a:r>
                <a:r>
                  <a:rPr lang="en-US" sz="2000" dirty="0" err="1"/>
                  <a:t>Mbits</a:t>
                </a:r>
                <a:r>
                  <a:rPr lang="en-US" sz="2000" dirty="0"/>
                  <a:t>/s,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= 50ms, </a:t>
                </a:r>
                <a:r>
                  <a:rPr lang="en-US" sz="2000" b="1" i="1" dirty="0"/>
                  <a:t>PER</a:t>
                </a:r>
                <a:r>
                  <a:rPr lang="en-US" sz="2000" dirty="0"/>
                  <a:t> = 1% = 0.01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>
                  <a:defRPr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  <a:p>
                <a:pPr>
                  <a:defRPr/>
                </a:pPr>
                <a:r>
                  <a:rPr lang="en-US" sz="2000" dirty="0"/>
                  <a:t>Recall that the efficiency is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sz="20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f>
                          <m:fPr>
                            <m:ctrlP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𝑷𝑬𝑹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𝑷𝑬𝑹</m:t>
                            </m:r>
                          </m:den>
                        </m:f>
                      </m:den>
                    </m:f>
                  </m:oMath>
                </a14:m>
                <a:endParaRPr lang="en-US" sz="2000" dirty="0"/>
              </a:p>
              <a:p>
                <a:pPr eaLnBrk="1" hangingPunct="1">
                  <a:defRPr/>
                </a:pPr>
                <a:endParaRPr lang="en-US" sz="2000" dirty="0"/>
              </a:p>
            </p:txBody>
          </p:sp>
        </mc:Choice>
        <mc:Fallback xmlns="">
          <p:sp>
            <p:nvSpPr>
              <p:cNvPr id="52227" name="Rectangle 3">
                <a:extLst>
                  <a:ext uri="{FF2B5EF4-FFF2-40B4-BE49-F238E27FC236}">
                    <a16:creationId xmlns:a16="http://schemas.microsoft.com/office/drawing/2014/main" id="{C7E488C4-FA84-AC4A-944F-06AF50D04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37458"/>
                <a:ext cx="8458200" cy="1921626"/>
              </a:xfrm>
              <a:blipFill>
                <a:blip r:embed="rId3"/>
                <a:stretch>
                  <a:fillRect l="-450" t="-3289"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7058C243-A8B9-1046-B23D-965601470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268663"/>
          <a:ext cx="4800600" cy="312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3" name="Chart" r:id="rId4" imgW="5422900" imgH="3302000" progId="Excel.Chart.8">
                  <p:embed/>
                </p:oleObj>
              </mc:Choice>
              <mc:Fallback>
                <p:oleObj name="Chart" r:id="rId4" imgW="5422900" imgH="3302000" progId="Excel.Chart.8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id="{7058C243-A8B9-1046-B23D-965601470B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68663"/>
                        <a:ext cx="4800600" cy="312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OleChart spid="522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CF0CFA-6586-E442-8AA8-8A309924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BAD550-4872-5C49-8A9F-C492AD10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329EAF5-A39B-2F43-B5F0-6EA96C9767BC}" type="slidenum">
              <a:rPr lang="en-US" altLang="en-US" sz="1400"/>
              <a:pPr algn="r" eaLnBrk="1" hangingPunct="1"/>
              <a:t>47</a:t>
            </a:fld>
            <a:endParaRPr lang="en-US" altLang="en-US" sz="1400" dirty="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B90C94F3-F6A3-7C41-A4D4-8137CDA5C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40825"/>
            <a:ext cx="8610600" cy="55695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B0F0"/>
                </a:solidFill>
              </a:rPr>
              <a:t>True Picture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Impact of Frame Size on SWP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>
                <a:extLst>
                  <a:ext uri="{FF2B5EF4-FFF2-40B4-BE49-F238E27FC236}">
                    <a16:creationId xmlns:a16="http://schemas.microsoft.com/office/drawing/2014/main" id="{90D34E96-4CF7-1049-83BC-F251BCB7CFC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004463"/>
                <a:ext cx="8458200" cy="16002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800" b="1" dirty="0">
                    <a:solidFill>
                      <a:srgbClr val="00B0F0"/>
                    </a:solidFill>
                  </a:rPr>
                  <a:t>PER depends on packet size for a given BER</a:t>
                </a:r>
                <a:r>
                  <a:rPr lang="en-US" sz="1800" b="1" dirty="0"/>
                  <a:t>, as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𝑷𝑬𝑹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𝑩𝑬𝑹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endParaRPr lang="en-US" sz="2000" b="1" i="1" baseline="30000" dirty="0"/>
              </a:p>
              <a:p>
                <a:pPr>
                  <a:defRPr/>
                </a:pPr>
                <a:r>
                  <a:rPr lang="en-US" sz="1800" b="1" dirty="0"/>
                  <a:t>Packet size = </a:t>
                </a:r>
                <a:r>
                  <a:rPr lang="en-US" sz="1800" b="1" i="1" dirty="0"/>
                  <a:t>S</a:t>
                </a:r>
                <a:r>
                  <a:rPr lang="en-US" sz="1800" b="1" dirty="0"/>
                  <a:t> = </a:t>
                </a:r>
                <a:r>
                  <a:rPr lang="en-US" sz="1800" dirty="0"/>
                  <a:t>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dirty="0"/>
                  <a:t> = 1.5 </a:t>
                </a:r>
                <a:r>
                  <a:rPr lang="en-US" sz="1800" dirty="0" err="1"/>
                  <a:t>Mbits</a:t>
                </a:r>
                <a:r>
                  <a:rPr lang="en-US" sz="1800" dirty="0"/>
                  <a:t>/s,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/>
                  <a:t> = 50ms,  </a:t>
                </a:r>
                <a:r>
                  <a:rPr lang="en-US" sz="1800" b="1" i="1" dirty="0"/>
                  <a:t>BER</a:t>
                </a:r>
                <a:r>
                  <a:rPr lang="en-US" sz="1800" dirty="0"/>
                  <a:t> = 5.10</a:t>
                </a:r>
                <a:r>
                  <a:rPr lang="en-US" sz="1800" baseline="30000" dirty="0"/>
                  <a:t>-6</a:t>
                </a:r>
              </a:p>
              <a:p>
                <a:pPr>
                  <a:defRPr/>
                </a:pPr>
                <a:r>
                  <a:rPr lang="en-US" dirty="0"/>
                  <a:t>With BER so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𝑃𝐸𝑅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𝐵𝐸𝑅</m:t>
                    </m:r>
                  </m:oMath>
                </a14:m>
                <a:endParaRPr lang="en-US" sz="18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>
                  <a:defRPr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dirty="0"/>
              </a:p>
              <a:p>
                <a:pPr>
                  <a:defRPr/>
                </a:pPr>
                <a:r>
                  <a:rPr lang="en-US" sz="1800" dirty="0"/>
                  <a:t>Recall that the efficiency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f>
                          <m:f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𝑷𝑬𝑹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𝑷𝑬𝑹</m:t>
                            </m:r>
                          </m:den>
                        </m:f>
                      </m:den>
                    </m:f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f>
                          <m:f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𝒃𝒆𝒓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𝒃𝒆𝒓</m:t>
                            </m:r>
                          </m:den>
                        </m:f>
                      </m:den>
                    </m:f>
                  </m:oMath>
                </a14:m>
                <a:endParaRPr lang="en-US" sz="18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53251" name="Rectangle 3">
                <a:extLst>
                  <a:ext uri="{FF2B5EF4-FFF2-40B4-BE49-F238E27FC236}">
                    <a16:creationId xmlns:a16="http://schemas.microsoft.com/office/drawing/2014/main" id="{90D34E96-4CF7-1049-83BC-F251BCB7C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004463"/>
                <a:ext cx="8458200" cy="1600200"/>
              </a:xfrm>
              <a:blipFill>
                <a:blip r:embed="rId4"/>
                <a:stretch>
                  <a:fillRect l="-300" t="-2362" b="-60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D29D4FEE-CB02-204D-A38E-E92A2FB6E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47257"/>
              </p:ext>
            </p:extLst>
          </p:nvPr>
        </p:nvGraphicFramePr>
        <p:xfrm>
          <a:off x="2133600" y="3511864"/>
          <a:ext cx="4953000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7" name="Chart" r:id="rId5" imgW="5422900" imgH="3302000" progId="Excel.Chart.8">
                  <p:embed/>
                </p:oleObj>
              </mc:Choice>
              <mc:Fallback>
                <p:oleObj name="Chart" r:id="rId5" imgW="5422900" imgH="3302000" progId="Excel.Chart.8">
                  <p:embed/>
                  <p:pic>
                    <p:nvPicPr>
                      <p:cNvPr id="53253" name="Object 5">
                        <a:extLst>
                          <a:ext uri="{FF2B5EF4-FFF2-40B4-BE49-F238E27FC236}">
                            <a16:creationId xmlns:a16="http://schemas.microsoft.com/office/drawing/2014/main" id="{D29D4FEE-CB02-204D-A38E-E92A2FB6E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11864"/>
                        <a:ext cx="4953000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22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build="p" autoUpdateAnimBg="0"/>
      <p:bldOleChart spid="532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Performance of Stop-And-Wait Is Too Low</a:t>
            </a:r>
          </a:p>
          <a:p>
            <a:r>
              <a:rPr lang="en-US" dirty="0">
                <a:solidFill>
                  <a:srgbClr val="3366FF"/>
                </a:solidFill>
              </a:rPr>
              <a:t>Sliding Window Protocols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3366FF"/>
                </a:solidFill>
              </a:rPr>
              <a:t>Go Back n protocol</a:t>
            </a:r>
          </a:p>
          <a:p>
            <a:pPr lvl="1"/>
            <a:endParaRPr lang="en-US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3.4.2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Based Protocols</a:t>
            </a:r>
          </a:p>
        </p:txBody>
      </p:sp>
    </p:spTree>
    <p:extLst>
      <p:ext uri="{BB962C8B-B14F-4D97-AF65-F5344CB8AC3E}">
        <p14:creationId xmlns:p14="http://schemas.microsoft.com/office/powerpoint/2010/main" val="6420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1C4E4230-E3B8-7444-A8F4-90BE56B0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8FA6F07A-9398-894F-9AD8-13B2DD89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1A4079D-DD85-6947-85D7-18AFE69E8473}" type="slidenum">
              <a:rPr lang="en-US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/>
              <a:t>49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6663F9A0-5D1E-4B49-AEAC-E0C2379E6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Stop-And-Wait Protocol Deficiencies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9FB34E9-0255-4944-B8A4-F8F455941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53959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Efficiency is low as soon as the round trip exceeds a few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the bit rate exceeds the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Mbps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defRPr/>
            </a:pP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Nothing to do against propagation time (cannot exceed speed of light)</a:t>
            </a:r>
          </a:p>
          <a:p>
            <a:pPr lvl="1">
              <a:defRPr/>
            </a:pP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Increasing the bit rate decreases the efficiency.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Round Trip Latency Per Region (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Verizon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B0F0"/>
                </a:solidFill>
              </a:rPr>
              <a:t>What to do?</a:t>
            </a:r>
          </a:p>
          <a:p>
            <a:pPr eaLnBrk="1" hangingPunct="1">
              <a:defRPr/>
            </a:pPr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defRPr/>
            </a:pPr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D763D-AD7D-F849-8D76-195DA4205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05615"/>
              </p:ext>
            </p:extLst>
          </p:nvPr>
        </p:nvGraphicFramePr>
        <p:xfrm>
          <a:off x="1291244" y="386318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562123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13272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Round Trip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3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40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2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Latin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4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 Pacific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 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0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0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F082-4E60-A344-8E1A-78B22DDD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225CD-A7E3-E145-B325-80591EB7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9A269E20-A73B-5242-832E-9DC780A0CAFD}" type="slidenum">
              <a:rPr lang="en-US" altLang="en-US" sz="1400"/>
              <a:pPr algn="r" eaLnBrk="1" hangingPunct="1"/>
              <a:t>5</a:t>
            </a:fld>
            <a:endParaRPr lang="en-US" altLang="en-US" sz="1400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BEBFAAA-AE04-C04B-9C8A-22C9B5C4A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Protocol Evaluation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9D24365-905D-1449-BFE8-AE38F2CBA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Correctness</a:t>
            </a:r>
            <a:endParaRPr lang="en-US" altLang="en-US" sz="2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the protocol work as expected?</a:t>
            </a:r>
          </a:p>
          <a:p>
            <a:pPr lvl="1"/>
            <a:r>
              <a:rPr lang="en-US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the protocol “freeze”?</a:t>
            </a:r>
          </a:p>
          <a:p>
            <a:pPr eaLnBrk="1" hangingPunct="1"/>
            <a:endParaRPr lang="en-US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/>
            <a:r>
              <a:rPr lang="en-US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</a:p>
          <a:p>
            <a:pPr lvl="1"/>
            <a:r>
              <a:rPr lang="en-US" alt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Throughput</a:t>
            </a:r>
            <a:r>
              <a:rPr lang="en-US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amount of bits transported (from sender to receiver) per unit time</a:t>
            </a:r>
          </a:p>
          <a:p>
            <a:pPr lvl="1"/>
            <a:r>
              <a:rPr lang="en-US" alt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Efficiency</a:t>
            </a:r>
            <a:r>
              <a:rPr lang="en-US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fraction of time a channel is used to carry data (from sender to receiver).</a:t>
            </a:r>
          </a:p>
          <a:p>
            <a:pPr lvl="1"/>
            <a:endParaRPr lang="en-US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1C4E4230-E3B8-7444-A8F4-90BE56B0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8FA6F07A-9398-894F-9AD8-13B2DD89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1A4079D-DD85-6947-85D7-18AFE69E8473}" type="slidenum">
              <a:rPr lang="en-US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/>
              <a:t>50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6663F9A0-5D1E-4B49-AEAC-E0C2379E6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Sliding Window Protocol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9FB34E9-0255-4944-B8A4-F8F455941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i="1" dirty="0">
                <a:solidFill>
                  <a:srgbClr val="00B0F0"/>
                </a:solidFill>
              </a:rPr>
              <a:t>Keep sending packets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without waiting for acknowledgements.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many packets should be outstanding without acks?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number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oustanding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frames is the window size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EEF8A4-BE88-5B47-9DC6-E1D1CF30E634}"/>
              </a:ext>
            </a:extLst>
          </p:cNvPr>
          <p:cNvGrpSpPr/>
          <p:nvPr/>
        </p:nvGrpSpPr>
        <p:grpSpPr>
          <a:xfrm>
            <a:off x="106363" y="3856038"/>
            <a:ext cx="8504237" cy="2392362"/>
            <a:chOff x="106363" y="3856038"/>
            <a:chExt cx="8504237" cy="2392362"/>
          </a:xfrm>
        </p:grpSpPr>
        <p:sp>
          <p:nvSpPr>
            <p:cNvPr id="58372" name="Line 4">
              <a:extLst>
                <a:ext uri="{FF2B5EF4-FFF2-40B4-BE49-F238E27FC236}">
                  <a16:creationId xmlns:a16="http://schemas.microsoft.com/office/drawing/2014/main" id="{5F051070-BA60-F945-9F3F-3AFD21412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4419600"/>
              <a:ext cx="807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73" name="Text Box 5">
              <a:extLst>
                <a:ext uri="{FF2B5EF4-FFF2-40B4-BE49-F238E27FC236}">
                  <a16:creationId xmlns:a16="http://schemas.microsoft.com/office/drawing/2014/main" id="{B67EFEA7-C171-1B4E-BFA3-A0C290AB4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325" y="4003675"/>
              <a:ext cx="5950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time</a:t>
              </a:r>
            </a:p>
          </p:txBody>
        </p:sp>
        <p:sp>
          <p:nvSpPr>
            <p:cNvPr id="58374" name="Text Box 6">
              <a:extLst>
                <a:ext uri="{FF2B5EF4-FFF2-40B4-BE49-F238E27FC236}">
                  <a16:creationId xmlns:a16="http://schemas.microsoft.com/office/drawing/2014/main" id="{475D0896-DEAF-7540-8D8F-C7C337D71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25" y="4003675"/>
              <a:ext cx="8258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Sender</a:t>
              </a:r>
            </a:p>
          </p:txBody>
        </p:sp>
        <p:sp>
          <p:nvSpPr>
            <p:cNvPr id="58375" name="Line 7">
              <a:extLst>
                <a:ext uri="{FF2B5EF4-FFF2-40B4-BE49-F238E27FC236}">
                  <a16:creationId xmlns:a16="http://schemas.microsoft.com/office/drawing/2014/main" id="{91806DB3-210A-7B42-8234-0A431D52F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6248400"/>
              <a:ext cx="800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76" name="Rectangle 8">
              <a:extLst>
                <a:ext uri="{FF2B5EF4-FFF2-40B4-BE49-F238E27FC236}">
                  <a16:creationId xmlns:a16="http://schemas.microsoft.com/office/drawing/2014/main" id="{E5E915B3-738F-CC4E-B425-D4F7C3661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4343400"/>
              <a:ext cx="762000" cy="762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77" name="Line 9">
              <a:extLst>
                <a:ext uri="{FF2B5EF4-FFF2-40B4-BE49-F238E27FC236}">
                  <a16:creationId xmlns:a16="http://schemas.microsoft.com/office/drawing/2014/main" id="{5FB09C64-EFC6-F64C-8E3A-D43DBAFC6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4495800"/>
              <a:ext cx="0" cy="16764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78" name="Text Box 10">
              <a:extLst>
                <a:ext uri="{FF2B5EF4-FFF2-40B4-BE49-F238E27FC236}">
                  <a16:creationId xmlns:a16="http://schemas.microsoft.com/office/drawing/2014/main" id="{855C7269-30B9-D046-A5DF-0E9BF3C88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63" y="5756275"/>
              <a:ext cx="10054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Receiver</a:t>
              </a:r>
            </a:p>
          </p:txBody>
        </p:sp>
        <p:sp>
          <p:nvSpPr>
            <p:cNvPr id="58379" name="Line 11">
              <a:extLst>
                <a:ext uri="{FF2B5EF4-FFF2-40B4-BE49-F238E27FC236}">
                  <a16:creationId xmlns:a16="http://schemas.microsoft.com/office/drawing/2014/main" id="{41918D8A-1F4A-BC43-853F-86325F335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91440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80" name="Rectangle 12">
              <a:extLst>
                <a:ext uri="{FF2B5EF4-FFF2-40B4-BE49-F238E27FC236}">
                  <a16:creationId xmlns:a16="http://schemas.microsoft.com/office/drawing/2014/main" id="{3101864F-E372-B04B-8452-A2A211AE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343400"/>
              <a:ext cx="762000" cy="762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81" name="Rectangle 13">
              <a:extLst>
                <a:ext uri="{FF2B5EF4-FFF2-40B4-BE49-F238E27FC236}">
                  <a16:creationId xmlns:a16="http://schemas.microsoft.com/office/drawing/2014/main" id="{2BA6DCE3-8FB1-3D40-ACCC-900D7290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343400"/>
              <a:ext cx="762000" cy="762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82" name="Rectangle 14">
              <a:extLst>
                <a:ext uri="{FF2B5EF4-FFF2-40B4-BE49-F238E27FC236}">
                  <a16:creationId xmlns:a16="http://schemas.microsoft.com/office/drawing/2014/main" id="{EA435550-F4F2-8E43-A50C-4B1046B68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343400"/>
              <a:ext cx="762000" cy="762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83" name="Text Box 15">
              <a:extLst>
                <a:ext uri="{FF2B5EF4-FFF2-40B4-BE49-F238E27FC236}">
                  <a16:creationId xmlns:a16="http://schemas.microsoft.com/office/drawing/2014/main" id="{B65185AF-BB7E-F54C-B228-8B4FE9F87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125" y="3856038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58384" name="Text Box 16">
              <a:extLst>
                <a:ext uri="{FF2B5EF4-FFF2-40B4-BE49-F238E27FC236}">
                  <a16:creationId xmlns:a16="http://schemas.microsoft.com/office/drawing/2014/main" id="{26CD2080-334D-2C4A-B67F-5484A0E8E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50" y="3856038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8385" name="Text Box 17">
              <a:extLst>
                <a:ext uri="{FF2B5EF4-FFF2-40B4-BE49-F238E27FC236}">
                  <a16:creationId xmlns:a16="http://schemas.microsoft.com/office/drawing/2014/main" id="{442C01D0-2965-EC46-A77D-3B6F7511A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3856038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58386" name="Text Box 18">
              <a:extLst>
                <a:ext uri="{FF2B5EF4-FFF2-40B4-BE49-F238E27FC236}">
                  <a16:creationId xmlns:a16="http://schemas.microsoft.com/office/drawing/2014/main" id="{1299CB1F-30D1-F84F-8920-93D19920F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100" y="3856038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58387" name="Rectangle 19">
              <a:extLst>
                <a:ext uri="{FF2B5EF4-FFF2-40B4-BE49-F238E27FC236}">
                  <a16:creationId xmlns:a16="http://schemas.microsoft.com/office/drawing/2014/main" id="{C6E82A64-A9D7-0E4A-BC35-CD71041D1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343400"/>
              <a:ext cx="762000" cy="762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88" name="Rectangle 20">
              <a:extLst>
                <a:ext uri="{FF2B5EF4-FFF2-40B4-BE49-F238E27FC236}">
                  <a16:creationId xmlns:a16="http://schemas.microsoft.com/office/drawing/2014/main" id="{ABC47D62-AC5E-D14F-BCA5-2B6B86DC9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343400"/>
              <a:ext cx="762000" cy="762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89" name="Rectangle 21">
              <a:extLst>
                <a:ext uri="{FF2B5EF4-FFF2-40B4-BE49-F238E27FC236}">
                  <a16:creationId xmlns:a16="http://schemas.microsoft.com/office/drawing/2014/main" id="{14A46728-30CC-894F-8826-9EB180E0C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43400"/>
              <a:ext cx="762000" cy="762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90" name="Rectangle 22">
              <a:extLst>
                <a:ext uri="{FF2B5EF4-FFF2-40B4-BE49-F238E27FC236}">
                  <a16:creationId xmlns:a16="http://schemas.microsoft.com/office/drawing/2014/main" id="{0B5F06C4-9FFF-DA4F-8FF1-AB8C9BEED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343400"/>
              <a:ext cx="762000" cy="762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0201" name="Group 23">
              <a:extLst>
                <a:ext uri="{FF2B5EF4-FFF2-40B4-BE49-F238E27FC236}">
                  <a16:creationId xmlns:a16="http://schemas.microsoft.com/office/drawing/2014/main" id="{5F72FEA0-65A7-2541-840F-EC38769EC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4419600"/>
              <a:ext cx="1295400" cy="1752600"/>
              <a:chOff x="1104" y="2784"/>
              <a:chExt cx="816" cy="1104"/>
            </a:xfrm>
          </p:grpSpPr>
          <p:sp>
            <p:nvSpPr>
              <p:cNvPr id="58392" name="Line 24">
                <a:extLst>
                  <a:ext uri="{FF2B5EF4-FFF2-40B4-BE49-F238E27FC236}">
                    <a16:creationId xmlns:a16="http://schemas.microsoft.com/office/drawing/2014/main" id="{032F2445-C01F-9945-B7CB-A01842281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624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58393" name="Text Box 25">
                <a:extLst>
                  <a:ext uri="{FF2B5EF4-FFF2-40B4-BE49-F238E27FC236}">
                    <a16:creationId xmlns:a16="http://schemas.microsoft.com/office/drawing/2014/main" id="{7816BC0B-8E1F-5A49-9C93-5F2F5445B9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880"/>
                <a:ext cx="3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</a:rPr>
                  <a:t>S=0</a:t>
                </a:r>
              </a:p>
            </p:txBody>
          </p:sp>
        </p:grpSp>
        <p:sp>
          <p:nvSpPr>
            <p:cNvPr id="58394" name="Text Box 26">
              <a:extLst>
                <a:ext uri="{FF2B5EF4-FFF2-40B4-BE49-F238E27FC236}">
                  <a16:creationId xmlns:a16="http://schemas.microsoft.com/office/drawing/2014/main" id="{1BABF41D-C6F7-B34F-8F87-42B3D3E20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556260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95" name="Text Box 27">
              <a:extLst>
                <a:ext uri="{FF2B5EF4-FFF2-40B4-BE49-F238E27FC236}">
                  <a16:creationId xmlns:a16="http://schemas.microsoft.com/office/drawing/2014/main" id="{6494AA01-B37F-BC45-A549-76BA63AD8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5911850"/>
              <a:ext cx="6826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ack=0</a:t>
              </a:r>
            </a:p>
          </p:txBody>
        </p:sp>
        <p:sp>
          <p:nvSpPr>
            <p:cNvPr id="58396" name="Line 28">
              <a:extLst>
                <a:ext uri="{FF2B5EF4-FFF2-40B4-BE49-F238E27FC236}">
                  <a16:creationId xmlns:a16="http://schemas.microsoft.com/office/drawing/2014/main" id="{9382E9FD-00C5-2741-BA05-55E0E0F35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419600"/>
              <a:ext cx="9906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97" name="Text Box 29">
              <a:extLst>
                <a:ext uri="{FF2B5EF4-FFF2-40B4-BE49-F238E27FC236}">
                  <a16:creationId xmlns:a16="http://schemas.microsoft.com/office/drawing/2014/main" id="{A52B4799-9EBB-254F-BA26-2DFFF6963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5127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S=1</a:t>
              </a:r>
            </a:p>
          </p:txBody>
        </p:sp>
        <p:sp>
          <p:nvSpPr>
            <p:cNvPr id="58398" name="Line 30">
              <a:extLst>
                <a:ext uri="{FF2B5EF4-FFF2-40B4-BE49-F238E27FC236}">
                  <a16:creationId xmlns:a16="http://schemas.microsoft.com/office/drawing/2014/main" id="{1FB46F6D-2341-CF4D-9DD4-39EE323AC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19600"/>
              <a:ext cx="9906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399" name="Text Box 31">
              <a:extLst>
                <a:ext uri="{FF2B5EF4-FFF2-40B4-BE49-F238E27FC236}">
                  <a16:creationId xmlns:a16="http://schemas.microsoft.com/office/drawing/2014/main" id="{68F038D7-95AD-FA43-8F9E-078BAE1D6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572000"/>
              <a:ext cx="5127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S=2</a:t>
              </a:r>
            </a:p>
          </p:txBody>
        </p:sp>
        <p:sp>
          <p:nvSpPr>
            <p:cNvPr id="58400" name="Line 32">
              <a:extLst>
                <a:ext uri="{FF2B5EF4-FFF2-40B4-BE49-F238E27FC236}">
                  <a16:creationId xmlns:a16="http://schemas.microsoft.com/office/drawing/2014/main" id="{0654DD2F-A596-E347-93AB-ED4F7A52E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4419600"/>
              <a:ext cx="9906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401" name="Text Box 33">
              <a:extLst>
                <a:ext uri="{FF2B5EF4-FFF2-40B4-BE49-F238E27FC236}">
                  <a16:creationId xmlns:a16="http://schemas.microsoft.com/office/drawing/2014/main" id="{17FFC6A9-AD21-E74B-9142-635E5B2FF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4572000"/>
              <a:ext cx="5127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S=3</a:t>
              </a:r>
            </a:p>
          </p:txBody>
        </p:sp>
        <p:sp>
          <p:nvSpPr>
            <p:cNvPr id="58402" name="Line 34">
              <a:extLst>
                <a:ext uri="{FF2B5EF4-FFF2-40B4-BE49-F238E27FC236}">
                  <a16:creationId xmlns:a16="http://schemas.microsoft.com/office/drawing/2014/main" id="{64AF4537-3172-BB47-B151-461B3AEB7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4419600"/>
              <a:ext cx="9906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403" name="Text Box 35">
              <a:extLst>
                <a:ext uri="{FF2B5EF4-FFF2-40B4-BE49-F238E27FC236}">
                  <a16:creationId xmlns:a16="http://schemas.microsoft.com/office/drawing/2014/main" id="{92082A13-17C5-1244-BA9D-C1FB4AE30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4572000"/>
              <a:ext cx="5127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S=4</a:t>
              </a:r>
            </a:p>
          </p:txBody>
        </p:sp>
        <p:sp>
          <p:nvSpPr>
            <p:cNvPr id="58404" name="Line 36">
              <a:extLst>
                <a:ext uri="{FF2B5EF4-FFF2-40B4-BE49-F238E27FC236}">
                  <a16:creationId xmlns:a16="http://schemas.microsoft.com/office/drawing/2014/main" id="{271F7655-CA0B-6F4C-9D2D-9C6794218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419600"/>
              <a:ext cx="9906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405" name="Text Box 37">
              <a:extLst>
                <a:ext uri="{FF2B5EF4-FFF2-40B4-BE49-F238E27FC236}">
                  <a16:creationId xmlns:a16="http://schemas.microsoft.com/office/drawing/2014/main" id="{9B021F79-092E-5440-84D2-A824B8B1A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4572000"/>
              <a:ext cx="5127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S=5</a:t>
              </a:r>
            </a:p>
          </p:txBody>
        </p:sp>
        <p:sp>
          <p:nvSpPr>
            <p:cNvPr id="58406" name="Line 38">
              <a:extLst>
                <a:ext uri="{FF2B5EF4-FFF2-40B4-BE49-F238E27FC236}">
                  <a16:creationId xmlns:a16="http://schemas.microsoft.com/office/drawing/2014/main" id="{7C2FD895-0840-5344-AA16-4EF6FDE2F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4419600"/>
              <a:ext cx="9906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407" name="Text Box 39">
              <a:extLst>
                <a:ext uri="{FF2B5EF4-FFF2-40B4-BE49-F238E27FC236}">
                  <a16:creationId xmlns:a16="http://schemas.microsoft.com/office/drawing/2014/main" id="{78D76A29-762B-D444-AFD1-4761817C1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4572000"/>
              <a:ext cx="5127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S=6</a:t>
              </a:r>
            </a:p>
          </p:txBody>
        </p:sp>
        <p:sp>
          <p:nvSpPr>
            <p:cNvPr id="58408" name="Text Box 40">
              <a:extLst>
                <a:ext uri="{FF2B5EF4-FFF2-40B4-BE49-F238E27FC236}">
                  <a16:creationId xmlns:a16="http://schemas.microsoft.com/office/drawing/2014/main" id="{231940E7-730E-3F49-9819-1E6B25D5C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050" y="3857625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8409" name="Text Box 41">
              <a:extLst>
                <a:ext uri="{FF2B5EF4-FFF2-40B4-BE49-F238E27FC236}">
                  <a16:creationId xmlns:a16="http://schemas.microsoft.com/office/drawing/2014/main" id="{BD7B59D1-99C7-DE4C-8336-2ACDCA737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857625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58410" name="Text Box 42">
              <a:extLst>
                <a:ext uri="{FF2B5EF4-FFF2-40B4-BE49-F238E27FC236}">
                  <a16:creationId xmlns:a16="http://schemas.microsoft.com/office/drawing/2014/main" id="{0DEBC1EE-4B40-1647-BB66-CE0AF40A9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950" y="3857625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8411" name="Text Box 43">
              <a:extLst>
                <a:ext uri="{FF2B5EF4-FFF2-40B4-BE49-F238E27FC236}">
                  <a16:creationId xmlns:a16="http://schemas.microsoft.com/office/drawing/2014/main" id="{AC25354B-87D1-DA4E-86BA-CC6CD35FA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4900" y="3857625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412" name="Line 44">
              <a:extLst>
                <a:ext uri="{FF2B5EF4-FFF2-40B4-BE49-F238E27FC236}">
                  <a16:creationId xmlns:a16="http://schemas.microsoft.com/office/drawing/2014/main" id="{9A454670-986B-4347-AA73-C97D9D944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400" y="4419600"/>
              <a:ext cx="91440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413" name="Text Box 45">
              <a:extLst>
                <a:ext uri="{FF2B5EF4-FFF2-40B4-BE49-F238E27FC236}">
                  <a16:creationId xmlns:a16="http://schemas.microsoft.com/office/drawing/2014/main" id="{479D8238-387D-3F4D-B227-20F8E8E1F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911850"/>
              <a:ext cx="6826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ack=1</a:t>
              </a:r>
            </a:p>
          </p:txBody>
        </p:sp>
        <p:sp>
          <p:nvSpPr>
            <p:cNvPr id="58414" name="Line 46">
              <a:extLst>
                <a:ext uri="{FF2B5EF4-FFF2-40B4-BE49-F238E27FC236}">
                  <a16:creationId xmlns:a16="http://schemas.microsoft.com/office/drawing/2014/main" id="{F10A6806-7AE9-0F40-B98B-F57666947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4419600"/>
              <a:ext cx="91440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415" name="Text Box 47">
              <a:extLst>
                <a:ext uri="{FF2B5EF4-FFF2-40B4-BE49-F238E27FC236}">
                  <a16:creationId xmlns:a16="http://schemas.microsoft.com/office/drawing/2014/main" id="{A67F58AE-8F5F-EC4C-BC50-31BA809C3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5911850"/>
              <a:ext cx="6826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ack=2</a:t>
              </a:r>
            </a:p>
          </p:txBody>
        </p:sp>
        <p:sp>
          <p:nvSpPr>
            <p:cNvPr id="58416" name="Line 48">
              <a:extLst>
                <a:ext uri="{FF2B5EF4-FFF2-40B4-BE49-F238E27FC236}">
                  <a16:creationId xmlns:a16="http://schemas.microsoft.com/office/drawing/2014/main" id="{73FEB1E8-BC59-9C40-BE3B-3752FC714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4419600"/>
              <a:ext cx="91440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417" name="Text Box 49">
              <a:extLst>
                <a:ext uri="{FF2B5EF4-FFF2-40B4-BE49-F238E27FC236}">
                  <a16:creationId xmlns:a16="http://schemas.microsoft.com/office/drawing/2014/main" id="{74F8BE5E-9A20-9C42-B307-19F5D7B41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5911850"/>
              <a:ext cx="6826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ack=3</a:t>
              </a:r>
            </a:p>
          </p:txBody>
        </p:sp>
        <p:sp>
          <p:nvSpPr>
            <p:cNvPr id="58418" name="Line 50">
              <a:extLst>
                <a:ext uri="{FF2B5EF4-FFF2-40B4-BE49-F238E27FC236}">
                  <a16:creationId xmlns:a16="http://schemas.microsoft.com/office/drawing/2014/main" id="{49259E9C-99C2-F34A-8452-710FFF778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0" y="4419600"/>
              <a:ext cx="91440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419" name="Text Box 51">
              <a:extLst>
                <a:ext uri="{FF2B5EF4-FFF2-40B4-BE49-F238E27FC236}">
                  <a16:creationId xmlns:a16="http://schemas.microsoft.com/office/drawing/2014/main" id="{574A13D8-9662-9B46-BEC7-52A9680B2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5911850"/>
              <a:ext cx="6826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ack=0</a:t>
              </a:r>
            </a:p>
          </p:txBody>
        </p:sp>
        <p:sp>
          <p:nvSpPr>
            <p:cNvPr id="58420" name="Line 52">
              <a:extLst>
                <a:ext uri="{FF2B5EF4-FFF2-40B4-BE49-F238E27FC236}">
                  <a16:creationId xmlns:a16="http://schemas.microsoft.com/office/drawing/2014/main" id="{975F1CB0-E19B-6E4C-9F6E-6A9ECB8F4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200" y="4419600"/>
              <a:ext cx="91440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421" name="Text Box 53">
              <a:extLst>
                <a:ext uri="{FF2B5EF4-FFF2-40B4-BE49-F238E27FC236}">
                  <a16:creationId xmlns:a16="http://schemas.microsoft.com/office/drawing/2014/main" id="{76949C45-A3F1-4E47-AB0A-A40690B16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5911850"/>
              <a:ext cx="6826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ack=0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01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1C4E4230-E3B8-7444-A8F4-90BE56B0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8FA6F07A-9398-894F-9AD8-13B2DD89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1A4079D-DD85-6947-85D7-18AFE69E8473}" type="slidenum">
              <a:rPr lang="en-US" altLang="en-US" sz="1400"/>
              <a:pPr algn="r" eaLnBrk="1" hangingPunct="1"/>
              <a:t>51</a:t>
            </a:fld>
            <a:endParaRPr lang="en-US" altLang="en-US" sz="1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1F2C47-DFC8-B44E-83EA-26AA23E7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 Is Maintained by Sender</a:t>
            </a:r>
          </a:p>
        </p:txBody>
      </p:sp>
      <p:sp>
        <p:nvSpPr>
          <p:cNvPr id="60" name="Slide Number Placeholder 4">
            <a:extLst>
              <a:ext uri="{FF2B5EF4-FFF2-40B4-BE49-F238E27FC236}">
                <a16:creationId xmlns:a16="http://schemas.microsoft.com/office/drawing/2014/main" id="{934AAF43-DC4B-C74F-9583-FEEFB16F9C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0E449F49-A47F-3449-A5ED-ED9F611AB5A4}" type="slidenum">
              <a:rPr lang="en-US" altLang="en-US" sz="1400" smtClean="0"/>
              <a:pPr eaLnBrk="1" hangingPunct="1"/>
              <a:t>51</a:t>
            </a:fld>
            <a:endParaRPr lang="en-US" altLang="en-US" sz="1400"/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4026E09F-3934-BC48-99FC-79E9BB01012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 spc="-45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Wind</a:t>
            </a:r>
            <a:r>
              <a:rPr lang="en-US"/>
              <a:t>ow Principle 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Maintained by the Sender)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Line 3">
            <a:extLst>
              <a:ext uri="{FF2B5EF4-FFF2-40B4-BE49-F238E27FC236}">
                <a16:creationId xmlns:a16="http://schemas.microsoft.com/office/drawing/2014/main" id="{186A54E1-67CF-C64F-BFD0-6E60AC657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95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3" name="Text Box 4">
            <a:extLst>
              <a:ext uri="{FF2B5EF4-FFF2-40B4-BE49-F238E27FC236}">
                <a16:creationId xmlns:a16="http://schemas.microsoft.com/office/drawing/2014/main" id="{5C301294-8D64-5845-9999-B278C22B3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892675"/>
            <a:ext cx="1350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Sequence</a:t>
            </a:r>
          </a:p>
          <a:p>
            <a:pPr eaLnBrk="0" hangingPunct="0"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number</a:t>
            </a:r>
          </a:p>
        </p:txBody>
      </p:sp>
      <p:sp>
        <p:nvSpPr>
          <p:cNvPr id="64" name="Line 5">
            <a:extLst>
              <a:ext uri="{FF2B5EF4-FFF2-40B4-BE49-F238E27FC236}">
                <a16:creationId xmlns:a16="http://schemas.microsoft.com/office/drawing/2014/main" id="{97EFC824-2E0E-174E-90B8-33722CF92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113417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5" name="Text Box 6">
            <a:extLst>
              <a:ext uri="{FF2B5EF4-FFF2-40B4-BE49-F238E27FC236}">
                <a16:creationId xmlns:a16="http://schemas.microsoft.com/office/drawing/2014/main" id="{C135B082-C6B5-5048-9E1C-585A5888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124325"/>
            <a:ext cx="12414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Sent and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acked</a:t>
            </a:r>
          </a:p>
        </p:txBody>
      </p:sp>
      <p:sp>
        <p:nvSpPr>
          <p:cNvPr id="66" name="Text Box 7">
            <a:extLst>
              <a:ext uri="{FF2B5EF4-FFF2-40B4-BE49-F238E27FC236}">
                <a16:creationId xmlns:a16="http://schemas.microsoft.com/office/drawing/2014/main" id="{02554D82-4AFA-704D-BBC8-292419339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546475"/>
            <a:ext cx="833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34    35      36      37    38    39    40   45   46    47    48    49  50…...</a:t>
            </a:r>
          </a:p>
        </p:txBody>
      </p:sp>
      <p:sp>
        <p:nvSpPr>
          <p:cNvPr id="67" name="Line 8">
            <a:extLst>
              <a:ext uri="{FF2B5EF4-FFF2-40B4-BE49-F238E27FC236}">
                <a16:creationId xmlns:a16="http://schemas.microsoft.com/office/drawing/2014/main" id="{731A54CF-38B2-5B45-ACA3-A8C8D94F7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113417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76B3FA54-C4EB-A248-9146-AF07EA5BE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113417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9" name="Line 10">
            <a:extLst>
              <a:ext uri="{FF2B5EF4-FFF2-40B4-BE49-F238E27FC236}">
                <a16:creationId xmlns:a16="http://schemas.microsoft.com/office/drawing/2014/main" id="{E782F21C-39B5-6E41-BB13-0EFB23D5D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13417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0" name="Text Box 11">
            <a:extLst>
              <a:ext uri="{FF2B5EF4-FFF2-40B4-BE49-F238E27FC236}">
                <a16:creationId xmlns:a16="http://schemas.microsoft.com/office/drawing/2014/main" id="{DC19E721-6365-B44F-A142-3AA3ACBE6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4138613"/>
            <a:ext cx="12668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Sent, not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acked</a:t>
            </a:r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6D08B8A5-4440-1E41-99AB-318893924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2" name="Line 13">
            <a:extLst>
              <a:ext uri="{FF2B5EF4-FFF2-40B4-BE49-F238E27FC236}">
                <a16:creationId xmlns:a16="http://schemas.microsoft.com/office/drawing/2014/main" id="{62589771-C9A5-A54D-8D50-A3A1D2548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3" name="Text Box 14">
            <a:extLst>
              <a:ext uri="{FF2B5EF4-FFF2-40B4-BE49-F238E27FC236}">
                <a16:creationId xmlns:a16="http://schemas.microsoft.com/office/drawing/2014/main" id="{2CD03E29-AB47-B54B-9040-3547515F4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4138613"/>
            <a:ext cx="21256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May be sent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if data available</a:t>
            </a:r>
          </a:p>
        </p:txBody>
      </p:sp>
      <p:sp>
        <p:nvSpPr>
          <p:cNvPr id="74" name="Text Box 15">
            <a:extLst>
              <a:ext uri="{FF2B5EF4-FFF2-40B4-BE49-F238E27FC236}">
                <a16:creationId xmlns:a16="http://schemas.microsoft.com/office/drawing/2014/main" id="{7E58F9A8-A190-FD4D-A425-43EB60D9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138613"/>
            <a:ext cx="14271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Cannot be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sent</a:t>
            </a:r>
          </a:p>
        </p:txBody>
      </p:sp>
      <p:sp>
        <p:nvSpPr>
          <p:cNvPr id="75" name="Line 16">
            <a:extLst>
              <a:ext uri="{FF2B5EF4-FFF2-40B4-BE49-F238E27FC236}">
                <a16:creationId xmlns:a16="http://schemas.microsoft.com/office/drawing/2014/main" id="{74DF43A8-528A-464D-941B-0F8AB0CA8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38911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6" name="Text Box 17">
            <a:extLst>
              <a:ext uri="{FF2B5EF4-FFF2-40B4-BE49-F238E27FC236}">
                <a16:creationId xmlns:a16="http://schemas.microsoft.com/office/drawing/2014/main" id="{771EE2ED-601C-8344-8B24-AA1A3DE29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2398224"/>
            <a:ext cx="71421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Window Size = </a:t>
            </a:r>
            <a:r>
              <a:rPr lang="en-US" b="1" i="1" dirty="0">
                <a:latin typeface="Times New Roman" charset="0"/>
                <a:ea typeface="ＭＳ Ｐゴシック" charset="0"/>
              </a:rPr>
              <a:t>W </a:t>
            </a:r>
            <a:r>
              <a:rPr lang="en-US" dirty="0">
                <a:latin typeface="Times New Roman" charset="0"/>
                <a:ea typeface="ＭＳ Ｐゴシック" charset="0"/>
              </a:rPr>
              <a:t>= 7 </a:t>
            </a:r>
          </a:p>
          <a:p>
            <a:pPr algn="ctr" eaLnBrk="0" hangingPunct="0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(advertised by receiver or limited by network conditions)</a:t>
            </a:r>
          </a:p>
        </p:txBody>
      </p:sp>
    </p:spTree>
    <p:extLst>
      <p:ext uri="{BB962C8B-B14F-4D97-AF65-F5344CB8AC3E}">
        <p14:creationId xmlns:p14="http://schemas.microsoft.com/office/powerpoint/2010/main" val="3672955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8CDB556F-740D-5E49-9ED0-E7E67CC3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82C1D7D9-8BD3-3844-816D-DFAF045A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ABD0899-2872-2E4A-BCF9-801C69362C9A}" type="slidenum">
              <a:rPr lang="en-US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/>
              <a:t>52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5B8B8A21-A37B-8B48-ABF7-9C513D796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Back n Protocol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55D80D4-DF7F-5F4C-80E5-A526815C7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packet # </a:t>
            </a:r>
            <a:r>
              <a:rPr lang="en-US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not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acked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 sender will resend all packets starting from packet # </a:t>
            </a:r>
            <a:r>
              <a:rPr lang="en-US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 let us use a window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frames </a:t>
            </a:r>
          </a:p>
        </p:txBody>
      </p:sp>
      <p:sp>
        <p:nvSpPr>
          <p:cNvPr id="56324" name="Line 4">
            <a:extLst>
              <a:ext uri="{FF2B5EF4-FFF2-40B4-BE49-F238E27FC236}">
                <a16:creationId xmlns:a16="http://schemas.microsoft.com/office/drawing/2014/main" id="{5E2BE4A5-A919-9642-9E62-FECF9BD46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373563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273261E2-1D71-074B-BA85-B08550EE2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5606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Sender</a:t>
            </a:r>
          </a:p>
        </p:txBody>
      </p:sp>
      <p:sp>
        <p:nvSpPr>
          <p:cNvPr id="56326" name="Line 6">
            <a:extLst>
              <a:ext uri="{FF2B5EF4-FFF2-40B4-BE49-F238E27FC236}">
                <a16:creationId xmlns:a16="http://schemas.microsoft.com/office/drawing/2014/main" id="{0C000AF7-9808-424B-AEC4-B18E114C4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91125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330" name="Line 10">
            <a:extLst>
              <a:ext uri="{FF2B5EF4-FFF2-40B4-BE49-F238E27FC236}">
                <a16:creationId xmlns:a16="http://schemas.microsoft.com/office/drawing/2014/main" id="{67817E93-8B75-6240-BCCD-B611F0003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57600"/>
            <a:ext cx="0" cy="149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331" name="Text Box 11">
            <a:extLst>
              <a:ext uri="{FF2B5EF4-FFF2-40B4-BE49-F238E27FC236}">
                <a16:creationId xmlns:a16="http://schemas.microsoft.com/office/drawing/2014/main" id="{D74FC102-3A05-4C41-8D02-33348A583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9196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Receiver</a:t>
            </a:r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5F8091AD-630C-284A-A009-A31A32994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2236" name="Group 37">
            <a:extLst>
              <a:ext uri="{FF2B5EF4-FFF2-40B4-BE49-F238E27FC236}">
                <a16:creationId xmlns:a16="http://schemas.microsoft.com/office/drawing/2014/main" id="{BE7CC46C-E6DC-9F49-87CB-90FEC1CC853B}"/>
              </a:ext>
            </a:extLst>
          </p:cNvPr>
          <p:cNvGrpSpPr>
            <a:grpSpLocks/>
          </p:cNvGrpSpPr>
          <p:nvPr/>
        </p:nvGrpSpPr>
        <p:grpSpPr bwMode="auto">
          <a:xfrm>
            <a:off x="1304925" y="4060825"/>
            <a:ext cx="304800" cy="304800"/>
            <a:chOff x="768" y="2304"/>
            <a:chExt cx="192" cy="192"/>
          </a:xfrm>
        </p:grpSpPr>
        <p:sp>
          <p:nvSpPr>
            <p:cNvPr id="56352" name="Rectangle 32">
              <a:extLst>
                <a:ext uri="{FF2B5EF4-FFF2-40B4-BE49-F238E27FC236}">
                  <a16:creationId xmlns:a16="http://schemas.microsoft.com/office/drawing/2014/main" id="{515D2D00-B8A5-2B43-B4B4-FA00671070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355" name="Text Box 35">
              <a:extLst>
                <a:ext uri="{FF2B5EF4-FFF2-40B4-BE49-F238E27FC236}">
                  <a16:creationId xmlns:a16="http://schemas.microsoft.com/office/drawing/2014/main" id="{0266085B-6033-AB46-8B8A-55FC7F6D4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52237" name="Group 38">
            <a:extLst>
              <a:ext uri="{FF2B5EF4-FFF2-40B4-BE49-F238E27FC236}">
                <a16:creationId xmlns:a16="http://schemas.microsoft.com/office/drawing/2014/main" id="{06681367-5FA9-2E46-835A-7307FCA547B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70350"/>
            <a:ext cx="304800" cy="304800"/>
            <a:chOff x="768" y="2304"/>
            <a:chExt cx="192" cy="192"/>
          </a:xfrm>
        </p:grpSpPr>
        <p:sp>
          <p:nvSpPr>
            <p:cNvPr id="56359" name="Rectangle 39">
              <a:extLst>
                <a:ext uri="{FF2B5EF4-FFF2-40B4-BE49-F238E27FC236}">
                  <a16:creationId xmlns:a16="http://schemas.microsoft.com/office/drawing/2014/main" id="{F0200B50-A081-FA47-9F43-0791C187DD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360" name="Text Box 40">
              <a:extLst>
                <a:ext uri="{FF2B5EF4-FFF2-40B4-BE49-F238E27FC236}">
                  <a16:creationId xmlns:a16="http://schemas.microsoft.com/office/drawing/2014/main" id="{2269B7AA-8BCA-C945-B638-0DDB125E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2238" name="Group 41">
            <a:extLst>
              <a:ext uri="{FF2B5EF4-FFF2-40B4-BE49-F238E27FC236}">
                <a16:creationId xmlns:a16="http://schemas.microsoft.com/office/drawing/2014/main" id="{2CAA6172-F9B3-074F-A166-B965B3EF9621}"/>
              </a:ext>
            </a:extLst>
          </p:cNvPr>
          <p:cNvGrpSpPr>
            <a:grpSpLocks/>
          </p:cNvGrpSpPr>
          <p:nvPr/>
        </p:nvGrpSpPr>
        <p:grpSpPr bwMode="auto">
          <a:xfrm>
            <a:off x="2047875" y="4068763"/>
            <a:ext cx="304800" cy="304800"/>
            <a:chOff x="768" y="2304"/>
            <a:chExt cx="192" cy="192"/>
          </a:xfrm>
        </p:grpSpPr>
        <p:sp>
          <p:nvSpPr>
            <p:cNvPr id="56362" name="Rectangle 42">
              <a:extLst>
                <a:ext uri="{FF2B5EF4-FFF2-40B4-BE49-F238E27FC236}">
                  <a16:creationId xmlns:a16="http://schemas.microsoft.com/office/drawing/2014/main" id="{006B13F9-5D9A-394B-8FBC-DA81EE5C94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363" name="Text Box 43">
              <a:extLst>
                <a:ext uri="{FF2B5EF4-FFF2-40B4-BE49-F238E27FC236}">
                  <a16:creationId xmlns:a16="http://schemas.microsoft.com/office/drawing/2014/main" id="{38D3BBC7-A1C1-E840-AAB9-CDE234B06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2239" name="Group 44">
            <a:extLst>
              <a:ext uri="{FF2B5EF4-FFF2-40B4-BE49-F238E27FC236}">
                <a16:creationId xmlns:a16="http://schemas.microsoft.com/office/drawing/2014/main" id="{EF6411DF-8F5A-5746-81C2-1155AA5EBD89}"/>
              </a:ext>
            </a:extLst>
          </p:cNvPr>
          <p:cNvGrpSpPr>
            <a:grpSpLocks/>
          </p:cNvGrpSpPr>
          <p:nvPr/>
        </p:nvGrpSpPr>
        <p:grpSpPr bwMode="auto">
          <a:xfrm>
            <a:off x="2419350" y="4067175"/>
            <a:ext cx="304800" cy="304800"/>
            <a:chOff x="768" y="2304"/>
            <a:chExt cx="192" cy="192"/>
          </a:xfrm>
        </p:grpSpPr>
        <p:sp>
          <p:nvSpPr>
            <p:cNvPr id="56365" name="Rectangle 45">
              <a:extLst>
                <a:ext uri="{FF2B5EF4-FFF2-40B4-BE49-F238E27FC236}">
                  <a16:creationId xmlns:a16="http://schemas.microsoft.com/office/drawing/2014/main" id="{F78FAE18-6E79-4D46-B142-B5D96A320F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366" name="Text Box 46">
              <a:extLst>
                <a:ext uri="{FF2B5EF4-FFF2-40B4-BE49-F238E27FC236}">
                  <a16:creationId xmlns:a16="http://schemas.microsoft.com/office/drawing/2014/main" id="{7F427190-C928-A44E-8C2F-20A8C40EC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52240" name="Group 89">
            <a:extLst>
              <a:ext uri="{FF2B5EF4-FFF2-40B4-BE49-F238E27FC236}">
                <a16:creationId xmlns:a16="http://schemas.microsoft.com/office/drawing/2014/main" id="{4FC323DB-9075-C24A-9F32-3581E33D507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648200"/>
            <a:ext cx="228600" cy="152400"/>
            <a:chOff x="2256" y="2811"/>
            <a:chExt cx="144" cy="96"/>
          </a:xfrm>
        </p:grpSpPr>
        <p:sp>
          <p:nvSpPr>
            <p:cNvPr id="56369" name="Line 49">
              <a:extLst>
                <a:ext uri="{FF2B5EF4-FFF2-40B4-BE49-F238E27FC236}">
                  <a16:creationId xmlns:a16="http://schemas.microsoft.com/office/drawing/2014/main" id="{16499FDC-DD98-7C46-B75E-391F15D7A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11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370" name="Line 50">
              <a:extLst>
                <a:ext uri="{FF2B5EF4-FFF2-40B4-BE49-F238E27FC236}">
                  <a16:creationId xmlns:a16="http://schemas.microsoft.com/office/drawing/2014/main" id="{B23A6F85-7A72-3048-B995-482CF48A0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811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56373" name="Line 53">
            <a:extLst>
              <a:ext uri="{FF2B5EF4-FFF2-40B4-BE49-F238E27FC236}">
                <a16:creationId xmlns:a16="http://schemas.microsoft.com/office/drawing/2014/main" id="{393E26EF-11C6-CD4B-8E7D-8B967B8F3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386263"/>
            <a:ext cx="8382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374" name="Line 54">
            <a:extLst>
              <a:ext uri="{FF2B5EF4-FFF2-40B4-BE49-F238E27FC236}">
                <a16:creationId xmlns:a16="http://schemas.microsoft.com/office/drawing/2014/main" id="{5782F9E0-4696-D34F-B2DF-D4764A27CB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386263"/>
            <a:ext cx="8382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375" name="Line 55">
            <a:extLst>
              <a:ext uri="{FF2B5EF4-FFF2-40B4-BE49-F238E27FC236}">
                <a16:creationId xmlns:a16="http://schemas.microsoft.com/office/drawing/2014/main" id="{BB592C4C-14D6-784B-80C3-D61A25E09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005263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377" name="Text Box 57">
            <a:extLst>
              <a:ext uri="{FF2B5EF4-FFF2-40B4-BE49-F238E27FC236}">
                <a16:creationId xmlns:a16="http://schemas.microsoft.com/office/drawing/2014/main" id="{CCBAE764-43FD-B24C-9F78-0EC5B3F5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00463"/>
            <a:ext cx="1343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To (Timeout)</a:t>
            </a:r>
          </a:p>
        </p:txBody>
      </p:sp>
      <p:grpSp>
        <p:nvGrpSpPr>
          <p:cNvPr id="52245" name="Group 59">
            <a:extLst>
              <a:ext uri="{FF2B5EF4-FFF2-40B4-BE49-F238E27FC236}">
                <a16:creationId xmlns:a16="http://schemas.microsoft.com/office/drawing/2014/main" id="{B6BCD6F8-BA35-924A-A8D2-A8DD17DFC98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062413"/>
            <a:ext cx="304800" cy="304800"/>
            <a:chOff x="768" y="2304"/>
            <a:chExt cx="192" cy="192"/>
          </a:xfrm>
        </p:grpSpPr>
        <p:sp>
          <p:nvSpPr>
            <p:cNvPr id="56380" name="Rectangle 60">
              <a:extLst>
                <a:ext uri="{FF2B5EF4-FFF2-40B4-BE49-F238E27FC236}">
                  <a16:creationId xmlns:a16="http://schemas.microsoft.com/office/drawing/2014/main" id="{65C41EFB-689D-794B-8710-DBDC9AC61C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381" name="Text Box 61">
              <a:extLst>
                <a:ext uri="{FF2B5EF4-FFF2-40B4-BE49-F238E27FC236}">
                  <a16:creationId xmlns:a16="http://schemas.microsoft.com/office/drawing/2014/main" id="{5FD6757B-8AB2-0041-943A-798F390A7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2246" name="Group 62">
            <a:extLst>
              <a:ext uri="{FF2B5EF4-FFF2-40B4-BE49-F238E27FC236}">
                <a16:creationId xmlns:a16="http://schemas.microsoft.com/office/drawing/2014/main" id="{8F4EB285-E325-FC4C-9EE9-AA54D49A19C6}"/>
              </a:ext>
            </a:extLst>
          </p:cNvPr>
          <p:cNvGrpSpPr>
            <a:grpSpLocks/>
          </p:cNvGrpSpPr>
          <p:nvPr/>
        </p:nvGrpSpPr>
        <p:grpSpPr bwMode="auto">
          <a:xfrm>
            <a:off x="6086475" y="4060825"/>
            <a:ext cx="304800" cy="304800"/>
            <a:chOff x="768" y="2304"/>
            <a:chExt cx="192" cy="192"/>
          </a:xfrm>
        </p:grpSpPr>
        <p:sp>
          <p:nvSpPr>
            <p:cNvPr id="56383" name="Rectangle 63">
              <a:extLst>
                <a:ext uri="{FF2B5EF4-FFF2-40B4-BE49-F238E27FC236}">
                  <a16:creationId xmlns:a16="http://schemas.microsoft.com/office/drawing/2014/main" id="{6CAF4AD0-B1A8-D84C-ADAC-B602315A56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384" name="Text Box 64">
              <a:extLst>
                <a:ext uri="{FF2B5EF4-FFF2-40B4-BE49-F238E27FC236}">
                  <a16:creationId xmlns:a16="http://schemas.microsoft.com/office/drawing/2014/main" id="{82D4AF61-3B74-EA44-ACEA-F490D3266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2247" name="Group 65">
            <a:extLst>
              <a:ext uri="{FF2B5EF4-FFF2-40B4-BE49-F238E27FC236}">
                <a16:creationId xmlns:a16="http://schemas.microsoft.com/office/drawing/2014/main" id="{D51A842B-D363-F84B-89FB-A57D5F3FF611}"/>
              </a:ext>
            </a:extLst>
          </p:cNvPr>
          <p:cNvGrpSpPr>
            <a:grpSpLocks/>
          </p:cNvGrpSpPr>
          <p:nvPr/>
        </p:nvGrpSpPr>
        <p:grpSpPr bwMode="auto">
          <a:xfrm>
            <a:off x="6457950" y="4059238"/>
            <a:ext cx="304800" cy="304800"/>
            <a:chOff x="768" y="2304"/>
            <a:chExt cx="192" cy="192"/>
          </a:xfrm>
        </p:grpSpPr>
        <p:sp>
          <p:nvSpPr>
            <p:cNvPr id="56386" name="Rectangle 66">
              <a:extLst>
                <a:ext uri="{FF2B5EF4-FFF2-40B4-BE49-F238E27FC236}">
                  <a16:creationId xmlns:a16="http://schemas.microsoft.com/office/drawing/2014/main" id="{D9FE9ABC-0918-7949-9D66-5083FAC908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387" name="Text Box 67">
              <a:extLst>
                <a:ext uri="{FF2B5EF4-FFF2-40B4-BE49-F238E27FC236}">
                  <a16:creationId xmlns:a16="http://schemas.microsoft.com/office/drawing/2014/main" id="{5918EAAD-A9AA-1540-BD4E-1BF6046CC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56395" name="Line 75">
            <a:extLst>
              <a:ext uri="{FF2B5EF4-FFF2-40B4-BE49-F238E27FC236}">
                <a16:creationId xmlns:a16="http://schemas.microsoft.com/office/drawing/2014/main" id="{A09956D5-DE2A-4F4C-B477-385FBB3C4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86263"/>
            <a:ext cx="533400" cy="338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396" name="Line 76">
            <a:extLst>
              <a:ext uri="{FF2B5EF4-FFF2-40B4-BE49-F238E27FC236}">
                <a16:creationId xmlns:a16="http://schemas.microsoft.com/office/drawing/2014/main" id="{9274E0AA-6356-8349-8D67-7CE5450D2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397" name="Line 77">
            <a:extLst>
              <a:ext uri="{FF2B5EF4-FFF2-40B4-BE49-F238E27FC236}">
                <a16:creationId xmlns:a16="http://schemas.microsoft.com/office/drawing/2014/main" id="{5114736B-9312-E144-974D-1AB87A531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2251" name="Group 78">
            <a:extLst>
              <a:ext uri="{FF2B5EF4-FFF2-40B4-BE49-F238E27FC236}">
                <a16:creationId xmlns:a16="http://schemas.microsoft.com/office/drawing/2014/main" id="{6A051A08-002D-0245-BCA5-9F6EFB2ECBF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070350"/>
            <a:ext cx="304800" cy="304800"/>
            <a:chOff x="768" y="2304"/>
            <a:chExt cx="192" cy="192"/>
          </a:xfrm>
        </p:grpSpPr>
        <p:sp>
          <p:nvSpPr>
            <p:cNvPr id="56399" name="Rectangle 79">
              <a:extLst>
                <a:ext uri="{FF2B5EF4-FFF2-40B4-BE49-F238E27FC236}">
                  <a16:creationId xmlns:a16="http://schemas.microsoft.com/office/drawing/2014/main" id="{51CFC1AA-CCDE-0D41-99E1-F67712611D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400" name="Text Box 80">
              <a:extLst>
                <a:ext uri="{FF2B5EF4-FFF2-40B4-BE49-F238E27FC236}">
                  <a16:creationId xmlns:a16="http://schemas.microsoft.com/office/drawing/2014/main" id="{CF55760B-CE99-6749-A9F4-0E9D7581D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sp>
        <p:nvSpPr>
          <p:cNvPr id="56402" name="Line 82">
            <a:extLst>
              <a:ext uri="{FF2B5EF4-FFF2-40B4-BE49-F238E27FC236}">
                <a16:creationId xmlns:a16="http://schemas.microsoft.com/office/drawing/2014/main" id="{CB31C4ED-4D6C-534C-BE3C-8F819CD79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403" name="Line 83">
            <a:extLst>
              <a:ext uri="{FF2B5EF4-FFF2-40B4-BE49-F238E27FC236}">
                <a16:creationId xmlns:a16="http://schemas.microsoft.com/office/drawing/2014/main" id="{ED693E44-B954-594B-809D-CC6C6571E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4386263"/>
            <a:ext cx="8382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404" name="Line 84">
            <a:extLst>
              <a:ext uri="{FF2B5EF4-FFF2-40B4-BE49-F238E27FC236}">
                <a16:creationId xmlns:a16="http://schemas.microsoft.com/office/drawing/2014/main" id="{98FA7B1B-6218-5F48-8436-5ADC04B062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4386263"/>
            <a:ext cx="8382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405" name="Line 85">
            <a:extLst>
              <a:ext uri="{FF2B5EF4-FFF2-40B4-BE49-F238E27FC236}">
                <a16:creationId xmlns:a16="http://schemas.microsoft.com/office/drawing/2014/main" id="{68293766-AD42-EF43-B914-BFB3AB9F7A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386263"/>
            <a:ext cx="8382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406" name="Line 86">
            <a:extLst>
              <a:ext uri="{FF2B5EF4-FFF2-40B4-BE49-F238E27FC236}">
                <a16:creationId xmlns:a16="http://schemas.microsoft.com/office/drawing/2014/main" id="{DABF0570-AB24-9141-8ACB-90ADC9E6D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407" name="Line 87">
            <a:extLst>
              <a:ext uri="{FF2B5EF4-FFF2-40B4-BE49-F238E27FC236}">
                <a16:creationId xmlns:a16="http://schemas.microsoft.com/office/drawing/2014/main" id="{B838F1CB-7E59-7B4E-817E-959B916F4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408" name="Line 88">
            <a:extLst>
              <a:ext uri="{FF2B5EF4-FFF2-40B4-BE49-F238E27FC236}">
                <a16:creationId xmlns:a16="http://schemas.microsoft.com/office/drawing/2014/main" id="{D7F47C18-A472-CB40-B56F-7E614DE40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410" name="Line 90">
            <a:extLst>
              <a:ext uri="{FF2B5EF4-FFF2-40B4-BE49-F238E27FC236}">
                <a16:creationId xmlns:a16="http://schemas.microsoft.com/office/drawing/2014/main" id="{82DC31CC-523D-CE43-B553-5B98BFBB7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411" name="Line 91">
            <a:extLst>
              <a:ext uri="{FF2B5EF4-FFF2-40B4-BE49-F238E27FC236}">
                <a16:creationId xmlns:a16="http://schemas.microsoft.com/office/drawing/2014/main" id="{B97BAFA3-0934-8043-802C-3FF29A477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412" name="Line 92">
            <a:extLst>
              <a:ext uri="{FF2B5EF4-FFF2-40B4-BE49-F238E27FC236}">
                <a16:creationId xmlns:a16="http://schemas.microsoft.com/office/drawing/2014/main" id="{56722118-D82E-4D4F-8B8A-A71343C2F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413" name="Text Box 93">
            <a:extLst>
              <a:ext uri="{FF2B5EF4-FFF2-40B4-BE49-F238E27FC236}">
                <a16:creationId xmlns:a16="http://schemas.microsoft.com/office/drawing/2014/main" id="{D4FE4469-6328-644B-B566-810052A11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375275"/>
            <a:ext cx="1146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Discarded</a:t>
            </a:r>
          </a:p>
        </p:txBody>
      </p:sp>
      <p:sp>
        <p:nvSpPr>
          <p:cNvPr id="56414" name="Line 94">
            <a:extLst>
              <a:ext uri="{FF2B5EF4-FFF2-40B4-BE49-F238E27FC236}">
                <a16:creationId xmlns:a16="http://schemas.microsoft.com/office/drawing/2014/main" id="{49187A6A-E345-3044-AC49-5AC43FD572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343400"/>
            <a:ext cx="8382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2264" name="Group 95">
            <a:extLst>
              <a:ext uri="{FF2B5EF4-FFF2-40B4-BE49-F238E27FC236}">
                <a16:creationId xmlns:a16="http://schemas.microsoft.com/office/drawing/2014/main" id="{BF423B0B-490B-F149-9912-A140B8A80DA6}"/>
              </a:ext>
            </a:extLst>
          </p:cNvPr>
          <p:cNvGrpSpPr>
            <a:grpSpLocks/>
          </p:cNvGrpSpPr>
          <p:nvPr/>
        </p:nvGrpSpPr>
        <p:grpSpPr bwMode="auto">
          <a:xfrm>
            <a:off x="6838950" y="4049713"/>
            <a:ext cx="304800" cy="304800"/>
            <a:chOff x="768" y="2304"/>
            <a:chExt cx="192" cy="192"/>
          </a:xfrm>
        </p:grpSpPr>
        <p:sp>
          <p:nvSpPr>
            <p:cNvPr id="56416" name="Rectangle 96">
              <a:extLst>
                <a:ext uri="{FF2B5EF4-FFF2-40B4-BE49-F238E27FC236}">
                  <a16:creationId xmlns:a16="http://schemas.microsoft.com/office/drawing/2014/main" id="{3B4A22A0-25C4-7D4C-BFAB-FE882F7B0B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417" name="Text Box 97">
              <a:extLst>
                <a:ext uri="{FF2B5EF4-FFF2-40B4-BE49-F238E27FC236}">
                  <a16:creationId xmlns:a16="http://schemas.microsoft.com/office/drawing/2014/main" id="{13F86741-B43C-E541-92DB-5F3E9FE8C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sp>
        <p:nvSpPr>
          <p:cNvPr id="56418" name="Line 98">
            <a:extLst>
              <a:ext uri="{FF2B5EF4-FFF2-40B4-BE49-F238E27FC236}">
                <a16:creationId xmlns:a16="http://schemas.microsoft.com/office/drawing/2014/main" id="{F4A99C48-AE65-DB49-AF8A-86D4C30C7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4365625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8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  <p:bldP spid="56341" grpId="0" animBg="1"/>
      <p:bldP spid="56373" grpId="0" animBg="1"/>
      <p:bldP spid="56374" grpId="0" animBg="1"/>
      <p:bldP spid="56375" grpId="0" animBg="1"/>
      <p:bldP spid="56377" grpId="0"/>
      <p:bldP spid="56395" grpId="0" animBg="1"/>
      <p:bldP spid="56396" grpId="0" animBg="1"/>
      <p:bldP spid="56397" grpId="0" animBg="1"/>
      <p:bldP spid="56402" grpId="0" animBg="1"/>
      <p:bldP spid="56403" grpId="0" animBg="1"/>
      <p:bldP spid="56404" grpId="0" animBg="1"/>
      <p:bldP spid="56405" grpId="0" animBg="1"/>
      <p:bldP spid="56405" grpId="1" animBg="1"/>
      <p:bldP spid="56406" grpId="0" animBg="1"/>
      <p:bldP spid="56407" grpId="0" animBg="1"/>
      <p:bldP spid="56407" grpId="1" animBg="1"/>
      <p:bldP spid="56408" grpId="0" animBg="1"/>
      <p:bldP spid="56410" grpId="0" animBg="1"/>
      <p:bldP spid="56410" grpId="1" animBg="1"/>
      <p:bldP spid="56411" grpId="0" animBg="1"/>
      <p:bldP spid="56412" grpId="0" animBg="1"/>
      <p:bldP spid="56413" grpId="0"/>
      <p:bldP spid="56413" grpId="1"/>
      <p:bldP spid="56414" grpId="0" animBg="1"/>
      <p:bldP spid="564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511BFC98-0A65-694F-AC37-CAACFB0D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1E090EC6-504F-0F49-A656-ADAC986E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E168B6A-60BE-FC4D-9DA2-A2A77B65E7BB}" type="slidenum">
              <a:rPr lang="en-US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/>
              <a:t>53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C243C8-CC94-FF4A-91BC-CC4F95774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Speeding Up Go Back 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1C32A04-486C-7848-9C53-ED50C7E64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acknowledgments </a:t>
            </a: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9BAD9AA6-BD70-BD42-9016-78767856C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373563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904B75FB-A390-704F-9237-1D3650C64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05606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Sender</a:t>
            </a: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911A4369-25E1-334B-9FBE-0F2A2C52B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91125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58FBFB9F-AC3E-DE48-AD60-90055B11C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57600"/>
            <a:ext cx="0" cy="149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BEC1AF4A-1F5D-F14E-A3EE-BEE5086C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9196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Receiver</a:t>
            </a:r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9AA7EBB5-F4E5-EE42-8D15-8A377F358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260" name="Group 10">
            <a:extLst>
              <a:ext uri="{FF2B5EF4-FFF2-40B4-BE49-F238E27FC236}">
                <a16:creationId xmlns:a16="http://schemas.microsoft.com/office/drawing/2014/main" id="{410CA5F2-0C3E-9F4B-A2BE-7728488E33C8}"/>
              </a:ext>
            </a:extLst>
          </p:cNvPr>
          <p:cNvGrpSpPr>
            <a:grpSpLocks/>
          </p:cNvGrpSpPr>
          <p:nvPr/>
        </p:nvGrpSpPr>
        <p:grpSpPr bwMode="auto">
          <a:xfrm>
            <a:off x="1304925" y="4060825"/>
            <a:ext cx="304800" cy="304800"/>
            <a:chOff x="768" y="2304"/>
            <a:chExt cx="192" cy="192"/>
          </a:xfrm>
        </p:grpSpPr>
        <p:sp>
          <p:nvSpPr>
            <p:cNvPr id="57355" name="Rectangle 11">
              <a:extLst>
                <a:ext uri="{FF2B5EF4-FFF2-40B4-BE49-F238E27FC236}">
                  <a16:creationId xmlns:a16="http://schemas.microsoft.com/office/drawing/2014/main" id="{8CC33CB3-CFD4-0046-A371-DC0A8E55D3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356" name="Text Box 12">
              <a:extLst>
                <a:ext uri="{FF2B5EF4-FFF2-40B4-BE49-F238E27FC236}">
                  <a16:creationId xmlns:a16="http://schemas.microsoft.com/office/drawing/2014/main" id="{FAB946A3-510C-DB49-9165-3EA46A6CF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53261" name="Group 13">
            <a:extLst>
              <a:ext uri="{FF2B5EF4-FFF2-40B4-BE49-F238E27FC236}">
                <a16:creationId xmlns:a16="http://schemas.microsoft.com/office/drawing/2014/main" id="{9FC0E2AB-FC46-8045-8173-3F1B10EF421D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70350"/>
            <a:ext cx="304800" cy="304800"/>
            <a:chOff x="768" y="2304"/>
            <a:chExt cx="192" cy="192"/>
          </a:xfrm>
        </p:grpSpPr>
        <p:sp>
          <p:nvSpPr>
            <p:cNvPr id="57358" name="Rectangle 14">
              <a:extLst>
                <a:ext uri="{FF2B5EF4-FFF2-40B4-BE49-F238E27FC236}">
                  <a16:creationId xmlns:a16="http://schemas.microsoft.com/office/drawing/2014/main" id="{81B186BD-0D48-094E-B79A-104AF1E33E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359" name="Text Box 15">
              <a:extLst>
                <a:ext uri="{FF2B5EF4-FFF2-40B4-BE49-F238E27FC236}">
                  <a16:creationId xmlns:a16="http://schemas.microsoft.com/office/drawing/2014/main" id="{9EF48711-A8D0-ED4A-9544-9A203D23F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53262" name="Group 16">
            <a:extLst>
              <a:ext uri="{FF2B5EF4-FFF2-40B4-BE49-F238E27FC236}">
                <a16:creationId xmlns:a16="http://schemas.microsoft.com/office/drawing/2014/main" id="{99FABC21-6378-CE4A-9C73-0B3B3720F068}"/>
              </a:ext>
            </a:extLst>
          </p:cNvPr>
          <p:cNvGrpSpPr>
            <a:grpSpLocks/>
          </p:cNvGrpSpPr>
          <p:nvPr/>
        </p:nvGrpSpPr>
        <p:grpSpPr bwMode="auto">
          <a:xfrm>
            <a:off x="2047875" y="4068763"/>
            <a:ext cx="304800" cy="304800"/>
            <a:chOff x="768" y="2304"/>
            <a:chExt cx="192" cy="192"/>
          </a:xfrm>
        </p:grpSpPr>
        <p:sp>
          <p:nvSpPr>
            <p:cNvPr id="57361" name="Rectangle 17">
              <a:extLst>
                <a:ext uri="{FF2B5EF4-FFF2-40B4-BE49-F238E27FC236}">
                  <a16:creationId xmlns:a16="http://schemas.microsoft.com/office/drawing/2014/main" id="{7E8FBB0A-EE28-8342-993C-5DB71C0450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362" name="Text Box 18">
              <a:extLst>
                <a:ext uri="{FF2B5EF4-FFF2-40B4-BE49-F238E27FC236}">
                  <a16:creationId xmlns:a16="http://schemas.microsoft.com/office/drawing/2014/main" id="{346B73FB-6AA7-BA45-A79D-C212F5E20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3263" name="Group 19">
            <a:extLst>
              <a:ext uri="{FF2B5EF4-FFF2-40B4-BE49-F238E27FC236}">
                <a16:creationId xmlns:a16="http://schemas.microsoft.com/office/drawing/2014/main" id="{A7B97B65-CA41-D744-9CB4-965DCD02DE88}"/>
              </a:ext>
            </a:extLst>
          </p:cNvPr>
          <p:cNvGrpSpPr>
            <a:grpSpLocks/>
          </p:cNvGrpSpPr>
          <p:nvPr/>
        </p:nvGrpSpPr>
        <p:grpSpPr bwMode="auto">
          <a:xfrm>
            <a:off x="2419350" y="4067175"/>
            <a:ext cx="304800" cy="304800"/>
            <a:chOff x="768" y="2304"/>
            <a:chExt cx="192" cy="192"/>
          </a:xfrm>
        </p:grpSpPr>
        <p:sp>
          <p:nvSpPr>
            <p:cNvPr id="57364" name="Rectangle 20">
              <a:extLst>
                <a:ext uri="{FF2B5EF4-FFF2-40B4-BE49-F238E27FC236}">
                  <a16:creationId xmlns:a16="http://schemas.microsoft.com/office/drawing/2014/main" id="{145AC603-9B59-F143-9516-2D98F64AE8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365" name="Text Box 21">
              <a:extLst>
                <a:ext uri="{FF2B5EF4-FFF2-40B4-BE49-F238E27FC236}">
                  <a16:creationId xmlns:a16="http://schemas.microsoft.com/office/drawing/2014/main" id="{E8F57A06-DAD7-B044-9DD7-A28032737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53264" name="Group 22">
            <a:extLst>
              <a:ext uri="{FF2B5EF4-FFF2-40B4-BE49-F238E27FC236}">
                <a16:creationId xmlns:a16="http://schemas.microsoft.com/office/drawing/2014/main" id="{B5D40DAB-31F6-F041-B10B-9D0A366F302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648200"/>
            <a:ext cx="228600" cy="152400"/>
            <a:chOff x="2256" y="2811"/>
            <a:chExt cx="144" cy="96"/>
          </a:xfrm>
        </p:grpSpPr>
        <p:sp>
          <p:nvSpPr>
            <p:cNvPr id="57367" name="Line 23">
              <a:extLst>
                <a:ext uri="{FF2B5EF4-FFF2-40B4-BE49-F238E27FC236}">
                  <a16:creationId xmlns:a16="http://schemas.microsoft.com/office/drawing/2014/main" id="{FEDDAC42-24DA-6445-AD70-0EEA9C726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11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368" name="Line 24">
              <a:extLst>
                <a:ext uri="{FF2B5EF4-FFF2-40B4-BE49-F238E27FC236}">
                  <a16:creationId xmlns:a16="http://schemas.microsoft.com/office/drawing/2014/main" id="{5A6CED95-0504-4B41-AFC7-5560D6BD4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811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57369" name="Line 25">
            <a:extLst>
              <a:ext uri="{FF2B5EF4-FFF2-40B4-BE49-F238E27FC236}">
                <a16:creationId xmlns:a16="http://schemas.microsoft.com/office/drawing/2014/main" id="{DF226972-E481-1546-B162-ED0A1B4DE7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386263"/>
            <a:ext cx="8382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70" name="Line 26">
            <a:extLst>
              <a:ext uri="{FF2B5EF4-FFF2-40B4-BE49-F238E27FC236}">
                <a16:creationId xmlns:a16="http://schemas.microsoft.com/office/drawing/2014/main" id="{521497C7-56FC-DD47-9AC9-66C038B214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386263"/>
            <a:ext cx="8382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71" name="Line 27">
            <a:extLst>
              <a:ext uri="{FF2B5EF4-FFF2-40B4-BE49-F238E27FC236}">
                <a16:creationId xmlns:a16="http://schemas.microsoft.com/office/drawing/2014/main" id="{FD29DFE0-AECB-F641-8C4A-09E7ABB13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005263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72" name="Text Box 28">
            <a:extLst>
              <a:ext uri="{FF2B5EF4-FFF2-40B4-BE49-F238E27FC236}">
                <a16:creationId xmlns:a16="http://schemas.microsoft.com/office/drawing/2014/main" id="{F422A1C8-9CC0-274E-9FB4-DEA6B50A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453" y="3689728"/>
            <a:ext cx="30528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B050"/>
                </a:solidFill>
                <a:latin typeface="Times New Roman" charset="0"/>
                <a:ea typeface="ＭＳ Ｐゴシック" charset="0"/>
              </a:rPr>
              <a:t>No need to wait for To (Timeout)</a:t>
            </a:r>
          </a:p>
        </p:txBody>
      </p:sp>
      <p:sp>
        <p:nvSpPr>
          <p:cNvPr id="57374" name="Rectangle 30">
            <a:extLst>
              <a:ext uri="{FF2B5EF4-FFF2-40B4-BE49-F238E27FC236}">
                <a16:creationId xmlns:a16="http://schemas.microsoft.com/office/drawing/2014/main" id="{2457302D-61E4-4E43-86D9-878DDEC13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91000" y="4291013"/>
            <a:ext cx="3048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75" name="Text Box 31">
            <a:extLst>
              <a:ext uri="{FF2B5EF4-FFF2-40B4-BE49-F238E27FC236}">
                <a16:creationId xmlns:a16="http://schemas.microsoft.com/office/drawing/2014/main" id="{D8914560-6DD6-1143-9E1D-A9C5D6D18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062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grpSp>
        <p:nvGrpSpPr>
          <p:cNvPr id="53270" name="Group 32">
            <a:extLst>
              <a:ext uri="{FF2B5EF4-FFF2-40B4-BE49-F238E27FC236}">
                <a16:creationId xmlns:a16="http://schemas.microsoft.com/office/drawing/2014/main" id="{7E19784C-3F67-F245-AF45-7451691C6997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4060825"/>
            <a:ext cx="304800" cy="304800"/>
            <a:chOff x="768" y="2304"/>
            <a:chExt cx="192" cy="192"/>
          </a:xfrm>
        </p:grpSpPr>
        <p:sp>
          <p:nvSpPr>
            <p:cNvPr id="57377" name="Rectangle 33">
              <a:extLst>
                <a:ext uri="{FF2B5EF4-FFF2-40B4-BE49-F238E27FC236}">
                  <a16:creationId xmlns:a16="http://schemas.microsoft.com/office/drawing/2014/main" id="{C7638E8E-6543-D648-A2C3-432D760480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378" name="Text Box 34">
              <a:extLst>
                <a:ext uri="{FF2B5EF4-FFF2-40B4-BE49-F238E27FC236}">
                  <a16:creationId xmlns:a16="http://schemas.microsoft.com/office/drawing/2014/main" id="{FAD9C520-453A-F749-A144-D5A38F4DF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3271" name="Group 35">
            <a:extLst>
              <a:ext uri="{FF2B5EF4-FFF2-40B4-BE49-F238E27FC236}">
                <a16:creationId xmlns:a16="http://schemas.microsoft.com/office/drawing/2014/main" id="{F05FE4AC-D61E-A543-8642-532E3C83D140}"/>
              </a:ext>
            </a:extLst>
          </p:cNvPr>
          <p:cNvGrpSpPr>
            <a:grpSpLocks/>
          </p:cNvGrpSpPr>
          <p:nvPr/>
        </p:nvGrpSpPr>
        <p:grpSpPr bwMode="auto">
          <a:xfrm>
            <a:off x="4933950" y="4059238"/>
            <a:ext cx="304800" cy="304800"/>
            <a:chOff x="768" y="2304"/>
            <a:chExt cx="192" cy="192"/>
          </a:xfrm>
        </p:grpSpPr>
        <p:sp>
          <p:nvSpPr>
            <p:cNvPr id="57380" name="Rectangle 36">
              <a:extLst>
                <a:ext uri="{FF2B5EF4-FFF2-40B4-BE49-F238E27FC236}">
                  <a16:creationId xmlns:a16="http://schemas.microsoft.com/office/drawing/2014/main" id="{CA2ED667-55F1-944A-A089-155B5C80E1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381" name="Text Box 37">
              <a:extLst>
                <a:ext uri="{FF2B5EF4-FFF2-40B4-BE49-F238E27FC236}">
                  <a16:creationId xmlns:a16="http://schemas.microsoft.com/office/drawing/2014/main" id="{466894B3-CA5A-8B4A-8112-8210CFA5B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57382" name="Line 38">
            <a:extLst>
              <a:ext uri="{FF2B5EF4-FFF2-40B4-BE49-F238E27FC236}">
                <a16:creationId xmlns:a16="http://schemas.microsoft.com/office/drawing/2014/main" id="{7CF7E9CE-5176-7A40-BF4F-CF6966859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86263"/>
            <a:ext cx="533400" cy="338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83" name="Line 39">
            <a:extLst>
              <a:ext uri="{FF2B5EF4-FFF2-40B4-BE49-F238E27FC236}">
                <a16:creationId xmlns:a16="http://schemas.microsoft.com/office/drawing/2014/main" id="{BC65849D-3138-0F48-AF1E-68E14A4E5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84" name="Line 40">
            <a:extLst>
              <a:ext uri="{FF2B5EF4-FFF2-40B4-BE49-F238E27FC236}">
                <a16:creationId xmlns:a16="http://schemas.microsoft.com/office/drawing/2014/main" id="{63DD5493-78E4-B24C-85B5-3B5C41BBE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275" name="Group 41">
            <a:extLst>
              <a:ext uri="{FF2B5EF4-FFF2-40B4-BE49-F238E27FC236}">
                <a16:creationId xmlns:a16="http://schemas.microsoft.com/office/drawing/2014/main" id="{854B0D6E-1CD7-8F4C-A565-BB9B9AF3699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070350"/>
            <a:ext cx="304800" cy="304800"/>
            <a:chOff x="768" y="2304"/>
            <a:chExt cx="192" cy="192"/>
          </a:xfrm>
        </p:grpSpPr>
        <p:sp>
          <p:nvSpPr>
            <p:cNvPr id="57386" name="Rectangle 42">
              <a:extLst>
                <a:ext uri="{FF2B5EF4-FFF2-40B4-BE49-F238E27FC236}">
                  <a16:creationId xmlns:a16="http://schemas.microsoft.com/office/drawing/2014/main" id="{79E62D12-A117-4340-87A9-3710E96807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387" name="Text Box 43">
              <a:extLst>
                <a:ext uri="{FF2B5EF4-FFF2-40B4-BE49-F238E27FC236}">
                  <a16:creationId xmlns:a16="http://schemas.microsoft.com/office/drawing/2014/main" id="{1D15831D-0BDC-7B4C-9687-3A739AECB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sp>
        <p:nvSpPr>
          <p:cNvPr id="57388" name="Line 44">
            <a:extLst>
              <a:ext uri="{FF2B5EF4-FFF2-40B4-BE49-F238E27FC236}">
                <a16:creationId xmlns:a16="http://schemas.microsoft.com/office/drawing/2014/main" id="{A35591EA-ED39-544D-9115-75082252E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89" name="Line 45">
            <a:extLst>
              <a:ext uri="{FF2B5EF4-FFF2-40B4-BE49-F238E27FC236}">
                <a16:creationId xmlns:a16="http://schemas.microsoft.com/office/drawing/2014/main" id="{8060D1E5-DE4D-3F4B-8C24-01616A7AB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386263"/>
            <a:ext cx="8382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90" name="Line 46">
            <a:extLst>
              <a:ext uri="{FF2B5EF4-FFF2-40B4-BE49-F238E27FC236}">
                <a16:creationId xmlns:a16="http://schemas.microsoft.com/office/drawing/2014/main" id="{9F8E7332-55E9-694D-87C1-2AE82A1BE6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386263"/>
            <a:ext cx="8382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91" name="Line 47">
            <a:extLst>
              <a:ext uri="{FF2B5EF4-FFF2-40B4-BE49-F238E27FC236}">
                <a16:creationId xmlns:a16="http://schemas.microsoft.com/office/drawing/2014/main" id="{9D2EA4E2-5502-3443-9E92-BDE41A341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386263"/>
            <a:ext cx="8382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92" name="Line 48">
            <a:extLst>
              <a:ext uri="{FF2B5EF4-FFF2-40B4-BE49-F238E27FC236}">
                <a16:creationId xmlns:a16="http://schemas.microsoft.com/office/drawing/2014/main" id="{A2A3E625-72DE-FA43-AF47-5571ED2F9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93" name="Line 49">
            <a:extLst>
              <a:ext uri="{FF2B5EF4-FFF2-40B4-BE49-F238E27FC236}">
                <a16:creationId xmlns:a16="http://schemas.microsoft.com/office/drawing/2014/main" id="{62FFC5B5-28D7-7049-AB77-19A8E00D8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94" name="Line 50">
            <a:extLst>
              <a:ext uri="{FF2B5EF4-FFF2-40B4-BE49-F238E27FC236}">
                <a16:creationId xmlns:a16="http://schemas.microsoft.com/office/drawing/2014/main" id="{B2275AF6-ECC2-2D44-9A91-844D9DA75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38626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399" name="Line 55">
            <a:extLst>
              <a:ext uri="{FF2B5EF4-FFF2-40B4-BE49-F238E27FC236}">
                <a16:creationId xmlns:a16="http://schemas.microsoft.com/office/drawing/2014/main" id="{B42DEBBC-3706-FA41-A8ED-AC3BEC32B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343400"/>
            <a:ext cx="838200" cy="782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284" name="Group 56">
            <a:extLst>
              <a:ext uri="{FF2B5EF4-FFF2-40B4-BE49-F238E27FC236}">
                <a16:creationId xmlns:a16="http://schemas.microsoft.com/office/drawing/2014/main" id="{5ADC0736-DFD5-6F4E-8E7F-5CDFE3D55431}"/>
              </a:ext>
            </a:extLst>
          </p:cNvPr>
          <p:cNvGrpSpPr>
            <a:grpSpLocks/>
          </p:cNvGrpSpPr>
          <p:nvPr/>
        </p:nvGrpSpPr>
        <p:grpSpPr bwMode="auto">
          <a:xfrm>
            <a:off x="5314950" y="4049713"/>
            <a:ext cx="304800" cy="304800"/>
            <a:chOff x="768" y="2304"/>
            <a:chExt cx="192" cy="192"/>
          </a:xfrm>
        </p:grpSpPr>
        <p:sp>
          <p:nvSpPr>
            <p:cNvPr id="57401" name="Rectangle 57">
              <a:extLst>
                <a:ext uri="{FF2B5EF4-FFF2-40B4-BE49-F238E27FC236}">
                  <a16:creationId xmlns:a16="http://schemas.microsoft.com/office/drawing/2014/main" id="{52C110E3-A47A-7646-BE74-599150F93D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402" name="Text Box 58">
              <a:extLst>
                <a:ext uri="{FF2B5EF4-FFF2-40B4-BE49-F238E27FC236}">
                  <a16:creationId xmlns:a16="http://schemas.microsoft.com/office/drawing/2014/main" id="{BE3FDF1E-ABE5-E14A-92C0-ED4A176D5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sp>
        <p:nvSpPr>
          <p:cNvPr id="57403" name="Line 59">
            <a:extLst>
              <a:ext uri="{FF2B5EF4-FFF2-40B4-BE49-F238E27FC236}">
                <a16:creationId xmlns:a16="http://schemas.microsoft.com/office/drawing/2014/main" id="{7B1197EC-9E6E-8244-BF6C-085869F3B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4365625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404" name="Text Box 60">
            <a:extLst>
              <a:ext uri="{FF2B5EF4-FFF2-40B4-BE49-F238E27FC236}">
                <a16:creationId xmlns:a16="http://schemas.microsoft.com/office/drawing/2014/main" id="{597FE514-DDAA-E041-AFD9-DA35C073D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572000"/>
            <a:ext cx="579438" cy="304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NAK</a:t>
            </a:r>
          </a:p>
        </p:txBody>
      </p:sp>
    </p:spTree>
    <p:extLst>
      <p:ext uri="{BB962C8B-B14F-4D97-AF65-F5344CB8AC3E}">
        <p14:creationId xmlns:p14="http://schemas.microsoft.com/office/powerpoint/2010/main" val="15312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  <p:bldP spid="57353" grpId="0" animBg="1"/>
      <p:bldP spid="57369" grpId="0" animBg="1"/>
      <p:bldP spid="57370" grpId="0" animBg="1"/>
      <p:bldP spid="57371" grpId="0" animBg="1"/>
      <p:bldP spid="57372" grpId="0"/>
      <p:bldP spid="57374" grpId="0" animBg="1"/>
      <p:bldP spid="57375" grpId="0"/>
      <p:bldP spid="57382" grpId="0" animBg="1"/>
      <p:bldP spid="57383" grpId="0" animBg="1"/>
      <p:bldP spid="57384" grpId="0" animBg="1"/>
      <p:bldP spid="57388" grpId="0" animBg="1"/>
      <p:bldP spid="57388" grpId="1" animBg="1"/>
      <p:bldP spid="57389" grpId="0" animBg="1"/>
      <p:bldP spid="57390" grpId="0" animBg="1"/>
      <p:bldP spid="57391" grpId="0" animBg="1"/>
      <p:bldP spid="57392" grpId="0" animBg="1"/>
      <p:bldP spid="57393" grpId="0" animBg="1"/>
      <p:bldP spid="57394" grpId="0" animBg="1"/>
      <p:bldP spid="57399" grpId="0" animBg="1"/>
      <p:bldP spid="57403" grpId="0" animBg="1"/>
      <p:bldP spid="5740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511BFC98-0A65-694F-AC37-CAACFB0D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1E090EC6-504F-0F49-A656-ADAC986E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E168B6A-60BE-FC4D-9DA2-A2A77B65E7BB}" type="slidenum">
              <a:rPr lang="en-US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/>
              <a:t>54</a:t>
            </a:fld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C243C8-CC94-FF4A-91BC-CC4F95774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Back n (Wrap 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961C3474-9DD6-AE4E-A65B-62A0B4D68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488" y="990600"/>
                <a:ext cx="8316912" cy="441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</a:rPr>
                  <a:t>Correctness</a:t>
                </a:r>
              </a:p>
              <a:p>
                <a:pPr marL="800100" lvl="1" indent="-34290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</a:rPr>
                  <a:t>can be formally proven (out of scope)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</a:rPr>
                  <a:t>Efficiency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</a:rPr>
                  <a:t>: 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</a:rPr>
                  <a:t>Without error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charset="0"/>
                                  </a:rPr>
                                  <m:t>𝑇h𝑔𝑡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ＭＳ Ｐゴシック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ＭＳ Ｐゴシック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ＭＳ Ｐゴシック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min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⁡(1,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𝑊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</a:rPr>
                  <a:t>Weakness</a:t>
                </a:r>
                <a:r>
                  <a:rPr 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</a:rPr>
                  <a:t>: </a:t>
                </a:r>
              </a:p>
              <a:p>
                <a:pPr marL="800100" lvl="1" indent="-34290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charset="0"/>
                    <a:ea typeface="ＭＳ Ｐゴシック" charset="0"/>
                  </a:rPr>
                  <a:t>wasteful retransmissions</a:t>
                </a:r>
              </a:p>
            </p:txBody>
          </p:sp>
        </mc:Choice>
        <mc:Fallback xmlns="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961C3474-9DD6-AE4E-A65B-62A0B4D68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488" y="990600"/>
                <a:ext cx="8316912" cy="4419600"/>
              </a:xfrm>
              <a:prstGeom prst="rect">
                <a:avLst/>
              </a:prstGeom>
              <a:blipFill>
                <a:blip r:embed="rId2"/>
                <a:stretch>
                  <a:fillRect l="-915" t="-11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ine 4">
            <a:extLst>
              <a:ext uri="{FF2B5EF4-FFF2-40B4-BE49-F238E27FC236}">
                <a16:creationId xmlns:a16="http://schemas.microsoft.com/office/drawing/2014/main" id="{B5F64F97-C7FD-E842-A7E7-99044BD8D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51815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Text Box 5">
            <a:extLst>
              <a:ext uri="{FF2B5EF4-FFF2-40B4-BE49-F238E27FC236}">
                <a16:creationId xmlns:a16="http://schemas.microsoft.com/office/drawing/2014/main" id="{162C0E4B-E857-274D-B4AC-BE4DBB8E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20065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Sender</a:t>
            </a:r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B8D33B4E-3700-1640-991A-A0D35C578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335713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Line 7">
            <a:extLst>
              <a:ext uri="{FF2B5EF4-FFF2-40B4-BE49-F238E27FC236}">
                <a16:creationId xmlns:a16="http://schemas.microsoft.com/office/drawing/2014/main" id="{7DE7B60E-F3AA-9543-AFAC-64B9AE9F1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2188"/>
            <a:ext cx="0" cy="149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Text Box 8">
            <a:extLst>
              <a:ext uri="{FF2B5EF4-FFF2-40B4-BE49-F238E27FC236}">
                <a16:creationId xmlns:a16="http://schemas.microsoft.com/office/drawing/2014/main" id="{770403FE-9604-5B40-A2BA-232E39E4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606425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Receiver</a:t>
            </a:r>
          </a:p>
        </p:txBody>
      </p:sp>
      <p:sp>
        <p:nvSpPr>
          <p:cNvPr id="67" name="Line 9">
            <a:extLst>
              <a:ext uri="{FF2B5EF4-FFF2-40B4-BE49-F238E27FC236}">
                <a16:creationId xmlns:a16="http://schemas.microsoft.com/office/drawing/2014/main" id="{0A52114C-7173-DF41-B757-C65B8750C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53085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10">
            <a:extLst>
              <a:ext uri="{FF2B5EF4-FFF2-40B4-BE49-F238E27FC236}">
                <a16:creationId xmlns:a16="http://schemas.microsoft.com/office/drawing/2014/main" id="{1CAD3810-E13A-F242-8E1C-8C131D8F487B}"/>
              </a:ext>
            </a:extLst>
          </p:cNvPr>
          <p:cNvGrpSpPr>
            <a:grpSpLocks/>
          </p:cNvGrpSpPr>
          <p:nvPr/>
        </p:nvGrpSpPr>
        <p:grpSpPr bwMode="auto">
          <a:xfrm>
            <a:off x="1304925" y="5205413"/>
            <a:ext cx="304800" cy="304800"/>
            <a:chOff x="768" y="2304"/>
            <a:chExt cx="192" cy="192"/>
          </a:xfrm>
        </p:grpSpPr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1746C66C-3E2C-0842-B56C-CA616D9AD8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Text Box 12">
              <a:extLst>
                <a:ext uri="{FF2B5EF4-FFF2-40B4-BE49-F238E27FC236}">
                  <a16:creationId xmlns:a16="http://schemas.microsoft.com/office/drawing/2014/main" id="{DED9EDBA-98D4-9342-B791-908E37242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A9BFCB96-6BDC-A745-B5F7-8009EA5464B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214938"/>
            <a:ext cx="304800" cy="304800"/>
            <a:chOff x="768" y="2304"/>
            <a:chExt cx="192" cy="192"/>
          </a:xfrm>
        </p:grpSpPr>
        <p:sp>
          <p:nvSpPr>
            <p:cNvPr id="72" name="Rectangle 14">
              <a:extLst>
                <a:ext uri="{FF2B5EF4-FFF2-40B4-BE49-F238E27FC236}">
                  <a16:creationId xmlns:a16="http://schemas.microsoft.com/office/drawing/2014/main" id="{B2439A6B-A607-F941-A2CA-82D46F2287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Text Box 15">
              <a:extLst>
                <a:ext uri="{FF2B5EF4-FFF2-40B4-BE49-F238E27FC236}">
                  <a16:creationId xmlns:a16="http://schemas.microsoft.com/office/drawing/2014/main" id="{1516F7DD-276D-7742-95D7-53982012D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4" name="Group 16">
            <a:extLst>
              <a:ext uri="{FF2B5EF4-FFF2-40B4-BE49-F238E27FC236}">
                <a16:creationId xmlns:a16="http://schemas.microsoft.com/office/drawing/2014/main" id="{16E55913-B7D7-F84A-A7C0-71FDE5AEF172}"/>
              </a:ext>
            </a:extLst>
          </p:cNvPr>
          <p:cNvGrpSpPr>
            <a:grpSpLocks/>
          </p:cNvGrpSpPr>
          <p:nvPr/>
        </p:nvGrpSpPr>
        <p:grpSpPr bwMode="auto">
          <a:xfrm>
            <a:off x="2047875" y="5213350"/>
            <a:ext cx="304800" cy="304800"/>
            <a:chOff x="768" y="2304"/>
            <a:chExt cx="192" cy="192"/>
          </a:xfrm>
        </p:grpSpPr>
        <p:sp>
          <p:nvSpPr>
            <p:cNvPr id="75" name="Rectangle 17">
              <a:extLst>
                <a:ext uri="{FF2B5EF4-FFF2-40B4-BE49-F238E27FC236}">
                  <a16:creationId xmlns:a16="http://schemas.microsoft.com/office/drawing/2014/main" id="{F1E9B7EE-50DF-3F44-8B01-ED6927BDF3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Text Box 18">
              <a:extLst>
                <a:ext uri="{FF2B5EF4-FFF2-40B4-BE49-F238E27FC236}">
                  <a16:creationId xmlns:a16="http://schemas.microsoft.com/office/drawing/2014/main" id="{9388857A-F61C-9240-B12F-330AE7155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7" name="Group 19">
            <a:extLst>
              <a:ext uri="{FF2B5EF4-FFF2-40B4-BE49-F238E27FC236}">
                <a16:creationId xmlns:a16="http://schemas.microsoft.com/office/drawing/2014/main" id="{87918E18-D1A9-8A48-815A-1846BBA7F187}"/>
              </a:ext>
            </a:extLst>
          </p:cNvPr>
          <p:cNvGrpSpPr>
            <a:grpSpLocks/>
          </p:cNvGrpSpPr>
          <p:nvPr/>
        </p:nvGrpSpPr>
        <p:grpSpPr bwMode="auto">
          <a:xfrm>
            <a:off x="2419350" y="5211763"/>
            <a:ext cx="304800" cy="304800"/>
            <a:chOff x="768" y="2304"/>
            <a:chExt cx="192" cy="192"/>
          </a:xfrm>
        </p:grpSpPr>
        <p:sp>
          <p:nvSpPr>
            <p:cNvPr id="78" name="Rectangle 20">
              <a:extLst>
                <a:ext uri="{FF2B5EF4-FFF2-40B4-BE49-F238E27FC236}">
                  <a16:creationId xmlns:a16="http://schemas.microsoft.com/office/drawing/2014/main" id="{689EDD01-DB34-A74D-BE59-0486894ECD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8A8F1981-C745-104C-96F7-DE02587C5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80" name="Group 22">
            <a:extLst>
              <a:ext uri="{FF2B5EF4-FFF2-40B4-BE49-F238E27FC236}">
                <a16:creationId xmlns:a16="http://schemas.microsoft.com/office/drawing/2014/main" id="{ED31C19F-10FA-0343-9008-FA699A01AA1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792788"/>
            <a:ext cx="228600" cy="152400"/>
            <a:chOff x="2256" y="2811"/>
            <a:chExt cx="144" cy="96"/>
          </a:xfrm>
        </p:grpSpPr>
        <p:sp>
          <p:nvSpPr>
            <p:cNvPr id="81" name="Line 23">
              <a:extLst>
                <a:ext uri="{FF2B5EF4-FFF2-40B4-BE49-F238E27FC236}">
                  <a16:creationId xmlns:a16="http://schemas.microsoft.com/office/drawing/2014/main" id="{7678B1B1-D500-944C-B698-05867235E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11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6B7CF04E-8ED2-D842-8366-C28D52C50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811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3" name="Line 25">
            <a:extLst>
              <a:ext uri="{FF2B5EF4-FFF2-40B4-BE49-F238E27FC236}">
                <a16:creationId xmlns:a16="http://schemas.microsoft.com/office/drawing/2014/main" id="{4C99A60D-8E22-0B40-AE6C-89F7E06B2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530850"/>
            <a:ext cx="8382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4" name="Line 26">
            <a:extLst>
              <a:ext uri="{FF2B5EF4-FFF2-40B4-BE49-F238E27FC236}">
                <a16:creationId xmlns:a16="http://schemas.microsoft.com/office/drawing/2014/main" id="{38DBFCA2-04B3-DF4F-9EF0-6429938451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530850"/>
            <a:ext cx="8382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Text Box 28">
            <a:extLst>
              <a:ext uri="{FF2B5EF4-FFF2-40B4-BE49-F238E27FC236}">
                <a16:creationId xmlns:a16="http://schemas.microsoft.com/office/drawing/2014/main" id="{ED641603-176B-E344-9B6F-C1C7D3DAD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073650"/>
            <a:ext cx="1343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rPr>
              <a:t>To (Timeout)</a:t>
            </a:r>
          </a:p>
        </p:txBody>
      </p:sp>
      <p:grpSp>
        <p:nvGrpSpPr>
          <p:cNvPr id="86" name="Group 29">
            <a:extLst>
              <a:ext uri="{FF2B5EF4-FFF2-40B4-BE49-F238E27FC236}">
                <a16:creationId xmlns:a16="http://schemas.microsoft.com/office/drawing/2014/main" id="{7F7D8AA9-C7B1-8046-A1B2-884C7141B50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207000"/>
            <a:ext cx="304800" cy="304800"/>
            <a:chOff x="768" y="2304"/>
            <a:chExt cx="192" cy="192"/>
          </a:xfrm>
        </p:grpSpPr>
        <p:sp>
          <p:nvSpPr>
            <p:cNvPr id="87" name="Rectangle 30">
              <a:extLst>
                <a:ext uri="{FF2B5EF4-FFF2-40B4-BE49-F238E27FC236}">
                  <a16:creationId xmlns:a16="http://schemas.microsoft.com/office/drawing/2014/main" id="{9910F746-D228-3245-AFE8-22BB4D9801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" name="Text Box 31">
              <a:extLst>
                <a:ext uri="{FF2B5EF4-FFF2-40B4-BE49-F238E27FC236}">
                  <a16:creationId xmlns:a16="http://schemas.microsoft.com/office/drawing/2014/main" id="{685E64A7-E1E2-A749-B3B4-3193C567B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89" name="Group 32">
            <a:extLst>
              <a:ext uri="{FF2B5EF4-FFF2-40B4-BE49-F238E27FC236}">
                <a16:creationId xmlns:a16="http://schemas.microsoft.com/office/drawing/2014/main" id="{C23EB6BF-58E1-3D42-830A-D22CC89DE630}"/>
              </a:ext>
            </a:extLst>
          </p:cNvPr>
          <p:cNvGrpSpPr>
            <a:grpSpLocks/>
          </p:cNvGrpSpPr>
          <p:nvPr/>
        </p:nvGrpSpPr>
        <p:grpSpPr bwMode="auto">
          <a:xfrm>
            <a:off x="6086475" y="5205413"/>
            <a:ext cx="304800" cy="304800"/>
            <a:chOff x="768" y="2304"/>
            <a:chExt cx="192" cy="192"/>
          </a:xfrm>
        </p:grpSpPr>
        <p:sp>
          <p:nvSpPr>
            <p:cNvPr id="90" name="Rectangle 33">
              <a:extLst>
                <a:ext uri="{FF2B5EF4-FFF2-40B4-BE49-F238E27FC236}">
                  <a16:creationId xmlns:a16="http://schemas.microsoft.com/office/drawing/2014/main" id="{7E4416F2-8302-5547-AE47-40182ACEC6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Text Box 34">
              <a:extLst>
                <a:ext uri="{FF2B5EF4-FFF2-40B4-BE49-F238E27FC236}">
                  <a16:creationId xmlns:a16="http://schemas.microsoft.com/office/drawing/2014/main" id="{DC918826-033F-704A-9C0B-159F9B3AC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2" name="Group 35">
            <a:extLst>
              <a:ext uri="{FF2B5EF4-FFF2-40B4-BE49-F238E27FC236}">
                <a16:creationId xmlns:a16="http://schemas.microsoft.com/office/drawing/2014/main" id="{08A3403F-E502-DD49-B05C-FB373C2495DB}"/>
              </a:ext>
            </a:extLst>
          </p:cNvPr>
          <p:cNvGrpSpPr>
            <a:grpSpLocks/>
          </p:cNvGrpSpPr>
          <p:nvPr/>
        </p:nvGrpSpPr>
        <p:grpSpPr bwMode="auto">
          <a:xfrm>
            <a:off x="6457950" y="5203825"/>
            <a:ext cx="304800" cy="304800"/>
            <a:chOff x="768" y="2304"/>
            <a:chExt cx="192" cy="192"/>
          </a:xfrm>
        </p:grpSpPr>
        <p:sp>
          <p:nvSpPr>
            <p:cNvPr id="93" name="Rectangle 36">
              <a:extLst>
                <a:ext uri="{FF2B5EF4-FFF2-40B4-BE49-F238E27FC236}">
                  <a16:creationId xmlns:a16="http://schemas.microsoft.com/office/drawing/2014/main" id="{3F2D863C-DF7A-A149-9D99-2285142B91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4" name="Text Box 37">
              <a:extLst>
                <a:ext uri="{FF2B5EF4-FFF2-40B4-BE49-F238E27FC236}">
                  <a16:creationId xmlns:a16="http://schemas.microsoft.com/office/drawing/2014/main" id="{25A9C9B4-7BC5-B24B-BCC5-262674540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5" name="Line 38">
            <a:extLst>
              <a:ext uri="{FF2B5EF4-FFF2-40B4-BE49-F238E27FC236}">
                <a16:creationId xmlns:a16="http://schemas.microsoft.com/office/drawing/2014/main" id="{98638BC1-6F48-1747-A0E6-CE920FB5A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530850"/>
            <a:ext cx="533400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6AAB4D64-1D61-0646-B2A8-8F44ECC57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3085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7" name="Line 40">
            <a:extLst>
              <a:ext uri="{FF2B5EF4-FFF2-40B4-BE49-F238E27FC236}">
                <a16:creationId xmlns:a16="http://schemas.microsoft.com/office/drawing/2014/main" id="{6E2B1C2C-6B05-A441-8F1B-152464FB5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53085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98" name="Group 41">
            <a:extLst>
              <a:ext uri="{FF2B5EF4-FFF2-40B4-BE49-F238E27FC236}">
                <a16:creationId xmlns:a16="http://schemas.microsoft.com/office/drawing/2014/main" id="{C2FB1DCD-ADEF-6741-A1BA-94B4B482BDD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5214938"/>
            <a:ext cx="304800" cy="304800"/>
            <a:chOff x="768" y="2304"/>
            <a:chExt cx="192" cy="192"/>
          </a:xfrm>
        </p:grpSpPr>
        <p:sp>
          <p:nvSpPr>
            <p:cNvPr id="99" name="Rectangle 42">
              <a:extLst>
                <a:ext uri="{FF2B5EF4-FFF2-40B4-BE49-F238E27FC236}">
                  <a16:creationId xmlns:a16="http://schemas.microsoft.com/office/drawing/2014/main" id="{25030C32-5C72-D547-A151-C3CF288C99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0" name="Text Box 43">
              <a:extLst>
                <a:ext uri="{FF2B5EF4-FFF2-40B4-BE49-F238E27FC236}">
                  <a16:creationId xmlns:a16="http://schemas.microsoft.com/office/drawing/2014/main" id="{42637D7D-A329-F745-B381-5F2B99267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sp>
        <p:nvSpPr>
          <p:cNvPr id="101" name="Line 44">
            <a:extLst>
              <a:ext uri="{FF2B5EF4-FFF2-40B4-BE49-F238E27FC236}">
                <a16:creationId xmlns:a16="http://schemas.microsoft.com/office/drawing/2014/main" id="{40EC58B5-C47B-9742-9F4F-56D70F083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53085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" name="Line 45">
            <a:extLst>
              <a:ext uri="{FF2B5EF4-FFF2-40B4-BE49-F238E27FC236}">
                <a16:creationId xmlns:a16="http://schemas.microsoft.com/office/drawing/2014/main" id="{E364BC3C-CF56-0149-B90D-5BE5CAF542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530850"/>
            <a:ext cx="8382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" name="Line 46">
            <a:extLst>
              <a:ext uri="{FF2B5EF4-FFF2-40B4-BE49-F238E27FC236}">
                <a16:creationId xmlns:a16="http://schemas.microsoft.com/office/drawing/2014/main" id="{D4D18CE0-DC03-3C42-881E-53F2A6642E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530850"/>
            <a:ext cx="8382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4" name="Line 47">
            <a:extLst>
              <a:ext uri="{FF2B5EF4-FFF2-40B4-BE49-F238E27FC236}">
                <a16:creationId xmlns:a16="http://schemas.microsoft.com/office/drawing/2014/main" id="{6CC35FFF-EE11-FF46-A8B8-623E91E4B6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530850"/>
            <a:ext cx="838200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5" name="Line 48">
            <a:extLst>
              <a:ext uri="{FF2B5EF4-FFF2-40B4-BE49-F238E27FC236}">
                <a16:creationId xmlns:a16="http://schemas.microsoft.com/office/drawing/2014/main" id="{76D0C0FF-D443-474F-B173-E97F9DE69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53085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6" name="Line 49">
            <a:extLst>
              <a:ext uri="{FF2B5EF4-FFF2-40B4-BE49-F238E27FC236}">
                <a16:creationId xmlns:a16="http://schemas.microsoft.com/office/drawing/2014/main" id="{EA3709CE-F0CA-2E4F-AFCB-0CCAE68F5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53085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7" name="Line 50">
            <a:extLst>
              <a:ext uri="{FF2B5EF4-FFF2-40B4-BE49-F238E27FC236}">
                <a16:creationId xmlns:a16="http://schemas.microsoft.com/office/drawing/2014/main" id="{C4D00597-547F-EE46-8367-7B35D7DEC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3085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8" name="Line 55">
            <a:extLst>
              <a:ext uri="{FF2B5EF4-FFF2-40B4-BE49-F238E27FC236}">
                <a16:creationId xmlns:a16="http://schemas.microsoft.com/office/drawing/2014/main" id="{F763315F-8987-3C49-9C56-1B9DB0543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487988"/>
            <a:ext cx="83820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9" name="Group 56">
            <a:extLst>
              <a:ext uri="{FF2B5EF4-FFF2-40B4-BE49-F238E27FC236}">
                <a16:creationId xmlns:a16="http://schemas.microsoft.com/office/drawing/2014/main" id="{C58541F4-A010-A445-A17B-BB910002760E}"/>
              </a:ext>
            </a:extLst>
          </p:cNvPr>
          <p:cNvGrpSpPr>
            <a:grpSpLocks/>
          </p:cNvGrpSpPr>
          <p:nvPr/>
        </p:nvGrpSpPr>
        <p:grpSpPr bwMode="auto">
          <a:xfrm>
            <a:off x="6838950" y="5194300"/>
            <a:ext cx="304800" cy="304800"/>
            <a:chOff x="768" y="2304"/>
            <a:chExt cx="192" cy="192"/>
          </a:xfrm>
        </p:grpSpPr>
        <p:sp>
          <p:nvSpPr>
            <p:cNvPr id="110" name="Rectangle 57">
              <a:extLst>
                <a:ext uri="{FF2B5EF4-FFF2-40B4-BE49-F238E27FC236}">
                  <a16:creationId xmlns:a16="http://schemas.microsoft.com/office/drawing/2014/main" id="{97E1B3F4-89F8-644B-888E-E2DBB86ED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8" y="2448"/>
              <a:ext cx="1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2D4CCD8A-4491-2B4D-B57F-11129E084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sp>
        <p:nvSpPr>
          <p:cNvPr id="112" name="Line 59">
            <a:extLst>
              <a:ext uri="{FF2B5EF4-FFF2-40B4-BE49-F238E27FC236}">
                <a16:creationId xmlns:a16="http://schemas.microsoft.com/office/drawing/2014/main" id="{6548DDA3-2B96-FB43-8F9E-6C86D8BE5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551021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1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 bldLvl="2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55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23656" y="156495"/>
            <a:ext cx="6215544" cy="5653290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 of </a:t>
            </a:r>
            <a:r>
              <a:rPr lang="en-US" dirty="0">
                <a:solidFill>
                  <a:srgbClr val="FF6600"/>
                </a:solidFill>
              </a:rPr>
              <a:t>Stop-and-Wait Without Errors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system (medium, transmitter) sets the propagation time and the bit rate. (No error)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protocol defines how you use the system to send as many bits as possible through the medium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to determine the throughput is to determine the duration of the cycle T.  At each cycle T, one packet is sent.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Stop-And-Wait has a pretty bad throughput and efficiency on a system with high propagation time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Review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Error Control Concepts and Principles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of channels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Countermeasures (detections, acks, timeout, forward-error-correction,  retransmission)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 of </a:t>
            </a:r>
            <a:r>
              <a:rPr lang="en-US" dirty="0">
                <a:solidFill>
                  <a:srgbClr val="FF6600"/>
                </a:solidFill>
              </a:rPr>
              <a:t>Stop-and-Wait With Errors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system (medium, transmitter) sets the propagation time and the bit rate. (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error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problem is that the duration of the cycle is a random variable X. We determined the expected value of X (i.e. E(X))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packet error rate and packet size on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the performance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Sliding Window Protocols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back n protocol</a:t>
            </a:r>
          </a:p>
          <a:p>
            <a:pPr lvl="1"/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Delay Review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7F7F7F"/>
                </a:solidFill>
              </a:rPr>
              <a:pPr algn="r" eaLnBrk="1" hangingPunct="1"/>
              <a:t>6</a:t>
            </a:fld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7DEF65-1A33-CE44-A233-B85159A3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Sender</a:t>
            </a: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0AD1793F-79DA-D649-82A7-201BC1360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B35A6A7-494A-EE4B-9740-94A5CC05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0500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Receiver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9D42BD0-88A3-6F4B-86C5-E9DDC72CC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775" y="2780800"/>
            <a:ext cx="9270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bit rate</a:t>
            </a: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F432FE04-9E23-BE4A-A6DC-E45B84C6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00400"/>
            <a:ext cx="19677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Propagation Time</a:t>
            </a: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96A2F2D1-6153-3145-829B-91092CEA0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00400"/>
            <a:ext cx="6781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3863CFD7-74E5-8346-839A-B95592D30B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Text Box 36">
            <a:extLst>
              <a:ext uri="{FF2B5EF4-FFF2-40B4-BE49-F238E27FC236}">
                <a16:creationId xmlns:a16="http://schemas.microsoft.com/office/drawing/2014/main" id="{F91C4943-23B2-5A42-A666-EA8EF9B1A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057" y="4038600"/>
            <a:ext cx="24695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1" dirty="0"/>
              <a:t>Travel Time</a:t>
            </a:r>
          </a:p>
          <a:p>
            <a:pPr algn="ctr">
              <a:defRPr/>
            </a:pPr>
            <a:r>
              <a:rPr lang="en-US" b="1" i="1" dirty="0">
                <a:solidFill>
                  <a:srgbClr val="FF0000"/>
                </a:solidFill>
                <a:cs typeface="+mn-cs"/>
              </a:rPr>
              <a:t>Propagation Time (</a:t>
            </a:r>
            <a:r>
              <a:rPr lang="en-US" b="1" i="1" dirty="0" err="1">
                <a:solidFill>
                  <a:srgbClr val="FF0000"/>
                </a:solidFill>
                <a:cs typeface="+mn-cs"/>
              </a:rPr>
              <a:t>Tp</a:t>
            </a:r>
            <a:r>
              <a:rPr lang="en-US" b="1" i="1" dirty="0">
                <a:solidFill>
                  <a:srgbClr val="FF0000"/>
                </a:solidFill>
                <a:cs typeface="+mn-cs"/>
              </a:rPr>
              <a:t>)</a:t>
            </a:r>
          </a:p>
        </p:txBody>
      </p:sp>
      <p:grpSp>
        <p:nvGrpSpPr>
          <p:cNvPr id="15" name="Group 59">
            <a:extLst>
              <a:ext uri="{FF2B5EF4-FFF2-40B4-BE49-F238E27FC236}">
                <a16:creationId xmlns:a16="http://schemas.microsoft.com/office/drawing/2014/main" id="{F703F9F4-475E-634A-AF51-1F3D0C230ABE}"/>
              </a:ext>
            </a:extLst>
          </p:cNvPr>
          <p:cNvGrpSpPr>
            <a:grpSpLocks/>
          </p:cNvGrpSpPr>
          <p:nvPr/>
        </p:nvGrpSpPr>
        <p:grpSpPr bwMode="auto">
          <a:xfrm>
            <a:off x="201614" y="3810000"/>
            <a:ext cx="3455989" cy="923925"/>
            <a:chOff x="127" y="2400"/>
            <a:chExt cx="2177" cy="582"/>
          </a:xfrm>
        </p:grpSpPr>
        <p:sp>
          <p:nvSpPr>
            <p:cNvPr id="16" name="Text Box 48">
              <a:extLst>
                <a:ext uri="{FF2B5EF4-FFF2-40B4-BE49-F238E27FC236}">
                  <a16:creationId xmlns:a16="http://schemas.microsoft.com/office/drawing/2014/main" id="{D585F9C6-640A-AC44-BE81-E0263E8AE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" y="2400"/>
              <a:ext cx="126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1" dirty="0"/>
                <a:t>L</a:t>
              </a:r>
              <a:r>
                <a:rPr lang="en-US" i="1" dirty="0">
                  <a:cs typeface="+mn-cs"/>
                </a:rPr>
                <a:t>oading Time</a:t>
              </a:r>
            </a:p>
            <a:p>
              <a:pPr algn="ctr">
                <a:defRPr/>
              </a:pPr>
              <a:r>
                <a:rPr lang="en-US" b="1" i="1" dirty="0">
                  <a:solidFill>
                    <a:srgbClr val="FF0000"/>
                  </a:solidFill>
                </a:rPr>
                <a:t>Transmission Time</a:t>
              </a:r>
            </a:p>
            <a:p>
              <a:pPr>
                <a:defRPr/>
              </a:pPr>
              <a:endParaRPr lang="en-US" i="1" dirty="0">
                <a:cs typeface="+mn-cs"/>
              </a:endParaRPr>
            </a:p>
          </p:txBody>
        </p: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B084745C-B3E4-9F46-B96C-6595AC9E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448"/>
              <a:ext cx="672" cy="528"/>
              <a:chOff x="1344" y="2448"/>
              <a:chExt cx="672" cy="528"/>
            </a:xfrm>
          </p:grpSpPr>
          <p:sp>
            <p:nvSpPr>
              <p:cNvPr id="18" name="Line 49">
                <a:extLst>
                  <a:ext uri="{FF2B5EF4-FFF2-40B4-BE49-F238E27FC236}">
                    <a16:creationId xmlns:a16="http://schemas.microsoft.com/office/drawing/2014/main" id="{6338D82D-E988-7048-A52B-4AF552E80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9" name="Line 50">
                <a:extLst>
                  <a:ext uri="{FF2B5EF4-FFF2-40B4-BE49-F238E27FC236}">
                    <a16:creationId xmlns:a16="http://schemas.microsoft.com/office/drawing/2014/main" id="{2ABFBCFB-7327-FB43-AE5A-DFE760001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44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" name="Line 51">
                <a:extLst>
                  <a:ext uri="{FF2B5EF4-FFF2-40B4-BE49-F238E27FC236}">
                    <a16:creationId xmlns:a16="http://schemas.microsoft.com/office/drawing/2014/main" id="{7ADCB52B-109C-DE44-8E5A-940912E5D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" name="Line 52">
                <a:extLst>
                  <a:ext uri="{FF2B5EF4-FFF2-40B4-BE49-F238E27FC236}">
                    <a16:creationId xmlns:a16="http://schemas.microsoft.com/office/drawing/2014/main" id="{C02C7E37-FDC9-8943-B63E-20B7F5115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2" name="Line 53">
                <a:extLst>
                  <a:ext uri="{FF2B5EF4-FFF2-40B4-BE49-F238E27FC236}">
                    <a16:creationId xmlns:a16="http://schemas.microsoft.com/office/drawing/2014/main" id="{5093B300-A8A0-3049-AF1C-4B3DDA510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" name="Line 54">
                <a:extLst>
                  <a:ext uri="{FF2B5EF4-FFF2-40B4-BE49-F238E27FC236}">
                    <a16:creationId xmlns:a16="http://schemas.microsoft.com/office/drawing/2014/main" id="{B45081B4-8B70-EB4E-8024-A67F7074C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4" name="Line 55">
                <a:extLst>
                  <a:ext uri="{FF2B5EF4-FFF2-40B4-BE49-F238E27FC236}">
                    <a16:creationId xmlns:a16="http://schemas.microsoft.com/office/drawing/2014/main" id="{31C3E2CB-B219-2743-8D1D-84B8DE6ED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5" name="Line 56">
                <a:extLst>
                  <a:ext uri="{FF2B5EF4-FFF2-40B4-BE49-F238E27FC236}">
                    <a16:creationId xmlns:a16="http://schemas.microsoft.com/office/drawing/2014/main" id="{2452302B-D278-6F4D-A22E-0E3B2E165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26" name="Group 65">
            <a:extLst>
              <a:ext uri="{FF2B5EF4-FFF2-40B4-BE49-F238E27FC236}">
                <a16:creationId xmlns:a16="http://schemas.microsoft.com/office/drawing/2014/main" id="{B906F7E9-2785-EA42-BD64-1C18FA8114D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419600"/>
            <a:ext cx="7239000" cy="1371600"/>
            <a:chOff x="384" y="2784"/>
            <a:chExt cx="4560" cy="864"/>
          </a:xfrm>
        </p:grpSpPr>
        <p:sp>
          <p:nvSpPr>
            <p:cNvPr id="27" name="Line 60">
              <a:extLst>
                <a:ext uri="{FF2B5EF4-FFF2-40B4-BE49-F238E27FC236}">
                  <a16:creationId xmlns:a16="http://schemas.microsoft.com/office/drawing/2014/main" id="{B1A7097A-7FF0-E741-B061-B6F016E53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20"/>
              <a:ext cx="16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8" name="Group 64">
              <a:extLst>
                <a:ext uri="{FF2B5EF4-FFF2-40B4-BE49-F238E27FC236}">
                  <a16:creationId xmlns:a16="http://schemas.microsoft.com/office/drawing/2014/main" id="{FDE6A2D8-D739-0149-9D89-B0A96C31A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784"/>
              <a:ext cx="4560" cy="864"/>
              <a:chOff x="384" y="2784"/>
              <a:chExt cx="4560" cy="864"/>
            </a:xfrm>
          </p:grpSpPr>
          <p:grpSp>
            <p:nvGrpSpPr>
              <p:cNvPr id="29" name="Group 57">
                <a:extLst>
                  <a:ext uri="{FF2B5EF4-FFF2-40B4-BE49-F238E27FC236}">
                    <a16:creationId xmlns:a16="http://schemas.microsoft.com/office/drawing/2014/main" id="{78D8C7B5-8A8D-3741-B037-212EFC877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784"/>
                <a:ext cx="4560" cy="864"/>
                <a:chOff x="96" y="2784"/>
                <a:chExt cx="4560" cy="864"/>
              </a:xfrm>
            </p:grpSpPr>
            <p:sp>
              <p:nvSpPr>
                <p:cNvPr id="31" name="Line 26">
                  <a:extLst>
                    <a:ext uri="{FF2B5EF4-FFF2-40B4-BE49-F238E27FC236}">
                      <a16:creationId xmlns:a16="http://schemas.microsoft.com/office/drawing/2014/main" id="{3A6D0E85-26A7-1343-ACFE-882B80AEF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2" y="2784"/>
                  <a:ext cx="110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" name="Oval 27">
                  <a:extLst>
                    <a:ext uri="{FF2B5EF4-FFF2-40B4-BE49-F238E27FC236}">
                      <a16:creationId xmlns:a16="http://schemas.microsoft.com/office/drawing/2014/main" id="{2C11B882-C1CF-9A48-A3A4-69B9D3203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" y="3360"/>
                  <a:ext cx="288" cy="288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" name="Line 28">
                  <a:extLst>
                    <a:ext uri="{FF2B5EF4-FFF2-40B4-BE49-F238E27FC236}">
                      <a16:creationId xmlns:a16="http://schemas.microsoft.com/office/drawing/2014/main" id="{2F193532-5478-EB41-AA0C-B17EF1A99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3360"/>
                  <a:ext cx="3216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4" name="Oval 29">
                  <a:extLst>
                    <a:ext uri="{FF2B5EF4-FFF2-40B4-BE49-F238E27FC236}">
                      <a16:creationId xmlns:a16="http://schemas.microsoft.com/office/drawing/2014/main" id="{74A3AAD7-9018-3B47-94F6-DFC470177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3360"/>
                  <a:ext cx="288" cy="288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5" name="Line 30">
                  <a:extLst>
                    <a:ext uri="{FF2B5EF4-FFF2-40B4-BE49-F238E27FC236}">
                      <a16:creationId xmlns:a16="http://schemas.microsoft.com/office/drawing/2014/main" id="{CD0638EA-DB5C-5442-BFF7-73ACD1C60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2784"/>
                  <a:ext cx="32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" name="Oval 32">
                  <a:extLst>
                    <a:ext uri="{FF2B5EF4-FFF2-40B4-BE49-F238E27FC236}">
                      <a16:creationId xmlns:a16="http://schemas.microsoft.com/office/drawing/2014/main" id="{9BBA1F66-9596-CE4C-B313-81C8221F40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" name="Rectangle 34">
                  <a:extLst>
                    <a:ext uri="{FF2B5EF4-FFF2-40B4-BE49-F238E27FC236}">
                      <a16:creationId xmlns:a16="http://schemas.microsoft.com/office/drawing/2014/main" id="{EFAF393F-1E37-EC42-BE61-5225E0765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832"/>
                  <a:ext cx="240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8" name="Line 35">
                  <a:extLst>
                    <a:ext uri="{FF2B5EF4-FFF2-40B4-BE49-F238E27FC236}">
                      <a16:creationId xmlns:a16="http://schemas.microsoft.com/office/drawing/2014/main" id="{772C2641-E2E5-2445-AD92-C56E1C9C1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3648"/>
                  <a:ext cx="3216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" name="Line 31">
                  <a:extLst>
                    <a:ext uri="{FF2B5EF4-FFF2-40B4-BE49-F238E27FC236}">
                      <a16:creationId xmlns:a16="http://schemas.microsoft.com/office/drawing/2014/main" id="{86C7F64E-1523-DF47-920E-2175C7F468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2784"/>
                  <a:ext cx="1056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" name="Line 33">
                  <a:extLst>
                    <a:ext uri="{FF2B5EF4-FFF2-40B4-BE49-F238E27FC236}">
                      <a16:creationId xmlns:a16="http://schemas.microsoft.com/office/drawing/2014/main" id="{6D1AA41A-343F-B34E-AE42-C9E197FEFF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04" y="3072"/>
                  <a:ext cx="1056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30" name="Freeform 63">
                <a:extLst>
                  <a:ext uri="{FF2B5EF4-FFF2-40B4-BE49-F238E27FC236}">
                    <a16:creationId xmlns:a16="http://schemas.microsoft.com/office/drawing/2014/main" id="{27BA52A7-DF5E-2B42-B853-6915B9024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2" y="3446"/>
                <a:ext cx="125" cy="141"/>
              </a:xfrm>
              <a:custGeom>
                <a:avLst/>
                <a:gdLst>
                  <a:gd name="T0" fmla="*/ 7 w 125"/>
                  <a:gd name="T1" fmla="*/ 10 h 141"/>
                  <a:gd name="T2" fmla="*/ 95 w 125"/>
                  <a:gd name="T3" fmla="*/ 17 h 141"/>
                  <a:gd name="T4" fmla="*/ 102 w 125"/>
                  <a:gd name="T5" fmla="*/ 127 h 141"/>
                  <a:gd name="T6" fmla="*/ 58 w 125"/>
                  <a:gd name="T7" fmla="*/ 141 h 141"/>
                  <a:gd name="T8" fmla="*/ 0 w 125"/>
                  <a:gd name="T9" fmla="*/ 12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41">
                    <a:moveTo>
                      <a:pt x="7" y="10"/>
                    </a:moveTo>
                    <a:cubicBezTo>
                      <a:pt x="38" y="0"/>
                      <a:pt x="64" y="7"/>
                      <a:pt x="95" y="17"/>
                    </a:cubicBezTo>
                    <a:cubicBezTo>
                      <a:pt x="106" y="51"/>
                      <a:pt x="125" y="91"/>
                      <a:pt x="102" y="127"/>
                    </a:cubicBezTo>
                    <a:cubicBezTo>
                      <a:pt x="94" y="140"/>
                      <a:pt x="58" y="141"/>
                      <a:pt x="58" y="141"/>
                    </a:cubicBezTo>
                    <a:cubicBezTo>
                      <a:pt x="10" y="133"/>
                      <a:pt x="28" y="140"/>
                      <a:pt x="0" y="12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1" name="Text Box 21">
            <a:extLst>
              <a:ext uri="{FF2B5EF4-FFF2-40B4-BE49-F238E27FC236}">
                <a16:creationId xmlns:a16="http://schemas.microsoft.com/office/drawing/2014/main" id="{184C9EDC-68FF-0A4B-9324-97ED590E6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10" y="3256866"/>
            <a:ext cx="2002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/>
              <a:t>Transmission Time</a:t>
            </a:r>
            <a:endParaRPr lang="en-US" b="1" i="1" dirty="0">
              <a:cs typeface="+mn-cs"/>
            </a:endParaRPr>
          </a:p>
        </p:txBody>
      </p:sp>
      <p:sp>
        <p:nvSpPr>
          <p:cNvPr id="42" name="Text Box 14">
            <a:extLst>
              <a:ext uri="{FF2B5EF4-FFF2-40B4-BE49-F238E27FC236}">
                <a16:creationId xmlns:a16="http://schemas.microsoft.com/office/drawing/2014/main" id="{994F4355-1D91-8447-BD34-D9FDF4BA7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59815"/>
            <a:ext cx="1705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Speed of signal</a:t>
            </a:r>
          </a:p>
        </p:txBody>
      </p:sp>
      <p:sp>
        <p:nvSpPr>
          <p:cNvPr id="43" name="Text Box 14">
            <a:extLst>
              <a:ext uri="{FF2B5EF4-FFF2-40B4-BE49-F238E27FC236}">
                <a16:creationId xmlns:a16="http://schemas.microsoft.com/office/drawing/2014/main" id="{3E1D4F15-0411-EB40-9E4F-CEA6BB898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00" y="984061"/>
            <a:ext cx="21907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cs typeface="+mn-cs"/>
              </a:rPr>
              <a:t>Upper Layer Feeder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484-17A0-F146-8849-00240DCEB3BE}"/>
              </a:ext>
            </a:extLst>
          </p:cNvPr>
          <p:cNvCxnSpPr/>
          <p:nvPr/>
        </p:nvCxnSpPr>
        <p:spPr>
          <a:xfrm>
            <a:off x="2743203" y="1114430"/>
            <a:ext cx="0" cy="447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21">
            <a:extLst>
              <a:ext uri="{FF2B5EF4-FFF2-40B4-BE49-F238E27FC236}">
                <a16:creationId xmlns:a16="http://schemas.microsoft.com/office/drawing/2014/main" id="{A6E25E77-B725-CC42-AE58-EFF84EE97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224" y="1115684"/>
            <a:ext cx="3884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FF0000"/>
                </a:solidFill>
              </a:rPr>
              <a:t>If f</a:t>
            </a:r>
            <a:r>
              <a:rPr lang="en-US" b="1" i="1" dirty="0">
                <a:solidFill>
                  <a:srgbClr val="FF0000"/>
                </a:solidFill>
                <a:cs typeface="+mn-cs"/>
              </a:rPr>
              <a:t>eeding rate larger than bit rate …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0E7352-6F28-984B-8AB8-79976A62492C}"/>
              </a:ext>
            </a:extLst>
          </p:cNvPr>
          <p:cNvGrpSpPr/>
          <p:nvPr/>
        </p:nvGrpSpPr>
        <p:grpSpPr>
          <a:xfrm>
            <a:off x="344384" y="1484416"/>
            <a:ext cx="1769424" cy="415636"/>
            <a:chOff x="344384" y="1484416"/>
            <a:chExt cx="1769424" cy="415636"/>
          </a:xfrm>
        </p:grpSpPr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84EF8F89-9321-6941-A0BD-787710AB5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61" y="1509808"/>
              <a:ext cx="17033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/>
                <a:t>Queueing Time</a:t>
              </a:r>
              <a:endParaRPr lang="en-US" b="1" i="1" dirty="0">
                <a:cs typeface="+mn-cs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F874245-DDB2-584A-BFD9-9E9C810A6B31}"/>
                </a:ext>
              </a:extLst>
            </p:cNvPr>
            <p:cNvSpPr/>
            <p:nvPr/>
          </p:nvSpPr>
          <p:spPr>
            <a:xfrm>
              <a:off x="344384" y="1484416"/>
              <a:ext cx="1769424" cy="415636"/>
            </a:xfrm>
            <a:custGeom>
              <a:avLst/>
              <a:gdLst>
                <a:gd name="connsiteX0" fmla="*/ 0 w 1769424"/>
                <a:gd name="connsiteY0" fmla="*/ 0 h 415636"/>
                <a:gd name="connsiteX1" fmla="*/ 0 w 1769424"/>
                <a:gd name="connsiteY1" fmla="*/ 415636 h 415636"/>
                <a:gd name="connsiteX2" fmla="*/ 1769424 w 1769424"/>
                <a:gd name="connsiteY2" fmla="*/ 403761 h 415636"/>
                <a:gd name="connsiteX3" fmla="*/ 1745673 w 1769424"/>
                <a:gd name="connsiteY3" fmla="*/ 35626 h 415636"/>
                <a:gd name="connsiteX4" fmla="*/ 1745673 w 1769424"/>
                <a:gd name="connsiteY4" fmla="*/ 35626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9424" h="415636">
                  <a:moveTo>
                    <a:pt x="0" y="0"/>
                  </a:moveTo>
                  <a:lnTo>
                    <a:pt x="0" y="415636"/>
                  </a:lnTo>
                  <a:lnTo>
                    <a:pt x="1769424" y="403761"/>
                  </a:lnTo>
                  <a:lnTo>
                    <a:pt x="1745673" y="35626"/>
                  </a:lnTo>
                  <a:lnTo>
                    <a:pt x="1745673" y="35626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16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4" grpId="0" autoUpdateAnimBg="0"/>
      <p:bldP spid="41" grpId="0" autoUpdateAnimBg="0"/>
      <p:bldP spid="42" grpId="0" autoUpdateAnimBg="0"/>
      <p:bldP spid="43" grpId="0" autoUpdateAnimBg="0"/>
      <p:bldP spid="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Delay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0322" y="101831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>
                    <a:solidFill>
                      <a:srgbClr val="7F7F7F"/>
                    </a:solidFill>
                  </a:rPr>
                  <a:t>Total delay T = Queueing Time +  Time to load + Travel Time</a:t>
                </a:r>
              </a:p>
              <a:p>
                <a:pPr lvl="1"/>
                <a:r>
                  <a:rPr lang="en-US" sz="2000" b="1" dirty="0">
                    <a:solidFill>
                      <a:srgbClr val="7F7F7F"/>
                    </a:solidFill>
                  </a:rPr>
                  <a:t>T = Queueing Time + Transmission Time + Propagation Time </a:t>
                </a:r>
              </a:p>
              <a:p>
                <a:pPr lvl="1"/>
                <a:r>
                  <a:rPr lang="en-US" sz="2000" b="1" dirty="0">
                    <a:solidFill>
                      <a:srgbClr val="7F7F7F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F7F7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F7F7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7F7F7F"/>
                  </a:solidFill>
                </a:endParaRPr>
              </a:p>
              <a:p>
                <a:r>
                  <a:rPr lang="en-US" sz="2800" dirty="0">
                    <a:solidFill>
                      <a:srgbClr val="7F7F7F"/>
                    </a:solidFill>
                  </a:rPr>
                  <a:t>Let </a:t>
                </a:r>
                <a:r>
                  <a:rPr lang="en-US" sz="2800" b="1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800" dirty="0">
                    <a:solidFill>
                      <a:srgbClr val="7F7F7F"/>
                    </a:solidFill>
                  </a:rPr>
                  <a:t> be the size of a frame </a:t>
                </a:r>
                <a:r>
                  <a:rPr lang="en-US" sz="2800" i="1" dirty="0">
                    <a:solidFill>
                      <a:srgbClr val="7F7F7F"/>
                    </a:solidFill>
                  </a:rPr>
                  <a:t>(packet) and </a:t>
                </a:r>
                <a:r>
                  <a:rPr lang="en-US" sz="2800" b="1" i="1" dirty="0" err="1">
                    <a:solidFill>
                      <a:srgbClr val="0070C0"/>
                    </a:solidFill>
                  </a:rPr>
                  <a:t>br</a:t>
                </a:r>
                <a:r>
                  <a:rPr lang="en-US" sz="2800" dirty="0">
                    <a:solidFill>
                      <a:srgbClr val="7F7F7F"/>
                    </a:solidFill>
                  </a:rPr>
                  <a:t> be the bit rate.</a:t>
                </a:r>
              </a:p>
              <a:p>
                <a:r>
                  <a:rPr lang="en-US" sz="2400" dirty="0">
                    <a:solidFill>
                      <a:srgbClr val="7F7F7F"/>
                    </a:solidFill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Transmission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F7F7F"/>
                    </a:solidFill>
                  </a:rPr>
                  <a:t>(Time to put bits on the medium)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n-US" sz="2000" b="1" dirty="0">
                  <a:solidFill>
                    <a:srgbClr val="7F7F7F"/>
                  </a:solidFill>
                </a:endParaRPr>
              </a:p>
              <a:p>
                <a:r>
                  <a:rPr lang="en-US" sz="2400" dirty="0">
                    <a:solidFill>
                      <a:srgbClr val="7F7F7F"/>
                    </a:solidFill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Propagation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sz="2100" dirty="0">
                  <a:solidFill>
                    <a:srgbClr val="7F7F7F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7F7F7F"/>
                    </a:solidFill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rgbClr val="7F7F7F"/>
                    </a:solidFill>
                  </a:rPr>
                  <a:t> is the distance (sender-receiver)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F7F7F"/>
                    </a:solidFill>
                  </a:rPr>
                  <a:t> is the speed of the signal on a medium. (On copper wires, v is about 2/3 c where c is the speed of light)</a:t>
                </a:r>
              </a:p>
              <a:p>
                <a:endParaRPr lang="en-US" sz="2300" dirty="0">
                  <a:solidFill>
                    <a:srgbClr val="7F7F7F"/>
                  </a:solidFill>
                </a:endParaRPr>
              </a:p>
              <a:p>
                <a:r>
                  <a:rPr lang="en-US" sz="2300" dirty="0">
                    <a:solidFill>
                      <a:srgbClr val="7F7F7F"/>
                    </a:solidFill>
                  </a:rPr>
                  <a:t>The Queueing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rgbClr val="7F7F7F"/>
                    </a:solidFill>
                  </a:rPr>
                  <a:t>is often </a:t>
                </a:r>
                <a:r>
                  <a:rPr lang="en-US" sz="2300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300" dirty="0">
                    <a:solidFill>
                      <a:srgbClr val="7F7F7F"/>
                    </a:solidFill>
                  </a:rPr>
                  <a:t>. For now, consider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300" dirty="0">
                  <a:solidFill>
                    <a:srgbClr val="7F7F7F"/>
                  </a:solidFill>
                </a:endParaRPr>
              </a:p>
              <a:p>
                <a:pPr lvl="1"/>
                <a:endParaRPr lang="en-US" sz="2000" dirty="0">
                  <a:solidFill>
                    <a:srgbClr val="7F7F7F"/>
                  </a:solidFill>
                </a:endParaRPr>
              </a:p>
              <a:p>
                <a:endParaRPr lang="en-US" sz="2800" dirty="0">
                  <a:solidFill>
                    <a:srgbClr val="7F7F7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322" y="1018310"/>
                <a:ext cx="8229600" cy="4525963"/>
              </a:xfrm>
              <a:blipFill>
                <a:blip r:embed="rId2"/>
                <a:stretch>
                  <a:fillRect l="-924" t="-2514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7F7F7F"/>
                </a:solidFill>
              </a:rPr>
              <a:pPr algn="r" eaLnBrk="1" hangingPunct="1"/>
              <a:t>7</a:t>
            </a:fld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Review… Delay : units, constants,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22" y="1018310"/>
            <a:ext cx="8229600" cy="4361212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>
                <a:solidFill>
                  <a:srgbClr val="7F7F7F"/>
                </a:solidFill>
              </a:rPr>
              <a:t>The speed of light c is 299,792,458 m/s. Throughout this course use this approximation: </a:t>
            </a:r>
            <a:r>
              <a:rPr lang="en-US" sz="2300" b="1" dirty="0">
                <a:solidFill>
                  <a:srgbClr val="00B0F0"/>
                </a:solidFill>
              </a:rPr>
              <a:t>c = 3 10</a:t>
            </a:r>
            <a:r>
              <a:rPr lang="en-US" sz="2300" b="1" baseline="30000" dirty="0">
                <a:solidFill>
                  <a:srgbClr val="00B0F0"/>
                </a:solidFill>
              </a:rPr>
              <a:t>8</a:t>
            </a:r>
            <a:r>
              <a:rPr lang="en-US" sz="2300" b="1" dirty="0">
                <a:solidFill>
                  <a:srgbClr val="00B0F0"/>
                </a:solidFill>
              </a:rPr>
              <a:t> m/s = 3 10</a:t>
            </a:r>
            <a:r>
              <a:rPr lang="en-US" sz="2300" b="1" baseline="30000" dirty="0">
                <a:solidFill>
                  <a:srgbClr val="00B0F0"/>
                </a:solidFill>
              </a:rPr>
              <a:t>5</a:t>
            </a:r>
            <a:r>
              <a:rPr lang="en-US" sz="2300" b="1" dirty="0">
                <a:solidFill>
                  <a:srgbClr val="00B0F0"/>
                </a:solidFill>
              </a:rPr>
              <a:t> km/s</a:t>
            </a:r>
            <a:r>
              <a:rPr lang="en-US" sz="2300" b="1" dirty="0">
                <a:solidFill>
                  <a:srgbClr val="7F7F7F"/>
                </a:solidFill>
              </a:rPr>
              <a:t>.</a:t>
            </a:r>
          </a:p>
          <a:p>
            <a:r>
              <a:rPr lang="en-US" sz="2300" dirty="0">
                <a:solidFill>
                  <a:srgbClr val="7F7F7F"/>
                </a:solidFill>
              </a:rPr>
              <a:t>The speed on copper is about 2/3 the speed of light (2 10</a:t>
            </a:r>
            <a:r>
              <a:rPr lang="en-US" sz="2300" baseline="30000" dirty="0">
                <a:solidFill>
                  <a:srgbClr val="7F7F7F"/>
                </a:solidFill>
              </a:rPr>
              <a:t>5</a:t>
            </a:r>
            <a:r>
              <a:rPr lang="en-US" sz="2300" dirty="0">
                <a:solidFill>
                  <a:srgbClr val="7F7F7F"/>
                </a:solidFill>
              </a:rPr>
              <a:t> km/s )</a:t>
            </a:r>
          </a:p>
          <a:p>
            <a:r>
              <a:rPr lang="en-US" sz="2300" dirty="0">
                <a:solidFill>
                  <a:srgbClr val="7F7F7F"/>
                </a:solidFill>
              </a:rPr>
              <a:t>The bit rate is often expressed in Kbits/s (Kilobit = 10</a:t>
            </a:r>
            <a:r>
              <a:rPr lang="en-US" sz="2300" baseline="30000" dirty="0">
                <a:solidFill>
                  <a:srgbClr val="7F7F7F"/>
                </a:solidFill>
              </a:rPr>
              <a:t>3</a:t>
            </a:r>
            <a:r>
              <a:rPr lang="en-US" sz="2300" dirty="0">
                <a:solidFill>
                  <a:srgbClr val="7F7F7F"/>
                </a:solidFill>
              </a:rPr>
              <a:t> bits),  </a:t>
            </a:r>
            <a:r>
              <a:rPr lang="en-US" sz="2300" dirty="0" err="1">
                <a:solidFill>
                  <a:srgbClr val="7F7F7F"/>
                </a:solidFill>
              </a:rPr>
              <a:t>Mbits</a:t>
            </a:r>
            <a:r>
              <a:rPr lang="en-US" sz="2300" dirty="0">
                <a:solidFill>
                  <a:srgbClr val="7F7F7F"/>
                </a:solidFill>
              </a:rPr>
              <a:t>/s (Megabit = 10</a:t>
            </a:r>
            <a:r>
              <a:rPr lang="en-US" sz="2300" baseline="30000" dirty="0">
                <a:solidFill>
                  <a:srgbClr val="7F7F7F"/>
                </a:solidFill>
              </a:rPr>
              <a:t>6</a:t>
            </a:r>
            <a:r>
              <a:rPr lang="en-US" sz="2300" dirty="0">
                <a:solidFill>
                  <a:srgbClr val="7F7F7F"/>
                </a:solidFill>
              </a:rPr>
              <a:t> bits),  or </a:t>
            </a:r>
            <a:r>
              <a:rPr lang="en-US" sz="2300" dirty="0" err="1">
                <a:solidFill>
                  <a:srgbClr val="7F7F7F"/>
                </a:solidFill>
              </a:rPr>
              <a:t>Gbits</a:t>
            </a:r>
            <a:r>
              <a:rPr lang="en-US" sz="2300" dirty="0">
                <a:solidFill>
                  <a:srgbClr val="7F7F7F"/>
                </a:solidFill>
              </a:rPr>
              <a:t>/s (Gigabit = 10</a:t>
            </a:r>
            <a:r>
              <a:rPr lang="en-US" sz="2300" baseline="30000" dirty="0">
                <a:solidFill>
                  <a:srgbClr val="7F7F7F"/>
                </a:solidFill>
              </a:rPr>
              <a:t>9</a:t>
            </a:r>
            <a:r>
              <a:rPr lang="en-US" sz="2300" dirty="0">
                <a:solidFill>
                  <a:srgbClr val="7F7F7F"/>
                </a:solidFill>
              </a:rPr>
              <a:t> bits).</a:t>
            </a:r>
          </a:p>
          <a:p>
            <a:r>
              <a:rPr lang="en-US" sz="2300" dirty="0">
                <a:solidFill>
                  <a:srgbClr val="7F7F7F"/>
                </a:solidFill>
              </a:rPr>
              <a:t>Important, when expressing a </a:t>
            </a:r>
            <a:r>
              <a:rPr lang="en-US" sz="2300" b="1" dirty="0">
                <a:solidFill>
                  <a:srgbClr val="0070C0"/>
                </a:solidFill>
              </a:rPr>
              <a:t>bit rate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Kilo   = 10</a:t>
            </a:r>
            <a:r>
              <a:rPr lang="en-US" sz="2000" baseline="30000" dirty="0">
                <a:solidFill>
                  <a:srgbClr val="7F7F7F"/>
                </a:solidFill>
              </a:rPr>
              <a:t>3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Mega =  1K * 1K   = 10</a:t>
            </a:r>
            <a:r>
              <a:rPr lang="en-US" sz="2000" baseline="30000" dirty="0">
                <a:solidFill>
                  <a:srgbClr val="7F7F7F"/>
                </a:solidFill>
              </a:rPr>
              <a:t>3 </a:t>
            </a:r>
            <a:r>
              <a:rPr lang="en-US" sz="2000" dirty="0">
                <a:solidFill>
                  <a:srgbClr val="7F7F7F"/>
                </a:solidFill>
              </a:rPr>
              <a:t>* 10</a:t>
            </a:r>
            <a:r>
              <a:rPr lang="en-US" sz="2000" baseline="30000" dirty="0">
                <a:solidFill>
                  <a:srgbClr val="7F7F7F"/>
                </a:solidFill>
              </a:rPr>
              <a:t>3</a:t>
            </a:r>
            <a:r>
              <a:rPr lang="en-US" sz="2000" dirty="0">
                <a:solidFill>
                  <a:srgbClr val="7F7F7F"/>
                </a:solidFill>
              </a:rPr>
              <a:t> =10</a:t>
            </a:r>
            <a:r>
              <a:rPr lang="en-US" sz="2000" baseline="30000" dirty="0">
                <a:solidFill>
                  <a:srgbClr val="7F7F7F"/>
                </a:solidFill>
              </a:rPr>
              <a:t>6 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Giga   = 1K * 1 M  = 10</a:t>
            </a:r>
            <a:r>
              <a:rPr lang="en-US" sz="2000" baseline="30000" dirty="0">
                <a:solidFill>
                  <a:srgbClr val="7F7F7F"/>
                </a:solidFill>
              </a:rPr>
              <a:t>3 </a:t>
            </a:r>
            <a:r>
              <a:rPr lang="en-US" sz="2000" dirty="0">
                <a:solidFill>
                  <a:srgbClr val="7F7F7F"/>
                </a:solidFill>
              </a:rPr>
              <a:t>* 10</a:t>
            </a:r>
            <a:r>
              <a:rPr lang="en-US" sz="2000" baseline="30000" dirty="0">
                <a:solidFill>
                  <a:srgbClr val="7F7F7F"/>
                </a:solidFill>
              </a:rPr>
              <a:t>6</a:t>
            </a:r>
            <a:r>
              <a:rPr lang="en-US" sz="2000" dirty="0">
                <a:solidFill>
                  <a:srgbClr val="7F7F7F"/>
                </a:solidFill>
              </a:rPr>
              <a:t> = 10</a:t>
            </a:r>
            <a:r>
              <a:rPr lang="en-US" sz="2000" baseline="30000" dirty="0">
                <a:solidFill>
                  <a:srgbClr val="7F7F7F"/>
                </a:solidFill>
              </a:rPr>
              <a:t>9</a:t>
            </a:r>
            <a:endParaRPr lang="en-US" sz="2000" dirty="0">
              <a:solidFill>
                <a:srgbClr val="7F7F7F"/>
              </a:solidFill>
            </a:endParaRPr>
          </a:p>
          <a:p>
            <a:r>
              <a:rPr lang="en-US" sz="2300" dirty="0">
                <a:solidFill>
                  <a:srgbClr val="7F7F7F"/>
                </a:solidFill>
              </a:rPr>
              <a:t>Important, when expressing </a:t>
            </a:r>
            <a:r>
              <a:rPr lang="en-US" sz="2300" b="1" dirty="0">
                <a:solidFill>
                  <a:srgbClr val="0070C0"/>
                </a:solidFill>
              </a:rPr>
              <a:t>data size </a:t>
            </a:r>
            <a:r>
              <a:rPr lang="en-US" sz="2300" dirty="0">
                <a:solidFill>
                  <a:srgbClr val="7F7F7F"/>
                </a:solidFill>
              </a:rPr>
              <a:t>(storage, packet size…)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Kilo   = 2</a:t>
            </a:r>
            <a:r>
              <a:rPr lang="en-US" sz="2000" baseline="30000" dirty="0">
                <a:solidFill>
                  <a:srgbClr val="7F7F7F"/>
                </a:solidFill>
              </a:rPr>
              <a:t>10</a:t>
            </a:r>
            <a:r>
              <a:rPr lang="en-US" sz="2000" dirty="0">
                <a:solidFill>
                  <a:srgbClr val="7F7F7F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Mega  = 1K * 1K   = 2</a:t>
            </a:r>
            <a:r>
              <a:rPr lang="en-US" sz="2000" baseline="30000" dirty="0">
                <a:solidFill>
                  <a:srgbClr val="7F7F7F"/>
                </a:solidFill>
              </a:rPr>
              <a:t>10 </a:t>
            </a:r>
            <a:r>
              <a:rPr lang="en-US" sz="2000" dirty="0">
                <a:solidFill>
                  <a:srgbClr val="7F7F7F"/>
                </a:solidFill>
              </a:rPr>
              <a:t>* 2</a:t>
            </a:r>
            <a:r>
              <a:rPr lang="en-US" sz="2000" baseline="30000" dirty="0">
                <a:solidFill>
                  <a:srgbClr val="7F7F7F"/>
                </a:solidFill>
              </a:rPr>
              <a:t>10</a:t>
            </a:r>
            <a:r>
              <a:rPr lang="en-US" sz="2000" dirty="0">
                <a:solidFill>
                  <a:srgbClr val="7F7F7F"/>
                </a:solidFill>
              </a:rPr>
              <a:t> = 2</a:t>
            </a:r>
            <a:r>
              <a:rPr lang="en-US" sz="2000" baseline="30000" dirty="0">
                <a:solidFill>
                  <a:srgbClr val="7F7F7F"/>
                </a:solidFill>
              </a:rPr>
              <a:t>20</a:t>
            </a:r>
            <a:endParaRPr lang="en-US" sz="2000" dirty="0">
              <a:solidFill>
                <a:srgbClr val="7F7F7F"/>
              </a:solidFill>
            </a:endParaRPr>
          </a:p>
          <a:p>
            <a:pPr lvl="1"/>
            <a:r>
              <a:rPr lang="en-US" sz="2000" dirty="0">
                <a:solidFill>
                  <a:srgbClr val="7F7F7F"/>
                </a:solidFill>
              </a:rPr>
              <a:t>Giga   = 1K * 1 M  = 2</a:t>
            </a:r>
            <a:r>
              <a:rPr lang="en-US" sz="2000" baseline="30000" dirty="0">
                <a:solidFill>
                  <a:srgbClr val="7F7F7F"/>
                </a:solidFill>
              </a:rPr>
              <a:t>10 </a:t>
            </a:r>
            <a:r>
              <a:rPr lang="en-US" sz="2000" dirty="0">
                <a:solidFill>
                  <a:srgbClr val="7F7F7F"/>
                </a:solidFill>
              </a:rPr>
              <a:t>* 2</a:t>
            </a:r>
            <a:r>
              <a:rPr lang="en-US" sz="2000" baseline="30000" dirty="0">
                <a:solidFill>
                  <a:srgbClr val="7F7F7F"/>
                </a:solidFill>
              </a:rPr>
              <a:t>20</a:t>
            </a:r>
            <a:r>
              <a:rPr lang="en-US" sz="2000" dirty="0">
                <a:solidFill>
                  <a:srgbClr val="7F7F7F"/>
                </a:solidFill>
              </a:rPr>
              <a:t> = 2</a:t>
            </a:r>
            <a:r>
              <a:rPr lang="en-US" sz="2000" baseline="30000" dirty="0">
                <a:solidFill>
                  <a:srgbClr val="7F7F7F"/>
                </a:solidFill>
              </a:rPr>
              <a:t>30</a:t>
            </a:r>
          </a:p>
          <a:p>
            <a:r>
              <a:rPr lang="en-US" sz="2600" dirty="0">
                <a:solidFill>
                  <a:srgbClr val="7F7F7F"/>
                </a:solidFill>
              </a:rPr>
              <a:t>Time units </a:t>
            </a:r>
          </a:p>
          <a:p>
            <a:pPr lvl="1"/>
            <a:r>
              <a:rPr lang="en-US" sz="2300" dirty="0">
                <a:solidFill>
                  <a:srgbClr val="7F7F7F"/>
                </a:solidFill>
              </a:rPr>
              <a:t>milliseconds (</a:t>
            </a:r>
            <a:r>
              <a:rPr lang="en-US" sz="2300" b="1" dirty="0" err="1">
                <a:solidFill>
                  <a:srgbClr val="0070C0"/>
                </a:solidFill>
              </a:rPr>
              <a:t>ms</a:t>
            </a:r>
            <a:r>
              <a:rPr lang="en-US" sz="2300" dirty="0">
                <a:solidFill>
                  <a:srgbClr val="7F7F7F"/>
                </a:solidFill>
              </a:rPr>
              <a:t>) (10</a:t>
            </a:r>
            <a:r>
              <a:rPr lang="en-US" sz="2300" baseline="30000" dirty="0">
                <a:solidFill>
                  <a:srgbClr val="7F7F7F"/>
                </a:solidFill>
              </a:rPr>
              <a:t>-3</a:t>
            </a:r>
            <a:r>
              <a:rPr lang="en-US" sz="2300" dirty="0">
                <a:solidFill>
                  <a:srgbClr val="7F7F7F"/>
                </a:solidFill>
              </a:rPr>
              <a:t> s)</a:t>
            </a:r>
          </a:p>
          <a:p>
            <a:pPr lvl="1"/>
            <a:r>
              <a:rPr lang="en-US" sz="2400" dirty="0">
                <a:solidFill>
                  <a:srgbClr val="7F7F7F"/>
                </a:solidFill>
              </a:rPr>
              <a:t>microseconds (</a:t>
            </a:r>
            <a:r>
              <a:rPr lang="en-US" sz="2400" b="1" dirty="0" err="1">
                <a:solidFill>
                  <a:srgbClr val="0070C0"/>
                </a:solidFill>
                <a:latin typeface="Symbol" pitchFamily="2" charset="2"/>
              </a:rPr>
              <a:t>m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7F7F7F"/>
                </a:solidFill>
              </a:rPr>
              <a:t>) (10</a:t>
            </a:r>
            <a:r>
              <a:rPr lang="en-US" sz="2400" baseline="30000" dirty="0">
                <a:solidFill>
                  <a:srgbClr val="7F7F7F"/>
                </a:solidFill>
              </a:rPr>
              <a:t>-6</a:t>
            </a:r>
            <a:r>
              <a:rPr lang="en-US" sz="2400" dirty="0">
                <a:solidFill>
                  <a:srgbClr val="7F7F7F"/>
                </a:solidFill>
              </a:rPr>
              <a:t> s)</a:t>
            </a:r>
          </a:p>
          <a:p>
            <a:pPr lvl="1"/>
            <a:r>
              <a:rPr lang="en-US" sz="2400" dirty="0">
                <a:solidFill>
                  <a:srgbClr val="7F7F7F"/>
                </a:solidFill>
              </a:rPr>
              <a:t>nanoseconds (</a:t>
            </a:r>
            <a:r>
              <a:rPr lang="en-US" sz="2400" b="1" dirty="0">
                <a:solidFill>
                  <a:srgbClr val="0070C0"/>
                </a:solidFill>
              </a:rPr>
              <a:t>ns</a:t>
            </a:r>
            <a:r>
              <a:rPr lang="en-US" sz="2400" dirty="0">
                <a:solidFill>
                  <a:srgbClr val="7F7F7F"/>
                </a:solidFill>
              </a:rPr>
              <a:t>) (10</a:t>
            </a:r>
            <a:r>
              <a:rPr lang="en-US" sz="2400" baseline="30000" dirty="0">
                <a:solidFill>
                  <a:srgbClr val="7F7F7F"/>
                </a:solidFill>
              </a:rPr>
              <a:t>-9</a:t>
            </a:r>
            <a:r>
              <a:rPr lang="en-US" sz="2400" dirty="0">
                <a:solidFill>
                  <a:srgbClr val="7F7F7F"/>
                </a:solidFill>
              </a:rPr>
              <a:t> s)</a:t>
            </a:r>
          </a:p>
          <a:p>
            <a:pPr marL="377190" lvl="1" indent="0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lvl="1"/>
            <a:endParaRPr lang="en-US" sz="2000" dirty="0">
              <a:solidFill>
                <a:srgbClr val="7F7F7F"/>
              </a:solidFill>
            </a:endParaRPr>
          </a:p>
          <a:p>
            <a:pPr lvl="1"/>
            <a:endParaRPr lang="en-US" sz="20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5128693-95CA-3849-BA2A-3A2F2EB6E553}" type="slidenum">
              <a:rPr lang="en-US" sz="1200">
                <a:solidFill>
                  <a:srgbClr val="7F7F7F"/>
                </a:solidFill>
              </a:rPr>
              <a:pPr algn="r" eaLnBrk="1" hangingPunct="1"/>
              <a:t>8</a:t>
            </a:fld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6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D156-3055-2540-810D-D3B143C7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B6FE-B9A1-0347-8135-99695F13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1476116-E849-2C4B-8E4F-AA9F296B440F}" type="slidenum">
              <a:rPr lang="en-US" altLang="en-US" sz="1400"/>
              <a:pPr algn="r" eaLnBrk="1" hangingPunct="1"/>
              <a:t>9</a:t>
            </a:fld>
            <a:endParaRPr lang="en-US" altLang="en-US" sz="1400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6115798-EDDB-4449-8A66-CBA167E9C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 Time vs Propagation Delay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4D9D983-1FF4-6E49-A8F8-D0D02F55E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 Time (bit rate)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number of bits transmitted or received per unit time. This is a measure of the time it takes to </a:t>
            </a:r>
            <a:r>
              <a:rPr lang="en-US" sz="2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put/</a:t>
            </a:r>
            <a:r>
              <a:rPr lang="en-US" sz="2500" b="1" i="1" dirty="0">
                <a:solidFill>
                  <a:srgbClr val="00B0F0"/>
                </a:solidFill>
              </a:rPr>
              <a:t>get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given number of bits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2500" b="1" dirty="0">
                <a:solidFill>
                  <a:srgbClr val="00B0F0"/>
                </a:solidFill>
              </a:rPr>
              <a:t>from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medium.</a:t>
            </a:r>
          </a:p>
          <a:p>
            <a:pPr eaLnBrk="1" hangingPunct="1">
              <a:defRPr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defRPr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Propagation delay (distance, kind of medium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time it takes the first bit to travel from source to destination. </a:t>
            </a: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parameter depends on the medium and is limited by the speed of light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364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 bldLvl="2" autoUpdateAnimBg="0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84880</TotalTime>
  <Words>4185</Words>
  <Application>Microsoft Macintosh PowerPoint</Application>
  <PresentationFormat>On-screen Show (4:3)</PresentationFormat>
  <Paragraphs>846</Paragraphs>
  <Slides>55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HGｺﾞｼｯｸE</vt:lpstr>
      <vt:lpstr>ＭＳ Ｐゴシック</vt:lpstr>
      <vt:lpstr>Apple Braille</vt:lpstr>
      <vt:lpstr>Arial</vt:lpstr>
      <vt:lpstr>Calibri</vt:lpstr>
      <vt:lpstr>Cambria Math</vt:lpstr>
      <vt:lpstr>Century Gothic</vt:lpstr>
      <vt:lpstr>Gill Sans MT</vt:lpstr>
      <vt:lpstr>Questrial</vt:lpstr>
      <vt:lpstr>Symbol</vt:lpstr>
      <vt:lpstr>Times New Roman</vt:lpstr>
      <vt:lpstr>Wingdings</vt:lpstr>
      <vt:lpstr>Wingdings 2</vt:lpstr>
      <vt:lpstr>WM_SlideTemplateA_Template</vt:lpstr>
      <vt:lpstr>Chart</vt:lpstr>
      <vt:lpstr>Introduction to Error Control Protocols Evaluation</vt:lpstr>
      <vt:lpstr>PowerPoint Presentation</vt:lpstr>
      <vt:lpstr>Evaluation Of Stop-And-Wait Without Errors (Part I)</vt:lpstr>
      <vt:lpstr>Error Control Protocols</vt:lpstr>
      <vt:lpstr>Protocol Evaluation</vt:lpstr>
      <vt:lpstr>Delay Review</vt:lpstr>
      <vt:lpstr>Delay (Cont’d)</vt:lpstr>
      <vt:lpstr>Review… Delay : units, constants, conventions</vt:lpstr>
      <vt:lpstr>Transmission Time vs Propagation Delay</vt:lpstr>
      <vt:lpstr>Evaluation Of Stop-And-Wait Without Errors (Part II)</vt:lpstr>
      <vt:lpstr>Stop-And Wait  Evaluation</vt:lpstr>
      <vt:lpstr>Deriving the Throughput for Stop-And-Wait</vt:lpstr>
      <vt:lpstr>Deriving the Throughput for Stop-And-Wait (Cont’d)</vt:lpstr>
      <vt:lpstr>Deriving the Throughput for Stop-And-Wait (Cont’d)</vt:lpstr>
      <vt:lpstr>Is Stop-And-Wait Efficient? Example</vt:lpstr>
      <vt:lpstr>Wrap-Up Stop-And-Wait</vt:lpstr>
      <vt:lpstr>Error Control Review</vt:lpstr>
      <vt:lpstr>Error Control</vt:lpstr>
      <vt:lpstr>Types of Errors</vt:lpstr>
      <vt:lpstr>Relationship Between ber and per</vt:lpstr>
      <vt:lpstr>Adapted Error Control</vt:lpstr>
      <vt:lpstr>Types of Channels and Countermeasures   (One outstanding packet)</vt:lpstr>
      <vt:lpstr>Types of Channels and Countermeasures   (One outstanding packet)</vt:lpstr>
      <vt:lpstr>Types of Channels and Countermeasures   (One outstanding packet)</vt:lpstr>
      <vt:lpstr>Types of Channels and Countermeasures   (One outstanding packet)</vt:lpstr>
      <vt:lpstr>Types of Channels and Countermeasures   (One outstanding packet)</vt:lpstr>
      <vt:lpstr>Types of Channels and Countermeasures   (One outstanding packet)</vt:lpstr>
      <vt:lpstr>How Long Should The Timeout Be?</vt:lpstr>
      <vt:lpstr>Retransmission or Forward Error Correction?</vt:lpstr>
      <vt:lpstr>How to Correct Corrupted Packets?</vt:lpstr>
      <vt:lpstr>Retransmission or Forward Error Correction?</vt:lpstr>
      <vt:lpstr>Retransmission or Forward Error Correction?</vt:lpstr>
      <vt:lpstr>Retransmission or Forward Error Correction?</vt:lpstr>
      <vt:lpstr>Retransmission or Forward Error Correction?</vt:lpstr>
      <vt:lpstr>Retransmission or Forward Error Correction?</vt:lpstr>
      <vt:lpstr>Evaluation Stop-And-Wait With Errors</vt:lpstr>
      <vt:lpstr>(Big Picture) Throughput in Presence of Errors</vt:lpstr>
      <vt:lpstr>Throughput in Presence of Errors</vt:lpstr>
      <vt:lpstr>Throughput in Presence of Errors</vt:lpstr>
      <vt:lpstr>Throughput in Presence of Errors</vt:lpstr>
      <vt:lpstr>Throughput in Presence of Errors</vt:lpstr>
      <vt:lpstr>Throughput in Presence of Errors</vt:lpstr>
      <vt:lpstr>Throughput in Presence of Errors (Example)</vt:lpstr>
      <vt:lpstr>SWP Performance With Errors</vt:lpstr>
      <vt:lpstr>Impact of PER on SWP</vt:lpstr>
      <vt:lpstr>(Pitfall) Impact of Packet Size S on SWP</vt:lpstr>
      <vt:lpstr>True Picture Impact of Frame Size on SWP</vt:lpstr>
      <vt:lpstr>Window Based Protocols</vt:lpstr>
      <vt:lpstr>Stop-And-Wait Protocol Deficiencies</vt:lpstr>
      <vt:lpstr>Sliding Window Protocol</vt:lpstr>
      <vt:lpstr>W Is Maintained by Sender</vt:lpstr>
      <vt:lpstr>Go Back n Protocol</vt:lpstr>
      <vt:lpstr>Speeding Up Go Back n</vt:lpstr>
      <vt:lpstr>Go Back n (Wrap Up)</vt:lpstr>
      <vt:lpstr>Wrap Up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Saad Biaz</cp:lastModifiedBy>
  <cp:revision>1826</cp:revision>
  <cp:lastPrinted>2019-10-08T16:26:09Z</cp:lastPrinted>
  <dcterms:created xsi:type="dcterms:W3CDTF">2017-11-05T19:40:43Z</dcterms:created>
  <dcterms:modified xsi:type="dcterms:W3CDTF">2019-10-22T23:21:26Z</dcterms:modified>
</cp:coreProperties>
</file>