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0" r:id="rId3"/>
    <p:sldId id="534" r:id="rId4"/>
    <p:sldId id="721" r:id="rId5"/>
    <p:sldId id="743" r:id="rId6"/>
    <p:sldId id="722" r:id="rId7"/>
    <p:sldId id="745" r:id="rId8"/>
    <p:sldId id="746" r:id="rId9"/>
    <p:sldId id="747" r:id="rId10"/>
    <p:sldId id="748" r:id="rId11"/>
    <p:sldId id="749" r:id="rId12"/>
    <p:sldId id="750" r:id="rId13"/>
    <p:sldId id="724" r:id="rId14"/>
    <p:sldId id="751" r:id="rId15"/>
    <p:sldId id="267" r:id="rId16"/>
    <p:sldId id="262" r:id="rId17"/>
    <p:sldId id="303" r:id="rId18"/>
    <p:sldId id="305" r:id="rId19"/>
    <p:sldId id="306" r:id="rId20"/>
    <p:sldId id="753" r:id="rId21"/>
    <p:sldId id="752" r:id="rId22"/>
    <p:sldId id="759" r:id="rId23"/>
    <p:sldId id="754" r:id="rId24"/>
    <p:sldId id="263" r:id="rId25"/>
    <p:sldId id="756" r:id="rId26"/>
    <p:sldId id="755" r:id="rId27"/>
    <p:sldId id="757" r:id="rId28"/>
    <p:sldId id="758" r:id="rId29"/>
    <p:sldId id="760" r:id="rId30"/>
    <p:sldId id="264" r:id="rId31"/>
    <p:sldId id="44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9"/>
    <p:restoredTop sz="91452"/>
  </p:normalViewPr>
  <p:slideViewPr>
    <p:cSldViewPr snapToGrid="0" snapToObjects="1">
      <p:cViewPr varScale="1">
        <p:scale>
          <a:sx n="97" d="100"/>
          <a:sy n="97" d="100"/>
        </p:scale>
        <p:origin x="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1-01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Is a landline phone half or full duplex? Maybe broadcast?</a:t>
            </a:r>
          </a:p>
          <a:p>
            <a:pPr marL="228600" indent="-228600">
              <a:buAutoNum type="arabicParenR"/>
            </a:pPr>
            <a:r>
              <a:rPr lang="en-US" dirty="0"/>
              <a:t>Broadcast, random access, multi-access</a:t>
            </a:r>
          </a:p>
          <a:p>
            <a:pPr marL="228600" indent="-228600">
              <a:buAutoNum type="arabicParenR"/>
            </a:pPr>
            <a:r>
              <a:rPr lang="en-US" dirty="0"/>
              <a:t>Where do we use typically each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4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8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7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0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 Protocols Evaluation</a:t>
            </a: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" y="244925"/>
            <a:ext cx="8382000" cy="58500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Dynamic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 Allocation for N Stations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Consider a channel with Capacity C (e.g., C = 100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Mbps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not divide the channel: allocate the </a:t>
            </a:r>
            <a:r>
              <a:rPr lang="en-US" b="1" dirty="0">
                <a:solidFill>
                  <a:srgbClr val="00B0F0"/>
                </a:solidFill>
              </a:rPr>
              <a:t>full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channel to one station when it can access it.</a:t>
            </a:r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pPr lvl="1"/>
            <a:endParaRPr lang="en-US" dirty="0">
              <a:latin typeface="Times New Roman" charset="0"/>
            </a:endParaRPr>
          </a:p>
          <a:p>
            <a:pPr lvl="1"/>
            <a:endParaRPr lang="en-US" dirty="0">
              <a:latin typeface="Times New Roman" charset="0"/>
            </a:endParaRPr>
          </a:p>
        </p:txBody>
      </p: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7E05311E-187C-1F46-9439-662B889C238C}"/>
              </a:ext>
            </a:extLst>
          </p:cNvPr>
          <p:cNvGrpSpPr/>
          <p:nvPr/>
        </p:nvGrpSpPr>
        <p:grpSpPr>
          <a:xfrm>
            <a:off x="3417557" y="3627604"/>
            <a:ext cx="4524457" cy="1205430"/>
            <a:chOff x="2422028" y="4285832"/>
            <a:chExt cx="4524457" cy="1205430"/>
          </a:xfrm>
        </p:grpSpPr>
        <p:sp>
          <p:nvSpPr>
            <p:cNvPr id="41" name="Line 4">
              <a:extLst>
                <a:ext uri="{FF2B5EF4-FFF2-40B4-BE49-F238E27FC236}">
                  <a16:creationId xmlns:a16="http://schemas.microsoft.com/office/drawing/2014/main" id="{E6EC4AD0-3948-0149-B162-718041543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292" y="5073461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">
              <a:extLst>
                <a:ext uri="{FF2B5EF4-FFF2-40B4-BE49-F238E27FC236}">
                  <a16:creationId xmlns:a16="http://schemas.microsoft.com/office/drawing/2014/main" id="{022EF056-0609-324D-8F97-4F6EFC4C0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692" y="507346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50810067-F49E-784E-9CD4-8EFE986BB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4292" y="5225861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6CD1744C-7E6C-5949-BC65-6CE52CA40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692" y="5149661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B411C3-029C-F348-B656-0DCC7BA8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91" y="4748976"/>
              <a:ext cx="806961" cy="7422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FB833-EE6F-D341-B692-EA0ABE2271A0}"/>
                </a:ext>
              </a:extLst>
            </p:cNvPr>
            <p:cNvSpPr txBox="1"/>
            <p:nvPr/>
          </p:nvSpPr>
          <p:spPr>
            <a:xfrm>
              <a:off x="2422028" y="4748976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Unique</a:t>
              </a:r>
              <a:r>
                <a:rPr lang="en-US" dirty="0"/>
                <a:t> Queue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B74648-FB74-524A-A314-68B1B3BA5B31}"/>
                    </a:ext>
                  </a:extLst>
                </p:cNvPr>
                <p:cNvSpPr txBox="1"/>
                <p:nvPr/>
              </p:nvSpPr>
              <p:spPr>
                <a:xfrm>
                  <a:off x="4375075" y="4285832"/>
                  <a:ext cx="2571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 with Capacity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B74648-FB74-524A-A314-68B1B3BA5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075" y="4285832"/>
                  <a:ext cx="257141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78" t="-666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55D1E1E-59A4-D34E-8E0D-004F4C8C0B55}"/>
              </a:ext>
            </a:extLst>
          </p:cNvPr>
          <p:cNvGrpSpPr/>
          <p:nvPr/>
        </p:nvGrpSpPr>
        <p:grpSpPr>
          <a:xfrm>
            <a:off x="562481" y="2844223"/>
            <a:ext cx="1098822" cy="3294419"/>
            <a:chOff x="1376520" y="2866105"/>
            <a:chExt cx="1098822" cy="32944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98EAB4-12EB-F748-9EA0-DDAE994C3463}"/>
                </a:ext>
              </a:extLst>
            </p:cNvPr>
            <p:cNvSpPr txBox="1"/>
            <p:nvPr/>
          </p:nvSpPr>
          <p:spPr>
            <a:xfrm>
              <a:off x="1376520" y="2866105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24FB86-235A-4A4D-9E90-A3A7FDDABD6A}"/>
                </a:ext>
              </a:extLst>
            </p:cNvPr>
            <p:cNvSpPr txBox="1"/>
            <p:nvPr/>
          </p:nvSpPr>
          <p:spPr>
            <a:xfrm>
              <a:off x="1381440" y="3446207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34E87C-3238-D440-A5A4-B56C38F8692F}"/>
                </a:ext>
              </a:extLst>
            </p:cNvPr>
            <p:cNvSpPr txBox="1"/>
            <p:nvPr/>
          </p:nvSpPr>
          <p:spPr>
            <a:xfrm>
              <a:off x="1386360" y="4026309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154B14-3F72-2043-BA45-63FDF7642D06}"/>
                </a:ext>
              </a:extLst>
            </p:cNvPr>
            <p:cNvSpPr txBox="1"/>
            <p:nvPr/>
          </p:nvSpPr>
          <p:spPr>
            <a:xfrm>
              <a:off x="1391280" y="4945620"/>
              <a:ext cx="9509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466401-DE61-074D-88AE-C58E29D79710}"/>
                </a:ext>
              </a:extLst>
            </p:cNvPr>
            <p:cNvSpPr txBox="1"/>
            <p:nvPr/>
          </p:nvSpPr>
          <p:spPr>
            <a:xfrm>
              <a:off x="1396200" y="5791192"/>
              <a:ext cx="10791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25E0D4-92CF-3046-9E1F-ECA15C27E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870" y="4454633"/>
              <a:ext cx="1" cy="37840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48B11A0-0946-6C46-963F-1AAF0CD98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039" y="5388691"/>
              <a:ext cx="1" cy="37840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0644E-B551-A044-8E09-3A9E465974C9}"/>
              </a:ext>
            </a:extLst>
          </p:cNvPr>
          <p:cNvCxnSpPr/>
          <p:nvPr/>
        </p:nvCxnSpPr>
        <p:spPr>
          <a:xfrm>
            <a:off x="1587342" y="3028889"/>
            <a:ext cx="1902990" cy="13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79F9C2-4742-9E43-86E5-D98308F5BAC0}"/>
              </a:ext>
            </a:extLst>
          </p:cNvPr>
          <p:cNvCxnSpPr>
            <a:cxnSpLocks/>
          </p:cNvCxnSpPr>
          <p:nvPr/>
        </p:nvCxnSpPr>
        <p:spPr>
          <a:xfrm>
            <a:off x="1587341" y="3592262"/>
            <a:ext cx="1875353" cy="86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A4BA1F-92F1-C741-9730-F8F6AF5E63D1}"/>
              </a:ext>
            </a:extLst>
          </p:cNvPr>
          <p:cNvCxnSpPr>
            <a:cxnSpLocks/>
          </p:cNvCxnSpPr>
          <p:nvPr/>
        </p:nvCxnSpPr>
        <p:spPr>
          <a:xfrm>
            <a:off x="1577502" y="4130015"/>
            <a:ext cx="1885192" cy="39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EA7560-2E26-974D-B558-9C49B890056A}"/>
              </a:ext>
            </a:extLst>
          </p:cNvPr>
          <p:cNvCxnSpPr>
            <a:cxnSpLocks/>
          </p:cNvCxnSpPr>
          <p:nvPr/>
        </p:nvCxnSpPr>
        <p:spPr>
          <a:xfrm flipV="1">
            <a:off x="1528142" y="4563924"/>
            <a:ext cx="1934552" cy="53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00FB1B-F388-4A49-A729-7FE73851E2F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661303" y="4621951"/>
            <a:ext cx="1829029" cy="133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F3167A49-C1EC-AB4A-BC88-CB20F1F6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10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4F2A-5C28-054C-A8ED-9F67ED3D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Key Result from Queueing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CFED8-291C-1B4D-9F97-654BFFEFA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Assumptions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interarrival time of the packets generated by the stations </a:t>
                </a:r>
                <a:r>
                  <a:rPr lang="en-US" b="1" dirty="0">
                    <a:solidFill>
                      <a:srgbClr val="00B0F0"/>
                    </a:solidFill>
                  </a:rPr>
                  <a:t>is exponentially distributed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(i.e., arrivals form a  Poisson process)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size of the packets is </a:t>
                </a:r>
                <a:r>
                  <a:rPr lang="en-US" b="1" dirty="0">
                    <a:solidFill>
                      <a:srgbClr val="00B0F0"/>
                    </a:solidFill>
                  </a:rPr>
                  <a:t>exponentially distributed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(i.e., the transmission time of a packet is exponentially distributed)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In queueing theory, </a:t>
                </a:r>
                <a:r>
                  <a:rPr lang="en-US" b="1" dirty="0">
                    <a:solidFill>
                      <a:srgbClr val="00B0F0"/>
                    </a:solidFill>
                  </a:rPr>
                  <a:t>this model is called M/M/1</a:t>
                </a:r>
              </a:p>
              <a:p>
                <a:pPr lvl="1"/>
                <a:endParaRPr lang="en-US" dirty="0"/>
              </a:p>
              <a:p>
                <a:r>
                  <a:rPr lang="en-US" b="1" dirty="0">
                    <a:solidFill>
                      <a:srgbClr val="00B0F0"/>
                    </a:solidFill>
                  </a:rPr>
                  <a:t>Dynamic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allocation: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:r>
                  <a:rPr lang="en-US" b="1" dirty="0"/>
                  <a:t>mean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average) delay to send a packet without dividing the channel with capacity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B0F0"/>
                    </a:solidFill>
                  </a:rPr>
                  <a:t>Static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allocation: 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mean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(average)  delay to send a packet with dividing the channel in N equal shares with capacity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 can be shown that, under the same load for each kind of allocation,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 other words, on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average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rgbClr val="00B0F0"/>
                    </a:solidFill>
                  </a:rPr>
                  <a:t>static allocation is N times </a:t>
                </a:r>
                <a:r>
                  <a:rPr lang="en-US" b="1" dirty="0">
                    <a:solidFill>
                      <a:srgbClr val="FF0000"/>
                    </a:solidFill>
                  </a:rPr>
                  <a:t>slower</a:t>
                </a:r>
                <a:r>
                  <a:rPr lang="en-US" b="1" dirty="0">
                    <a:solidFill>
                      <a:srgbClr val="00B0F0"/>
                    </a:solidFill>
                  </a:rPr>
                  <a:t> than dynamic allocation</a:t>
                </a:r>
                <a:endParaRPr lang="en-US" dirty="0"/>
              </a:p>
              <a:p>
                <a:r>
                  <a:rPr lang="en-US" b="1" dirty="0">
                    <a:solidFill>
                      <a:srgbClr val="00B0F0"/>
                    </a:solidFill>
                  </a:rPr>
                  <a:t>Conclusion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do not divide a channel!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CFED8-291C-1B4D-9F97-654BFFEFA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1120" r="-1235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6183C64-5A9E-3447-9B06-89D721AE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11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4F2A-5C28-054C-A8ED-9F67ED3D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FED8-291C-1B4D-9F97-654BFFEF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 guaranteed upper bound on the delay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dynamic allocation.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b="1" dirty="0">
                <a:solidFill>
                  <a:srgbClr val="00B0F0"/>
                </a:solidFill>
              </a:rPr>
              <a:t>exponential distribution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does </a:t>
            </a:r>
            <a:r>
              <a:rPr lang="en-US" b="1" dirty="0">
                <a:solidFill>
                  <a:srgbClr val="00B0F0"/>
                </a:solidFill>
              </a:rPr>
              <a:t>not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accurately represent (data)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bursty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traffic.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model used because it is tractable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provides only an </a:t>
            </a:r>
            <a:r>
              <a:rPr lang="en-US" dirty="0">
                <a:solidFill>
                  <a:srgbClr val="00B0F0"/>
                </a:solidFill>
              </a:rPr>
              <a:t>approximation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expected performance (mostly utilization/efficiency). 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7719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b="1" dirty="0">
                <a:solidFill>
                  <a:srgbClr val="00B0F0"/>
                </a:solidFill>
              </a:rPr>
              <a:t>implementation of a UNIQUE queue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independent stations is not easy. We need to find some schemes to approximate a unique queue.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b="1" dirty="0">
                <a:solidFill>
                  <a:srgbClr val="00B0F0"/>
                </a:solidFill>
              </a:rPr>
              <a:t>Multiple Access Protocols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try somewhat to implement that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virtual unique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queue: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Contention based protocols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Collision free protocols</a:t>
            </a:r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83CECF0-71EB-5B48-9D59-10076BE0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12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Multiple Access Protocols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Contention based: (collisions are possible)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Good average </a:t>
            </a:r>
            <a:r>
              <a:rPr lang="en-US" dirty="0">
                <a:latin typeface="Times New Roman" charset="0"/>
                <a:ea typeface="ＭＳ Ｐゴシック" charset="0"/>
              </a:rPr>
              <a:t>delivery time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No</a:t>
            </a:r>
            <a:r>
              <a:rPr lang="en-US" dirty="0">
                <a:latin typeface="Times New Roman" charset="0"/>
                <a:ea typeface="ＭＳ Ｐゴシック" charset="0"/>
              </a:rPr>
              <a:t> guaranteed delivery time (no upper bound on delay)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Collision-free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Higher average </a:t>
            </a:r>
            <a:r>
              <a:rPr lang="en-US" dirty="0">
                <a:latin typeface="Times New Roman" charset="0"/>
                <a:ea typeface="ＭＳ Ｐゴシック" charset="0"/>
              </a:rPr>
              <a:t>delivery time ( higher than contention based protocols’. This is bad)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Guaranteed upper bound</a:t>
            </a:r>
            <a:r>
              <a:rPr lang="en-US" dirty="0">
                <a:latin typeface="Times New Roman" charset="0"/>
                <a:ea typeface="ＭＳ Ｐゴシック" charset="0"/>
              </a:rPr>
              <a:t> delivery time (bounded waiting time)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Higher efficiency </a:t>
            </a:r>
            <a:r>
              <a:rPr lang="en-US" dirty="0">
                <a:latin typeface="Times New Roman" charset="0"/>
                <a:ea typeface="ＭＳ Ｐゴシック" charset="0"/>
              </a:rPr>
              <a:t>with sustained/regular traffic at all stations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BAEB2E-9E00-7241-85A6-08B7C73C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13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of the evaluation of a MAC protocol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(Pure) Aloha protocol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(Pure) Aloha evaluation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4.1.2</a:t>
            </a:r>
          </a:p>
          <a:p>
            <a:r>
              <a:rPr lang="en-US" dirty="0">
                <a:solidFill>
                  <a:srgbClr val="3366FF"/>
                </a:solidFill>
              </a:rPr>
              <a:t>Read Introduction to Section 4.2</a:t>
            </a:r>
          </a:p>
          <a:p>
            <a:r>
              <a:rPr lang="en-US" dirty="0">
                <a:solidFill>
                  <a:srgbClr val="3366FF"/>
                </a:solidFill>
              </a:rPr>
              <a:t>Read “Pure Aloha” part in Section 4.2.1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 Evaluation</a:t>
            </a:r>
          </a:p>
        </p:txBody>
      </p:sp>
    </p:spTree>
    <p:extLst>
      <p:ext uri="{BB962C8B-B14F-4D97-AF65-F5344CB8AC3E}">
        <p14:creationId xmlns:p14="http://schemas.microsoft.com/office/powerpoint/2010/main" val="31821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02688D-3EED-3E44-94FF-EF1F9D81C6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18D74B3-D1D8-EC43-9C5E-840838F6B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Objectives of the Evaluation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907055C-1F41-DC41-A2C4-65779F27B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Evaluation allows to establish relationships between a MAC protocol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and:</a:t>
            </a:r>
          </a:p>
          <a:p>
            <a:pPr lvl="1">
              <a:defRPr/>
            </a:pPr>
            <a:r>
              <a:rPr lang="en-US" b="1" dirty="0">
                <a:solidFill>
                  <a:srgbClr val="00B0F0"/>
                </a:solidFill>
              </a:rPr>
              <a:t>an upper bound on efficiency </a:t>
            </a:r>
            <a:r>
              <a:rPr lang="en-US" dirty="0"/>
              <a:t>(in this course)</a:t>
            </a:r>
            <a:endParaRPr lang="en-US" b="1" dirty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maximum length of medium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bit rate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minimum frame size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We could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evaluate these MAC protocols: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Contention based protocols:</a:t>
            </a:r>
          </a:p>
          <a:p>
            <a:pPr lvl="2">
              <a:defRPr/>
            </a:pPr>
            <a:r>
              <a:rPr lang="en-US" b="1" dirty="0">
                <a:solidFill>
                  <a:srgbClr val="00B0F0"/>
                </a:solidFill>
              </a:rPr>
              <a:t>Aloha protocol </a:t>
            </a:r>
            <a:r>
              <a:rPr lang="en-US" dirty="0"/>
              <a:t>(in this course)</a:t>
            </a:r>
            <a:endParaRPr lang="en-US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en-US" b="1" dirty="0">
                <a:solidFill>
                  <a:srgbClr val="00B0F0"/>
                </a:solidFill>
              </a:rPr>
              <a:t>Slotted Aloha </a:t>
            </a:r>
            <a:r>
              <a:rPr lang="en-US" dirty="0"/>
              <a:t>(in this course)</a:t>
            </a:r>
            <a:endParaRPr lang="en-US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CSMA</a:t>
            </a:r>
          </a:p>
          <a:p>
            <a:pPr lvl="2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CSMA/CD 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Collison free protocols: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Token Passing (Token Ring)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362892C-0826-634A-BACD-CCBD99E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15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78CE-220F-EC45-9D6D-E9DBDC89C5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5ED1E589-F8AB-BC41-A054-9EE82768A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354" y="324463"/>
            <a:ext cx="7772400" cy="5014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Pure Aloha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4A941C0-0647-9B4A-990C-656FEC1CD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354" y="1214284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Designed by Abramson (wireless)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 station emits whenever it has a frame to send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If another station emits while a transmission is progressing, a collision happens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If a collision occurs, the frame must be resent after a random time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  <a:cs typeface="+mn-cs"/>
              </a:rPr>
              <a:t>Best</a:t>
            </a:r>
            <a:r>
              <a:rPr lang="en-US" dirty="0">
                <a:cs typeface="+mn-cs"/>
              </a:rPr>
              <a:t> possible utilization is </a:t>
            </a:r>
            <a:r>
              <a:rPr lang="en-US" b="1" dirty="0">
                <a:solidFill>
                  <a:srgbClr val="00B0F0"/>
                </a:solidFill>
                <a:cs typeface="+mn-cs"/>
              </a:rPr>
              <a:t>18%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(assuming an </a:t>
            </a:r>
            <a:r>
              <a:rPr lang="en-US" b="1" dirty="0">
                <a:solidFill>
                  <a:srgbClr val="00B0F0"/>
                </a:solidFill>
                <a:cs typeface="+mn-cs"/>
              </a:rPr>
              <a:t>M/M/1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 system)</a:t>
            </a:r>
          </a:p>
          <a:p>
            <a:pPr lvl="1">
              <a:defRPr/>
            </a:pPr>
            <a:r>
              <a:rPr lang="en-US" dirty="0"/>
              <a:t>To be proven in the next slides.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29F98F-9B5B-B641-84D6-22EFB29E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16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3D96-C90C-A344-86E2-86C7764F62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F590ADC-A4C0-184E-8EFA-0376776C5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571" y="280218"/>
            <a:ext cx="7772400" cy="47194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Analysis of Pure Aloha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>
                <a:extLst>
                  <a:ext uri="{FF2B5EF4-FFF2-40B4-BE49-F238E27FC236}">
                    <a16:creationId xmlns:a16="http://schemas.microsoft.com/office/drawing/2014/main" id="{BA2D135E-9FC1-A944-A4FC-9C15AB0D385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Assume infinite population of users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Let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 the time to transmit a frame (</a:t>
                </a: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</a:rPr>
                  <a:t>“</a:t>
                </a:r>
                <a:r>
                  <a:rPr lang="en-US" altLang="ja-JP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frame time</a:t>
                </a:r>
                <a:r>
                  <a:rPr lang="en-US" altLang="ja-JP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</a:rPr>
                  <a:t>”</a:t>
                </a:r>
                <a:r>
                  <a:rPr lang="en-US" altLang="ja-JP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population generates a traffic that is Poisson with mean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 </a:t>
                </a: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</a:rPr>
                  <a:t>“</a:t>
                </a:r>
                <a:r>
                  <a:rPr lang="en-US" altLang="ja-JP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frame time</a:t>
                </a:r>
                <a:r>
                  <a:rPr lang="en-US" altLang="ja-JP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</a:rPr>
                  <a:t>”</a:t>
                </a:r>
                <a:r>
                  <a:rPr lang="en-US" altLang="ja-JP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(new frames)</a:t>
                </a:r>
              </a:p>
              <a:p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Since there are also retransmissions, the total traffic generated is</a:t>
                </a:r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B0F0"/>
                    </a:solidFill>
                  </a:rPr>
                  <a:t>Poisson</a:t>
                </a:r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 mean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sz="2400" b="1" i="1" dirty="0"/>
                  <a:t> </a:t>
                </a:r>
                <a:r>
                  <a:rPr lang="en-US" altLang="en-US" sz="2400" i="1" dirty="0"/>
                  <a:t>(generated traffic is new + retransmissions)</a:t>
                </a:r>
              </a:p>
              <a:p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What is the throughput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?</a:t>
                </a: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where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the probability that a frame does not suffer a collision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51203" name="Rectangle 3">
                <a:extLst>
                  <a:ext uri="{FF2B5EF4-FFF2-40B4-BE49-F238E27FC236}">
                    <a16:creationId xmlns:a16="http://schemas.microsoft.com/office/drawing/2014/main" id="{BA2D135E-9FC1-A944-A4FC-9C15AB0D3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4114800"/>
              </a:xfrm>
              <a:blipFill>
                <a:blip r:embed="rId2"/>
                <a:stretch>
                  <a:fillRect l="-816" t="-2160" r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89F1061-372F-8F40-8672-03C42D68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17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C2D11-FD57-244E-A298-78FD4CBD25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CA18CE-B25D-7945-86EF-8CB2595EF083}" type="datetime1">
              <a:rPr lang="en-US" altLang="en-US" sz="1400"/>
              <a:pPr eaLnBrk="1" hangingPunct="1"/>
              <a:t>11/4/19</a:t>
            </a:fld>
            <a:endParaRPr lang="en-US" altLang="en-US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4A3A67A-084D-4F4A-86E9-2F8AB27C9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329" y="398206"/>
            <a:ext cx="7772400" cy="48669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Analysis of Pure Aloha (2)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>
                <a:extLst>
                  <a:ext uri="{FF2B5EF4-FFF2-40B4-BE49-F238E27FC236}">
                    <a16:creationId xmlns:a16="http://schemas.microsoft.com/office/drawing/2014/main" id="{E01D5D33-E9A1-F944-A108-14DFC3D95A4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000" dirty="0">
                    <a:cs typeface="+mn-cs"/>
                  </a:rPr>
                  <a:t>Suppose that the bandwidth is 10 </a:t>
                </a:r>
                <a:r>
                  <a:rPr lang="en-US" sz="2000" dirty="0" err="1">
                    <a:cs typeface="+mn-cs"/>
                  </a:rPr>
                  <a:t>Mbps</a:t>
                </a:r>
                <a:r>
                  <a:rPr lang="en-US" sz="2000" dirty="0">
                    <a:cs typeface="+mn-cs"/>
                  </a:rPr>
                  <a:t>, and packet size is 1500 bytes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𝟓𝟎𝟎</m:t>
                        </m:r>
                        <m:r>
                          <a:rPr lang="en-US" alt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𝑴𝒃𝒑𝒔</m:t>
                        </m:r>
                      </m:den>
                    </m:f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𝒎𝒔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𝒖𝒏𝒊𝒕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cs typeface="+mn-cs"/>
                </a:endParaRPr>
              </a:p>
              <a:p>
                <a:pPr>
                  <a:defRPr/>
                </a:pPr>
                <a:r>
                  <a:rPr lang="en-US" sz="2000" dirty="0"/>
                  <a:t>If t = 2.4 </a:t>
                </a:r>
                <a:r>
                  <a:rPr lang="en-US" sz="2000" dirty="0" err="1"/>
                  <a:t>ms</a:t>
                </a:r>
                <a:r>
                  <a:rPr lang="en-US" sz="2000" dirty="0"/>
                  <a:t>, what is the value of t if the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is used</a:t>
                </a:r>
              </a:p>
              <a:p>
                <a:pPr lvl="1">
                  <a:defRPr/>
                </a:pPr>
                <a:r>
                  <a:rPr lang="en-US" sz="1700" dirty="0">
                    <a:solidFill>
                      <a:srgbClr val="00B0F0"/>
                    </a:solidFill>
                    <a:cs typeface="+mn-cs"/>
                  </a:rPr>
                  <a:t>Answer</a:t>
                </a:r>
                <a:r>
                  <a:rPr lang="en-US" sz="1700" dirty="0">
                    <a:cs typeface="+mn-cs"/>
                  </a:rPr>
                  <a:t>: t = 2 (</a:t>
                </a:r>
                <a:r>
                  <a:rPr lang="en-US" sz="1700" dirty="0"/>
                  <a:t>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700" dirty="0">
                    <a:cs typeface="+mn-cs"/>
                  </a:rPr>
                  <a:t>)</a:t>
                </a:r>
              </a:p>
              <a:p>
                <a:pPr>
                  <a:defRPr/>
                </a:pPr>
                <a:r>
                  <a:rPr lang="en-US" sz="2000" dirty="0">
                    <a:cs typeface="+mn-cs"/>
                  </a:rPr>
                  <a:t>Possible values for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dirty="0">
                    <a:cs typeface="+mn-cs"/>
                  </a:rPr>
                  <a:t> (mean number of frames generated per time frame): between 0 and 1</a:t>
                </a:r>
              </a:p>
              <a:p>
                <a:pPr lvl="1">
                  <a:defRPr/>
                </a:pPr>
                <a:r>
                  <a:rPr lang="en-US" sz="2000" dirty="0"/>
                  <a:t>Why don’t we consider values beyond 1?</a:t>
                </a:r>
                <a:endParaRPr lang="en-US" sz="2000" dirty="0">
                  <a:cs typeface="+mn-cs"/>
                </a:endParaRPr>
              </a:p>
              <a:p>
                <a:pPr>
                  <a:defRPr/>
                </a:pPr>
                <a:r>
                  <a:rPr lang="en-US" sz="2000" dirty="0">
                    <a:cs typeface="+mn-cs"/>
                  </a:rPr>
                  <a:t>Values for generated traffic (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>
                    <a:cs typeface="+mn-cs"/>
                  </a:rPr>
                  <a:t>)</a:t>
                </a:r>
              </a:p>
              <a:p>
                <a:pPr lvl="1">
                  <a:defRPr/>
                </a:pPr>
                <a:r>
                  <a:rPr lang="en-US" sz="2000" dirty="0"/>
                  <a:t>No retransmissions at all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 lvl="1">
                  <a:defRPr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Low</a:t>
                </a:r>
                <a:r>
                  <a:rPr lang="en-US" sz="2000" dirty="0"/>
                  <a:t> load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 lvl="1">
                  <a:defRPr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High</a:t>
                </a:r>
                <a:r>
                  <a:rPr lang="en-US" sz="2000" dirty="0"/>
                  <a:t> load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cs typeface="+mn-cs"/>
                  </a:rPr>
                  <a:t> will be higher at low load</a:t>
                </a:r>
              </a:p>
              <a:p>
                <a:pPr lvl="1">
                  <a:defRPr/>
                </a:pPr>
                <a:r>
                  <a:rPr lang="en-US" sz="2000" dirty="0"/>
                  <a:t>Let us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 Recall,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is the probability that a frame does not suffer a collision.</a:t>
                </a:r>
                <a:endParaRPr lang="en-US" sz="2000" dirty="0">
                  <a:cs typeface="+mn-cs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2800" dirty="0">
                  <a:cs typeface="+mn-cs"/>
                </a:endParaRPr>
              </a:p>
            </p:txBody>
          </p:sp>
        </mc:Choice>
        <mc:Fallback xmlns="">
          <p:sp>
            <p:nvSpPr>
              <p:cNvPr id="53251" name="Rectangle 3">
                <a:extLst>
                  <a:ext uri="{FF2B5EF4-FFF2-40B4-BE49-F238E27FC236}">
                    <a16:creationId xmlns:a16="http://schemas.microsoft.com/office/drawing/2014/main" id="{E01D5D33-E9A1-F944-A108-14DFC3D95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4114800"/>
              </a:xfrm>
              <a:blipFill>
                <a:blip r:embed="rId2"/>
                <a:stretch>
                  <a:fillRect l="-489" t="-154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B917107-8717-844F-BBEF-F3386252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18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1E6B69A-2A87-B24E-A855-913A1C403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55600" y="263525"/>
                <a:ext cx="7772400" cy="492125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j-cs"/>
                  </a:rPr>
                  <a:t>Pure Aloha. Let us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600" y="263525"/>
                <a:ext cx="7772400" cy="492125"/>
              </a:xfrm>
              <a:blipFill>
                <a:blip r:embed="rId2"/>
                <a:stretch>
                  <a:fillRect l="-1305" t="-2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4114800"/>
              </a:xfrm>
            </p:spPr>
            <p:txBody>
              <a:bodyPr/>
              <a:lstStyle/>
              <a:p>
                <a:r>
                  <a:rPr lang="en-US" altLang="en-US" dirty="0"/>
                  <a:t>We need to find out  how a frame can suffer a collision with Pure Aloha.</a:t>
                </a:r>
              </a:p>
              <a:p>
                <a:r>
                  <a:rPr lang="en-US" altLang="en-US" dirty="0"/>
                  <a:t>Consider a frame F a station sends. Let us determine the interval during which the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arrival</a:t>
                </a:r>
                <a:r>
                  <a:rPr lang="en-US" altLang="en-US" dirty="0"/>
                  <a:t> of another frame will collide with Frame F.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r>
                  <a:rPr lang="en-US" altLang="en-US" b="1" dirty="0">
                    <a:solidFill>
                      <a:srgbClr val="00B0F0"/>
                    </a:solidFill>
                  </a:rPr>
                  <a:t>Conclusion</a:t>
                </a:r>
                <a:r>
                  <a:rPr lang="en-US" altLang="en-US" dirty="0"/>
                  <a:t>: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of not having any collision with Frame F is equal to the probability that 0 (zero) frame is generated during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2.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4114800"/>
              </a:xfrm>
              <a:blipFill>
                <a:blip r:embed="rId3"/>
                <a:stretch>
                  <a:fillRect l="-326" t="-1543" r="-489" b="-27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6" name="Rectangle 4">
            <a:extLst>
              <a:ext uri="{FF2B5EF4-FFF2-40B4-BE49-F238E27FC236}">
                <a16:creationId xmlns:a16="http://schemas.microsoft.com/office/drawing/2014/main" id="{4CE8E819-DAC9-2D49-8367-7B8283EA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42614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Frame F</a:t>
            </a:r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92E50858-FC4C-B949-AD28-940FFFD0E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467083"/>
            <a:ext cx="0" cy="191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609CAE04-3D24-4649-A1E0-5B6BC907C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39" y="2556904"/>
            <a:ext cx="7026046" cy="3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81" name="Text Box 9">
                <a:extLst>
                  <a:ext uri="{FF2B5EF4-FFF2-40B4-BE49-F238E27FC236}">
                    <a16:creationId xmlns:a16="http://schemas.microsoft.com/office/drawing/2014/main" id="{7E7D7CD1-6A85-C943-9B91-57702ADEE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9121" y="1812416"/>
                <a:ext cx="45332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54281" name="Text Box 9">
                <a:extLst>
                  <a:ext uri="{FF2B5EF4-FFF2-40B4-BE49-F238E27FC236}">
                    <a16:creationId xmlns:a16="http://schemas.microsoft.com/office/drawing/2014/main" id="{7E7D7CD1-6A85-C943-9B91-57702ADE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9121" y="1812416"/>
                <a:ext cx="4533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86" name="Line 14">
            <a:extLst>
              <a:ext uri="{FF2B5EF4-FFF2-40B4-BE49-F238E27FC236}">
                <a16:creationId xmlns:a16="http://schemas.microsoft.com/office/drawing/2014/main" id="{09F2A5E5-76F0-4543-B89A-882DFBABB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121" y="1930400"/>
            <a:ext cx="31821" cy="350004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947BA-68A1-7742-814F-C870A5C6600C}"/>
              </a:ext>
            </a:extLst>
          </p:cNvPr>
          <p:cNvSpPr txBox="1"/>
          <p:nvPr/>
        </p:nvSpPr>
        <p:spPr>
          <a:xfrm>
            <a:off x="7226708" y="2245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2B1C6-9B3A-4544-B8BE-CC7B6B903404}"/>
              </a:ext>
            </a:extLst>
          </p:cNvPr>
          <p:cNvSpPr/>
          <p:nvPr/>
        </p:nvSpPr>
        <p:spPr>
          <a:xfrm>
            <a:off x="2514600" y="2748736"/>
            <a:ext cx="801185" cy="298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02C3D16B-C671-7C4A-AF4F-17077E88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985" y="2735687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87ED9-D63B-444F-B29D-56C56255C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163" y="2688817"/>
            <a:ext cx="574282" cy="40588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BAF9DC5-6804-0546-98E4-A67FCFBE10CC}"/>
              </a:ext>
            </a:extLst>
          </p:cNvPr>
          <p:cNvSpPr/>
          <p:nvPr/>
        </p:nvSpPr>
        <p:spPr>
          <a:xfrm>
            <a:off x="2514600" y="3094562"/>
            <a:ext cx="142427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6ED16A9E-A54F-A141-A00A-0DCB8364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27" y="3094562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C4B1170-3952-084B-95A5-7C3AE7516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405" y="3047692"/>
            <a:ext cx="574282" cy="405883"/>
          </a:xfrm>
          <a:prstGeom prst="rect">
            <a:avLst/>
          </a:prstGeom>
        </p:spPr>
      </p:pic>
      <p:sp>
        <p:nvSpPr>
          <p:cNvPr id="35" name="Rectangle 4">
            <a:extLst>
              <a:ext uri="{FF2B5EF4-FFF2-40B4-BE49-F238E27FC236}">
                <a16:creationId xmlns:a16="http://schemas.microsoft.com/office/drawing/2014/main" id="{CDBA1FB2-5492-994A-8ECB-E5AD052D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3" y="3541936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C83D1-0C36-184C-8991-7EF367169B32}"/>
              </a:ext>
            </a:extLst>
          </p:cNvPr>
          <p:cNvSpPr txBox="1"/>
          <p:nvPr/>
        </p:nvSpPr>
        <p:spPr>
          <a:xfrm>
            <a:off x="2573326" y="351104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 collision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134937-9186-C544-8D56-94FA598AAF5E}"/>
              </a:ext>
            </a:extLst>
          </p:cNvPr>
          <p:cNvSpPr/>
          <p:nvPr/>
        </p:nvSpPr>
        <p:spPr>
          <a:xfrm>
            <a:off x="4156445" y="3774987"/>
            <a:ext cx="208039" cy="3011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72C44274-3BEE-2146-8C78-979F779D4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612" y="3758247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4D7BE2B-F117-8348-8DEE-3F0600005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790" y="3711377"/>
            <a:ext cx="574282" cy="405883"/>
          </a:xfrm>
          <a:prstGeom prst="rect">
            <a:avLst/>
          </a:prstGeom>
        </p:spPr>
      </p:pic>
      <p:sp>
        <p:nvSpPr>
          <p:cNvPr id="41" name="Rectangle 4">
            <a:extLst>
              <a:ext uri="{FF2B5EF4-FFF2-40B4-BE49-F238E27FC236}">
                <a16:creationId xmlns:a16="http://schemas.microsoft.com/office/drawing/2014/main" id="{0AAA37F7-FC30-DE40-B1C9-C53CE118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484" y="4241447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946116-2EF9-9A43-8F77-5654536FC894}"/>
              </a:ext>
            </a:extLst>
          </p:cNvPr>
          <p:cNvSpPr txBox="1"/>
          <p:nvPr/>
        </p:nvSpPr>
        <p:spPr>
          <a:xfrm>
            <a:off x="6222647" y="421055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 collision</a:t>
            </a:r>
          </a:p>
        </p:txBody>
      </p:sp>
      <p:sp>
        <p:nvSpPr>
          <p:cNvPr id="43" name="Line 14">
            <a:extLst>
              <a:ext uri="{FF2B5EF4-FFF2-40B4-BE49-F238E27FC236}">
                <a16:creationId xmlns:a16="http://schemas.microsoft.com/office/drawing/2014/main" id="{328CC05A-225E-584D-A44A-266CFACC4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31" y="1961355"/>
            <a:ext cx="31821" cy="350004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043D7B-5C1B-684D-87A3-DBDEF7A52AF7}"/>
              </a:ext>
            </a:extLst>
          </p:cNvPr>
          <p:cNvSpPr txBox="1"/>
          <p:nvPr/>
        </p:nvSpPr>
        <p:spPr>
          <a:xfrm>
            <a:off x="929302" y="4546281"/>
            <a:ext cx="327903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Vulnerable Zone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8D26B-499D-2848-A57C-E270D91D0DB8}"/>
              </a:ext>
            </a:extLst>
          </p:cNvPr>
          <p:cNvCxnSpPr>
            <a:cxnSpLocks/>
          </p:cNvCxnSpPr>
          <p:nvPr/>
        </p:nvCxnSpPr>
        <p:spPr>
          <a:xfrm flipV="1">
            <a:off x="728452" y="5297711"/>
            <a:ext cx="3638490" cy="3095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9">
                <a:extLst>
                  <a:ext uri="{FF2B5EF4-FFF2-40B4-BE49-F238E27FC236}">
                    <a16:creationId xmlns:a16="http://schemas.microsoft.com/office/drawing/2014/main" id="{A37745F2-CC60-9149-821C-296411DB3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9047" y="5275527"/>
                <a:ext cx="16300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48" name="Text Box 9">
                <a:extLst>
                  <a:ext uri="{FF2B5EF4-FFF2-40B4-BE49-F238E27FC236}">
                    <a16:creationId xmlns:a16="http://schemas.microsoft.com/office/drawing/2014/main" id="{A37745F2-CC60-9149-821C-296411DB3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9047" y="5275527"/>
                <a:ext cx="16300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F7C10FE8-152C-7A4C-ABA4-6353B1C4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19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54276" grpId="0" animBg="1"/>
      <p:bldP spid="54279" grpId="0" animBg="1"/>
      <p:bldP spid="54280" grpId="0" animBg="1"/>
      <p:bldP spid="54281" grpId="0"/>
      <p:bldP spid="54286" grpId="0" animBg="1"/>
      <p:bldP spid="8" grpId="0"/>
      <p:bldP spid="9" grpId="0" animBg="1"/>
      <p:bldP spid="27" grpId="0" animBg="1"/>
      <p:bldP spid="31" grpId="0" animBg="1"/>
      <p:bldP spid="32" grpId="0" animBg="1"/>
      <p:bldP spid="35" grpId="0" animBg="1"/>
      <p:bldP spid="14" grpId="0"/>
      <p:bldP spid="38" grpId="0" animBg="1"/>
      <p:bldP spid="39" grpId="0" animBg="1"/>
      <p:bldP spid="41" grpId="0" animBg="1"/>
      <p:bldP spid="42" grpId="0"/>
      <p:bldP spid="43" grpId="0" animBg="1"/>
      <p:bldP spid="44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Introduction to Medium Access Control</a:t>
            </a:r>
          </a:p>
          <a:p>
            <a:r>
              <a:rPr lang="en-US" dirty="0"/>
              <a:t>Learn, understand, and analyze </a:t>
            </a:r>
            <a:r>
              <a:rPr lang="en-US" dirty="0">
                <a:solidFill>
                  <a:srgbClr val="FF6600"/>
                </a:solidFill>
              </a:rPr>
              <a:t>A Key Result from Queue Theory</a:t>
            </a:r>
            <a:r>
              <a:rPr lang="en-US" dirty="0"/>
              <a:t>.</a:t>
            </a:r>
          </a:p>
          <a:p>
            <a:r>
              <a:rPr lang="en-US" dirty="0"/>
              <a:t>Learn, understand, and analyze </a:t>
            </a:r>
            <a:r>
              <a:rPr lang="en-US" dirty="0">
                <a:solidFill>
                  <a:srgbClr val="FF6600"/>
                </a:solidFill>
              </a:rPr>
              <a:t>Pure Aloha</a:t>
            </a:r>
            <a:r>
              <a:rPr lang="en-US" dirty="0"/>
              <a:t>.</a:t>
            </a:r>
          </a:p>
          <a:p>
            <a:r>
              <a:rPr lang="en-US" dirty="0"/>
              <a:t>Learn, understand, and analyze  </a:t>
            </a:r>
            <a:r>
              <a:rPr lang="en-US" dirty="0">
                <a:solidFill>
                  <a:srgbClr val="FF6600"/>
                </a:solidFill>
              </a:rPr>
              <a:t>Slotted Aloha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Know basic probability :probability distribution, Poisson Process, Exponential Distribution</a:t>
            </a:r>
          </a:p>
          <a:p>
            <a:r>
              <a:rPr lang="en-US" dirty="0"/>
              <a:t>Read Introduction to Chapter 4</a:t>
            </a:r>
          </a:p>
          <a:p>
            <a:r>
              <a:rPr lang="en-US" dirty="0"/>
              <a:t>Read Section 4.1</a:t>
            </a:r>
          </a:p>
          <a:p>
            <a:r>
              <a:rPr lang="en-US" dirty="0"/>
              <a:t>Read Introduction to Section 4.2</a:t>
            </a:r>
          </a:p>
          <a:p>
            <a:r>
              <a:rPr lang="en-US" dirty="0"/>
              <a:t>Read Section 4.2.1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1E6B69A-2A87-B24E-A855-913A1C403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28F718-6E9C-CB44-84DD-209A0585873D}" type="datetime1">
              <a:rPr lang="en-US" altLang="en-US" sz="1400"/>
              <a:pPr eaLnBrk="1" hangingPunct="1"/>
              <a:t>11/4/19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55600" y="366763"/>
                <a:ext cx="7772400" cy="492125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Pure Aloha. Let us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600" y="366763"/>
                <a:ext cx="7772400" cy="492125"/>
              </a:xfrm>
              <a:blipFill>
                <a:blip r:embed="rId2"/>
                <a:stretch>
                  <a:fillRect l="-1305" t="-1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66799"/>
                <a:ext cx="7772400" cy="5638801"/>
              </a:xfrm>
            </p:spPr>
            <p:txBody>
              <a:bodyPr/>
              <a:lstStyle/>
              <a:p>
                <a:r>
                  <a:rPr lang="en-US" altLang="en-US" b="1" dirty="0">
                    <a:solidFill>
                      <a:srgbClr val="00B0F0"/>
                    </a:solidFill>
                  </a:rPr>
                  <a:t>Conclusion</a:t>
                </a:r>
                <a:r>
                  <a:rPr lang="en-US" altLang="en-US" dirty="0"/>
                  <a:t>: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of not having any collision is equal to the probability that 0 (zero) frame is generated during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2.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What is the probability of not having any collision is equal to the probability that 0 (zero) frame is generated during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2.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en-US" dirty="0"/>
              </a:p>
              <a:p>
                <a:pPr eaLnBrk="1" hangingPunct="1"/>
                <a:r>
                  <a:rPr lang="en-US" altLang="en-US" dirty="0"/>
                  <a:t>The key is the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probability distribution</a:t>
                </a:r>
                <a:r>
                  <a:rPr lang="en-US" altLang="en-US" dirty="0"/>
                  <a:t> of the arrivals of the frames.</a:t>
                </a:r>
              </a:p>
              <a:p>
                <a:r>
                  <a:rPr lang="en-US" altLang="en-US" dirty="0"/>
                  <a:t>Recall, we assumed that “stations generate a traffic that is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Poisson</a:t>
                </a:r>
                <a:r>
                  <a:rPr lang="en-US" altLang="en-US" dirty="0"/>
                  <a:t> ”.</a:t>
                </a:r>
              </a:p>
              <a:p>
                <a:r>
                  <a:rPr lang="en-US" altLang="en-US" dirty="0"/>
                  <a:t>By definition, the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Poisson distribution</a:t>
                </a:r>
                <a:r>
                  <a:rPr lang="en-US" altLang="en-US" dirty="0"/>
                  <a:t> is defined as follows:</a:t>
                </a:r>
              </a:p>
              <a:p>
                <a:pPr lvl="1"/>
                <a:r>
                  <a:rPr lang="en-US" altLang="en-US" dirty="0"/>
                  <a:t>An event can occur 0, 1, 2, … times in an interval. Let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en-US" dirty="0"/>
                  <a:t> be the rate of arrival of the events. The probability P[k] of k events occurring during time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dirty="0"/>
                  <a:t> is:</a:t>
                </a:r>
              </a:p>
              <a:p>
                <a:pPr lvl="1"/>
                <a:r>
                  <a:rPr lang="en-US" altLang="en-US" dirty="0">
                    <a:solidFill>
                      <a:srgbClr val="00B0F0"/>
                    </a:solidFill>
                  </a:rPr>
                  <a:t>P[k arrivals during t]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Here, frames are generated with rate G. Therefore:</a:t>
                </a:r>
              </a:p>
              <a:p>
                <a:pPr lvl="1"/>
                <a:r>
                  <a:rPr lang="en-US" altLang="en-US" dirty="0">
                    <a:solidFill>
                      <a:srgbClr val="00B0F0"/>
                    </a:solidFill>
                  </a:rPr>
                  <a:t>P[k arrivals during t]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Recall</a:t>
                </a:r>
                <a:r>
                  <a:rPr lang="en-US" altLang="en-US" dirty="0"/>
                  <a:t>: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of not having any collision is equal to the probability that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en-US" dirty="0"/>
                  <a:t> (zero) frame is generated during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2.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r>
                  <a:rPr lang="en-US" altLang="en-US" dirty="0"/>
                  <a:t>Then </a:t>
                </a:r>
                <a:r>
                  <a:rPr lang="en-US" altLang="en-US" dirty="0">
                    <a:solidFill>
                      <a:srgbClr val="00B0F0"/>
                    </a:solidFill>
                  </a:rPr>
                  <a:t>P</a:t>
                </a:r>
                <a:r>
                  <a:rPr lang="en-US" altLang="en-US" baseline="-25000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en-US" dirty="0">
                    <a:solidFill>
                      <a:srgbClr val="00B0F0"/>
                    </a:solidFill>
                  </a:rPr>
                  <a:t> = [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en-US" dirty="0">
                    <a:solidFill>
                      <a:srgbClr val="00B0F0"/>
                    </a:solidFill>
                  </a:rPr>
                  <a:t> arrivals during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dirty="0">
                    <a:solidFill>
                      <a:srgbClr val="00B0F0"/>
                    </a:solidFill>
                  </a:rPr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.2)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.2</m:t>
                            </m:r>
                          </m:sup>
                        </m:sSup>
                      </m:num>
                      <m:den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−2.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66799"/>
                <a:ext cx="7772400" cy="5638801"/>
              </a:xfrm>
              <a:blipFill>
                <a:blip r:embed="rId3"/>
                <a:stretch>
                  <a:fillRect l="-326" t="-1126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AF724CA-3827-8F41-8911-40809066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20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1E6B69A-2A87-B24E-A855-913A1C403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28F718-6E9C-CB44-84DD-209A0585873D}" type="datetime1">
              <a:rPr lang="en-US" altLang="en-US" sz="1400"/>
              <a:pPr eaLnBrk="1" hangingPunct="1"/>
              <a:t>11/4/19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55600" y="263525"/>
                <a:ext cx="7772400" cy="492125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Pure Aloha.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j-cs"/>
                  </a:rPr>
                  <a:t>Let us now derive the Throughput </a:t>
                </a:r>
                <a:r>
                  <a:rPr lang="en-US" dirty="0"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</a:t>
                </a:r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600" y="263525"/>
                <a:ext cx="7772400" cy="492125"/>
              </a:xfrm>
              <a:blipFill>
                <a:blip r:embed="rId2"/>
                <a:stretch>
                  <a:fillRect l="-1305" t="-2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799" y="1066800"/>
                <a:ext cx="8131629" cy="5334000"/>
              </a:xfrm>
            </p:spPr>
            <p:txBody>
              <a:bodyPr/>
              <a:lstStyle/>
              <a:p>
                <a:r>
                  <a:rPr lang="en-US" altLang="en-US" dirty="0"/>
                  <a:t>We derived in the previous slide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r>
                  <a:rPr lang="en-US" altLang="en-US" dirty="0"/>
                  <a:t>We established earlier that the throughput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r>
                  <a:rPr lang="en-US" altLang="en-US" dirty="0"/>
                  <a:t>At this stage, we could graph the throughput S of Aloha for different values of G, but ….</a:t>
                </a:r>
              </a:p>
              <a:p>
                <a:r>
                  <a:rPr lang="en-US" altLang="en-US" dirty="0"/>
                  <a:t>We can do better….</a:t>
                </a:r>
              </a:p>
              <a:p>
                <a:r>
                  <a:rPr lang="en-US" altLang="en-US" dirty="0"/>
                  <a:t>We could try to find analytically the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BEST throughput</a:t>
                </a:r>
                <a:r>
                  <a:rPr lang="en-US" altLang="en-US" dirty="0"/>
                  <a:t> we could get using Aloha.</a:t>
                </a:r>
              </a:p>
              <a:p>
                <a:r>
                  <a:rPr lang="en-US" altLang="en-US" dirty="0"/>
                  <a:t>The best throughput S is the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maximal</a:t>
                </a:r>
                <a:r>
                  <a:rPr lang="en-US" altLang="en-US" dirty="0"/>
                  <a:t> value that S could reach.</a:t>
                </a:r>
              </a:p>
              <a:p>
                <a:r>
                  <a:rPr lang="en-US" altLang="en-US" dirty="0"/>
                  <a:t>How do we find the maximal value of a function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−2.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en-US" dirty="0"/>
                  <a:t>?</a:t>
                </a:r>
              </a:p>
              <a:p>
                <a:r>
                  <a:rPr lang="en-US" altLang="en-US" dirty="0"/>
                  <a:t>We just derive f(G) and solve the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(1−2.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en-US" dirty="0"/>
                  <a:t> is maximal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en-US" dirty="0"/>
                  <a:t>. </a:t>
                </a:r>
              </a:p>
              <a:p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en-US" dirty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=0.5.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−2.0.5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0.18=18%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Conclusion: the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best</a:t>
                </a:r>
                <a:r>
                  <a:rPr lang="en-US" altLang="en-US" dirty="0"/>
                  <a:t> channel utilization (efficiency) is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18%</a:t>
                </a:r>
                <a:r>
                  <a:rPr lang="en-US" altLang="en-US" dirty="0"/>
                  <a:t>. This is low.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799" y="1066800"/>
                <a:ext cx="8131629" cy="5334000"/>
              </a:xfrm>
              <a:blipFill>
                <a:blip r:embed="rId3"/>
                <a:stretch>
                  <a:fillRect l="-312" t="-1190" r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763D226-CFA2-6F47-9904-52E161C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21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733785-A2F5-7143-93B8-C026980A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8" y="1132115"/>
            <a:ext cx="7511143" cy="5105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3D96-C90C-A344-86E2-86C7764F62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F590ADC-A4C0-184E-8EFA-0376776C5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571" y="280218"/>
            <a:ext cx="7772400" cy="47194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Pure Aloha Throughput Plot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89F1061-372F-8F40-8672-03C42D68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22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62B-4202-CC44-BEE5-27569DC38AB0}"/>
              </a:ext>
            </a:extLst>
          </p:cNvPr>
          <p:cNvSpPr/>
          <p:nvPr/>
        </p:nvSpPr>
        <p:spPr>
          <a:xfrm>
            <a:off x="5028260" y="3924297"/>
            <a:ext cx="2451652" cy="384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BB504C-CE79-C540-9DF2-167819E276C0}"/>
              </a:ext>
            </a:extLst>
          </p:cNvPr>
          <p:cNvGrpSpPr/>
          <p:nvPr/>
        </p:nvGrpSpPr>
        <p:grpSpPr>
          <a:xfrm>
            <a:off x="2615525" y="3924297"/>
            <a:ext cx="645933" cy="1142554"/>
            <a:chOff x="2615525" y="3924297"/>
            <a:chExt cx="645933" cy="1142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5C987E-BF05-A543-B9C4-1545498566A4}"/>
                </a:ext>
              </a:extLst>
            </p:cNvPr>
            <p:cNvSpPr/>
            <p:nvPr/>
          </p:nvSpPr>
          <p:spPr>
            <a:xfrm>
              <a:off x="2615525" y="4682538"/>
              <a:ext cx="645933" cy="3843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29C2F8-64B4-EA48-8ED4-F4394A9E1C3A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15" y="3924297"/>
              <a:ext cx="0" cy="7582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3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Slotted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Aloha protocol</a:t>
            </a:r>
          </a:p>
          <a:p>
            <a:r>
              <a:rPr lang="en-US" b="1" dirty="0">
                <a:solidFill>
                  <a:srgbClr val="00B0F0"/>
                </a:solidFill>
              </a:rPr>
              <a:t>Slotted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Aloha evaluation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4.1.2</a:t>
            </a:r>
          </a:p>
          <a:p>
            <a:r>
              <a:rPr lang="en-US" dirty="0">
                <a:solidFill>
                  <a:srgbClr val="3366FF"/>
                </a:solidFill>
              </a:rPr>
              <a:t>Read Introduction to Section 4.2</a:t>
            </a:r>
          </a:p>
          <a:p>
            <a:r>
              <a:rPr lang="en-US" dirty="0">
                <a:solidFill>
                  <a:srgbClr val="3366FF"/>
                </a:solidFill>
              </a:rPr>
              <a:t>Read “Slotted Aloha” part in Section 4.2.1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</a:t>
            </a:r>
            <a:r>
              <a:rPr lang="en-US"/>
              <a:t>Aloha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5464331-1176-FB4C-802F-890C0E346B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6FA7070-B91C-9D42-8102-88F2FFD79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275" y="249237"/>
            <a:ext cx="7772400" cy="4984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Slotted Aloha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FC129AE-4EC3-4343-B4E2-951B2049C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cs typeface="+mn-cs"/>
              </a:rPr>
              <a:t>Designed by Roberts (wireless)</a:t>
            </a:r>
          </a:p>
          <a:p>
            <a:pPr eaLnBrk="1" hangingPunct="1">
              <a:defRPr/>
            </a:pPr>
            <a:r>
              <a:rPr lang="en-US" sz="2000" dirty="0">
                <a:cs typeface="+mn-cs"/>
              </a:rPr>
              <a:t>Requires </a:t>
            </a:r>
            <a:r>
              <a:rPr lang="en-US" sz="2000" b="1" dirty="0">
                <a:solidFill>
                  <a:srgbClr val="00B0F0"/>
                </a:solidFill>
                <a:cs typeface="+mn-cs"/>
              </a:rPr>
              <a:t>synchronization</a:t>
            </a:r>
            <a:r>
              <a:rPr lang="en-US" sz="2000" dirty="0">
                <a:cs typeface="+mn-cs"/>
              </a:rPr>
              <a:t> and division of time in discrete slots</a:t>
            </a:r>
          </a:p>
          <a:p>
            <a:pPr eaLnBrk="1" hangingPunct="1">
              <a:defRPr/>
            </a:pPr>
            <a:r>
              <a:rPr lang="en-US" sz="2000" dirty="0">
                <a:cs typeface="+mn-cs"/>
              </a:rPr>
              <a:t>A station emits whenever it has something to send AND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MUST WAIT FOR THE BEGINNING OF a SLOT</a:t>
            </a:r>
            <a:r>
              <a:rPr lang="en-US" sz="2000" b="1" dirty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rgbClr val="FF0000"/>
                </a:solidFill>
              </a:rPr>
              <a:t>Consequence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00B0F0"/>
                </a:solidFill>
              </a:rPr>
              <a:t>stations must be clock synchronized.</a:t>
            </a:r>
            <a:endParaRPr lang="en-US" sz="2000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2000" dirty="0">
                <a:cs typeface="+mn-cs"/>
              </a:rPr>
              <a:t>Best possible utilization </a:t>
            </a:r>
            <a:r>
              <a:rPr lang="en-US" sz="2000" dirty="0"/>
              <a:t>is </a:t>
            </a:r>
            <a:r>
              <a:rPr lang="en-US" sz="2000" dirty="0">
                <a:cs typeface="+mn-cs"/>
              </a:rPr>
              <a:t> 37%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(assuming an </a:t>
            </a:r>
            <a:r>
              <a:rPr lang="en-US" b="1" dirty="0">
                <a:solidFill>
                  <a:srgbClr val="00B0F0"/>
                </a:solidFill>
              </a:rPr>
              <a:t>M/M/1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system)</a:t>
            </a:r>
          </a:p>
          <a:p>
            <a:pPr lvl="1">
              <a:defRPr/>
            </a:pPr>
            <a:r>
              <a:rPr lang="en-US" dirty="0"/>
              <a:t>To be proven in the next slides.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228F76-C586-B348-B299-7ACA8FA0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24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51F1972-E7B3-3541-9B43-524CD593D4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EEA0718-3333-7F45-8E99-BC6F419C6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090" y="372396"/>
            <a:ext cx="7772400" cy="492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Analysis of Slotted Aloha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>
                <a:extLst>
                  <a:ext uri="{FF2B5EF4-FFF2-40B4-BE49-F238E27FC236}">
                    <a16:creationId xmlns:a16="http://schemas.microsoft.com/office/drawing/2014/main" id="{1BB6F547-7F62-D04B-A3FC-D7EA21F98D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095500"/>
                <a:ext cx="7772400" cy="198664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key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idea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of slotted time is to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reduce the vulnerable period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2.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(for Pure Aloha)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Let us see how the vulnerability zone gets reduced by Slotted Aloha. </a:t>
                </a:r>
                <a:endParaRPr lang="en-US" sz="2800" dirty="0">
                  <a:cs typeface="+mn-cs"/>
                </a:endParaRPr>
              </a:p>
            </p:txBody>
          </p:sp>
        </mc:Choice>
        <mc:Fallback xmlns="">
          <p:sp>
            <p:nvSpPr>
              <p:cNvPr id="57347" name="Rectangle 3">
                <a:extLst>
                  <a:ext uri="{FF2B5EF4-FFF2-40B4-BE49-F238E27FC236}">
                    <a16:creationId xmlns:a16="http://schemas.microsoft.com/office/drawing/2014/main" id="{1BB6F547-7F62-D04B-A3FC-D7EA21F98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095500"/>
                <a:ext cx="7772400" cy="1986643"/>
              </a:xfrm>
              <a:blipFill>
                <a:blip r:embed="rId2"/>
                <a:stretch>
                  <a:fillRect l="-816" t="-4459" b="-28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84E979C-AF3B-D547-8294-03E35FE7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25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1E6B69A-2A87-B24E-A855-913A1C403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3E8864F-30BC-A441-93DC-B29674B51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263525"/>
            <a:ext cx="7772400" cy="492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Sloted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Aloha Reduces the Vulnerability Zone?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4114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We need to find out  how a frame can suffer a collision with Slotted Aloha.</a:t>
                </a:r>
              </a:p>
              <a:p>
                <a:r>
                  <a:rPr lang="en-US" altLang="en-US" dirty="0"/>
                  <a:t>Consider a frame F a station sends. Let us determine the interval during which the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arrival</a:t>
                </a:r>
                <a:r>
                  <a:rPr lang="en-US" altLang="en-US" dirty="0"/>
                  <a:t> of another frame will collide with Frame F.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r>
                  <a:rPr lang="en-US" altLang="en-US" b="1" dirty="0">
                    <a:solidFill>
                      <a:srgbClr val="00B0F0"/>
                    </a:solidFill>
                  </a:rPr>
                  <a:t>Conclusion</a:t>
                </a:r>
                <a:r>
                  <a:rPr lang="en-US" altLang="en-US" dirty="0"/>
                  <a:t>: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of not having any collision with Frame F is equal to the probability that 0 (zero) frame is generated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4114800"/>
              </a:xfrm>
              <a:blipFill>
                <a:blip r:embed="rId2"/>
                <a:stretch>
                  <a:fillRect l="-326" t="-1543" r="-489" b="-27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6" name="Rectangle 4">
            <a:extLst>
              <a:ext uri="{FF2B5EF4-FFF2-40B4-BE49-F238E27FC236}">
                <a16:creationId xmlns:a16="http://schemas.microsoft.com/office/drawing/2014/main" id="{4CE8E819-DAC9-2D49-8367-7B8283EA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42614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Frame F</a:t>
            </a:r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92E50858-FC4C-B949-AD28-940FFFD0E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467083"/>
            <a:ext cx="0" cy="191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609CAE04-3D24-4649-A1E0-5B6BC907C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39" y="2556904"/>
            <a:ext cx="7026046" cy="3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81" name="Text Box 9">
                <a:extLst>
                  <a:ext uri="{FF2B5EF4-FFF2-40B4-BE49-F238E27FC236}">
                    <a16:creationId xmlns:a16="http://schemas.microsoft.com/office/drawing/2014/main" id="{7E7D7CD1-6A85-C943-9B91-57702ADEE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9121" y="1812416"/>
                <a:ext cx="45332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54281" name="Text Box 9">
                <a:extLst>
                  <a:ext uri="{FF2B5EF4-FFF2-40B4-BE49-F238E27FC236}">
                    <a16:creationId xmlns:a16="http://schemas.microsoft.com/office/drawing/2014/main" id="{7E7D7CD1-6A85-C943-9B91-57702ADE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9121" y="1812416"/>
                <a:ext cx="4533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86" name="Line 14">
            <a:extLst>
              <a:ext uri="{FF2B5EF4-FFF2-40B4-BE49-F238E27FC236}">
                <a16:creationId xmlns:a16="http://schemas.microsoft.com/office/drawing/2014/main" id="{09F2A5E5-76F0-4543-B89A-882DFBABB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085" y="1930400"/>
            <a:ext cx="31821" cy="350004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947BA-68A1-7742-814F-C870A5C6600C}"/>
              </a:ext>
            </a:extLst>
          </p:cNvPr>
          <p:cNvSpPr txBox="1"/>
          <p:nvPr/>
        </p:nvSpPr>
        <p:spPr>
          <a:xfrm>
            <a:off x="7226708" y="2245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2B1C6-9B3A-4544-B8BE-CC7B6B903404}"/>
              </a:ext>
            </a:extLst>
          </p:cNvPr>
          <p:cNvSpPr/>
          <p:nvPr/>
        </p:nvSpPr>
        <p:spPr>
          <a:xfrm>
            <a:off x="2514600" y="2731657"/>
            <a:ext cx="1828800" cy="3152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02C3D16B-C671-7C4A-AF4F-17077E88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985" y="2735687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87ED9-D63B-444F-B29D-56C56255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39" y="2688817"/>
            <a:ext cx="574282" cy="40588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BAF9DC5-6804-0546-98E4-A67FCFBE10CC}"/>
              </a:ext>
            </a:extLst>
          </p:cNvPr>
          <p:cNvSpPr/>
          <p:nvPr/>
        </p:nvSpPr>
        <p:spPr>
          <a:xfrm>
            <a:off x="2514600" y="3094562"/>
            <a:ext cx="1849884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6ED16A9E-A54F-A141-A00A-0DCB8364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27" y="3094562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C4B1170-3952-084B-95A5-7C3AE7516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02" y="3047692"/>
            <a:ext cx="574282" cy="405883"/>
          </a:xfrm>
          <a:prstGeom prst="rect">
            <a:avLst/>
          </a:prstGeom>
        </p:spPr>
      </p:pic>
      <p:sp>
        <p:nvSpPr>
          <p:cNvPr id="39" name="Rectangle 4">
            <a:extLst>
              <a:ext uri="{FF2B5EF4-FFF2-40B4-BE49-F238E27FC236}">
                <a16:creationId xmlns:a16="http://schemas.microsoft.com/office/drawing/2014/main" id="{72C44274-3BEE-2146-8C78-979F779D4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231" y="4584143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0AAA37F7-FC30-DE40-B1C9-C53CE118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484" y="4964107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946116-2EF9-9A43-8F77-5654536FC894}"/>
              </a:ext>
            </a:extLst>
          </p:cNvPr>
          <p:cNvSpPr txBox="1"/>
          <p:nvPr/>
        </p:nvSpPr>
        <p:spPr>
          <a:xfrm>
            <a:off x="6222647" y="493321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 collision</a:t>
            </a:r>
          </a:p>
        </p:txBody>
      </p:sp>
      <p:sp>
        <p:nvSpPr>
          <p:cNvPr id="43" name="Line 14">
            <a:extLst>
              <a:ext uri="{FF2B5EF4-FFF2-40B4-BE49-F238E27FC236}">
                <a16:creationId xmlns:a16="http://schemas.microsoft.com/office/drawing/2014/main" id="{328CC05A-225E-584D-A44A-266CFACC4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31" y="1961355"/>
            <a:ext cx="31821" cy="350004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043D7B-5C1B-684D-87A3-DBDEF7A52AF7}"/>
              </a:ext>
            </a:extLst>
          </p:cNvPr>
          <p:cNvSpPr txBox="1"/>
          <p:nvPr/>
        </p:nvSpPr>
        <p:spPr>
          <a:xfrm>
            <a:off x="663838" y="4369304"/>
            <a:ext cx="180876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Vulnerable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Zone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8D26B-499D-2848-A57C-E270D91D0DB8}"/>
              </a:ext>
            </a:extLst>
          </p:cNvPr>
          <p:cNvCxnSpPr>
            <a:cxnSpLocks/>
          </p:cNvCxnSpPr>
          <p:nvPr/>
        </p:nvCxnSpPr>
        <p:spPr>
          <a:xfrm flipV="1">
            <a:off x="728452" y="5305023"/>
            <a:ext cx="1844874" cy="2364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9">
                <a:extLst>
                  <a:ext uri="{FF2B5EF4-FFF2-40B4-BE49-F238E27FC236}">
                    <a16:creationId xmlns:a16="http://schemas.microsoft.com/office/drawing/2014/main" id="{A37745F2-CC60-9149-821C-296411DB3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2571" y="5305023"/>
                <a:ext cx="57153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48" name="Text Box 9">
                <a:extLst>
                  <a:ext uri="{FF2B5EF4-FFF2-40B4-BE49-F238E27FC236}">
                    <a16:creationId xmlns:a16="http://schemas.microsoft.com/office/drawing/2014/main" id="{A37745F2-CC60-9149-821C-296411DB3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2571" y="5305023"/>
                <a:ext cx="5715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F7C10FE8-152C-7A4C-ABA4-6353B1C4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26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7CE08F-18B7-5F47-9D72-5D1D324FB945}"/>
              </a:ext>
            </a:extLst>
          </p:cNvPr>
          <p:cNvSpPr txBox="1"/>
          <p:nvPr/>
        </p:nvSpPr>
        <p:spPr>
          <a:xfrm>
            <a:off x="4959214" y="455466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Will wait next slot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00B0F0"/>
                </a:solidFill>
              </a:rPr>
              <a:t>No collision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C6A31A5B-C374-7847-AB18-B3EFD6A6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588" y="3866396"/>
            <a:ext cx="1828800" cy="307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C91CB-ACCB-5C47-ACC8-F265106CBB2D}"/>
              </a:ext>
            </a:extLst>
          </p:cNvPr>
          <p:cNvSpPr txBox="1"/>
          <p:nvPr/>
        </p:nvSpPr>
        <p:spPr>
          <a:xfrm>
            <a:off x="5465571" y="3836920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Will wait next slot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00B0F0"/>
                </a:solidFill>
              </a:rPr>
              <a:t>No collision</a:t>
            </a:r>
          </a:p>
        </p:txBody>
      </p:sp>
    </p:spTree>
    <p:extLst>
      <p:ext uri="{BB962C8B-B14F-4D97-AF65-F5344CB8AC3E}">
        <p14:creationId xmlns:p14="http://schemas.microsoft.com/office/powerpoint/2010/main" val="5462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54276" grpId="0" animBg="1"/>
      <p:bldP spid="54279" grpId="0" animBg="1"/>
      <p:bldP spid="54280" grpId="0" animBg="1"/>
      <p:bldP spid="54281" grpId="0"/>
      <p:bldP spid="54286" grpId="0" animBg="1"/>
      <p:bldP spid="8" grpId="0"/>
      <p:bldP spid="9" grpId="0" animBg="1"/>
      <p:bldP spid="27" grpId="0" animBg="1"/>
      <p:bldP spid="31" grpId="0" animBg="1"/>
      <p:bldP spid="32" grpId="0" animBg="1"/>
      <p:bldP spid="39" grpId="0" animBg="1"/>
      <p:bldP spid="41" grpId="0" animBg="1"/>
      <p:bldP spid="42" grpId="0"/>
      <p:bldP spid="43" grpId="0" animBg="1"/>
      <p:bldP spid="44" grpId="0"/>
      <p:bldP spid="48" grpId="0"/>
      <p:bldP spid="29" grpId="0"/>
      <p:bldP spid="30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1E6B69A-2A87-B24E-A855-913A1C403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55600" y="263525"/>
                <a:ext cx="7772400" cy="492125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j-cs"/>
                  </a:rPr>
                  <a:t>Slotted Aloha. Let us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600" y="263525"/>
                <a:ext cx="7772400" cy="492125"/>
              </a:xfrm>
              <a:blipFill>
                <a:blip r:embed="rId2"/>
                <a:stretch>
                  <a:fillRect l="-1305" t="-2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66799"/>
                <a:ext cx="7772400" cy="5638801"/>
              </a:xfrm>
            </p:spPr>
            <p:txBody>
              <a:bodyPr/>
              <a:lstStyle/>
              <a:p>
                <a:r>
                  <a:rPr lang="en-US" altLang="en-US" b="1" dirty="0">
                    <a:solidFill>
                      <a:srgbClr val="00B0F0"/>
                    </a:solidFill>
                  </a:rPr>
                  <a:t>Conclusion</a:t>
                </a:r>
                <a:r>
                  <a:rPr lang="en-US" altLang="en-US" dirty="0"/>
                  <a:t>: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of not having any collision is equal to the probability that 0 (zero) frame is generated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en-US" dirty="0"/>
                  <a:t>. (for Slotted Aloha) </a:t>
                </a:r>
              </a:p>
              <a:p>
                <a:r>
                  <a:rPr lang="en-US" altLang="en-US" dirty="0"/>
                  <a:t>What is the probability of not having any collision is equal to the probability that 0 (zero) frame is generated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en-US" dirty="0"/>
                  <a:t>The key is the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probability distribution </a:t>
                </a:r>
                <a:r>
                  <a:rPr lang="en-US" altLang="en-US" dirty="0"/>
                  <a:t>of the arrivals of the frames.</a:t>
                </a:r>
              </a:p>
              <a:p>
                <a:r>
                  <a:rPr lang="en-US" altLang="en-US" dirty="0"/>
                  <a:t>Recall, we assumed that “stations generate a traffic that is Poisson ”.</a:t>
                </a:r>
              </a:p>
              <a:p>
                <a:r>
                  <a:rPr lang="en-US" altLang="en-US" dirty="0"/>
                  <a:t>By definition, the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Poisson distribution </a:t>
                </a:r>
                <a:r>
                  <a:rPr lang="en-US" altLang="en-US" dirty="0"/>
                  <a:t>is defined as follows:</a:t>
                </a:r>
              </a:p>
              <a:p>
                <a:pPr lvl="1"/>
                <a:r>
                  <a:rPr lang="en-US" altLang="en-US" dirty="0"/>
                  <a:t>An event can occur 0, 1, 2, … times in an interval. Let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en-US" dirty="0"/>
                  <a:t> be the rate of arrival of the events. The probability P[k] of k events occurring during time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dirty="0"/>
                  <a:t> is:</a:t>
                </a:r>
              </a:p>
              <a:p>
                <a:pPr lvl="1"/>
                <a:r>
                  <a:rPr lang="en-US" altLang="en-US" dirty="0">
                    <a:solidFill>
                      <a:srgbClr val="00B0F0"/>
                    </a:solidFill>
                  </a:rPr>
                  <a:t>P[k arrivals during t]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Here, frames are generated with rate G. Therefore:</a:t>
                </a:r>
              </a:p>
              <a:p>
                <a:pPr lvl="1"/>
                <a:r>
                  <a:rPr lang="en-US" altLang="en-US" dirty="0">
                    <a:solidFill>
                      <a:srgbClr val="00B0F0"/>
                    </a:solidFill>
                  </a:rPr>
                  <a:t>P[k arrivals during t]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Recall</a:t>
                </a:r>
                <a:r>
                  <a:rPr lang="en-US" altLang="en-US" dirty="0"/>
                  <a:t>: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of not having any collision is equal to the probability that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en-US" dirty="0"/>
                  <a:t> (zero) frame is generated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r>
                  <a:rPr lang="en-US" altLang="en-US" dirty="0"/>
                  <a:t>Then </a:t>
                </a:r>
                <a:r>
                  <a:rPr lang="en-US" altLang="en-US" dirty="0">
                    <a:solidFill>
                      <a:srgbClr val="00B0F0"/>
                    </a:solidFill>
                  </a:rPr>
                  <a:t>P</a:t>
                </a:r>
                <a:r>
                  <a:rPr lang="en-US" altLang="en-US" baseline="-25000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en-US" dirty="0">
                    <a:solidFill>
                      <a:srgbClr val="00B0F0"/>
                    </a:solidFill>
                  </a:rPr>
                  <a:t> = [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en-US" dirty="0">
                    <a:solidFill>
                      <a:srgbClr val="00B0F0"/>
                    </a:solidFill>
                  </a:rPr>
                  <a:t> arrivals during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>
                    <a:solidFill>
                      <a:srgbClr val="00B0F0"/>
                    </a:solidFill>
                  </a:rPr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.1)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.1</m:t>
                            </m:r>
                          </m:sup>
                        </m:sSup>
                      </m:num>
                      <m:den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−.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66799"/>
                <a:ext cx="7772400" cy="5638801"/>
              </a:xfrm>
              <a:blipFill>
                <a:blip r:embed="rId3"/>
                <a:stretch>
                  <a:fillRect l="-326" t="-1126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AF724CA-3827-8F41-8911-40809066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27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1E6B69A-2A87-B24E-A855-913A1C403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28F718-6E9C-CB44-84DD-209A0585873D}" type="datetime1">
              <a:rPr lang="en-US" altLang="en-US" sz="1400"/>
              <a:pPr eaLnBrk="1" hangingPunct="1"/>
              <a:t>11/4/19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55600" y="263525"/>
                <a:ext cx="7772400" cy="492125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Slotted Aloha.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j-cs"/>
                  </a:rPr>
                  <a:t>Let us now derive the Throughput </a:t>
                </a:r>
                <a:r>
                  <a:rPr lang="en-US" dirty="0"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</a:t>
                </a:r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54274" name="Rectangle 2">
                <a:extLst>
                  <a:ext uri="{FF2B5EF4-FFF2-40B4-BE49-F238E27FC236}">
                    <a16:creationId xmlns:a16="http://schemas.microsoft.com/office/drawing/2014/main" id="{B3E8864F-30BC-A441-93DC-B29674B51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600" y="263525"/>
                <a:ext cx="7772400" cy="492125"/>
              </a:xfrm>
              <a:blipFill>
                <a:blip r:embed="rId2"/>
                <a:stretch>
                  <a:fillRect l="-1305" t="-2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5334000"/>
              </a:xfrm>
            </p:spPr>
            <p:txBody>
              <a:bodyPr/>
              <a:lstStyle/>
              <a:p>
                <a:r>
                  <a:rPr lang="en-US" altLang="en-US" dirty="0"/>
                  <a:t>We derived in the previous slide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r>
                  <a:rPr lang="en-US" altLang="en-US" dirty="0"/>
                  <a:t>We established earlier that the throughput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r>
                  <a:rPr lang="en-US" altLang="en-US" dirty="0"/>
                  <a:t>At this stage, we could graph the throughput S of Slotted Aloha for different values of G, but ….</a:t>
                </a:r>
              </a:p>
              <a:p>
                <a:r>
                  <a:rPr lang="en-US" altLang="en-US" dirty="0"/>
                  <a:t>We can do better….</a:t>
                </a:r>
              </a:p>
              <a:p>
                <a:r>
                  <a:rPr lang="en-US" altLang="en-US" dirty="0"/>
                  <a:t>We could try to find analytically the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BEST throughput</a:t>
                </a:r>
                <a:r>
                  <a:rPr lang="en-US" altLang="en-US" dirty="0"/>
                  <a:t> we could get using Slotted Aloha.</a:t>
                </a:r>
              </a:p>
              <a:p>
                <a:r>
                  <a:rPr lang="en-US" altLang="en-US" dirty="0"/>
                  <a:t>The best throughput S is the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maximal</a:t>
                </a:r>
                <a:r>
                  <a:rPr lang="en-US" altLang="en-US" dirty="0"/>
                  <a:t> value that S could reach.</a:t>
                </a:r>
              </a:p>
              <a:p>
                <a:r>
                  <a:rPr lang="en-US" altLang="en-US" dirty="0"/>
                  <a:t>How do we find the maximal value of a function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en-US" dirty="0"/>
                  <a:t>?</a:t>
                </a:r>
              </a:p>
              <a:p>
                <a:r>
                  <a:rPr lang="en-US" altLang="en-US" dirty="0"/>
                  <a:t>We just derive f(G) and solve the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en-US" dirty="0"/>
                  <a:t> is maximal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. </a:t>
                </a:r>
              </a:p>
              <a:p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=1.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0.37=37%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Conclusion: the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best</a:t>
                </a:r>
                <a:r>
                  <a:rPr lang="en-US" altLang="en-US" dirty="0"/>
                  <a:t> channel utilization (efficiency) is </a:t>
                </a:r>
                <a:r>
                  <a:rPr lang="en-US" altLang="en-US" b="1" dirty="0">
                    <a:solidFill>
                      <a:srgbClr val="00B0F0"/>
                    </a:solidFill>
                  </a:rPr>
                  <a:t>37%</a:t>
                </a:r>
                <a:r>
                  <a:rPr lang="en-US" altLang="en-US" dirty="0"/>
                  <a:t>. Slotted Aloha doubles the efficiency, this is still low.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A9A21A98-F213-7543-9B32-5A59DE935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66800"/>
                <a:ext cx="7772400" cy="5334000"/>
              </a:xfrm>
              <a:blipFill>
                <a:blip r:embed="rId3"/>
                <a:stretch>
                  <a:fillRect l="-32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763D226-CFA2-6F47-9904-52E161C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28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7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733785-A2F5-7143-93B8-C026980A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8" y="1132115"/>
            <a:ext cx="7511143" cy="5105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3D96-C90C-A344-86E2-86C7764F62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 dirty="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F590ADC-A4C0-184E-8EFA-0376776C5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571" y="280218"/>
            <a:ext cx="7772400" cy="47194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Aloha Throughput Plot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89F1061-372F-8F40-8672-03C42D68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29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62B-4202-CC44-BEE5-27569DC38AB0}"/>
              </a:ext>
            </a:extLst>
          </p:cNvPr>
          <p:cNvSpPr/>
          <p:nvPr/>
        </p:nvSpPr>
        <p:spPr>
          <a:xfrm>
            <a:off x="5028260" y="3924297"/>
            <a:ext cx="2451652" cy="384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7E8E10-A134-7441-9C8A-F4DEB50A0E38}"/>
              </a:ext>
            </a:extLst>
          </p:cNvPr>
          <p:cNvSpPr/>
          <p:nvPr/>
        </p:nvSpPr>
        <p:spPr>
          <a:xfrm>
            <a:off x="5001044" y="2737752"/>
            <a:ext cx="2451652" cy="3843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BFDFCD-11FC-D04C-91B2-D92F76817BFC}"/>
              </a:ext>
            </a:extLst>
          </p:cNvPr>
          <p:cNvGrpSpPr/>
          <p:nvPr/>
        </p:nvGrpSpPr>
        <p:grpSpPr>
          <a:xfrm>
            <a:off x="2615525" y="3924297"/>
            <a:ext cx="645933" cy="1142554"/>
            <a:chOff x="2615525" y="3924297"/>
            <a:chExt cx="645933" cy="11425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D986F2-798F-804D-A592-F937AB63AE6F}"/>
                </a:ext>
              </a:extLst>
            </p:cNvPr>
            <p:cNvSpPr/>
            <p:nvPr/>
          </p:nvSpPr>
          <p:spPr>
            <a:xfrm>
              <a:off x="2615525" y="4682538"/>
              <a:ext cx="645933" cy="3843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162B68-026A-E044-9B0D-524E7AFB4B5D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15" y="3924297"/>
              <a:ext cx="0" cy="7582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EB76F4-8200-DB4B-894E-3B80AAF73AD5}"/>
              </a:ext>
            </a:extLst>
          </p:cNvPr>
          <p:cNvGrpSpPr/>
          <p:nvPr/>
        </p:nvGrpSpPr>
        <p:grpSpPr>
          <a:xfrm>
            <a:off x="3665999" y="3122065"/>
            <a:ext cx="645933" cy="1884911"/>
            <a:chOff x="3665999" y="3122065"/>
            <a:chExt cx="645933" cy="18849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8CDF86-B16D-EC43-941E-325CE3F0C6D2}"/>
                </a:ext>
              </a:extLst>
            </p:cNvPr>
            <p:cNvSpPr/>
            <p:nvPr/>
          </p:nvSpPr>
          <p:spPr>
            <a:xfrm>
              <a:off x="3665999" y="4622663"/>
              <a:ext cx="645933" cy="38431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A36253-838E-BB41-8291-5D7BD808A3C7}"/>
                </a:ext>
              </a:extLst>
            </p:cNvPr>
            <p:cNvCxnSpPr/>
            <p:nvPr/>
          </p:nvCxnSpPr>
          <p:spPr>
            <a:xfrm>
              <a:off x="3918857" y="3122065"/>
              <a:ext cx="0" cy="150059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00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in the OSI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Potential Solutions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Static allocation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allocation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Key Result from Queueing Theory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to Chapter 4</a:t>
            </a:r>
          </a:p>
          <a:p>
            <a:r>
              <a:rPr lang="en-US" dirty="0">
                <a:solidFill>
                  <a:srgbClr val="3366FF"/>
                </a:solidFill>
              </a:rPr>
              <a:t>Read Introduction to Section 4.1</a:t>
            </a:r>
          </a:p>
          <a:p>
            <a:r>
              <a:rPr lang="en-US" dirty="0">
                <a:solidFill>
                  <a:srgbClr val="3366FF"/>
                </a:solidFill>
              </a:rPr>
              <a:t>Skim Section 4.1.1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 4.1.2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Medium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0645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C460-4CC4-624C-AAF6-51B1E5D31E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7066E6-7F50-1A47-B687-E02F8D8CE82F}" type="datetime1">
              <a:rPr lang="en-US" altLang="en-US" sz="1400"/>
              <a:pPr eaLnBrk="1" hangingPunct="1"/>
              <a:t>11/4/19</a:t>
            </a:fld>
            <a:endParaRPr lang="en-US" alt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FEFA-6906-5C43-AB2B-BDD9B6D4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30F627-E30F-1646-B15D-685CAA4230AE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4D32FFE-E67A-4B41-B215-E248DB84F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03" y="309716"/>
            <a:ext cx="7772400" cy="53094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Word About Carrier Sense Multiple Access CSMA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68C3FB7-0768-EA42-AF91-555DFDA3D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799"/>
            <a:ext cx="7772400" cy="483255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Designed by Metcalfe, analyzed by Kleinrock and </a:t>
            </a:r>
            <a:r>
              <a:rPr lang="en-US" dirty="0" err="1">
                <a:cs typeface="+mn-cs"/>
              </a:rPr>
              <a:t>Tobaggi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 station listens to the channel before sending.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If channel busy, wait until it becomes idle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When channel free, send with probability 1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Are collisions still possible?</a:t>
            </a:r>
          </a:p>
          <a:p>
            <a:pPr lvl="1">
              <a:defRPr/>
            </a:pPr>
            <a:r>
              <a:rPr lang="en-US" dirty="0"/>
              <a:t>Answer: Yes</a:t>
            </a:r>
          </a:p>
          <a:p>
            <a:pPr lvl="1"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/>
              <a:t>The key objective is to reduce the vulnerability zone.</a:t>
            </a:r>
          </a:p>
          <a:p>
            <a:pPr>
              <a:defRPr/>
            </a:pPr>
            <a:r>
              <a:rPr lang="en-US" dirty="0">
                <a:cs typeface="+mn-cs"/>
              </a:rPr>
              <a:t>CSMA decreases the vulnerability zone, but as the distance between farthest stations increases, the vulnerability zone increases.</a:t>
            </a:r>
          </a:p>
          <a:p>
            <a:pPr>
              <a:defRPr/>
            </a:pPr>
            <a:r>
              <a:rPr lang="en-US" dirty="0"/>
              <a:t>This is the reason why we do not use CSMA MAC protocols over distance beyond a couple of </a:t>
            </a:r>
            <a:r>
              <a:rPr lang="en-US" dirty="0" err="1"/>
              <a:t>kms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CSMA MAC protocols are used for “local” networks.</a:t>
            </a:r>
          </a:p>
          <a:p>
            <a:pPr>
              <a:defRPr/>
            </a:pPr>
            <a:r>
              <a:rPr lang="en-US" dirty="0">
                <a:cs typeface="+mn-cs"/>
              </a:rPr>
              <a:t>For long distance, we use point to point links.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8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31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Medium Access Control</a:t>
            </a:r>
          </a:p>
          <a:p>
            <a:pPr lvl="1"/>
            <a:r>
              <a:rPr lang="en-US" dirty="0"/>
              <a:t>OSI ref. model, need of MAC,  static and dynamic allocation</a:t>
            </a:r>
          </a:p>
          <a:p>
            <a:pPr lvl="1"/>
            <a:r>
              <a:rPr lang="en-US" dirty="0"/>
              <a:t>Shortcomings of static allocation</a:t>
            </a:r>
          </a:p>
          <a:p>
            <a:r>
              <a:rPr lang="en-US" dirty="0"/>
              <a:t>Learn, understand, and analyze </a:t>
            </a:r>
            <a:r>
              <a:rPr lang="en-US" dirty="0">
                <a:solidFill>
                  <a:srgbClr val="FF6600"/>
                </a:solidFill>
              </a:rPr>
              <a:t>A Key Result from Queue Theory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Key advantage of dynamic allocation (key result from queueing theory)</a:t>
            </a:r>
          </a:p>
          <a:p>
            <a:pPr lvl="1"/>
            <a:r>
              <a:rPr lang="en-US" dirty="0"/>
              <a:t>Caveats about dynamic allocation</a:t>
            </a:r>
          </a:p>
          <a:p>
            <a:pPr lvl="1"/>
            <a:endParaRPr lang="en-US" dirty="0"/>
          </a:p>
          <a:p>
            <a:r>
              <a:rPr lang="en-US" dirty="0"/>
              <a:t>Learn, understand, and analyze </a:t>
            </a:r>
            <a:r>
              <a:rPr lang="en-US" dirty="0">
                <a:solidFill>
                  <a:srgbClr val="FF6600"/>
                </a:solidFill>
              </a:rPr>
              <a:t>Pure Aloha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Pure Aloha protocol,  assumptions and notations,  notion vulnerable zone, Poisson distribution, Probability P</a:t>
            </a:r>
            <a:r>
              <a:rPr lang="en-US" baseline="-25000" dirty="0"/>
              <a:t>0 </a:t>
            </a:r>
            <a:r>
              <a:rPr lang="en-US" dirty="0"/>
              <a:t>of no collision, maximum throughput. </a:t>
            </a:r>
          </a:p>
          <a:p>
            <a:r>
              <a:rPr lang="en-US" dirty="0"/>
              <a:t>Learn, understand, and analyze  </a:t>
            </a:r>
            <a:r>
              <a:rPr lang="en-US" dirty="0">
                <a:solidFill>
                  <a:srgbClr val="FF6600"/>
                </a:solidFill>
              </a:rPr>
              <a:t>Slotted Aloha</a:t>
            </a:r>
          </a:p>
          <a:p>
            <a:pPr lvl="1"/>
            <a:r>
              <a:rPr lang="en-US" dirty="0"/>
              <a:t>Slotted Aloha protocol,  assumptions and notations,  notion vulnerable zone, how does Slotted Aloha decrease the vulnerable zone, Probability P</a:t>
            </a:r>
            <a:r>
              <a:rPr lang="en-US" baseline="-25000" dirty="0"/>
              <a:t>0 </a:t>
            </a:r>
            <a:r>
              <a:rPr lang="en-US" dirty="0"/>
              <a:t>of no collision, maximum throughput.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Where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en-US" sz="2800" dirty="0">
                <a:solidFill>
                  <a:schemeClr val="tx2"/>
                </a:solidFill>
              </a:rPr>
              <a:t> the OSI Reference Model ?</a:t>
            </a:r>
            <a:endParaRPr lang="en-US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4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435225" y="5029200"/>
            <a:ext cx="2362200" cy="6096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454275" y="5181600"/>
            <a:ext cx="238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Data Link Layer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05113" y="57150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35225" y="1981200"/>
            <a:ext cx="2362200" cy="4267200"/>
            <a:chOff x="2435225" y="1981200"/>
            <a:chExt cx="2362200" cy="4267200"/>
          </a:xfrm>
        </p:grpSpPr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2435225" y="32004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2805113" y="3276600"/>
              <a:ext cx="1116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Session</a:t>
              </a: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435225" y="38100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2805113" y="3886200"/>
              <a:ext cx="13684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Transport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2435225" y="44196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805113" y="4495800"/>
              <a:ext cx="1250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Network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435225" y="56388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435225" y="25908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805113" y="2667000"/>
              <a:ext cx="1689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435225" y="19812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805113" y="2057400"/>
              <a:ext cx="1620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Application</a:t>
              </a:r>
            </a:p>
          </p:txBody>
        </p:sp>
      </p:grpSp>
      <p:sp>
        <p:nvSpPr>
          <p:cNvPr id="47" name="Line 17"/>
          <p:cNvSpPr>
            <a:spLocks noChangeShapeType="1"/>
          </p:cNvSpPr>
          <p:nvPr/>
        </p:nvSpPr>
        <p:spPr bwMode="auto">
          <a:xfrm flipV="1">
            <a:off x="4873625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4873625" y="5334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5562600" y="4419600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/>
              <a:t>Logical Link sublayer</a:t>
            </a:r>
            <a:endParaRPr lang="en-US" i="1" dirty="0"/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5699125" y="5375275"/>
            <a:ext cx="3259138" cy="461963"/>
          </a:xfrm>
          <a:prstGeom prst="rect">
            <a:avLst/>
          </a:prstGeom>
          <a:noFill/>
          <a:ln w="5715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>
                <a:solidFill>
                  <a:srgbClr val="FF0000"/>
                </a:solidFill>
              </a:rPr>
              <a:t>Medium Access Control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7" grpId="0" animBg="1"/>
      <p:bldP spid="48" grpId="0" animBg="1"/>
      <p:bldP spid="49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16" y="292257"/>
            <a:ext cx="8153400" cy="63468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Why Do We Need a MAC Layer 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43103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Let us consider different topologies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Point-to-point </a:t>
            </a:r>
            <a:r>
              <a:rPr lang="en-US" dirty="0">
                <a:latin typeface="Times New Roman" charset="0"/>
                <a:ea typeface="ＭＳ Ｐゴシック" charset="0"/>
              </a:rPr>
              <a:t>channel</a:t>
            </a:r>
          </a:p>
          <a:p>
            <a:pPr lvl="2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full duplex</a:t>
            </a:r>
            <a:r>
              <a:rPr lang="en-US" dirty="0">
                <a:latin typeface="Times New Roman" charset="0"/>
                <a:ea typeface="ＭＳ Ｐゴシック" charset="0"/>
              </a:rPr>
              <a:t>: channel allows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simultaneous</a:t>
            </a:r>
            <a:r>
              <a:rPr lang="en-US" dirty="0">
                <a:latin typeface="Times New Roman" charset="0"/>
                <a:ea typeface="ＭＳ Ｐゴシック" charset="0"/>
              </a:rPr>
              <a:t> communication in </a:t>
            </a:r>
            <a:r>
              <a:rPr lang="en-US" b="1" dirty="0">
                <a:latin typeface="Times New Roman" charset="0"/>
                <a:ea typeface="ＭＳ Ｐゴシック" charset="0"/>
              </a:rPr>
              <a:t>both</a:t>
            </a:r>
            <a:r>
              <a:rPr lang="en-US" dirty="0">
                <a:latin typeface="Times New Roman" charset="0"/>
                <a:ea typeface="ＭＳ Ｐゴシック" charset="0"/>
              </a:rPr>
              <a:t> directions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</a:p>
          <a:p>
            <a:pPr lvl="3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No</a:t>
            </a:r>
            <a:r>
              <a:rPr lang="en-US" dirty="0">
                <a:latin typeface="Times New Roman" charset="0"/>
                <a:ea typeface="ＭＳ Ｐゴシック" charset="0"/>
              </a:rPr>
              <a:t>, each user has a dedicated channel not shared with the other. It like a two way street. Cars can use the street in both ways at the same time.</a:t>
            </a:r>
          </a:p>
          <a:p>
            <a:pPr marL="720090" lvl="2" indent="0"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half duplex</a:t>
            </a:r>
            <a:r>
              <a:rPr lang="en-US" dirty="0">
                <a:latin typeface="Times New Roman" charset="0"/>
                <a:ea typeface="ＭＳ Ｐゴシック" charset="0"/>
              </a:rPr>
              <a:t>: : channel allows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alternate</a:t>
            </a:r>
            <a:r>
              <a:rPr lang="en-US" dirty="0">
                <a:latin typeface="Times New Roman" charset="0"/>
                <a:ea typeface="ＭＳ Ｐゴシック" charset="0"/>
              </a:rPr>
              <a:t> communication in </a:t>
            </a:r>
            <a:r>
              <a:rPr lang="en-US" b="1" dirty="0">
                <a:latin typeface="Times New Roman" charset="0"/>
                <a:ea typeface="ＭＳ Ｐゴシック" charset="0"/>
              </a:rPr>
              <a:t>both</a:t>
            </a:r>
            <a:r>
              <a:rPr lang="en-US" dirty="0">
                <a:latin typeface="Times New Roman" charset="0"/>
                <a:ea typeface="ＭＳ Ｐゴシック" charset="0"/>
              </a:rPr>
              <a:t> directions. Cannot handle simultaneous transmissions in opposite directions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</a:p>
          <a:p>
            <a:pPr lvl="3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Yes</a:t>
            </a:r>
            <a:r>
              <a:rPr lang="en-US" dirty="0">
                <a:latin typeface="Times New Roman" charset="0"/>
                <a:ea typeface="ＭＳ Ｐゴシック" charset="0"/>
              </a:rPr>
              <a:t>. Half duplex is like a bridge that can accommodate only cars going in ONE direction. Cars going in opposite directions must take turns. 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Broadcast channel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When </a:t>
            </a:r>
            <a:r>
              <a:rPr lang="en-US" b="1" dirty="0">
                <a:latin typeface="Times New Roman" charset="0"/>
                <a:ea typeface="ＭＳ Ｐゴシック" charset="0"/>
              </a:rPr>
              <a:t>one</a:t>
            </a:r>
            <a:r>
              <a:rPr lang="en-US" dirty="0">
                <a:latin typeface="Times New Roman" charset="0"/>
                <a:ea typeface="ＭＳ Ｐゴシック" charset="0"/>
              </a:rPr>
              <a:t> stations transmits, every station on the channel hears and understand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When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two or more </a:t>
            </a:r>
            <a:r>
              <a:rPr lang="en-US" dirty="0">
                <a:latin typeface="Times New Roman" charset="0"/>
                <a:ea typeface="ＭＳ Ｐゴシック" charset="0"/>
              </a:rPr>
              <a:t>transmit, every station on the channel hears, but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does not understand </a:t>
            </a:r>
            <a:r>
              <a:rPr lang="en-US" dirty="0">
                <a:latin typeface="Times New Roman" charset="0"/>
                <a:ea typeface="ＭＳ Ｐゴシック" charset="0"/>
              </a:rPr>
              <a:t>ANYTHING.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</a:p>
          <a:p>
            <a:pPr lvl="3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Yes</a:t>
            </a:r>
            <a:r>
              <a:rPr lang="en-US" dirty="0">
                <a:latin typeface="Times New Roman" charset="0"/>
                <a:ea typeface="ＭＳ Ｐゴシック" charset="0"/>
              </a:rPr>
              <a:t>. It is like people in the same room. The speaker must “acquire” the floor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35134" y="2380195"/>
            <a:ext cx="2438400" cy="228600"/>
            <a:chOff x="4495800" y="2971800"/>
            <a:chExt cx="2438400" cy="228600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4495800" y="2971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5"/>
            <p:cNvSpPr>
              <a:spLocks noChangeShapeType="1"/>
            </p:cNvSpPr>
            <p:nvPr/>
          </p:nvSpPr>
          <p:spPr bwMode="auto">
            <a:xfrm>
              <a:off x="4724400" y="30861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6705600" y="2971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1419" y="3839037"/>
            <a:ext cx="2438400" cy="228600"/>
            <a:chOff x="4495800" y="3581400"/>
            <a:chExt cx="2438400" cy="228600"/>
          </a:xfrm>
        </p:grpSpPr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4495800" y="3581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4724400" y="36576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6705600" y="3581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>
              <a:off x="4724400" y="3754438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92176" y="5476281"/>
            <a:ext cx="3810000" cy="457200"/>
            <a:chOff x="4038600" y="5105400"/>
            <a:chExt cx="3810000" cy="457200"/>
          </a:xfrm>
        </p:grpSpPr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>
              <a:off x="4038600" y="5562600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12"/>
            <p:cNvSpPr>
              <a:spLocks noChangeArrowheads="1"/>
            </p:cNvSpPr>
            <p:nvPr/>
          </p:nvSpPr>
          <p:spPr bwMode="auto">
            <a:xfrm>
              <a:off x="46482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47625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Rectangle 14"/>
            <p:cNvSpPr>
              <a:spLocks noChangeArrowheads="1"/>
            </p:cNvSpPr>
            <p:nvPr/>
          </p:nvSpPr>
          <p:spPr bwMode="auto">
            <a:xfrm>
              <a:off x="51816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52959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6"/>
            <p:cNvSpPr>
              <a:spLocks noChangeArrowheads="1"/>
            </p:cNvSpPr>
            <p:nvPr/>
          </p:nvSpPr>
          <p:spPr bwMode="auto">
            <a:xfrm>
              <a:off x="57150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>
              <a:off x="58293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18"/>
            <p:cNvSpPr>
              <a:spLocks noChangeArrowheads="1"/>
            </p:cNvSpPr>
            <p:nvPr/>
          </p:nvSpPr>
          <p:spPr bwMode="auto">
            <a:xfrm>
              <a:off x="62484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>
              <a:off x="63627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20"/>
            <p:cNvSpPr>
              <a:spLocks noChangeArrowheads="1"/>
            </p:cNvSpPr>
            <p:nvPr/>
          </p:nvSpPr>
          <p:spPr bwMode="auto">
            <a:xfrm>
              <a:off x="67818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>
              <a:off x="68961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22"/>
            <p:cNvSpPr>
              <a:spLocks noChangeArrowheads="1"/>
            </p:cNvSpPr>
            <p:nvPr/>
          </p:nvSpPr>
          <p:spPr bwMode="auto">
            <a:xfrm>
              <a:off x="73152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74295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5C1144CA-927F-4947-8A36-20D73303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5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" y="244925"/>
            <a:ext cx="8382000" cy="585009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How To Manage The Access To A  Broadcast Channel?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Times New Roman" charset="0"/>
              </a:rPr>
              <a:t>Consider a channel with Capacity C (e.g., C = 100 </a:t>
            </a:r>
            <a:r>
              <a:rPr lang="en-US" sz="2400" dirty="0" err="1">
                <a:latin typeface="Times New Roman" charset="0"/>
              </a:rPr>
              <a:t>Mbps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Times New Roman" charset="0"/>
              </a:rPr>
              <a:t>How to share it among N stations?</a:t>
            </a:r>
          </a:p>
          <a:p>
            <a:endParaRPr lang="en-US" sz="2400" dirty="0">
              <a:latin typeface="Times New Roman" charset="0"/>
            </a:endParaRPr>
          </a:p>
          <a:p>
            <a:pPr lvl="1"/>
            <a:r>
              <a:rPr lang="en-US" sz="2000" b="1" dirty="0">
                <a:solidFill>
                  <a:srgbClr val="00B0F0"/>
                </a:solidFill>
                <a:latin typeface="Times New Roman" charset="0"/>
              </a:rPr>
              <a:t>Static allocation</a:t>
            </a:r>
            <a:r>
              <a:rPr lang="en-US" sz="2000" dirty="0">
                <a:latin typeface="Times New Roman" charset="0"/>
              </a:rPr>
              <a:t>: divide the channel in N </a:t>
            </a:r>
            <a:r>
              <a:rPr lang="en-US" sz="2000" b="1" dirty="0">
                <a:solidFill>
                  <a:srgbClr val="00B0F0"/>
                </a:solidFill>
                <a:latin typeface="Times New Roman" charset="0"/>
              </a:rPr>
              <a:t>shares</a:t>
            </a:r>
            <a:r>
              <a:rPr lang="en-US" sz="2000" dirty="0">
                <a:latin typeface="Times New Roman" charset="0"/>
              </a:rPr>
              <a:t> and allocate </a:t>
            </a:r>
            <a:r>
              <a:rPr lang="en-US" sz="2000" b="1" dirty="0">
                <a:solidFill>
                  <a:srgbClr val="00B0F0"/>
                </a:solidFill>
                <a:latin typeface="Times New Roman" charset="0"/>
              </a:rPr>
              <a:t>statically</a:t>
            </a:r>
            <a:r>
              <a:rPr lang="en-US" sz="2000" dirty="0">
                <a:latin typeface="Times New Roman" charset="0"/>
              </a:rPr>
              <a:t> each </a:t>
            </a:r>
            <a:r>
              <a:rPr lang="en-US" sz="2000" b="1" dirty="0">
                <a:solidFill>
                  <a:srgbClr val="00B0F0"/>
                </a:solidFill>
                <a:latin typeface="Times New Roman" charset="0"/>
              </a:rPr>
              <a:t>share</a:t>
            </a:r>
            <a:r>
              <a:rPr lang="en-US" sz="2000" dirty="0">
                <a:latin typeface="Times New Roman" charset="0"/>
              </a:rPr>
              <a:t> to one station</a:t>
            </a:r>
          </a:p>
          <a:p>
            <a:pPr lvl="1"/>
            <a:endParaRPr lang="en-US" sz="2000" dirty="0">
              <a:latin typeface="Times New Roman" charset="0"/>
            </a:endParaRPr>
          </a:p>
          <a:p>
            <a:pPr lvl="1"/>
            <a:r>
              <a:rPr lang="en-US" sz="2000" b="1" dirty="0">
                <a:solidFill>
                  <a:srgbClr val="00B0F0"/>
                </a:solidFill>
                <a:latin typeface="Times New Roman" charset="0"/>
              </a:rPr>
              <a:t>Dynamic allocation</a:t>
            </a:r>
            <a:r>
              <a:rPr lang="en-US" sz="2000" dirty="0">
                <a:latin typeface="Times New Roman" charset="0"/>
              </a:rPr>
              <a:t>: Allocate </a:t>
            </a:r>
            <a:r>
              <a:rPr lang="en-US" sz="2000" b="1" dirty="0">
                <a:solidFill>
                  <a:srgbClr val="00B0F0"/>
                </a:solidFill>
                <a:latin typeface="Times New Roman" charset="0"/>
              </a:rPr>
              <a:t>dynamically</a:t>
            </a:r>
            <a:r>
              <a:rPr lang="en-US" sz="2000" dirty="0">
                <a:latin typeface="Times New Roman" charset="0"/>
              </a:rPr>
              <a:t> the </a:t>
            </a:r>
            <a:r>
              <a:rPr lang="en-US" sz="2000" b="1" dirty="0">
                <a:solidFill>
                  <a:srgbClr val="00B0F0"/>
                </a:solidFill>
                <a:latin typeface="Times New Roman" charset="0"/>
              </a:rPr>
              <a:t>full</a:t>
            </a:r>
            <a:r>
              <a:rPr lang="en-US" sz="2000" dirty="0">
                <a:solidFill>
                  <a:srgbClr val="00B0F0"/>
                </a:solidFill>
                <a:latin typeface="Times New Roman" charset="0"/>
              </a:rPr>
              <a:t> channel </a:t>
            </a:r>
            <a:r>
              <a:rPr lang="en-US" sz="2000" dirty="0">
                <a:latin typeface="Times New Roman" charset="0"/>
              </a:rPr>
              <a:t>to one station at a time.</a:t>
            </a:r>
          </a:p>
          <a:p>
            <a:pPr lvl="1"/>
            <a:endParaRPr lang="en-US" sz="2400" dirty="0">
              <a:latin typeface="Times New Roman" charset="0"/>
            </a:endParaRPr>
          </a:p>
          <a:p>
            <a:pPr lvl="1"/>
            <a:endParaRPr lang="en-US" sz="2400" dirty="0">
              <a:latin typeface="Times New Roman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2D7DC9-0C5D-CF4C-8B5C-590E367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6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" y="244925"/>
            <a:ext cx="8382000" cy="58500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Static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 Allocation for N Stations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charset="0"/>
                  </a:rPr>
                  <a:t>Consider a channel with Capacity C (e.g., C = 100 </a:t>
                </a:r>
                <a:r>
                  <a:rPr lang="en-US" dirty="0" err="1">
                    <a:latin typeface="Times New Roman" charset="0"/>
                  </a:rPr>
                  <a:t>Mbps</a:t>
                </a:r>
                <a:r>
                  <a:rPr lang="en-US" dirty="0">
                    <a:latin typeface="Times New Roman" charset="0"/>
                  </a:rPr>
                  <a:t>)</a:t>
                </a:r>
              </a:p>
              <a:p>
                <a:r>
                  <a:rPr lang="en-US" dirty="0">
                    <a:latin typeface="Times New Roman" charset="0"/>
                  </a:rPr>
                  <a:t>Using for example TDM or FDM, the channel is divided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charset="0"/>
                  </a:rPr>
                  <a:t>channels with a capacity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dirty="0">
                    <a:latin typeface="Times New Roman" charset="0"/>
                  </a:rPr>
                  <a:t> for each station.</a:t>
                </a:r>
              </a:p>
              <a:p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184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E30585-61EC-BA41-A66F-47763E90D5EB}"/>
              </a:ext>
            </a:extLst>
          </p:cNvPr>
          <p:cNvGrpSpPr/>
          <p:nvPr/>
        </p:nvGrpSpPr>
        <p:grpSpPr>
          <a:xfrm>
            <a:off x="2609532" y="2584372"/>
            <a:ext cx="4445110" cy="638174"/>
            <a:chOff x="2609532" y="2584372"/>
            <a:chExt cx="4445110" cy="638174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73B743C2-D99C-1843-A2A3-28EC81896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532" y="299394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B4A95D1-E494-304B-8180-FA30B17C3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932" y="2993946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F5BABC8A-872E-AB48-81A2-1A93AA7A4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9532" y="314634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F5FFE06-23FA-E347-862C-2076BA37C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932" y="3070146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C8B172-58ED-F142-A834-7FF4C879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932" y="2917746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FD0914-2F9F-934D-BCE9-D12293ECC321}"/>
                </a:ext>
              </a:extLst>
            </p:cNvPr>
            <p:cNvSpPr txBox="1"/>
            <p:nvPr/>
          </p:nvSpPr>
          <p:spPr>
            <a:xfrm>
              <a:off x="2610468" y="2669461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A52833B-4E17-7F40-B94D-5F8FED5136FC}"/>
                    </a:ext>
                  </a:extLst>
                </p:cNvPr>
                <p:cNvSpPr txBox="1"/>
                <p:nvPr/>
              </p:nvSpPr>
              <p:spPr>
                <a:xfrm>
                  <a:off x="4360315" y="2584372"/>
                  <a:ext cx="2694327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1 with Capacity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A52833B-4E17-7F40-B94D-5F8FED513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315" y="2584372"/>
                  <a:ext cx="2694327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1408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C86EF8-A1A2-F641-8EA8-4AC3724AC5F9}"/>
              </a:ext>
            </a:extLst>
          </p:cNvPr>
          <p:cNvGrpSpPr/>
          <p:nvPr/>
        </p:nvGrpSpPr>
        <p:grpSpPr>
          <a:xfrm>
            <a:off x="2614452" y="3164474"/>
            <a:ext cx="4420168" cy="638174"/>
            <a:chOff x="2614452" y="3164474"/>
            <a:chExt cx="4420168" cy="638174"/>
          </a:xfrm>
        </p:grpSpPr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054616C0-080B-2445-9526-20FF53E0D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452" y="3574048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67015A95-C891-0D41-A2E7-9975743CA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852" y="357404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31203E8A-3DAE-E64B-8650-DA97D8B52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4452" y="3726448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07058434-72DD-5949-8BD8-5F133843C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852" y="365024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F4664D-0DDF-4141-AB40-B91C596C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852" y="349784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43D75-DF39-C240-8678-24A878B9D03C}"/>
                </a:ext>
              </a:extLst>
            </p:cNvPr>
            <p:cNvSpPr txBox="1"/>
            <p:nvPr/>
          </p:nvSpPr>
          <p:spPr>
            <a:xfrm>
              <a:off x="2615388" y="3249563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069254-B2BB-2648-A7A3-90585867E68F}"/>
                    </a:ext>
                  </a:extLst>
                </p:cNvPr>
                <p:cNvSpPr txBox="1"/>
                <p:nvPr/>
              </p:nvSpPr>
              <p:spPr>
                <a:xfrm>
                  <a:off x="4365235" y="3164474"/>
                  <a:ext cx="2669385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2 with Capacity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069254-B2BB-2648-A7A3-90585867E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235" y="3164474"/>
                  <a:ext cx="2669385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1896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34" name="Group 18433">
            <a:extLst>
              <a:ext uri="{FF2B5EF4-FFF2-40B4-BE49-F238E27FC236}">
                <a16:creationId xmlns:a16="http://schemas.microsoft.com/office/drawing/2014/main" id="{F30346DA-2D58-EF46-84DE-58612E598D8E}"/>
              </a:ext>
            </a:extLst>
          </p:cNvPr>
          <p:cNvGrpSpPr/>
          <p:nvPr/>
        </p:nvGrpSpPr>
        <p:grpSpPr>
          <a:xfrm>
            <a:off x="2619372" y="3744576"/>
            <a:ext cx="4420168" cy="638174"/>
            <a:chOff x="2619372" y="3744576"/>
            <a:chExt cx="4420168" cy="638174"/>
          </a:xfrm>
        </p:grpSpPr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A4E1431-6B1F-4A4B-8018-BA7C2C8E3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772" y="41541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E97CE1BF-D16A-1A4E-A867-41F1D3EC6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9372" y="430655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EFADF5F-BF9F-6549-9AFB-1D8AD3FA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772" y="407795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8C3DBD2-C7EE-604A-98FB-F0EF4E2880C9}"/>
                </a:ext>
              </a:extLst>
            </p:cNvPr>
            <p:cNvGrpSpPr/>
            <p:nvPr/>
          </p:nvGrpSpPr>
          <p:grpSpPr>
            <a:xfrm>
              <a:off x="2619372" y="3744576"/>
              <a:ext cx="4420168" cy="485774"/>
              <a:chOff x="2619372" y="3744576"/>
              <a:chExt cx="4420168" cy="485774"/>
            </a:xfrm>
          </p:grpSpPr>
          <p:sp>
            <p:nvSpPr>
              <p:cNvPr id="33" name="Line 4">
                <a:extLst>
                  <a:ext uri="{FF2B5EF4-FFF2-40B4-BE49-F238E27FC236}">
                    <a16:creationId xmlns:a16="http://schemas.microsoft.com/office/drawing/2014/main" id="{15D73F6B-42CB-B547-84DE-D9049AD44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9372" y="415415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">
                <a:extLst>
                  <a:ext uri="{FF2B5EF4-FFF2-40B4-BE49-F238E27FC236}">
                    <a16:creationId xmlns:a16="http://schemas.microsoft.com/office/drawing/2014/main" id="{8635A8FE-6268-B84A-A438-52F61A2F4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3772" y="42303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55850-86E6-2E40-938B-D5752E1609A5}"/>
                  </a:ext>
                </a:extLst>
              </p:cNvPr>
              <p:cNvSpPr txBox="1"/>
              <p:nvPr/>
            </p:nvSpPr>
            <p:spPr>
              <a:xfrm>
                <a:off x="2620308" y="3829665"/>
                <a:ext cx="1007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Queue 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DF25A15-1C58-164C-94FE-1A2BF490019A}"/>
                      </a:ext>
                    </a:extLst>
                  </p:cNvPr>
                  <p:cNvSpPr txBox="1"/>
                  <p:nvPr/>
                </p:nvSpPr>
                <p:spPr>
                  <a:xfrm>
                    <a:off x="4370155" y="3744576"/>
                    <a:ext cx="2669385" cy="485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Channel 3 with Capacity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DF25A15-1C58-164C-94FE-1A2BF4900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0155" y="3744576"/>
                    <a:ext cx="2669385" cy="4857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96" b="-5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7E05311E-187C-1F46-9439-662B889C238C}"/>
              </a:ext>
            </a:extLst>
          </p:cNvPr>
          <p:cNvGrpSpPr/>
          <p:nvPr/>
        </p:nvGrpSpPr>
        <p:grpSpPr>
          <a:xfrm>
            <a:off x="2624292" y="4531155"/>
            <a:ext cx="4356048" cy="770906"/>
            <a:chOff x="2624292" y="4531155"/>
            <a:chExt cx="4356048" cy="770906"/>
          </a:xfrm>
        </p:grpSpPr>
        <p:sp>
          <p:nvSpPr>
            <p:cNvPr id="41" name="Line 4">
              <a:extLst>
                <a:ext uri="{FF2B5EF4-FFF2-40B4-BE49-F238E27FC236}">
                  <a16:creationId xmlns:a16="http://schemas.microsoft.com/office/drawing/2014/main" id="{E6EC4AD0-3948-0149-B162-718041543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292" y="5073461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">
              <a:extLst>
                <a:ext uri="{FF2B5EF4-FFF2-40B4-BE49-F238E27FC236}">
                  <a16:creationId xmlns:a16="http://schemas.microsoft.com/office/drawing/2014/main" id="{022EF056-0609-324D-8F97-4F6EFC4C0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692" y="507346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50810067-F49E-784E-9CD4-8EFE986BB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4292" y="5225861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6CD1744C-7E6C-5949-BC65-6CE52CA40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692" y="5149661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B411C3-029C-F348-B656-0DCC7BA8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92" y="4997261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FB833-EE6F-D341-B692-EA0ABE2271A0}"/>
                </a:ext>
              </a:extLst>
            </p:cNvPr>
            <p:cNvSpPr txBox="1"/>
            <p:nvPr/>
          </p:nvSpPr>
          <p:spPr>
            <a:xfrm>
              <a:off x="2625228" y="4748976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 </a:t>
              </a:r>
              <a:r>
                <a:rPr lang="en-US" dirty="0" err="1"/>
                <a:t>i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B74648-FB74-524A-A314-68B1B3BA5B31}"/>
                    </a:ext>
                  </a:extLst>
                </p:cNvPr>
                <p:cNvSpPr txBox="1"/>
                <p:nvPr/>
              </p:nvSpPr>
              <p:spPr>
                <a:xfrm>
                  <a:off x="4375075" y="4531155"/>
                  <a:ext cx="2605265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</a:t>
                  </a:r>
                  <a:r>
                    <a:rPr lang="en-US" dirty="0" err="1"/>
                    <a:t>i</a:t>
                  </a:r>
                  <a:r>
                    <a:rPr lang="en-US" dirty="0"/>
                    <a:t> with Capacity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B74648-FB74-524A-A314-68B1B3BA5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075" y="4531155"/>
                  <a:ext cx="2605265" cy="485774"/>
                </a:xfrm>
                <a:prstGeom prst="rect">
                  <a:avLst/>
                </a:prstGeom>
                <a:blipFill>
                  <a:blip r:embed="rId6"/>
                  <a:stretch>
                    <a:fillRect l="-1449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3660A3B1-59E7-AF48-91DE-2CBA029A43A5}"/>
              </a:ext>
            </a:extLst>
          </p:cNvPr>
          <p:cNvGrpSpPr/>
          <p:nvPr/>
        </p:nvGrpSpPr>
        <p:grpSpPr>
          <a:xfrm>
            <a:off x="2629212" y="5509459"/>
            <a:ext cx="4484288" cy="638174"/>
            <a:chOff x="2629212" y="5509459"/>
            <a:chExt cx="4484288" cy="638174"/>
          </a:xfrm>
        </p:grpSpPr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1D61741C-F6FE-E142-BD28-9104A9EB6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212" y="591903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8783C460-8722-DA45-B66C-28FF4A922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612" y="591903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7">
              <a:extLst>
                <a:ext uri="{FF2B5EF4-FFF2-40B4-BE49-F238E27FC236}">
                  <a16:creationId xmlns:a16="http://schemas.microsoft.com/office/drawing/2014/main" id="{A5807A7C-7986-2647-B25C-8CF36D05E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212" y="607143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B1D2E706-2B30-7946-848E-DAF7889D4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612" y="599523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48085C8-92D8-6349-94B0-EC77DD0D3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612" y="5842833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25FEDAC-E9E1-774F-81C1-AD5400806501}"/>
                </a:ext>
              </a:extLst>
            </p:cNvPr>
            <p:cNvSpPr txBox="1"/>
            <p:nvPr/>
          </p:nvSpPr>
          <p:spPr>
            <a:xfrm>
              <a:off x="2630148" y="559454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7457B16-0A95-D841-928D-EA0EFC701DFD}"/>
                    </a:ext>
                  </a:extLst>
                </p:cNvPr>
                <p:cNvSpPr txBox="1"/>
                <p:nvPr/>
              </p:nvSpPr>
              <p:spPr>
                <a:xfrm>
                  <a:off x="4379995" y="5509459"/>
                  <a:ext cx="2733505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N with Capacity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7457B16-0A95-D841-928D-EA0EFC701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995" y="5509459"/>
                  <a:ext cx="2733505" cy="485774"/>
                </a:xfrm>
                <a:prstGeom prst="rect">
                  <a:avLst/>
                </a:prstGeom>
                <a:blipFill>
                  <a:blip r:embed="rId7"/>
                  <a:stretch>
                    <a:fillRect l="-1852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A216AB-6961-EF42-BD07-F741C0D5C46A}"/>
              </a:ext>
            </a:extLst>
          </p:cNvPr>
          <p:cNvCxnSpPr>
            <a:cxnSpLocks/>
          </p:cNvCxnSpPr>
          <p:nvPr/>
        </p:nvCxnSpPr>
        <p:spPr>
          <a:xfrm flipH="1">
            <a:off x="3066731" y="4439885"/>
            <a:ext cx="1" cy="37840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55D1E1E-59A4-D34E-8E0D-004F4C8C0B55}"/>
              </a:ext>
            </a:extLst>
          </p:cNvPr>
          <p:cNvGrpSpPr/>
          <p:nvPr/>
        </p:nvGrpSpPr>
        <p:grpSpPr>
          <a:xfrm>
            <a:off x="1376520" y="2866105"/>
            <a:ext cx="1098822" cy="3294419"/>
            <a:chOff x="1376520" y="2866105"/>
            <a:chExt cx="1098822" cy="32944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98EAB4-12EB-F748-9EA0-DDAE994C3463}"/>
                </a:ext>
              </a:extLst>
            </p:cNvPr>
            <p:cNvSpPr txBox="1"/>
            <p:nvPr/>
          </p:nvSpPr>
          <p:spPr>
            <a:xfrm>
              <a:off x="1376520" y="2866105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24FB86-235A-4A4D-9E90-A3A7FDDABD6A}"/>
                </a:ext>
              </a:extLst>
            </p:cNvPr>
            <p:cNvSpPr txBox="1"/>
            <p:nvPr/>
          </p:nvSpPr>
          <p:spPr>
            <a:xfrm>
              <a:off x="1381440" y="3446207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34E87C-3238-D440-A5A4-B56C38F8692F}"/>
                </a:ext>
              </a:extLst>
            </p:cNvPr>
            <p:cNvSpPr txBox="1"/>
            <p:nvPr/>
          </p:nvSpPr>
          <p:spPr>
            <a:xfrm>
              <a:off x="1386360" y="4026309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154B14-3F72-2043-BA45-63FDF7642D06}"/>
                </a:ext>
              </a:extLst>
            </p:cNvPr>
            <p:cNvSpPr txBox="1"/>
            <p:nvPr/>
          </p:nvSpPr>
          <p:spPr>
            <a:xfrm>
              <a:off x="1391280" y="4945620"/>
              <a:ext cx="9509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466401-DE61-074D-88AE-C58E29D79710}"/>
                </a:ext>
              </a:extLst>
            </p:cNvPr>
            <p:cNvSpPr txBox="1"/>
            <p:nvPr/>
          </p:nvSpPr>
          <p:spPr>
            <a:xfrm>
              <a:off x="1396200" y="5791192"/>
              <a:ext cx="10791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25E0D4-92CF-3046-9E1F-ECA15C27E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870" y="4454633"/>
              <a:ext cx="1" cy="37840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48B11A0-0946-6C46-963F-1AAF0CD98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039" y="5388691"/>
              <a:ext cx="1" cy="37840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1A9265-1F61-764E-AD1D-8459A413F048}"/>
              </a:ext>
            </a:extLst>
          </p:cNvPr>
          <p:cNvCxnSpPr>
            <a:cxnSpLocks/>
          </p:cNvCxnSpPr>
          <p:nvPr/>
        </p:nvCxnSpPr>
        <p:spPr>
          <a:xfrm flipH="1">
            <a:off x="3056900" y="5373943"/>
            <a:ext cx="1" cy="37840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8027FA10-01A7-0443-AA01-8C08BF9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1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" y="244925"/>
            <a:ext cx="8382000" cy="58500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Example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 :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Static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 Allocation for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4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 Stations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charset="0"/>
                  </a:rPr>
                  <a:t>Consider a channel with Capacity C = 100 </a:t>
                </a:r>
                <a:r>
                  <a:rPr lang="en-US" dirty="0" err="1">
                    <a:latin typeface="Times New Roman" charset="0"/>
                  </a:rPr>
                  <a:t>Mbps</a:t>
                </a:r>
                <a:endParaRPr lang="en-US" dirty="0">
                  <a:latin typeface="Times New Roman" charset="0"/>
                </a:endParaRPr>
              </a:p>
              <a:p>
                <a:r>
                  <a:rPr lang="en-US" dirty="0">
                    <a:latin typeface="Times New Roman" charset="0"/>
                  </a:rPr>
                  <a:t>Using for example TDM or FDM, the channel is divided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charset="0"/>
                  </a:rPr>
                  <a:t>channels with a capacity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</m:oMath>
                </a14:m>
                <a:r>
                  <a:rPr lang="en-US" dirty="0">
                    <a:latin typeface="Times New Roman" charset="0"/>
                  </a:rPr>
                  <a:t> for each station.</a:t>
                </a:r>
              </a:p>
              <a:p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184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D1989BC-23CD-114E-8974-5B5CED12688D}"/>
              </a:ext>
            </a:extLst>
          </p:cNvPr>
          <p:cNvGrpSpPr/>
          <p:nvPr/>
        </p:nvGrpSpPr>
        <p:grpSpPr>
          <a:xfrm>
            <a:off x="2609532" y="2584372"/>
            <a:ext cx="5518417" cy="638174"/>
            <a:chOff x="2609532" y="2584372"/>
            <a:chExt cx="5518417" cy="638174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73B743C2-D99C-1843-A2A3-28EC81896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532" y="299394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B4A95D1-E494-304B-8180-FA30B17C3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932" y="2993946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F5BABC8A-872E-AB48-81A2-1A93AA7A4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9532" y="314634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F5FFE06-23FA-E347-862C-2076BA37C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932" y="3070146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C8B172-58ED-F142-A834-7FF4C879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932" y="2917746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FD0914-2F9F-934D-BCE9-D12293ECC321}"/>
                </a:ext>
              </a:extLst>
            </p:cNvPr>
            <p:cNvSpPr txBox="1"/>
            <p:nvPr/>
          </p:nvSpPr>
          <p:spPr>
            <a:xfrm>
              <a:off x="2610468" y="2669461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A52833B-4E17-7F40-B94D-5F8FED5136FC}"/>
                    </a:ext>
                  </a:extLst>
                </p:cNvPr>
                <p:cNvSpPr txBox="1"/>
                <p:nvPr/>
              </p:nvSpPr>
              <p:spPr>
                <a:xfrm>
                  <a:off x="4360315" y="2584372"/>
                  <a:ext cx="376763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1 with Capacity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𝑀𝑏𝑝𝑠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A52833B-4E17-7F40-B94D-5F8FED513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315" y="2584372"/>
                  <a:ext cx="3767634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1007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C71D21-36BC-5947-AD37-33BA94151F02}"/>
              </a:ext>
            </a:extLst>
          </p:cNvPr>
          <p:cNvGrpSpPr/>
          <p:nvPr/>
        </p:nvGrpSpPr>
        <p:grpSpPr>
          <a:xfrm>
            <a:off x="2614452" y="3164474"/>
            <a:ext cx="5518417" cy="638174"/>
            <a:chOff x="2614452" y="3164474"/>
            <a:chExt cx="5518417" cy="638174"/>
          </a:xfrm>
        </p:grpSpPr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054616C0-080B-2445-9526-20FF53E0D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452" y="3574048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67015A95-C891-0D41-A2E7-9975743CA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852" y="357404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31203E8A-3DAE-E64B-8650-DA97D8B52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4452" y="3726448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07058434-72DD-5949-8BD8-5F133843C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852" y="365024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F4664D-0DDF-4141-AB40-B91C596C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852" y="349784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43D75-DF39-C240-8678-24A878B9D03C}"/>
                </a:ext>
              </a:extLst>
            </p:cNvPr>
            <p:cNvSpPr txBox="1"/>
            <p:nvPr/>
          </p:nvSpPr>
          <p:spPr>
            <a:xfrm>
              <a:off x="2615388" y="3249563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069254-B2BB-2648-A7A3-90585867E68F}"/>
                    </a:ext>
                  </a:extLst>
                </p:cNvPr>
                <p:cNvSpPr txBox="1"/>
                <p:nvPr/>
              </p:nvSpPr>
              <p:spPr>
                <a:xfrm>
                  <a:off x="4365235" y="3164474"/>
                  <a:ext cx="376763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2 with Capacity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𝑀𝑏𝑝𝑠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069254-B2BB-2648-A7A3-90585867E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235" y="3164474"/>
                  <a:ext cx="3767634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1347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4E198-6382-324F-85CC-1C4FA3F6D369}"/>
              </a:ext>
            </a:extLst>
          </p:cNvPr>
          <p:cNvGrpSpPr/>
          <p:nvPr/>
        </p:nvGrpSpPr>
        <p:grpSpPr>
          <a:xfrm>
            <a:off x="2619372" y="3744576"/>
            <a:ext cx="5518417" cy="638174"/>
            <a:chOff x="2619372" y="3744576"/>
            <a:chExt cx="5518417" cy="638174"/>
          </a:xfrm>
        </p:grpSpPr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15D73F6B-42CB-B547-84DE-D9049AD44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9372" y="415415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A4E1431-6B1F-4A4B-8018-BA7C2C8E3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772" y="41541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E97CE1BF-D16A-1A4E-A867-41F1D3EC6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9372" y="430655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635A8FE-6268-B84A-A438-52F61A2F4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772" y="423035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EFADF5F-BF9F-6549-9AFB-1D8AD3FA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772" y="407795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455850-86E6-2E40-938B-D5752E1609A5}"/>
                </a:ext>
              </a:extLst>
            </p:cNvPr>
            <p:cNvSpPr txBox="1"/>
            <p:nvPr/>
          </p:nvSpPr>
          <p:spPr>
            <a:xfrm>
              <a:off x="2620308" y="3829665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DF25A15-1C58-164C-94FE-1A2BF490019A}"/>
                    </a:ext>
                  </a:extLst>
                </p:cNvPr>
                <p:cNvSpPr txBox="1"/>
                <p:nvPr/>
              </p:nvSpPr>
              <p:spPr>
                <a:xfrm>
                  <a:off x="4370155" y="3744576"/>
                  <a:ext cx="376763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3 with Capacity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𝑀𝑏𝑝𝑠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DF25A15-1C58-164C-94FE-1A2BF4900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155" y="3744576"/>
                  <a:ext cx="376763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1342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C20B18-AA52-B945-BFB4-EB597A3A1E5C}"/>
              </a:ext>
            </a:extLst>
          </p:cNvPr>
          <p:cNvGrpSpPr/>
          <p:nvPr/>
        </p:nvGrpSpPr>
        <p:grpSpPr>
          <a:xfrm>
            <a:off x="1376520" y="2866105"/>
            <a:ext cx="1029781" cy="2168635"/>
            <a:chOff x="1376520" y="2866105"/>
            <a:chExt cx="1029781" cy="216863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98EAB4-12EB-F748-9EA0-DDAE994C3463}"/>
                </a:ext>
              </a:extLst>
            </p:cNvPr>
            <p:cNvSpPr txBox="1"/>
            <p:nvPr/>
          </p:nvSpPr>
          <p:spPr>
            <a:xfrm>
              <a:off x="1376520" y="2866105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24FB86-235A-4A4D-9E90-A3A7FDDABD6A}"/>
                </a:ext>
              </a:extLst>
            </p:cNvPr>
            <p:cNvSpPr txBox="1"/>
            <p:nvPr/>
          </p:nvSpPr>
          <p:spPr>
            <a:xfrm>
              <a:off x="1381440" y="3446207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34E87C-3238-D440-A5A4-B56C38F8692F}"/>
                </a:ext>
              </a:extLst>
            </p:cNvPr>
            <p:cNvSpPr txBox="1"/>
            <p:nvPr/>
          </p:nvSpPr>
          <p:spPr>
            <a:xfrm>
              <a:off x="1386360" y="4026309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154B14-3F72-2043-BA45-63FDF7642D06}"/>
                </a:ext>
              </a:extLst>
            </p:cNvPr>
            <p:cNvSpPr txBox="1"/>
            <p:nvPr/>
          </p:nvSpPr>
          <p:spPr>
            <a:xfrm>
              <a:off x="1391280" y="4665408"/>
              <a:ext cx="10150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Station 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DFCD02-0C28-9C4A-998C-3B473600AA15}"/>
              </a:ext>
            </a:extLst>
          </p:cNvPr>
          <p:cNvGrpSpPr/>
          <p:nvPr/>
        </p:nvGrpSpPr>
        <p:grpSpPr>
          <a:xfrm>
            <a:off x="2624292" y="4250943"/>
            <a:ext cx="5518417" cy="770906"/>
            <a:chOff x="2624292" y="4250943"/>
            <a:chExt cx="5518417" cy="770906"/>
          </a:xfrm>
        </p:grpSpPr>
        <p:sp>
          <p:nvSpPr>
            <p:cNvPr id="41" name="Line 4">
              <a:extLst>
                <a:ext uri="{FF2B5EF4-FFF2-40B4-BE49-F238E27FC236}">
                  <a16:creationId xmlns:a16="http://schemas.microsoft.com/office/drawing/2014/main" id="{E6EC4AD0-3948-0149-B162-718041543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292" y="4793249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">
              <a:extLst>
                <a:ext uri="{FF2B5EF4-FFF2-40B4-BE49-F238E27FC236}">
                  <a16:creationId xmlns:a16="http://schemas.microsoft.com/office/drawing/2014/main" id="{022EF056-0609-324D-8F97-4F6EFC4C0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692" y="4793249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50810067-F49E-784E-9CD4-8EFE986BB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4292" y="4945649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6CD1744C-7E6C-5949-BC65-6CE52CA40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692" y="4869449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B411C3-029C-F348-B656-0DCC7BA8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92" y="4717049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FB833-EE6F-D341-B692-EA0ABE2271A0}"/>
                </a:ext>
              </a:extLst>
            </p:cNvPr>
            <p:cNvSpPr txBox="1"/>
            <p:nvPr/>
          </p:nvSpPr>
          <p:spPr>
            <a:xfrm>
              <a:off x="2625228" y="4468764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 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B74648-FB74-524A-A314-68B1B3BA5B31}"/>
                    </a:ext>
                  </a:extLst>
                </p:cNvPr>
                <p:cNvSpPr txBox="1"/>
                <p:nvPr/>
              </p:nvSpPr>
              <p:spPr>
                <a:xfrm>
                  <a:off x="4375075" y="4250943"/>
                  <a:ext cx="376763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Channel 4 with Capacity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𝑀𝑏𝑝𝑠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B74648-FB74-524A-A314-68B1B3BA5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075" y="4250943"/>
                  <a:ext cx="3767634" cy="485774"/>
                </a:xfrm>
                <a:prstGeom prst="rect">
                  <a:avLst/>
                </a:prstGeom>
                <a:blipFill>
                  <a:blip r:embed="rId6"/>
                  <a:stretch>
                    <a:fillRect l="-1007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8D64A4F2-375B-E746-8063-490E9D10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8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" y="244925"/>
            <a:ext cx="8382000" cy="58500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Problems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with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 Static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 Allocation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Imagine we use a static allocation of one channel of your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Wifi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 at home and there is some way to divide the channel is equal shares.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How many channels will you create?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Do all your family members or roommates use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Wifi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 at the same time?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How about when you have friends for a party?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The problems with static allocation are: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Computers (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data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 devices) have a </a:t>
            </a:r>
            <a:r>
              <a:rPr lang="en-US" b="1" dirty="0" err="1">
                <a:solidFill>
                  <a:srgbClr val="00B0F0"/>
                </a:solidFill>
                <a:latin typeface="Times New Roman" charset="0"/>
              </a:rPr>
              <a:t>bursty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 traffic: they are silent most of the time and communicate in short bursts.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Since the traffic is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bursty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, channels may not be used most of the time (capacity waste)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During a party, some friends won’t have a channel… or you will have to create smaller shares…that won’t be fully used anyway.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Under some assumptions, the average time to send a packet is much higher than with dynamic allocation (result from Queueing Theory: we will see this later).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79A896D-540F-344A-A3BE-1A31D963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9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bldLvl="2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81261</TotalTime>
  <Words>2965</Words>
  <Application>Microsoft Macintosh PowerPoint</Application>
  <PresentationFormat>On-screen Show (4:3)</PresentationFormat>
  <Paragraphs>395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HGｺﾞｼｯｸE</vt:lpstr>
      <vt:lpstr>ＭＳ Ｐゴシック</vt:lpstr>
      <vt:lpstr>Apple Braille</vt:lpstr>
      <vt:lpstr>Arial</vt:lpstr>
      <vt:lpstr>Calibri</vt:lpstr>
      <vt:lpstr>Cambria Math</vt:lpstr>
      <vt:lpstr>Century Gothic</vt:lpstr>
      <vt:lpstr>Gill Sans MT</vt:lpstr>
      <vt:lpstr>Questrial</vt:lpstr>
      <vt:lpstr>Times New Roman</vt:lpstr>
      <vt:lpstr>Wingdings</vt:lpstr>
      <vt:lpstr>Wingdings 2</vt:lpstr>
      <vt:lpstr>WM_SlideTemplateA_Template</vt:lpstr>
      <vt:lpstr>Introduction to MAC Protocols Evaluation</vt:lpstr>
      <vt:lpstr>PowerPoint Presentation</vt:lpstr>
      <vt:lpstr>Introduction to Medium Access Control</vt:lpstr>
      <vt:lpstr>Where in the OSI Reference Model ?</vt:lpstr>
      <vt:lpstr>Why Do We Need a MAC Layer ?</vt:lpstr>
      <vt:lpstr>How To Manage The Access To A  Broadcast Channel?</vt:lpstr>
      <vt:lpstr>Static Allocation for N Stations</vt:lpstr>
      <vt:lpstr>Example : Static Allocation for 4 Stations</vt:lpstr>
      <vt:lpstr>Problems with Static Allocation</vt:lpstr>
      <vt:lpstr>Dynamic  Allocation for N Stations</vt:lpstr>
      <vt:lpstr>A Key Result from Queueing Theory</vt:lpstr>
      <vt:lpstr>Caveats</vt:lpstr>
      <vt:lpstr>Multiple Access Protocols</vt:lpstr>
      <vt:lpstr>Pure Aloha Evaluation</vt:lpstr>
      <vt:lpstr>Objectives of the Evaluation</vt:lpstr>
      <vt:lpstr>Pure Aloha</vt:lpstr>
      <vt:lpstr>Analysis of Pure Aloha</vt:lpstr>
      <vt:lpstr>Analysis of Pure Aloha (2) (Example)</vt:lpstr>
      <vt:lpstr>Pure Aloha. Let us derive P_0 </vt:lpstr>
      <vt:lpstr>Pure Aloha. Let us derive P_0 </vt:lpstr>
      <vt:lpstr>Pure Aloha. Let us now derive the Throughput  S_ </vt:lpstr>
      <vt:lpstr>Pure Aloha Throughput Plot</vt:lpstr>
      <vt:lpstr>Slotted Aloha Evaluation</vt:lpstr>
      <vt:lpstr>Slotted Aloha</vt:lpstr>
      <vt:lpstr>Analysis of Slotted Aloha (2)</vt:lpstr>
      <vt:lpstr>How Does Sloted Aloha Reduces the Vulnerability Zone?</vt:lpstr>
      <vt:lpstr>Slotted Aloha. Let us derive P_0 </vt:lpstr>
      <vt:lpstr>Slotted Aloha. Let us now derive the Throughput  S_ </vt:lpstr>
      <vt:lpstr>Aloha Throughput Plot</vt:lpstr>
      <vt:lpstr>Word About Carrier Sense Multiple Access CSMA</vt:lpstr>
      <vt:lpstr>Wrap Up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1764</cp:revision>
  <cp:lastPrinted>2018-05-04T14:22:05Z</cp:lastPrinted>
  <dcterms:created xsi:type="dcterms:W3CDTF">2017-11-05T19:40:43Z</dcterms:created>
  <dcterms:modified xsi:type="dcterms:W3CDTF">2019-11-04T21:38:22Z</dcterms:modified>
</cp:coreProperties>
</file>