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639" r:id="rId2"/>
    <p:sldId id="575" r:id="rId3"/>
    <p:sldId id="597" r:id="rId4"/>
    <p:sldId id="625" r:id="rId5"/>
    <p:sldId id="640" r:id="rId6"/>
    <p:sldId id="627" r:id="rId7"/>
    <p:sldId id="628" r:id="rId8"/>
    <p:sldId id="641" r:id="rId9"/>
    <p:sldId id="632" r:id="rId10"/>
    <p:sldId id="645" r:id="rId11"/>
    <p:sldId id="633" r:id="rId12"/>
    <p:sldId id="647" r:id="rId13"/>
    <p:sldId id="648" r:id="rId14"/>
    <p:sldId id="646" r:id="rId15"/>
    <p:sldId id="649" r:id="rId16"/>
    <p:sldId id="642" r:id="rId17"/>
    <p:sldId id="644" r:id="rId18"/>
    <p:sldId id="650" r:id="rId19"/>
    <p:sldId id="634" r:id="rId20"/>
    <p:sldId id="652" r:id="rId21"/>
    <p:sldId id="655" r:id="rId22"/>
    <p:sldId id="653" r:id="rId23"/>
    <p:sldId id="656" r:id="rId24"/>
    <p:sldId id="654" r:id="rId25"/>
    <p:sldId id="659" r:id="rId26"/>
    <p:sldId id="651" r:id="rId27"/>
    <p:sldId id="658" r:id="rId28"/>
    <p:sldId id="637" r:id="rId29"/>
    <p:sldId id="660" r:id="rId30"/>
    <p:sldId id="62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661"/>
  </p:normalViewPr>
  <p:slideViewPr>
    <p:cSldViewPr snapToGrid="0" snapToObjects="1">
      <p:cViewPr varScale="1">
        <p:scale>
          <a:sx n="65" d="100"/>
          <a:sy n="65" d="100"/>
        </p:scale>
        <p:origin x="4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3-01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3-02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3-03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3-04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3-05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Physical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4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Mitigating the Consequences of Fourier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2810685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Consequences of Fourier Theorem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Baseband transmission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Why do we need modems for long distance communications?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MODEM (</a:t>
            </a:r>
            <a:r>
              <a:rPr lang="en-US" dirty="0" err="1">
                <a:solidFill>
                  <a:srgbClr val="3366FF"/>
                </a:solidFill>
              </a:rPr>
              <a:t>MO</a:t>
            </a:r>
            <a:r>
              <a:rPr lang="en-US" dirty="0" err="1">
                <a:solidFill>
                  <a:srgbClr val="7F7F7F"/>
                </a:solidFill>
              </a:rPr>
              <a:t>dulates</a:t>
            </a:r>
            <a:r>
              <a:rPr lang="en-US" dirty="0">
                <a:solidFill>
                  <a:srgbClr val="7F7F7F"/>
                </a:solidFill>
              </a:rPr>
              <a:t> – </a:t>
            </a:r>
            <a:r>
              <a:rPr lang="en-US" dirty="0" err="1">
                <a:solidFill>
                  <a:srgbClr val="3366FF"/>
                </a:solidFill>
              </a:rPr>
              <a:t>DEM</a:t>
            </a:r>
            <a:r>
              <a:rPr lang="en-US" dirty="0" err="1">
                <a:solidFill>
                  <a:srgbClr val="7F7F7F"/>
                </a:solidFill>
              </a:rPr>
              <a:t>odulate</a:t>
            </a:r>
            <a:endParaRPr lang="en-US" dirty="0">
              <a:solidFill>
                <a:srgbClr val="7F7F7F"/>
              </a:solidFill>
            </a:endParaRPr>
          </a:p>
          <a:p>
            <a:pPr marL="308610" lvl="1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Sections 2.2.1-2.2.3 and 2.2.5 (skip 2.2.4)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Consequences of Fourier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6" y="1035784"/>
            <a:ext cx="8229600" cy="472374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Square signals (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baseband transmission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 are badly affected by channels</a:t>
            </a:r>
          </a:p>
          <a:p>
            <a:pPr lvl="1"/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square signals are a </a:t>
            </a:r>
            <a:r>
              <a:rPr lang="en-US" sz="1700" b="1" dirty="0">
                <a:solidFill>
                  <a:srgbClr val="FF0000"/>
                </a:solidFill>
              </a:rPr>
              <a:t>mix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signals of different frequencies</a:t>
            </a:r>
          </a:p>
          <a:p>
            <a:pPr lvl="1"/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Recall: signals of different frequencies are attenuated and delayed differently</a:t>
            </a:r>
          </a:p>
          <a:p>
            <a:pPr lvl="1"/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square signals are distorted.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is only limited ways to increase data rate and fight attenuation, delay, and discrimination (frequency unfairness) (2.5.1)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better media: </a:t>
            </a:r>
          </a:p>
          <a:p>
            <a:pPr lvl="2"/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twisted pair, </a:t>
            </a:r>
          </a:p>
          <a:p>
            <a:pPr lvl="2"/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coaxial cable, </a:t>
            </a:r>
          </a:p>
          <a:p>
            <a:pPr lvl="2"/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fiber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Symbol rate (baud rate) versus bit rate:</a:t>
            </a:r>
          </a:p>
          <a:p>
            <a:pPr lvl="2"/>
            <a:r>
              <a:rPr lang="en-US" sz="16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vocabulary consists of 2</a:t>
            </a:r>
            <a:r>
              <a:rPr lang="en-US" sz="1650" baseline="30000" dirty="0">
                <a:solidFill>
                  <a:srgbClr val="FF0000"/>
                </a:solidFill>
              </a:rPr>
              <a:t>n</a:t>
            </a:r>
            <a:r>
              <a:rPr lang="en-US" sz="16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symbols, </a:t>
            </a:r>
            <a:r>
              <a:rPr lang="en-US" sz="1650" b="1" dirty="0">
                <a:solidFill>
                  <a:srgbClr val="FF0000"/>
                </a:solidFill>
              </a:rPr>
              <a:t>Bit Rate = n Baud Rate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better encoding schemes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NRZ,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NRZI, 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Manchester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11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6475" y="3123757"/>
            <a:ext cx="7569200" cy="3060700"/>
            <a:chOff x="556475" y="3123757"/>
            <a:chExt cx="7569200" cy="3060700"/>
          </a:xfrm>
        </p:grpSpPr>
        <p:pic>
          <p:nvPicPr>
            <p:cNvPr id="4" name="Picture 3" descr="comp4320-m4-PhysicalLayer-BaseBandTransmiss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75" y="3123757"/>
              <a:ext cx="7569200" cy="30607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681975" y="3822650"/>
              <a:ext cx="4336264" cy="12827"/>
            </a:xfrm>
            <a:prstGeom prst="straightConnector1">
              <a:avLst/>
            </a:prstGeom>
            <a:ln w="28575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Better Encoding Schemes for Baseband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6" y="1035784"/>
            <a:ext cx="8229600" cy="18632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Encoding schemes: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NRZ,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NRZI,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Manchester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7396" y="3604581"/>
            <a:ext cx="7958744" cy="56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7396" y="4163337"/>
            <a:ext cx="7958744" cy="85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396" y="5047024"/>
            <a:ext cx="7958744" cy="1207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12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6475" y="3123757"/>
            <a:ext cx="7569200" cy="3060700"/>
            <a:chOff x="556475" y="3123757"/>
            <a:chExt cx="7569200" cy="3060700"/>
          </a:xfrm>
        </p:grpSpPr>
        <p:pic>
          <p:nvPicPr>
            <p:cNvPr id="4" name="Picture 3" descr="comp4320-m4-PhysicalLayer-BaseBandTransmiss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75" y="3123757"/>
              <a:ext cx="7569200" cy="30607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681975" y="3822650"/>
              <a:ext cx="4336264" cy="12827"/>
            </a:xfrm>
            <a:prstGeom prst="straightConnector1">
              <a:avLst/>
            </a:prstGeom>
            <a:ln w="28575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Better Encoding Schemes for Baseband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6" y="1035784"/>
            <a:ext cx="8229600" cy="18632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Encoding schemes: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NRZ,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NRZI,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Manchester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13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8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Better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770"/>
            <a:ext cx="8229600" cy="1927412"/>
          </a:xfrm>
        </p:spPr>
        <p:txBody>
          <a:bodyPr/>
          <a:lstStyle/>
          <a:p>
            <a:r>
              <a:rPr lang="en-US" dirty="0"/>
              <a:t>Guided Transmission Media</a:t>
            </a:r>
          </a:p>
          <a:p>
            <a:pPr lvl="1"/>
            <a:r>
              <a:rPr lang="en-US" dirty="0"/>
              <a:t>Magnetic Media (2.2.1)</a:t>
            </a:r>
          </a:p>
          <a:p>
            <a:pPr lvl="1"/>
            <a:r>
              <a:rPr lang="en-US" dirty="0"/>
              <a:t>Twisted pairs (2.2.2)</a:t>
            </a:r>
          </a:p>
          <a:p>
            <a:pPr lvl="1"/>
            <a:r>
              <a:rPr lang="en-US" dirty="0"/>
              <a:t>Coaxial cable (2.2.3)</a:t>
            </a:r>
          </a:p>
          <a:p>
            <a:pPr lvl="1"/>
            <a:r>
              <a:rPr lang="en-US" dirty="0"/>
              <a:t>Fiber optics (2.2.5) </a:t>
            </a:r>
          </a:p>
          <a:p>
            <a:r>
              <a:rPr lang="en-US" dirty="0"/>
              <a:t>Wireless Transmission</a:t>
            </a:r>
          </a:p>
          <a:p>
            <a:pPr lvl="1"/>
            <a:endParaRPr lang="en-US" dirty="0"/>
          </a:p>
        </p:txBody>
      </p:sp>
      <p:pic>
        <p:nvPicPr>
          <p:cNvPr id="4" name="Picture 3" descr="comp4320-m4-PhysicalLayer-WirelessSpectr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8" y="2873386"/>
            <a:ext cx="5766784" cy="3716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7118" y="2963182"/>
            <a:ext cx="5766784" cy="14623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14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Better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770"/>
            <a:ext cx="8229600" cy="1927412"/>
          </a:xfrm>
        </p:spPr>
        <p:txBody>
          <a:bodyPr/>
          <a:lstStyle/>
          <a:p>
            <a:r>
              <a:rPr lang="en-US" dirty="0"/>
              <a:t>Guided Transmission Media</a:t>
            </a:r>
          </a:p>
          <a:p>
            <a:pPr lvl="1"/>
            <a:r>
              <a:rPr lang="en-US" dirty="0"/>
              <a:t>Magnetic Media (2.2.1)</a:t>
            </a:r>
          </a:p>
          <a:p>
            <a:pPr lvl="1"/>
            <a:r>
              <a:rPr lang="en-US" dirty="0"/>
              <a:t>Twisted pairs (2.2.2)</a:t>
            </a:r>
          </a:p>
          <a:p>
            <a:pPr lvl="1"/>
            <a:r>
              <a:rPr lang="en-US" dirty="0"/>
              <a:t>Coaxial cable (2.2.3)</a:t>
            </a:r>
          </a:p>
          <a:p>
            <a:pPr lvl="1"/>
            <a:r>
              <a:rPr lang="en-US" dirty="0"/>
              <a:t>Fiber optics (2.2.5) </a:t>
            </a:r>
          </a:p>
          <a:p>
            <a:r>
              <a:rPr lang="en-US" dirty="0"/>
              <a:t>Wireless Transmission</a:t>
            </a:r>
          </a:p>
          <a:p>
            <a:pPr lvl="1"/>
            <a:endParaRPr lang="en-US" dirty="0"/>
          </a:p>
        </p:txBody>
      </p:sp>
      <p:pic>
        <p:nvPicPr>
          <p:cNvPr id="4" name="Picture 3" descr="comp4320-m4-PhysicalLayer-WirelessSpectr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8" y="2873386"/>
            <a:ext cx="5766784" cy="3716596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15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9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Baseband Cannot Be Used Long Distances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Modulation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82"/>
            <a:ext cx="8229600" cy="12853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===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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Modulation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such that a signal is made of a limited number of frequencies (2.5.2).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ASK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(Amplitude Shift Keying),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FSK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(Frequency SK),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PSK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(Phase SK)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comp4320-m4-PhysicalLayer-Mod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" y="2088592"/>
            <a:ext cx="5067778" cy="4525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899063"/>
            <a:ext cx="5675149" cy="1205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117687"/>
            <a:ext cx="5675149" cy="1205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336310"/>
            <a:ext cx="5675149" cy="127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210" y="34891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ASK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71" y="47960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FSK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932" y="63081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PSK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16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7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  <p:bldP spid="6" grpId="0" animBg="1"/>
      <p:bldP spid="7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Baseband Cannot Go On Long Distances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Modulation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882"/>
            <a:ext cx="8229600" cy="12853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===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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Modulation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such that a signal is made of a limited number of frequencies (2.5.2).</a:t>
            </a:r>
          </a:p>
          <a:p>
            <a:pPr lvl="1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ASK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(Amplitude Shift Keying),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FSK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(Frequency SK),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PSK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(Phase SK)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comp4320-m4-PhysicalLayer-Mod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" y="2088592"/>
            <a:ext cx="5067778" cy="45256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210" y="34891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ASK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071" y="47960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FSK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32" y="63081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PSK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17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3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Consequences of Maximal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Consequences of the Capacity Limit (bit rates)</a:t>
            </a:r>
          </a:p>
          <a:p>
            <a:pPr lvl="1"/>
            <a:r>
              <a:rPr lang="en-US" dirty="0" err="1">
                <a:solidFill>
                  <a:srgbClr val="7F7F7F"/>
                </a:solidFill>
              </a:rPr>
              <a:t>Nyquist</a:t>
            </a:r>
            <a:r>
              <a:rPr lang="en-US" dirty="0">
                <a:solidFill>
                  <a:srgbClr val="7F7F7F"/>
                </a:solidFill>
              </a:rPr>
              <a:t>/Shannon Limits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How to share the channel?</a:t>
            </a:r>
          </a:p>
          <a:p>
            <a:pPr lvl="1"/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Sections 2.5.1, 2.5.3-2.5.5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5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Consequences of the Capacity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61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Multiple users must share the medium</a:t>
            </a:r>
          </a:p>
          <a:p>
            <a:pPr lvl="1"/>
            <a:r>
              <a:rPr lang="en-US" sz="2800" dirty="0">
                <a:solidFill>
                  <a:srgbClr val="7F7F7F"/>
                </a:solidFill>
              </a:rPr>
              <a:t>How to share?</a:t>
            </a:r>
            <a:endParaRPr lang="en-US" sz="2400" dirty="0">
              <a:solidFill>
                <a:srgbClr val="7F7F7F"/>
              </a:solidFill>
            </a:endParaRPr>
          </a:p>
          <a:p>
            <a:pPr lvl="2"/>
            <a:r>
              <a:rPr lang="en-US" sz="2250" dirty="0">
                <a:solidFill>
                  <a:srgbClr val="7F7F7F"/>
                </a:solidFill>
              </a:rPr>
              <a:t>Frequency division multiplexing (FDM) (2.5.3)</a:t>
            </a:r>
            <a:endParaRPr lang="en-US" sz="2650" dirty="0">
              <a:solidFill>
                <a:srgbClr val="7F7F7F"/>
              </a:solidFill>
            </a:endParaRPr>
          </a:p>
          <a:p>
            <a:pPr lvl="2"/>
            <a:r>
              <a:rPr lang="en-US" sz="2400" dirty="0">
                <a:solidFill>
                  <a:srgbClr val="7F7F7F"/>
                </a:solidFill>
              </a:rPr>
              <a:t>Time division multiplexing (TDM) (Section 2.5.4) </a:t>
            </a:r>
          </a:p>
          <a:p>
            <a:pPr lvl="2"/>
            <a:r>
              <a:rPr lang="en-US" sz="2400" dirty="0">
                <a:solidFill>
                  <a:srgbClr val="7F7F7F"/>
                </a:solidFill>
              </a:rPr>
              <a:t>Code Division Multiplexing (2.5.5)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19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r>
              <a:rPr lang="en-US" sz="2100" b="1" dirty="0"/>
              <a:t>Objectives</a:t>
            </a:r>
          </a:p>
          <a:p>
            <a:pPr lvl="1"/>
            <a:r>
              <a:rPr lang="en-US" dirty="0"/>
              <a:t>Learn and understand the physical layer in the  </a:t>
            </a:r>
            <a:r>
              <a:rPr lang="en-US" dirty="0">
                <a:solidFill>
                  <a:srgbClr val="FF6600"/>
                </a:solidFill>
              </a:rPr>
              <a:t>OSI Reference Model</a:t>
            </a: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effects of a medium on a signal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techniques to mitigate the above effects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relationships between bitrate, transmission time, propagation time</a:t>
            </a:r>
            <a:r>
              <a:rPr lang="en-US" dirty="0"/>
              <a:t>.</a:t>
            </a:r>
          </a:p>
          <a:p>
            <a:pPr lvl="1"/>
            <a:endParaRPr lang="en-US" dirty="0">
              <a:solidFill>
                <a:srgbClr val="FF6600"/>
              </a:solidFill>
            </a:endParaRPr>
          </a:p>
          <a:p>
            <a:r>
              <a:rPr lang="en-US" sz="2300" b="1" dirty="0"/>
              <a:t>Requirements</a:t>
            </a:r>
          </a:p>
          <a:p>
            <a:pPr lvl="1"/>
            <a:r>
              <a:rPr lang="en-US" dirty="0"/>
              <a:t>Know the OSI Reference Model</a:t>
            </a:r>
          </a:p>
          <a:p>
            <a:pPr lvl="1"/>
            <a:r>
              <a:rPr lang="en-US" dirty="0"/>
              <a:t>Read Sections 2.1.1 and 2.1.3</a:t>
            </a:r>
          </a:p>
          <a:p>
            <a:pPr lvl="1"/>
            <a:r>
              <a:rPr lang="en-US" dirty="0"/>
              <a:t>Read Section 2.3.1</a:t>
            </a:r>
          </a:p>
          <a:p>
            <a:pPr lvl="1"/>
            <a:r>
              <a:rPr lang="en-US" dirty="0"/>
              <a:t>Read 2.5.1-2.5.3</a:t>
            </a:r>
          </a:p>
          <a:p>
            <a:pPr lvl="1"/>
            <a:r>
              <a:rPr lang="en-US" dirty="0"/>
              <a:t>Read 2.4.4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Frequency Division Multiplexing (FDM)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61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A medium is divided in multiple channels</a:t>
            </a:r>
          </a:p>
          <a:p>
            <a:r>
              <a:rPr lang="en-US" sz="2800" dirty="0">
                <a:solidFill>
                  <a:srgbClr val="7F7F7F"/>
                </a:solidFill>
              </a:rPr>
              <a:t>Each channel is carried on different frequency bands.</a:t>
            </a:r>
          </a:p>
          <a:p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20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12284-6957-F642-86F4-08D209C4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2370070"/>
            <a:ext cx="6410531" cy="3934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E8843E-069F-004B-94B5-159CBEC1C135}"/>
              </a:ext>
            </a:extLst>
          </p:cNvPr>
          <p:cNvSpPr/>
          <p:nvPr/>
        </p:nvSpPr>
        <p:spPr>
          <a:xfrm>
            <a:off x="1650670" y="2790700"/>
            <a:ext cx="2671948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B097E-3E42-F34A-B303-8248E9DAC8C6}"/>
              </a:ext>
            </a:extLst>
          </p:cNvPr>
          <p:cNvSpPr/>
          <p:nvPr/>
        </p:nvSpPr>
        <p:spPr>
          <a:xfrm>
            <a:off x="1672444" y="3905000"/>
            <a:ext cx="2671948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5305FB-3F13-AA47-BCCA-B9E5685CCAA4}"/>
              </a:ext>
            </a:extLst>
          </p:cNvPr>
          <p:cNvSpPr/>
          <p:nvPr/>
        </p:nvSpPr>
        <p:spPr>
          <a:xfrm>
            <a:off x="1694218" y="5090554"/>
            <a:ext cx="2671948" cy="953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5711D-2D86-8847-962E-DB152E0CBA4B}"/>
              </a:ext>
            </a:extLst>
          </p:cNvPr>
          <p:cNvSpPr/>
          <p:nvPr/>
        </p:nvSpPr>
        <p:spPr>
          <a:xfrm>
            <a:off x="4239491" y="2540708"/>
            <a:ext cx="522514" cy="3515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7F38F-9426-8E4E-A2F9-B739A19A0343}"/>
              </a:ext>
            </a:extLst>
          </p:cNvPr>
          <p:cNvSpPr/>
          <p:nvPr/>
        </p:nvSpPr>
        <p:spPr>
          <a:xfrm>
            <a:off x="4746176" y="2528832"/>
            <a:ext cx="2319641" cy="3515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Frequency Division Multiplexing (FDM)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61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A medium is divided in multiple channels</a:t>
            </a:r>
          </a:p>
          <a:p>
            <a:r>
              <a:rPr lang="en-US" sz="2800" dirty="0">
                <a:solidFill>
                  <a:srgbClr val="7F7F7F"/>
                </a:solidFill>
              </a:rPr>
              <a:t>Each channel is carried on different frequency bands.</a:t>
            </a:r>
          </a:p>
          <a:p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21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12284-6957-F642-86F4-08D209C4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2370070"/>
            <a:ext cx="6410531" cy="39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8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Time Division Multiplexing (TDM)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61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rgbClr val="7F7F7F"/>
                </a:solidFill>
              </a:rPr>
              <a:t>A medium is used in turns (round robin) by multiple users.</a:t>
            </a:r>
          </a:p>
          <a:p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22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FF1C6-5982-5041-A781-C96BBC40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22" y="2690256"/>
            <a:ext cx="75438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469687-0BAD-374D-9C66-15363D848C6A}"/>
              </a:ext>
            </a:extLst>
          </p:cNvPr>
          <p:cNvSpPr/>
          <p:nvPr/>
        </p:nvSpPr>
        <p:spPr>
          <a:xfrm>
            <a:off x="2766951" y="2816974"/>
            <a:ext cx="1781298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0D789-15FF-C741-A313-9E7493F312C2}"/>
              </a:ext>
            </a:extLst>
          </p:cNvPr>
          <p:cNvSpPr/>
          <p:nvPr/>
        </p:nvSpPr>
        <p:spPr>
          <a:xfrm>
            <a:off x="4611337" y="2858984"/>
            <a:ext cx="708808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8C940-63B1-064F-A4AB-5894834D5F1C}"/>
              </a:ext>
            </a:extLst>
          </p:cNvPr>
          <p:cNvSpPr/>
          <p:nvPr/>
        </p:nvSpPr>
        <p:spPr>
          <a:xfrm>
            <a:off x="5297879" y="3027712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F4541-C883-2B4B-BBB1-B82FD8211EF8}"/>
              </a:ext>
            </a:extLst>
          </p:cNvPr>
          <p:cNvSpPr/>
          <p:nvPr/>
        </p:nvSpPr>
        <p:spPr>
          <a:xfrm>
            <a:off x="5663793" y="3077689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0AB24-A03F-2B4B-A76B-9FE6C8C59BD4}"/>
              </a:ext>
            </a:extLst>
          </p:cNvPr>
          <p:cNvSpPr/>
          <p:nvPr/>
        </p:nvSpPr>
        <p:spPr>
          <a:xfrm>
            <a:off x="6029707" y="3127666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4207F3-7C49-8F43-8833-D23F7B3791C2}"/>
              </a:ext>
            </a:extLst>
          </p:cNvPr>
          <p:cNvSpPr/>
          <p:nvPr/>
        </p:nvSpPr>
        <p:spPr>
          <a:xfrm>
            <a:off x="6395621" y="3177643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6F6FBA-FA2D-B14A-9CC8-37C6CFED9CA9}"/>
              </a:ext>
            </a:extLst>
          </p:cNvPr>
          <p:cNvSpPr/>
          <p:nvPr/>
        </p:nvSpPr>
        <p:spPr>
          <a:xfrm>
            <a:off x="6761535" y="3227620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ACFF44-6516-2045-ACA3-8FC7F6338D41}"/>
              </a:ext>
            </a:extLst>
          </p:cNvPr>
          <p:cNvSpPr/>
          <p:nvPr/>
        </p:nvSpPr>
        <p:spPr>
          <a:xfrm>
            <a:off x="7127449" y="2956965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BA38CC-C4CC-8344-9B6C-5E213DB177B7}"/>
              </a:ext>
            </a:extLst>
          </p:cNvPr>
          <p:cNvSpPr/>
          <p:nvPr/>
        </p:nvSpPr>
        <p:spPr>
          <a:xfrm>
            <a:off x="7493363" y="2686310"/>
            <a:ext cx="378526" cy="15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Time Division Multiplexing (TDM)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61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rgbClr val="7F7F7F"/>
                </a:solidFill>
              </a:rPr>
              <a:t>A medium is used in turns (round robin) by multiple users.</a:t>
            </a:r>
          </a:p>
          <a:p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23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FF1C6-5982-5041-A781-C96BBC40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22" y="2690256"/>
            <a:ext cx="7543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2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Code Division Multiplexing Access (CDMA)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5362"/>
            <a:ext cx="8425543" cy="2311610"/>
          </a:xfrm>
        </p:spPr>
        <p:txBody>
          <a:bodyPr/>
          <a:lstStyle/>
          <a:p>
            <a:r>
              <a:rPr lang="en-US" sz="2400" dirty="0">
                <a:solidFill>
                  <a:srgbClr val="7F7F7F"/>
                </a:solidFill>
              </a:rPr>
              <a:t>Different stations A and B are assigned codes (chip sequences) </a:t>
            </a:r>
            <a:r>
              <a:rPr lang="en-US" sz="2400" b="1" i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7F7F7F"/>
                </a:solidFill>
              </a:rPr>
              <a:t> and </a:t>
            </a:r>
            <a:r>
              <a:rPr lang="en-US" sz="2400" b="1" i="1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7F7F7F"/>
                </a:solidFill>
              </a:rPr>
              <a:t> for each bit such that </a:t>
            </a:r>
            <a:r>
              <a:rPr lang="en-US" sz="2400" b="1" i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7F7F7F"/>
                </a:solidFill>
              </a:rPr>
              <a:t> and </a:t>
            </a:r>
            <a:r>
              <a:rPr lang="en-US" sz="2400" b="1" i="1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7F7F7F"/>
                </a:solidFill>
              </a:rPr>
              <a:t> are </a:t>
            </a:r>
            <a:r>
              <a:rPr lang="en-US" sz="2400" dirty="0">
                <a:solidFill>
                  <a:srgbClr val="FF0000"/>
                </a:solidFill>
              </a:rPr>
              <a:t>orthogonal</a:t>
            </a:r>
            <a:r>
              <a:rPr lang="en-US" sz="2400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  <a:sym typeface="Wingdings" pitchFamily="2" charset="2"/>
              </a:rPr>
              <a:t></a:t>
            </a:r>
            <a:r>
              <a:rPr lang="en-US" sz="2400" b="1" i="1" dirty="0">
                <a:solidFill>
                  <a:srgbClr val="0070C0"/>
                </a:solidFill>
              </a:rPr>
              <a:t> a. b = 0</a:t>
            </a:r>
            <a:endParaRPr lang="en-US" sz="2400" dirty="0">
              <a:solidFill>
                <a:srgbClr val="7F7F7F"/>
              </a:solidFill>
            </a:endParaRP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Example:</a:t>
            </a:r>
            <a:endParaRPr lang="en-US" sz="1600" dirty="0">
              <a:solidFill>
                <a:srgbClr val="7F7F7F"/>
              </a:solidFill>
            </a:endParaRP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send 0 (resp.1) using the chip 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, Station A sends –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(resp. 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).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send 0 (resp.1) using the chip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, Station B sends –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 (resp.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 Suppose that </a:t>
            </a:r>
            <a:r>
              <a:rPr lang="en-US" sz="1600" b="1" dirty="0">
                <a:solidFill>
                  <a:srgbClr val="FF0000"/>
                </a:solidFill>
              </a:rPr>
              <a:t>Station A sends 1 </a:t>
            </a:r>
            <a:r>
              <a:rPr lang="en-US" sz="1600" dirty="0">
                <a:solidFill>
                  <a:srgbClr val="7F7F7F"/>
                </a:solidFill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) and Station B sends 1 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  A receiver will see the superposition of both signals, i.e. </a:t>
            </a:r>
            <a:r>
              <a:rPr lang="en-US" sz="1600" b="1" i="1" dirty="0">
                <a:solidFill>
                  <a:srgbClr val="0070C0"/>
                </a:solidFill>
              </a:rPr>
              <a:t>S = a + b</a:t>
            </a:r>
            <a:r>
              <a:rPr lang="en-US" sz="1600" dirty="0">
                <a:solidFill>
                  <a:srgbClr val="7F7F7F"/>
                </a:solidFill>
              </a:rPr>
              <a:t>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How can a receiver know what Station A sent?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extract </a:t>
            </a:r>
            <a:r>
              <a:rPr lang="en-US" sz="1600" b="1" i="1" dirty="0">
                <a:solidFill>
                  <a:srgbClr val="7F7F7F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from S, a receiver must multiply S by ….</a:t>
            </a: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Suppose that </a:t>
            </a:r>
            <a:r>
              <a:rPr lang="en-US" sz="1600" b="1" dirty="0">
                <a:solidFill>
                  <a:srgbClr val="FF0000"/>
                </a:solidFill>
              </a:rPr>
              <a:t>Station A sends 0 </a:t>
            </a:r>
            <a:r>
              <a:rPr lang="en-US" sz="1600" dirty="0">
                <a:solidFill>
                  <a:srgbClr val="7F7F7F"/>
                </a:solidFill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-a</a:t>
            </a:r>
            <a:r>
              <a:rPr lang="en-US" sz="1600" dirty="0">
                <a:solidFill>
                  <a:srgbClr val="7F7F7F"/>
                </a:solidFill>
              </a:rPr>
              <a:t>) and Station B sends 1 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  A receiver will see the superposition of both signals, i.e. S = -a + b.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How can a receiver know what Station A sent?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extract </a:t>
            </a:r>
            <a:r>
              <a:rPr lang="en-US" sz="1600" b="1" i="1" dirty="0">
                <a:solidFill>
                  <a:srgbClr val="7F7F7F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from S, a receiver must multiply S by ….</a:t>
            </a:r>
          </a:p>
          <a:p>
            <a:pPr marL="720090" lvl="2" indent="0">
              <a:buNone/>
            </a:pP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24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A91BB-2817-3B4B-9151-BE21EC75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20" y="3797131"/>
            <a:ext cx="5664200" cy="1346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DF0F5C-2A50-144D-8920-50467F885D26}"/>
              </a:ext>
            </a:extLst>
          </p:cNvPr>
          <p:cNvSpPr/>
          <p:nvPr/>
        </p:nvSpPr>
        <p:spPr>
          <a:xfrm>
            <a:off x="2499920" y="3797131"/>
            <a:ext cx="1205180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421F7-8DE9-9F4E-84DA-DFB85453E5EC}"/>
              </a:ext>
            </a:extLst>
          </p:cNvPr>
          <p:cNvSpPr/>
          <p:nvPr/>
        </p:nvSpPr>
        <p:spPr>
          <a:xfrm>
            <a:off x="3705101" y="3795156"/>
            <a:ext cx="771896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095C9-BFEC-A547-B542-AB3A90B654DA}"/>
              </a:ext>
            </a:extLst>
          </p:cNvPr>
          <p:cNvSpPr/>
          <p:nvPr/>
        </p:nvSpPr>
        <p:spPr>
          <a:xfrm>
            <a:off x="4476997" y="3795156"/>
            <a:ext cx="2731324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25C75-6760-6A43-97ED-1C83C9EB5391}"/>
              </a:ext>
            </a:extLst>
          </p:cNvPr>
          <p:cNvSpPr/>
          <p:nvPr/>
        </p:nvSpPr>
        <p:spPr>
          <a:xfrm>
            <a:off x="2499919" y="4120741"/>
            <a:ext cx="1318161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71D276-844E-2F48-99D5-1006C42475C4}"/>
              </a:ext>
            </a:extLst>
          </p:cNvPr>
          <p:cNvSpPr/>
          <p:nvPr/>
        </p:nvSpPr>
        <p:spPr>
          <a:xfrm>
            <a:off x="3818081" y="4118766"/>
            <a:ext cx="955799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A28D6D-B853-874D-AC41-AA1A5218D3B9}"/>
              </a:ext>
            </a:extLst>
          </p:cNvPr>
          <p:cNvSpPr/>
          <p:nvPr/>
        </p:nvSpPr>
        <p:spPr>
          <a:xfrm>
            <a:off x="4773881" y="4118766"/>
            <a:ext cx="3158834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64AF9-B17C-A84E-B95B-BB25E09793D2}"/>
              </a:ext>
            </a:extLst>
          </p:cNvPr>
          <p:cNvSpPr/>
          <p:nvPr/>
        </p:nvSpPr>
        <p:spPr>
          <a:xfrm>
            <a:off x="2499920" y="4427523"/>
            <a:ext cx="1205180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F7169-BA5F-0847-AB80-A878D7F55F11}"/>
              </a:ext>
            </a:extLst>
          </p:cNvPr>
          <p:cNvSpPr/>
          <p:nvPr/>
        </p:nvSpPr>
        <p:spPr>
          <a:xfrm>
            <a:off x="3705101" y="4425548"/>
            <a:ext cx="771896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FC93C-1DB1-6046-AE63-57005E9946F7}"/>
              </a:ext>
            </a:extLst>
          </p:cNvPr>
          <p:cNvSpPr/>
          <p:nvPr/>
        </p:nvSpPr>
        <p:spPr>
          <a:xfrm>
            <a:off x="4476997" y="4425548"/>
            <a:ext cx="3455718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625EA-2639-BC45-ACFD-D2E108D59AA0}"/>
              </a:ext>
            </a:extLst>
          </p:cNvPr>
          <p:cNvSpPr/>
          <p:nvPr/>
        </p:nvSpPr>
        <p:spPr>
          <a:xfrm>
            <a:off x="2509814" y="4746176"/>
            <a:ext cx="1205180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A626E3-F01F-6C4B-917A-B84807FD0F59}"/>
              </a:ext>
            </a:extLst>
          </p:cNvPr>
          <p:cNvSpPr/>
          <p:nvPr/>
        </p:nvSpPr>
        <p:spPr>
          <a:xfrm>
            <a:off x="3714995" y="4744201"/>
            <a:ext cx="953988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5493EB-985C-DE46-A936-AFCFFE66E7DA}"/>
              </a:ext>
            </a:extLst>
          </p:cNvPr>
          <p:cNvSpPr/>
          <p:nvPr/>
        </p:nvSpPr>
        <p:spPr>
          <a:xfrm>
            <a:off x="4678877" y="4744201"/>
            <a:ext cx="3263731" cy="32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F7F7F"/>
                </a:solidFill>
              </a:rPr>
              <a:t>Code Division Multiplexing Access (CDMA)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5362"/>
            <a:ext cx="8425543" cy="2311610"/>
          </a:xfrm>
        </p:spPr>
        <p:txBody>
          <a:bodyPr/>
          <a:lstStyle/>
          <a:p>
            <a:r>
              <a:rPr lang="en-US" sz="2400" dirty="0">
                <a:solidFill>
                  <a:srgbClr val="7F7F7F"/>
                </a:solidFill>
              </a:rPr>
              <a:t>Different stations A and B are assigned codes (chip sequences) </a:t>
            </a:r>
            <a:r>
              <a:rPr lang="en-US" sz="2400" b="1" i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7F7F7F"/>
                </a:solidFill>
              </a:rPr>
              <a:t> and </a:t>
            </a:r>
            <a:r>
              <a:rPr lang="en-US" sz="2400" b="1" i="1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7F7F7F"/>
                </a:solidFill>
              </a:rPr>
              <a:t> for each bit such that </a:t>
            </a:r>
            <a:r>
              <a:rPr lang="en-US" sz="2400" b="1" i="1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7F7F7F"/>
                </a:solidFill>
              </a:rPr>
              <a:t> and </a:t>
            </a:r>
            <a:r>
              <a:rPr lang="en-US" sz="2400" b="1" i="1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7F7F7F"/>
                </a:solidFill>
              </a:rPr>
              <a:t> are </a:t>
            </a:r>
            <a:r>
              <a:rPr lang="en-US" sz="2400" dirty="0">
                <a:solidFill>
                  <a:srgbClr val="FF0000"/>
                </a:solidFill>
              </a:rPr>
              <a:t>orthogonal</a:t>
            </a:r>
            <a:r>
              <a:rPr lang="en-US" sz="2400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  <a:sym typeface="Wingdings" pitchFamily="2" charset="2"/>
              </a:rPr>
              <a:t></a:t>
            </a:r>
            <a:r>
              <a:rPr lang="en-US" sz="2400" b="1" i="1" dirty="0">
                <a:solidFill>
                  <a:srgbClr val="0070C0"/>
                </a:solidFill>
              </a:rPr>
              <a:t> a. b = 0</a:t>
            </a:r>
            <a:endParaRPr lang="en-US" sz="2400" dirty="0">
              <a:solidFill>
                <a:srgbClr val="7F7F7F"/>
              </a:solidFill>
            </a:endParaRP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Example:</a:t>
            </a:r>
            <a:endParaRPr lang="en-US" sz="1600" dirty="0">
              <a:solidFill>
                <a:srgbClr val="7F7F7F"/>
              </a:solidFill>
            </a:endParaRP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send 0 (resp.1) using the chip 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, Station A sends –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(resp. 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).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send 0 (resp.1) using the chip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, Station B sends –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 (resp.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 Suppose that </a:t>
            </a:r>
            <a:r>
              <a:rPr lang="en-US" sz="1600" b="1" dirty="0">
                <a:solidFill>
                  <a:srgbClr val="FF0000"/>
                </a:solidFill>
              </a:rPr>
              <a:t>Station A sends 1 </a:t>
            </a:r>
            <a:r>
              <a:rPr lang="en-US" sz="1600" dirty="0">
                <a:solidFill>
                  <a:srgbClr val="7F7F7F"/>
                </a:solidFill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) and Station B sends 1 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  A receiver will see the superposition of both signals, i.e. </a:t>
            </a:r>
            <a:r>
              <a:rPr lang="en-US" sz="1600" b="1" i="1" dirty="0">
                <a:solidFill>
                  <a:srgbClr val="0070C0"/>
                </a:solidFill>
              </a:rPr>
              <a:t>S = a + b</a:t>
            </a:r>
            <a:r>
              <a:rPr lang="en-US" sz="1600" dirty="0">
                <a:solidFill>
                  <a:srgbClr val="7F7F7F"/>
                </a:solidFill>
              </a:rPr>
              <a:t>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How can a receiver know what Station A sent?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extract </a:t>
            </a:r>
            <a:r>
              <a:rPr lang="en-US" sz="1600" b="1" i="1" dirty="0">
                <a:solidFill>
                  <a:srgbClr val="7F7F7F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from S, a receiver must multiply S by ….</a:t>
            </a: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endParaRPr lang="en-US" sz="1600" dirty="0">
              <a:solidFill>
                <a:srgbClr val="7F7F7F"/>
              </a:solidFill>
            </a:endParaRP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Suppose that </a:t>
            </a:r>
            <a:r>
              <a:rPr lang="en-US" sz="1600" b="1" dirty="0">
                <a:solidFill>
                  <a:srgbClr val="FF0000"/>
                </a:solidFill>
              </a:rPr>
              <a:t>Station A sends 0 </a:t>
            </a:r>
            <a:r>
              <a:rPr lang="en-US" sz="1600" dirty="0">
                <a:solidFill>
                  <a:srgbClr val="7F7F7F"/>
                </a:solidFill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-a</a:t>
            </a:r>
            <a:r>
              <a:rPr lang="en-US" sz="1600" dirty="0">
                <a:solidFill>
                  <a:srgbClr val="7F7F7F"/>
                </a:solidFill>
              </a:rPr>
              <a:t>) and Station B sends 1 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7F7F7F"/>
                </a:solidFill>
              </a:rPr>
              <a:t>).  A receiver will see the superposition of both signals, i.e. S = -a + b.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How can a receiver know what Station A sent?</a:t>
            </a:r>
          </a:p>
          <a:p>
            <a:pPr lvl="2"/>
            <a:r>
              <a:rPr lang="en-US" sz="1600" dirty="0">
                <a:solidFill>
                  <a:srgbClr val="7F7F7F"/>
                </a:solidFill>
              </a:rPr>
              <a:t>To extract </a:t>
            </a:r>
            <a:r>
              <a:rPr lang="en-US" sz="1600" b="1" i="1" dirty="0">
                <a:solidFill>
                  <a:srgbClr val="7F7F7F"/>
                </a:solidFill>
              </a:rPr>
              <a:t>a</a:t>
            </a:r>
            <a:r>
              <a:rPr lang="en-US" sz="1600" dirty="0">
                <a:solidFill>
                  <a:srgbClr val="7F7F7F"/>
                </a:solidFill>
              </a:rPr>
              <a:t> from S, a receiver must multiply S by ….</a:t>
            </a:r>
          </a:p>
          <a:p>
            <a:pPr marL="720090" lvl="2" indent="0">
              <a:buNone/>
            </a:pP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25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A91BB-2817-3B4B-9151-BE21EC75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20" y="3797131"/>
            <a:ext cx="5664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5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Delay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Delay components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Transmission time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Propagation time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Queueing delay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4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Delay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7F7F7F"/>
                </a:solidFill>
              </a:rPr>
              <a:pPr algn="r" eaLnBrk="1" hangingPunct="1"/>
              <a:t>27</a:t>
            </a:fld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7DEF65-1A33-CE44-A233-B85159A3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Sender</a:t>
            </a: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0AD1793F-79DA-D649-82A7-201BC1360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B35A6A7-494A-EE4B-9740-94A5CC05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050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Receiver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9D42BD0-88A3-6F4B-86C5-E9DDC72CC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775" y="2780800"/>
            <a:ext cx="2191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Bandwidth (bit rate)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F432FE04-9E23-BE4A-A6DC-E45B84C6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00400"/>
            <a:ext cx="19677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Propagation Time</a:t>
            </a: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96A2F2D1-6153-3145-829B-91092CEA0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00400"/>
            <a:ext cx="6781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3863CFD7-74E5-8346-839A-B95592D30B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Text Box 36">
            <a:extLst>
              <a:ext uri="{FF2B5EF4-FFF2-40B4-BE49-F238E27FC236}">
                <a16:creationId xmlns:a16="http://schemas.microsoft.com/office/drawing/2014/main" id="{F91C4943-23B2-5A42-A666-EA8EF9B1A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057" y="4038600"/>
            <a:ext cx="2469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1" dirty="0"/>
              <a:t>Travel Time</a:t>
            </a:r>
          </a:p>
          <a:p>
            <a:pPr algn="ctr">
              <a:defRPr/>
            </a:pPr>
            <a:r>
              <a:rPr lang="en-US" b="1" i="1" dirty="0">
                <a:solidFill>
                  <a:srgbClr val="FF0000"/>
                </a:solidFill>
                <a:cs typeface="+mn-cs"/>
              </a:rPr>
              <a:t>Propagation Time (</a:t>
            </a:r>
            <a:r>
              <a:rPr lang="en-US" b="1" i="1" dirty="0" err="1">
                <a:solidFill>
                  <a:srgbClr val="FF0000"/>
                </a:solidFill>
                <a:cs typeface="+mn-cs"/>
              </a:rPr>
              <a:t>Tp</a:t>
            </a:r>
            <a:r>
              <a:rPr lang="en-US" b="1" i="1" dirty="0">
                <a:solidFill>
                  <a:srgbClr val="FF0000"/>
                </a:solidFill>
                <a:cs typeface="+mn-cs"/>
              </a:rPr>
              <a:t>)</a:t>
            </a:r>
          </a:p>
        </p:txBody>
      </p:sp>
      <p:grpSp>
        <p:nvGrpSpPr>
          <p:cNvPr id="15" name="Group 59">
            <a:extLst>
              <a:ext uri="{FF2B5EF4-FFF2-40B4-BE49-F238E27FC236}">
                <a16:creationId xmlns:a16="http://schemas.microsoft.com/office/drawing/2014/main" id="{F703F9F4-475E-634A-AF51-1F3D0C230ABE}"/>
              </a:ext>
            </a:extLst>
          </p:cNvPr>
          <p:cNvGrpSpPr>
            <a:grpSpLocks/>
          </p:cNvGrpSpPr>
          <p:nvPr/>
        </p:nvGrpSpPr>
        <p:grpSpPr bwMode="auto">
          <a:xfrm>
            <a:off x="201614" y="3810000"/>
            <a:ext cx="3455989" cy="923925"/>
            <a:chOff x="127" y="2400"/>
            <a:chExt cx="2177" cy="582"/>
          </a:xfrm>
        </p:grpSpPr>
        <p:sp>
          <p:nvSpPr>
            <p:cNvPr id="16" name="Text Box 48">
              <a:extLst>
                <a:ext uri="{FF2B5EF4-FFF2-40B4-BE49-F238E27FC236}">
                  <a16:creationId xmlns:a16="http://schemas.microsoft.com/office/drawing/2014/main" id="{D585F9C6-640A-AC44-BE81-E0263E8AE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" y="2400"/>
              <a:ext cx="126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1" dirty="0"/>
                <a:t>L</a:t>
              </a:r>
              <a:r>
                <a:rPr lang="en-US" i="1" dirty="0">
                  <a:cs typeface="+mn-cs"/>
                </a:rPr>
                <a:t>oading Time</a:t>
              </a:r>
            </a:p>
            <a:p>
              <a:pPr algn="ctr">
                <a:defRPr/>
              </a:pPr>
              <a:r>
                <a:rPr lang="en-US" b="1" i="1" dirty="0">
                  <a:solidFill>
                    <a:srgbClr val="FF0000"/>
                  </a:solidFill>
                </a:rPr>
                <a:t>Transmission Time</a:t>
              </a:r>
            </a:p>
            <a:p>
              <a:pPr>
                <a:defRPr/>
              </a:pPr>
              <a:endParaRPr lang="en-US" i="1" dirty="0">
                <a:cs typeface="+mn-cs"/>
              </a:endParaRPr>
            </a:p>
          </p:txBody>
        </p: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B084745C-B3E4-9F46-B96C-6595AC9E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448"/>
              <a:ext cx="672" cy="528"/>
              <a:chOff x="1344" y="2448"/>
              <a:chExt cx="672" cy="528"/>
            </a:xfrm>
          </p:grpSpPr>
          <p:sp>
            <p:nvSpPr>
              <p:cNvPr id="18" name="Line 49">
                <a:extLst>
                  <a:ext uri="{FF2B5EF4-FFF2-40B4-BE49-F238E27FC236}">
                    <a16:creationId xmlns:a16="http://schemas.microsoft.com/office/drawing/2014/main" id="{6338D82D-E988-7048-A52B-4AF552E80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" name="Line 50">
                <a:extLst>
                  <a:ext uri="{FF2B5EF4-FFF2-40B4-BE49-F238E27FC236}">
                    <a16:creationId xmlns:a16="http://schemas.microsoft.com/office/drawing/2014/main" id="{2ABFBCFB-7327-FB43-AE5A-DFE760001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4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" name="Line 51">
                <a:extLst>
                  <a:ext uri="{FF2B5EF4-FFF2-40B4-BE49-F238E27FC236}">
                    <a16:creationId xmlns:a16="http://schemas.microsoft.com/office/drawing/2014/main" id="{7ADCB52B-109C-DE44-8E5A-940912E5D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" name="Line 52">
                <a:extLst>
                  <a:ext uri="{FF2B5EF4-FFF2-40B4-BE49-F238E27FC236}">
                    <a16:creationId xmlns:a16="http://schemas.microsoft.com/office/drawing/2014/main" id="{C02C7E37-FDC9-8943-B63E-20B7F5115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2" name="Line 53">
                <a:extLst>
                  <a:ext uri="{FF2B5EF4-FFF2-40B4-BE49-F238E27FC236}">
                    <a16:creationId xmlns:a16="http://schemas.microsoft.com/office/drawing/2014/main" id="{5093B300-A8A0-3049-AF1C-4B3DDA510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" name="Line 54">
                <a:extLst>
                  <a:ext uri="{FF2B5EF4-FFF2-40B4-BE49-F238E27FC236}">
                    <a16:creationId xmlns:a16="http://schemas.microsoft.com/office/drawing/2014/main" id="{B45081B4-8B70-EB4E-8024-A67F7074C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4" name="Line 55">
                <a:extLst>
                  <a:ext uri="{FF2B5EF4-FFF2-40B4-BE49-F238E27FC236}">
                    <a16:creationId xmlns:a16="http://schemas.microsoft.com/office/drawing/2014/main" id="{31C3E2CB-B219-2743-8D1D-84B8DE6ED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5" name="Line 56">
                <a:extLst>
                  <a:ext uri="{FF2B5EF4-FFF2-40B4-BE49-F238E27FC236}">
                    <a16:creationId xmlns:a16="http://schemas.microsoft.com/office/drawing/2014/main" id="{2452302B-D278-6F4D-A22E-0E3B2E165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B906F7E9-2785-EA42-BD64-1C18FA8114D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19600"/>
            <a:ext cx="7239000" cy="1371600"/>
            <a:chOff x="384" y="2784"/>
            <a:chExt cx="4560" cy="864"/>
          </a:xfrm>
        </p:grpSpPr>
        <p:sp>
          <p:nvSpPr>
            <p:cNvPr id="27" name="Line 60">
              <a:extLst>
                <a:ext uri="{FF2B5EF4-FFF2-40B4-BE49-F238E27FC236}">
                  <a16:creationId xmlns:a16="http://schemas.microsoft.com/office/drawing/2014/main" id="{B1A7097A-7FF0-E741-B061-B6F016E53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20"/>
              <a:ext cx="16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8" name="Group 64">
              <a:extLst>
                <a:ext uri="{FF2B5EF4-FFF2-40B4-BE49-F238E27FC236}">
                  <a16:creationId xmlns:a16="http://schemas.microsoft.com/office/drawing/2014/main" id="{FDE6A2D8-D739-0149-9D89-B0A96C31A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784"/>
              <a:ext cx="4560" cy="864"/>
              <a:chOff x="384" y="2784"/>
              <a:chExt cx="4560" cy="864"/>
            </a:xfrm>
          </p:grpSpPr>
          <p:grpSp>
            <p:nvGrpSpPr>
              <p:cNvPr id="29" name="Group 57">
                <a:extLst>
                  <a:ext uri="{FF2B5EF4-FFF2-40B4-BE49-F238E27FC236}">
                    <a16:creationId xmlns:a16="http://schemas.microsoft.com/office/drawing/2014/main" id="{78D8C7B5-8A8D-3741-B037-212EFC877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784"/>
                <a:ext cx="4560" cy="864"/>
                <a:chOff x="96" y="2784"/>
                <a:chExt cx="4560" cy="864"/>
              </a:xfrm>
            </p:grpSpPr>
            <p:sp>
              <p:nvSpPr>
                <p:cNvPr id="31" name="Line 26">
                  <a:extLst>
                    <a:ext uri="{FF2B5EF4-FFF2-40B4-BE49-F238E27FC236}">
                      <a16:creationId xmlns:a16="http://schemas.microsoft.com/office/drawing/2014/main" id="{3A6D0E85-26A7-1343-ACFE-882B80AEF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2" y="2784"/>
                  <a:ext cx="110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" name="Oval 27">
                  <a:extLst>
                    <a:ext uri="{FF2B5EF4-FFF2-40B4-BE49-F238E27FC236}">
                      <a16:creationId xmlns:a16="http://schemas.microsoft.com/office/drawing/2014/main" id="{2C11B882-C1CF-9A48-A3A4-69B9D3203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" y="3360"/>
                  <a:ext cx="288" cy="288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" name="Line 28">
                  <a:extLst>
                    <a:ext uri="{FF2B5EF4-FFF2-40B4-BE49-F238E27FC236}">
                      <a16:creationId xmlns:a16="http://schemas.microsoft.com/office/drawing/2014/main" id="{2F193532-5478-EB41-AA0C-B17EF1A99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3360"/>
                  <a:ext cx="3216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4" name="Oval 29">
                  <a:extLst>
                    <a:ext uri="{FF2B5EF4-FFF2-40B4-BE49-F238E27FC236}">
                      <a16:creationId xmlns:a16="http://schemas.microsoft.com/office/drawing/2014/main" id="{74A3AAD7-9018-3B47-94F6-DFC470177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3360"/>
                  <a:ext cx="288" cy="288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5" name="Line 30">
                  <a:extLst>
                    <a:ext uri="{FF2B5EF4-FFF2-40B4-BE49-F238E27FC236}">
                      <a16:creationId xmlns:a16="http://schemas.microsoft.com/office/drawing/2014/main" id="{CD0638EA-DB5C-5442-BFF7-73ACD1C60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32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" name="Oval 32">
                  <a:extLst>
                    <a:ext uri="{FF2B5EF4-FFF2-40B4-BE49-F238E27FC236}">
                      <a16:creationId xmlns:a16="http://schemas.microsoft.com/office/drawing/2014/main" id="{9BBA1F66-9596-CE4C-B313-81C8221F40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" name="Rectangle 34">
                  <a:extLst>
                    <a:ext uri="{FF2B5EF4-FFF2-40B4-BE49-F238E27FC236}">
                      <a16:creationId xmlns:a16="http://schemas.microsoft.com/office/drawing/2014/main" id="{EFAF393F-1E37-EC42-BE61-5225E0765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832"/>
                  <a:ext cx="24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8" name="Line 35">
                  <a:extLst>
                    <a:ext uri="{FF2B5EF4-FFF2-40B4-BE49-F238E27FC236}">
                      <a16:creationId xmlns:a16="http://schemas.microsoft.com/office/drawing/2014/main" id="{772C2641-E2E5-2445-AD92-C56E1C9C1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3648"/>
                  <a:ext cx="3216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" name="Line 31">
                  <a:extLst>
                    <a:ext uri="{FF2B5EF4-FFF2-40B4-BE49-F238E27FC236}">
                      <a16:creationId xmlns:a16="http://schemas.microsoft.com/office/drawing/2014/main" id="{86C7F64E-1523-DF47-920E-2175C7F46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2784"/>
                  <a:ext cx="1056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" name="Line 33">
                  <a:extLst>
                    <a:ext uri="{FF2B5EF4-FFF2-40B4-BE49-F238E27FC236}">
                      <a16:creationId xmlns:a16="http://schemas.microsoft.com/office/drawing/2014/main" id="{6D1AA41A-343F-B34E-AE42-C9E197FEFF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04" y="3072"/>
                  <a:ext cx="1056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0" name="Freeform 63">
                <a:extLst>
                  <a:ext uri="{FF2B5EF4-FFF2-40B4-BE49-F238E27FC236}">
                    <a16:creationId xmlns:a16="http://schemas.microsoft.com/office/drawing/2014/main" id="{27BA52A7-DF5E-2B42-B853-6915B9024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2" y="3446"/>
                <a:ext cx="125" cy="141"/>
              </a:xfrm>
              <a:custGeom>
                <a:avLst/>
                <a:gdLst>
                  <a:gd name="T0" fmla="*/ 7 w 125"/>
                  <a:gd name="T1" fmla="*/ 10 h 141"/>
                  <a:gd name="T2" fmla="*/ 95 w 125"/>
                  <a:gd name="T3" fmla="*/ 17 h 141"/>
                  <a:gd name="T4" fmla="*/ 102 w 125"/>
                  <a:gd name="T5" fmla="*/ 127 h 141"/>
                  <a:gd name="T6" fmla="*/ 58 w 125"/>
                  <a:gd name="T7" fmla="*/ 141 h 141"/>
                  <a:gd name="T8" fmla="*/ 0 w 125"/>
                  <a:gd name="T9" fmla="*/ 12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41">
                    <a:moveTo>
                      <a:pt x="7" y="10"/>
                    </a:moveTo>
                    <a:cubicBezTo>
                      <a:pt x="38" y="0"/>
                      <a:pt x="64" y="7"/>
                      <a:pt x="95" y="17"/>
                    </a:cubicBezTo>
                    <a:cubicBezTo>
                      <a:pt x="106" y="51"/>
                      <a:pt x="125" y="91"/>
                      <a:pt x="102" y="127"/>
                    </a:cubicBezTo>
                    <a:cubicBezTo>
                      <a:pt x="94" y="140"/>
                      <a:pt x="58" y="141"/>
                      <a:pt x="58" y="141"/>
                    </a:cubicBezTo>
                    <a:cubicBezTo>
                      <a:pt x="10" y="133"/>
                      <a:pt x="28" y="140"/>
                      <a:pt x="0" y="12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1" name="Text Box 21">
            <a:extLst>
              <a:ext uri="{FF2B5EF4-FFF2-40B4-BE49-F238E27FC236}">
                <a16:creationId xmlns:a16="http://schemas.microsoft.com/office/drawing/2014/main" id="{184C9EDC-68FF-0A4B-9324-97ED590E6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10" y="3256866"/>
            <a:ext cx="2002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/>
              <a:t>Transmission Time</a:t>
            </a:r>
            <a:endParaRPr lang="en-US" b="1" i="1" dirty="0">
              <a:cs typeface="+mn-cs"/>
            </a:endParaRPr>
          </a:p>
        </p:txBody>
      </p:sp>
      <p:sp>
        <p:nvSpPr>
          <p:cNvPr id="42" name="Text Box 14">
            <a:extLst>
              <a:ext uri="{FF2B5EF4-FFF2-40B4-BE49-F238E27FC236}">
                <a16:creationId xmlns:a16="http://schemas.microsoft.com/office/drawing/2014/main" id="{994F4355-1D91-8447-BD34-D9FDF4BA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59815"/>
            <a:ext cx="1786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Speed of signal)</a:t>
            </a:r>
          </a:p>
        </p:txBody>
      </p:sp>
      <p:sp>
        <p:nvSpPr>
          <p:cNvPr id="43" name="Text Box 14">
            <a:extLst>
              <a:ext uri="{FF2B5EF4-FFF2-40B4-BE49-F238E27FC236}">
                <a16:creationId xmlns:a16="http://schemas.microsoft.com/office/drawing/2014/main" id="{3E1D4F15-0411-EB40-9E4F-CEA6BB898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00" y="984061"/>
            <a:ext cx="2190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Upper Layer Feeder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484-17A0-F146-8849-00240DCEB3BE}"/>
              </a:ext>
            </a:extLst>
          </p:cNvPr>
          <p:cNvCxnSpPr/>
          <p:nvPr/>
        </p:nvCxnSpPr>
        <p:spPr>
          <a:xfrm>
            <a:off x="2743203" y="1114430"/>
            <a:ext cx="0" cy="447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21">
            <a:extLst>
              <a:ext uri="{FF2B5EF4-FFF2-40B4-BE49-F238E27FC236}">
                <a16:creationId xmlns:a16="http://schemas.microsoft.com/office/drawing/2014/main" id="{A6E25E77-B725-CC42-AE58-EFF84EE97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224" y="1115684"/>
            <a:ext cx="34132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Feeding rate larger than bit rate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0E7352-6F28-984B-8AB8-79976A62492C}"/>
              </a:ext>
            </a:extLst>
          </p:cNvPr>
          <p:cNvGrpSpPr/>
          <p:nvPr/>
        </p:nvGrpSpPr>
        <p:grpSpPr>
          <a:xfrm>
            <a:off x="344384" y="1484416"/>
            <a:ext cx="1769424" cy="415636"/>
            <a:chOff x="344384" y="1484416"/>
            <a:chExt cx="1769424" cy="415636"/>
          </a:xfrm>
        </p:grpSpPr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84EF8F89-9321-6941-A0BD-787710AB5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61" y="1509808"/>
              <a:ext cx="17033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/>
                <a:t>Queueing Time</a:t>
              </a:r>
              <a:endParaRPr lang="en-US" b="1" i="1" dirty="0">
                <a:cs typeface="+mn-cs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F874245-DDB2-584A-BFD9-9E9C810A6B31}"/>
                </a:ext>
              </a:extLst>
            </p:cNvPr>
            <p:cNvSpPr/>
            <p:nvPr/>
          </p:nvSpPr>
          <p:spPr>
            <a:xfrm>
              <a:off x="344384" y="1484416"/>
              <a:ext cx="1769424" cy="415636"/>
            </a:xfrm>
            <a:custGeom>
              <a:avLst/>
              <a:gdLst>
                <a:gd name="connsiteX0" fmla="*/ 0 w 1769424"/>
                <a:gd name="connsiteY0" fmla="*/ 0 h 415636"/>
                <a:gd name="connsiteX1" fmla="*/ 0 w 1769424"/>
                <a:gd name="connsiteY1" fmla="*/ 415636 h 415636"/>
                <a:gd name="connsiteX2" fmla="*/ 1769424 w 1769424"/>
                <a:gd name="connsiteY2" fmla="*/ 403761 h 415636"/>
                <a:gd name="connsiteX3" fmla="*/ 1745673 w 1769424"/>
                <a:gd name="connsiteY3" fmla="*/ 35626 h 415636"/>
                <a:gd name="connsiteX4" fmla="*/ 1745673 w 1769424"/>
                <a:gd name="connsiteY4" fmla="*/ 35626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9424" h="415636">
                  <a:moveTo>
                    <a:pt x="0" y="0"/>
                  </a:moveTo>
                  <a:lnTo>
                    <a:pt x="0" y="415636"/>
                  </a:lnTo>
                  <a:lnTo>
                    <a:pt x="1769424" y="403761"/>
                  </a:lnTo>
                  <a:lnTo>
                    <a:pt x="1745673" y="35626"/>
                  </a:lnTo>
                  <a:lnTo>
                    <a:pt x="1745673" y="35626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91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4" grpId="0" autoUpdateAnimBg="0"/>
      <p:bldP spid="41" grpId="0" autoUpdateAnimBg="0"/>
      <p:bldP spid="42" grpId="0" autoUpdateAnimBg="0"/>
      <p:bldP spid="43" grpId="0" autoUpdateAnimBg="0"/>
      <p:bldP spid="4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Delay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0322" y="101831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olidFill>
                      <a:srgbClr val="7F7F7F"/>
                    </a:solidFill>
                  </a:rPr>
                  <a:t>Total delay T = Queueing Time +  Time to load + Travel Time</a:t>
                </a:r>
              </a:p>
              <a:p>
                <a:pPr lvl="1"/>
                <a:r>
                  <a:rPr lang="en-US" sz="2000" b="1" dirty="0">
                    <a:solidFill>
                      <a:srgbClr val="7F7F7F"/>
                    </a:solidFill>
                  </a:rPr>
                  <a:t>T = Queueing Time + Transmission Time + Propagation Time </a:t>
                </a:r>
              </a:p>
              <a:p>
                <a:pPr lvl="1"/>
                <a:r>
                  <a:rPr lang="en-US" sz="2000" b="1" dirty="0">
                    <a:solidFill>
                      <a:srgbClr val="7F7F7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F7F7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F7F7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7F7F7F"/>
                  </a:solidFill>
                </a:endParaRPr>
              </a:p>
              <a:p>
                <a:r>
                  <a:rPr lang="en-US" sz="2800" dirty="0">
                    <a:solidFill>
                      <a:srgbClr val="7F7F7F"/>
                    </a:solidFill>
                  </a:rPr>
                  <a:t>Let </a:t>
                </a:r>
                <a:r>
                  <a:rPr lang="en-US" sz="2800" b="1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800" dirty="0">
                    <a:solidFill>
                      <a:srgbClr val="7F7F7F"/>
                    </a:solidFill>
                  </a:rPr>
                  <a:t> be the size of a frame </a:t>
                </a:r>
                <a:r>
                  <a:rPr lang="en-US" sz="2800" i="1" dirty="0">
                    <a:solidFill>
                      <a:srgbClr val="7F7F7F"/>
                    </a:solidFill>
                  </a:rPr>
                  <a:t>(packet) and </a:t>
                </a:r>
                <a:r>
                  <a:rPr lang="en-US" sz="2800" b="1" i="1" dirty="0" err="1">
                    <a:solidFill>
                      <a:srgbClr val="0070C0"/>
                    </a:solidFill>
                  </a:rPr>
                  <a:t>br</a:t>
                </a:r>
                <a:r>
                  <a:rPr lang="en-US" sz="2800" dirty="0">
                    <a:solidFill>
                      <a:srgbClr val="7F7F7F"/>
                    </a:solidFill>
                  </a:rPr>
                  <a:t> be the bit rate.</a:t>
                </a:r>
              </a:p>
              <a:p>
                <a:r>
                  <a:rPr lang="en-US" sz="2400" dirty="0">
                    <a:solidFill>
                      <a:srgbClr val="7F7F7F"/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Transmission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F7F7F"/>
                    </a:solidFill>
                  </a:rPr>
                  <a:t>(Time to put bits on the medium)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US" sz="2000" b="1" dirty="0">
                  <a:solidFill>
                    <a:srgbClr val="7F7F7F"/>
                  </a:solidFill>
                </a:endParaRPr>
              </a:p>
              <a:p>
                <a:r>
                  <a:rPr lang="en-US" sz="2400" dirty="0">
                    <a:solidFill>
                      <a:srgbClr val="7F7F7F"/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Propagation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sz="2100" dirty="0">
                  <a:solidFill>
                    <a:srgbClr val="7F7F7F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7F7F7F"/>
                    </a:solidFill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rgbClr val="7F7F7F"/>
                    </a:solidFill>
                  </a:rPr>
                  <a:t> is the distance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F7F7F"/>
                    </a:solidFill>
                  </a:rPr>
                  <a:t> is the speed of the signal on a medium. (On copper wires, v = 2/3 c where c is the speed of light)</a:t>
                </a:r>
              </a:p>
              <a:p>
                <a:endParaRPr lang="en-US" sz="2300" dirty="0">
                  <a:solidFill>
                    <a:srgbClr val="7F7F7F"/>
                  </a:solidFill>
                </a:endParaRPr>
              </a:p>
              <a:p>
                <a:r>
                  <a:rPr lang="en-US" sz="2300" dirty="0">
                    <a:solidFill>
                      <a:srgbClr val="7F7F7F"/>
                    </a:solidFill>
                  </a:rPr>
                  <a:t>The Queueing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rgbClr val="7F7F7F"/>
                    </a:solidFill>
                  </a:rPr>
                  <a:t>is often </a:t>
                </a:r>
                <a:r>
                  <a:rPr lang="en-US" sz="2300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300" dirty="0">
                    <a:solidFill>
                      <a:srgbClr val="7F7F7F"/>
                    </a:solidFill>
                  </a:rPr>
                  <a:t>. For now, we will consider it 0.</a:t>
                </a:r>
              </a:p>
              <a:p>
                <a:pPr lvl="1"/>
                <a:endParaRPr lang="en-US" sz="2000" dirty="0">
                  <a:solidFill>
                    <a:srgbClr val="7F7F7F"/>
                  </a:solidFill>
                </a:endParaRPr>
              </a:p>
              <a:p>
                <a:endParaRPr lang="en-US" sz="2800" dirty="0">
                  <a:solidFill>
                    <a:srgbClr val="7F7F7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322" y="1018310"/>
                <a:ext cx="8229600" cy="4525963"/>
              </a:xfrm>
              <a:blipFill>
                <a:blip r:embed="rId2"/>
                <a:stretch>
                  <a:fillRect l="-924" t="-1955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7F7F7F"/>
                </a:solidFill>
              </a:rPr>
              <a:pPr algn="r" eaLnBrk="1" hangingPunct="1"/>
              <a:t>28</a:t>
            </a:fld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Delay : units, constants, conventions (to know)…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22" y="1018310"/>
            <a:ext cx="8229600" cy="4361212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>
                <a:solidFill>
                  <a:srgbClr val="7F7F7F"/>
                </a:solidFill>
              </a:rPr>
              <a:t>The speed of light c is 299,792,458 m/s. Throughout this course use this approximation: c = 3 10</a:t>
            </a:r>
            <a:r>
              <a:rPr lang="en-US" sz="2300" baseline="30000" dirty="0">
                <a:solidFill>
                  <a:srgbClr val="7F7F7F"/>
                </a:solidFill>
              </a:rPr>
              <a:t>8</a:t>
            </a:r>
            <a:r>
              <a:rPr lang="en-US" sz="2300" dirty="0">
                <a:solidFill>
                  <a:srgbClr val="7F7F7F"/>
                </a:solidFill>
              </a:rPr>
              <a:t> m/s = 3 10</a:t>
            </a:r>
            <a:r>
              <a:rPr lang="en-US" sz="2300" baseline="30000" dirty="0">
                <a:solidFill>
                  <a:srgbClr val="7F7F7F"/>
                </a:solidFill>
              </a:rPr>
              <a:t>5</a:t>
            </a:r>
            <a:r>
              <a:rPr lang="en-US" sz="2300" dirty="0">
                <a:solidFill>
                  <a:srgbClr val="7F7F7F"/>
                </a:solidFill>
              </a:rPr>
              <a:t> km/s.</a:t>
            </a:r>
          </a:p>
          <a:p>
            <a:r>
              <a:rPr lang="en-US" sz="2300" dirty="0">
                <a:solidFill>
                  <a:srgbClr val="7F7F7F"/>
                </a:solidFill>
              </a:rPr>
              <a:t>The speed on copper is about 2/3 the speed of light (2 10</a:t>
            </a:r>
            <a:r>
              <a:rPr lang="en-US" sz="2300" baseline="30000" dirty="0">
                <a:solidFill>
                  <a:srgbClr val="7F7F7F"/>
                </a:solidFill>
              </a:rPr>
              <a:t>5</a:t>
            </a:r>
            <a:r>
              <a:rPr lang="en-US" sz="2300" dirty="0">
                <a:solidFill>
                  <a:srgbClr val="7F7F7F"/>
                </a:solidFill>
              </a:rPr>
              <a:t> km/s )</a:t>
            </a:r>
          </a:p>
          <a:p>
            <a:r>
              <a:rPr lang="en-US" sz="2300" dirty="0">
                <a:solidFill>
                  <a:srgbClr val="7F7F7F"/>
                </a:solidFill>
              </a:rPr>
              <a:t>The bit rate is often expressed in Kbits/s (Kilobit = 10</a:t>
            </a:r>
            <a:r>
              <a:rPr lang="en-US" sz="2300" baseline="30000" dirty="0">
                <a:solidFill>
                  <a:srgbClr val="7F7F7F"/>
                </a:solidFill>
              </a:rPr>
              <a:t>3</a:t>
            </a:r>
            <a:r>
              <a:rPr lang="en-US" sz="2300" dirty="0">
                <a:solidFill>
                  <a:srgbClr val="7F7F7F"/>
                </a:solidFill>
              </a:rPr>
              <a:t> bits),  </a:t>
            </a:r>
            <a:r>
              <a:rPr lang="en-US" sz="2300" dirty="0" err="1">
                <a:solidFill>
                  <a:srgbClr val="7F7F7F"/>
                </a:solidFill>
              </a:rPr>
              <a:t>Mbits</a:t>
            </a:r>
            <a:r>
              <a:rPr lang="en-US" sz="2300" dirty="0">
                <a:solidFill>
                  <a:srgbClr val="7F7F7F"/>
                </a:solidFill>
              </a:rPr>
              <a:t>/s (Megabit = 10</a:t>
            </a:r>
            <a:r>
              <a:rPr lang="en-US" sz="2300" baseline="30000" dirty="0">
                <a:solidFill>
                  <a:srgbClr val="7F7F7F"/>
                </a:solidFill>
              </a:rPr>
              <a:t>6</a:t>
            </a:r>
            <a:r>
              <a:rPr lang="en-US" sz="2300" dirty="0">
                <a:solidFill>
                  <a:srgbClr val="7F7F7F"/>
                </a:solidFill>
              </a:rPr>
              <a:t> bits),  or </a:t>
            </a:r>
            <a:r>
              <a:rPr lang="en-US" sz="2300" dirty="0" err="1">
                <a:solidFill>
                  <a:srgbClr val="7F7F7F"/>
                </a:solidFill>
              </a:rPr>
              <a:t>Gbits</a:t>
            </a:r>
            <a:r>
              <a:rPr lang="en-US" sz="2300" dirty="0">
                <a:solidFill>
                  <a:srgbClr val="7F7F7F"/>
                </a:solidFill>
              </a:rPr>
              <a:t>/s (Gigabit = 10</a:t>
            </a:r>
            <a:r>
              <a:rPr lang="en-US" sz="2300" baseline="30000" dirty="0">
                <a:solidFill>
                  <a:srgbClr val="7F7F7F"/>
                </a:solidFill>
              </a:rPr>
              <a:t>9</a:t>
            </a:r>
            <a:r>
              <a:rPr lang="en-US" sz="2300" dirty="0">
                <a:solidFill>
                  <a:srgbClr val="7F7F7F"/>
                </a:solidFill>
              </a:rPr>
              <a:t> bits).</a:t>
            </a:r>
          </a:p>
          <a:p>
            <a:r>
              <a:rPr lang="en-US" sz="2300" dirty="0">
                <a:solidFill>
                  <a:srgbClr val="7F7F7F"/>
                </a:solidFill>
              </a:rPr>
              <a:t>Important, when expressing a </a:t>
            </a:r>
            <a:r>
              <a:rPr lang="en-US" sz="2300" b="1" dirty="0">
                <a:solidFill>
                  <a:srgbClr val="0070C0"/>
                </a:solidFill>
              </a:rPr>
              <a:t>bit rate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Kilo   = 10</a:t>
            </a:r>
            <a:r>
              <a:rPr lang="en-US" sz="2000" baseline="30000" dirty="0">
                <a:solidFill>
                  <a:srgbClr val="7F7F7F"/>
                </a:solidFill>
              </a:rPr>
              <a:t>3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Mega = 10</a:t>
            </a:r>
            <a:r>
              <a:rPr lang="en-US" sz="2000" baseline="30000" dirty="0">
                <a:solidFill>
                  <a:srgbClr val="7F7F7F"/>
                </a:solidFill>
              </a:rPr>
              <a:t>6</a:t>
            </a:r>
            <a:endParaRPr lang="en-US" sz="2000" dirty="0">
              <a:solidFill>
                <a:srgbClr val="7F7F7F"/>
              </a:solidFill>
            </a:endParaRP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Giga   = 10</a:t>
            </a:r>
            <a:r>
              <a:rPr lang="en-US" sz="2000" baseline="30000" dirty="0">
                <a:solidFill>
                  <a:srgbClr val="7F7F7F"/>
                </a:solidFill>
              </a:rPr>
              <a:t>9</a:t>
            </a:r>
            <a:endParaRPr lang="en-US" sz="2000" dirty="0">
              <a:solidFill>
                <a:srgbClr val="7F7F7F"/>
              </a:solidFill>
            </a:endParaRPr>
          </a:p>
          <a:p>
            <a:r>
              <a:rPr lang="en-US" sz="2300" dirty="0">
                <a:solidFill>
                  <a:srgbClr val="7F7F7F"/>
                </a:solidFill>
              </a:rPr>
              <a:t>Important, when expressing </a:t>
            </a:r>
            <a:r>
              <a:rPr lang="en-US" sz="2300" b="1" dirty="0">
                <a:solidFill>
                  <a:srgbClr val="0070C0"/>
                </a:solidFill>
              </a:rPr>
              <a:t>data size </a:t>
            </a:r>
            <a:r>
              <a:rPr lang="en-US" sz="2300" dirty="0">
                <a:solidFill>
                  <a:srgbClr val="7F7F7F"/>
                </a:solidFill>
              </a:rPr>
              <a:t>(storage, packet size…)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Kilo   = 2</a:t>
            </a:r>
            <a:r>
              <a:rPr lang="en-US" sz="2000" baseline="30000" dirty="0">
                <a:solidFill>
                  <a:srgbClr val="7F7F7F"/>
                </a:solidFill>
              </a:rPr>
              <a:t>10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Mega  = 2</a:t>
            </a:r>
            <a:r>
              <a:rPr lang="en-US" sz="2000" baseline="30000" dirty="0">
                <a:solidFill>
                  <a:srgbClr val="7F7F7F"/>
                </a:solidFill>
              </a:rPr>
              <a:t>20</a:t>
            </a:r>
            <a:endParaRPr lang="en-US" sz="2000" dirty="0">
              <a:solidFill>
                <a:srgbClr val="7F7F7F"/>
              </a:solidFill>
            </a:endParaRP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Giga   = 2</a:t>
            </a:r>
            <a:r>
              <a:rPr lang="en-US" sz="2000" baseline="30000" dirty="0">
                <a:solidFill>
                  <a:srgbClr val="7F7F7F"/>
                </a:solidFill>
              </a:rPr>
              <a:t>30</a:t>
            </a:r>
          </a:p>
          <a:p>
            <a:r>
              <a:rPr lang="en-US" sz="2600" dirty="0">
                <a:solidFill>
                  <a:srgbClr val="7F7F7F"/>
                </a:solidFill>
              </a:rPr>
              <a:t>Time units </a:t>
            </a:r>
          </a:p>
          <a:p>
            <a:pPr lvl="1"/>
            <a:r>
              <a:rPr lang="en-US" sz="2300" dirty="0">
                <a:solidFill>
                  <a:srgbClr val="7F7F7F"/>
                </a:solidFill>
              </a:rPr>
              <a:t>milliseconds (</a:t>
            </a:r>
            <a:r>
              <a:rPr lang="en-US" sz="2300" b="1" dirty="0" err="1">
                <a:solidFill>
                  <a:srgbClr val="0070C0"/>
                </a:solidFill>
              </a:rPr>
              <a:t>ms</a:t>
            </a:r>
            <a:r>
              <a:rPr lang="en-US" sz="2300" dirty="0">
                <a:solidFill>
                  <a:srgbClr val="7F7F7F"/>
                </a:solidFill>
              </a:rPr>
              <a:t>) (10</a:t>
            </a:r>
            <a:r>
              <a:rPr lang="en-US" sz="2300" baseline="30000" dirty="0">
                <a:solidFill>
                  <a:srgbClr val="7F7F7F"/>
                </a:solidFill>
              </a:rPr>
              <a:t>-3</a:t>
            </a:r>
            <a:r>
              <a:rPr lang="en-US" sz="2300" dirty="0">
                <a:solidFill>
                  <a:srgbClr val="7F7F7F"/>
                </a:solidFill>
              </a:rPr>
              <a:t> s)</a:t>
            </a:r>
          </a:p>
          <a:p>
            <a:pPr lvl="1"/>
            <a:r>
              <a:rPr lang="en-US" sz="2400" dirty="0">
                <a:solidFill>
                  <a:srgbClr val="7F7F7F"/>
                </a:solidFill>
              </a:rPr>
              <a:t>microseconds (</a:t>
            </a:r>
            <a:r>
              <a:rPr lang="en-US" sz="2400" b="1" dirty="0" err="1">
                <a:solidFill>
                  <a:srgbClr val="0070C0"/>
                </a:solidFill>
                <a:latin typeface="Symbol" pitchFamily="2" charset="2"/>
              </a:rPr>
              <a:t>m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7F7F7F"/>
                </a:solidFill>
              </a:rPr>
              <a:t>) (10</a:t>
            </a:r>
            <a:r>
              <a:rPr lang="en-US" sz="2400" baseline="30000" dirty="0">
                <a:solidFill>
                  <a:srgbClr val="7F7F7F"/>
                </a:solidFill>
              </a:rPr>
              <a:t>-6</a:t>
            </a:r>
            <a:r>
              <a:rPr lang="en-US" sz="2400" dirty="0">
                <a:solidFill>
                  <a:srgbClr val="7F7F7F"/>
                </a:solidFill>
              </a:rPr>
              <a:t> s)</a:t>
            </a:r>
          </a:p>
          <a:p>
            <a:pPr lvl="1"/>
            <a:r>
              <a:rPr lang="en-US" sz="2400" dirty="0">
                <a:solidFill>
                  <a:srgbClr val="7F7F7F"/>
                </a:solidFill>
              </a:rPr>
              <a:t>nanoseconds (</a:t>
            </a:r>
            <a:r>
              <a:rPr lang="en-US" sz="2400" b="1" dirty="0">
                <a:solidFill>
                  <a:srgbClr val="0070C0"/>
                </a:solidFill>
              </a:rPr>
              <a:t>ns</a:t>
            </a:r>
            <a:r>
              <a:rPr lang="en-US" sz="2400" dirty="0">
                <a:solidFill>
                  <a:srgbClr val="7F7F7F"/>
                </a:solidFill>
              </a:rPr>
              <a:t>) (10</a:t>
            </a:r>
            <a:r>
              <a:rPr lang="en-US" sz="2400" baseline="30000" dirty="0">
                <a:solidFill>
                  <a:srgbClr val="7F7F7F"/>
                </a:solidFill>
              </a:rPr>
              <a:t>-9</a:t>
            </a:r>
            <a:r>
              <a:rPr lang="en-US" sz="2400" dirty="0">
                <a:solidFill>
                  <a:srgbClr val="7F7F7F"/>
                </a:solidFill>
              </a:rPr>
              <a:t> s)</a:t>
            </a:r>
          </a:p>
          <a:p>
            <a:pPr marL="377190" lvl="1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lvl="1"/>
            <a:endParaRPr lang="en-US" sz="2000" dirty="0">
              <a:solidFill>
                <a:srgbClr val="7F7F7F"/>
              </a:solidFill>
            </a:endParaRPr>
          </a:p>
          <a:p>
            <a:pPr lvl="1"/>
            <a:endParaRPr lang="en-US" sz="20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7F7F7F"/>
                </a:solidFill>
              </a:rPr>
              <a:pPr algn="r" eaLnBrk="1" hangingPunct="1"/>
              <a:t>29</a:t>
            </a:fld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2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Physical layer in the OSI Reference model</a:t>
            </a:r>
          </a:p>
          <a:p>
            <a:r>
              <a:rPr lang="en-US" dirty="0">
                <a:solidFill>
                  <a:srgbClr val="7F7F7F"/>
                </a:solidFill>
              </a:rPr>
              <a:t>Fundamental (adverse) effects of a medium on the signal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attenuation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delay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unfairness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(signal of different frequencies are treated differently)</a:t>
            </a:r>
          </a:p>
          <a:p>
            <a:r>
              <a:rPr lang="en-US" dirty="0">
                <a:solidFill>
                  <a:srgbClr val="7F7F7F"/>
                </a:solidFill>
              </a:rPr>
              <a:t>Fourier Theorem</a:t>
            </a:r>
          </a:p>
          <a:p>
            <a:r>
              <a:rPr lang="en-US" dirty="0">
                <a:solidFill>
                  <a:srgbClr val="7F7F7F"/>
                </a:solidFill>
              </a:rPr>
              <a:t>Maximum Data Rate of a Channel</a:t>
            </a:r>
          </a:p>
          <a:p>
            <a:pPr marL="308610" lvl="1" indent="0">
              <a:buNone/>
            </a:pP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Sections 2.1.1-2.1.3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Learn and understand the physical layer in the  </a:t>
            </a:r>
            <a:r>
              <a:rPr lang="en-US" dirty="0">
                <a:solidFill>
                  <a:srgbClr val="FF6600"/>
                </a:solidFill>
              </a:rPr>
              <a:t>OSI Reference Model</a:t>
            </a: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effects of a medium on a signal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techniques to mitigate the above effects</a:t>
            </a:r>
            <a:r>
              <a:rPr lang="en-US" dirty="0"/>
              <a:t>.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Learn and understand the</a:t>
            </a:r>
            <a:r>
              <a:rPr lang="en-US" dirty="0">
                <a:solidFill>
                  <a:srgbClr val="FF6600"/>
                </a:solidFill>
              </a:rPr>
              <a:t> relationships between bit rate, transmission time, propagation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8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481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OSI Reference Model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F900EF5D-CE72-C14D-B8B8-167DAA314536}" type="slidenum">
              <a:rPr lang="en-US" sz="1200">
                <a:solidFill>
                  <a:srgbClr val="898989"/>
                </a:solidFill>
              </a:rPr>
              <a:pPr algn="r" eaLnBrk="1" hangingPunct="1"/>
              <a:t>4</a:t>
            </a:fld>
            <a:endParaRPr lang="en-US" sz="1200" dirty="0">
              <a:solidFill>
                <a:srgbClr val="898989"/>
              </a:solidFill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228600" y="1752600"/>
            <a:ext cx="8382000" cy="346075"/>
            <a:chOff x="144" y="1104"/>
            <a:chExt cx="5280" cy="218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44" y="1104"/>
              <a:ext cx="76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Application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656" y="1104"/>
              <a:ext cx="76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Application</a:t>
              </a:r>
            </a:p>
          </p:txBody>
        </p:sp>
      </p:grp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223838" y="2438400"/>
            <a:ext cx="8462962" cy="346075"/>
            <a:chOff x="141" y="1536"/>
            <a:chExt cx="5331" cy="218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41" y="1536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Presentation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Presentation</a:t>
              </a:r>
            </a:p>
          </p:txBody>
        </p: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838200" y="2119313"/>
            <a:ext cx="7162800" cy="350837"/>
            <a:chOff x="528" y="1335"/>
            <a:chExt cx="4512" cy="221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228600" y="3159125"/>
            <a:ext cx="8458200" cy="346075"/>
            <a:chOff x="144" y="1990"/>
            <a:chExt cx="5328" cy="218"/>
          </a:xfrm>
        </p:grpSpPr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144" y="1990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Session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4656" y="1990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Session</a:t>
              </a:r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838200" y="2849563"/>
            <a:ext cx="7162800" cy="350837"/>
            <a:chOff x="528" y="1335"/>
            <a:chExt cx="4512" cy="221"/>
          </a:xfrm>
        </p:grpSpPr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228600" y="3844925"/>
            <a:ext cx="8458200" cy="346075"/>
            <a:chOff x="144" y="2422"/>
            <a:chExt cx="5328" cy="218"/>
          </a:xfrm>
        </p:grpSpPr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144" y="2422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Transport</a:t>
              </a:r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4656" y="2422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Transport</a:t>
              </a:r>
            </a:p>
          </p:txBody>
        </p:sp>
      </p:grp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838200" y="3459163"/>
            <a:ext cx="7162800" cy="350837"/>
            <a:chOff x="528" y="1335"/>
            <a:chExt cx="4512" cy="221"/>
          </a:xfrm>
        </p:grpSpPr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38" name="Group 30"/>
          <p:cNvGrpSpPr>
            <a:grpSpLocks/>
          </p:cNvGrpSpPr>
          <p:nvPr/>
        </p:nvGrpSpPr>
        <p:grpSpPr bwMode="auto">
          <a:xfrm>
            <a:off x="1600200" y="1644650"/>
            <a:ext cx="5638800" cy="336550"/>
            <a:chOff x="1008" y="1036"/>
            <a:chExt cx="3552" cy="212"/>
          </a:xfrm>
        </p:grpSpPr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41" name="Group 33"/>
          <p:cNvGrpSpPr>
            <a:grpSpLocks/>
          </p:cNvGrpSpPr>
          <p:nvPr/>
        </p:nvGrpSpPr>
        <p:grpSpPr bwMode="auto">
          <a:xfrm>
            <a:off x="1600200" y="2330450"/>
            <a:ext cx="5638800" cy="336550"/>
            <a:chOff x="1008" y="1036"/>
            <a:chExt cx="3552" cy="212"/>
          </a:xfrm>
        </p:grpSpPr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44" name="Group 36"/>
          <p:cNvGrpSpPr>
            <a:grpSpLocks/>
          </p:cNvGrpSpPr>
          <p:nvPr/>
        </p:nvGrpSpPr>
        <p:grpSpPr bwMode="auto">
          <a:xfrm>
            <a:off x="1600200" y="3016250"/>
            <a:ext cx="5638800" cy="336550"/>
            <a:chOff x="1008" y="1036"/>
            <a:chExt cx="3552" cy="212"/>
          </a:xfrm>
        </p:grpSpPr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38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47" name="Group 39"/>
          <p:cNvGrpSpPr>
            <a:grpSpLocks/>
          </p:cNvGrpSpPr>
          <p:nvPr/>
        </p:nvGrpSpPr>
        <p:grpSpPr bwMode="auto">
          <a:xfrm>
            <a:off x="1600200" y="3702050"/>
            <a:ext cx="5638800" cy="336550"/>
            <a:chOff x="1008" y="1036"/>
            <a:chExt cx="3552" cy="212"/>
          </a:xfrm>
        </p:grpSpPr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41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sp>
        <p:nvSpPr>
          <p:cNvPr id="50" name="Rectangle 42"/>
          <p:cNvSpPr>
            <a:spLocks noChangeArrowheads="1"/>
          </p:cNvSpPr>
          <p:nvPr/>
        </p:nvSpPr>
        <p:spPr bwMode="auto">
          <a:xfrm>
            <a:off x="1754188" y="4267200"/>
            <a:ext cx="5338762" cy="1981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43"/>
          <p:cNvGrpSpPr>
            <a:grpSpLocks/>
          </p:cNvGrpSpPr>
          <p:nvPr/>
        </p:nvGrpSpPr>
        <p:grpSpPr bwMode="auto">
          <a:xfrm>
            <a:off x="762000" y="4114800"/>
            <a:ext cx="7239000" cy="381000"/>
            <a:chOff x="480" y="2592"/>
            <a:chExt cx="4560" cy="240"/>
          </a:xfrm>
        </p:grpSpPr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528" y="26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5040" y="26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46"/>
            <p:cNvSpPr txBox="1">
              <a:spLocks noChangeArrowheads="1"/>
            </p:cNvSpPr>
            <p:nvPr/>
          </p:nvSpPr>
          <p:spPr bwMode="auto">
            <a:xfrm>
              <a:off x="480" y="2592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/>
                <a:t>Interface</a:t>
              </a:r>
            </a:p>
          </p:txBody>
        </p:sp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4467" y="2620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56" name="Group 48"/>
          <p:cNvGrpSpPr>
            <a:grpSpLocks/>
          </p:cNvGrpSpPr>
          <p:nvPr/>
        </p:nvGrpSpPr>
        <p:grpSpPr bwMode="auto">
          <a:xfrm>
            <a:off x="762000" y="4724400"/>
            <a:ext cx="2438400" cy="381000"/>
            <a:chOff x="480" y="2976"/>
            <a:chExt cx="1536" cy="240"/>
          </a:xfrm>
        </p:grpSpPr>
        <p:sp>
          <p:nvSpPr>
            <p:cNvPr id="57" name="Line 49"/>
            <p:cNvSpPr>
              <a:spLocks noChangeShapeType="1"/>
            </p:cNvSpPr>
            <p:nvPr/>
          </p:nvSpPr>
          <p:spPr bwMode="auto">
            <a:xfrm>
              <a:off x="528" y="30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50"/>
            <p:cNvSpPr txBox="1">
              <a:spLocks noChangeArrowheads="1"/>
            </p:cNvSpPr>
            <p:nvPr/>
          </p:nvSpPr>
          <p:spPr bwMode="auto">
            <a:xfrm>
              <a:off x="480" y="297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>
              <a:off x="1491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1443" y="299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</p:grpSp>
      <p:grpSp>
        <p:nvGrpSpPr>
          <p:cNvPr id="61" name="Group 53"/>
          <p:cNvGrpSpPr>
            <a:grpSpLocks/>
          </p:cNvGrpSpPr>
          <p:nvPr/>
        </p:nvGrpSpPr>
        <p:grpSpPr bwMode="auto">
          <a:xfrm>
            <a:off x="228600" y="4419600"/>
            <a:ext cx="2667000" cy="376238"/>
            <a:chOff x="144" y="2784"/>
            <a:chExt cx="1680" cy="237"/>
          </a:xfrm>
        </p:grpSpPr>
        <p:grpSp>
          <p:nvGrpSpPr>
            <p:cNvPr id="62" name="Group 54"/>
            <p:cNvGrpSpPr>
              <a:grpSpLocks/>
            </p:cNvGrpSpPr>
            <p:nvPr/>
          </p:nvGrpSpPr>
          <p:grpSpPr bwMode="auto">
            <a:xfrm>
              <a:off x="144" y="2784"/>
              <a:ext cx="1680" cy="237"/>
              <a:chOff x="144" y="2784"/>
              <a:chExt cx="1680" cy="237"/>
            </a:xfrm>
          </p:grpSpPr>
          <p:sp>
            <p:nvSpPr>
              <p:cNvPr id="64" name="Text Box 55"/>
              <p:cNvSpPr txBox="1">
                <a:spLocks noChangeArrowheads="1"/>
              </p:cNvSpPr>
              <p:nvPr/>
            </p:nvSpPr>
            <p:spPr bwMode="auto">
              <a:xfrm>
                <a:off x="144" y="2803"/>
                <a:ext cx="81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 sz="1600" b="1" u="sng"/>
                  <a:t>Network</a:t>
                </a:r>
              </a:p>
            </p:txBody>
          </p:sp>
          <p:sp>
            <p:nvSpPr>
              <p:cNvPr id="65" name="Text Box 56"/>
              <p:cNvSpPr txBox="1">
                <a:spLocks noChangeArrowheads="1"/>
              </p:cNvSpPr>
              <p:nvPr/>
            </p:nvSpPr>
            <p:spPr bwMode="auto">
              <a:xfrm>
                <a:off x="1200" y="2784"/>
                <a:ext cx="624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/>
                  <a:t>Network</a:t>
                </a:r>
              </a:p>
            </p:txBody>
          </p:sp>
        </p:grp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960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457200" y="51054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1371600" y="52990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" name="Group 63"/>
          <p:cNvGrpSpPr>
            <a:grpSpLocks/>
          </p:cNvGrpSpPr>
          <p:nvPr/>
        </p:nvGrpSpPr>
        <p:grpSpPr bwMode="auto">
          <a:xfrm>
            <a:off x="762000" y="5410200"/>
            <a:ext cx="2438400" cy="381000"/>
            <a:chOff x="480" y="2976"/>
            <a:chExt cx="1536" cy="240"/>
          </a:xfrm>
        </p:grpSpPr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528" y="30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480" y="297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1491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443" y="299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</p:grpSp>
      <p:grpSp>
        <p:nvGrpSpPr>
          <p:cNvPr id="73" name="Group 68"/>
          <p:cNvGrpSpPr>
            <a:grpSpLocks/>
          </p:cNvGrpSpPr>
          <p:nvPr/>
        </p:nvGrpSpPr>
        <p:grpSpPr bwMode="auto">
          <a:xfrm>
            <a:off x="457200" y="5791200"/>
            <a:ext cx="2362200" cy="346075"/>
            <a:chOff x="288" y="3190"/>
            <a:chExt cx="1488" cy="218"/>
          </a:xfrm>
        </p:grpSpPr>
        <p:grpSp>
          <p:nvGrpSpPr>
            <p:cNvPr id="74" name="Group 69"/>
            <p:cNvGrpSpPr>
              <a:grpSpLocks/>
            </p:cNvGrpSpPr>
            <p:nvPr/>
          </p:nvGrpSpPr>
          <p:grpSpPr bwMode="auto">
            <a:xfrm>
              <a:off x="288" y="3190"/>
              <a:ext cx="1488" cy="218"/>
              <a:chOff x="288" y="3190"/>
              <a:chExt cx="1488" cy="218"/>
            </a:xfrm>
          </p:grpSpPr>
          <p:sp>
            <p:nvSpPr>
              <p:cNvPr id="76" name="Text Box 70"/>
              <p:cNvSpPr txBox="1">
                <a:spLocks noChangeArrowheads="1"/>
              </p:cNvSpPr>
              <p:nvPr/>
            </p:nvSpPr>
            <p:spPr bwMode="auto">
              <a:xfrm>
                <a:off x="288" y="3190"/>
                <a:ext cx="576" cy="218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Phys.</a:t>
                </a:r>
              </a:p>
            </p:txBody>
          </p:sp>
          <p:sp>
            <p:nvSpPr>
              <p:cNvPr id="77" name="Text Box 71"/>
              <p:cNvSpPr txBox="1">
                <a:spLocks noChangeArrowheads="1"/>
              </p:cNvSpPr>
              <p:nvPr/>
            </p:nvSpPr>
            <p:spPr bwMode="auto">
              <a:xfrm>
                <a:off x="1200" y="3190"/>
                <a:ext cx="576" cy="218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 dirty="0" err="1">
                    <a:solidFill>
                      <a:srgbClr val="FF0000"/>
                    </a:solidFill>
                  </a:rPr>
                  <a:t>Phys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864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73"/>
          <p:cNvGrpSpPr>
            <a:grpSpLocks/>
          </p:cNvGrpSpPr>
          <p:nvPr/>
        </p:nvGrpSpPr>
        <p:grpSpPr bwMode="auto">
          <a:xfrm>
            <a:off x="5410200" y="4800600"/>
            <a:ext cx="2590800" cy="368300"/>
            <a:chOff x="3408" y="3004"/>
            <a:chExt cx="1632" cy="232"/>
          </a:xfrm>
        </p:grpSpPr>
        <p:grpSp>
          <p:nvGrpSpPr>
            <p:cNvPr id="79" name="Group 74"/>
            <p:cNvGrpSpPr>
              <a:grpSpLocks/>
            </p:cNvGrpSpPr>
            <p:nvPr/>
          </p:nvGrpSpPr>
          <p:grpSpPr bwMode="auto">
            <a:xfrm>
              <a:off x="4467" y="3004"/>
              <a:ext cx="573" cy="212"/>
              <a:chOff x="4467" y="3004"/>
              <a:chExt cx="573" cy="212"/>
            </a:xfrm>
          </p:grpSpPr>
          <p:sp>
            <p:nvSpPr>
              <p:cNvPr id="83" name="Line 75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 Box 76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  <p:grpSp>
          <p:nvGrpSpPr>
            <p:cNvPr id="80" name="Group 77"/>
            <p:cNvGrpSpPr>
              <a:grpSpLocks/>
            </p:cNvGrpSpPr>
            <p:nvPr/>
          </p:nvGrpSpPr>
          <p:grpSpPr bwMode="auto">
            <a:xfrm>
              <a:off x="3408" y="3024"/>
              <a:ext cx="573" cy="212"/>
              <a:chOff x="4467" y="3004"/>
              <a:chExt cx="573" cy="212"/>
            </a:xfrm>
          </p:grpSpPr>
          <p:sp>
            <p:nvSpPr>
              <p:cNvPr id="81" name="Line 78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79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</p:grpSp>
      <p:grpSp>
        <p:nvGrpSpPr>
          <p:cNvPr id="85" name="Group 85"/>
          <p:cNvGrpSpPr>
            <a:grpSpLocks/>
          </p:cNvGrpSpPr>
          <p:nvPr/>
        </p:nvGrpSpPr>
        <p:grpSpPr bwMode="auto">
          <a:xfrm>
            <a:off x="5410200" y="5486400"/>
            <a:ext cx="2590800" cy="368300"/>
            <a:chOff x="3408" y="3004"/>
            <a:chExt cx="1632" cy="232"/>
          </a:xfrm>
        </p:grpSpPr>
        <p:grpSp>
          <p:nvGrpSpPr>
            <p:cNvPr id="86" name="Group 86"/>
            <p:cNvGrpSpPr>
              <a:grpSpLocks/>
            </p:cNvGrpSpPr>
            <p:nvPr/>
          </p:nvGrpSpPr>
          <p:grpSpPr bwMode="auto">
            <a:xfrm>
              <a:off x="4467" y="3004"/>
              <a:ext cx="573" cy="212"/>
              <a:chOff x="4467" y="3004"/>
              <a:chExt cx="573" cy="212"/>
            </a:xfrm>
          </p:grpSpPr>
          <p:sp>
            <p:nvSpPr>
              <p:cNvPr id="90" name="Line 87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Text Box 88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  <p:grpSp>
          <p:nvGrpSpPr>
            <p:cNvPr id="87" name="Group 89"/>
            <p:cNvGrpSpPr>
              <a:grpSpLocks/>
            </p:cNvGrpSpPr>
            <p:nvPr/>
          </p:nvGrpSpPr>
          <p:grpSpPr bwMode="auto">
            <a:xfrm>
              <a:off x="3408" y="3024"/>
              <a:ext cx="573" cy="212"/>
              <a:chOff x="4467" y="3004"/>
              <a:chExt cx="573" cy="212"/>
            </a:xfrm>
          </p:grpSpPr>
          <p:sp>
            <p:nvSpPr>
              <p:cNvPr id="88" name="Line 90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91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</p:grpSp>
      <p:grpSp>
        <p:nvGrpSpPr>
          <p:cNvPr id="92" name="Group 92"/>
          <p:cNvGrpSpPr>
            <a:grpSpLocks/>
          </p:cNvGrpSpPr>
          <p:nvPr/>
        </p:nvGrpSpPr>
        <p:grpSpPr bwMode="auto">
          <a:xfrm>
            <a:off x="5943600" y="5826125"/>
            <a:ext cx="2362200" cy="346075"/>
            <a:chOff x="288" y="3190"/>
            <a:chExt cx="1488" cy="218"/>
          </a:xfrm>
        </p:grpSpPr>
        <p:grpSp>
          <p:nvGrpSpPr>
            <p:cNvPr id="93" name="Group 93"/>
            <p:cNvGrpSpPr>
              <a:grpSpLocks/>
            </p:cNvGrpSpPr>
            <p:nvPr/>
          </p:nvGrpSpPr>
          <p:grpSpPr bwMode="auto">
            <a:xfrm>
              <a:off x="288" y="3190"/>
              <a:ext cx="1488" cy="218"/>
              <a:chOff x="288" y="3190"/>
              <a:chExt cx="1488" cy="218"/>
            </a:xfrm>
          </p:grpSpPr>
          <p:sp>
            <p:nvSpPr>
              <p:cNvPr id="95" name="Text Box 94"/>
              <p:cNvSpPr txBox="1">
                <a:spLocks noChangeArrowheads="1"/>
              </p:cNvSpPr>
              <p:nvPr/>
            </p:nvSpPr>
            <p:spPr bwMode="auto">
              <a:xfrm>
                <a:off x="288" y="3190"/>
                <a:ext cx="576" cy="218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Phys</a:t>
                </a:r>
                <a:r>
                  <a:rPr lang="en-US" sz="1600" b="1" dirty="0"/>
                  <a:t>.</a:t>
                </a:r>
              </a:p>
            </p:txBody>
          </p:sp>
          <p:sp>
            <p:nvSpPr>
              <p:cNvPr id="96" name="Text Box 95"/>
              <p:cNvSpPr txBox="1">
                <a:spLocks noChangeArrowheads="1"/>
              </p:cNvSpPr>
              <p:nvPr/>
            </p:nvSpPr>
            <p:spPr bwMode="auto">
              <a:xfrm>
                <a:off x="1200" y="3190"/>
                <a:ext cx="576" cy="218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 dirty="0" err="1">
                    <a:solidFill>
                      <a:srgbClr val="FF0000"/>
                    </a:solidFill>
                  </a:rPr>
                  <a:t>Phys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4" name="Line 96"/>
            <p:cNvSpPr>
              <a:spLocks noChangeShapeType="1"/>
            </p:cNvSpPr>
            <p:nvPr/>
          </p:nvSpPr>
          <p:spPr bwMode="auto">
            <a:xfrm>
              <a:off x="864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97"/>
          <p:cNvGrpSpPr>
            <a:grpSpLocks/>
          </p:cNvGrpSpPr>
          <p:nvPr/>
        </p:nvGrpSpPr>
        <p:grpSpPr bwMode="auto">
          <a:xfrm>
            <a:off x="5867400" y="4454525"/>
            <a:ext cx="2819400" cy="346075"/>
            <a:chOff x="3696" y="2806"/>
            <a:chExt cx="1776" cy="218"/>
          </a:xfrm>
        </p:grpSpPr>
        <p:grpSp>
          <p:nvGrpSpPr>
            <p:cNvPr id="98" name="Group 98"/>
            <p:cNvGrpSpPr>
              <a:grpSpLocks/>
            </p:cNvGrpSpPr>
            <p:nvPr/>
          </p:nvGrpSpPr>
          <p:grpSpPr bwMode="auto">
            <a:xfrm>
              <a:off x="3696" y="2806"/>
              <a:ext cx="1776" cy="218"/>
              <a:chOff x="3696" y="2806"/>
              <a:chExt cx="1776" cy="218"/>
            </a:xfrm>
          </p:grpSpPr>
          <p:sp>
            <p:nvSpPr>
              <p:cNvPr id="100" name="Text Box 99"/>
              <p:cNvSpPr txBox="1">
                <a:spLocks noChangeArrowheads="1"/>
              </p:cNvSpPr>
              <p:nvPr/>
            </p:nvSpPr>
            <p:spPr bwMode="auto">
              <a:xfrm>
                <a:off x="4656" y="2806"/>
                <a:ext cx="81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 sz="1600" b="1" u="sng"/>
                  <a:t>Network</a:t>
                </a:r>
              </a:p>
            </p:txBody>
          </p:sp>
          <p:sp>
            <p:nvSpPr>
              <p:cNvPr id="101" name="Text Box 100"/>
              <p:cNvSpPr txBox="1">
                <a:spLocks noChangeArrowheads="1"/>
              </p:cNvSpPr>
              <p:nvPr/>
            </p:nvSpPr>
            <p:spPr bwMode="auto">
              <a:xfrm>
                <a:off x="3696" y="2806"/>
                <a:ext cx="624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/>
                  <a:t>Network</a:t>
                </a:r>
              </a:p>
            </p:txBody>
          </p:sp>
        </p:grp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>
              <a:off x="4320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Rectangle 102"/>
          <p:cNvSpPr>
            <a:spLocks noChangeArrowheads="1"/>
          </p:cNvSpPr>
          <p:nvPr/>
        </p:nvSpPr>
        <p:spPr bwMode="auto">
          <a:xfrm>
            <a:off x="3352800" y="4343400"/>
            <a:ext cx="2133600" cy="17526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" name="Group 103"/>
          <p:cNvGrpSpPr>
            <a:grpSpLocks/>
          </p:cNvGrpSpPr>
          <p:nvPr/>
        </p:nvGrpSpPr>
        <p:grpSpPr bwMode="auto">
          <a:xfrm>
            <a:off x="152400" y="1447800"/>
            <a:ext cx="8515350" cy="366713"/>
            <a:chOff x="96" y="912"/>
            <a:chExt cx="5364" cy="231"/>
          </a:xfrm>
        </p:grpSpPr>
        <p:sp>
          <p:nvSpPr>
            <p:cNvPr id="104" name="Text Box 104"/>
            <p:cNvSpPr txBox="1">
              <a:spLocks noChangeArrowheads="1"/>
            </p:cNvSpPr>
            <p:nvPr/>
          </p:nvSpPr>
          <p:spPr bwMode="auto">
            <a:xfrm>
              <a:off x="96" y="912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User/Client</a:t>
              </a:r>
            </a:p>
          </p:txBody>
        </p:sp>
        <p:sp>
          <p:nvSpPr>
            <p:cNvPr id="105" name="Text Box 105"/>
            <p:cNvSpPr txBox="1">
              <a:spLocks noChangeArrowheads="1"/>
            </p:cNvSpPr>
            <p:nvPr/>
          </p:nvSpPr>
          <p:spPr bwMode="auto">
            <a:xfrm>
              <a:off x="4608" y="912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User/Server</a:t>
              </a:r>
            </a:p>
          </p:txBody>
        </p:sp>
      </p:grpSp>
      <p:sp>
        <p:nvSpPr>
          <p:cNvPr id="106" name="Text Box 60"/>
          <p:cNvSpPr txBox="1">
            <a:spLocks noChangeArrowheads="1"/>
          </p:cNvSpPr>
          <p:nvPr/>
        </p:nvSpPr>
        <p:spPr bwMode="auto">
          <a:xfrm>
            <a:off x="1905000" y="51054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  <p:sp>
        <p:nvSpPr>
          <p:cNvPr id="107" name="Text Box 60"/>
          <p:cNvSpPr txBox="1">
            <a:spLocks noChangeArrowheads="1"/>
          </p:cNvSpPr>
          <p:nvPr/>
        </p:nvSpPr>
        <p:spPr bwMode="auto">
          <a:xfrm>
            <a:off x="5867400" y="51816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  <p:sp>
        <p:nvSpPr>
          <p:cNvPr id="108" name="Text Box 60"/>
          <p:cNvSpPr txBox="1">
            <a:spLocks noChangeArrowheads="1"/>
          </p:cNvSpPr>
          <p:nvPr/>
        </p:nvSpPr>
        <p:spPr bwMode="auto">
          <a:xfrm>
            <a:off x="7543800" y="51054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Physical Layer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Offers service to data link layer</a:t>
            </a:r>
          </a:p>
          <a:p>
            <a:pPr eaLnBrk="1" hangingPunct="1"/>
            <a:r>
              <a:rPr lang="en-US" dirty="0">
                <a:latin typeface="Calibri" charset="0"/>
              </a:rPr>
              <a:t>Transmission of raw bits</a:t>
            </a:r>
          </a:p>
          <a:p>
            <a:r>
              <a:rPr lang="en-US" dirty="0">
                <a:latin typeface="Calibri" charset="0"/>
              </a:rPr>
              <a:t>Deals with:</a:t>
            </a:r>
          </a:p>
          <a:p>
            <a:pPr lvl="1"/>
            <a:r>
              <a:rPr lang="en-US" dirty="0">
                <a:latin typeface="Calibri" charset="0"/>
              </a:rPr>
              <a:t>Electrical specs</a:t>
            </a:r>
          </a:p>
          <a:p>
            <a:pPr lvl="1"/>
            <a:r>
              <a:rPr lang="en-US" dirty="0">
                <a:latin typeface="Calibri" charset="0"/>
              </a:rPr>
              <a:t>Mechanical specs</a:t>
            </a:r>
          </a:p>
          <a:p>
            <a:pPr eaLnBrk="1" hangingPunct="1"/>
            <a:r>
              <a:rPr lang="en-US" b="1" dirty="0">
                <a:latin typeface="Calibri" charset="0"/>
              </a:rPr>
              <a:t>Tries</a:t>
            </a:r>
            <a:r>
              <a:rPr lang="en-US" dirty="0">
                <a:latin typeface="Calibri" charset="0"/>
              </a:rPr>
              <a:t> to deliver as many bits as possible per unit time without corruption or loss.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5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(Adverse) Impact/Effect of a Medium on a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88" y="1648248"/>
            <a:ext cx="5123494" cy="47074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medium 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attenuates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signal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Delays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signal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unfair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signals using different frequencies: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Signals of different frequencies experience </a:t>
            </a:r>
            <a:r>
              <a:rPr lang="en-US" b="1" dirty="0">
                <a:solidFill>
                  <a:srgbClr val="FF0000"/>
                </a:solidFill>
              </a:rPr>
              <a:t>DIFFERENT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attenuations and delays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unfairness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produces </a:t>
            </a:r>
            <a:r>
              <a:rPr lang="en-US" b="1" dirty="0">
                <a:solidFill>
                  <a:srgbClr val="FF0000"/>
                </a:solidFill>
              </a:rPr>
              <a:t>DISTORSION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making it hard to recognize the original sent signal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short, a medium is a kind of …..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……. a </a:t>
            </a:r>
            <a:r>
              <a:rPr lang="en-US" b="1" dirty="0">
                <a:solidFill>
                  <a:srgbClr val="FF0000"/>
                </a:solidFill>
              </a:rPr>
              <a:t>washing machine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37" y="1600200"/>
            <a:ext cx="3539067" cy="1489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37" y="3089466"/>
            <a:ext cx="2919757" cy="1266129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04CE1-6071-5942-B7B2-4780A4CA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82" y="3997711"/>
            <a:ext cx="1263805" cy="1263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E39A49-24D8-E147-A29C-A5E8F3C9E6FC}"/>
              </a:ext>
            </a:extLst>
          </p:cNvPr>
          <p:cNvSpPr txBox="1"/>
          <p:nvPr/>
        </p:nvSpPr>
        <p:spPr>
          <a:xfrm>
            <a:off x="2429372" y="4260281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ym typeface="Wingdings" pitchFamily="2" charset="2"/>
              </a:rPr>
              <a:t>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DCB6B3-A8F0-1546-90AA-9B01E52DB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151" y="3894754"/>
            <a:ext cx="1444819" cy="14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Impact of a Washing Machine on a Garment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07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Washing machine: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Shrinks </a:t>
            </a:r>
            <a:r>
              <a:rPr lang="en-US" dirty="0"/>
              <a:t>(</a:t>
            </a:r>
            <a:r>
              <a:rPr lang="en-US" i="1" dirty="0"/>
              <a:t>attenuates</a:t>
            </a:r>
            <a:r>
              <a:rPr lang="en-US" dirty="0"/>
              <a:t>!) a garment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Delays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a garment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unfair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garments using different fabrics </a:t>
            </a:r>
          </a:p>
          <a:p>
            <a:pPr lvl="2"/>
            <a:r>
              <a:rPr lang="en-US" dirty="0"/>
              <a:t>Washing with hot water shrinks wool much more than denim (fabric for jeans)</a:t>
            </a:r>
          </a:p>
          <a:p>
            <a:pPr lvl="1"/>
            <a:r>
              <a:rPr lang="en-US" dirty="0"/>
              <a:t>There is a </a:t>
            </a:r>
            <a:r>
              <a:rPr lang="en-US" b="1" dirty="0">
                <a:solidFill>
                  <a:srgbClr val="0070C0"/>
                </a:solidFill>
              </a:rPr>
              <a:t>limit</a:t>
            </a:r>
            <a:r>
              <a:rPr lang="en-US" dirty="0"/>
              <a:t> on the capacity of a washing machine.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951" y="4119804"/>
            <a:ext cx="5518878" cy="24191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7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Laundry Talks </a:t>
            </a:r>
            <a:r>
              <a:rPr lang="is-IS" dirty="0"/>
              <a:t>…....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07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 formalize these ideas.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8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1035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Section 2.1.1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(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Fourier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any periodical signal with frequency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pple Chancery"/>
                    <a:cs typeface="Apple Chancery"/>
                  </a:rPr>
                  <a:t>f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is a </a:t>
                </a:r>
                <a:r>
                  <a:rPr lang="en-US" dirty="0">
                    <a:solidFill>
                      <a:srgbClr val="3366FF"/>
                    </a:solidFill>
                  </a:rPr>
                  <a:t>superposition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:r>
                  <a:rPr lang="en-US" dirty="0">
                    <a:solidFill>
                      <a:srgbClr val="3366FF"/>
                    </a:solidFill>
                  </a:rPr>
                  <a:t>sum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cosine and sine waves of different frequencies</a:t>
                </a:r>
              </a:p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Section 2.1.2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Real media affect (</a:t>
                </a:r>
                <a:r>
                  <a:rPr lang="en-US" dirty="0">
                    <a:solidFill>
                      <a:srgbClr val="3366FF"/>
                    </a:solidFill>
                  </a:rPr>
                  <a:t>attenuates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dirty="0">
                    <a:solidFill>
                      <a:srgbClr val="3366FF"/>
                    </a:solidFill>
                  </a:rPr>
                  <a:t>delays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different frequency signals </a:t>
                </a:r>
                <a:r>
                  <a:rPr lang="en-US" dirty="0">
                    <a:solidFill>
                      <a:srgbClr val="FF0000"/>
                    </a:solidFill>
                  </a:rPr>
                  <a:t>differently</a:t>
                </a:r>
              </a:p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Section 2.1.3: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there is a </a:t>
                </a:r>
                <a:r>
                  <a:rPr lang="en-US" b="1" dirty="0">
                    <a:solidFill>
                      <a:srgbClr val="3366FF"/>
                    </a:solidFill>
                  </a:rPr>
                  <a:t>theoretical limit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the maximal data rate on a channel</a:t>
                </a:r>
              </a:p>
              <a:p>
                <a:pPr lvl="1"/>
                <a:r>
                  <a:rPr lang="en-US" b="1" dirty="0">
                    <a:solidFill>
                      <a:srgbClr val="3366FF"/>
                    </a:solidFill>
                  </a:rPr>
                  <a:t>Nyquist limit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(noiseless channel)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bps 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where B is the bandwidth, and V is the valence, i.e., the size of the vocabulary (number of of possible symbols).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example: my vocabulary is made of {0, 1, 2, 3}. Then V = 4</a:t>
                </a:r>
              </a:p>
              <a:p>
                <a:pPr lvl="2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2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2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3366FF"/>
                    </a:solidFill>
                  </a:rPr>
                  <a:t>Shannon limit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(noisy)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is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bps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where B is the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bandwith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S is the power of the signal, and N the power of noise, 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Pay attention: S/N is often expressed as SNR, i.e., the Signal to Noise ratio in Db (decibel)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=10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Example: if SNR = 20 Db, then solving  will yield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=10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will yield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100</a:t>
                </a:r>
              </a:p>
              <a:p>
                <a:pPr marL="720090" lvl="2" indent="0">
                  <a:buNone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1035"/>
                <a:ext cx="8229600" cy="4525963"/>
              </a:xfrm>
              <a:blipFill>
                <a:blip r:embed="rId2"/>
                <a:stretch>
                  <a:fillRect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omp4320-m4-PhysicalLayer-FourierTheore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7" y="1496872"/>
            <a:ext cx="6908800" cy="965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898989"/>
                </a:solidFill>
              </a:rPr>
              <a:pPr algn="r" eaLnBrk="1" hangingPunct="1"/>
              <a:t>9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81011</TotalTime>
  <Words>1869</Words>
  <Application>Microsoft Office PowerPoint</Application>
  <PresentationFormat>On-screen Show (4:3)</PresentationFormat>
  <Paragraphs>334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Apple Braille</vt:lpstr>
      <vt:lpstr>Apple Chancery</vt:lpstr>
      <vt:lpstr>Arial</vt:lpstr>
      <vt:lpstr>Calibri</vt:lpstr>
      <vt:lpstr>Cambria Math</vt:lpstr>
      <vt:lpstr>Gill Sans MT</vt:lpstr>
      <vt:lpstr>Symbol</vt:lpstr>
      <vt:lpstr>Times New Roman</vt:lpstr>
      <vt:lpstr>Wingdings 2</vt:lpstr>
      <vt:lpstr>WM_SlideTemplateA_Template</vt:lpstr>
      <vt:lpstr>The Physical Layer</vt:lpstr>
      <vt:lpstr>PowerPoint Presentation</vt:lpstr>
      <vt:lpstr>Introduction</vt:lpstr>
      <vt:lpstr>OSI Reference Model</vt:lpstr>
      <vt:lpstr>Physical Layer</vt:lpstr>
      <vt:lpstr>(Adverse) Impact/Effect of a Medium on a Signal</vt:lpstr>
      <vt:lpstr>Impact of a Washing Machine on a Garment</vt:lpstr>
      <vt:lpstr>No More Laundry Talks …....</vt:lpstr>
      <vt:lpstr>Fundamental Properties</vt:lpstr>
      <vt:lpstr>Mitigating the Consequences of Fourier Theorem</vt:lpstr>
      <vt:lpstr>Consequences of Fourier</vt:lpstr>
      <vt:lpstr>Better Encoding Schemes for Baseband Transmission</vt:lpstr>
      <vt:lpstr>Better Encoding Schemes for Baseband Transmission</vt:lpstr>
      <vt:lpstr>Better Media</vt:lpstr>
      <vt:lpstr>Better Media</vt:lpstr>
      <vt:lpstr>Baseband Cannot Be Used Long Distances Modulation</vt:lpstr>
      <vt:lpstr>Baseband Cannot Go On Long Distances Modulation</vt:lpstr>
      <vt:lpstr>Consequences of Maximal Capacity</vt:lpstr>
      <vt:lpstr>Consequences of the Capacity Limit</vt:lpstr>
      <vt:lpstr>Frequency Division Multiplexing (FDM)</vt:lpstr>
      <vt:lpstr>Frequency Division Multiplexing (FDM)</vt:lpstr>
      <vt:lpstr>Time Division Multiplexing (TDM)</vt:lpstr>
      <vt:lpstr>Time Division Multiplexing (TDM)</vt:lpstr>
      <vt:lpstr>Code Division Multiplexing Access (CDMA)</vt:lpstr>
      <vt:lpstr>Code Division Multiplexing Access (CDMA)</vt:lpstr>
      <vt:lpstr>Delay                       </vt:lpstr>
      <vt:lpstr>Delay</vt:lpstr>
      <vt:lpstr>Delay (Cont’d)</vt:lpstr>
      <vt:lpstr>Delay : units, constants, conventions (to know)…</vt:lpstr>
      <vt:lpstr>Wrap Up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</dc:title>
  <dc:creator>Saad Biaz</dc:creator>
  <cp:lastModifiedBy>Kareith D</cp:lastModifiedBy>
  <cp:revision>1392</cp:revision>
  <cp:lastPrinted>2018-09-10T14:01:40Z</cp:lastPrinted>
  <dcterms:created xsi:type="dcterms:W3CDTF">2017-11-05T19:40:43Z</dcterms:created>
  <dcterms:modified xsi:type="dcterms:W3CDTF">2019-09-24T14:24:19Z</dcterms:modified>
</cp:coreProperties>
</file>