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639" r:id="rId2"/>
    <p:sldId id="575" r:id="rId3"/>
    <p:sldId id="597" r:id="rId4"/>
    <p:sldId id="648" r:id="rId5"/>
    <p:sldId id="661" r:id="rId6"/>
    <p:sldId id="649" r:id="rId7"/>
    <p:sldId id="663" r:id="rId8"/>
    <p:sldId id="664" r:id="rId9"/>
    <p:sldId id="665" r:id="rId10"/>
    <p:sldId id="667" r:id="rId11"/>
    <p:sldId id="666" r:id="rId12"/>
    <p:sldId id="674" r:id="rId13"/>
    <p:sldId id="669" r:id="rId14"/>
    <p:sldId id="651" r:id="rId15"/>
    <p:sldId id="652" r:id="rId16"/>
    <p:sldId id="662" r:id="rId17"/>
    <p:sldId id="679" r:id="rId18"/>
    <p:sldId id="653" r:id="rId19"/>
    <p:sldId id="675" r:id="rId20"/>
    <p:sldId id="676" r:id="rId21"/>
    <p:sldId id="677" r:id="rId22"/>
    <p:sldId id="680" r:id="rId23"/>
    <p:sldId id="678" r:id="rId24"/>
    <p:sldId id="681" r:id="rId25"/>
    <p:sldId id="671" r:id="rId26"/>
    <p:sldId id="657" r:id="rId27"/>
    <p:sldId id="658" r:id="rId28"/>
    <p:sldId id="670" r:id="rId29"/>
    <p:sldId id="672" r:id="rId30"/>
    <p:sldId id="67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65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192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4A-01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4A-02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4A-03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4A-04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4A-05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4A-05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gif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The Logical 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>
                <a:latin typeface="Times New Roman" charset="0"/>
              </a:rPr>
              <a:t>A </a:t>
            </a:r>
            <a:r>
              <a:rPr lang="en-US" sz="1600" dirty="0" err="1">
                <a:latin typeface="Times New Roman" charset="0"/>
              </a:rPr>
              <a:t>sublayer</a:t>
            </a:r>
            <a:r>
              <a:rPr lang="en-US" sz="1600" dirty="0">
                <a:latin typeface="Times New Roman" charset="0"/>
              </a:rPr>
              <a:t> of the Data Link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4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Flag </a:t>
            </a:r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b="1" dirty="0">
                <a:solidFill>
                  <a:srgbClr val="FF0000"/>
                </a:solidFill>
              </a:rPr>
              <a:t>Byte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Stuffing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8" name="Picture 7" descr="FlagByteStuff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117600"/>
            <a:ext cx="8026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Flag </a:t>
            </a:r>
            <a:r>
              <a:rPr lang="en-US" b="1" dirty="0">
                <a:solidFill>
                  <a:srgbClr val="FF0000"/>
                </a:solidFill>
              </a:rPr>
              <a:t>Bits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b="1" dirty="0">
                <a:solidFill>
                  <a:srgbClr val="FF0000"/>
                </a:solidFill>
              </a:rPr>
              <a:t>Bit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Stuffing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3" name="Picture 2" descr="FlagBitStuff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124882"/>
            <a:ext cx="48895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485" y="1269933"/>
            <a:ext cx="8312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Flag in binary = 0x7E = 01111110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How to send a Flag as part of the payload field?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Answer: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At the </a:t>
            </a:r>
            <a:r>
              <a:rPr lang="en-US" b="1" dirty="0">
                <a:solidFill>
                  <a:srgbClr val="3366FF"/>
                </a:solidFill>
              </a:rPr>
              <a:t>sender</a:t>
            </a:r>
            <a:r>
              <a:rPr lang="en-US" dirty="0"/>
              <a:t>: after every sequence of 5 1s, insert a 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At the </a:t>
            </a:r>
            <a:r>
              <a:rPr lang="en-US" b="1" dirty="0">
                <a:solidFill>
                  <a:srgbClr val="3366FF"/>
                </a:solidFill>
              </a:rPr>
              <a:t>receiver</a:t>
            </a:r>
            <a:r>
              <a:rPr lang="en-US" dirty="0"/>
              <a:t>: after every sequence of 5 1’s, remove the 0 (if there is one..)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30498" y="4076122"/>
            <a:ext cx="2383755" cy="55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226" y="3168431"/>
            <a:ext cx="11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To be sent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63700" y="4774899"/>
            <a:ext cx="4494308" cy="42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" y="3176193"/>
            <a:ext cx="5457053" cy="55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9600" y="3777573"/>
            <a:ext cx="5943600" cy="55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19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Flag </a:t>
            </a:r>
            <a:r>
              <a:rPr lang="en-US" b="1" dirty="0">
                <a:solidFill>
                  <a:srgbClr val="FF0000"/>
                </a:solidFill>
              </a:rPr>
              <a:t>Bits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b="1" dirty="0">
                <a:solidFill>
                  <a:srgbClr val="FF0000"/>
                </a:solidFill>
              </a:rPr>
              <a:t>Bit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Stuffing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3" name="Picture 2" descr="FlagBitStuff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124882"/>
            <a:ext cx="48895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485" y="1269933"/>
            <a:ext cx="81964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Flag in binary = 0x7E = 01111110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How to send a Flag as part in the payload field?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Answer: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At the </a:t>
            </a:r>
            <a:r>
              <a:rPr lang="en-US" b="1" dirty="0">
                <a:solidFill>
                  <a:srgbClr val="3366FF"/>
                </a:solidFill>
              </a:rPr>
              <a:t>sender</a:t>
            </a:r>
            <a:r>
              <a:rPr lang="en-US" dirty="0"/>
              <a:t>: after every sequence of 5 1s, insert a 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At the </a:t>
            </a:r>
            <a:r>
              <a:rPr lang="en-US" b="1" dirty="0">
                <a:solidFill>
                  <a:srgbClr val="3366FF"/>
                </a:solidFill>
              </a:rPr>
              <a:t>receiver</a:t>
            </a:r>
            <a:r>
              <a:rPr lang="en-US" dirty="0"/>
              <a:t>: after every sequence of 5 1’s, remove the 0 (if there is one..)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226" y="3168431"/>
            <a:ext cx="11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To be sent</a:t>
            </a:r>
          </a:p>
        </p:txBody>
      </p:sp>
    </p:spTree>
    <p:extLst>
      <p:ext uri="{BB962C8B-B14F-4D97-AF65-F5344CB8AC3E}">
        <p14:creationId xmlns:p14="http://schemas.microsoft.com/office/powerpoint/2010/main" val="207682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Error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57605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What?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detects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error transmission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</a:rPr>
              <a:t>may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correct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error transmissions (next lecture)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Why?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</a:rPr>
              <a:t>Physical layer cannot guarantee an ideal channel (no corruption)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How ?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</a:rPr>
              <a:t>Essentially adding </a:t>
            </a: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check bits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to detect and possibly correct.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3.1.3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EA81CD6-B591-804F-BA3B-FDE39B854E45}" type="slidenum">
              <a:rPr lang="en-US" sz="1400"/>
              <a:pPr algn="r"/>
              <a:t>14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Error Control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Error detection (only)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Parity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Cyclic Redundancy Code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Checksum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</a:rPr>
              <a:t>Error correction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Crossed parity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Hamming Code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</a:endParaRP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3C85640-EA74-5A49-8CD3-9B54328D3223}" type="slidenum">
              <a:rPr lang="en-US" sz="1400"/>
              <a:pPr algn="r"/>
              <a:t>15</a:t>
            </a:fld>
            <a:endParaRPr lang="en-US" sz="1400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Parity (Error Detection)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The sender adds a parity bit to the word such that the total number of bits (including the parity bit) is even (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Even parity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/>
            <a:r>
              <a:rPr lang="en-US" dirty="0">
                <a:latin typeface="Times New Roman" charset="0"/>
              </a:rPr>
              <a:t>Example: 1011 0101 </a:t>
            </a:r>
            <a:r>
              <a:rPr lang="en-US" dirty="0">
                <a:latin typeface="Times New Roman" charset="0"/>
                <a:sym typeface="Wingdings"/>
              </a:rPr>
              <a:t> </a:t>
            </a:r>
            <a:r>
              <a:rPr lang="en-US" dirty="0">
                <a:latin typeface="Times New Roman" charset="0"/>
              </a:rPr>
              <a:t>1011 0101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1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The receiver can then detect only odd number of corrupted bits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86567" y="2475743"/>
            <a:ext cx="1000676" cy="128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5068" y="2501391"/>
            <a:ext cx="9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One’s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2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427EA3A-F96B-A540-8DAB-B0DAC4BB69E5}" type="slidenum">
              <a:rPr lang="en-US" sz="1400"/>
              <a:pPr algn="r"/>
              <a:t>16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Cyclic Redundancy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Let F be a frame. This frame can represented as a </a:t>
                </a:r>
                <a:r>
                  <a:rPr lang="en-US" dirty="0" err="1">
                    <a:latin typeface="Times New Roman" charset="0"/>
                  </a:rPr>
                  <a:t>polynom</a:t>
                </a:r>
                <a:r>
                  <a:rPr lang="en-US" dirty="0">
                    <a:latin typeface="Times New Roman" charset="0"/>
                  </a:rPr>
                  <a:t> F(X) where the bits are the coefficients.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Example: consider the frame F = 1001010. The representative F(X)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</a:endParaRPr>
              </a:p>
              <a:p>
                <a:r>
                  <a:rPr lang="en-US" dirty="0">
                    <a:latin typeface="Times New Roman" charset="0"/>
                  </a:rPr>
                  <a:t>F(X) is divided* by a generator </a:t>
                </a:r>
                <a:r>
                  <a:rPr lang="en-US" dirty="0" err="1">
                    <a:latin typeface="Times New Roman" charset="0"/>
                  </a:rPr>
                  <a:t>polynom</a:t>
                </a:r>
                <a:r>
                  <a:rPr lang="en-US" dirty="0">
                    <a:latin typeface="Times New Roman" charset="0"/>
                  </a:rPr>
                  <a:t> G(X) known by the sender and receiver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r>
                  <a:rPr lang="en-US" dirty="0">
                    <a:latin typeface="Times New Roman" charset="0"/>
                  </a:rPr>
                  <a:t>The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remainder</a:t>
                </a:r>
                <a:r>
                  <a:rPr lang="en-US" dirty="0">
                    <a:latin typeface="Times New Roman" charset="0"/>
                  </a:rPr>
                  <a:t> F(X)/G(X) is appended to the frame (CRC)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r>
                  <a:rPr lang="en-US" dirty="0">
                    <a:latin typeface="Times New Roman" charset="0"/>
                  </a:rPr>
                  <a:t>When a receiver will perform the division F(X)/G(X) and compare the resulting remainder against the receiver CRC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r>
                  <a:rPr lang="en-US" dirty="0">
                    <a:latin typeface="Times New Roman" charset="0"/>
                  </a:rPr>
                  <a:t>Very important: the division can be achieved in line (in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hardware</a:t>
                </a:r>
                <a:r>
                  <a:rPr lang="en-US" dirty="0">
                    <a:latin typeface="Times New Roman" charset="0"/>
                  </a:rPr>
                  <a:t> using just shift registers and XOR operators)</a:t>
                </a:r>
              </a:p>
            </p:txBody>
          </p:sp>
        </mc:Choice>
        <mc:Fallback xmlns="">
          <p:sp>
            <p:nvSpPr>
              <p:cNvPr id="2560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120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Error Control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(</a:t>
            </a:r>
            <a:r>
              <a:rPr lang="en-US" sz="1800" dirty="0">
                <a:solidFill>
                  <a:srgbClr val="FF6600"/>
                </a:solidFill>
              </a:rPr>
              <a:t>Detect and Correct</a:t>
            </a:r>
            <a:r>
              <a:rPr lang="en-US" dirty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57605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What?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detects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and 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correct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Times New Roman" charset="0"/>
              </a:rPr>
              <a:t>error transmissions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Why?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</a:rPr>
              <a:t>Physical layer cannot guarantee an ideal channel (no corruption)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How ?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</a:rPr>
              <a:t>Essentially adding check bits to detect and possibly correct.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3.1.3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2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BCA50D5-5F04-6348-AA01-D19439961B88}" type="slidenum">
              <a:rPr lang="en-US" sz="1400"/>
              <a:pPr algn="r"/>
              <a:t>18</a:t>
            </a:fld>
            <a:endParaRPr lang="en-US" sz="14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Crossed Parity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1854198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Each word is added a parity bit (horizontal parity)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 word of parity bits is appended to every  group of n words (Vertical parity)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Example</a:t>
            </a:r>
            <a:r>
              <a:rPr lang="en-US" dirty="0">
                <a:latin typeface="Times New Roman" charset="0"/>
              </a:rPr>
              <a:t>:</a:t>
            </a:r>
          </a:p>
          <a:p>
            <a:pPr lvl="1"/>
            <a:r>
              <a:rPr lang="en-US" dirty="0">
                <a:latin typeface="Times New Roman" charset="0"/>
              </a:rPr>
              <a:t>suppose we want to send 1011 0001 1001  in groups of three words using an even parity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1505E6-286D-0D4C-8085-9E9A03EE1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35755"/>
              </p:ext>
            </p:extLst>
          </p:nvPr>
        </p:nvGraphicFramePr>
        <p:xfrm>
          <a:off x="1814286" y="4165600"/>
          <a:ext cx="6096000" cy="154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62543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5820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56248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93977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8645207"/>
                    </a:ext>
                  </a:extLst>
                </a:gridCol>
              </a:tblGrid>
              <a:tr h="432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0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7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405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8F9D03-8957-F34A-A6ED-027D3E9C978A}"/>
              </a:ext>
            </a:extLst>
          </p:cNvPr>
          <p:cNvSpPr txBox="1"/>
          <p:nvPr/>
        </p:nvSpPr>
        <p:spPr>
          <a:xfrm>
            <a:off x="6772504" y="373077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33B90-0BAA-EF4A-BC74-F23C1DA056A6}"/>
              </a:ext>
            </a:extLst>
          </p:cNvPr>
          <p:cNvSpPr txBox="1"/>
          <p:nvPr/>
        </p:nvSpPr>
        <p:spPr>
          <a:xfrm>
            <a:off x="457200" y="534143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bits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16DC8-EECD-A949-8AC1-05D064D5097F}"/>
              </a:ext>
            </a:extLst>
          </p:cNvPr>
          <p:cNvSpPr/>
          <p:nvPr/>
        </p:nvSpPr>
        <p:spPr>
          <a:xfrm>
            <a:off x="1872359" y="4217174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D8F77-D0D1-FC44-AE7B-57B7CFE58634}"/>
              </a:ext>
            </a:extLst>
          </p:cNvPr>
          <p:cNvSpPr/>
          <p:nvPr/>
        </p:nvSpPr>
        <p:spPr>
          <a:xfrm>
            <a:off x="3055271" y="4224434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2097D-420B-2940-BFBE-C4186C4D2731}"/>
              </a:ext>
            </a:extLst>
          </p:cNvPr>
          <p:cNvSpPr/>
          <p:nvPr/>
        </p:nvSpPr>
        <p:spPr>
          <a:xfrm>
            <a:off x="4325265" y="4217180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9FBBF-C9EA-8C45-B921-D17325A60B8E}"/>
              </a:ext>
            </a:extLst>
          </p:cNvPr>
          <p:cNvSpPr/>
          <p:nvPr/>
        </p:nvSpPr>
        <p:spPr>
          <a:xfrm>
            <a:off x="5508175" y="4224440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BEFE6-4B30-E940-BB2B-43D4FF04C211}"/>
              </a:ext>
            </a:extLst>
          </p:cNvPr>
          <p:cNvSpPr/>
          <p:nvPr/>
        </p:nvSpPr>
        <p:spPr>
          <a:xfrm>
            <a:off x="6749141" y="4231700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7F488-16B2-E044-8AC7-CB25F00885A4}"/>
              </a:ext>
            </a:extLst>
          </p:cNvPr>
          <p:cNvSpPr/>
          <p:nvPr/>
        </p:nvSpPr>
        <p:spPr>
          <a:xfrm>
            <a:off x="1865105" y="4674375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0CC581-571D-104F-BAA4-C3E47166A984}"/>
              </a:ext>
            </a:extLst>
          </p:cNvPr>
          <p:cNvSpPr/>
          <p:nvPr/>
        </p:nvSpPr>
        <p:spPr>
          <a:xfrm>
            <a:off x="3048017" y="4681635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C767A0-B7E2-9043-97EA-491CC795E38C}"/>
              </a:ext>
            </a:extLst>
          </p:cNvPr>
          <p:cNvSpPr/>
          <p:nvPr/>
        </p:nvSpPr>
        <p:spPr>
          <a:xfrm>
            <a:off x="4318011" y="4674381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32C51-0CDC-D14D-B51E-D267E6CF4949}"/>
              </a:ext>
            </a:extLst>
          </p:cNvPr>
          <p:cNvSpPr/>
          <p:nvPr/>
        </p:nvSpPr>
        <p:spPr>
          <a:xfrm>
            <a:off x="5500921" y="4681641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CD22A-FA32-B841-95CB-2D8551896072}"/>
              </a:ext>
            </a:extLst>
          </p:cNvPr>
          <p:cNvSpPr/>
          <p:nvPr/>
        </p:nvSpPr>
        <p:spPr>
          <a:xfrm>
            <a:off x="6741887" y="4688901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0233C-BE72-0A4C-809C-CC4EE342DF5E}"/>
              </a:ext>
            </a:extLst>
          </p:cNvPr>
          <p:cNvSpPr/>
          <p:nvPr/>
        </p:nvSpPr>
        <p:spPr>
          <a:xfrm>
            <a:off x="1857851" y="5029978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578BE2-C2F8-A545-9D31-6D217A4F6DD0}"/>
              </a:ext>
            </a:extLst>
          </p:cNvPr>
          <p:cNvSpPr/>
          <p:nvPr/>
        </p:nvSpPr>
        <p:spPr>
          <a:xfrm>
            <a:off x="3040763" y="5037238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AADFF7-024A-034D-B395-F30EDB41FD41}"/>
              </a:ext>
            </a:extLst>
          </p:cNvPr>
          <p:cNvSpPr/>
          <p:nvPr/>
        </p:nvSpPr>
        <p:spPr>
          <a:xfrm>
            <a:off x="4310757" y="5029984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F9495D-5D75-834D-83B7-20B60946303D}"/>
              </a:ext>
            </a:extLst>
          </p:cNvPr>
          <p:cNvSpPr/>
          <p:nvPr/>
        </p:nvSpPr>
        <p:spPr>
          <a:xfrm>
            <a:off x="5493667" y="5037244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3611F6-6817-ED45-B91F-AA68A10C7BD9}"/>
              </a:ext>
            </a:extLst>
          </p:cNvPr>
          <p:cNvSpPr/>
          <p:nvPr/>
        </p:nvSpPr>
        <p:spPr>
          <a:xfrm>
            <a:off x="6734633" y="5044504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B8DACD-BD24-A54F-BAC5-E623701F61CD}"/>
              </a:ext>
            </a:extLst>
          </p:cNvPr>
          <p:cNvSpPr/>
          <p:nvPr/>
        </p:nvSpPr>
        <p:spPr>
          <a:xfrm>
            <a:off x="1850597" y="5414609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3A005-7D66-6D45-A242-9E88581524CE}"/>
              </a:ext>
            </a:extLst>
          </p:cNvPr>
          <p:cNvSpPr/>
          <p:nvPr/>
        </p:nvSpPr>
        <p:spPr>
          <a:xfrm>
            <a:off x="3077051" y="5421869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C47DBB-6F98-9D44-A81C-7C11B7B13DFE}"/>
              </a:ext>
            </a:extLst>
          </p:cNvPr>
          <p:cNvSpPr/>
          <p:nvPr/>
        </p:nvSpPr>
        <p:spPr>
          <a:xfrm>
            <a:off x="4303503" y="5414615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2B4E03-0558-9A48-BA3E-0444E920EC71}"/>
              </a:ext>
            </a:extLst>
          </p:cNvPr>
          <p:cNvSpPr/>
          <p:nvPr/>
        </p:nvSpPr>
        <p:spPr>
          <a:xfrm>
            <a:off x="5486413" y="5421875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539EC8-9E2D-9841-AB92-D693154F2401}"/>
              </a:ext>
            </a:extLst>
          </p:cNvPr>
          <p:cNvSpPr/>
          <p:nvPr/>
        </p:nvSpPr>
        <p:spPr>
          <a:xfrm>
            <a:off x="6727379" y="5429135"/>
            <a:ext cx="1108761" cy="20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5AF4A-E189-C546-9894-C2BC8ED44EFF}"/>
              </a:ext>
            </a:extLst>
          </p:cNvPr>
          <p:cNvSpPr/>
          <p:nvPr/>
        </p:nvSpPr>
        <p:spPr>
          <a:xfrm>
            <a:off x="2981120" y="2997203"/>
            <a:ext cx="400709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FC3D7-A47D-814F-B602-A27D84E8759A}"/>
              </a:ext>
            </a:extLst>
          </p:cNvPr>
          <p:cNvSpPr/>
          <p:nvPr/>
        </p:nvSpPr>
        <p:spPr>
          <a:xfrm>
            <a:off x="3394777" y="2997203"/>
            <a:ext cx="400709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BD4F80-614D-4941-B72E-7C8AB1935A9A}"/>
              </a:ext>
            </a:extLst>
          </p:cNvPr>
          <p:cNvSpPr/>
          <p:nvPr/>
        </p:nvSpPr>
        <p:spPr>
          <a:xfrm>
            <a:off x="3837462" y="2997203"/>
            <a:ext cx="400709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 bldLvl="3"/>
      <p:bldP spid="3" grpId="0"/>
      <p:bldP spid="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BCA50D5-5F04-6348-AA01-D19439961B88}" type="slidenum">
              <a:rPr lang="en-US" sz="1400"/>
              <a:pPr algn="r"/>
              <a:t>19</a:t>
            </a:fld>
            <a:endParaRPr lang="en-US" sz="14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Crossed Parity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1854198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Each word is added a parity bit (horizontal parity)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 word of parity bits is appended to every  group of n words (Vertical parity)</a:t>
            </a:r>
          </a:p>
          <a:p>
            <a:r>
              <a:rPr lang="en-US" dirty="0">
                <a:latin typeface="Times New Roman" charset="0"/>
              </a:rPr>
              <a:t>Example:</a:t>
            </a:r>
          </a:p>
          <a:p>
            <a:pPr lvl="1"/>
            <a:r>
              <a:rPr lang="en-US" dirty="0">
                <a:latin typeface="Times New Roman" charset="0"/>
              </a:rPr>
              <a:t>suppose we want to send 1011 0001 1001  in groups of three words using an even parity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1505E6-286D-0D4C-8085-9E9A03EE1901}"/>
              </a:ext>
            </a:extLst>
          </p:cNvPr>
          <p:cNvGraphicFramePr>
            <a:graphicFrameLocks noGrp="1"/>
          </p:cNvGraphicFramePr>
          <p:nvPr/>
        </p:nvGraphicFramePr>
        <p:xfrm>
          <a:off x="1814286" y="4165600"/>
          <a:ext cx="6096000" cy="154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62543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5820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56248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93977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8645207"/>
                    </a:ext>
                  </a:extLst>
                </a:gridCol>
              </a:tblGrid>
              <a:tr h="432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0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7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405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8F9D03-8957-F34A-A6ED-027D3E9C978A}"/>
              </a:ext>
            </a:extLst>
          </p:cNvPr>
          <p:cNvSpPr txBox="1"/>
          <p:nvPr/>
        </p:nvSpPr>
        <p:spPr>
          <a:xfrm>
            <a:off x="6772504" y="373077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33B90-0BAA-EF4A-BC74-F23C1DA056A6}"/>
              </a:ext>
            </a:extLst>
          </p:cNvPr>
          <p:cNvSpPr txBox="1"/>
          <p:nvPr/>
        </p:nvSpPr>
        <p:spPr>
          <a:xfrm>
            <a:off x="457200" y="534143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5AF4A-E189-C546-9894-C2BC8ED44EFF}"/>
              </a:ext>
            </a:extLst>
          </p:cNvPr>
          <p:cNvSpPr/>
          <p:nvPr/>
        </p:nvSpPr>
        <p:spPr>
          <a:xfrm>
            <a:off x="2981120" y="2997203"/>
            <a:ext cx="400709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FC3D7-A47D-814F-B602-A27D84E8759A}"/>
              </a:ext>
            </a:extLst>
          </p:cNvPr>
          <p:cNvSpPr/>
          <p:nvPr/>
        </p:nvSpPr>
        <p:spPr>
          <a:xfrm>
            <a:off x="3394777" y="2997203"/>
            <a:ext cx="400709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BD4F80-614D-4941-B72E-7C8AB1935A9A}"/>
              </a:ext>
            </a:extLst>
          </p:cNvPr>
          <p:cNvSpPr/>
          <p:nvPr/>
        </p:nvSpPr>
        <p:spPr>
          <a:xfrm>
            <a:off x="3837462" y="2997203"/>
            <a:ext cx="400709" cy="18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D4DC-2AC4-EE4B-A848-E10A7059706B}"/>
              </a:ext>
            </a:extLst>
          </p:cNvPr>
          <p:cNvSpPr txBox="1"/>
          <p:nvPr/>
        </p:nvSpPr>
        <p:spPr>
          <a:xfrm>
            <a:off x="4690691" y="45687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381BAB-6CEF-BF4F-BF3D-FDDD0805C72D}"/>
              </a:ext>
            </a:extLst>
          </p:cNvPr>
          <p:cNvSpPr txBox="1"/>
          <p:nvPr/>
        </p:nvSpPr>
        <p:spPr>
          <a:xfrm>
            <a:off x="4988234" y="45905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580FE2-1078-B84E-A488-284C68A639A6}"/>
              </a:ext>
            </a:extLst>
          </p:cNvPr>
          <p:cNvCxnSpPr/>
          <p:nvPr/>
        </p:nvCxnSpPr>
        <p:spPr>
          <a:xfrm flipH="1">
            <a:off x="7939314" y="4753457"/>
            <a:ext cx="747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25D698-8EF7-E243-854E-48106801E673}"/>
              </a:ext>
            </a:extLst>
          </p:cNvPr>
          <p:cNvCxnSpPr>
            <a:cxnSpLocks/>
          </p:cNvCxnSpPr>
          <p:nvPr/>
        </p:nvCxnSpPr>
        <p:spPr>
          <a:xfrm flipV="1">
            <a:off x="4830682" y="5805717"/>
            <a:ext cx="0" cy="6170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r>
              <a:rPr lang="en-US" sz="2100" b="1" dirty="0"/>
              <a:t>Objectives</a:t>
            </a:r>
          </a:p>
          <a:p>
            <a:pPr lvl="1"/>
            <a:r>
              <a:rPr lang="en-US" dirty="0"/>
              <a:t>Learn and understand the  </a:t>
            </a:r>
            <a:r>
              <a:rPr lang="en-US" dirty="0">
                <a:solidFill>
                  <a:srgbClr val="FF6600"/>
                </a:solidFill>
              </a:rPr>
              <a:t>Logical Link Layer (Role and services)</a:t>
            </a:r>
          </a:p>
          <a:p>
            <a:pPr lvl="1"/>
            <a:r>
              <a:rPr lang="en-US" dirty="0"/>
              <a:t>Learn and understand </a:t>
            </a:r>
            <a:r>
              <a:rPr lang="en-US" dirty="0">
                <a:solidFill>
                  <a:srgbClr val="FF6600"/>
                </a:solidFill>
              </a:rPr>
              <a:t>framing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</a:t>
            </a:r>
            <a:r>
              <a:rPr lang="en-US" dirty="0">
                <a:solidFill>
                  <a:srgbClr val="FF6600"/>
                </a:solidFill>
              </a:rPr>
              <a:t>error control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Overview of key </a:t>
            </a:r>
            <a:r>
              <a:rPr lang="en-US" dirty="0">
                <a:solidFill>
                  <a:srgbClr val="FF6600"/>
                </a:solidFill>
              </a:rPr>
              <a:t>Elementary data link protocols</a:t>
            </a: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flow control</a:t>
            </a:r>
            <a:r>
              <a:rPr lang="en-US" dirty="0"/>
              <a:t>.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sz="2300" b="1" dirty="0"/>
              <a:t>Requirements</a:t>
            </a:r>
          </a:p>
          <a:p>
            <a:pPr lvl="1"/>
            <a:r>
              <a:rPr lang="en-US" dirty="0"/>
              <a:t>Know the OSI Reference Model</a:t>
            </a:r>
          </a:p>
          <a:p>
            <a:pPr lvl="1"/>
            <a:r>
              <a:rPr lang="en-US" dirty="0"/>
              <a:t>Read the related sections from the textbook:</a:t>
            </a:r>
          </a:p>
          <a:p>
            <a:pPr lvl="2"/>
            <a:r>
              <a:rPr lang="en-US" dirty="0"/>
              <a:t>Introduction to Chapter 3</a:t>
            </a:r>
          </a:p>
          <a:p>
            <a:pPr lvl="2"/>
            <a:r>
              <a:rPr lang="en-US" dirty="0"/>
              <a:t>Introduction of Section 3.1</a:t>
            </a:r>
          </a:p>
          <a:p>
            <a:pPr lvl="2"/>
            <a:r>
              <a:rPr lang="en-US" dirty="0"/>
              <a:t>Sections 3.1.1-3.1.4</a:t>
            </a:r>
          </a:p>
          <a:p>
            <a:pPr lvl="2"/>
            <a:r>
              <a:rPr lang="en-US" dirty="0"/>
              <a:t>Section 3.2</a:t>
            </a:r>
          </a:p>
          <a:p>
            <a:pPr lvl="2"/>
            <a:r>
              <a:rPr lang="en-US" dirty="0"/>
              <a:t>Section 3.3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D1793B-4EFB-944D-A751-335C797E88EB}" type="slidenum">
              <a:rPr lang="en-US" sz="1400"/>
              <a:pPr algn="r"/>
              <a:t>20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Hamming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74057"/>
                <a:ext cx="7772400" cy="4527551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Times New Roman" charset="0"/>
                  </a:rPr>
                  <a:t>Hamming distance of two WORDS </a:t>
                </a:r>
                <a:r>
                  <a:rPr lang="en-US" dirty="0">
                    <a:latin typeface="Times New Roman" charset="0"/>
                  </a:rPr>
                  <a:t>= number of bits that differ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  <a:latin typeface="Times New Roman" charset="0"/>
                  </a:rPr>
                  <a:t>Example</a:t>
                </a:r>
                <a:r>
                  <a:rPr lang="en-US" dirty="0">
                    <a:latin typeface="Times New Roman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=1011</m:t>
                    </m:r>
                  </m:oMath>
                </a14:m>
                <a:r>
                  <a:rPr lang="en-US" dirty="0">
                    <a:latin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latin typeface="Times New Roman" charset="0"/>
                  </a:rPr>
                  <a:t>  </a:t>
                </a:r>
              </a:p>
              <a:p>
                <a:pPr marL="377190" lvl="1" indent="0">
                  <a:buNone/>
                </a:pPr>
                <a:r>
                  <a:rPr lang="en-US" dirty="0">
                    <a:latin typeface="Times New Roman" charset="0"/>
                  </a:rPr>
                  <a:t>                     then Hamming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  <a:latin typeface="Times New Roman" charset="0"/>
                  </a:rPr>
                  <a:t>Hamming distance of a code </a:t>
                </a:r>
                <a:r>
                  <a:rPr lang="en-US" dirty="0">
                    <a:latin typeface="Times New Roman" charset="0"/>
                  </a:rPr>
                  <a:t>= smallest distance between any pair of words in a code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  <a:latin typeface="Times New Roman" charset="0"/>
                  </a:rPr>
                  <a:t>Example</a:t>
                </a:r>
                <a:r>
                  <a:rPr lang="en-US" dirty="0">
                    <a:latin typeface="Times New Roman" charset="0"/>
                  </a:rPr>
                  <a:t>: let us consider a code L for a vocabulary of 4 elements {A, B, C, D}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</a:rPr>
                  <a:t>Hamming distance of  Code L is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charset="0"/>
                  </a:rPr>
                  <a:t>1</a:t>
                </a:r>
                <a:r>
                  <a:rPr lang="en-US" dirty="0">
                    <a:latin typeface="Times New Roman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Code L cannot be used to correct or even detect a corrupted bit: if one bit gets corrupted, the corrupted word becomes a valid element of the code!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We need to add check bits to increase the hamming distance of the code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74057"/>
                <a:ext cx="7772400" cy="4527551"/>
              </a:xfrm>
              <a:blipFill>
                <a:blip r:embed="rId2"/>
                <a:stretch>
                  <a:fillRect l="-326" t="-1120" r="-979" b="-19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340BA-9F4A-6B48-B8AB-3E5B5F9F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54103"/>
              </p:ext>
            </p:extLst>
          </p:nvPr>
        </p:nvGraphicFramePr>
        <p:xfrm>
          <a:off x="1320801" y="2940050"/>
          <a:ext cx="229325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173285422"/>
                    </a:ext>
                  </a:extLst>
                </a:gridCol>
                <a:gridCol w="817639">
                  <a:extLst>
                    <a:ext uri="{9D8B030D-6E8A-4147-A177-3AD203B41FA5}">
                      <a16:colId xmlns:a16="http://schemas.microsoft.com/office/drawing/2014/main" val="3766468860"/>
                    </a:ext>
                  </a:extLst>
                </a:gridCol>
                <a:gridCol w="764419">
                  <a:extLst>
                    <a:ext uri="{9D8B030D-6E8A-4147-A177-3AD203B41FA5}">
                      <a16:colId xmlns:a16="http://schemas.microsoft.com/office/drawing/2014/main" val="3523780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91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4A4CF-BD6D-5D4D-AD24-99E0E0A2002B}"/>
              </a:ext>
            </a:extLst>
          </p:cNvPr>
          <p:cNvSpPr txBox="1"/>
          <p:nvPr/>
        </p:nvSpPr>
        <p:spPr>
          <a:xfrm>
            <a:off x="854061" y="27553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D1F68-BEA2-374F-B278-91656B8CD000}"/>
              </a:ext>
            </a:extLst>
          </p:cNvPr>
          <p:cNvSpPr txBox="1"/>
          <p:nvPr/>
        </p:nvSpPr>
        <p:spPr>
          <a:xfrm>
            <a:off x="2281322" y="32770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9BDA5-678F-5E4E-98B3-35A25724B5A9}"/>
              </a:ext>
            </a:extLst>
          </p:cNvPr>
          <p:cNvSpPr txBox="1"/>
          <p:nvPr/>
        </p:nvSpPr>
        <p:spPr>
          <a:xfrm>
            <a:off x="2578865" y="32987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135EC-2A7F-D742-8B9B-663F0789C737}"/>
              </a:ext>
            </a:extLst>
          </p:cNvPr>
          <p:cNvSpPr txBox="1"/>
          <p:nvPr/>
        </p:nvSpPr>
        <p:spPr>
          <a:xfrm>
            <a:off x="2274066" y="29214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96616-340F-C947-BA4B-F2212AA985BF}"/>
              </a:ext>
            </a:extLst>
          </p:cNvPr>
          <p:cNvSpPr txBox="1"/>
          <p:nvPr/>
        </p:nvSpPr>
        <p:spPr>
          <a:xfrm>
            <a:off x="2571609" y="2943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69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 bldLvl="2"/>
      <p:bldP spid="3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D1793B-4EFB-944D-A751-335C797E88EB}" type="slidenum">
              <a:rPr lang="en-US" sz="1400"/>
              <a:pPr algn="r"/>
              <a:t>21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749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How to Increase the Hamming Distance of a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07885"/>
                <a:ext cx="8240486" cy="4948466"/>
              </a:xfrm>
            </p:spPr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let us consider the Hamming Distance of Code L: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</a:rPr>
                  <a:t>Hamming distance of  Code L is now </a:t>
                </a:r>
                <a:r>
                  <a:rPr lang="en-US" b="1" dirty="0">
                    <a:latin typeface="Times New Roman" charset="0"/>
                  </a:rPr>
                  <a:t>2</a:t>
                </a:r>
                <a:r>
                  <a:rPr lang="en-US" dirty="0">
                    <a:latin typeface="Times New Roman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Code L cannot still be used to correct, but it can detect one corrupted bit: if only one bit is corrupted, the resulting word will an invalid word for Code L.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General Detection Rule</a:t>
                </a:r>
                <a:r>
                  <a:rPr lang="en-US" dirty="0">
                    <a:latin typeface="Times New Roman" charset="0"/>
                  </a:rPr>
                  <a:t>: if the hamming distance of a code L is n, then Code L allows to detect up to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(n-1) </a:t>
                </a:r>
                <a:r>
                  <a:rPr lang="en-US" dirty="0">
                    <a:latin typeface="Times New Roman" charset="0"/>
                  </a:rPr>
                  <a:t>corrupted bits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I </a:t>
                </a:r>
                <a:r>
                  <a:rPr lang="en-US" b="1" dirty="0">
                    <a:latin typeface="Times New Roman" charset="0"/>
                  </a:rPr>
                  <a:t>cannot correct </a:t>
                </a:r>
                <a:r>
                  <a:rPr lang="en-US" dirty="0">
                    <a:latin typeface="Times New Roman" charset="0"/>
                  </a:rPr>
                  <a:t>because the corrupted word may be at Distance 1 from multiple valid words!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07885"/>
                <a:ext cx="8240486" cy="4948466"/>
              </a:xfrm>
              <a:blipFill>
                <a:blip r:embed="rId2"/>
                <a:stretch>
                  <a:fillRect l="-308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340BA-9F4A-6B48-B8AB-3E5B5F9F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95024"/>
              </p:ext>
            </p:extLst>
          </p:nvPr>
        </p:nvGraphicFramePr>
        <p:xfrm>
          <a:off x="1349656" y="2153368"/>
          <a:ext cx="22932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173285422"/>
                    </a:ext>
                  </a:extLst>
                </a:gridCol>
                <a:gridCol w="613229">
                  <a:extLst>
                    <a:ext uri="{9D8B030D-6E8A-4147-A177-3AD203B41FA5}">
                      <a16:colId xmlns:a16="http://schemas.microsoft.com/office/drawing/2014/main" val="3766468860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3523780322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397313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91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4A4CF-BD6D-5D4D-AD24-99E0E0A2002B}"/>
              </a:ext>
            </a:extLst>
          </p:cNvPr>
          <p:cNvSpPr txBox="1"/>
          <p:nvPr/>
        </p:nvSpPr>
        <p:spPr>
          <a:xfrm>
            <a:off x="854061" y="20296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47CE-06A7-1040-886F-66B1908ED1B4}"/>
              </a:ext>
            </a:extLst>
          </p:cNvPr>
          <p:cNvSpPr txBox="1"/>
          <p:nvPr/>
        </p:nvSpPr>
        <p:spPr>
          <a:xfrm>
            <a:off x="3025556" y="183081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0C613-3250-864A-8A00-23078DF6EA76}"/>
              </a:ext>
            </a:extLst>
          </p:cNvPr>
          <p:cNvSpPr/>
          <p:nvPr/>
        </p:nvSpPr>
        <p:spPr>
          <a:xfrm>
            <a:off x="3098131" y="2138854"/>
            <a:ext cx="617356" cy="1620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85699-B15D-DF4C-AF6C-E99DE8FC9CFC}"/>
              </a:ext>
            </a:extLst>
          </p:cNvPr>
          <p:cNvSpPr txBox="1"/>
          <p:nvPr/>
        </p:nvSpPr>
        <p:spPr>
          <a:xfrm>
            <a:off x="2600636" y="282708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F94E2-2970-614C-8DE5-C215F511BC91}"/>
              </a:ext>
            </a:extLst>
          </p:cNvPr>
          <p:cNvSpPr txBox="1"/>
          <p:nvPr/>
        </p:nvSpPr>
        <p:spPr>
          <a:xfrm>
            <a:off x="2796581" y="28488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5EB9C-75D2-1949-A8D4-2B4C58F54FF8}"/>
              </a:ext>
            </a:extLst>
          </p:cNvPr>
          <p:cNvSpPr txBox="1"/>
          <p:nvPr/>
        </p:nvSpPr>
        <p:spPr>
          <a:xfrm>
            <a:off x="3144922" y="25005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4A787-523D-0246-85EE-0962C09B7017}"/>
              </a:ext>
            </a:extLst>
          </p:cNvPr>
          <p:cNvSpPr txBox="1"/>
          <p:nvPr/>
        </p:nvSpPr>
        <p:spPr>
          <a:xfrm>
            <a:off x="3340867" y="2522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0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 bldLvl="2"/>
      <p:bldP spid="3" grpId="0"/>
      <p:bldP spid="4" grpId="0"/>
      <p:bldP spid="6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D1793B-4EFB-944D-A751-335C797E88EB}" type="slidenum">
              <a:rPr lang="en-US" sz="1400"/>
              <a:pPr algn="r"/>
              <a:t>22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749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How to Increase the Hamming Distance of a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07885"/>
                <a:ext cx="8240486" cy="4948466"/>
              </a:xfrm>
            </p:spPr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let us consider the Hamming Distance of Code L: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</a:rPr>
                  <a:t>Hamming distance of  Code L is now </a:t>
                </a:r>
                <a:r>
                  <a:rPr lang="en-US" b="1" dirty="0">
                    <a:latin typeface="Times New Roman" charset="0"/>
                  </a:rPr>
                  <a:t>2</a:t>
                </a:r>
                <a:r>
                  <a:rPr lang="en-US" dirty="0">
                    <a:latin typeface="Times New Roman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Code L cannot still be used to correct, but it can detect one corrupted bit: if only one bit is corrupted, the resulting word will an invalid word for Code L.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General Detection Rule</a:t>
                </a:r>
                <a:r>
                  <a:rPr lang="en-US" dirty="0">
                    <a:latin typeface="Times New Roman" charset="0"/>
                  </a:rPr>
                  <a:t>: if the hamming distance of a code L is n, then Code L allows to detect up to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(n-1) </a:t>
                </a:r>
                <a:r>
                  <a:rPr lang="en-US" dirty="0">
                    <a:latin typeface="Times New Roman" charset="0"/>
                  </a:rPr>
                  <a:t>corrupted bits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I </a:t>
                </a:r>
                <a:r>
                  <a:rPr lang="en-US" b="1" dirty="0">
                    <a:latin typeface="Times New Roman" charset="0"/>
                  </a:rPr>
                  <a:t>cannot correct </a:t>
                </a:r>
                <a:r>
                  <a:rPr lang="en-US" dirty="0">
                    <a:latin typeface="Times New Roman" charset="0"/>
                  </a:rPr>
                  <a:t>because the corrupted word may be at Distance 1 from multiple valid words!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07885"/>
                <a:ext cx="8240486" cy="4948466"/>
              </a:xfrm>
              <a:blipFill>
                <a:blip r:embed="rId2"/>
                <a:stretch>
                  <a:fillRect l="-308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340BA-9F4A-6B48-B8AB-3E5B5F9F1E61}"/>
              </a:ext>
            </a:extLst>
          </p:cNvPr>
          <p:cNvGraphicFramePr>
            <a:graphicFrameLocks noGrp="1"/>
          </p:cNvGraphicFramePr>
          <p:nvPr/>
        </p:nvGraphicFramePr>
        <p:xfrm>
          <a:off x="1349656" y="2153368"/>
          <a:ext cx="22932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173285422"/>
                    </a:ext>
                  </a:extLst>
                </a:gridCol>
                <a:gridCol w="613229">
                  <a:extLst>
                    <a:ext uri="{9D8B030D-6E8A-4147-A177-3AD203B41FA5}">
                      <a16:colId xmlns:a16="http://schemas.microsoft.com/office/drawing/2014/main" val="3766468860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3523780322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397313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91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4A4CF-BD6D-5D4D-AD24-99E0E0A2002B}"/>
              </a:ext>
            </a:extLst>
          </p:cNvPr>
          <p:cNvSpPr txBox="1"/>
          <p:nvPr/>
        </p:nvSpPr>
        <p:spPr>
          <a:xfrm>
            <a:off x="854061" y="20296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47CE-06A7-1040-886F-66B1908ED1B4}"/>
              </a:ext>
            </a:extLst>
          </p:cNvPr>
          <p:cNvSpPr txBox="1"/>
          <p:nvPr/>
        </p:nvSpPr>
        <p:spPr>
          <a:xfrm>
            <a:off x="3025556" y="183081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 Bits</a:t>
            </a:r>
          </a:p>
        </p:txBody>
      </p:sp>
    </p:spTree>
    <p:extLst>
      <p:ext uri="{BB962C8B-B14F-4D97-AF65-F5344CB8AC3E}">
        <p14:creationId xmlns:p14="http://schemas.microsoft.com/office/powerpoint/2010/main" val="246607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D1793B-4EFB-944D-A751-335C797E88EB}" type="slidenum">
              <a:rPr lang="en-US" sz="1400"/>
              <a:pPr algn="r"/>
              <a:t>23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749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How to Increase the Hamming Distance of a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7939" y="1074056"/>
                <a:ext cx="8368347" cy="4948466"/>
              </a:xfrm>
            </p:spPr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let us consider the Hamming Distance of Code L: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</a:rPr>
                  <a:t>Hamming distance of  Code L is now </a:t>
                </a:r>
                <a:r>
                  <a:rPr lang="en-US" b="1" dirty="0">
                    <a:latin typeface="Times New Roman" charset="0"/>
                  </a:rPr>
                  <a:t>3</a:t>
                </a:r>
                <a:r>
                  <a:rPr lang="en-US" dirty="0">
                    <a:latin typeface="Times New Roman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Based on the general detection rule seen previously, Code L can detect up to 2 corrupted bits (2=3-1)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Now, Code L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can correct </a:t>
                </a:r>
                <a:r>
                  <a:rPr lang="en-US" dirty="0">
                    <a:latin typeface="Times New Roman" charset="0"/>
                  </a:rPr>
                  <a:t>as long as there is at most 1 corrupted bit.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General Correction Rule</a:t>
                </a:r>
                <a:r>
                  <a:rPr lang="en-US" dirty="0">
                    <a:latin typeface="Times New Roman" charset="0"/>
                  </a:rPr>
                  <a:t>: if the hamming distance of a code L is n, then Code L allows to correct up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charset="0"/>
                  </a:rPr>
                  <a:t>corrupted bits.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With n =3, when only one bit is corrupted, the corrupted word will have a distance 1 with the original sent word and at least a distance 2 with all valid words in Code L.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7939" y="1074056"/>
                <a:ext cx="8368347" cy="4948466"/>
              </a:xfrm>
              <a:blipFill>
                <a:blip r:embed="rId2"/>
                <a:stretch>
                  <a:fillRect l="-303" t="-1026" r="-15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340BA-9F4A-6B48-B8AB-3E5B5F9F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01143"/>
              </p:ext>
            </p:extLst>
          </p:nvPr>
        </p:nvGraphicFramePr>
        <p:xfrm>
          <a:off x="1349656" y="1819539"/>
          <a:ext cx="22932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599">
                  <a:extLst>
                    <a:ext uri="{9D8B030D-6E8A-4147-A177-3AD203B41FA5}">
                      <a16:colId xmlns:a16="http://schemas.microsoft.com/office/drawing/2014/main" val="173285422"/>
                    </a:ext>
                  </a:extLst>
                </a:gridCol>
                <a:gridCol w="408819">
                  <a:extLst>
                    <a:ext uri="{9D8B030D-6E8A-4147-A177-3AD203B41FA5}">
                      <a16:colId xmlns:a16="http://schemas.microsoft.com/office/drawing/2014/main" val="3766468860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3523780322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3973139711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1664845819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374298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91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4A4CF-BD6D-5D4D-AD24-99E0E0A2002B}"/>
              </a:ext>
            </a:extLst>
          </p:cNvPr>
          <p:cNvSpPr txBox="1"/>
          <p:nvPr/>
        </p:nvSpPr>
        <p:spPr>
          <a:xfrm>
            <a:off x="854061" y="16958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47CE-06A7-1040-886F-66B1908ED1B4}"/>
              </a:ext>
            </a:extLst>
          </p:cNvPr>
          <p:cNvSpPr txBox="1"/>
          <p:nvPr/>
        </p:nvSpPr>
        <p:spPr>
          <a:xfrm>
            <a:off x="2430475" y="149698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0C613-3250-864A-8A00-23078DF6EA76}"/>
              </a:ext>
            </a:extLst>
          </p:cNvPr>
          <p:cNvSpPr/>
          <p:nvPr/>
        </p:nvSpPr>
        <p:spPr>
          <a:xfrm>
            <a:off x="2882534" y="1805025"/>
            <a:ext cx="963593" cy="160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19ED-65D0-E243-BD26-1D66DA4891CB}"/>
              </a:ext>
            </a:extLst>
          </p:cNvPr>
          <p:cNvSpPr txBox="1"/>
          <p:nvPr/>
        </p:nvSpPr>
        <p:spPr>
          <a:xfrm>
            <a:off x="2462757" y="21521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47D24-FF59-5C40-B6A8-CB6C9ABD97E9}"/>
              </a:ext>
            </a:extLst>
          </p:cNvPr>
          <p:cNvSpPr txBox="1"/>
          <p:nvPr/>
        </p:nvSpPr>
        <p:spPr>
          <a:xfrm>
            <a:off x="2658702" y="2173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21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 bldLvl="2"/>
      <p:bldP spid="3" grpId="0"/>
      <p:bldP spid="4" grpId="0"/>
      <p:bldP spid="6" grpId="0" animBg="1"/>
      <p:bldP spid="9" grpId="0"/>
      <p:bldP spid="9" grpId="1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3D1793B-4EFB-944D-A751-335C797E88EB}" type="slidenum">
              <a:rPr lang="en-US" sz="1400"/>
              <a:pPr algn="r"/>
              <a:t>24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749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How to Increase the Hamming Distance of a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74056"/>
                <a:ext cx="8240486" cy="4948466"/>
              </a:xfrm>
            </p:spPr>
            <p:txBody>
              <a:bodyPr/>
              <a:lstStyle/>
              <a:p>
                <a:r>
                  <a:rPr lang="en-US" dirty="0">
                    <a:latin typeface="Times New Roman" charset="0"/>
                  </a:rPr>
                  <a:t>let us consider the Hamming Distance of Code L:</a:t>
                </a: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latin typeface="Times New Roman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</a:rPr>
                  <a:t>Hamming distance of  Code L is now </a:t>
                </a:r>
                <a:r>
                  <a:rPr lang="en-US" b="1" dirty="0">
                    <a:latin typeface="Times New Roman" charset="0"/>
                  </a:rPr>
                  <a:t>3</a:t>
                </a:r>
                <a:r>
                  <a:rPr lang="en-US" dirty="0">
                    <a:latin typeface="Times New Roman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Based on the general rule seen previously, Code L can detect up to 2 corrupted bits (2 = 3 -1)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Now, Code L can correct as long as there is at most 1 corrupted bit.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latin typeface="Times New Roman" charset="0"/>
                  </a:rPr>
                  <a:t>General Correction Rule</a:t>
                </a:r>
                <a:r>
                  <a:rPr lang="en-US" dirty="0">
                    <a:latin typeface="Times New Roman" charset="0"/>
                  </a:rPr>
                  <a:t>: if the hamming distance of a code L is n, then Code L allows to correct up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charset="0"/>
                  </a:rPr>
                  <a:t>corrupted bits.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With n =3, when only one bit is corrupted, the corrupted word will have a distance 1 with the original sent word and at least a distance 2 with all valid words in Code L.</a:t>
                </a:r>
              </a:p>
              <a:p>
                <a:endParaRPr lang="en-US" dirty="0">
                  <a:latin typeface="Times New Roman" charset="0"/>
                </a:endParaRPr>
              </a:p>
              <a:p>
                <a:endParaRPr lang="en-US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74056"/>
                <a:ext cx="8240486" cy="4948466"/>
              </a:xfrm>
              <a:blipFill>
                <a:blip r:embed="rId2"/>
                <a:stretch>
                  <a:fillRect l="-308" t="-1026" r="-30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340BA-9F4A-6B48-B8AB-3E5B5F9F1E61}"/>
              </a:ext>
            </a:extLst>
          </p:cNvPr>
          <p:cNvGraphicFramePr>
            <a:graphicFrameLocks noGrp="1"/>
          </p:cNvGraphicFramePr>
          <p:nvPr/>
        </p:nvGraphicFramePr>
        <p:xfrm>
          <a:off x="1349656" y="1819539"/>
          <a:ext cx="22932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599">
                  <a:extLst>
                    <a:ext uri="{9D8B030D-6E8A-4147-A177-3AD203B41FA5}">
                      <a16:colId xmlns:a16="http://schemas.microsoft.com/office/drawing/2014/main" val="173285422"/>
                    </a:ext>
                  </a:extLst>
                </a:gridCol>
                <a:gridCol w="408819">
                  <a:extLst>
                    <a:ext uri="{9D8B030D-6E8A-4147-A177-3AD203B41FA5}">
                      <a16:colId xmlns:a16="http://schemas.microsoft.com/office/drawing/2014/main" val="3766468860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3523780322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3973139711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1664845819"/>
                    </a:ext>
                  </a:extLst>
                </a:gridCol>
                <a:gridCol w="382209">
                  <a:extLst>
                    <a:ext uri="{9D8B030D-6E8A-4147-A177-3AD203B41FA5}">
                      <a16:colId xmlns:a16="http://schemas.microsoft.com/office/drawing/2014/main" val="374298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191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4A4CF-BD6D-5D4D-AD24-99E0E0A2002B}"/>
              </a:ext>
            </a:extLst>
          </p:cNvPr>
          <p:cNvSpPr txBox="1"/>
          <p:nvPr/>
        </p:nvSpPr>
        <p:spPr>
          <a:xfrm>
            <a:off x="854061" y="16958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47CE-06A7-1040-886F-66B1908ED1B4}"/>
              </a:ext>
            </a:extLst>
          </p:cNvPr>
          <p:cNvSpPr txBox="1"/>
          <p:nvPr/>
        </p:nvSpPr>
        <p:spPr>
          <a:xfrm>
            <a:off x="2430475" y="149698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19ED-65D0-E243-BD26-1D66DA4891CB}"/>
              </a:ext>
            </a:extLst>
          </p:cNvPr>
          <p:cNvSpPr txBox="1"/>
          <p:nvPr/>
        </p:nvSpPr>
        <p:spPr>
          <a:xfrm>
            <a:off x="2462757" y="21521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47D24-FF59-5C40-B6A8-CB6C9ABD97E9}"/>
              </a:ext>
            </a:extLst>
          </p:cNvPr>
          <p:cNvSpPr txBox="1"/>
          <p:nvPr/>
        </p:nvSpPr>
        <p:spPr>
          <a:xfrm>
            <a:off x="2658702" y="2173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42311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Elementary Data Link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57605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Stop and wait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Window based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Performance</a:t>
            </a: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3.3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Elementary Data Link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366FF"/>
                    </a:solidFill>
                    <a:latin typeface="Times New Roman" charset="0"/>
                  </a:rPr>
                  <a:t>Stop-and-wait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A sender sends a new frame only after an acknowledgment is received for the previous sent frame.</a:t>
                </a:r>
              </a:p>
              <a:p>
                <a:pPr lvl="1"/>
                <a:r>
                  <a:rPr lang="en-US" dirty="0">
                    <a:latin typeface="Times New Roman" charset="0"/>
                  </a:rPr>
                  <a:t>A sender </a:t>
                </a:r>
                <a:r>
                  <a:rPr lang="en-US" b="1" dirty="0">
                    <a:latin typeface="Times New Roman" charset="0"/>
                  </a:rPr>
                  <a:t>sends</a:t>
                </a:r>
                <a:r>
                  <a:rPr lang="en-US" dirty="0">
                    <a:latin typeface="Times New Roman" charset="0"/>
                  </a:rPr>
                  <a:t> one frame and </a:t>
                </a:r>
                <a:r>
                  <a:rPr lang="en-US" b="1" dirty="0">
                    <a:latin typeface="Times New Roman" charset="0"/>
                  </a:rPr>
                  <a:t>stops</a:t>
                </a:r>
                <a:r>
                  <a:rPr lang="en-US" dirty="0">
                    <a:latin typeface="Times New Roman" charset="0"/>
                  </a:rPr>
                  <a:t> sending until it receives an acknowledgement</a:t>
                </a:r>
              </a:p>
              <a:p>
                <a:pPr marL="0" indent="0">
                  <a:buNone/>
                </a:pPr>
                <a:endParaRPr lang="en-US" dirty="0">
                  <a:latin typeface="Times New Roman" charset="0"/>
                </a:endParaRPr>
              </a:p>
              <a:p>
                <a:r>
                  <a:rPr lang="en-US" dirty="0">
                    <a:latin typeface="Times New Roman" charset="0"/>
                  </a:rPr>
                  <a:t>Performance of Stop-and-Wait</a:t>
                </a:r>
              </a:p>
              <a:p>
                <a:pPr lvl="1"/>
                <a:r>
                  <a:rPr lang="en-US" b="1" dirty="0">
                    <a:solidFill>
                      <a:srgbClr val="3366FF"/>
                    </a:solidFill>
                    <a:latin typeface="Times New Roman" charset="0"/>
                  </a:rPr>
                  <a:t>Metrics</a:t>
                </a:r>
                <a:r>
                  <a:rPr lang="en-US" dirty="0">
                    <a:solidFill>
                      <a:srgbClr val="3366FF"/>
                    </a:solidFill>
                    <a:latin typeface="Times New Roman" charset="0"/>
                  </a:rPr>
                  <a:t> </a:t>
                </a:r>
              </a:p>
              <a:p>
                <a:pPr lvl="2"/>
                <a:r>
                  <a:rPr lang="en-US" b="1" dirty="0">
                    <a:solidFill>
                      <a:srgbClr val="3366FF"/>
                    </a:solidFill>
                    <a:latin typeface="Times New Roman" charset="0"/>
                  </a:rPr>
                  <a:t>Throughput (bps)</a:t>
                </a:r>
                <a:r>
                  <a:rPr lang="en-US" dirty="0">
                    <a:latin typeface="Times New Roman" charset="0"/>
                  </a:rPr>
                  <a:t>: number of bits sent per unit time (second)</a:t>
                </a:r>
              </a:p>
              <a:p>
                <a:pPr lvl="2"/>
                <a:r>
                  <a:rPr lang="en-US" b="1" dirty="0">
                    <a:solidFill>
                      <a:srgbClr val="3366FF"/>
                    </a:solidFill>
                    <a:latin typeface="Times New Roman" charset="0"/>
                  </a:rPr>
                  <a:t>Efficiency</a:t>
                </a:r>
                <a:r>
                  <a:rPr lang="en-US" b="1" dirty="0">
                    <a:latin typeface="Times New Roman" charset="0"/>
                  </a:rPr>
                  <a:t>: </a:t>
                </a:r>
                <a:r>
                  <a:rPr lang="en-US" dirty="0">
                    <a:latin typeface="Times New Roman" charset="0"/>
                  </a:rPr>
                  <a:t> fraction of time a sender is sending (we want it to be 1)</a:t>
                </a:r>
                <a:endParaRPr lang="en-US" b="1" dirty="0">
                  <a:latin typeface="Times New Roman" charset="0"/>
                </a:endParaRPr>
              </a:p>
              <a:p>
                <a:pPr lvl="1"/>
                <a:r>
                  <a:rPr lang="en-US" dirty="0">
                    <a:latin typeface="Times New Roman" charset="0"/>
                  </a:rPr>
                  <a:t>How to compute the throughput </a:t>
                </a:r>
                <a:r>
                  <a:rPr lang="en-US" dirty="0" err="1">
                    <a:latin typeface="Times New Roman" charset="0"/>
                  </a:rPr>
                  <a:t>T</a:t>
                </a:r>
                <a:r>
                  <a:rPr lang="en-US" baseline="-25000" dirty="0" err="1">
                    <a:latin typeface="Times New Roman" charset="0"/>
                  </a:rPr>
                  <a:t>g</a:t>
                </a:r>
                <a:r>
                  <a:rPr lang="en-US" dirty="0">
                    <a:latin typeface="Times New Roman" charset="0"/>
                  </a:rPr>
                  <a:t> and the efficiency E ?</a:t>
                </a:r>
              </a:p>
              <a:p>
                <a:pPr lvl="2"/>
                <a:r>
                  <a:rPr lang="en-US" dirty="0">
                    <a:latin typeface="Times New Roman" charset="0"/>
                  </a:rPr>
                  <a:t>Let </a:t>
                </a:r>
                <a:r>
                  <a:rPr lang="en-US" b="1" i="1" dirty="0">
                    <a:solidFill>
                      <a:srgbClr val="3366FF"/>
                    </a:solidFill>
                    <a:latin typeface="Times New Roman" charset="0"/>
                  </a:rPr>
                  <a:t>S</a:t>
                </a:r>
                <a:r>
                  <a:rPr lang="en-US" dirty="0">
                    <a:solidFill>
                      <a:srgbClr val="3366FF"/>
                    </a:solidFill>
                    <a:latin typeface="Times New Roman" charset="0"/>
                  </a:rPr>
                  <a:t> </a:t>
                </a:r>
                <a:r>
                  <a:rPr lang="en-US" dirty="0">
                    <a:latin typeface="Times New Roman" charset="0"/>
                  </a:rPr>
                  <a:t>be the frame size, </a:t>
                </a:r>
                <a:r>
                  <a:rPr lang="en-US" b="1" i="1" dirty="0" err="1">
                    <a:solidFill>
                      <a:srgbClr val="3366FF"/>
                    </a:solidFill>
                    <a:latin typeface="Times New Roman" charset="0"/>
                  </a:rPr>
                  <a:t>br</a:t>
                </a:r>
                <a:r>
                  <a:rPr lang="en-US" dirty="0">
                    <a:solidFill>
                      <a:srgbClr val="3366FF"/>
                    </a:solidFill>
                    <a:latin typeface="Times New Roman" charset="0"/>
                  </a:rPr>
                  <a:t> </a:t>
                </a:r>
                <a:r>
                  <a:rPr lang="en-US" dirty="0">
                    <a:latin typeface="Times New Roman" charset="0"/>
                  </a:rPr>
                  <a:t>be the bit rate, and </a:t>
                </a:r>
                <a:r>
                  <a:rPr lang="en-US" b="1" i="1" dirty="0" err="1">
                    <a:solidFill>
                      <a:srgbClr val="3366FF"/>
                    </a:solidFill>
                    <a:latin typeface="Times New Roman" charset="0"/>
                  </a:rPr>
                  <a:t>Tp</a:t>
                </a:r>
                <a:r>
                  <a:rPr lang="en-US" dirty="0">
                    <a:solidFill>
                      <a:srgbClr val="3366FF"/>
                    </a:solidFill>
                    <a:latin typeface="Times New Roman" charset="0"/>
                  </a:rPr>
                  <a:t> </a:t>
                </a:r>
                <a:r>
                  <a:rPr lang="en-US" dirty="0">
                    <a:latin typeface="Times New Roman" charset="0"/>
                  </a:rPr>
                  <a:t>be the propagation time.</a:t>
                </a:r>
              </a:p>
              <a:p>
                <a:pPr lvl="2"/>
                <a:r>
                  <a:rPr lang="en-US" b="1" dirty="0" err="1">
                    <a:solidFill>
                      <a:srgbClr val="0070C0"/>
                    </a:solidFill>
                    <a:latin typeface="Times New Roman" charset="0"/>
                  </a:rPr>
                  <a:t>Tr</a:t>
                </a:r>
                <a:r>
                  <a:rPr lang="en-US" dirty="0">
                    <a:latin typeface="Times New Roman" charset="0"/>
                  </a:rPr>
                  <a:t> is the transmission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den>
                    </m:f>
                  </m:oMath>
                </a14:m>
                <a:endParaRPr lang="en-US" dirty="0">
                  <a:latin typeface="Times New Roman" charset="0"/>
                </a:endParaRPr>
              </a:p>
              <a:p>
                <a:pPr lvl="2"/>
                <a:endParaRPr lang="en-US" dirty="0">
                  <a:latin typeface="Times New Roman" charset="0"/>
                </a:endParaRPr>
              </a:p>
              <a:p>
                <a:pPr lvl="2"/>
                <a:endParaRPr lang="en-US" dirty="0">
                  <a:latin typeface="Times New Roman" charset="0"/>
                </a:endParaRPr>
              </a:p>
              <a:p>
                <a:pPr lvl="2"/>
                <a:endParaRPr lang="en-US" dirty="0">
                  <a:latin typeface="Times New Roman" charset="0"/>
                </a:endParaRPr>
              </a:p>
              <a:p>
                <a:pPr lvl="2"/>
                <a:endParaRPr lang="en-US" dirty="0">
                  <a:latin typeface="Times New Roman" charset="0"/>
                </a:endParaRPr>
              </a:p>
              <a:p>
                <a:pPr lvl="1"/>
                <a:endParaRPr lang="en-US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2662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F039903-F2E5-724F-B036-CCB26F2EF333}" type="slidenum">
              <a:rPr lang="en-US" sz="1400"/>
              <a:pPr algn="r"/>
              <a:t>26</a:t>
            </a:fld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254395" y="4649365"/>
          <a:ext cx="2321276" cy="142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4" imgW="1587500" imgH="977900" progId="Equation.3">
                  <p:embed/>
                </p:oleObj>
              </mc:Choice>
              <mc:Fallback>
                <p:oleObj name="Equation" r:id="rId4" imgW="1587500" imgH="9779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4395" y="4649365"/>
                        <a:ext cx="2321276" cy="142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28B0AB-4229-7547-AF22-EFA854D18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538" y="2507341"/>
            <a:ext cx="2755901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uiExpand="1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Sliding Window Protocol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Be optimistic: 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send up to </a:t>
            </a:r>
            <a:r>
              <a:rPr lang="en-US" b="1" i="1" dirty="0" err="1">
                <a:latin typeface="Times New Roman" charset="0"/>
                <a:ea typeface="ＭＳ Ｐゴシック" charset="0"/>
              </a:rPr>
              <a:t>ws</a:t>
            </a:r>
            <a:r>
              <a:rPr lang="en-US" b="1" i="1" dirty="0"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latin typeface="Times New Roman" charset="0"/>
                <a:ea typeface="ＭＳ Ｐゴシック" charset="0"/>
              </a:rPr>
              <a:t>(window size)</a:t>
            </a:r>
            <a:r>
              <a:rPr lang="en-US" dirty="0">
                <a:latin typeface="Times New Roman" charset="0"/>
                <a:ea typeface="ＭＳ Ｐゴシック" charset="0"/>
              </a:rPr>
              <a:t> frames without waiting for (receiving) a positive acknowledgement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</a:rPr>
              <a:t>Performance of a sliding window protocol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429D21D-1906-234F-9ED1-E4B7A0634892}" type="slidenum">
              <a:rPr lang="en-US" sz="1400"/>
              <a:pPr algn="r"/>
              <a:t>27</a:t>
            </a:fld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19143" y="3163888"/>
          <a:ext cx="23209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1587500" imgH="1016000" progId="Equation.3">
                  <p:embed/>
                </p:oleObj>
              </mc:Choice>
              <mc:Fallback>
                <p:oleObj name="Equation" r:id="rId3" imgW="1587500" imgH="1016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143" y="3163888"/>
                        <a:ext cx="23209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1D6633B-90B0-D34A-AD7E-91BF6BDAF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2469358"/>
            <a:ext cx="2933700" cy="2514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30BEF6C-E010-104A-939F-D609167633E3}"/>
              </a:ext>
            </a:extLst>
          </p:cNvPr>
          <p:cNvSpPr/>
          <p:nvPr/>
        </p:nvSpPr>
        <p:spPr>
          <a:xfrm>
            <a:off x="2510971" y="3163888"/>
            <a:ext cx="333829" cy="290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9249D3-96CB-F845-A1E8-F43748940F1B}"/>
              </a:ext>
            </a:extLst>
          </p:cNvPr>
          <p:cNvSpPr/>
          <p:nvPr/>
        </p:nvSpPr>
        <p:spPr>
          <a:xfrm>
            <a:off x="3534223" y="3171145"/>
            <a:ext cx="333829" cy="290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 bldLvl="2"/>
      <p:bldP spid="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Flow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57605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What is flow control?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Why?</a:t>
            </a:r>
          </a:p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How?</a:t>
            </a: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3.1.4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Flow Control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Flow control:</a:t>
            </a:r>
          </a:p>
          <a:p>
            <a:pPr lvl="1"/>
            <a:r>
              <a:rPr lang="en-US" dirty="0">
                <a:latin typeface="Times New Roman" charset="0"/>
              </a:rPr>
              <a:t>Flow control is about pacing a sender to avoid overrunning a slow receiver</a:t>
            </a:r>
          </a:p>
          <a:p>
            <a:pPr lvl="1"/>
            <a:r>
              <a:rPr lang="en-US" dirty="0">
                <a:latin typeface="Times New Roman" charset="0"/>
              </a:rPr>
              <a:t>In general, the receiver will control the sender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How?</a:t>
            </a:r>
          </a:p>
          <a:p>
            <a:pPr lvl="1"/>
            <a:r>
              <a:rPr lang="en-US" dirty="0">
                <a:latin typeface="Times New Roman" charset="0"/>
              </a:rPr>
              <a:t>Feedback based: the receiver controls the sender</a:t>
            </a:r>
          </a:p>
          <a:p>
            <a:pPr lvl="1"/>
            <a:r>
              <a:rPr lang="en-US" dirty="0">
                <a:latin typeface="Times New Roman" charset="0"/>
              </a:rPr>
              <a:t>Rate based: sender paces itself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F039903-F2E5-724F-B036-CCB26F2EF333}" type="slidenum">
              <a:rPr lang="en-US" sz="1400"/>
              <a:pPr algn="r"/>
              <a:t>29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15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Logical Link Layer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(</a:t>
            </a:r>
            <a:r>
              <a:rPr lang="en-US" dirty="0" err="1">
                <a:solidFill>
                  <a:srgbClr val="FF6600"/>
                </a:solidFill>
              </a:rPr>
              <a:t>sublayer</a:t>
            </a:r>
            <a:r>
              <a:rPr lang="en-US" dirty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Logical Link Layer in the OSI Reference Model</a:t>
            </a:r>
          </a:p>
          <a:p>
            <a:r>
              <a:rPr lang="en-US" dirty="0">
                <a:solidFill>
                  <a:srgbClr val="7F7F7F"/>
                </a:solidFill>
              </a:rPr>
              <a:t>Services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Introduction of Chapter 3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Introduction of Section 3.1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Section 3.1.1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Learn and understand the  </a:t>
            </a:r>
            <a:r>
              <a:rPr lang="en-US" dirty="0">
                <a:solidFill>
                  <a:srgbClr val="FF6600"/>
                </a:solidFill>
              </a:rPr>
              <a:t>Logical Link Layer (Role and services</a:t>
            </a:r>
          </a:p>
          <a:p>
            <a:pPr lvl="1"/>
            <a:r>
              <a:rPr lang="en-US" dirty="0"/>
              <a:t>Learn and understand </a:t>
            </a:r>
            <a:r>
              <a:rPr lang="en-US" dirty="0">
                <a:solidFill>
                  <a:srgbClr val="FF6600"/>
                </a:solidFill>
              </a:rPr>
              <a:t>framing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</a:t>
            </a:r>
            <a:r>
              <a:rPr lang="en-US" dirty="0">
                <a:solidFill>
                  <a:srgbClr val="FF6600"/>
                </a:solidFill>
              </a:rPr>
              <a:t>error control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Overview of </a:t>
            </a:r>
            <a:r>
              <a:rPr lang="en-US" dirty="0">
                <a:solidFill>
                  <a:srgbClr val="FF6600"/>
                </a:solidFill>
              </a:rPr>
              <a:t>Elementary data link protocols</a:t>
            </a:r>
          </a:p>
          <a:p>
            <a:pPr lvl="1"/>
            <a:r>
              <a:rPr lang="en-US"/>
              <a:t>Learn and understand the</a:t>
            </a:r>
            <a:r>
              <a:rPr lang="en-US">
                <a:solidFill>
                  <a:srgbClr val="FF6600"/>
                </a:solidFill>
              </a:rPr>
              <a:t> flow control</a:t>
            </a:r>
            <a:r>
              <a:rPr lang="en-US"/>
              <a:t>.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7345" y="6274056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C4B836C-13FE-954E-9423-983DB62A0270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4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9104"/>
            <a:ext cx="8839200" cy="1143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Where in the OSI Reference Model ?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38400" y="2789904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08288" y="2866104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438400" y="3399504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808288" y="3475704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Transport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438400" y="4009104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796409" y="4085304"/>
            <a:ext cx="1274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Network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38400" y="4618704"/>
            <a:ext cx="2408238" cy="614363"/>
            <a:chOff x="2438400" y="4618704"/>
            <a:chExt cx="2408238" cy="614363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438400" y="4618704"/>
              <a:ext cx="2362200" cy="6096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2457450" y="4771104"/>
              <a:ext cx="2389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Link Layer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438400" y="5228304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808288" y="5304504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438400" y="2180304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797476" y="2256504"/>
            <a:ext cx="1710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438400" y="1570704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793426" y="1646904"/>
            <a:ext cx="165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4237704"/>
            <a:ext cx="762000" cy="1066800"/>
            <a:chOff x="4876800" y="4237704"/>
            <a:chExt cx="762000" cy="1066800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4876800" y="4237704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876800" y="4923504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562600" y="4009104"/>
            <a:ext cx="265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Logical Link Layer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638800" y="4999704"/>
            <a:ext cx="3259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Medium Access Control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79C0615-2AD5-654B-B8B8-7541E39749BF}" type="slidenum">
              <a:rPr lang="en-US" sz="1400"/>
              <a:pPr algn="r"/>
              <a:t>5</a:t>
            </a:fld>
            <a:endParaRPr lang="en-US" sz="14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Data Link Layer Services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Provides service to the network layer</a:t>
            </a:r>
          </a:p>
          <a:p>
            <a:r>
              <a:rPr lang="en-US" dirty="0">
                <a:latin typeface="Times New Roman" charset="0"/>
              </a:rPr>
              <a:t>Consists of two </a:t>
            </a:r>
            <a:r>
              <a:rPr lang="en-US" dirty="0" err="1">
                <a:latin typeface="Times New Roman" charset="0"/>
              </a:rPr>
              <a:t>sublayers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b="1" dirty="0">
                <a:latin typeface="Times New Roman" charset="0"/>
                <a:ea typeface="ＭＳ Ｐゴシック" charset="0"/>
              </a:rPr>
              <a:t>Logical Link Layer (LLL)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Provides a well-defined service interface to the network layer</a:t>
            </a:r>
          </a:p>
          <a:p>
            <a:pPr lvl="2"/>
            <a:r>
              <a:rPr lang="en-US" b="1" dirty="0">
                <a:solidFill>
                  <a:srgbClr val="3366FF"/>
                </a:solidFill>
                <a:latin typeface="Times New Roman" charset="0"/>
                <a:ea typeface="ＭＳ Ｐゴシック" charset="0"/>
              </a:rPr>
              <a:t>Framing</a:t>
            </a:r>
          </a:p>
          <a:p>
            <a:pPr lvl="2"/>
            <a:r>
              <a:rPr lang="en-US" b="1" dirty="0">
                <a:solidFill>
                  <a:srgbClr val="3366FF"/>
                </a:solidFill>
                <a:latin typeface="Times New Roman" charset="0"/>
                <a:ea typeface="ＭＳ Ｐゴシック" charset="0"/>
              </a:rPr>
              <a:t>Addressing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Deals with transmission errors (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  <a:ea typeface="ＭＳ Ｐゴシック" charset="0"/>
              </a:rPr>
              <a:t>Error control</a:t>
            </a:r>
            <a:r>
              <a:rPr lang="en-US" dirty="0">
                <a:latin typeface="Times New Roman" charset="0"/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Regulates flow of data for receivers slower than senders (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  <a:ea typeface="ＭＳ Ｐゴシック" charset="0"/>
              </a:rPr>
              <a:t>flow control</a:t>
            </a:r>
            <a:r>
              <a:rPr lang="en-US" dirty="0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 b="1" dirty="0">
                <a:latin typeface="Times New Roman" charset="0"/>
                <a:ea typeface="ＭＳ Ｐゴシック" charset="0"/>
              </a:rPr>
              <a:t>Medium Access Control (MAC)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In the case of a shared medium, this function provides means for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  <a:ea typeface="ＭＳ Ｐゴシック" charset="0"/>
              </a:rPr>
              <a:t>sharing optimally </a:t>
            </a:r>
            <a:r>
              <a:rPr lang="en-US" dirty="0">
                <a:latin typeface="Times New Roman" charset="0"/>
                <a:ea typeface="ＭＳ Ｐゴシック" charset="0"/>
              </a:rPr>
              <a:t>the medium </a:t>
            </a:r>
          </a:p>
        </p:txBody>
      </p:sp>
    </p:spTree>
    <p:extLst>
      <p:ext uri="{BB962C8B-B14F-4D97-AF65-F5344CB8AC3E}">
        <p14:creationId xmlns:p14="http://schemas.microsoft.com/office/powerpoint/2010/main" val="11298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755C8DD7-1A7F-2145-ABE3-D97B4D8A8972}" type="slidenum">
              <a:rPr lang="en-US" sz="1400">
                <a:solidFill>
                  <a:srgbClr val="7F7F7F"/>
                </a:solidFill>
              </a:rPr>
              <a:pPr algn="r"/>
              <a:t>6</a:t>
            </a:fld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F7F7F"/>
                </a:solidFill>
                <a:latin typeface="Times New Roman" charset="0"/>
              </a:rPr>
              <a:t>Logical </a:t>
            </a:r>
            <a:r>
              <a:rPr lang="en-US">
                <a:solidFill>
                  <a:srgbClr val="7F7F7F"/>
                </a:solidFill>
                <a:latin typeface="Times New Roman" charset="0"/>
              </a:rPr>
              <a:t>Link Layer Functions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Times New Roman" charset="0"/>
              </a:rPr>
              <a:t>Framing (3.1.2)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  <a:ea typeface="ＭＳ Ｐゴシック" charset="0"/>
              </a:rPr>
              <a:t>Byte count, Flag </a:t>
            </a:r>
            <a:r>
              <a:rPr lang="en-US" b="1" dirty="0">
                <a:solidFill>
                  <a:srgbClr val="7F7F7F"/>
                </a:solidFill>
                <a:latin typeface="Times New Roman" charset="0"/>
                <a:ea typeface="ＭＳ Ｐゴシック" charset="0"/>
              </a:rPr>
              <a:t>bytes </a:t>
            </a:r>
            <a:r>
              <a:rPr lang="en-US" dirty="0">
                <a:solidFill>
                  <a:srgbClr val="7F7F7F"/>
                </a:solidFill>
                <a:latin typeface="Times New Roman" charset="0"/>
                <a:ea typeface="ＭＳ Ｐゴシック" charset="0"/>
              </a:rPr>
              <a:t>with byte stuffing, Flag </a:t>
            </a:r>
            <a:r>
              <a:rPr lang="en-US" b="1" dirty="0">
                <a:solidFill>
                  <a:srgbClr val="7F7F7F"/>
                </a:solidFill>
                <a:latin typeface="Times New Roman" charset="0"/>
                <a:ea typeface="ＭＳ Ｐゴシック" charset="0"/>
              </a:rPr>
              <a:t>bits</a:t>
            </a:r>
            <a:r>
              <a:rPr lang="en-US" dirty="0">
                <a:solidFill>
                  <a:srgbClr val="7F7F7F"/>
                </a:solidFill>
                <a:latin typeface="Times New Roman" charset="0"/>
                <a:ea typeface="ＭＳ Ｐゴシック" charset="0"/>
              </a:rPr>
              <a:t> with bit stuffing, physical layer coding violation</a:t>
            </a:r>
          </a:p>
          <a:p>
            <a:r>
              <a:rPr lang="en-US" b="1" dirty="0">
                <a:solidFill>
                  <a:srgbClr val="7F7F7F"/>
                </a:solidFill>
                <a:latin typeface="Times New Roman" charset="0"/>
              </a:rPr>
              <a:t>Error control (3.1.3 and 3.2)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Times New Roman" charset="0"/>
                <a:ea typeface="ＭＳ Ｐゴシック" charset="0"/>
              </a:rPr>
              <a:t>Detection and correction</a:t>
            </a:r>
          </a:p>
          <a:p>
            <a:r>
              <a:rPr lang="en-US" b="1" dirty="0">
                <a:solidFill>
                  <a:srgbClr val="7F7F7F"/>
                </a:solidFill>
                <a:latin typeface="Times New Roman" charset="0"/>
              </a:rPr>
              <a:t>Flow control (3.1.4)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Framing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57605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What is framing?</a:t>
            </a:r>
          </a:p>
          <a:p>
            <a:r>
              <a:rPr lang="en-US" dirty="0">
                <a:solidFill>
                  <a:srgbClr val="7F7F7F"/>
                </a:solidFill>
              </a:rPr>
              <a:t>Framing techniques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Byte count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Flag</a:t>
            </a:r>
          </a:p>
          <a:p>
            <a:pPr lvl="2"/>
            <a:r>
              <a:rPr lang="en-US" dirty="0">
                <a:solidFill>
                  <a:srgbClr val="7F7F7F"/>
                </a:solidFill>
              </a:rPr>
              <a:t>byte stuffing</a:t>
            </a:r>
          </a:p>
          <a:p>
            <a:pPr lvl="2"/>
            <a:r>
              <a:rPr lang="en-US" dirty="0">
                <a:solidFill>
                  <a:srgbClr val="7F7F7F"/>
                </a:solidFill>
              </a:rPr>
              <a:t>bit stuffing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Physical layer violations</a:t>
            </a: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3.1.2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each frame with the number of bytes in the frame (Including Byte counting).</a:t>
            </a:r>
          </a:p>
          <a:p>
            <a:r>
              <a:rPr lang="en-US" b="1" dirty="0">
                <a:solidFill>
                  <a:srgbClr val="3366FF"/>
                </a:solidFill>
              </a:rPr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Problems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6" name="Picture 5" descr="ByteCoun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257272"/>
            <a:ext cx="8356600" cy="1676400"/>
          </a:xfrm>
          <a:prstGeom prst="rect">
            <a:avLst/>
          </a:prstGeom>
        </p:spPr>
      </p:pic>
      <p:pic>
        <p:nvPicPr>
          <p:cNvPr id="7" name="Picture 6" descr="ByteCountingErr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4" y="4541168"/>
            <a:ext cx="8356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7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Flag Bytes with Byte Stuffing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8" name="Picture 7" descr="FlagByteStuff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117600"/>
            <a:ext cx="8026400" cy="4610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800" y="2539881"/>
            <a:ext cx="2443229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5146" y="2565536"/>
            <a:ext cx="3545246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7252" y="3320853"/>
            <a:ext cx="2443229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3598" y="3346508"/>
            <a:ext cx="3545246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5704" y="4101825"/>
            <a:ext cx="2831200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82049" y="4127480"/>
            <a:ext cx="4921065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4156" y="4882797"/>
            <a:ext cx="2831200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80501" y="4908452"/>
            <a:ext cx="4921065" cy="744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61757</TotalTime>
  <Words>2018</Words>
  <Application>Microsoft Macintosh PowerPoint</Application>
  <PresentationFormat>On-screen Show (4:3)</PresentationFormat>
  <Paragraphs>501</Paragraphs>
  <Slides>30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Apple Braille</vt:lpstr>
      <vt:lpstr>Arial</vt:lpstr>
      <vt:lpstr>Calibri</vt:lpstr>
      <vt:lpstr>Cambria Math</vt:lpstr>
      <vt:lpstr>Century Gothic</vt:lpstr>
      <vt:lpstr>Gill Sans MT</vt:lpstr>
      <vt:lpstr>Questrial</vt:lpstr>
      <vt:lpstr>Times New Roman</vt:lpstr>
      <vt:lpstr>Wingdings</vt:lpstr>
      <vt:lpstr>Wingdings 2</vt:lpstr>
      <vt:lpstr>WM_SlideTemplateA_Template</vt:lpstr>
      <vt:lpstr>Equation</vt:lpstr>
      <vt:lpstr>The Logical Link Layer</vt:lpstr>
      <vt:lpstr>PowerPoint Presentation</vt:lpstr>
      <vt:lpstr>Logical Link Layer (sublayer)</vt:lpstr>
      <vt:lpstr>Where in the OSI Reference Model ?</vt:lpstr>
      <vt:lpstr>Data Link Layer Services</vt:lpstr>
      <vt:lpstr>Logical Link Layer Functions</vt:lpstr>
      <vt:lpstr>Framing</vt:lpstr>
      <vt:lpstr>Byte Counting</vt:lpstr>
      <vt:lpstr>Flag Bytes with Byte Stuffing</vt:lpstr>
      <vt:lpstr>Flag Bytes with Byte Stuffing</vt:lpstr>
      <vt:lpstr>Flag Bits with Bit Stuffing</vt:lpstr>
      <vt:lpstr>Flag Bits with Bit Stuffing</vt:lpstr>
      <vt:lpstr>Error Control</vt:lpstr>
      <vt:lpstr>Error Control</vt:lpstr>
      <vt:lpstr>Parity (Error Detection)</vt:lpstr>
      <vt:lpstr>Cyclic Redundancy Code</vt:lpstr>
      <vt:lpstr>Error Control (Detect and Correct)</vt:lpstr>
      <vt:lpstr>Crossed Parity</vt:lpstr>
      <vt:lpstr>Crossed Parity</vt:lpstr>
      <vt:lpstr>Hamming Code</vt:lpstr>
      <vt:lpstr>How to Increase the Hamming Distance of a Code?</vt:lpstr>
      <vt:lpstr>How to Increase the Hamming Distance of a Code?</vt:lpstr>
      <vt:lpstr>How to Increase the Hamming Distance of a Code?</vt:lpstr>
      <vt:lpstr>How to Increase the Hamming Distance of a Code?</vt:lpstr>
      <vt:lpstr>Elementary Data Link Protocols</vt:lpstr>
      <vt:lpstr>Elementary Data Link Protocols</vt:lpstr>
      <vt:lpstr>Sliding Window Protocol</vt:lpstr>
      <vt:lpstr>Flow Control</vt:lpstr>
      <vt:lpstr>Flow Control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1397</cp:revision>
  <cp:lastPrinted>2018-09-10T14:01:40Z</cp:lastPrinted>
  <dcterms:created xsi:type="dcterms:W3CDTF">2017-11-05T19:40:43Z</dcterms:created>
  <dcterms:modified xsi:type="dcterms:W3CDTF">2019-01-07T17:04:03Z</dcterms:modified>
</cp:coreProperties>
</file>