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744" r:id="rId3"/>
    <p:sldId id="745" r:id="rId4"/>
    <p:sldId id="721" r:id="rId5"/>
    <p:sldId id="743" r:id="rId6"/>
    <p:sldId id="722" r:id="rId7"/>
    <p:sldId id="723" r:id="rId8"/>
    <p:sldId id="724" r:id="rId9"/>
    <p:sldId id="748" r:id="rId10"/>
    <p:sldId id="725" r:id="rId11"/>
    <p:sldId id="726" r:id="rId12"/>
    <p:sldId id="727" r:id="rId13"/>
    <p:sldId id="746" r:id="rId14"/>
    <p:sldId id="751" r:id="rId15"/>
    <p:sldId id="747" r:id="rId16"/>
    <p:sldId id="731" r:id="rId17"/>
    <p:sldId id="732" r:id="rId18"/>
    <p:sldId id="729" r:id="rId19"/>
    <p:sldId id="733" r:id="rId20"/>
    <p:sldId id="735" r:id="rId21"/>
    <p:sldId id="736" r:id="rId22"/>
    <p:sldId id="737" r:id="rId23"/>
    <p:sldId id="75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Is a landline phone half or full duplex? Maybe broadcast?</a:t>
            </a:r>
          </a:p>
          <a:p>
            <a:pPr marL="228600" indent="-228600">
              <a:buAutoNum type="arabicParenR"/>
            </a:pPr>
            <a:r>
              <a:rPr lang="en-US" dirty="0"/>
              <a:t>Broadcast, random access, multi-access</a:t>
            </a:r>
          </a:p>
          <a:p>
            <a:pPr marL="228600" indent="-228600">
              <a:buAutoNum type="arabicParenR"/>
            </a:pPr>
            <a:r>
              <a:rPr lang="en-US" dirty="0"/>
              <a:t>Where do we use typically each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binary exponential back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Medium Access Control </a:t>
            </a:r>
            <a:r>
              <a:rPr lang="en-US" dirty="0" err="1"/>
              <a:t>Sublayer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960C4C-D9EF-B143-93F3-00B2F4AA2A30}" type="slidenum">
              <a:rPr lang="en-US" sz="1400"/>
              <a:pPr algn="r"/>
              <a:t>10</a:t>
            </a:fld>
            <a:endParaRPr lang="en-US" sz="14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6350"/>
            <a:ext cx="7772400" cy="565868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Pure Aloha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Abramson (wireless)</a:t>
            </a:r>
          </a:p>
          <a:p>
            <a:r>
              <a:rPr lang="en-US" dirty="0" err="1">
                <a:latin typeface="Times New Roman" charset="0"/>
              </a:rPr>
              <a:t>Protocoll</a:t>
            </a:r>
            <a:r>
              <a:rPr lang="en-US" dirty="0">
                <a:latin typeface="Times New Roman" charset="0"/>
              </a:rPr>
              <a:t> Rule: A station emits whenever it has something to send</a:t>
            </a:r>
          </a:p>
          <a:p>
            <a:r>
              <a:rPr lang="en-US" dirty="0">
                <a:latin typeface="Times New Roman" charset="0"/>
              </a:rPr>
              <a:t>If other stations emit while any station is transmitting, a collision occurs</a:t>
            </a:r>
          </a:p>
          <a:p>
            <a:r>
              <a:rPr lang="en-US" dirty="0">
                <a:latin typeface="Times New Roman" charset="0"/>
              </a:rPr>
              <a:t>If a collision occurs, then the frame must be resent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Best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possible efficiency at high load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18%</a:t>
            </a:r>
          </a:p>
          <a:p>
            <a:endParaRPr lang="en-US" dirty="0"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E9C2C-2A3D-C742-832D-C8F6EDEF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121" y="2910469"/>
            <a:ext cx="5844616" cy="30994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43D0210-BAB5-8D4D-987E-382AD33A8882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6950"/>
            <a:ext cx="7772400" cy="616167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Slotted Aloha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078" y="1351159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Roberts (wireless)</a:t>
            </a:r>
          </a:p>
          <a:p>
            <a:r>
              <a:rPr lang="en-US" dirty="0">
                <a:latin typeface="Times New Roman" charset="0"/>
              </a:rPr>
              <a:t>Requires synchronization and division of time in discrete slots</a:t>
            </a:r>
          </a:p>
          <a:p>
            <a:r>
              <a:rPr lang="en-US" dirty="0">
                <a:latin typeface="Times New Roman" charset="0"/>
              </a:rPr>
              <a:t>Slot time = time to send one frame</a:t>
            </a:r>
          </a:p>
          <a:p>
            <a:r>
              <a:rPr lang="en-US" dirty="0">
                <a:latin typeface="Times New Roman" charset="0"/>
              </a:rPr>
              <a:t>A station emits whenever it has something to send AND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must wait for beginning of slot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Best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possible efficiency at high load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37%</a:t>
            </a:r>
          </a:p>
          <a:p>
            <a:endParaRPr lang="en-US" dirty="0">
              <a:latin typeface="Times New Roman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EBABF8-DEBE-F048-8EE1-2C441570A708}"/>
              </a:ext>
            </a:extLst>
          </p:cNvPr>
          <p:cNvGrpSpPr/>
          <p:nvPr/>
        </p:nvGrpSpPr>
        <p:grpSpPr>
          <a:xfrm>
            <a:off x="369046" y="3972206"/>
            <a:ext cx="6907112" cy="607222"/>
            <a:chOff x="369046" y="3972206"/>
            <a:chExt cx="6907112" cy="6072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8DF662-89F4-B54D-9C01-7347BD54D11F}"/>
                </a:ext>
              </a:extLst>
            </p:cNvPr>
            <p:cNvSpPr/>
            <p:nvPr/>
          </p:nvSpPr>
          <p:spPr>
            <a:xfrm>
              <a:off x="981308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43DF00-2C3C-A04E-8734-1E85D2763C09}"/>
                </a:ext>
              </a:extLst>
            </p:cNvPr>
            <p:cNvSpPr/>
            <p:nvPr/>
          </p:nvSpPr>
          <p:spPr>
            <a:xfrm>
              <a:off x="1501697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EFA251-2A53-514A-9922-3272A39347FA}"/>
                </a:ext>
              </a:extLst>
            </p:cNvPr>
            <p:cNvSpPr/>
            <p:nvPr/>
          </p:nvSpPr>
          <p:spPr>
            <a:xfrm>
              <a:off x="2033237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C30111-1ECF-F445-BBFF-35CEBCEDB8F0}"/>
                </a:ext>
              </a:extLst>
            </p:cNvPr>
            <p:cNvSpPr/>
            <p:nvPr/>
          </p:nvSpPr>
          <p:spPr>
            <a:xfrm>
              <a:off x="255362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F880C-8493-1E4C-A093-599C9214F60F}"/>
                </a:ext>
              </a:extLst>
            </p:cNvPr>
            <p:cNvSpPr/>
            <p:nvPr/>
          </p:nvSpPr>
          <p:spPr>
            <a:xfrm>
              <a:off x="307587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5523D4-DA27-5D4A-B746-421DD8C6B5F5}"/>
                </a:ext>
              </a:extLst>
            </p:cNvPr>
            <p:cNvSpPr/>
            <p:nvPr/>
          </p:nvSpPr>
          <p:spPr>
            <a:xfrm>
              <a:off x="360741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D512C-9884-7142-94B2-C7BA35C3595B}"/>
                </a:ext>
              </a:extLst>
            </p:cNvPr>
            <p:cNvSpPr/>
            <p:nvPr/>
          </p:nvSpPr>
          <p:spPr>
            <a:xfrm>
              <a:off x="4127805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ACD010-7F9E-054A-A737-F258657E55EB}"/>
                </a:ext>
              </a:extLst>
            </p:cNvPr>
            <p:cNvSpPr/>
            <p:nvPr/>
          </p:nvSpPr>
          <p:spPr>
            <a:xfrm>
              <a:off x="4648194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0BD146-AF60-8841-8F46-6C2BB7BA81E1}"/>
                </a:ext>
              </a:extLst>
            </p:cNvPr>
            <p:cNvSpPr/>
            <p:nvPr/>
          </p:nvSpPr>
          <p:spPr>
            <a:xfrm>
              <a:off x="5179733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C5E962-609E-044F-844D-5261DA5845A2}"/>
                </a:ext>
              </a:extLst>
            </p:cNvPr>
            <p:cNvSpPr/>
            <p:nvPr/>
          </p:nvSpPr>
          <p:spPr>
            <a:xfrm>
              <a:off x="5700122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BD121A-9861-5447-926C-266BDCB4F75B}"/>
                </a:ext>
              </a:extLst>
            </p:cNvPr>
            <p:cNvSpPr/>
            <p:nvPr/>
          </p:nvSpPr>
          <p:spPr>
            <a:xfrm>
              <a:off x="6220511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A3AF9-CFED-C948-8024-9B4466A76622}"/>
                </a:ext>
              </a:extLst>
            </p:cNvPr>
            <p:cNvSpPr/>
            <p:nvPr/>
          </p:nvSpPr>
          <p:spPr>
            <a:xfrm>
              <a:off x="6752051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5900D7-98C1-FD44-B3E1-86FFBCEB4E61}"/>
                </a:ext>
              </a:extLst>
            </p:cNvPr>
            <p:cNvSpPr txBox="1"/>
            <p:nvPr/>
          </p:nvSpPr>
          <p:spPr>
            <a:xfrm>
              <a:off x="369046" y="397220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Slots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C764A4-495E-104B-B5DF-7CADAD4895E1}"/>
              </a:ext>
            </a:extLst>
          </p:cNvPr>
          <p:cNvSpPr txBox="1"/>
          <p:nvPr/>
        </p:nvSpPr>
        <p:spPr>
          <a:xfrm>
            <a:off x="395042" y="47972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F963-A6C7-E648-AF4F-B34635531CC6}"/>
              </a:ext>
            </a:extLst>
          </p:cNvPr>
          <p:cNvSpPr txBox="1"/>
          <p:nvPr/>
        </p:nvSpPr>
        <p:spPr>
          <a:xfrm>
            <a:off x="391328" y="50946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ADCFA-11E9-5C43-BD8B-5C99BC90AE79}"/>
              </a:ext>
            </a:extLst>
          </p:cNvPr>
          <p:cNvSpPr txBox="1"/>
          <p:nvPr/>
        </p:nvSpPr>
        <p:spPr>
          <a:xfrm>
            <a:off x="387614" y="53919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9C479-2677-454E-B2CA-4ACB19E88FAD}"/>
              </a:ext>
            </a:extLst>
          </p:cNvPr>
          <p:cNvSpPr txBox="1"/>
          <p:nvPr/>
        </p:nvSpPr>
        <p:spPr>
          <a:xfrm>
            <a:off x="383900" y="56893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8D7FC-98E8-404B-828A-BCA4C9AC661E}"/>
              </a:ext>
            </a:extLst>
          </p:cNvPr>
          <p:cNvSpPr/>
          <p:nvPr/>
        </p:nvSpPr>
        <p:spPr>
          <a:xfrm>
            <a:off x="4124091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3F6EE0-8987-394A-8B4C-CAB627B2E4C7}"/>
              </a:ext>
            </a:extLst>
          </p:cNvPr>
          <p:cNvSpPr/>
          <p:nvPr/>
        </p:nvSpPr>
        <p:spPr>
          <a:xfrm>
            <a:off x="5696408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1BFE98-CC01-5849-86E6-B9BAC648B5B6}"/>
              </a:ext>
            </a:extLst>
          </p:cNvPr>
          <p:cNvSpPr/>
          <p:nvPr/>
        </p:nvSpPr>
        <p:spPr>
          <a:xfrm>
            <a:off x="6748337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5011F2-D8D8-444A-AFB0-7E5177113F5E}"/>
              </a:ext>
            </a:extLst>
          </p:cNvPr>
          <p:cNvSpPr/>
          <p:nvPr/>
        </p:nvSpPr>
        <p:spPr>
          <a:xfrm>
            <a:off x="1516571" y="5107248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A91A0-3805-9040-82E1-4E152C311374}"/>
              </a:ext>
            </a:extLst>
          </p:cNvPr>
          <p:cNvSpPr/>
          <p:nvPr/>
        </p:nvSpPr>
        <p:spPr>
          <a:xfrm>
            <a:off x="2568500" y="5107248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79534A-0673-FA41-9E9D-5558B9EDC492}"/>
              </a:ext>
            </a:extLst>
          </p:cNvPr>
          <p:cNvSpPr/>
          <p:nvPr/>
        </p:nvSpPr>
        <p:spPr>
          <a:xfrm>
            <a:off x="1011056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D334DC-6D02-3F4E-975C-5A36819B5738}"/>
              </a:ext>
            </a:extLst>
          </p:cNvPr>
          <p:cNvSpPr/>
          <p:nvPr/>
        </p:nvSpPr>
        <p:spPr>
          <a:xfrm>
            <a:off x="2583374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3EA39B-C8F7-D94A-8BA4-A2D99911B845}"/>
              </a:ext>
            </a:extLst>
          </p:cNvPr>
          <p:cNvSpPr/>
          <p:nvPr/>
        </p:nvSpPr>
        <p:spPr>
          <a:xfrm>
            <a:off x="3637164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FE73E3-A1C6-7343-8518-C7DCE6A9370E}"/>
              </a:ext>
            </a:extLst>
          </p:cNvPr>
          <p:cNvSpPr/>
          <p:nvPr/>
        </p:nvSpPr>
        <p:spPr>
          <a:xfrm>
            <a:off x="5209481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  <p:bldP spid="3" grpId="0"/>
      <p:bldP spid="22" grpId="0"/>
      <p:bldP spid="23" grpId="0"/>
      <p:bldP spid="24" grpId="0"/>
      <p:bldP spid="32" grpId="0" animBg="1"/>
      <p:bldP spid="35" grpId="0" animBg="1"/>
      <p:bldP spid="37" grpId="0" animBg="1"/>
      <p:bldP spid="51" grpId="0" animBg="1"/>
      <p:bldP spid="53" grpId="0" animBg="1"/>
      <p:bldP spid="74" grpId="0" animBg="1"/>
      <p:bldP spid="77" grpId="0" animBg="1"/>
      <p:bldP spid="79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C3E03E9-0550-D94E-95B9-88CE1A38209A}" type="slidenum">
              <a:rPr lang="en-US" sz="1400"/>
              <a:pPr algn="r"/>
              <a:t>12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345" y="301796"/>
            <a:ext cx="7772400" cy="60359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Carrier Sense Multiple Access (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CSMA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Metcalfe, analyzed by </a:t>
            </a:r>
            <a:r>
              <a:rPr lang="en-US" dirty="0" err="1">
                <a:latin typeface="Times New Roman" charset="0"/>
              </a:rPr>
              <a:t>Kleinrock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Tobaggi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 station listens to the channel before sending.</a:t>
            </a:r>
          </a:p>
          <a:p>
            <a:r>
              <a:rPr lang="en-US" dirty="0">
                <a:latin typeface="Times New Roman" charset="0"/>
              </a:rPr>
              <a:t>If channel busy, wait until it becomes idle</a:t>
            </a:r>
          </a:p>
          <a:p>
            <a:r>
              <a:rPr lang="en-US" dirty="0">
                <a:latin typeface="Times New Roman" charset="0"/>
              </a:rPr>
              <a:t>When channel free, send…</a:t>
            </a:r>
          </a:p>
          <a:p>
            <a:r>
              <a:rPr lang="en-US" dirty="0">
                <a:latin typeface="Times New Roman" charset="0"/>
              </a:rPr>
              <a:t>Are collisions still possible?</a:t>
            </a:r>
          </a:p>
          <a:p>
            <a:pPr lvl="1"/>
            <a:r>
              <a:rPr lang="en-US" dirty="0">
                <a:latin typeface="Times New Roman" charset="0"/>
              </a:rPr>
              <a:t>Yes!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After a collision, how long to wait before sending?</a:t>
            </a:r>
          </a:p>
          <a:p>
            <a:pPr lvl="1"/>
            <a:r>
              <a:rPr lang="en-US" dirty="0">
                <a:latin typeface="Times New Roman" charset="0"/>
              </a:rPr>
              <a:t>Immediately after the channel is idle?</a:t>
            </a:r>
          </a:p>
          <a:p>
            <a:pPr lvl="1"/>
            <a:r>
              <a:rPr lang="en-US" dirty="0">
                <a:latin typeface="Times New Roman" charset="0"/>
              </a:rPr>
              <a:t>Wait two minutes after the channel is </a:t>
            </a:r>
            <a:r>
              <a:rPr lang="en-US">
                <a:latin typeface="Times New Roman" charset="0"/>
              </a:rPr>
              <a:t>idle?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to adapt to the traffic conditions?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163475"/>
            <a:ext cx="7772400" cy="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CSMA/CD (Collision Detection)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KEY: stop transmission of damaged frames (collision)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Requirement: sender must keep listening when sending.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Relationship with medium length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46AF86-CF05-AB40-8524-BA2933830E8F}" type="slidenum">
              <a:rPr lang="en-US" sz="1400">
                <a:latin typeface="Times New Roman"/>
                <a:cs typeface="Times New Roman"/>
              </a:rPr>
              <a:pPr algn="r"/>
              <a:t>13</a:t>
            </a:fld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0771B-A0BC-C845-8084-51E4C0E6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03316" y="3039094"/>
            <a:ext cx="6037366" cy="292184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5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163475"/>
            <a:ext cx="7772400" cy="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Collision Free: Token Passing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special frame (Token) circulates between station in a round robin manner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station can emits ONLY if it has the token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station can keep the token only for a limited time.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the time to keep the token expires, the station must send the token to its “successor”.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46AF86-CF05-AB40-8524-BA2933830E8F}" type="slidenum">
              <a:rPr lang="en-US" sz="1400">
                <a:latin typeface="Times New Roman"/>
                <a:cs typeface="Times New Roman"/>
              </a:rPr>
              <a:pPr algn="r"/>
              <a:t>14</a:t>
            </a:fld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C88-2907-1A4B-A221-ED0C7EC0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2113" y="3429000"/>
            <a:ext cx="4508500" cy="2971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962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IEEE 802 Suite?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set a protocols for MAC: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802.1 : general introduction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802.2 : Logical Link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802.3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“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Ethernet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”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802.4 Token Bus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802.5 Token ring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802.11 Wireless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of Section 4.3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4.3.1- 4.3.2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Standards</a:t>
            </a:r>
          </a:p>
        </p:txBody>
      </p:sp>
    </p:spTree>
    <p:extLst>
      <p:ext uri="{BB962C8B-B14F-4D97-AF65-F5344CB8AC3E}">
        <p14:creationId xmlns:p14="http://schemas.microsoft.com/office/powerpoint/2010/main" val="1858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786FA59-6777-6542-863D-DA675CE83843}" type="slidenum">
              <a:rPr lang="en-US" sz="1400"/>
              <a:pPr algn="r"/>
              <a:t>16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Common Parts To Different MAC Schemes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IEEE 802.1 : general introduction</a:t>
            </a:r>
          </a:p>
          <a:p>
            <a:r>
              <a:rPr lang="en-US" dirty="0">
                <a:latin typeface="Times New Roman" charset="0"/>
              </a:rPr>
              <a:t>IEEE 802.2 : Logical Link control</a:t>
            </a:r>
          </a:p>
          <a:p>
            <a:pPr lvl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39A47F4-D24B-3E41-B8C4-E79CDA4A54FC}" type="slidenum">
              <a:rPr lang="en-US" sz="1400"/>
              <a:pPr algn="r"/>
              <a:t>17</a:t>
            </a:fld>
            <a:endParaRPr lang="en-US" sz="1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802.3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DIX Ethernet standardized.</a:t>
            </a:r>
          </a:p>
          <a:p>
            <a:r>
              <a:rPr lang="en-US" dirty="0">
                <a:latin typeface="Times New Roman" charset="0"/>
              </a:rPr>
              <a:t>Based on 1-persistent CSMA/CD</a:t>
            </a:r>
          </a:p>
          <a:p>
            <a:r>
              <a:rPr lang="en-US" dirty="0">
                <a:latin typeface="Times New Roman" charset="0"/>
              </a:rPr>
              <a:t>Good utilization and average delay</a:t>
            </a:r>
          </a:p>
          <a:p>
            <a:r>
              <a:rPr lang="en-US" dirty="0">
                <a:latin typeface="Times New Roman" charset="0"/>
              </a:rPr>
              <a:t>NO GUARANTEE on time delivery</a:t>
            </a:r>
          </a:p>
          <a:p>
            <a:r>
              <a:rPr lang="en-US" dirty="0">
                <a:latin typeface="Times New Roman" charset="0"/>
              </a:rPr>
              <a:t>Good for </a:t>
            </a:r>
            <a:r>
              <a:rPr lang="en-US" dirty="0" err="1">
                <a:latin typeface="Times New Roman" charset="0"/>
              </a:rPr>
              <a:t>bursty</a:t>
            </a:r>
            <a:r>
              <a:rPr lang="en-US" dirty="0">
                <a:latin typeface="Times New Roman" charset="0"/>
              </a:rPr>
              <a:t> and irregular traffic with no time constraint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D3A92F1-002F-E343-BDC9-1A7594B3F95A}" type="slidenum">
              <a:rPr lang="en-US" sz="1400"/>
              <a:pPr algn="r"/>
              <a:t>18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Ethernet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RFC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894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57DAA-6694-504C-9205-E1FFEC61E0D9}"/>
              </a:ext>
            </a:extLst>
          </p:cNvPr>
          <p:cNvGrpSpPr/>
          <p:nvPr/>
        </p:nvGrpSpPr>
        <p:grpSpPr>
          <a:xfrm>
            <a:off x="1215309" y="2362200"/>
            <a:ext cx="7712965" cy="879475"/>
            <a:chOff x="1050925" y="2362200"/>
            <a:chExt cx="7712965" cy="879475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1189403" y="2362200"/>
              <a:ext cx="7832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980917" y="2362200"/>
              <a:ext cx="100491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Source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2994057" y="2362200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Type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0509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6</a:t>
              </a:r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20415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6</a:t>
              </a: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0321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937125" y="2784475"/>
              <a:ext cx="1200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46-1500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3924050" y="2362200"/>
              <a:ext cx="39245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Payload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7848600" y="2362200"/>
              <a:ext cx="9152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CRC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7E9853-F58C-C34F-88CC-A93E94E55068}"/>
              </a:ext>
            </a:extLst>
          </p:cNvPr>
          <p:cNvGrpSpPr/>
          <p:nvPr/>
        </p:nvGrpSpPr>
        <p:grpSpPr>
          <a:xfrm>
            <a:off x="3173388" y="3385871"/>
            <a:ext cx="4854543" cy="369332"/>
            <a:chOff x="3009004" y="3385871"/>
            <a:chExt cx="4854543" cy="369332"/>
          </a:xfrm>
        </p:grpSpPr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B618CC6C-6A0E-AD4C-9317-8BCE072B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004" y="3385871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0x0800</a:t>
              </a:r>
            </a:p>
          </p:txBody>
        </p:sp>
        <p:sp>
          <p:nvSpPr>
            <p:cNvPr id="45" name="Text Box 15">
              <a:extLst>
                <a:ext uri="{FF2B5EF4-FFF2-40B4-BE49-F238E27FC236}">
                  <a16:creationId xmlns:a16="http://schemas.microsoft.com/office/drawing/2014/main" id="{579A8CE4-D68C-6447-BC55-5F2A4C6CC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997" y="3385871"/>
              <a:ext cx="39245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IP Packet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4B817-FD7C-6445-8159-D982B29BF828}"/>
              </a:ext>
            </a:extLst>
          </p:cNvPr>
          <p:cNvGrpSpPr/>
          <p:nvPr/>
        </p:nvGrpSpPr>
        <p:grpSpPr>
          <a:xfrm>
            <a:off x="3173388" y="4285518"/>
            <a:ext cx="3360975" cy="843994"/>
            <a:chOff x="3009004" y="4285518"/>
            <a:chExt cx="3360975" cy="843994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3370531" y="467231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4072206" y="467231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28</a:t>
              </a:r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5680108" y="467231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46" name="Text Box 9">
              <a:extLst>
                <a:ext uri="{FF2B5EF4-FFF2-40B4-BE49-F238E27FC236}">
                  <a16:creationId xmlns:a16="http://schemas.microsoft.com/office/drawing/2014/main" id="{80DCAF76-E563-AA4F-B2A8-79F18395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004" y="4288603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0x0806</a:t>
              </a: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CF275127-DB81-8342-87C4-224EEFC7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997" y="4288603"/>
              <a:ext cx="16553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ARP </a:t>
              </a: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70EA8712-304C-3947-BE88-88C583A93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351" y="4285518"/>
              <a:ext cx="7756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PAD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B7B555-FE43-9847-9D48-62D1CD5D6FA2}"/>
              </a:ext>
            </a:extLst>
          </p:cNvPr>
          <p:cNvGrpSpPr/>
          <p:nvPr/>
        </p:nvGrpSpPr>
        <p:grpSpPr>
          <a:xfrm>
            <a:off x="3055335" y="5257023"/>
            <a:ext cx="3455859" cy="840909"/>
            <a:chOff x="2890951" y="5257023"/>
            <a:chExt cx="3455859" cy="840909"/>
          </a:xfrm>
        </p:grpSpPr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5A45A0C6-34B6-7149-A243-0E4C9A1BB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362" y="564073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1DA723A4-A5C5-FF43-A822-A66C6AA3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037" y="564073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28</a:t>
              </a:r>
            </a:p>
          </p:txBody>
        </p:sp>
        <p:sp>
          <p:nvSpPr>
            <p:cNvPr id="51" name="Text Box 34">
              <a:extLst>
                <a:ext uri="{FF2B5EF4-FFF2-40B4-BE49-F238E27FC236}">
                  <a16:creationId xmlns:a16="http://schemas.microsoft.com/office/drawing/2014/main" id="{E13018F7-B278-4142-A0A2-56CD2477D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939" y="564073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F9DE112C-6854-EF4F-87A2-5CDD66C23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51" y="5257023"/>
              <a:ext cx="102693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0x86DD</a:t>
              </a: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BC9DAC36-DC97-8341-9027-06F1655DE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828" y="5257023"/>
              <a:ext cx="16553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IPv6</a:t>
              </a:r>
            </a:p>
          </p:txBody>
        </p:sp>
        <p:sp>
          <p:nvSpPr>
            <p:cNvPr id="54" name="Text Box 15">
              <a:extLst>
                <a:ext uri="{FF2B5EF4-FFF2-40B4-BE49-F238E27FC236}">
                  <a16:creationId xmlns:a16="http://schemas.microsoft.com/office/drawing/2014/main" id="{9CDE9126-CE21-F74D-82C8-FBA8628E5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1182" y="5264212"/>
              <a:ext cx="7756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PAD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2FFE44-BDB2-8B43-A9C6-366CEEF22513}"/>
              </a:ext>
            </a:extLst>
          </p:cNvPr>
          <p:cNvSpPr txBox="1"/>
          <p:nvPr/>
        </p:nvSpPr>
        <p:spPr>
          <a:xfrm>
            <a:off x="205487" y="3170117"/>
            <a:ext cx="252697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Examples of payloads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IP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ARP Request/Resp.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B0F0"/>
                </a:solidFill>
              </a:rPr>
              <a:t>IPv6.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39A8E2E2-9E63-6C49-ADED-906C1227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6" y="2362200"/>
            <a:ext cx="1139313" cy="363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Preamble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3952ADA-2405-FD4E-94B8-39F2B617FBE5}" type="slidenum">
              <a:rPr lang="en-US" sz="1400"/>
              <a:pPr algn="r"/>
              <a:t>19</a:t>
            </a:fld>
            <a:endParaRPr lang="en-US" sz="14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DIX and 802.3 Frames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EF8736-9B4D-814B-AA83-1B9408F93035}"/>
              </a:ext>
            </a:extLst>
          </p:cNvPr>
          <p:cNvGrpSpPr/>
          <p:nvPr/>
        </p:nvGrpSpPr>
        <p:grpSpPr>
          <a:xfrm>
            <a:off x="288925" y="2251075"/>
            <a:ext cx="7410450" cy="1254125"/>
            <a:chOff x="288925" y="2251075"/>
            <a:chExt cx="7410450" cy="125412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3016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Preamble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2922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/>
                <a:t>Dest</a:t>
              </a:r>
              <a:r>
                <a:rPr lang="en-US" sz="2000" dirty="0"/>
                <a:t>.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2828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Source.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273425" y="2897188"/>
              <a:ext cx="8413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i="1"/>
                <a:t>Type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114800" y="2897188"/>
              <a:ext cx="2895600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Payload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7010400" y="2897188"/>
              <a:ext cx="6889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CRC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88925" y="2251075"/>
              <a:ext cx="744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/>
                <a:t>DIX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593725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8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1568450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2543175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517900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2</a:t>
              </a:r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4492625" y="3230563"/>
              <a:ext cx="8858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Up to 1500</a:t>
              </a:r>
            </a:p>
          </p:txBody>
        </p:sp>
        <p:sp>
          <p:nvSpPr>
            <p:cNvPr id="5148" name="Text Box 28"/>
            <p:cNvSpPr txBox="1">
              <a:spLocks noChangeArrowheads="1"/>
            </p:cNvSpPr>
            <p:nvPr/>
          </p:nvSpPr>
          <p:spPr bwMode="auto">
            <a:xfrm>
              <a:off x="7207250" y="32004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A235-2947-0043-8738-2B332B12F514}"/>
              </a:ext>
            </a:extLst>
          </p:cNvPr>
          <p:cNvGrpSpPr/>
          <p:nvPr/>
        </p:nvGrpSpPr>
        <p:grpSpPr>
          <a:xfrm>
            <a:off x="304800" y="4232275"/>
            <a:ext cx="7410450" cy="1254125"/>
            <a:chOff x="304800" y="4232275"/>
            <a:chExt cx="7410450" cy="1254125"/>
          </a:xfrm>
        </p:grpSpPr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3175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Preamble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13081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Dest.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2987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Source.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289300" y="4878388"/>
              <a:ext cx="825500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i="1"/>
                <a:t>Length</a:t>
              </a: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114800" y="4878388"/>
              <a:ext cx="29114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Payload</a:t>
              </a:r>
              <a:endParaRPr lang="en-US" sz="2000" dirty="0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7026275" y="4878388"/>
              <a:ext cx="6889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CRC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320675" y="426720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304800" y="4232275"/>
              <a:ext cx="13324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</a:rPr>
                <a:t>IEEE 802.3</a:t>
              </a: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593725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8</a:t>
              </a:r>
            </a:p>
          </p:txBody>
        </p:sp>
        <p:sp>
          <p:nvSpPr>
            <p:cNvPr id="5150" name="Text Box 30"/>
            <p:cNvSpPr txBox="1">
              <a:spLocks noChangeArrowheads="1"/>
            </p:cNvSpPr>
            <p:nvPr/>
          </p:nvSpPr>
          <p:spPr bwMode="auto">
            <a:xfrm>
              <a:off x="1568450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2543175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52" name="Text Box 32"/>
            <p:cNvSpPr txBox="1">
              <a:spLocks noChangeArrowheads="1"/>
            </p:cNvSpPr>
            <p:nvPr/>
          </p:nvSpPr>
          <p:spPr bwMode="auto">
            <a:xfrm>
              <a:off x="3517900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2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4492625" y="5211763"/>
              <a:ext cx="8858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Up to 1500</a:t>
              </a:r>
            </a:p>
          </p:txBody>
        </p:sp>
        <p:sp>
          <p:nvSpPr>
            <p:cNvPr id="5154" name="Text Box 34"/>
            <p:cNvSpPr txBox="1">
              <a:spLocks noChangeArrowheads="1"/>
            </p:cNvSpPr>
            <p:nvPr/>
          </p:nvSpPr>
          <p:spPr bwMode="auto">
            <a:xfrm>
              <a:off x="7207250" y="51816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4</a:t>
              </a:r>
            </a:p>
          </p:txBody>
        </p:sp>
      </p:grp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36576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12725" y="5527675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How to make the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nimBg="1"/>
      <p:bldP spid="5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 and understand  </a:t>
            </a:r>
            <a:r>
              <a:rPr lang="en-US" dirty="0">
                <a:solidFill>
                  <a:srgbClr val="FF6600"/>
                </a:solidFill>
              </a:rPr>
              <a:t>Medium Access Control (MAC)</a:t>
            </a:r>
            <a:r>
              <a:rPr lang="en-US" dirty="0"/>
              <a:t>. </a:t>
            </a:r>
          </a:p>
          <a:p>
            <a:r>
              <a:rPr lang="en-US" dirty="0"/>
              <a:t>Overview  </a:t>
            </a:r>
            <a:r>
              <a:rPr lang="en-US" dirty="0">
                <a:solidFill>
                  <a:srgbClr val="FF6600"/>
                </a:solidFill>
              </a:rPr>
              <a:t>Multiple Access </a:t>
            </a:r>
            <a:r>
              <a:rPr lang="en-US" dirty="0"/>
              <a:t>protocols</a:t>
            </a:r>
          </a:p>
          <a:p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IEEE 802 protocol suite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Know the OSI reference model</a:t>
            </a:r>
          </a:p>
          <a:p>
            <a:r>
              <a:rPr lang="en-US" dirty="0"/>
              <a:t>Read introduction to Chapter 4</a:t>
            </a:r>
          </a:p>
          <a:p>
            <a:r>
              <a:rPr lang="en-US" dirty="0"/>
              <a:t>Skim 4.1.1</a:t>
            </a:r>
          </a:p>
          <a:p>
            <a:r>
              <a:rPr lang="en-US" dirty="0"/>
              <a:t>Read Section 4.2 up to Section 4.2.3 </a:t>
            </a:r>
          </a:p>
          <a:p>
            <a:r>
              <a:rPr lang="en-US" dirty="0"/>
              <a:t>Read Introduction of Section 4.3</a:t>
            </a:r>
          </a:p>
          <a:p>
            <a:r>
              <a:rPr lang="en-US" dirty="0"/>
              <a:t>Read Sections 4.3.1 and 4.3.2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B4644C1-4359-964A-9796-7F24149B6491}" type="slidenum">
              <a:rPr lang="en-US" sz="1400"/>
              <a:pPr algn="r"/>
              <a:t>20</a:t>
            </a:fld>
            <a:endParaRPr lang="en-US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802.4 Token Bus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Logical</a:t>
            </a:r>
            <a:r>
              <a:rPr lang="en-US" dirty="0">
                <a:latin typeface="Times New Roman" charset="0"/>
              </a:rPr>
              <a:t> ring on a bus</a:t>
            </a:r>
          </a:p>
          <a:p>
            <a:r>
              <a:rPr lang="en-US" dirty="0">
                <a:latin typeface="Times New Roman" charset="0"/>
              </a:rPr>
              <a:t>A station does not emit until it gets a unique circulating token</a:t>
            </a:r>
          </a:p>
          <a:p>
            <a:r>
              <a:rPr lang="en-US" dirty="0">
                <a:latin typeface="Times New Roman" charset="0"/>
              </a:rPr>
              <a:t>Not widespread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8BCBC56-07AF-9F4E-8DB7-4BA0135AA7CF}" type="slidenum">
              <a:rPr lang="en-US" sz="1400"/>
              <a:pPr algn="r"/>
              <a:t>21</a:t>
            </a:fld>
            <a:endParaRPr lang="en-US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802.5 Token Ring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Ring topology</a:t>
            </a:r>
          </a:p>
          <a:p>
            <a:r>
              <a:rPr lang="en-US" dirty="0">
                <a:latin typeface="Times New Roman" charset="0"/>
              </a:rPr>
              <a:t>Station does not emit until it gets the circulating token</a:t>
            </a:r>
          </a:p>
          <a:p>
            <a:r>
              <a:rPr lang="en-US" dirty="0">
                <a:latin typeface="Times New Roman" charset="0"/>
              </a:rPr>
              <a:t>Guaranteed delivery delay</a:t>
            </a:r>
          </a:p>
          <a:p>
            <a:r>
              <a:rPr lang="en-US" dirty="0">
                <a:latin typeface="Times New Roman" charset="0"/>
              </a:rPr>
              <a:t>Good for stations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Times New Roman" charset="0"/>
              </a:rPr>
              <a:t>equally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Times New Roman" charset="0"/>
              </a:rPr>
              <a:t> loaded </a:t>
            </a:r>
            <a:endParaRPr lang="en-US" dirty="0"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1894C-1114-E249-AE2D-5BFD95ED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6487" y="3384551"/>
            <a:ext cx="4508500" cy="2971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BB68376-CCF3-3847-800A-EF7FA9EF27C4}" type="slidenum">
              <a:rPr lang="en-US" sz="1400"/>
              <a:pPr algn="r"/>
              <a:t>22</a:t>
            </a:fld>
            <a:endParaRPr lang="en-US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802.11 Wi-Fi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Wireless Access (most likely used by your access point at home)</a:t>
            </a:r>
          </a:p>
          <a:p>
            <a:r>
              <a:rPr lang="en-US" dirty="0">
                <a:latin typeface="Times New Roman" charset="0"/>
              </a:rPr>
              <a:t>IEEE 802.11 a/b/g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96234"/>
          </a:xfrm>
        </p:spPr>
        <p:txBody>
          <a:bodyPr/>
          <a:lstStyle/>
          <a:p>
            <a:r>
              <a:rPr lang="en-US" dirty="0"/>
              <a:t>Learn and understand  </a:t>
            </a:r>
            <a:r>
              <a:rPr lang="en-US" dirty="0">
                <a:solidFill>
                  <a:srgbClr val="FF6600"/>
                </a:solidFill>
              </a:rPr>
              <a:t>Medium Access Control (MAC)</a:t>
            </a:r>
            <a:r>
              <a:rPr lang="en-US" dirty="0"/>
              <a:t>. </a:t>
            </a:r>
          </a:p>
          <a:p>
            <a:r>
              <a:rPr lang="en-US" dirty="0"/>
              <a:t>Overview  </a:t>
            </a:r>
            <a:r>
              <a:rPr lang="en-US" dirty="0">
                <a:solidFill>
                  <a:srgbClr val="FF6600"/>
                </a:solidFill>
              </a:rPr>
              <a:t>Multiple Access </a:t>
            </a:r>
            <a:r>
              <a:rPr lang="en-US" dirty="0"/>
              <a:t>protocols</a:t>
            </a:r>
          </a:p>
          <a:p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IEEE 802 protocol suite</a:t>
            </a:r>
            <a:r>
              <a:rPr lang="en-US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6997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Function, role, and position in the OSI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Why, when do we need MAC?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fundamental result from queueing theory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multiple access protocols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Contention based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Collison-free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of Chapter 4</a:t>
            </a:r>
          </a:p>
          <a:p>
            <a:r>
              <a:rPr lang="en-US" dirty="0">
                <a:solidFill>
                  <a:srgbClr val="3366FF"/>
                </a:solidFill>
              </a:rPr>
              <a:t>Skim 4.1.1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</a:t>
            </a:r>
          </a:p>
        </p:txBody>
      </p:sp>
    </p:spTree>
    <p:extLst>
      <p:ext uri="{BB962C8B-B14F-4D97-AF65-F5344CB8AC3E}">
        <p14:creationId xmlns:p14="http://schemas.microsoft.com/office/powerpoint/2010/main" val="32312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Where in the OSI Reference Model ?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435225" y="5029200"/>
            <a:ext cx="2362200" cy="609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454275" y="5181600"/>
            <a:ext cx="238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/>
              <a:t>Data Link Layer</a:t>
            </a:r>
            <a:endParaRPr 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05113" y="5715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Physical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5225" y="1981200"/>
            <a:ext cx="2362200" cy="4267200"/>
            <a:chOff x="2435225" y="1981200"/>
            <a:chExt cx="2362200" cy="4267200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435225" y="32004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2805113" y="3276600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Session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435225" y="38100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805113" y="3886200"/>
              <a:ext cx="1368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Transport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435225" y="44196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805113" y="4495800"/>
              <a:ext cx="1250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Network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435225" y="5638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435225" y="2590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805113" y="2667000"/>
              <a:ext cx="1689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Presentation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435225" y="19812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805113" y="2057400"/>
              <a:ext cx="1620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47" name="Line 17"/>
          <p:cNvSpPr>
            <a:spLocks noChangeShapeType="1"/>
          </p:cNvSpPr>
          <p:nvPr/>
        </p:nvSpPr>
        <p:spPr bwMode="auto">
          <a:xfrm flipV="1">
            <a:off x="4873625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4873625" y="5334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5562600" y="4419600"/>
            <a:ext cx="273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/>
              <a:t>Logical Link Layer</a:t>
            </a:r>
            <a:endParaRPr lang="en-US" i="1" dirty="0"/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5699125" y="5375275"/>
            <a:ext cx="3259138" cy="461963"/>
          </a:xfrm>
          <a:prstGeom prst="rect">
            <a:avLst/>
          </a:prstGeom>
          <a:noFill/>
          <a:ln w="5715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</a:rPr>
              <a:t>Medium Access Control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7" grpId="0" animBg="1"/>
      <p:bldP spid="48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BA56680-EAEE-F946-A241-E80424CD1BDE}" type="slidenum">
              <a:rPr lang="en-US" sz="1400"/>
              <a:pPr algn="r"/>
              <a:t>5</a:t>
            </a:fld>
            <a:endParaRPr lang="en-US" sz="14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16" y="292257"/>
            <a:ext cx="8153400" cy="63468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Why Do We Need a MAC Layer 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Let us consider different topologies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Point-to-point channel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full duplex: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simultaneous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, each user has a dedicated channel not shared with the other. It like a two way street. Cars can use the street in both ways at the same time.</a:t>
            </a:r>
          </a:p>
          <a:p>
            <a:pPr marL="720090" lvl="2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half duplex: 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alternate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directions. Cannot handle simultaneous transmissions in opposite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Half duplex is like a bridge that can accommodate only cars going in the same direction. Cars going in opposite directions must take turns. </a:t>
            </a:r>
          </a:p>
          <a:p>
            <a:pPr marL="377190" lvl="1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Broadcast channel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latin typeface="Times New Roman" charset="0"/>
                <a:ea typeface="ＭＳ Ｐゴシック" charset="0"/>
              </a:rPr>
              <a:t>one</a:t>
            </a:r>
            <a:r>
              <a:rPr lang="en-US" dirty="0">
                <a:latin typeface="Times New Roman" charset="0"/>
                <a:ea typeface="ＭＳ Ｐゴシック" charset="0"/>
              </a:rPr>
              <a:t> stations transmits, every station on the channel hears and understand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two or more </a:t>
            </a:r>
            <a:r>
              <a:rPr lang="en-US" dirty="0">
                <a:latin typeface="Times New Roman" charset="0"/>
                <a:ea typeface="ＭＳ Ｐゴシック" charset="0"/>
              </a:rPr>
              <a:t>transmit, every station on the channel hears, but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does not understand </a:t>
            </a:r>
            <a:r>
              <a:rPr lang="en-US" dirty="0">
                <a:latin typeface="Times New Roman" charset="0"/>
                <a:ea typeface="ＭＳ Ｐゴシック" charset="0"/>
              </a:rPr>
              <a:t>ANYTHING.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It is like people in the same room.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35134" y="2380195"/>
            <a:ext cx="2438400" cy="228600"/>
            <a:chOff x="4495800" y="2971800"/>
            <a:chExt cx="2438400" cy="228600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44958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>
              <a:off x="4724400" y="30861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67056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1419" y="3637158"/>
            <a:ext cx="2438400" cy="228600"/>
            <a:chOff x="4495800" y="3581400"/>
            <a:chExt cx="2438400" cy="228600"/>
          </a:xfrm>
        </p:grpSpPr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44958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4724400" y="3657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67056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4724400" y="3754438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63427" y="5428782"/>
            <a:ext cx="3810000" cy="457200"/>
            <a:chOff x="4038600" y="5105400"/>
            <a:chExt cx="3810000" cy="457200"/>
          </a:xfrm>
        </p:grpSpPr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4038600" y="5562600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12"/>
            <p:cNvSpPr>
              <a:spLocks noChangeArrowheads="1"/>
            </p:cNvSpPr>
            <p:nvPr/>
          </p:nvSpPr>
          <p:spPr bwMode="auto">
            <a:xfrm>
              <a:off x="4648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4762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51816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52959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57150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58293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62484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63627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0"/>
            <p:cNvSpPr>
              <a:spLocks noChangeArrowheads="1"/>
            </p:cNvSpPr>
            <p:nvPr/>
          </p:nvSpPr>
          <p:spPr bwMode="auto">
            <a:xfrm>
              <a:off x="67818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68961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>
              <a:off x="7315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7429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6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3A1A303-642E-D445-A625-B0148CF9B15E}" type="slidenum">
              <a:rPr lang="en-US" sz="1400"/>
              <a:pPr algn="r"/>
              <a:t>6</a:t>
            </a:fld>
            <a:endParaRPr lang="en-US" sz="14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Management of Broadcast Channels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Allocating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statically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shares</a:t>
            </a:r>
            <a:r>
              <a:rPr lang="en-US" dirty="0">
                <a:latin typeface="Times New Roman" charset="0"/>
              </a:rPr>
              <a:t> of the channel to all stations (by TDM, FDM, or other)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Let stations compete for the </a:t>
            </a:r>
            <a:r>
              <a:rPr lang="en-US" b="1" i="1" dirty="0">
                <a:latin typeface="Times New Roman" charset="0"/>
              </a:rPr>
              <a:t>full </a:t>
            </a:r>
            <a:r>
              <a:rPr lang="en-US" dirty="0">
                <a:latin typeface="Times New Roman" charset="0"/>
              </a:rPr>
              <a:t>channel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61107" y="2180325"/>
            <a:ext cx="3673475" cy="1260475"/>
            <a:chOff x="3276600" y="3048000"/>
            <a:chExt cx="3673475" cy="1260475"/>
          </a:xfrm>
        </p:grpSpPr>
        <p:sp>
          <p:nvSpPr>
            <p:cNvPr id="18438" name="Line 4"/>
            <p:cNvSpPr>
              <a:spLocks noChangeShapeType="1"/>
            </p:cNvSpPr>
            <p:nvPr/>
          </p:nvSpPr>
          <p:spPr bwMode="auto">
            <a:xfrm>
              <a:off x="3276600" y="3124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4191000" y="3124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flipH="1">
              <a:off x="3276600" y="3276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41910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5334000" y="3048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3276600" y="3505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41910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H="1">
              <a:off x="3276600" y="3657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4191000" y="3581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4"/>
            <p:cNvSpPr>
              <a:spLocks noChangeArrowheads="1"/>
            </p:cNvSpPr>
            <p:nvPr/>
          </p:nvSpPr>
          <p:spPr bwMode="auto">
            <a:xfrm>
              <a:off x="5334000" y="3429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32766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1910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4191000" y="3962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19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5851525" y="3851275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Servers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8064" y="4929350"/>
            <a:ext cx="4621213" cy="914400"/>
            <a:chOff x="3200400" y="5105400"/>
            <a:chExt cx="4621213" cy="914400"/>
          </a:xfrm>
        </p:grpSpPr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3200400" y="5105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41148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 flipH="1">
              <a:off x="3200400" y="5257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4114800" y="51816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200400" y="5486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4114800" y="5486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H="1">
              <a:off x="3200400" y="5638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4114800" y="5562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3200400" y="5867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1"/>
            <p:cNvSpPr>
              <a:spLocks noChangeShapeType="1"/>
            </p:cNvSpPr>
            <p:nvPr/>
          </p:nvSpPr>
          <p:spPr bwMode="auto">
            <a:xfrm>
              <a:off x="4114800" y="5867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2"/>
            <p:cNvSpPr>
              <a:spLocks noChangeShapeType="1"/>
            </p:cNvSpPr>
            <p:nvPr/>
          </p:nvSpPr>
          <p:spPr bwMode="auto">
            <a:xfrm flipH="1">
              <a:off x="3200400" y="6019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 flipV="1">
              <a:off x="4114800" y="57912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35"/>
            <p:cNvSpPr>
              <a:spLocks noChangeArrowheads="1"/>
            </p:cNvSpPr>
            <p:nvPr/>
          </p:nvSpPr>
          <p:spPr bwMode="auto">
            <a:xfrm>
              <a:off x="5410200" y="5257800"/>
              <a:ext cx="6858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Text Box 37"/>
            <p:cNvSpPr txBox="1">
              <a:spLocks noChangeArrowheads="1"/>
            </p:cNvSpPr>
            <p:nvPr/>
          </p:nvSpPr>
          <p:spPr bwMode="auto">
            <a:xfrm>
              <a:off x="6308725" y="5451475"/>
              <a:ext cx="1512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One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A34A4B-66C2-D045-A857-37957F8BD06F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A Fundamental Result In </a:t>
            </a:r>
            <a:r>
              <a:rPr lang="en-US" dirty="0" err="1">
                <a:solidFill>
                  <a:srgbClr val="7F7F7F"/>
                </a:solidFill>
                <a:latin typeface="Times New Roman" charset="0"/>
              </a:rPr>
              <a:t>Queueing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Theory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One powerful server for all is better than one weak server for each one !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Why ? Better utilization, as a (statically assigned) dedicated channel may stay IDLE.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2409" y="2384461"/>
            <a:ext cx="4621213" cy="914400"/>
            <a:chOff x="1600200" y="3505200"/>
            <a:chExt cx="4621213" cy="914400"/>
          </a:xfrm>
        </p:grpSpPr>
        <p:sp>
          <p:nvSpPr>
            <p:cNvPr id="19462" name="Line 4"/>
            <p:cNvSpPr>
              <a:spLocks noChangeShapeType="1"/>
            </p:cNvSpPr>
            <p:nvPr/>
          </p:nvSpPr>
          <p:spPr bwMode="auto">
            <a:xfrm>
              <a:off x="1600200" y="3505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>
              <a:off x="25146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1600200" y="3657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>
              <a:off x="2514600" y="35814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6002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25146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2514600" y="3962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6002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>
              <a:off x="2514600" y="4267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 flipH="1">
              <a:off x="1600200" y="4419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5"/>
            <p:cNvSpPr>
              <a:spLocks noChangeShapeType="1"/>
            </p:cNvSpPr>
            <p:nvPr/>
          </p:nvSpPr>
          <p:spPr bwMode="auto">
            <a:xfrm flipV="1">
              <a:off x="2514600" y="41910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16"/>
            <p:cNvSpPr>
              <a:spLocks noChangeArrowheads="1"/>
            </p:cNvSpPr>
            <p:nvPr/>
          </p:nvSpPr>
          <p:spPr bwMode="auto">
            <a:xfrm>
              <a:off x="3810000" y="3657600"/>
              <a:ext cx="6858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4708525" y="3851275"/>
              <a:ext cx="1512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One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FFE0F0-0ADE-C84A-BB7A-E9E85B3027A4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Multiple Access Protocols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Competing stations (Contention based: possible collisions)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Good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 guaranteed delivery time (no bound)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Collision-free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Higher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 ( higher than contention based protocols’)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Guaranteed</a:t>
            </a:r>
            <a:r>
              <a:rPr lang="en-US" dirty="0">
                <a:latin typeface="Times New Roman" charset="0"/>
                <a:ea typeface="ＭＳ Ｐゴシック" charset="0"/>
              </a:rPr>
              <a:t> delivery time (bounded waiting time)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Competing stations (Contention based: possible collisions)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Aloha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Slotted Aloha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CSMA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CSMA/CD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Collision-free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Token passing</a:t>
            </a:r>
          </a:p>
          <a:p>
            <a:pPr marL="308610" lvl="1" indent="0">
              <a:lnSpc>
                <a:spcPct val="70000"/>
              </a:lnSpc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4.2 up to Section 4.2.3 (included)</a:t>
            </a:r>
          </a:p>
          <a:p>
            <a:r>
              <a:rPr lang="en-US" dirty="0">
                <a:solidFill>
                  <a:srgbClr val="3366FF"/>
                </a:solidFill>
              </a:rPr>
              <a:t>Skim 4.1.1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Protocols</a:t>
            </a:r>
          </a:p>
        </p:txBody>
      </p:sp>
    </p:spTree>
    <p:extLst>
      <p:ext uri="{BB962C8B-B14F-4D97-AF65-F5344CB8AC3E}">
        <p14:creationId xmlns:p14="http://schemas.microsoft.com/office/powerpoint/2010/main" val="39450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118282</TotalTime>
  <Words>1098</Words>
  <Application>Microsoft Macintosh PowerPoint</Application>
  <PresentationFormat>On-screen Show (4:3)</PresentationFormat>
  <Paragraphs>263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HGｺﾞｼｯｸE</vt:lpstr>
      <vt:lpstr>ＭＳ Ｐゴシック</vt:lpstr>
      <vt:lpstr>Apple Braille</vt:lpstr>
      <vt:lpstr>Arial</vt:lpstr>
      <vt:lpstr>Calibri</vt:lpstr>
      <vt:lpstr>Century Gothic</vt:lpstr>
      <vt:lpstr>Gill Sans MT</vt:lpstr>
      <vt:lpstr>Questrial</vt:lpstr>
      <vt:lpstr>Times New Roman</vt:lpstr>
      <vt:lpstr>Wingdings 2</vt:lpstr>
      <vt:lpstr>WM_SlideTemplateA_Template</vt:lpstr>
      <vt:lpstr>Medium Access Control Sublayer</vt:lpstr>
      <vt:lpstr>PowerPoint Presentation</vt:lpstr>
      <vt:lpstr>Medium Access Control (MAC)</vt:lpstr>
      <vt:lpstr>Where in the OSI Reference Model ?</vt:lpstr>
      <vt:lpstr>Why Do We Need a MAC Layer ?</vt:lpstr>
      <vt:lpstr>Management of Broadcast Channels</vt:lpstr>
      <vt:lpstr>A Fundamental Result In Queueing Theory</vt:lpstr>
      <vt:lpstr>Multiple Access Protocols</vt:lpstr>
      <vt:lpstr>Multiple Access Protocols</vt:lpstr>
      <vt:lpstr>Contention: Pure Aloha</vt:lpstr>
      <vt:lpstr>Contention: Slotted Aloha</vt:lpstr>
      <vt:lpstr>Contention: Carrier Sense Multiple Access (CSMA)</vt:lpstr>
      <vt:lpstr>PowerPoint Presentation</vt:lpstr>
      <vt:lpstr>PowerPoint Presentation</vt:lpstr>
      <vt:lpstr>IEEE 802 Standards</vt:lpstr>
      <vt:lpstr>Common Parts To Different MAC Schemes</vt:lpstr>
      <vt:lpstr>IEEE 802.3</vt:lpstr>
      <vt:lpstr>Ethernet (RFC 894)</vt:lpstr>
      <vt:lpstr>DIX and 802.3 Frames</vt:lpstr>
      <vt:lpstr>IEEE 802.4 Token Bus</vt:lpstr>
      <vt:lpstr>IEEE 802.5 Token Ring</vt:lpstr>
      <vt:lpstr>IEEE 802.11 Wi-Fi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Microsoft Office User</cp:lastModifiedBy>
  <cp:revision>1682</cp:revision>
  <cp:lastPrinted>2018-09-24T14:07:00Z</cp:lastPrinted>
  <dcterms:created xsi:type="dcterms:W3CDTF">2017-11-05T19:40:43Z</dcterms:created>
  <dcterms:modified xsi:type="dcterms:W3CDTF">2019-02-15T02:54:50Z</dcterms:modified>
</cp:coreProperties>
</file>