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70" r:id="rId3"/>
    <p:sldId id="534" r:id="rId4"/>
    <p:sldId id="748" r:id="rId5"/>
    <p:sldId id="716" r:id="rId6"/>
    <p:sldId id="717" r:id="rId7"/>
    <p:sldId id="718" r:id="rId8"/>
    <p:sldId id="719" r:id="rId9"/>
    <p:sldId id="761" r:id="rId10"/>
    <p:sldId id="720" r:id="rId11"/>
    <p:sldId id="723" r:id="rId12"/>
    <p:sldId id="724" r:id="rId13"/>
    <p:sldId id="725" r:id="rId14"/>
    <p:sldId id="762" r:id="rId15"/>
    <p:sldId id="763" r:id="rId16"/>
    <p:sldId id="764" r:id="rId17"/>
    <p:sldId id="728" r:id="rId18"/>
    <p:sldId id="729" r:id="rId19"/>
    <p:sldId id="730" r:id="rId20"/>
    <p:sldId id="749" r:id="rId21"/>
    <p:sldId id="721" r:id="rId22"/>
    <p:sldId id="733" r:id="rId23"/>
    <p:sldId id="734" r:id="rId24"/>
    <p:sldId id="767" r:id="rId25"/>
    <p:sldId id="750" r:id="rId26"/>
    <p:sldId id="770" r:id="rId27"/>
    <p:sldId id="771" r:id="rId28"/>
    <p:sldId id="769" r:id="rId29"/>
    <p:sldId id="581" r:id="rId30"/>
    <p:sldId id="772" r:id="rId31"/>
    <p:sldId id="773" r:id="rId32"/>
    <p:sldId id="774" r:id="rId33"/>
    <p:sldId id="751" r:id="rId34"/>
    <p:sldId id="775" r:id="rId35"/>
    <p:sldId id="752" r:id="rId36"/>
    <p:sldId id="753" r:id="rId37"/>
    <p:sldId id="755" r:id="rId38"/>
    <p:sldId id="754" r:id="rId39"/>
    <p:sldId id="756" r:id="rId40"/>
    <p:sldId id="776" r:id="rId41"/>
    <p:sldId id="757" r:id="rId42"/>
    <p:sldId id="780" r:id="rId43"/>
    <p:sldId id="777" r:id="rId44"/>
    <p:sldId id="765" r:id="rId45"/>
    <p:sldId id="758" r:id="rId46"/>
    <p:sldId id="779" r:id="rId47"/>
    <p:sldId id="781" r:id="rId48"/>
    <p:sldId id="766" r:id="rId49"/>
    <p:sldId id="759" r:id="rId50"/>
    <p:sldId id="778" r:id="rId51"/>
    <p:sldId id="785" r:id="rId52"/>
    <p:sldId id="745" r:id="rId53"/>
    <p:sldId id="784" r:id="rId54"/>
    <p:sldId id="786" r:id="rId55"/>
    <p:sldId id="713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8AE289"/>
    <a:srgbClr val="F0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1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Module 5-01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5-08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9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</a:t>
            </a:r>
            <a:r>
              <a:rPr lang="en-US" b="1"/>
              <a:t>Module 5-09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7-01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5-02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4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5-03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5-04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4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5-05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3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5-06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8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5-07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Click icon to add media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7F7F7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Layer</a:t>
            </a:r>
            <a:endParaRPr lang="en-US" sz="3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6"/>
    </mc:Choice>
    <mc:Fallback xmlns="">
      <p:transition spd="slow" advTm="24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C83E8FF-0166-654F-999B-10AC057ED1FD}" type="slidenum">
              <a:rPr lang="en-US" sz="1400"/>
              <a:pPr algn="r"/>
              <a:t>10</a:t>
            </a:fld>
            <a:endParaRPr lang="en-US" sz="1400" dirty="0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Routing Policy: Updating the Routing Tables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Manual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Using daemons on the routers (L3 switches):</a:t>
            </a:r>
          </a:p>
          <a:p>
            <a:pPr lvl="1"/>
            <a:r>
              <a:rPr lang="en-US" dirty="0">
                <a:latin typeface="Times New Roman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daemon</a:t>
            </a:r>
            <a:r>
              <a:rPr lang="en-US" dirty="0">
                <a:latin typeface="Times New Roman" charset="0"/>
              </a:rPr>
              <a:t> is a piece of software continuously running: it uses some algorithm to find paths  and some protocols to communicate with other routers to gather information and send out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A80853CF-9E34-1640-BFA8-C151C21CCBF3}" type="slidenum">
              <a:rPr lang="en-US" sz="1400"/>
              <a:pPr algn="r"/>
              <a:t>11</a:t>
            </a:fld>
            <a:endParaRPr lang="en-US" sz="1400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Routing Policies (Algorithms) and Protocols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Routing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policies</a:t>
            </a:r>
            <a:r>
              <a:rPr lang="en-US" dirty="0">
                <a:latin typeface="Times New Roman" charset="0"/>
              </a:rPr>
              <a:t> (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algorithms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Distance vector routing (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DVR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Link state routing	     (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LSR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flooding</a:t>
            </a: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</a:endParaRP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Routing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protocols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Interior gateway protocols (IGP)</a:t>
            </a:r>
          </a:p>
          <a:p>
            <a:pPr lvl="2">
              <a:lnSpc>
                <a:spcPct val="70000"/>
              </a:lnSpc>
            </a:pPr>
            <a:r>
              <a:rPr lang="en-US" dirty="0"/>
              <a:t>Routing Information Protocol (</a:t>
            </a:r>
            <a:r>
              <a:rPr lang="en-US" b="1" dirty="0">
                <a:solidFill>
                  <a:srgbClr val="00B0F0"/>
                </a:solidFill>
              </a:rPr>
              <a:t>RIP</a:t>
            </a:r>
            <a:r>
              <a:rPr lang="en-US" dirty="0"/>
              <a:t>)</a:t>
            </a:r>
            <a:endParaRPr lang="en-US" dirty="0">
              <a:latin typeface="Times New Roman" charset="0"/>
            </a:endParaRPr>
          </a:p>
          <a:p>
            <a:pPr lvl="2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Open Shortest Path First (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OSPF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2">
              <a:lnSpc>
                <a:spcPct val="70000"/>
              </a:lnSpc>
            </a:pPr>
            <a:endParaRPr lang="en-US" dirty="0">
              <a:latin typeface="Times New Roman" charset="0"/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Exterior  gateway protocol (EGP)</a:t>
            </a:r>
          </a:p>
          <a:p>
            <a:pPr lvl="2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BGP</a:t>
            </a:r>
          </a:p>
          <a:p>
            <a:pPr>
              <a:lnSpc>
                <a:spcPct val="70000"/>
              </a:lnSpc>
            </a:pPr>
            <a:endParaRPr lang="en-US" dirty="0">
              <a:latin typeface="Times New Roman" charset="0"/>
            </a:endParaRPr>
          </a:p>
          <a:p>
            <a:pPr>
              <a:lnSpc>
                <a:spcPct val="70000"/>
              </a:lnSpc>
            </a:pPr>
            <a:endParaRPr lang="en-US" dirty="0">
              <a:latin typeface="Times New Roman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FFAC57-63A7-E845-9A52-1EEAD49CD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6609"/>
              </p:ext>
            </p:extLst>
          </p:nvPr>
        </p:nvGraphicFramePr>
        <p:xfrm>
          <a:off x="1038225" y="442595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993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7215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Policy/Algorithm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5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DVR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6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 Vector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8545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1E279BF0-264B-0848-8C43-A110A8CBD766}" type="slidenum">
              <a:rPr lang="en-US" sz="1400"/>
              <a:pPr algn="r"/>
              <a:t>12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3471863" cy="611191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Distance Vector Routing  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5024"/>
            <a:ext cx="8229600" cy="4525963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A node periodically  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tells to its neighbors only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its distance to EVERY NODE in the network</a:t>
            </a: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</a:endParaRP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Example: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Initially</a:t>
            </a:r>
            <a:r>
              <a:rPr lang="en-US" dirty="0">
                <a:latin typeface="Times New Roman" charset="0"/>
              </a:rPr>
              <a:t> (each node knows only about cost to its neighbors only):</a:t>
            </a:r>
          </a:p>
          <a:p>
            <a:pPr lvl="2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A </a:t>
            </a:r>
            <a:r>
              <a:rPr lang="en-US" dirty="0">
                <a:latin typeface="Times New Roman" charset="0"/>
                <a:sym typeface="Wingdings" pitchFamily="2" charset="2"/>
              </a:rPr>
              <a:t> vector = </a:t>
            </a:r>
            <a:r>
              <a:rPr lang="en-US" dirty="0">
                <a:latin typeface="Times New Roman" charset="0"/>
              </a:rPr>
              <a:t>(0,1,4,inf),</a:t>
            </a:r>
          </a:p>
          <a:p>
            <a:pPr lvl="2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B </a:t>
            </a:r>
            <a:r>
              <a:rPr lang="en-US" dirty="0">
                <a:latin typeface="Times New Roman" charset="0"/>
                <a:sym typeface="Wingdings" pitchFamily="2" charset="2"/>
              </a:rPr>
              <a:t> vector = </a:t>
            </a:r>
            <a:r>
              <a:rPr lang="en-US" dirty="0">
                <a:latin typeface="Times New Roman" charset="0"/>
              </a:rPr>
              <a:t>(1,0,1,1)</a:t>
            </a:r>
          </a:p>
          <a:p>
            <a:pPr lvl="2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C </a:t>
            </a:r>
            <a:r>
              <a:rPr lang="en-US" dirty="0">
                <a:latin typeface="Times New Roman" charset="0"/>
                <a:sym typeface="Wingdings" pitchFamily="2" charset="2"/>
              </a:rPr>
              <a:t> vector = </a:t>
            </a:r>
            <a:r>
              <a:rPr lang="en-US" dirty="0">
                <a:latin typeface="Times New Roman" charset="0"/>
              </a:rPr>
              <a:t>(4,1,0,3)</a:t>
            </a:r>
          </a:p>
          <a:p>
            <a:pPr lvl="2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D </a:t>
            </a:r>
            <a:r>
              <a:rPr lang="en-US" dirty="0">
                <a:latin typeface="Times New Roman" charset="0"/>
                <a:sym typeface="Wingdings" pitchFamily="2" charset="2"/>
              </a:rPr>
              <a:t> vector = </a:t>
            </a:r>
            <a:r>
              <a:rPr lang="en-US" dirty="0">
                <a:latin typeface="Times New Roman" charset="0"/>
              </a:rPr>
              <a:t>(inf,1,3,0)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In Round 1, each node sends its vector </a:t>
            </a:r>
          </a:p>
          <a:p>
            <a:pPr lvl="2">
              <a:lnSpc>
                <a:spcPct val="70000"/>
              </a:lnSpc>
            </a:pPr>
            <a:endParaRPr lang="en-US" dirty="0">
              <a:latin typeface="Times New Roman" charset="0"/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After one round, every node will know the shortest path and the gateway </a:t>
            </a:r>
          </a:p>
          <a:p>
            <a:pPr>
              <a:lnSpc>
                <a:spcPct val="70000"/>
              </a:lnSpc>
            </a:pPr>
            <a:endParaRPr lang="en-US" dirty="0">
              <a:latin typeface="Times New Roman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DEFBC9-194D-D241-901F-42E40E33003A}"/>
              </a:ext>
            </a:extLst>
          </p:cNvPr>
          <p:cNvGrpSpPr/>
          <p:nvPr/>
        </p:nvGrpSpPr>
        <p:grpSpPr>
          <a:xfrm>
            <a:off x="6096007" y="3195640"/>
            <a:ext cx="2462212" cy="2209800"/>
            <a:chOff x="6096007" y="3195640"/>
            <a:chExt cx="2462212" cy="2209800"/>
          </a:xfrm>
        </p:grpSpPr>
        <p:sp>
          <p:nvSpPr>
            <p:cNvPr id="25606" name="Oval 4"/>
            <p:cNvSpPr>
              <a:spLocks noChangeArrowheads="1"/>
            </p:cNvSpPr>
            <p:nvPr/>
          </p:nvSpPr>
          <p:spPr bwMode="auto">
            <a:xfrm>
              <a:off x="6494469" y="4143378"/>
              <a:ext cx="150813" cy="1508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Oval 5"/>
            <p:cNvSpPr>
              <a:spLocks noChangeArrowheads="1"/>
            </p:cNvSpPr>
            <p:nvPr/>
          </p:nvSpPr>
          <p:spPr bwMode="auto">
            <a:xfrm>
              <a:off x="7256469" y="3611565"/>
              <a:ext cx="150813" cy="1508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Oval 6"/>
            <p:cNvSpPr>
              <a:spLocks noChangeArrowheads="1"/>
            </p:cNvSpPr>
            <p:nvPr/>
          </p:nvSpPr>
          <p:spPr bwMode="auto">
            <a:xfrm>
              <a:off x="8018469" y="4222753"/>
              <a:ext cx="150813" cy="1508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Oval 7"/>
            <p:cNvSpPr>
              <a:spLocks noChangeArrowheads="1"/>
            </p:cNvSpPr>
            <p:nvPr/>
          </p:nvSpPr>
          <p:spPr bwMode="auto">
            <a:xfrm>
              <a:off x="7178682" y="4833940"/>
              <a:ext cx="150812" cy="1508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8"/>
            <p:cNvSpPr>
              <a:spLocks noChangeShapeType="1"/>
            </p:cNvSpPr>
            <p:nvPr/>
          </p:nvSpPr>
          <p:spPr bwMode="auto">
            <a:xfrm flipV="1">
              <a:off x="6569082" y="3687765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9"/>
            <p:cNvSpPr>
              <a:spLocks noChangeShapeType="1"/>
            </p:cNvSpPr>
            <p:nvPr/>
          </p:nvSpPr>
          <p:spPr bwMode="auto">
            <a:xfrm>
              <a:off x="7331082" y="3687765"/>
              <a:ext cx="762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0"/>
            <p:cNvSpPr>
              <a:spLocks noChangeShapeType="1"/>
            </p:cNvSpPr>
            <p:nvPr/>
          </p:nvSpPr>
          <p:spPr bwMode="auto">
            <a:xfrm flipH="1">
              <a:off x="7254882" y="4297365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1"/>
            <p:cNvSpPr>
              <a:spLocks noChangeShapeType="1"/>
            </p:cNvSpPr>
            <p:nvPr/>
          </p:nvSpPr>
          <p:spPr bwMode="auto">
            <a:xfrm>
              <a:off x="6569082" y="4221165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2"/>
            <p:cNvSpPr>
              <a:spLocks noChangeShapeType="1"/>
            </p:cNvSpPr>
            <p:nvPr/>
          </p:nvSpPr>
          <p:spPr bwMode="auto">
            <a:xfrm flipH="1">
              <a:off x="7254882" y="3687765"/>
              <a:ext cx="762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Text Box 13"/>
            <p:cNvSpPr txBox="1">
              <a:spLocks noChangeArrowheads="1"/>
            </p:cNvSpPr>
            <p:nvPr/>
          </p:nvSpPr>
          <p:spPr bwMode="auto">
            <a:xfrm>
              <a:off x="6096007" y="3957640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25616" name="Text Box 14"/>
            <p:cNvSpPr txBox="1">
              <a:spLocks noChangeArrowheads="1"/>
            </p:cNvSpPr>
            <p:nvPr/>
          </p:nvSpPr>
          <p:spPr bwMode="auto">
            <a:xfrm>
              <a:off x="7239007" y="3195640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25617" name="Text Box 15"/>
            <p:cNvSpPr txBox="1">
              <a:spLocks noChangeArrowheads="1"/>
            </p:cNvSpPr>
            <p:nvPr/>
          </p:nvSpPr>
          <p:spPr bwMode="auto">
            <a:xfrm>
              <a:off x="8153407" y="4033840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25618" name="Text Box 16"/>
            <p:cNvSpPr txBox="1">
              <a:spLocks noChangeArrowheads="1"/>
            </p:cNvSpPr>
            <p:nvPr/>
          </p:nvSpPr>
          <p:spPr bwMode="auto">
            <a:xfrm>
              <a:off x="6865944" y="4948240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6705607" y="350044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7772407" y="357664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6994532" y="403384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25622" name="Text Box 20"/>
            <p:cNvSpPr txBox="1">
              <a:spLocks noChangeArrowheads="1"/>
            </p:cNvSpPr>
            <p:nvPr/>
          </p:nvSpPr>
          <p:spPr bwMode="auto">
            <a:xfrm>
              <a:off x="6629407" y="449104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25623" name="Text Box 21"/>
            <p:cNvSpPr txBox="1">
              <a:spLocks noChangeArrowheads="1"/>
            </p:cNvSpPr>
            <p:nvPr/>
          </p:nvSpPr>
          <p:spPr bwMode="auto">
            <a:xfrm>
              <a:off x="7696207" y="449104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46638B-E1CE-BC4C-A6A5-6B4B21D92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80501"/>
              </p:ext>
            </p:extLst>
          </p:nvPr>
        </p:nvGraphicFramePr>
        <p:xfrm>
          <a:off x="747714" y="4870451"/>
          <a:ext cx="547053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106">
                  <a:extLst>
                    <a:ext uri="{9D8B030D-6E8A-4147-A177-3AD203B41FA5}">
                      <a16:colId xmlns:a16="http://schemas.microsoft.com/office/drawing/2014/main" val="10370649"/>
                    </a:ext>
                  </a:extLst>
                </a:gridCol>
                <a:gridCol w="1094106">
                  <a:extLst>
                    <a:ext uri="{9D8B030D-6E8A-4147-A177-3AD203B41FA5}">
                      <a16:colId xmlns:a16="http://schemas.microsoft.com/office/drawing/2014/main" val="253567226"/>
                    </a:ext>
                  </a:extLst>
                </a:gridCol>
                <a:gridCol w="1094106">
                  <a:extLst>
                    <a:ext uri="{9D8B030D-6E8A-4147-A177-3AD203B41FA5}">
                      <a16:colId xmlns:a16="http://schemas.microsoft.com/office/drawing/2014/main" val="3277471302"/>
                    </a:ext>
                  </a:extLst>
                </a:gridCol>
                <a:gridCol w="1094106">
                  <a:extLst>
                    <a:ext uri="{9D8B030D-6E8A-4147-A177-3AD203B41FA5}">
                      <a16:colId xmlns:a16="http://schemas.microsoft.com/office/drawing/2014/main" val="2784238967"/>
                    </a:ext>
                  </a:extLst>
                </a:gridCol>
                <a:gridCol w="1094106">
                  <a:extLst>
                    <a:ext uri="{9D8B030D-6E8A-4147-A177-3AD203B41FA5}">
                      <a16:colId xmlns:a16="http://schemas.microsoft.com/office/drawing/2014/main" val="2851613546"/>
                    </a:ext>
                  </a:extLst>
                </a:gridCol>
              </a:tblGrid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18558"/>
                  </a:ext>
                </a:extLst>
              </a:tr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2(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2(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23258"/>
                  </a:ext>
                </a:extLst>
              </a:tr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83366"/>
                  </a:ext>
                </a:extLst>
              </a:tr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2(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2(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993904"/>
                  </a:ext>
                </a:extLst>
              </a:tr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2(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2(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178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5818D3-DE55-394C-AE30-1E812FAF8E4D}"/>
              </a:ext>
            </a:extLst>
          </p:cNvPr>
          <p:cNvSpPr txBox="1"/>
          <p:nvPr/>
        </p:nvSpPr>
        <p:spPr>
          <a:xfrm>
            <a:off x="655639" y="4555447"/>
            <a:ext cx="289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Routing Table (</a:t>
            </a:r>
            <a:r>
              <a:rPr lang="en-US" b="1" dirty="0">
                <a:solidFill>
                  <a:srgbClr val="00B0F0"/>
                </a:solidFill>
              </a:rPr>
              <a:t>Gateways</a:t>
            </a:r>
            <a:r>
              <a:rPr lang="en-US" dirty="0"/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 bldLvl="3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EEA13F5-17A4-7B41-80FD-4781CD920A0A}" type="slidenum">
              <a:rPr lang="en-US" sz="1400"/>
              <a:pPr algn="r"/>
              <a:t>13</a:t>
            </a:fld>
            <a:endParaRPr lang="en-US" sz="1400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Distance Vector Routing (Problems!!!)  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When ? 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Links go down</a:t>
            </a: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</a:endParaRPr>
          </a:p>
          <a:p>
            <a:pPr lvl="1">
              <a:lnSpc>
                <a:spcPct val="70000"/>
              </a:lnSpc>
            </a:pPr>
            <a:endParaRPr lang="en-US" dirty="0">
              <a:latin typeface="Times New Roman" charset="0"/>
            </a:endParaRPr>
          </a:p>
          <a:p>
            <a:pPr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What kind of problem ?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Count-to-infinity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Example </a:t>
            </a:r>
          </a:p>
          <a:p>
            <a:pPr lvl="2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Initially</a:t>
            </a:r>
          </a:p>
          <a:p>
            <a:pPr lvl="2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A (0,1,inf)</a:t>
            </a:r>
          </a:p>
          <a:p>
            <a:pPr lvl="2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B (1,0,1)</a:t>
            </a:r>
          </a:p>
          <a:p>
            <a:pPr lvl="2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C (inf,1,0)</a:t>
            </a:r>
          </a:p>
          <a:p>
            <a:pPr lvl="2">
              <a:lnSpc>
                <a:spcPct val="70000"/>
              </a:lnSpc>
            </a:pPr>
            <a:endParaRPr lang="en-US" dirty="0">
              <a:latin typeface="Times New Roman" charset="0"/>
            </a:endParaRPr>
          </a:p>
          <a:p>
            <a:pPr>
              <a:lnSpc>
                <a:spcPct val="70000"/>
              </a:lnSpc>
            </a:pPr>
            <a:endParaRPr lang="en-US" sz="2800" dirty="0">
              <a:latin typeface="Times New Roman" charset="0"/>
            </a:endParaRPr>
          </a:p>
          <a:p>
            <a:pPr>
              <a:lnSpc>
                <a:spcPct val="70000"/>
              </a:lnSpc>
            </a:pPr>
            <a:r>
              <a:rPr lang="en-US" sz="2800" dirty="0">
                <a:latin typeface="Times New Roman" charset="0"/>
              </a:rPr>
              <a:t>Solution</a:t>
            </a:r>
          </a:p>
          <a:p>
            <a:pPr lvl="1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path vector</a:t>
            </a:r>
          </a:p>
          <a:p>
            <a:pPr lvl="2">
              <a:lnSpc>
                <a:spcPct val="70000"/>
              </a:lnSpc>
            </a:pPr>
            <a:r>
              <a:rPr lang="en-US" dirty="0">
                <a:latin typeface="Times New Roman" charset="0"/>
              </a:rPr>
              <a:t>Send the distance vector but with the path also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F72A9-E3F3-4E46-A178-EE22F5C9163C}"/>
              </a:ext>
            </a:extLst>
          </p:cNvPr>
          <p:cNvGrpSpPr/>
          <p:nvPr/>
        </p:nvGrpSpPr>
        <p:grpSpPr>
          <a:xfrm>
            <a:off x="4223656" y="1600201"/>
            <a:ext cx="3946982" cy="879475"/>
            <a:chOff x="4223656" y="1600201"/>
            <a:chExt cx="3946982" cy="879475"/>
          </a:xfrm>
        </p:grpSpPr>
        <p:sp>
          <p:nvSpPr>
            <p:cNvPr id="26630" name="Oval 4"/>
            <p:cNvSpPr>
              <a:spLocks noChangeArrowheads="1"/>
            </p:cNvSpPr>
            <p:nvPr/>
          </p:nvSpPr>
          <p:spPr bwMode="auto">
            <a:xfrm>
              <a:off x="4376056" y="1981201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Oval 5"/>
            <p:cNvSpPr>
              <a:spLocks noChangeArrowheads="1"/>
            </p:cNvSpPr>
            <p:nvPr/>
          </p:nvSpPr>
          <p:spPr bwMode="auto">
            <a:xfrm>
              <a:off x="6694720" y="1981201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Oval 6"/>
            <p:cNvSpPr>
              <a:spLocks noChangeArrowheads="1"/>
            </p:cNvSpPr>
            <p:nvPr/>
          </p:nvSpPr>
          <p:spPr bwMode="auto">
            <a:xfrm>
              <a:off x="7935688" y="1981201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Line 7"/>
            <p:cNvSpPr>
              <a:spLocks noChangeShapeType="1"/>
            </p:cNvSpPr>
            <p:nvPr/>
          </p:nvSpPr>
          <p:spPr bwMode="auto">
            <a:xfrm>
              <a:off x="4528456" y="2057401"/>
              <a:ext cx="2166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8"/>
            <p:cNvSpPr>
              <a:spLocks noChangeShapeType="1"/>
            </p:cNvSpPr>
            <p:nvPr/>
          </p:nvSpPr>
          <p:spPr bwMode="auto">
            <a:xfrm>
              <a:off x="6847120" y="2057401"/>
              <a:ext cx="1088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Text Box 9"/>
            <p:cNvSpPr txBox="1">
              <a:spLocks noChangeArrowheads="1"/>
            </p:cNvSpPr>
            <p:nvPr/>
          </p:nvSpPr>
          <p:spPr bwMode="auto">
            <a:xfrm>
              <a:off x="4223656" y="1600201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26636" name="Text Box 10"/>
            <p:cNvSpPr txBox="1">
              <a:spLocks noChangeArrowheads="1"/>
            </p:cNvSpPr>
            <p:nvPr/>
          </p:nvSpPr>
          <p:spPr bwMode="auto">
            <a:xfrm>
              <a:off x="6542320" y="1600201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26637" name="Text Box 11"/>
            <p:cNvSpPr txBox="1">
              <a:spLocks noChangeArrowheads="1"/>
            </p:cNvSpPr>
            <p:nvPr/>
          </p:nvSpPr>
          <p:spPr bwMode="auto">
            <a:xfrm>
              <a:off x="7783288" y="1600201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26638" name="Text Box 12"/>
            <p:cNvSpPr txBox="1">
              <a:spLocks noChangeArrowheads="1"/>
            </p:cNvSpPr>
            <p:nvPr/>
          </p:nvSpPr>
          <p:spPr bwMode="auto">
            <a:xfrm>
              <a:off x="5753553" y="2022476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26639" name="Text Box 13"/>
            <p:cNvSpPr txBox="1">
              <a:spLocks noChangeArrowheads="1"/>
            </p:cNvSpPr>
            <p:nvPr/>
          </p:nvSpPr>
          <p:spPr bwMode="auto">
            <a:xfrm>
              <a:off x="7315206" y="2022476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/>
                <a:t>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582489-71D1-4249-BE32-995CB52C6973}"/>
              </a:ext>
            </a:extLst>
          </p:cNvPr>
          <p:cNvSpPr txBox="1"/>
          <p:nvPr/>
        </p:nvSpPr>
        <p:spPr>
          <a:xfrm>
            <a:off x="7298730" y="18704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8D3AD-347D-4B40-8B81-264ED400C3DC}"/>
              </a:ext>
            </a:extLst>
          </p:cNvPr>
          <p:cNvSpPr txBox="1"/>
          <p:nvPr/>
        </p:nvSpPr>
        <p:spPr>
          <a:xfrm>
            <a:off x="3985724" y="236978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(0,1,inf)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E07D27-0ED4-764F-8449-0511C6951ADA}"/>
              </a:ext>
            </a:extLst>
          </p:cNvPr>
          <p:cNvSpPr txBox="1"/>
          <p:nvPr/>
        </p:nvSpPr>
        <p:spPr>
          <a:xfrm>
            <a:off x="6263320" y="236978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(1,0,1)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8DDA02-12A3-BB4F-BAD1-D28D4AF371AB}"/>
              </a:ext>
            </a:extLst>
          </p:cNvPr>
          <p:cNvSpPr txBox="1"/>
          <p:nvPr/>
        </p:nvSpPr>
        <p:spPr>
          <a:xfrm>
            <a:off x="4042631" y="296849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(0,1,2)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A8F799-BD30-7B40-9B60-13F303B08B65}"/>
              </a:ext>
            </a:extLst>
          </p:cNvPr>
          <p:cNvSpPr txBox="1"/>
          <p:nvPr/>
        </p:nvSpPr>
        <p:spPr>
          <a:xfrm>
            <a:off x="4042631" y="354544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(0,1,2)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00F95C-213C-9E4C-9AF6-3631AE74DDEB}"/>
              </a:ext>
            </a:extLst>
          </p:cNvPr>
          <p:cNvSpPr txBox="1"/>
          <p:nvPr/>
        </p:nvSpPr>
        <p:spPr>
          <a:xfrm>
            <a:off x="6263320" y="354544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(1,0,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8D32C-4E31-8E41-96A9-FB83018DC0D0}"/>
              </a:ext>
            </a:extLst>
          </p:cNvPr>
          <p:cNvSpPr txBox="1"/>
          <p:nvPr/>
        </p:nvSpPr>
        <p:spPr>
          <a:xfrm>
            <a:off x="4042631" y="412238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(0,1,</a:t>
            </a:r>
            <a:r>
              <a:rPr lang="en-US" b="1" dirty="0">
                <a:solidFill>
                  <a:srgbClr val="FF0000"/>
                </a:solidFill>
              </a:rPr>
              <a:t> 4</a:t>
            </a:r>
            <a:r>
              <a:rPr lang="en-US" dirty="0"/>
              <a:t>)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2F2111-A3E7-0543-8FA5-4E5DC83EECA4}"/>
              </a:ext>
            </a:extLst>
          </p:cNvPr>
          <p:cNvSpPr txBox="1"/>
          <p:nvPr/>
        </p:nvSpPr>
        <p:spPr>
          <a:xfrm>
            <a:off x="6263320" y="412238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(1,0,</a:t>
            </a:r>
            <a:r>
              <a:rPr lang="en-US" b="1" dirty="0">
                <a:solidFill>
                  <a:srgbClr val="FF0000"/>
                </a:solidFill>
              </a:rPr>
              <a:t> 5</a:t>
            </a:r>
            <a:r>
              <a:rPr lang="en-US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3443E6-EA19-5540-8045-9243D5772462}"/>
              </a:ext>
            </a:extLst>
          </p:cNvPr>
          <p:cNvSpPr txBox="1"/>
          <p:nvPr/>
        </p:nvSpPr>
        <p:spPr>
          <a:xfrm>
            <a:off x="4042631" y="46993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(0,1,</a:t>
            </a:r>
            <a:r>
              <a:rPr lang="en-US" b="1" dirty="0">
                <a:solidFill>
                  <a:srgbClr val="FF0000"/>
                </a:solidFill>
              </a:rPr>
              <a:t> 6</a:t>
            </a:r>
            <a:r>
              <a:rPr lang="en-US" dirty="0"/>
              <a:t>)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B98B19-BE82-7A49-A150-303DE27CD254}"/>
              </a:ext>
            </a:extLst>
          </p:cNvPr>
          <p:cNvSpPr txBox="1"/>
          <p:nvPr/>
        </p:nvSpPr>
        <p:spPr>
          <a:xfrm>
            <a:off x="6263320" y="46993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(1,0,</a:t>
            </a:r>
            <a:r>
              <a:rPr lang="en-US" b="1" dirty="0">
                <a:solidFill>
                  <a:srgbClr val="FF0000"/>
                </a:solidFill>
              </a:rPr>
              <a:t> 7</a:t>
            </a:r>
            <a:r>
              <a:rPr lang="en-US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2E607B-0E3C-884D-B0A1-2205BF7B61DB}"/>
              </a:ext>
            </a:extLst>
          </p:cNvPr>
          <p:cNvSpPr txBox="1"/>
          <p:nvPr/>
        </p:nvSpPr>
        <p:spPr>
          <a:xfrm>
            <a:off x="5471973" y="324359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52049C-6F57-1544-97E3-5C581FC457C6}"/>
              </a:ext>
            </a:extLst>
          </p:cNvPr>
          <p:cNvSpPr txBox="1"/>
          <p:nvPr/>
        </p:nvSpPr>
        <p:spPr>
          <a:xfrm>
            <a:off x="6241547" y="295761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(1,0,1)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 bldLvl="3"/>
      <p:bldP spid="3" grpId="0"/>
      <p:bldP spid="4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15BCEA7F-C205-4640-98C0-9AFAF388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75F5A5E-C6D0-F14C-87F0-28BAA30A71BA}" type="slidenum">
              <a:rPr lang="en-US" sz="1400"/>
              <a:pPr/>
              <a:t>14</a:t>
            </a:fld>
            <a:endParaRPr lang="en-US" sz="140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33B7118-BD90-874F-A16E-A7C9340A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7"/>
            <a:ext cx="3332161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Link-State Routing  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49B9667A-638A-4C4C-AF7B-75E4AB56D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node 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FontTx/>
              <a:buChar char="–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tells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(through flooding)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FontTx/>
              <a:buChar char="–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distance to its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NEIGHBORS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FontTx/>
              <a:buChar char="–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FontTx/>
              <a:buChar char="–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?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FontTx/>
              <a:buChar char="–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link-state packets (LSP)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FontTx/>
              <a:buChar char="–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controlled flooding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FontTx/>
              <a:buChar char="–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Dijkstra’</a:t>
            </a:r>
            <a:r>
              <a:rPr lang="en-US" altLang="ja-JP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algorithm or Bellman-Ford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3D85A8-F556-1745-ABEC-F5BBF46D4CE4}"/>
              </a:ext>
            </a:extLst>
          </p:cNvPr>
          <p:cNvGrpSpPr/>
          <p:nvPr/>
        </p:nvGrpSpPr>
        <p:grpSpPr>
          <a:xfrm>
            <a:off x="5995988" y="3013075"/>
            <a:ext cx="2462212" cy="2209800"/>
            <a:chOff x="5995988" y="3013075"/>
            <a:chExt cx="2462212" cy="2209800"/>
          </a:xfrm>
        </p:grpSpPr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CED561C7-DEE4-E94B-BD43-146255E02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4450" y="3960813"/>
              <a:ext cx="150813" cy="1508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CC315381-BE98-7048-89BC-539822063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3429000"/>
              <a:ext cx="150813" cy="1508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7A30B3E3-0734-1B44-9203-6060B8D6F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450" y="4040188"/>
              <a:ext cx="150813" cy="1508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F9199378-1BCB-5D4E-8F8B-42A232B02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663" y="4651375"/>
              <a:ext cx="150812" cy="1508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32D9A12B-63B1-CA40-A593-5418A0818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9063" y="35052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043EA66B-49A2-7D40-ACC2-C098A1734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1063" y="3505200"/>
              <a:ext cx="762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3BAB7BFE-F2A8-E140-A815-DB68AD266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4863" y="4114800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B06B0B98-A9D2-2F4B-98FD-90B2F6F5A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9063" y="40386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CAA72300-0EFA-AD44-B24F-2B1225C6F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4863" y="3505200"/>
              <a:ext cx="762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13">
              <a:extLst>
                <a:ext uri="{FF2B5EF4-FFF2-40B4-BE49-F238E27FC236}">
                  <a16:creationId xmlns:a16="http://schemas.microsoft.com/office/drawing/2014/main" id="{923BC7F8-C63F-CE4B-8794-527D285F3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5988" y="3775075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02E1C726-016F-F941-BEE1-F033C1186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8988" y="301307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3" name="Text Box 15">
              <a:extLst>
                <a:ext uri="{FF2B5EF4-FFF2-40B4-BE49-F238E27FC236}">
                  <a16:creationId xmlns:a16="http://schemas.microsoft.com/office/drawing/2014/main" id="{D06642F1-8A40-CE4F-AC6D-FE4A9D11C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3388" y="3851275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9AC90B0D-E3B9-3642-8463-B233BE627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6588" y="476567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C7ED3288-C322-7C4C-9F16-D9AD9CA43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8" y="33178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36" name="Text Box 18">
              <a:extLst>
                <a:ext uri="{FF2B5EF4-FFF2-40B4-BE49-F238E27FC236}">
                  <a16:creationId xmlns:a16="http://schemas.microsoft.com/office/drawing/2014/main" id="{5CD38079-2744-8E4C-AE7A-3DCA29BF0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2388" y="33940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05245407-DC72-6C45-9464-C0E265B3A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4513" y="38512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38" name="Text Box 20">
              <a:extLst>
                <a:ext uri="{FF2B5EF4-FFF2-40B4-BE49-F238E27FC236}">
                  <a16:creationId xmlns:a16="http://schemas.microsoft.com/office/drawing/2014/main" id="{0B582396-7474-7742-B3EA-8961EC75D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9388" y="43084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39" name="Text Box 21">
              <a:extLst>
                <a:ext uri="{FF2B5EF4-FFF2-40B4-BE49-F238E27FC236}">
                  <a16:creationId xmlns:a16="http://schemas.microsoft.com/office/drawing/2014/main" id="{0F078539-292B-8249-B451-C264CB4E6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188" y="43084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0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D65FD64-CACE-4148-A235-12FA9018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940F1A0-A450-6C46-8905-63AC4D66CDD6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807F2F31-1E99-3548-A565-7EDBB32E1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048000"/>
            <a:ext cx="914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LANs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C29FE74-26B1-F946-ABD7-93367EA1E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425" y="279400"/>
            <a:ext cx="4730750" cy="5334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Internal and External Protocols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10BA2203-921F-AB4E-B80F-EF4D4CEFD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971800"/>
            <a:ext cx="27432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8BB9335-0805-3049-8DC6-171B396F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05200"/>
            <a:ext cx="2614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Internet Backbone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D615B143-B776-F747-9981-F9E94A73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3198813"/>
            <a:ext cx="230187" cy="2301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F0426827-9317-4A49-8C71-FBF8D4FAD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3351213"/>
            <a:ext cx="230187" cy="2301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E86E11E5-06E7-BA44-BABB-E8A6BF1F8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14800"/>
            <a:ext cx="230188" cy="2301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FDD267D-6040-884B-9B60-EE2129B6D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62400"/>
            <a:ext cx="230188" cy="2301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63BF94FF-85CF-914D-8AF4-B46C0F0E1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76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1E80543D-C8F6-E84F-B8FE-AA9B2852D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528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464A0BB7-78F2-5044-B447-850BDC297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0386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83115175-C7BF-0F40-8F18-4FD66C1F56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429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7B5BFF48-36EF-F742-B453-5ACB8C0DEF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114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60D81A97-BC07-164E-A24F-A122B93AEB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200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6C31F44B-E196-9147-8C4D-07DA1D8C7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191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49D234BA-08A5-8D4B-8604-C55DB3BBEF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2860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6186F311-8F2D-7040-9761-69EC25BD0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76600"/>
            <a:ext cx="230188" cy="2301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id="{7F369A14-80CC-3144-ACFB-8E27FDD9E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038600"/>
            <a:ext cx="230188" cy="2301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307C879C-9504-CE44-8204-347B8D9275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5814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26688563-5BB4-AD4D-B5B6-BAA6F5743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429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Oval 22">
            <a:extLst>
              <a:ext uri="{FF2B5EF4-FFF2-40B4-BE49-F238E27FC236}">
                <a16:creationId xmlns:a16="http://schemas.microsoft.com/office/drawing/2014/main" id="{9A0B53B5-956D-0842-8C16-4B9104AB4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2E6D00E9-E5F3-0547-841B-1D5838A74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079875"/>
            <a:ext cx="18517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Autonomous 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519AD52E-8B4A-5043-99CF-C3A9BC4F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835525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0B96FCED-FF38-C84A-AC5A-DF5BF0BC6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953000"/>
            <a:ext cx="1981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Autonomous 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6">
            <a:extLst>
              <a:ext uri="{FF2B5EF4-FFF2-40B4-BE49-F238E27FC236}">
                <a16:creationId xmlns:a16="http://schemas.microsoft.com/office/drawing/2014/main" id="{CB63236A-239C-F448-96AB-A4C46DCC1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701925"/>
            <a:ext cx="2193925" cy="1031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98AEE933-FB59-2040-80DA-4EE4D377C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2759075"/>
            <a:ext cx="18517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Autonomous 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</a:p>
        </p:txBody>
      </p:sp>
      <p:sp>
        <p:nvSpPr>
          <p:cNvPr id="32" name="Oval 28">
            <a:extLst>
              <a:ext uri="{FF2B5EF4-FFF2-40B4-BE49-F238E27FC236}">
                <a16:creationId xmlns:a16="http://schemas.microsoft.com/office/drawing/2014/main" id="{6B926516-5AE4-654D-8BDA-E8F16ABC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1406525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56BB1B28-E284-C843-B851-CE1060D34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524000"/>
            <a:ext cx="18517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Autonomous 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</a:p>
        </p:txBody>
      </p:sp>
      <p:sp>
        <p:nvSpPr>
          <p:cNvPr id="34" name="Oval 30">
            <a:extLst>
              <a:ext uri="{FF2B5EF4-FFF2-40B4-BE49-F238E27FC236}">
                <a16:creationId xmlns:a16="http://schemas.microsoft.com/office/drawing/2014/main" id="{65333EB7-6003-A545-9B83-A1FD68EB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038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1">
            <a:extLst>
              <a:ext uri="{FF2B5EF4-FFF2-40B4-BE49-F238E27FC236}">
                <a16:creationId xmlns:a16="http://schemas.microsoft.com/office/drawing/2014/main" id="{B0D9CB7D-64A2-1648-AF85-DCCD22ABA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95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CC8A2066-BAAB-EB48-A03F-D94D5864E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Line 33">
            <a:extLst>
              <a:ext uri="{FF2B5EF4-FFF2-40B4-BE49-F238E27FC236}">
                <a16:creationId xmlns:a16="http://schemas.microsoft.com/office/drawing/2014/main" id="{82647647-0AAA-EA46-9BB1-DE9B210B67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191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Line 34">
            <a:extLst>
              <a:ext uri="{FF2B5EF4-FFF2-40B4-BE49-F238E27FC236}">
                <a16:creationId xmlns:a16="http://schemas.microsoft.com/office/drawing/2014/main" id="{77459909-34A6-1C47-998D-BCD1C919E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ine 35">
            <a:extLst>
              <a:ext uri="{FF2B5EF4-FFF2-40B4-BE49-F238E27FC236}">
                <a16:creationId xmlns:a16="http://schemas.microsoft.com/office/drawing/2014/main" id="{FD7E0AA6-3C5C-C647-845A-86840B50B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4958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8D7713-8CE5-E54C-92D6-9EB17E57DF0F}"/>
              </a:ext>
            </a:extLst>
          </p:cNvPr>
          <p:cNvGrpSpPr/>
          <p:nvPr/>
        </p:nvGrpSpPr>
        <p:grpSpPr>
          <a:xfrm>
            <a:off x="822325" y="2251075"/>
            <a:ext cx="2682875" cy="949325"/>
            <a:chOff x="822325" y="2251075"/>
            <a:chExt cx="2682875" cy="949325"/>
          </a:xfrm>
        </p:grpSpPr>
        <p:sp>
          <p:nvSpPr>
            <p:cNvPr id="40" name="Line 36">
              <a:extLst>
                <a:ext uri="{FF2B5EF4-FFF2-40B4-BE49-F238E27FC236}">
                  <a16:creationId xmlns:a16="http://schemas.microsoft.com/office/drawing/2014/main" id="{0C972A12-3D54-CC4E-8015-FD52E0098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819400"/>
              <a:ext cx="838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Text Box 37">
              <a:extLst>
                <a:ext uri="{FF2B5EF4-FFF2-40B4-BE49-F238E27FC236}">
                  <a16:creationId xmlns:a16="http://schemas.microsoft.com/office/drawing/2014/main" id="{81E4A507-E81E-D94F-8668-FFB7E1F4E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325" y="2251075"/>
              <a:ext cx="241444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b="1" i="1" dirty="0">
                  <a:solidFill>
                    <a:srgbClr val="00B0F0"/>
                  </a:solidFill>
                </a:rPr>
                <a:t>Exterior </a:t>
              </a: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Gateway</a:t>
              </a:r>
            </a:p>
            <a:p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Protocol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DDA285-2C96-CE42-97EA-CC123BCCA00F}"/>
              </a:ext>
            </a:extLst>
          </p:cNvPr>
          <p:cNvGrpSpPr/>
          <p:nvPr/>
        </p:nvGrpSpPr>
        <p:grpSpPr>
          <a:xfrm>
            <a:off x="5791200" y="4419600"/>
            <a:ext cx="3032917" cy="830997"/>
            <a:chOff x="5791200" y="4419600"/>
            <a:chExt cx="3032917" cy="830997"/>
          </a:xfrm>
        </p:grpSpPr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4B4AC1FF-8168-6A48-9E08-3E23DE7C9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47244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Text Box 39">
              <a:extLst>
                <a:ext uri="{FF2B5EF4-FFF2-40B4-BE49-F238E27FC236}">
                  <a16:creationId xmlns:a16="http://schemas.microsoft.com/office/drawing/2014/main" id="{2F56C8E9-BBAE-A84E-9C9E-EFBB5F8D6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419600"/>
              <a:ext cx="23471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b="1" i="1" dirty="0">
                  <a:solidFill>
                    <a:srgbClr val="00B0F0"/>
                  </a:solidFill>
                </a:rPr>
                <a:t>Interior</a:t>
              </a: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Gateway</a:t>
              </a:r>
            </a:p>
            <a:p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Protocol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24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update the routing tables?</a:t>
            </a:r>
          </a:p>
          <a:p>
            <a:pPr lvl="1"/>
            <a:r>
              <a:rPr lang="en-US" dirty="0"/>
              <a:t>Routing </a:t>
            </a:r>
            <a:r>
              <a:rPr lang="en-US" dirty="0">
                <a:solidFill>
                  <a:srgbClr val="00B0F0"/>
                </a:solidFill>
              </a:rPr>
              <a:t>algorithms</a:t>
            </a:r>
          </a:p>
          <a:p>
            <a:pPr lvl="2"/>
            <a:r>
              <a:rPr lang="en-US" dirty="0"/>
              <a:t>Distance vector routing</a:t>
            </a:r>
          </a:p>
          <a:p>
            <a:pPr lvl="2"/>
            <a:r>
              <a:rPr lang="en-US" dirty="0"/>
              <a:t>Link state routing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Routing </a:t>
            </a:r>
            <a:r>
              <a:rPr lang="en-US" dirty="0">
                <a:solidFill>
                  <a:srgbClr val="FF0000"/>
                </a:solidFill>
              </a:rPr>
              <a:t>protocols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Interior </a:t>
            </a:r>
          </a:p>
          <a:p>
            <a:pPr lvl="3"/>
            <a:r>
              <a:rPr lang="en-US" dirty="0"/>
              <a:t>Routing Information Protocol (RIP)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Shortest Path First (OSPF)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Exterior </a:t>
            </a:r>
            <a:endParaRPr lang="en-US" dirty="0"/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Border Gateway Protocol (BGP)</a:t>
            </a:r>
          </a:p>
          <a:p>
            <a:pPr lvl="3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Introduction and Sections 5.2.4-5.2.5</a:t>
            </a:r>
          </a:p>
          <a:p>
            <a:r>
              <a:rPr lang="en-US" dirty="0">
                <a:solidFill>
                  <a:srgbClr val="3366FF"/>
                </a:solidFill>
              </a:rPr>
              <a:t>Read Sections 5.6.6  and 5.6.7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br>
              <a:rPr lang="en-US" dirty="0"/>
            </a:br>
            <a:r>
              <a:rPr lang="en-US" dirty="0"/>
              <a:t>Policy Protocols</a:t>
            </a:r>
          </a:p>
        </p:txBody>
      </p:sp>
    </p:spTree>
    <p:extLst>
      <p:ext uri="{BB962C8B-B14F-4D97-AF65-F5344CB8AC3E}">
        <p14:creationId xmlns:p14="http://schemas.microsoft.com/office/powerpoint/2010/main" val="173854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3CAB93EF-130C-494C-8CCD-9331D8D395E4}" type="slidenum">
              <a:rPr lang="en-US" sz="1400"/>
              <a:pPr algn="r"/>
              <a:t>17</a:t>
            </a:fld>
            <a:endParaRPr lang="en-US" sz="14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8525"/>
            <a:ext cx="8229600" cy="611191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RIP (RFC 1058)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(Routing Information Protocol)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44485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Interior gateway protocol</a:t>
            </a:r>
          </a:p>
          <a:p>
            <a:r>
              <a:rPr lang="en-US" dirty="0">
                <a:latin typeface="Times New Roman" charset="0"/>
              </a:rPr>
              <a:t>Distance vector algorithm</a:t>
            </a:r>
          </a:p>
          <a:p>
            <a:r>
              <a:rPr lang="en-US" dirty="0">
                <a:latin typeface="Times New Roman" charset="0"/>
              </a:rPr>
              <a:t>Uses split horizon to avoid count-to-infinity (Does not advertise a cost to a neighbor if it is a next hop for that destination)</a:t>
            </a:r>
          </a:p>
          <a:p>
            <a:r>
              <a:rPr lang="en-US" dirty="0">
                <a:latin typeface="Times New Roman" charset="0"/>
              </a:rPr>
              <a:t>Exchange each 30s</a:t>
            </a:r>
          </a:p>
          <a:p>
            <a:r>
              <a:rPr lang="en-US" dirty="0">
                <a:latin typeface="Times New Roman" charset="0"/>
              </a:rPr>
              <a:t>Time-out after 180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DB142CC4-6C86-E246-B790-E0944814DC0C}" type="slidenum">
              <a:rPr lang="en-US" sz="1400"/>
              <a:pPr algn="r"/>
              <a:t>18</a:t>
            </a:fld>
            <a:endParaRPr lang="en-US" sz="140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5"/>
            <a:ext cx="8229600" cy="1052355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OSPF (RFC 1247)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(Open Shortest Path First)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Interior gateway protocol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Link state protocol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Uses directly IP (while RIP uses UDP)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AB195D82-E55D-B54C-9ACA-7B8381ADE8ED}" type="slidenum">
              <a:rPr lang="en-US" sz="1400"/>
              <a:pPr algn="r"/>
              <a:t>19</a:t>
            </a:fld>
            <a:endParaRPr lang="en-US" sz="1400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223"/>
            <a:ext cx="8229600" cy="611191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BGP (RFC 1267)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(Border Gateway Protocol)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Exterior gateway protocol</a:t>
            </a:r>
          </a:p>
          <a:p>
            <a:r>
              <a:rPr lang="en-US" dirty="0">
                <a:latin typeface="Times New Roman" charset="0"/>
              </a:rPr>
              <a:t>(Exception: BGP uses TCP !!!!)</a:t>
            </a:r>
          </a:p>
          <a:p>
            <a:r>
              <a:rPr lang="en-US" dirty="0">
                <a:latin typeface="Times New Roman" charset="0"/>
              </a:rPr>
              <a:t>Path Vector protocol (+ policy attributes)</a:t>
            </a:r>
          </a:p>
          <a:p>
            <a:r>
              <a:rPr lang="en-US" dirty="0">
                <a:latin typeface="Times New Roman" charset="0"/>
              </a:rPr>
              <a:t>Topology may be loop-free (BGP guarantees loop-freeness)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397639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497174"/>
            <a:ext cx="4215880" cy="6004980"/>
          </a:xfrm>
        </p:spPr>
        <p:txBody>
          <a:bodyPr/>
          <a:lstStyle/>
          <a:p>
            <a:pPr marL="137160" indent="0">
              <a:buNone/>
            </a:pPr>
            <a:r>
              <a:rPr lang="en-US" sz="2100" b="1" dirty="0"/>
              <a:t>Objectives</a:t>
            </a:r>
          </a:p>
          <a:p>
            <a:r>
              <a:rPr lang="en-US" dirty="0"/>
              <a:t>Get familiar with the </a:t>
            </a:r>
            <a:r>
              <a:rPr lang="en-US" dirty="0">
                <a:solidFill>
                  <a:srgbClr val="FF6600"/>
                </a:solidFill>
              </a:rPr>
              <a:t>Network Layer</a:t>
            </a:r>
            <a:endParaRPr lang="en-US" dirty="0"/>
          </a:p>
          <a:p>
            <a:r>
              <a:rPr lang="en-US" dirty="0"/>
              <a:t>Learn and understand</a:t>
            </a:r>
            <a:r>
              <a:rPr lang="en-US" dirty="0">
                <a:solidFill>
                  <a:srgbClr val="FF6600"/>
                </a:solidFill>
              </a:rPr>
              <a:t> Routing Policies (algorithms </a:t>
            </a:r>
            <a:r>
              <a:rPr lang="en-US" dirty="0"/>
              <a:t>and </a:t>
            </a:r>
            <a:r>
              <a:rPr lang="en-US" dirty="0">
                <a:solidFill>
                  <a:srgbClr val="FF6600"/>
                </a:solidFill>
              </a:rPr>
              <a:t>protocols)</a:t>
            </a:r>
            <a:endParaRPr lang="en-US" dirty="0"/>
          </a:p>
          <a:p>
            <a:r>
              <a:rPr lang="en-US" dirty="0"/>
              <a:t>Learn how to </a:t>
            </a:r>
            <a:r>
              <a:rPr lang="en-US" dirty="0">
                <a:solidFill>
                  <a:srgbClr val="FF6600"/>
                </a:solidFill>
              </a:rPr>
              <a:t>Update Routing Tables (Routing policy)</a:t>
            </a:r>
            <a:endParaRPr lang="en-US" dirty="0"/>
          </a:p>
          <a:p>
            <a:r>
              <a:rPr lang="en-US" dirty="0"/>
              <a:t>Learn about the routing </a:t>
            </a:r>
            <a:r>
              <a:rPr lang="en-US" dirty="0">
                <a:solidFill>
                  <a:srgbClr val="FF6600"/>
                </a:solidFill>
              </a:rPr>
              <a:t>mechanism </a:t>
            </a:r>
            <a:r>
              <a:rPr lang="en-US" dirty="0"/>
              <a:t>(IP) for </a:t>
            </a:r>
            <a:r>
              <a:rPr lang="en-US" dirty="0">
                <a:solidFill>
                  <a:srgbClr val="FF6600"/>
                </a:solidFill>
              </a:rPr>
              <a:t>Routing over the Internet</a:t>
            </a:r>
            <a:endParaRPr lang="en-US" dirty="0"/>
          </a:p>
          <a:p>
            <a:r>
              <a:rPr lang="en-US" dirty="0"/>
              <a:t>Learn about some </a:t>
            </a:r>
            <a:r>
              <a:rPr lang="en-US" dirty="0">
                <a:solidFill>
                  <a:srgbClr val="FF6600"/>
                </a:solidFill>
              </a:rPr>
              <a:t>IP helpers </a:t>
            </a:r>
            <a:r>
              <a:rPr lang="en-US" dirty="0"/>
              <a:t>(IP)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pPr marL="137160" indent="0">
              <a:buNone/>
            </a:pPr>
            <a:r>
              <a:rPr lang="en-US" sz="2000" b="1" dirty="0"/>
              <a:t>Requirements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Read </a:t>
            </a:r>
            <a:r>
              <a:rPr lang="en-US" altLang="en-US" dirty="0">
                <a:ea typeface="ＭＳ Ｐゴシック" panose="020B0600070205080204" pitchFamily="34" charset="-128"/>
              </a:rPr>
              <a:t>Intro, 5.1.1, 5.1.2, 5.1.3, 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Read</a:t>
            </a:r>
            <a:r>
              <a:rPr lang="en-US" altLang="en-US" dirty="0">
                <a:ea typeface="ＭＳ Ｐゴシック" panose="020B0600070205080204" pitchFamily="34" charset="-128"/>
              </a:rPr>
              <a:t> 5.2 Intro, Skim 5.2.1, Skim 5.2.2, Skim 5.2.3, 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Read</a:t>
            </a:r>
            <a:r>
              <a:rPr lang="en-US" altLang="en-US" dirty="0">
                <a:ea typeface="ＭＳ Ｐゴシック" panose="020B0600070205080204" pitchFamily="34" charset="-128"/>
              </a:rPr>
              <a:t> 5.2.4, </a:t>
            </a:r>
            <a:r>
              <a:rPr lang="en-US" altLang="en-US" b="1" dirty="0">
                <a:ea typeface="ＭＳ Ｐゴシック" panose="020B0600070205080204" pitchFamily="34" charset="-128"/>
              </a:rPr>
              <a:t>Read</a:t>
            </a:r>
            <a:r>
              <a:rPr lang="en-US" altLang="en-US" dirty="0">
                <a:ea typeface="ＭＳ Ｐゴシック" panose="020B0600070205080204" pitchFamily="34" charset="-128"/>
              </a:rPr>
              <a:t> 5.2.5,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Skim  5.5, 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Read</a:t>
            </a:r>
            <a:r>
              <a:rPr lang="en-US" altLang="en-US" dirty="0">
                <a:ea typeface="ＭＳ Ｐゴシック" panose="020B0600070205080204" pitchFamily="34" charset="-128"/>
              </a:rPr>
              <a:t> 5.6 up to 5.6.2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Read 5.6.4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/>
              <a:t>What is a routing </a:t>
            </a:r>
            <a:r>
              <a:rPr lang="en-US" b="1" dirty="0">
                <a:solidFill>
                  <a:srgbClr val="FF0000"/>
                </a:solidFill>
              </a:rPr>
              <a:t>mechanism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Internet Protocol (IP) is a mechanism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How is an IP packet carried? 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The IP header</a:t>
            </a:r>
          </a:p>
          <a:p>
            <a:pPr lvl="1"/>
            <a:r>
              <a:rPr lang="en-US" dirty="0"/>
              <a:t>IP Addresses</a:t>
            </a:r>
          </a:p>
          <a:p>
            <a:pPr lvl="1"/>
            <a:r>
              <a:rPr lang="en-US" dirty="0"/>
              <a:t>IP subnetting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5.6 up to 5.6.1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Mechanism (IP)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E51941DA-744E-B24D-9EC6-10C608EA796E}" type="slidenum">
              <a:rPr lang="en-US" sz="1400"/>
              <a:pPr algn="r"/>
              <a:t>21</a:t>
            </a:fld>
            <a:endParaRPr lang="en-US" sz="1400" dirty="0"/>
          </a:p>
        </p:txBody>
      </p:sp>
      <p:sp>
        <p:nvSpPr>
          <p:cNvPr id="2253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Routing Mechanism</a:t>
            </a:r>
          </a:p>
        </p:txBody>
      </p:sp>
      <p:sp>
        <p:nvSpPr>
          <p:cNvPr id="2253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Takes the decision how to route</a:t>
            </a:r>
          </a:p>
          <a:p>
            <a:r>
              <a:rPr lang="en-US" dirty="0">
                <a:latin typeface="Times New Roman" charset="0"/>
              </a:rPr>
              <a:t>Examples: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Early Exit </a:t>
            </a:r>
            <a:r>
              <a:rPr lang="en-US" dirty="0">
                <a:latin typeface="Times New Roman" charset="0"/>
              </a:rPr>
              <a:t>(known also as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Hot Potato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IP</a:t>
            </a:r>
            <a:r>
              <a:rPr lang="en-US" dirty="0">
                <a:latin typeface="Times New Roman" charset="0"/>
              </a:rPr>
              <a:t> (Internet Protocol)</a:t>
            </a:r>
          </a:p>
          <a:p>
            <a:pPr lvl="1"/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These mechanisms do </a:t>
            </a:r>
            <a:r>
              <a:rPr lang="en-US" b="1" dirty="0">
                <a:latin typeface="Times New Roman" charset="0"/>
              </a:rPr>
              <a:t>NOT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dirty="0">
                <a:latin typeface="Times New Roman" charset="0"/>
              </a:rPr>
              <a:t>modify</a:t>
            </a:r>
            <a:r>
              <a:rPr lang="en-US" dirty="0">
                <a:latin typeface="Times New Roman" charset="0"/>
              </a:rPr>
              <a:t> the routing tables. They may read them.</a:t>
            </a:r>
          </a:p>
          <a:p>
            <a:pPr marL="377190" lvl="1" indent="0">
              <a:buNone/>
            </a:pPr>
            <a:endParaRPr lang="en-US" dirty="0">
              <a:latin typeface="Times New Roman" charset="0"/>
            </a:endParaRPr>
          </a:p>
          <a:p>
            <a:pPr marL="377190" lvl="1" indent="0">
              <a:buNone/>
            </a:pPr>
            <a:r>
              <a:rPr lang="en-US" dirty="0">
                <a:latin typeface="Times New Roman" charset="0"/>
              </a:rPr>
              <a:t>	</a:t>
            </a:r>
          </a:p>
          <a:p>
            <a:endParaRPr lang="en-US" dirty="0">
              <a:latin typeface="Times New Roman" charset="0"/>
            </a:endParaRPr>
          </a:p>
          <a:p>
            <a:pPr>
              <a:buFontTx/>
              <a:buNone/>
            </a:pP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For example, the IP protocol implements on each Internet host a mechanism to route. We will study what it does to route</a:t>
            </a:r>
          </a:p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7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70284AD9-9046-C746-AE3C-59479E398BD2}" type="slidenum">
              <a:rPr lang="en-US" sz="1400"/>
              <a:pPr algn="r"/>
              <a:t>22</a:t>
            </a:fld>
            <a:endParaRPr lang="en-US" sz="1400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A Connectionless Network Layer: the Internet Protocol (IP)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0574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The Internet Protocol is implemented on every:</a:t>
            </a:r>
          </a:p>
          <a:p>
            <a:pPr lvl="1"/>
            <a:r>
              <a:rPr lang="en-US" dirty="0">
                <a:latin typeface="Times New Roman" charset="0"/>
              </a:rPr>
              <a:t>host that is connected to Internet</a:t>
            </a:r>
          </a:p>
          <a:p>
            <a:pPr lvl="1"/>
            <a:r>
              <a:rPr lang="en-US" dirty="0">
                <a:latin typeface="Times New Roman" charset="0"/>
              </a:rPr>
              <a:t>router on a LAN connected to the Internet</a:t>
            </a:r>
          </a:p>
          <a:p>
            <a:pPr lvl="1"/>
            <a:r>
              <a:rPr lang="en-US" dirty="0">
                <a:latin typeface="Times New Roman" charset="0"/>
              </a:rPr>
              <a:t>router on the backbone </a:t>
            </a:r>
          </a:p>
          <a:p>
            <a:pPr lvl="1"/>
            <a:r>
              <a:rPr lang="en-US">
                <a:latin typeface="Times New Roman" charset="0"/>
              </a:rPr>
              <a:t>L3 switch on Internet</a:t>
            </a:r>
            <a:endParaRPr lang="en-US" dirty="0">
              <a:latin typeface="Times New Roman" charset="0"/>
            </a:endParaRP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5084763" y="3657600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5454650" y="3733800"/>
            <a:ext cx="162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Application</a:t>
            </a:r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5084763" y="4267200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7"/>
          <p:cNvSpPr txBox="1">
            <a:spLocks noChangeArrowheads="1"/>
          </p:cNvSpPr>
          <p:nvPr/>
        </p:nvSpPr>
        <p:spPr bwMode="auto">
          <a:xfrm>
            <a:off x="5454650" y="434340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Transport</a:t>
            </a:r>
          </a:p>
        </p:txBody>
      </p:sp>
      <p:sp>
        <p:nvSpPr>
          <p:cNvPr id="34826" name="Rectangle 8"/>
          <p:cNvSpPr>
            <a:spLocks noChangeArrowheads="1"/>
          </p:cNvSpPr>
          <p:nvPr/>
        </p:nvSpPr>
        <p:spPr bwMode="auto">
          <a:xfrm>
            <a:off x="5084763" y="4876800"/>
            <a:ext cx="2362200" cy="609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4827" name="Text Box 9"/>
          <p:cNvSpPr txBox="1">
            <a:spLocks noChangeArrowheads="1"/>
          </p:cNvSpPr>
          <p:nvPr/>
        </p:nvSpPr>
        <p:spPr bwMode="auto">
          <a:xfrm>
            <a:off x="5454650" y="4953000"/>
            <a:ext cx="2767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Network               IP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4828" name="Rectangle 10"/>
          <p:cNvSpPr>
            <a:spLocks noChangeArrowheads="1"/>
          </p:cNvSpPr>
          <p:nvPr/>
        </p:nvSpPr>
        <p:spPr bwMode="auto">
          <a:xfrm>
            <a:off x="5084763" y="5486400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 Box 11"/>
          <p:cNvSpPr txBox="1">
            <a:spLocks noChangeArrowheads="1"/>
          </p:cNvSpPr>
          <p:nvPr/>
        </p:nvSpPr>
        <p:spPr bwMode="auto">
          <a:xfrm>
            <a:off x="5454650" y="556260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Link Layer 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 bldLvl="2"/>
      <p:bldP spid="34826" grpId="0" animBg="1"/>
      <p:bldP spid="348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25CF744-87F2-F947-99F9-8805EAC1138E}" type="slidenum">
              <a:rPr lang="en-US" sz="1400"/>
              <a:pPr algn="r"/>
              <a:t>23</a:t>
            </a:fld>
            <a:endParaRPr lang="en-US" sz="1400" dirty="0"/>
          </a:p>
        </p:txBody>
      </p:sp>
      <p:sp>
        <p:nvSpPr>
          <p:cNvPr id="3584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Fundamental Idea of IP</a:t>
            </a:r>
          </a:p>
        </p:txBody>
      </p:sp>
      <p:sp>
        <p:nvSpPr>
          <p:cNvPr id="3584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Routes between networks.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Why? It makes routing tables shorter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5BC328D-B203-744F-A389-CFA3E51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6B3844C-7D9C-5446-8A38-E781AF077F2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7684738-4A55-034E-ACEC-E25627FFF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9" y="193675"/>
            <a:ext cx="1730936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Packet </a:t>
            </a:r>
          </a:p>
        </p:txBody>
      </p:sp>
      <p:sp>
        <p:nvSpPr>
          <p:cNvPr id="43" name="Rectangle 1027">
            <a:extLst>
              <a:ext uri="{FF2B5EF4-FFF2-40B4-BE49-F238E27FC236}">
                <a16:creationId xmlns:a16="http://schemas.microsoft.com/office/drawing/2014/main" id="{55345872-6266-0546-9006-D628CE8A46C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2"/>
            <a:ext cx="8229600" cy="519543"/>
          </a:xfrm>
          <a:prstGeom prst="rect">
            <a:avLst/>
          </a:prstGeom>
        </p:spPr>
        <p:txBody>
          <a:bodyPr/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charset="0"/>
              </a:rPr>
              <a:t>An IP packet is encapsulated in a frame ([Data] Link Layer)</a:t>
            </a: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BDA0D429-76B7-5248-9D54-9D261C9DA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434" y="2805550"/>
            <a:ext cx="3924550" cy="36933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Payload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60569C-662F-BF4E-9056-9834314F742E}"/>
              </a:ext>
            </a:extLst>
          </p:cNvPr>
          <p:cNvGrpSpPr/>
          <p:nvPr/>
        </p:nvGrpSpPr>
        <p:grpSpPr>
          <a:xfrm>
            <a:off x="210144" y="2805550"/>
            <a:ext cx="8726038" cy="879475"/>
            <a:chOff x="210144" y="2805550"/>
            <a:chExt cx="8726038" cy="8794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DF8AF9-6F9C-2B47-9E7C-1F758EF289F0}"/>
                </a:ext>
              </a:extLst>
            </p:cNvPr>
            <p:cNvGrpSpPr/>
            <p:nvPr/>
          </p:nvGrpSpPr>
          <p:grpSpPr>
            <a:xfrm>
              <a:off x="218496" y="2805550"/>
              <a:ext cx="8709778" cy="879475"/>
              <a:chOff x="218496" y="2805550"/>
              <a:chExt cx="8709778" cy="879475"/>
            </a:xfrm>
          </p:grpSpPr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5F96115F-CAC4-8544-99E7-0C18601078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3787" y="2805550"/>
                <a:ext cx="78329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Dest</a:t>
                </a:r>
                <a:endParaRPr lang="en-US" dirty="0"/>
              </a:p>
            </p:txBody>
          </p:sp>
          <p:sp>
            <p:nvSpPr>
              <p:cNvPr id="47" name="Text Box 7">
                <a:extLst>
                  <a:ext uri="{FF2B5EF4-FFF2-40B4-BE49-F238E27FC236}">
                    <a16:creationId xmlns:a16="http://schemas.microsoft.com/office/drawing/2014/main" id="{8B61817B-7107-0E45-95A3-5452C766E9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5301" y="2805550"/>
                <a:ext cx="1004917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Source</a:t>
                </a:r>
              </a:p>
            </p:txBody>
          </p:sp>
          <p:sp>
            <p:nvSpPr>
              <p:cNvPr id="48" name="Text Box 9">
                <a:extLst>
                  <a:ext uri="{FF2B5EF4-FFF2-40B4-BE49-F238E27FC236}">
                    <a16:creationId xmlns:a16="http://schemas.microsoft.com/office/drawing/2014/main" id="{A1539185-5CBD-3D43-826B-99374EFF5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441" y="2805550"/>
                <a:ext cx="93204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Type</a:t>
                </a:r>
              </a:p>
            </p:txBody>
          </p:sp>
          <p:sp>
            <p:nvSpPr>
              <p:cNvPr id="49" name="Text Box 11">
                <a:extLst>
                  <a:ext uri="{FF2B5EF4-FFF2-40B4-BE49-F238E27FC236}">
                    <a16:creationId xmlns:a16="http://schemas.microsoft.com/office/drawing/2014/main" id="{782D3144-2A06-0145-89CA-9D17FDCC8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309" y="3227825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/>
                  <a:t>6</a:t>
                </a:r>
              </a:p>
            </p:txBody>
          </p:sp>
          <p:sp>
            <p:nvSpPr>
              <p:cNvPr id="50" name="Text Box 12">
                <a:extLst>
                  <a:ext uri="{FF2B5EF4-FFF2-40B4-BE49-F238E27FC236}">
                    <a16:creationId xmlns:a16="http://schemas.microsoft.com/office/drawing/2014/main" id="{5885390A-EEB0-3C43-8DA2-2276791937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5909" y="3227825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/>
                  <a:t>6</a:t>
                </a:r>
              </a:p>
            </p:txBody>
          </p:sp>
          <p:sp>
            <p:nvSpPr>
              <p:cNvPr id="51" name="Text Box 13">
                <a:extLst>
                  <a:ext uri="{FF2B5EF4-FFF2-40B4-BE49-F238E27FC236}">
                    <a16:creationId xmlns:a16="http://schemas.microsoft.com/office/drawing/2014/main" id="{655F83F3-ECCD-8342-9498-E0FDEBA5E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6509" y="3227825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/>
                  <a:t>2</a:t>
                </a:r>
              </a:p>
            </p:txBody>
          </p:sp>
          <p:sp>
            <p:nvSpPr>
              <p:cNvPr id="52" name="Text Box 14">
                <a:extLst>
                  <a:ext uri="{FF2B5EF4-FFF2-40B4-BE49-F238E27FC236}">
                    <a16:creationId xmlns:a16="http://schemas.microsoft.com/office/drawing/2014/main" id="{C97009DA-BF8A-9242-BD17-C73A953FC4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1509" y="3227825"/>
                <a:ext cx="12001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/>
                  <a:t>46-1500</a:t>
                </a:r>
              </a:p>
            </p:txBody>
          </p:sp>
          <p:sp>
            <p:nvSpPr>
              <p:cNvPr id="54" name="Text Box 25">
                <a:extLst>
                  <a:ext uri="{FF2B5EF4-FFF2-40B4-BE49-F238E27FC236}">
                    <a16:creationId xmlns:a16="http://schemas.microsoft.com/office/drawing/2014/main" id="{982D3442-4BF9-4E4D-A655-49952436C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2984" y="2805550"/>
                <a:ext cx="91529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CRC</a:t>
                </a:r>
              </a:p>
            </p:txBody>
          </p:sp>
          <p:sp>
            <p:nvSpPr>
              <p:cNvPr id="55" name="Rectangle 4">
                <a:extLst>
                  <a:ext uri="{FF2B5EF4-FFF2-40B4-BE49-F238E27FC236}">
                    <a16:creationId xmlns:a16="http://schemas.microsoft.com/office/drawing/2014/main" id="{9ACE6CC0-0F8F-1448-93D2-F26E052D0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96" y="2805550"/>
                <a:ext cx="1139313" cy="363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dirty="0"/>
                  <a:t>Preamble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0BFA92-7381-5B44-8EB5-5619401CC923}"/>
                </a:ext>
              </a:extLst>
            </p:cNvPr>
            <p:cNvSpPr/>
            <p:nvPr/>
          </p:nvSpPr>
          <p:spPr>
            <a:xfrm>
              <a:off x="210144" y="2805550"/>
              <a:ext cx="8726038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 Box 15">
            <a:extLst>
              <a:ext uri="{FF2B5EF4-FFF2-40B4-BE49-F238E27FC236}">
                <a16:creationId xmlns:a16="http://schemas.microsoft.com/office/drawing/2014/main" id="{AA1E59D1-06AB-024B-83D6-807118EC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353" y="2807135"/>
            <a:ext cx="3877803" cy="36933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/>
              <a:t>IP Packet</a:t>
            </a:r>
          </a:p>
        </p:txBody>
      </p:sp>
      <p:sp>
        <p:nvSpPr>
          <p:cNvPr id="58" name="Text Box 15">
            <a:extLst>
              <a:ext uri="{FF2B5EF4-FFF2-40B4-BE49-F238E27FC236}">
                <a16:creationId xmlns:a16="http://schemas.microsoft.com/office/drawing/2014/main" id="{6D9D0458-C856-BD43-AB50-D434A195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819" y="2823465"/>
            <a:ext cx="949200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0000"/>
                </a:solidFill>
              </a:rPr>
              <a:t>0x0800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AE6F7-B40B-1F40-87A3-5371066F9ADA}"/>
              </a:ext>
            </a:extLst>
          </p:cNvPr>
          <p:cNvSpPr txBox="1"/>
          <p:nvPr/>
        </p:nvSpPr>
        <p:spPr>
          <a:xfrm>
            <a:off x="4149400" y="2814589"/>
            <a:ext cx="88036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36478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53" grpId="0" animBg="1"/>
      <p:bldP spid="56" grpId="0" animBg="1"/>
      <p:bldP spid="58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5BC328D-B203-744F-A389-CFA3E51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6B3844C-7D9C-5446-8A38-E781AF077F22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7684738-4A55-034E-ACEC-E25627FFF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9" y="193675"/>
            <a:ext cx="1730936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Header 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30E5C09-0E0D-ED43-9AB4-738185BC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1752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2D3FBFD3-7F07-BD43-A1D4-7966DA6F5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488362DC-EBE0-8B49-AAA4-C13E896A7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18288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15  16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BFE026-F37F-224F-97F3-C254CD6FDA54}"/>
              </a:ext>
            </a:extLst>
          </p:cNvPr>
          <p:cNvGrpSpPr/>
          <p:nvPr/>
        </p:nvGrpSpPr>
        <p:grpSpPr>
          <a:xfrm>
            <a:off x="1584325" y="2209800"/>
            <a:ext cx="685800" cy="492125"/>
            <a:chOff x="1584325" y="2209800"/>
            <a:chExt cx="685800" cy="49212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2DF5B3E2-55CA-F245-ACF9-6DFFAE100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5" y="2244725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38F149E3-DDA2-A64E-9F8D-7DE74374D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050" y="2209800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5589D8C-26A9-164D-86E8-10EFE9F29579}"/>
              </a:ext>
            </a:extLst>
          </p:cNvPr>
          <p:cNvGrpSpPr/>
          <p:nvPr/>
        </p:nvGrpSpPr>
        <p:grpSpPr>
          <a:xfrm>
            <a:off x="2270125" y="2209800"/>
            <a:ext cx="722642" cy="492125"/>
            <a:chOff x="2270125" y="2209800"/>
            <a:chExt cx="722642" cy="49212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FBFAA629-B880-AF42-9877-E5C2D6C1C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25" y="2244725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76267644-018F-5D41-BF76-15BD9D77D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140" y="2209800"/>
              <a:ext cx="6976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IHL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B16192C-7E17-EC4D-BADF-FB29516B5330}"/>
              </a:ext>
            </a:extLst>
          </p:cNvPr>
          <p:cNvGrpSpPr/>
          <p:nvPr/>
        </p:nvGrpSpPr>
        <p:grpSpPr>
          <a:xfrm>
            <a:off x="2955925" y="2209800"/>
            <a:ext cx="1371600" cy="492125"/>
            <a:chOff x="2955925" y="2209800"/>
            <a:chExt cx="1371600" cy="492125"/>
          </a:xfrm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B3C09ED2-6E01-2A42-9DAD-72F9362D3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925" y="2244725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8B6562A4-930C-DC46-92ED-9FBCE77FF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7250" y="2209800"/>
              <a:ext cx="7604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527797E-1349-734B-A5AE-3FBACD71A157}"/>
              </a:ext>
            </a:extLst>
          </p:cNvPr>
          <p:cNvGrpSpPr/>
          <p:nvPr/>
        </p:nvGrpSpPr>
        <p:grpSpPr>
          <a:xfrm>
            <a:off x="4327525" y="2209800"/>
            <a:ext cx="2743200" cy="492125"/>
            <a:chOff x="4327525" y="2209800"/>
            <a:chExt cx="2743200" cy="492125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E3713468-42C7-1649-A821-2C636F4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525" y="2244725"/>
              <a:ext cx="2743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C84108D0-4346-4B46-BEAD-35698257B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050" y="2209800"/>
              <a:ext cx="17637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Total Length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CF307A-D834-1F4E-858A-1A908BCB628B}"/>
              </a:ext>
            </a:extLst>
          </p:cNvPr>
          <p:cNvGrpSpPr/>
          <p:nvPr/>
        </p:nvGrpSpPr>
        <p:grpSpPr>
          <a:xfrm>
            <a:off x="1584325" y="2667000"/>
            <a:ext cx="2744788" cy="492125"/>
            <a:chOff x="1584325" y="2667000"/>
            <a:chExt cx="2744788" cy="492125"/>
          </a:xfrm>
        </p:grpSpPr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F611219B-006F-7C42-A422-B1969E29B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5" y="2701925"/>
              <a:ext cx="2743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966C9EB5-367D-794D-A6AB-6F9D40A4E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850" y="2667000"/>
              <a:ext cx="26082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16-bit identification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81F92C-FE86-B948-8D4D-26DB9C362B54}"/>
              </a:ext>
            </a:extLst>
          </p:cNvPr>
          <p:cNvGrpSpPr/>
          <p:nvPr/>
        </p:nvGrpSpPr>
        <p:grpSpPr>
          <a:xfrm>
            <a:off x="4251325" y="2667000"/>
            <a:ext cx="709613" cy="492125"/>
            <a:chOff x="4251325" y="2667000"/>
            <a:chExt cx="709613" cy="492125"/>
          </a:xfrm>
        </p:grpSpPr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BFA38390-7B97-1B41-8589-E9708F8AC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525" y="2701925"/>
              <a:ext cx="533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A75CD1BF-D1DD-C54C-A578-9C07D8712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1325" y="2667000"/>
              <a:ext cx="7096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Flgs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5622E1-C8D2-214C-9D44-A5B9D87CDFDC}"/>
              </a:ext>
            </a:extLst>
          </p:cNvPr>
          <p:cNvGrpSpPr/>
          <p:nvPr/>
        </p:nvGrpSpPr>
        <p:grpSpPr>
          <a:xfrm>
            <a:off x="4784725" y="2667000"/>
            <a:ext cx="2324100" cy="492125"/>
            <a:chOff x="4784725" y="2667000"/>
            <a:chExt cx="2324100" cy="492125"/>
          </a:xfrm>
        </p:grpSpPr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2B4E5E00-6ED6-A94A-8214-9E95E682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925" y="2701925"/>
              <a:ext cx="2209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D4871A83-BAA0-4644-B0FC-4039BE3D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725" y="2667000"/>
              <a:ext cx="23241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13-bit frag. offset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C5F37C-6FDB-F646-9F04-84E56393F6F0}"/>
              </a:ext>
            </a:extLst>
          </p:cNvPr>
          <p:cNvGrpSpPr/>
          <p:nvPr/>
        </p:nvGrpSpPr>
        <p:grpSpPr>
          <a:xfrm>
            <a:off x="1584325" y="3124200"/>
            <a:ext cx="1371600" cy="492125"/>
            <a:chOff x="1584325" y="3124200"/>
            <a:chExt cx="1371600" cy="492125"/>
          </a:xfrm>
        </p:grpSpPr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C5C6662A-551D-E147-8C7C-3D6762730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5" y="3159125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1A2416F8-64A0-BA4A-BF5B-4F9B51406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050" y="3124200"/>
              <a:ext cx="6447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TtL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18F867-2AB8-4B45-B34E-44B49BB2E89E}"/>
              </a:ext>
            </a:extLst>
          </p:cNvPr>
          <p:cNvGrpSpPr/>
          <p:nvPr/>
        </p:nvGrpSpPr>
        <p:grpSpPr>
          <a:xfrm>
            <a:off x="2955925" y="3124200"/>
            <a:ext cx="1371600" cy="492125"/>
            <a:chOff x="2955925" y="3124200"/>
            <a:chExt cx="1371600" cy="492125"/>
          </a:xfrm>
        </p:grpSpPr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C5ECDC2-079A-F64D-8A27-00DDDCFA6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925" y="3159125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DFDC7E02-E985-4648-9B0F-AA1C514B6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125" y="3124200"/>
              <a:ext cx="1216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Protocol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3C47AD4-90B8-2E46-9638-A7069283B039}"/>
              </a:ext>
            </a:extLst>
          </p:cNvPr>
          <p:cNvGrpSpPr/>
          <p:nvPr/>
        </p:nvGrpSpPr>
        <p:grpSpPr>
          <a:xfrm>
            <a:off x="4251325" y="3124200"/>
            <a:ext cx="2819400" cy="492125"/>
            <a:chOff x="4251325" y="3124200"/>
            <a:chExt cx="2819400" cy="492125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D2AFCAA6-0276-8F47-97C8-62C75B0A1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525" y="3159125"/>
              <a:ext cx="2743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Text Box 25">
              <a:extLst>
                <a:ext uri="{FF2B5EF4-FFF2-40B4-BE49-F238E27FC236}">
                  <a16:creationId xmlns:a16="http://schemas.microsoft.com/office/drawing/2014/main" id="{74BD9F1C-2865-F245-ACE1-5C27263C6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1325" y="3124200"/>
              <a:ext cx="2448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Header Checksum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AE92F9A-2922-B643-9B88-48B65DF85F6A}"/>
              </a:ext>
            </a:extLst>
          </p:cNvPr>
          <p:cNvGrpSpPr/>
          <p:nvPr/>
        </p:nvGrpSpPr>
        <p:grpSpPr>
          <a:xfrm>
            <a:off x="1584325" y="3581400"/>
            <a:ext cx="5486400" cy="492125"/>
            <a:chOff x="1584325" y="3581400"/>
            <a:chExt cx="5486400" cy="492125"/>
          </a:xfrm>
        </p:grpSpPr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4C3B34FB-E179-EA4D-91CD-1D26D339B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5" y="3616325"/>
              <a:ext cx="5486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 Box 27">
              <a:extLst>
                <a:ext uri="{FF2B5EF4-FFF2-40B4-BE49-F238E27FC236}">
                  <a16:creationId xmlns:a16="http://schemas.microsoft.com/office/drawing/2014/main" id="{20F82525-BCE6-1B41-AD6F-CBECE2CE1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125" y="3581400"/>
              <a:ext cx="31972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32-bit  source IP address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2C76D4C-5F91-094C-B4CB-B85D07879230}"/>
              </a:ext>
            </a:extLst>
          </p:cNvPr>
          <p:cNvGrpSpPr/>
          <p:nvPr/>
        </p:nvGrpSpPr>
        <p:grpSpPr>
          <a:xfrm>
            <a:off x="1584325" y="4038600"/>
            <a:ext cx="5486400" cy="492125"/>
            <a:chOff x="1584325" y="4038600"/>
            <a:chExt cx="5486400" cy="492125"/>
          </a:xfrm>
        </p:grpSpPr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B681E180-66D7-5D42-B7EE-CDCEACC98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5" y="4073525"/>
              <a:ext cx="5486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Text Box 29">
              <a:extLst>
                <a:ext uri="{FF2B5EF4-FFF2-40B4-BE49-F238E27FC236}">
                  <a16:creationId xmlns:a16="http://schemas.microsoft.com/office/drawing/2014/main" id="{EF51FE76-DC8B-D24D-9C93-E9F0851B7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125" y="4038600"/>
              <a:ext cx="37369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32-bit  destination IP address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BF754C-AF0E-2D4C-9F01-528EB4E1A028}"/>
              </a:ext>
            </a:extLst>
          </p:cNvPr>
          <p:cNvGrpSpPr/>
          <p:nvPr/>
        </p:nvGrpSpPr>
        <p:grpSpPr>
          <a:xfrm>
            <a:off x="1584325" y="4495800"/>
            <a:ext cx="5486400" cy="492125"/>
            <a:chOff x="1584325" y="4495800"/>
            <a:chExt cx="5486400" cy="492125"/>
          </a:xfrm>
        </p:grpSpPr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8F34935B-73F8-4848-BE34-7FAF5E86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5" y="4530725"/>
              <a:ext cx="54864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Text Box 31">
              <a:extLst>
                <a:ext uri="{FF2B5EF4-FFF2-40B4-BE49-F238E27FC236}">
                  <a16:creationId xmlns:a16="http://schemas.microsoft.com/office/drawing/2014/main" id="{FAB30D6D-4268-9147-8667-3490AC6D1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125" y="4495800"/>
              <a:ext cx="3603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Options (Variable 0 ---&gt; ??)</a:t>
              </a:r>
            </a:p>
          </p:txBody>
        </p:sp>
      </p:grpSp>
      <p:sp>
        <p:nvSpPr>
          <p:cNvPr id="40" name="Rectangle 32">
            <a:extLst>
              <a:ext uri="{FF2B5EF4-FFF2-40B4-BE49-F238E27FC236}">
                <a16:creationId xmlns:a16="http://schemas.microsoft.com/office/drawing/2014/main" id="{7219B648-D463-E741-845E-15D25F5A4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209800"/>
            <a:ext cx="5486400" cy="384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 Box 33">
            <a:extLst>
              <a:ext uri="{FF2B5EF4-FFF2-40B4-BE49-F238E27FC236}">
                <a16:creationId xmlns:a16="http://schemas.microsoft.com/office/drawing/2014/main" id="{78A1207F-1E6D-DB45-8DA5-1A263659D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331" y="5257800"/>
            <a:ext cx="43280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en-US" b="1" dirty="0">
                <a:solidFill>
                  <a:srgbClr val="00B0F0"/>
                </a:solidFill>
              </a:rPr>
              <a:t>Payload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(TCP </a:t>
            </a:r>
            <a:r>
              <a:rPr lang="en-US" b="1" dirty="0">
                <a:solidFill>
                  <a:srgbClr val="00B0F0"/>
                </a:solidFill>
              </a:rPr>
              <a:t>segment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UDP </a:t>
            </a:r>
            <a:r>
              <a:rPr lang="en-US" b="1" dirty="0">
                <a:solidFill>
                  <a:srgbClr val="00B0F0"/>
                </a:solidFill>
              </a:rPr>
              <a:t>Datagram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or ICMP ….)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B861B15E-55E3-1B45-A93A-4EDC76F3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09800"/>
            <a:ext cx="5486400" cy="28194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B9E1FBC-1D00-4847-A543-B2263B5BE249}"/>
              </a:ext>
            </a:extLst>
          </p:cNvPr>
          <p:cNvCxnSpPr>
            <a:cxnSpLocks/>
          </p:cNvCxnSpPr>
          <p:nvPr/>
        </p:nvCxnSpPr>
        <p:spPr>
          <a:xfrm>
            <a:off x="1703388" y="762000"/>
            <a:ext cx="1917700" cy="1371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0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40" grpId="0" animBg="1"/>
      <p:bldP spid="41" grpId="0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25CF744-87F2-F947-99F9-8805EAC1138E}" type="slidenum">
              <a:rPr lang="en-US" sz="1400"/>
              <a:pPr algn="r"/>
              <a:t>26</a:t>
            </a:fld>
            <a:endParaRPr lang="en-US" sz="1400" dirty="0"/>
          </a:p>
        </p:txBody>
      </p:sp>
      <p:sp>
        <p:nvSpPr>
          <p:cNvPr id="3584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IP Header Fields (1/2)</a:t>
            </a:r>
          </a:p>
        </p:txBody>
      </p:sp>
      <p:sp>
        <p:nvSpPr>
          <p:cNvPr id="3584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90247"/>
            <a:ext cx="8229600" cy="475615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V</a:t>
            </a:r>
            <a:r>
              <a:rPr lang="en-US" dirty="0">
                <a:latin typeface="Times New Roman" charset="0"/>
              </a:rPr>
              <a:t> : 4-bit number indicating the version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HL</a:t>
            </a:r>
            <a:r>
              <a:rPr lang="en-US" dirty="0">
                <a:latin typeface="Times New Roman" charset="0"/>
              </a:rPr>
              <a:t>: 4-bit number indication the number of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32-bit words </a:t>
            </a:r>
            <a:r>
              <a:rPr lang="en-US" dirty="0">
                <a:latin typeface="Times New Roman" charset="0"/>
              </a:rPr>
              <a:t>making the header. This number hints to whether the header contains options fields or not. If HL = 5, the header does not include any options.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TOS</a:t>
            </a:r>
            <a:r>
              <a:rPr lang="en-US" dirty="0">
                <a:latin typeface="Times New Roman" charset="0"/>
              </a:rPr>
              <a:t>: Type Of Service. Indicates to the router the type of service this packet prefers. Specifically, it indicates the quality metrics to optimize: throughput, delay, cost….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Total Length</a:t>
            </a:r>
            <a:r>
              <a:rPr lang="en-US" dirty="0">
                <a:latin typeface="Times New Roman" charset="0"/>
              </a:rPr>
              <a:t>: total number of bytes making the packet.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Identification</a:t>
            </a:r>
            <a:r>
              <a:rPr lang="en-US" dirty="0">
                <a:latin typeface="Times New Roman" charset="0"/>
              </a:rPr>
              <a:t>: this 16-bit number identifies a packet (a fragment)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Flags</a:t>
            </a:r>
            <a:r>
              <a:rPr lang="en-US" dirty="0">
                <a:latin typeface="Times New Roman" charset="0"/>
              </a:rPr>
              <a:t>: 3 bits (two of them (DF and MR) related to fragmentation and one unused)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Fragment Offset</a:t>
            </a:r>
            <a:r>
              <a:rPr lang="en-US" dirty="0">
                <a:latin typeface="Times New Roman" charset="0"/>
              </a:rPr>
              <a:t>: 13 bit number indication the fragment number in a packet</a:t>
            </a:r>
          </a:p>
        </p:txBody>
      </p:sp>
    </p:spTree>
    <p:extLst>
      <p:ext uri="{BB962C8B-B14F-4D97-AF65-F5344CB8AC3E}">
        <p14:creationId xmlns:p14="http://schemas.microsoft.com/office/powerpoint/2010/main" val="13122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C25CF744-87F2-F947-99F9-8805EAC1138E}" type="slidenum">
              <a:rPr lang="en-US" sz="1400"/>
              <a:pPr algn="r"/>
              <a:t>27</a:t>
            </a:fld>
            <a:endParaRPr lang="en-US" sz="1400" dirty="0"/>
          </a:p>
        </p:txBody>
      </p:sp>
      <p:sp>
        <p:nvSpPr>
          <p:cNvPr id="3584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IP Header Fields (2/2)</a:t>
            </a:r>
          </a:p>
        </p:txBody>
      </p:sp>
      <p:sp>
        <p:nvSpPr>
          <p:cNvPr id="3584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90247"/>
            <a:ext cx="8229600" cy="381586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TTL</a:t>
            </a:r>
            <a:r>
              <a:rPr lang="en-US" dirty="0">
                <a:latin typeface="Times New Roman" charset="0"/>
              </a:rPr>
              <a:t>: Time To Live. This 8-bit field determines the </a:t>
            </a:r>
            <a:r>
              <a:rPr lang="en-US" b="1" dirty="0">
                <a:latin typeface="Times New Roman" charset="0"/>
              </a:rPr>
              <a:t>maximum</a:t>
            </a:r>
            <a:r>
              <a:rPr lang="en-US" dirty="0">
                <a:latin typeface="Times New Roman" charset="0"/>
              </a:rPr>
              <a:t> number of hops the packet should travel. TTL is decremented at each router. If TTL reaches 0, the router drops the packet.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Protocol</a:t>
            </a:r>
            <a:r>
              <a:rPr lang="en-US" dirty="0">
                <a:latin typeface="Times New Roman" charset="0"/>
              </a:rPr>
              <a:t>: this 8-bit number indicates the “type” of </a:t>
            </a:r>
            <a:r>
              <a:rPr lang="en-US" b="1" dirty="0">
                <a:latin typeface="Times New Roman" charset="0"/>
              </a:rPr>
              <a:t>payload</a:t>
            </a:r>
            <a:r>
              <a:rPr lang="en-US" dirty="0">
                <a:latin typeface="Times New Roman" charset="0"/>
              </a:rPr>
              <a:t> (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=6 </a:t>
            </a:r>
            <a:r>
              <a:rPr lang="en-US" dirty="0">
                <a:latin typeface="Times New Roman" charset="0"/>
              </a:rPr>
              <a:t>for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TCP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=17 </a:t>
            </a:r>
            <a:r>
              <a:rPr lang="en-US" dirty="0">
                <a:latin typeface="Times New Roman" charset="0"/>
              </a:rPr>
              <a:t>for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UDP</a:t>
            </a:r>
            <a:r>
              <a:rPr lang="en-US" dirty="0">
                <a:latin typeface="Times New Roman" charset="0"/>
              </a:rPr>
              <a:t>, and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=1</a:t>
            </a:r>
            <a:r>
              <a:rPr lang="en-US" dirty="0">
                <a:latin typeface="Times New Roman" charset="0"/>
              </a:rPr>
              <a:t> for </a:t>
            </a: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ICMP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Checksum: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this 16-bit number is the checksum on the HEADER. The header is organized as 16 bit words. All the words are added such that whenever there is a carry C, that carry C is simply added to the running sum. When the sum S is computed, the checksum is set to ~S (NOT(S),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i.e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, one-complement of S).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Source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32 bit bit Source address.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Destination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32 bit bit Destination address.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Options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: cover special features. </a:t>
            </a:r>
            <a:endParaRPr lang="en-US" dirty="0">
              <a:solidFill>
                <a:srgbClr val="00B0F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6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/>
              <a:t>What is a routing </a:t>
            </a:r>
            <a:r>
              <a:rPr lang="en-US" b="1" dirty="0">
                <a:solidFill>
                  <a:srgbClr val="FF0000"/>
                </a:solidFill>
              </a:rPr>
              <a:t>mechanism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Internet Protocol (IP) is a mechanism</a:t>
            </a:r>
          </a:p>
          <a:p>
            <a:pPr lvl="1"/>
            <a:r>
              <a:rPr lang="en-US" dirty="0"/>
              <a:t>How is an IP packet carried? </a:t>
            </a:r>
          </a:p>
          <a:p>
            <a:pPr lvl="1"/>
            <a:r>
              <a:rPr lang="en-US" dirty="0"/>
              <a:t>The IP heade</a:t>
            </a:r>
            <a:r>
              <a:rPr lang="en-US" b="1" dirty="0"/>
              <a:t>r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IP Addresses</a:t>
            </a:r>
          </a:p>
          <a:p>
            <a:pPr lvl="1"/>
            <a:r>
              <a:rPr lang="en-US" dirty="0"/>
              <a:t>IP subnetting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5.6.2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</p:spTree>
    <p:extLst>
      <p:ext uri="{BB962C8B-B14F-4D97-AF65-F5344CB8AC3E}">
        <p14:creationId xmlns:p14="http://schemas.microsoft.com/office/powerpoint/2010/main" val="253835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algn="r">
              <a:defRPr/>
            </a:pPr>
            <a:fld id="{8612B5B5-14C8-C342-80DF-11FBAFBFB0F7}" type="slidenum">
              <a:rPr lang="en-US"/>
              <a:pPr algn="r">
                <a:defRPr/>
              </a:pPr>
              <a:t>29</a:t>
            </a:fld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286000" y="1714500"/>
          <a:ext cx="4572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Slide" r:id="rId3" imgW="4572000" imgH="3429000" progId="PowerPoint.Slide.8">
                  <p:embed/>
                </p:oleObj>
              </mc:Choice>
              <mc:Fallback>
                <p:oleObj name="Slide" r:id="rId3" imgW="4572000" imgH="3429000" progId="PowerPoint.Slide.8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14500"/>
                        <a:ext cx="45720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76485" y="2667929"/>
            <a:ext cx="57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IPv4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8145" y="2733536"/>
            <a:ext cx="1960291" cy="28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78145" y="3037262"/>
            <a:ext cx="3147510" cy="303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78145" y="3340988"/>
            <a:ext cx="3768729" cy="303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78146" y="3644713"/>
            <a:ext cx="3875054" cy="303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0434" y="3948439"/>
            <a:ext cx="3506438" cy="1021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0644"/>
            <a:ext cx="8305800" cy="52247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7F7F7F"/>
                </a:solidFill>
              </a:rPr>
              <a:t>IP Address (Review)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4F2DF2-773A-F14D-A124-70582BE47BD9}"/>
              </a:ext>
            </a:extLst>
          </p:cNvPr>
          <p:cNvSpPr/>
          <p:nvPr/>
        </p:nvSpPr>
        <p:spPr>
          <a:xfrm>
            <a:off x="5715000" y="2312894"/>
            <a:ext cx="2743200" cy="35503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EDE4FC-36E2-AE40-AF68-7BF40E990350}"/>
              </a:ext>
            </a:extLst>
          </p:cNvPr>
          <p:cNvSpPr/>
          <p:nvPr/>
        </p:nvSpPr>
        <p:spPr>
          <a:xfrm>
            <a:off x="5723966" y="2308413"/>
            <a:ext cx="696012" cy="35503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AA2AB9-B97D-A041-8C81-D54646A6FCE9}"/>
              </a:ext>
            </a:extLst>
          </p:cNvPr>
          <p:cNvSpPr/>
          <p:nvPr/>
        </p:nvSpPr>
        <p:spPr>
          <a:xfrm>
            <a:off x="6414246" y="2312896"/>
            <a:ext cx="696012" cy="35503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98A69B-7470-604B-9B02-F6EAC289A6A1}"/>
              </a:ext>
            </a:extLst>
          </p:cNvPr>
          <p:cNvSpPr/>
          <p:nvPr/>
        </p:nvSpPr>
        <p:spPr>
          <a:xfrm>
            <a:off x="7104526" y="2317379"/>
            <a:ext cx="696012" cy="35503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D4DCEA-C10C-E848-9387-4EB140E5FD56}"/>
              </a:ext>
            </a:extLst>
          </p:cNvPr>
          <p:cNvSpPr/>
          <p:nvPr/>
        </p:nvSpPr>
        <p:spPr>
          <a:xfrm>
            <a:off x="7794806" y="2321862"/>
            <a:ext cx="663394" cy="35503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2753C-FC2F-8C4B-8E43-CB8A6D83C08C}"/>
              </a:ext>
            </a:extLst>
          </p:cNvPr>
          <p:cNvSpPr txBox="1"/>
          <p:nvPr/>
        </p:nvSpPr>
        <p:spPr>
          <a:xfrm>
            <a:off x="6656294" y="196999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D7DE6-FE4B-C047-B994-F9E471475A94}"/>
              </a:ext>
            </a:extLst>
          </p:cNvPr>
          <p:cNvSpPr txBox="1"/>
          <p:nvPr/>
        </p:nvSpPr>
        <p:spPr>
          <a:xfrm>
            <a:off x="5726073" y="264950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12F694-344D-5C40-9551-57FE2E37F893}"/>
              </a:ext>
            </a:extLst>
          </p:cNvPr>
          <p:cNvSpPr txBox="1"/>
          <p:nvPr/>
        </p:nvSpPr>
        <p:spPr>
          <a:xfrm>
            <a:off x="6422939" y="265666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1C5F21-AC39-6A42-935D-5B536DBF190B}"/>
              </a:ext>
            </a:extLst>
          </p:cNvPr>
          <p:cNvSpPr txBox="1"/>
          <p:nvPr/>
        </p:nvSpPr>
        <p:spPr>
          <a:xfrm>
            <a:off x="7119805" y="266382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D93A20-4387-3644-BD34-8BE7A8F44383}"/>
              </a:ext>
            </a:extLst>
          </p:cNvPr>
          <p:cNvSpPr txBox="1"/>
          <p:nvPr/>
        </p:nvSpPr>
        <p:spPr>
          <a:xfrm>
            <a:off x="7816671" y="267098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bits</a:t>
            </a:r>
          </a:p>
        </p:txBody>
      </p:sp>
    </p:spTree>
    <p:extLst>
      <p:ext uri="{BB962C8B-B14F-4D97-AF65-F5344CB8AC3E}">
        <p14:creationId xmlns:p14="http://schemas.microsoft.com/office/powerpoint/2010/main" val="785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1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network layer in the OSI Reference model</a:t>
            </a:r>
          </a:p>
          <a:p>
            <a:r>
              <a:rPr lang="en-US" dirty="0"/>
              <a:t>Functions/Services of the network Layer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Connectionless and connection oriented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Introduction and Sections 5.1.1-5.1.3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0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5F3E24F-A7FE-EC43-A656-103A0B3F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9BEBA8-3E5E-E14C-98C0-079638D6B4C6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08EB0-812E-754E-B5A2-928D4EB9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896"/>
            <a:ext cx="4572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IP(v4) Address Structure (1/2)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70D6E-8E6A-2B45-9098-FCAD6206B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624361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Recall: IP routes between networks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IP address will have two pieces of information:</a:t>
            </a: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Network ID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Host ID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should be the value of n?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D11162-FAF1-8C48-9A04-4E3C55DCC901}"/>
              </a:ext>
            </a:extLst>
          </p:cNvPr>
          <p:cNvGrpSpPr/>
          <p:nvPr/>
        </p:nvGrpSpPr>
        <p:grpSpPr>
          <a:xfrm>
            <a:off x="1638300" y="3941926"/>
            <a:ext cx="1600200" cy="720725"/>
            <a:chOff x="1638300" y="3941926"/>
            <a:chExt cx="1600200" cy="7207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92E5B5-889D-9540-8684-7A936B5DD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4357851"/>
              <a:ext cx="1600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netid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D6791E45-3462-3346-8FF4-47E6C0AA6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3941926"/>
              <a:ext cx="8595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bits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E7A90F-43A0-C949-B8E3-BBA48A670ED9}"/>
              </a:ext>
            </a:extLst>
          </p:cNvPr>
          <p:cNvGrpSpPr/>
          <p:nvPr/>
        </p:nvGrpSpPr>
        <p:grpSpPr>
          <a:xfrm>
            <a:off x="3238500" y="3941926"/>
            <a:ext cx="3200400" cy="720725"/>
            <a:chOff x="3238500" y="3941926"/>
            <a:chExt cx="3200400" cy="7207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63C15D-18FF-DF4B-8D95-E95573328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0" y="4357851"/>
              <a:ext cx="3200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hostid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97D22850-2D4B-8247-A65A-B50114AE2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825" y="3941926"/>
              <a:ext cx="12698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32-n bits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256833-A329-1C42-8874-1AB67E10A3BA}"/>
              </a:ext>
            </a:extLst>
          </p:cNvPr>
          <p:cNvGrpSpPr/>
          <p:nvPr/>
        </p:nvGrpSpPr>
        <p:grpSpPr>
          <a:xfrm>
            <a:off x="1638300" y="4357851"/>
            <a:ext cx="4800600" cy="1354828"/>
            <a:chOff x="1638300" y="4357851"/>
            <a:chExt cx="4800600" cy="135482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B1F849-ECD6-6548-98E8-4DF8CC2F9FA4}"/>
                </a:ext>
              </a:extLst>
            </p:cNvPr>
            <p:cNvSpPr/>
            <p:nvPr/>
          </p:nvSpPr>
          <p:spPr>
            <a:xfrm>
              <a:off x="1638300" y="4357851"/>
              <a:ext cx="4800600" cy="304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9AA74D-4013-FC47-9E97-55FE51837ABD}"/>
                </a:ext>
              </a:extLst>
            </p:cNvPr>
            <p:cNvSpPr txBox="1"/>
            <p:nvPr/>
          </p:nvSpPr>
          <p:spPr>
            <a:xfrm>
              <a:off x="3393831" y="5343347"/>
              <a:ext cx="1321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IP Address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2C6BFE5B-E1EF-B445-AA1D-5AE6FD088277}"/>
              </a:ext>
            </a:extLst>
          </p:cNvPr>
          <p:cNvSpPr/>
          <p:nvPr/>
        </p:nvSpPr>
        <p:spPr>
          <a:xfrm>
            <a:off x="1623317" y="4746661"/>
            <a:ext cx="4839128" cy="143838"/>
          </a:xfrm>
          <a:custGeom>
            <a:avLst/>
            <a:gdLst>
              <a:gd name="connsiteX0" fmla="*/ 0 w 4839128"/>
              <a:gd name="connsiteY0" fmla="*/ 0 h 143838"/>
              <a:gd name="connsiteX1" fmla="*/ 0 w 4839128"/>
              <a:gd name="connsiteY1" fmla="*/ 143838 h 143838"/>
              <a:gd name="connsiteX2" fmla="*/ 4839128 w 4839128"/>
              <a:gd name="connsiteY2" fmla="*/ 133564 h 143838"/>
              <a:gd name="connsiteX3" fmla="*/ 4839128 w 4839128"/>
              <a:gd name="connsiteY3" fmla="*/ 0 h 14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9128" h="143838">
                <a:moveTo>
                  <a:pt x="0" y="0"/>
                </a:moveTo>
                <a:lnTo>
                  <a:pt x="0" y="143838"/>
                </a:lnTo>
                <a:lnTo>
                  <a:pt x="4839128" y="133564"/>
                </a:lnTo>
                <a:lnTo>
                  <a:pt x="483912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E566F7B0-0A43-FE48-8C8A-404D2E506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993" y="4792964"/>
            <a:ext cx="10134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427089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10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5F3E24F-A7FE-EC43-A656-103A0B3F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7101021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9BEBA8-3E5E-E14C-98C0-079638D6B4C6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08EB0-812E-754E-B5A2-928D4EB9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896"/>
            <a:ext cx="864973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Address Structure (2/2):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Should be the value of 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70D6E-8E6A-2B45-9098-FCAD6206B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624361"/>
            <a:ext cx="7772400" cy="78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choose n?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try different different values on and see how many networks and hosts per network we can have.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D11162-FAF1-8C48-9A04-4E3C55DCC901}"/>
              </a:ext>
            </a:extLst>
          </p:cNvPr>
          <p:cNvGrpSpPr/>
          <p:nvPr/>
        </p:nvGrpSpPr>
        <p:grpSpPr>
          <a:xfrm>
            <a:off x="1638300" y="4794547"/>
            <a:ext cx="1600200" cy="720725"/>
            <a:chOff x="1638300" y="3941926"/>
            <a:chExt cx="1600200" cy="7207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92E5B5-889D-9540-8684-7A936B5DD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4357851"/>
              <a:ext cx="1600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netid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D6791E45-3462-3346-8FF4-47E6C0AA6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3941926"/>
              <a:ext cx="8595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bits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E7A90F-43A0-C949-B8E3-BBA48A670ED9}"/>
              </a:ext>
            </a:extLst>
          </p:cNvPr>
          <p:cNvGrpSpPr/>
          <p:nvPr/>
        </p:nvGrpSpPr>
        <p:grpSpPr>
          <a:xfrm>
            <a:off x="3238500" y="4794547"/>
            <a:ext cx="3200400" cy="720725"/>
            <a:chOff x="3238500" y="3941926"/>
            <a:chExt cx="3200400" cy="7207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63C15D-18FF-DF4B-8D95-E95573328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0" y="4357851"/>
              <a:ext cx="3200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hostid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97D22850-2D4B-8247-A65A-B50114AE2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825" y="3941926"/>
              <a:ext cx="12698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32-n bits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256833-A329-1C42-8874-1AB67E10A3BA}"/>
              </a:ext>
            </a:extLst>
          </p:cNvPr>
          <p:cNvGrpSpPr/>
          <p:nvPr/>
        </p:nvGrpSpPr>
        <p:grpSpPr>
          <a:xfrm>
            <a:off x="1638300" y="5210472"/>
            <a:ext cx="4800600" cy="1354828"/>
            <a:chOff x="1638300" y="4357851"/>
            <a:chExt cx="4800600" cy="135482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B1F849-ECD6-6548-98E8-4DF8CC2F9FA4}"/>
                </a:ext>
              </a:extLst>
            </p:cNvPr>
            <p:cNvSpPr/>
            <p:nvPr/>
          </p:nvSpPr>
          <p:spPr>
            <a:xfrm>
              <a:off x="1638300" y="4357851"/>
              <a:ext cx="4800600" cy="304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9AA74D-4013-FC47-9E97-55FE51837ABD}"/>
                </a:ext>
              </a:extLst>
            </p:cNvPr>
            <p:cNvSpPr txBox="1"/>
            <p:nvPr/>
          </p:nvSpPr>
          <p:spPr>
            <a:xfrm>
              <a:off x="3393831" y="5343347"/>
              <a:ext cx="1321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IP Address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2C6BFE5B-E1EF-B445-AA1D-5AE6FD088277}"/>
              </a:ext>
            </a:extLst>
          </p:cNvPr>
          <p:cNvSpPr/>
          <p:nvPr/>
        </p:nvSpPr>
        <p:spPr>
          <a:xfrm>
            <a:off x="1623317" y="5599282"/>
            <a:ext cx="4839128" cy="143838"/>
          </a:xfrm>
          <a:custGeom>
            <a:avLst/>
            <a:gdLst>
              <a:gd name="connsiteX0" fmla="*/ 0 w 4839128"/>
              <a:gd name="connsiteY0" fmla="*/ 0 h 143838"/>
              <a:gd name="connsiteX1" fmla="*/ 0 w 4839128"/>
              <a:gd name="connsiteY1" fmla="*/ 143838 h 143838"/>
              <a:gd name="connsiteX2" fmla="*/ 4839128 w 4839128"/>
              <a:gd name="connsiteY2" fmla="*/ 133564 h 143838"/>
              <a:gd name="connsiteX3" fmla="*/ 4839128 w 4839128"/>
              <a:gd name="connsiteY3" fmla="*/ 0 h 14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9128" h="143838">
                <a:moveTo>
                  <a:pt x="0" y="0"/>
                </a:moveTo>
                <a:lnTo>
                  <a:pt x="0" y="143838"/>
                </a:lnTo>
                <a:lnTo>
                  <a:pt x="4839128" y="133564"/>
                </a:lnTo>
                <a:lnTo>
                  <a:pt x="483912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E566F7B0-0A43-FE48-8C8A-404D2E506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993" y="5645585"/>
            <a:ext cx="10134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167481-7823-734E-AD8B-B88EB2BD2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3336811"/>
                  </p:ext>
                </p:extLst>
              </p:nvPr>
            </p:nvGraphicFramePr>
            <p:xfrm>
              <a:off x="708454" y="2569507"/>
              <a:ext cx="748304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22">
                      <a:extLst>
                        <a:ext uri="{9D8B030D-6E8A-4147-A177-3AD203B41FA5}">
                          <a16:colId xmlns:a16="http://schemas.microsoft.com/office/drawing/2014/main" val="2555938949"/>
                        </a:ext>
                      </a:extLst>
                    </a:gridCol>
                    <a:gridCol w="3124677">
                      <a:extLst>
                        <a:ext uri="{9D8B030D-6E8A-4147-A177-3AD203B41FA5}">
                          <a16:colId xmlns:a16="http://schemas.microsoft.com/office/drawing/2014/main" val="3478457011"/>
                        </a:ext>
                      </a:extLst>
                    </a:gridCol>
                    <a:gridCol w="3635346">
                      <a:extLst>
                        <a:ext uri="{9D8B030D-6E8A-4147-A177-3AD203B41FA5}">
                          <a16:colId xmlns:a16="http://schemas.microsoft.com/office/drawing/2014/main" val="24827684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 Networks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Hosts / Network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008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611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(4)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oMath>
                          </a14:m>
                          <a:r>
                            <a:rPr lang="en-US" dirty="0"/>
                            <a:t> (~1 billion)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6715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(256)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 (~16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𝑚𝑖𝑙𝑙𝑖𝑜𝑛𝑠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3605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(65,536)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(65,53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910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dirty="0"/>
                                  <m:t> (~16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millions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 (254)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029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167481-7823-734E-AD8B-B88EB2BD2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3336811"/>
                  </p:ext>
                </p:extLst>
              </p:nvPr>
            </p:nvGraphicFramePr>
            <p:xfrm>
              <a:off x="708454" y="2569507"/>
              <a:ext cx="748304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22">
                      <a:extLst>
                        <a:ext uri="{9D8B030D-6E8A-4147-A177-3AD203B41FA5}">
                          <a16:colId xmlns:a16="http://schemas.microsoft.com/office/drawing/2014/main" val="2555938949"/>
                        </a:ext>
                      </a:extLst>
                    </a:gridCol>
                    <a:gridCol w="3124677">
                      <a:extLst>
                        <a:ext uri="{9D8B030D-6E8A-4147-A177-3AD203B41FA5}">
                          <a16:colId xmlns:a16="http://schemas.microsoft.com/office/drawing/2014/main" val="3478457011"/>
                        </a:ext>
                      </a:extLst>
                    </a:gridCol>
                    <a:gridCol w="3635346">
                      <a:extLst>
                        <a:ext uri="{9D8B030D-6E8A-4147-A177-3AD203B41FA5}">
                          <a16:colId xmlns:a16="http://schemas.microsoft.com/office/drawing/2014/main" val="24827684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 Networks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Hosts / Network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008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938596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71" t="-100000" r="-117480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575" t="-100000" r="-697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2611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71" t="-206897" r="-11748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575" t="-206897" r="-697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715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71" t="-306897" r="-11748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575" t="-306897" r="-697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05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71" t="-393333" r="-117480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575" t="-393333" r="-697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910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71" t="-510345" r="-1174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575" t="-510345" r="-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02915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EE3C6D5-7CE7-6D42-86DA-1F1FD6A8A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41" y="3331491"/>
            <a:ext cx="3101546" cy="3475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D05CE6-671E-D24B-9D2E-4CF32CA6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84" y="2973425"/>
            <a:ext cx="3101546" cy="2994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583661-612E-1E41-894F-586A0810B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489" y="2977541"/>
            <a:ext cx="3603010" cy="2994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DD0D8D-A2D5-2E46-8545-5B7EC41F9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867" y="3711412"/>
            <a:ext cx="3101546" cy="2994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6074A1-B451-5846-B9B2-100F6D9BC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79" y="4074768"/>
            <a:ext cx="3101546" cy="3475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78E370-3469-3D4C-B99C-18F20E967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741" y="4432563"/>
            <a:ext cx="3101546" cy="2994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BE5288-C6E7-2843-9C87-504DA1E12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125" y="4462497"/>
            <a:ext cx="3603010" cy="2994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F8217A-22DA-F041-9DBA-CF1712695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27" y="3335607"/>
            <a:ext cx="3615371" cy="3475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9349E5-F36B-7441-8354-1927A6C49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930" y="3718745"/>
            <a:ext cx="3603010" cy="2994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C31CE8B-D0FA-A344-88D3-546080DCF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26" y="4081122"/>
            <a:ext cx="3615371" cy="34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5F3E24F-A7FE-EC43-A656-103A0B3F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7101021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9BEBA8-3E5E-E14C-98C0-079638D6B4C6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08EB0-812E-754E-B5A2-928D4EB9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896"/>
            <a:ext cx="864973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Address Structure (2/2):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Should be the value of 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70D6E-8E6A-2B45-9098-FCAD6206B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624361"/>
            <a:ext cx="7772400" cy="78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choose n?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try different different values on and see how many networks and hosts per network we can have.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D11162-FAF1-8C48-9A04-4E3C55DCC901}"/>
              </a:ext>
            </a:extLst>
          </p:cNvPr>
          <p:cNvGrpSpPr/>
          <p:nvPr/>
        </p:nvGrpSpPr>
        <p:grpSpPr>
          <a:xfrm>
            <a:off x="1638300" y="4794547"/>
            <a:ext cx="1600200" cy="720725"/>
            <a:chOff x="1638300" y="3941926"/>
            <a:chExt cx="1600200" cy="7207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92E5B5-889D-9540-8684-7A936B5DD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4357851"/>
              <a:ext cx="1600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netid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D6791E45-3462-3346-8FF4-47E6C0AA6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3941926"/>
              <a:ext cx="8595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bits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E7A90F-43A0-C949-B8E3-BBA48A670ED9}"/>
              </a:ext>
            </a:extLst>
          </p:cNvPr>
          <p:cNvGrpSpPr/>
          <p:nvPr/>
        </p:nvGrpSpPr>
        <p:grpSpPr>
          <a:xfrm>
            <a:off x="3238500" y="4794547"/>
            <a:ext cx="3200400" cy="720725"/>
            <a:chOff x="3238500" y="3941926"/>
            <a:chExt cx="3200400" cy="7207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63C15D-18FF-DF4B-8D95-E95573328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0" y="4357851"/>
              <a:ext cx="3200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hostid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97D22850-2D4B-8247-A65A-B50114AE2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825" y="3941926"/>
              <a:ext cx="12698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32-n bits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256833-A329-1C42-8874-1AB67E10A3BA}"/>
              </a:ext>
            </a:extLst>
          </p:cNvPr>
          <p:cNvGrpSpPr/>
          <p:nvPr/>
        </p:nvGrpSpPr>
        <p:grpSpPr>
          <a:xfrm>
            <a:off x="1638300" y="5210472"/>
            <a:ext cx="4800600" cy="1354828"/>
            <a:chOff x="1638300" y="4357851"/>
            <a:chExt cx="4800600" cy="135482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B1F849-ECD6-6548-98E8-4DF8CC2F9FA4}"/>
                </a:ext>
              </a:extLst>
            </p:cNvPr>
            <p:cNvSpPr/>
            <p:nvPr/>
          </p:nvSpPr>
          <p:spPr>
            <a:xfrm>
              <a:off x="1638300" y="4357851"/>
              <a:ext cx="4800600" cy="304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9AA74D-4013-FC47-9E97-55FE51837ABD}"/>
                </a:ext>
              </a:extLst>
            </p:cNvPr>
            <p:cNvSpPr txBox="1"/>
            <p:nvPr/>
          </p:nvSpPr>
          <p:spPr>
            <a:xfrm>
              <a:off x="3393831" y="5343347"/>
              <a:ext cx="1321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IP Address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2C6BFE5B-E1EF-B445-AA1D-5AE6FD088277}"/>
              </a:ext>
            </a:extLst>
          </p:cNvPr>
          <p:cNvSpPr/>
          <p:nvPr/>
        </p:nvSpPr>
        <p:spPr>
          <a:xfrm>
            <a:off x="1623317" y="5599282"/>
            <a:ext cx="4839128" cy="143838"/>
          </a:xfrm>
          <a:custGeom>
            <a:avLst/>
            <a:gdLst>
              <a:gd name="connsiteX0" fmla="*/ 0 w 4839128"/>
              <a:gd name="connsiteY0" fmla="*/ 0 h 143838"/>
              <a:gd name="connsiteX1" fmla="*/ 0 w 4839128"/>
              <a:gd name="connsiteY1" fmla="*/ 143838 h 143838"/>
              <a:gd name="connsiteX2" fmla="*/ 4839128 w 4839128"/>
              <a:gd name="connsiteY2" fmla="*/ 133564 h 143838"/>
              <a:gd name="connsiteX3" fmla="*/ 4839128 w 4839128"/>
              <a:gd name="connsiteY3" fmla="*/ 0 h 14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9128" h="143838">
                <a:moveTo>
                  <a:pt x="0" y="0"/>
                </a:moveTo>
                <a:lnTo>
                  <a:pt x="0" y="143838"/>
                </a:lnTo>
                <a:lnTo>
                  <a:pt x="4839128" y="133564"/>
                </a:lnTo>
                <a:lnTo>
                  <a:pt x="483912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E566F7B0-0A43-FE48-8C8A-404D2E506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993" y="5645585"/>
            <a:ext cx="10134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167481-7823-734E-AD8B-B88EB2BD2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5065600"/>
                  </p:ext>
                </p:extLst>
              </p:nvPr>
            </p:nvGraphicFramePr>
            <p:xfrm>
              <a:off x="708454" y="2569507"/>
              <a:ext cx="748304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22">
                      <a:extLst>
                        <a:ext uri="{9D8B030D-6E8A-4147-A177-3AD203B41FA5}">
                          <a16:colId xmlns:a16="http://schemas.microsoft.com/office/drawing/2014/main" val="2555938949"/>
                        </a:ext>
                      </a:extLst>
                    </a:gridCol>
                    <a:gridCol w="3124677">
                      <a:extLst>
                        <a:ext uri="{9D8B030D-6E8A-4147-A177-3AD203B41FA5}">
                          <a16:colId xmlns:a16="http://schemas.microsoft.com/office/drawing/2014/main" val="3478457011"/>
                        </a:ext>
                      </a:extLst>
                    </a:gridCol>
                    <a:gridCol w="3635346">
                      <a:extLst>
                        <a:ext uri="{9D8B030D-6E8A-4147-A177-3AD203B41FA5}">
                          <a16:colId xmlns:a16="http://schemas.microsoft.com/office/drawing/2014/main" val="24827684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 Networks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Hosts / Network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008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611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(4)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oMath>
                          </a14:m>
                          <a:r>
                            <a:rPr lang="en-US" dirty="0"/>
                            <a:t> (~1 billion)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6715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(256)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dirty="0"/>
                                  <m:t> (~16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millions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3605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(65,536)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(65,53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910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dirty="0"/>
                                  <m:t> (~16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millions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 (254)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029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167481-7823-734E-AD8B-B88EB2BD2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5065600"/>
                  </p:ext>
                </p:extLst>
              </p:nvPr>
            </p:nvGraphicFramePr>
            <p:xfrm>
              <a:off x="708454" y="2569507"/>
              <a:ext cx="748304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22">
                      <a:extLst>
                        <a:ext uri="{9D8B030D-6E8A-4147-A177-3AD203B41FA5}">
                          <a16:colId xmlns:a16="http://schemas.microsoft.com/office/drawing/2014/main" val="2555938949"/>
                        </a:ext>
                      </a:extLst>
                    </a:gridCol>
                    <a:gridCol w="3124677">
                      <a:extLst>
                        <a:ext uri="{9D8B030D-6E8A-4147-A177-3AD203B41FA5}">
                          <a16:colId xmlns:a16="http://schemas.microsoft.com/office/drawing/2014/main" val="3478457011"/>
                        </a:ext>
                      </a:extLst>
                    </a:gridCol>
                    <a:gridCol w="3635346">
                      <a:extLst>
                        <a:ext uri="{9D8B030D-6E8A-4147-A177-3AD203B41FA5}">
                          <a16:colId xmlns:a16="http://schemas.microsoft.com/office/drawing/2014/main" val="24827684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 Networks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Hosts / Network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008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938596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71" t="-100000" r="-117480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575" t="-100000" r="-697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2611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71" t="-206897" r="-11748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575" t="-206897" r="-697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6715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71" t="-306897" r="-11748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575" t="-306897" r="-697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05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71" t="-393333" r="-117480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575" t="-393333" r="-697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910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71" t="-510345" r="-1174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575" t="-510345" r="-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0291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2203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5F3E24F-A7FE-EC43-A656-103A0B3F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9BEBA8-3E5E-E14C-98C0-079638D6B4C6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08EB0-812E-754E-B5A2-928D4EB9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896"/>
            <a:ext cx="81915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Addresses : A Compromise …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70D6E-8E6A-2B45-9098-FCAD6206B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11772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different classes of addresses</a:t>
            </a: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BADC89-6904-CC4F-8487-6B087BCFD74B}"/>
              </a:ext>
            </a:extLst>
          </p:cNvPr>
          <p:cNvGrpSpPr/>
          <p:nvPr/>
        </p:nvGrpSpPr>
        <p:grpSpPr>
          <a:xfrm>
            <a:off x="2628900" y="1642984"/>
            <a:ext cx="5181600" cy="722313"/>
            <a:chOff x="2628900" y="1284636"/>
            <a:chExt cx="5181600" cy="7223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91FC0-57E2-4843-ABD7-31E1E8FA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1700561"/>
              <a:ext cx="381000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92E5B5-889D-9540-8684-7A936B5DD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900" y="1700561"/>
              <a:ext cx="1600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netid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63C15D-18FF-DF4B-8D95-E95573328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1700561"/>
              <a:ext cx="3200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hostid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D6791E45-3462-3346-8FF4-47E6C0AA6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8825" y="1284636"/>
              <a:ext cx="776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7bits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97D22850-2D4B-8247-A65A-B50114AE2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425" y="1284636"/>
              <a:ext cx="1004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 bits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61888C-24DB-EC4B-B0A2-EB53A3E483DB}"/>
              </a:ext>
            </a:extLst>
          </p:cNvPr>
          <p:cNvGrpSpPr/>
          <p:nvPr/>
        </p:nvGrpSpPr>
        <p:grpSpPr>
          <a:xfrm>
            <a:off x="2628900" y="2479597"/>
            <a:ext cx="5181600" cy="723900"/>
            <a:chOff x="2628900" y="2121249"/>
            <a:chExt cx="5181600" cy="723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5778EF-8FA4-9742-BAFD-832CE0E09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2537174"/>
              <a:ext cx="381000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3FE781-2BF2-644B-B9CB-B58FC72B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900" y="2537174"/>
              <a:ext cx="1600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netid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D12E95-EF6A-D14F-B7C5-1B7A9FD93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100" y="2537174"/>
              <a:ext cx="2819400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hostid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AC160A67-7055-7E43-AFC6-C90CC2656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213" y="2121249"/>
              <a:ext cx="10048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 bits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1A3C8BB7-58C6-0B46-A28A-9650DFC72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025" y="2121249"/>
              <a:ext cx="1004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 bits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7EA06D-22CC-2C40-9B11-BCCE1B2D9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900" y="2538761"/>
              <a:ext cx="381000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AC7F5F-42B3-3942-9609-0B89FC618002}"/>
              </a:ext>
            </a:extLst>
          </p:cNvPr>
          <p:cNvGrpSpPr/>
          <p:nvPr/>
        </p:nvGrpSpPr>
        <p:grpSpPr>
          <a:xfrm>
            <a:off x="2628900" y="3316209"/>
            <a:ext cx="5181600" cy="725488"/>
            <a:chOff x="2628900" y="2957861"/>
            <a:chExt cx="5181600" cy="72548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509D0E-2F1A-B34D-AD87-D38F4F03C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373786"/>
              <a:ext cx="381000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955DA1-83EB-2E41-942C-E7EF0AAD6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900" y="3373786"/>
              <a:ext cx="1600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netid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8260B1-61CC-2D4F-B477-9179E53F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100" y="3373786"/>
              <a:ext cx="2438400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hostid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3222D0F7-E0C6-464B-B6DD-2FD061AD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213" y="2957861"/>
              <a:ext cx="10048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21 bits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D15A8DF8-5D12-9F40-BE5A-91899A832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1025" y="2957861"/>
              <a:ext cx="8524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 bits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5E468C-2DCC-0740-8D9D-5D26F5346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900" y="3375374"/>
              <a:ext cx="381000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3A94F3-1280-1C4C-A916-E96A26105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900" y="3376961"/>
              <a:ext cx="381000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E0EC38-700A-F24C-99DB-A1DBDB7D5E8A}"/>
              </a:ext>
            </a:extLst>
          </p:cNvPr>
          <p:cNvGrpSpPr/>
          <p:nvPr/>
        </p:nvGrpSpPr>
        <p:grpSpPr>
          <a:xfrm>
            <a:off x="2628900" y="4229022"/>
            <a:ext cx="5181600" cy="727075"/>
            <a:chOff x="2628900" y="3870674"/>
            <a:chExt cx="5181600" cy="7270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203F01-6862-DF44-81B9-5B80C8FD7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4286599"/>
              <a:ext cx="381000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1A4E0F-DAAB-4B41-ABD6-1919B593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900" y="4286599"/>
              <a:ext cx="3657600" cy="309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Multicast group ID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8BEAE5E1-3AA9-DF4E-93CB-34D79AF16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13" y="3870674"/>
              <a:ext cx="10048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28 bits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5A4906-D348-ED49-831B-99B37AFF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900" y="4288186"/>
              <a:ext cx="381000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DDC653-698B-D14B-808B-97F5A5553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900" y="4289774"/>
              <a:ext cx="381000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D732EC-ADD3-CA4B-8CB4-51B3B68A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900" y="4291361"/>
              <a:ext cx="381000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9CB33D8-7EFD-4C46-8006-FF88334D21BE}"/>
              </a:ext>
            </a:extLst>
          </p:cNvPr>
          <p:cNvGrpSpPr/>
          <p:nvPr/>
        </p:nvGrpSpPr>
        <p:grpSpPr>
          <a:xfrm>
            <a:off x="2628900" y="5065634"/>
            <a:ext cx="5181600" cy="728663"/>
            <a:chOff x="2628900" y="4707286"/>
            <a:chExt cx="5181600" cy="72866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DD978A-DC9C-1E46-844E-778AE3C3C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5123211"/>
              <a:ext cx="381000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17485B-6B23-164B-ABAB-1EE49F001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900" y="5123211"/>
              <a:ext cx="3276600" cy="311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Future use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90C7B073-D4B9-4D47-BC95-A9EBD672A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13" y="4707286"/>
              <a:ext cx="10048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27 bits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6A52A0-7158-EA4F-AE49-C75C4766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900" y="5124799"/>
              <a:ext cx="381000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6FBF440-B711-EA48-8B24-1B55C9D16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900" y="5126386"/>
              <a:ext cx="381000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484123D-A595-0849-86DC-D7C352559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900" y="5127974"/>
              <a:ext cx="381000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1740D46-6B63-F946-B092-01E03BEFB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900" y="5129561"/>
              <a:ext cx="381000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57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5F3E24F-A7FE-EC43-A656-103A0B3F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9BEBA8-3E5E-E14C-98C0-079638D6B4C6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08EB0-812E-754E-B5A2-928D4EB9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42" y="255896"/>
            <a:ext cx="4533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Range By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70D6E-8E6A-2B45-9098-FCAD6206B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32976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Ranges for the dotted decimal notation: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.X.Y.Z</a:t>
            </a: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 : 0     - 127*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 : 128 - 191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 : 192 - 223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 : 224 - 239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E : 240 - 254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364F66-E32D-AE40-A868-6D13E5C563E9}"/>
              </a:ext>
            </a:extLst>
          </p:cNvPr>
          <p:cNvSpPr/>
          <p:nvPr/>
        </p:nvSpPr>
        <p:spPr>
          <a:xfrm>
            <a:off x="6462584" y="1200575"/>
            <a:ext cx="506627" cy="53134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7501038-749C-7442-8483-D541586F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E26FAA-3AB8-2243-A586-F3AB74FF0F8D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35</a:t>
            </a:fld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1026">
            <a:extLst>
              <a:ext uri="{FF2B5EF4-FFF2-40B4-BE49-F238E27FC236}">
                <a16:creationId xmlns:a16="http://schemas.microsoft.com/office/drawing/2014/main" id="{0FFD4000-440D-6247-8B1F-2E2143B4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4620"/>
            <a:ext cx="6704013" cy="58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Special/Reserved Internet Addresses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27">
                <a:extLst>
                  <a:ext uri="{FF2B5EF4-FFF2-40B4-BE49-F238E27FC236}">
                    <a16:creationId xmlns:a16="http://schemas.microsoft.com/office/drawing/2014/main" id="{EC6C76CE-A8C0-564A-B12B-E9BB26E20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1434269"/>
                <a:ext cx="8839200" cy="4158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host</a:t>
                </a:r>
              </a:p>
              <a:p>
                <a:pPr marL="342900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host</a:t>
                </a:r>
              </a:p>
              <a:p>
                <a:pPr marL="342900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broadcast</a:t>
                </a:r>
              </a:p>
              <a:p>
                <a:pPr marL="342900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Remote broadcast</a:t>
                </a:r>
              </a:p>
              <a:p>
                <a:pPr marL="342900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Loopback              127.X.X.X</a:t>
                </a:r>
              </a:p>
              <a:p>
                <a:pPr marL="342900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Address Translation:</a:t>
                </a:r>
              </a:p>
              <a:p>
                <a:pPr marL="800100" lvl="1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used internally (not on Internet)</a:t>
                </a:r>
              </a:p>
              <a:p>
                <a:pPr marL="1257300" lvl="2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10.0.0.0       - 10.255.255.255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p>
                    </m:sSup>
                    <m:r>
                      <a:rPr lang="en-US" sz="2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~16 millions hosts)</a:t>
                </a:r>
              </a:p>
              <a:p>
                <a:pPr marL="1257300" lvl="2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172.16.0.0.  - 172.31.255.255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sup>
                    </m:sSup>
                    <m:r>
                      <a:rPr lang="en-US" sz="2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~1 million hosts)</a:t>
                </a:r>
              </a:p>
              <a:p>
                <a:pPr marL="1257300" lvl="2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192.168.0.0 – 192.168.255.255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~ 64K)</a:t>
                </a:r>
                <a:endPara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70000"/>
                  </a:lnSpc>
                  <a:spcBef>
                    <a:spcPct val="20000"/>
                  </a:spcBef>
                  <a:buFontTx/>
                  <a:buChar char="•"/>
                </a:pPr>
                <a:endPara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1027">
                <a:extLst>
                  <a:ext uri="{FF2B5EF4-FFF2-40B4-BE49-F238E27FC236}">
                    <a16:creationId xmlns:a16="http://schemas.microsoft.com/office/drawing/2014/main" id="{EC6C76CE-A8C0-564A-B12B-E9BB26E20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434269"/>
                <a:ext cx="8839200" cy="4158144"/>
              </a:xfrm>
              <a:prstGeom prst="rect">
                <a:avLst/>
              </a:prstGeom>
              <a:blipFill>
                <a:blip r:embed="rId2"/>
                <a:stretch>
                  <a:fillRect l="-1293" t="-4268" b="-27744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6CE6FAF-E2E2-E84E-AB02-2B530FBB690A}"/>
              </a:ext>
            </a:extLst>
          </p:cNvPr>
          <p:cNvGrpSpPr/>
          <p:nvPr/>
        </p:nvGrpSpPr>
        <p:grpSpPr>
          <a:xfrm>
            <a:off x="3810000" y="1015032"/>
            <a:ext cx="5105400" cy="720725"/>
            <a:chOff x="3810000" y="1641475"/>
            <a:chExt cx="5105400" cy="720725"/>
          </a:xfrm>
        </p:grpSpPr>
        <p:sp>
          <p:nvSpPr>
            <p:cNvPr id="5" name="Rectangle 1030">
              <a:extLst>
                <a:ext uri="{FF2B5EF4-FFF2-40B4-BE49-F238E27FC236}">
                  <a16:creationId xmlns:a16="http://schemas.microsoft.com/office/drawing/2014/main" id="{E73D7A6D-B31C-044B-B44B-196762986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057400"/>
              <a:ext cx="5105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000000000000…..000000000000000000</a:t>
              </a:r>
            </a:p>
          </p:txBody>
        </p:sp>
        <p:sp>
          <p:nvSpPr>
            <p:cNvPr id="6" name="Text Box 1032">
              <a:extLst>
                <a:ext uri="{FF2B5EF4-FFF2-40B4-BE49-F238E27FC236}">
                  <a16:creationId xmlns:a16="http://schemas.microsoft.com/office/drawing/2014/main" id="{278E9A77-5967-9C41-9F10-862E1FEF3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25" y="1641475"/>
              <a:ext cx="1004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32 bits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1D9D4B-928A-F249-8E41-8AA7BDED632E}"/>
              </a:ext>
            </a:extLst>
          </p:cNvPr>
          <p:cNvGrpSpPr/>
          <p:nvPr/>
        </p:nvGrpSpPr>
        <p:grpSpPr>
          <a:xfrm>
            <a:off x="3810000" y="2241066"/>
            <a:ext cx="5105400" cy="306387"/>
            <a:chOff x="3810000" y="2894013"/>
            <a:chExt cx="5105400" cy="306387"/>
          </a:xfrm>
        </p:grpSpPr>
        <p:sp>
          <p:nvSpPr>
            <p:cNvPr id="7" name="Rectangle 1034">
              <a:extLst>
                <a:ext uri="{FF2B5EF4-FFF2-40B4-BE49-F238E27FC236}">
                  <a16:creationId xmlns:a16="http://schemas.microsoft.com/office/drawing/2014/main" id="{474175FA-FFA4-3543-B03C-70BF9DA7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894013"/>
              <a:ext cx="2286000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00000….0000000</a:t>
              </a:r>
            </a:p>
          </p:txBody>
        </p:sp>
        <p:sp>
          <p:nvSpPr>
            <p:cNvPr id="8" name="Rectangle 1035">
              <a:extLst>
                <a:ext uri="{FF2B5EF4-FFF2-40B4-BE49-F238E27FC236}">
                  <a16:creationId xmlns:a16="http://schemas.microsoft.com/office/drawing/2014/main" id="{C23118C4-5688-B240-BFF4-EAF379773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894013"/>
              <a:ext cx="2819400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hostid</a:t>
              </a:r>
            </a:p>
          </p:txBody>
        </p:sp>
      </p:grpSp>
      <p:sp>
        <p:nvSpPr>
          <p:cNvPr id="9" name="Rectangle 1041">
            <a:extLst>
              <a:ext uri="{FF2B5EF4-FFF2-40B4-BE49-F238E27FC236}">
                <a16:creationId xmlns:a16="http://schemas.microsoft.com/office/drawing/2014/main" id="{EE9E7435-E6BD-824E-8F17-C2B2E87A8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971662"/>
            <a:ext cx="51054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1111111111111…..11111111111111111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7958A2-D56B-EE47-9C38-56F1115E7F87}"/>
              </a:ext>
            </a:extLst>
          </p:cNvPr>
          <p:cNvGrpSpPr/>
          <p:nvPr/>
        </p:nvGrpSpPr>
        <p:grpSpPr>
          <a:xfrm>
            <a:off x="3810000" y="3778456"/>
            <a:ext cx="5105400" cy="309562"/>
            <a:chOff x="3810000" y="4643438"/>
            <a:chExt cx="5105400" cy="309562"/>
          </a:xfrm>
        </p:grpSpPr>
        <p:sp>
          <p:nvSpPr>
            <p:cNvPr id="10" name="Rectangle 1047">
              <a:extLst>
                <a:ext uri="{FF2B5EF4-FFF2-40B4-BE49-F238E27FC236}">
                  <a16:creationId xmlns:a16="http://schemas.microsoft.com/office/drawing/2014/main" id="{924A1925-56CF-814B-9351-72549F202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643438"/>
              <a:ext cx="3657600" cy="309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11111111111…..111111111</a:t>
              </a:r>
            </a:p>
          </p:txBody>
        </p:sp>
        <p:sp>
          <p:nvSpPr>
            <p:cNvPr id="11" name="Rectangle 1051">
              <a:extLst>
                <a:ext uri="{FF2B5EF4-FFF2-40B4-BE49-F238E27FC236}">
                  <a16:creationId xmlns:a16="http://schemas.microsoft.com/office/drawing/2014/main" id="{0CA6DD8F-9106-624B-8AA4-589FA9A6A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648200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NetID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5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5998779-28AB-0D49-B65A-27F46E15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7962" y="56388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893EEA7-32C1-444C-9451-465DFA41409B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36</a:t>
            </a:fld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A84899-4968-A64C-97CA-9097A7938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24699" cy="76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Addresses (Cont’</a:t>
            </a:r>
            <a:r>
              <a:rPr lang="en-US" altLang="ja-JP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56FDA4-1686-8140-9027-571F9B23A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62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Unicast addresses (Classes A, B, and C)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 addresses (Class D)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7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 subnet?</a:t>
            </a:r>
          </a:p>
          <a:p>
            <a:r>
              <a:rPr lang="en-US" dirty="0"/>
              <a:t>Why subnetting?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is subnetting done?</a:t>
            </a:r>
          </a:p>
          <a:p>
            <a:pPr lvl="1"/>
            <a:r>
              <a:rPr lang="en-US" dirty="0"/>
              <a:t>A key tool: the </a:t>
            </a:r>
            <a:r>
              <a:rPr lang="en-US" b="1" dirty="0">
                <a:solidFill>
                  <a:srgbClr val="00B0F0"/>
                </a:solidFill>
              </a:rPr>
              <a:t>subnet mask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5.6.2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</a:p>
        </p:txBody>
      </p:sp>
    </p:spTree>
    <p:extLst>
      <p:ext uri="{BB962C8B-B14F-4D97-AF65-F5344CB8AC3E}">
        <p14:creationId xmlns:p14="http://schemas.microsoft.com/office/powerpoint/2010/main" val="2850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3FB0CC6-C1E4-9F4F-B708-D821E29B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5059626-154D-8E42-A3B5-0B64AC057F2A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765A9-A77F-9C48-AF1A-1278D9C4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216403"/>
            <a:ext cx="1977947" cy="52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43C89-2662-EF4C-BD17-DC18378C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31" y="12525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What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 subnet?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a network that is part of another larger network (the subnet uses a subset of the addressing space of the network).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Example: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Auburn is assigned the network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netid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131.204.0.0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Auburn network is a class B network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Why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subnetting 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class A (or even Class B) network has a large number of hosts (16M for Class A and 65,534 for a Class B)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general, hosts on the same network will share a </a:t>
            </a:r>
            <a:r>
              <a:rPr lang="en-US" sz="2000" b="1" dirty="0">
                <a:solidFill>
                  <a:srgbClr val="00B0F0"/>
                </a:solidFill>
              </a:rPr>
              <a:t>broadcast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medium. 65,534 hosts are too many to share a medium.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is it done 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Notion of </a:t>
            </a:r>
            <a:r>
              <a:rPr lang="en-US" sz="2000" b="1" dirty="0">
                <a:solidFill>
                  <a:srgbClr val="00B0F0"/>
                </a:solidFill>
              </a:rPr>
              <a:t>subnet mask</a:t>
            </a:r>
          </a:p>
        </p:txBody>
      </p:sp>
    </p:spTree>
    <p:extLst>
      <p:ext uri="{BB962C8B-B14F-4D97-AF65-F5344CB8AC3E}">
        <p14:creationId xmlns:p14="http://schemas.microsoft.com/office/powerpoint/2010/main" val="39221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1875D-490A-3147-9DDF-C580A8A6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46DCF52-D0D7-DD4F-B6CF-5E0921B53A45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869CCF-39D8-844F-A88E-A44ACF0F6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185118"/>
            <a:ext cx="3406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Subnetting (RFC 950)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502EDA-2BEF-9F4C-A6B5-96EC3C1F1F81}"/>
              </a:ext>
            </a:extLst>
          </p:cNvPr>
          <p:cNvGrpSpPr/>
          <p:nvPr/>
        </p:nvGrpSpPr>
        <p:grpSpPr>
          <a:xfrm>
            <a:off x="2590800" y="1152520"/>
            <a:ext cx="5181600" cy="723900"/>
            <a:chOff x="2590800" y="1981200"/>
            <a:chExt cx="5181600" cy="723900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4F143756-DEBD-244D-B49C-E71B44BB3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97125"/>
              <a:ext cx="381000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0006AE8-3708-BE4B-B984-19BE3CA7E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397125"/>
              <a:ext cx="1600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netid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C7E0B89-E822-8442-9070-434DAB69D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2397125"/>
              <a:ext cx="2819400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hostid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CE126B85-7E2B-A44D-86E9-6CEF23350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7113" y="1981200"/>
              <a:ext cx="10048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14 bits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249A91BC-F670-B647-89DC-F6CA842EF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1981200"/>
              <a:ext cx="1004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16 bits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AC8DD5BD-E815-864A-BAE0-529C61E43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2398713"/>
              <a:ext cx="381000" cy="306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sp>
        <p:nvSpPr>
          <p:cNvPr id="12" name="Text Box 9">
            <a:extLst>
              <a:ext uri="{FF2B5EF4-FFF2-40B4-BE49-F238E27FC236}">
                <a16:creationId xmlns:a16="http://schemas.microsoft.com/office/drawing/2014/main" id="{220790CB-5B98-3F4C-92B0-81F43F918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498595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Class B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9C9FE454-F496-9848-97A7-F7756F15C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99072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A127A6C2-7068-BB41-99D0-3ECC04A27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14312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CC96744E-18AB-784F-93A1-75A991F16E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199072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FDBBF3FC-DF2C-F748-B6D2-23F53DF52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1932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363768-DD16-C847-9114-324A5C102A77}"/>
              </a:ext>
            </a:extLst>
          </p:cNvPr>
          <p:cNvGrpSpPr/>
          <p:nvPr/>
        </p:nvGrpSpPr>
        <p:grpSpPr>
          <a:xfrm>
            <a:off x="4953000" y="2519352"/>
            <a:ext cx="3352584" cy="722313"/>
            <a:chOff x="4953000" y="3505200"/>
            <a:chExt cx="3352584" cy="722313"/>
          </a:xfrm>
        </p:grpSpPr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30CE1089-0108-AE43-99AD-BF4ED405C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3921125"/>
              <a:ext cx="2819400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netid            hostid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E36C9052-1C98-594C-A0DD-EDC6C5FEC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3505200"/>
              <a:ext cx="30636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/>
                <a:t>m bits       32-16-m bits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F9AA97CA-6511-D842-BAA5-5E12A7079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392271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Text Box 17">
            <a:extLst>
              <a:ext uri="{FF2B5EF4-FFF2-40B4-BE49-F238E27FC236}">
                <a16:creationId xmlns:a16="http://schemas.microsoft.com/office/drawing/2014/main" id="{048ABE1D-542C-764E-B484-4C9B7A3A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80" y="3717915"/>
            <a:ext cx="39603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Example : Subnet AU network</a:t>
            </a:r>
          </a:p>
          <a:p>
            <a:r>
              <a:rPr lang="en-US"/>
              <a:t>	131.204.0.0</a:t>
            </a:r>
            <a:endParaRPr lang="en-US" dirty="0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B88546F5-FBBC-AA4B-A825-4B9CAE9E9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903653"/>
            <a:ext cx="281940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netid            hostid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54851640-8AAA-0548-ADAB-A9FA5B76D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3487728"/>
            <a:ext cx="8595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5 bits</a:t>
            </a:r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5696E394-8EC7-E24C-A4BD-5E6A2F1D3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90524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685E5E-3ACE-AD4A-A5D2-F12E6FE65CA7}"/>
              </a:ext>
            </a:extLst>
          </p:cNvPr>
          <p:cNvSpPr txBox="1"/>
          <p:nvPr/>
        </p:nvSpPr>
        <p:spPr>
          <a:xfrm>
            <a:off x="552358" y="2943215"/>
            <a:ext cx="379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divide the 16 bits addressing space</a:t>
            </a:r>
          </a:p>
        </p:txBody>
      </p:sp>
      <p:sp>
        <p:nvSpPr>
          <p:cNvPr id="27" name="Text Box 19">
            <a:extLst>
              <a:ext uri="{FF2B5EF4-FFF2-40B4-BE49-F238E27FC236}">
                <a16:creationId xmlns:a16="http://schemas.microsoft.com/office/drawing/2014/main" id="{F96EEE75-F09A-BF45-ACE1-6ADD697CE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69" y="3454388"/>
            <a:ext cx="10020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11 bits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8FBD65-5903-3449-BBAD-2D298F038705}"/>
              </a:ext>
            </a:extLst>
          </p:cNvPr>
          <p:cNvSpPr txBox="1"/>
          <p:nvPr/>
        </p:nvSpPr>
        <p:spPr>
          <a:xfrm>
            <a:off x="288924" y="4626024"/>
            <a:ext cx="8855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Problem</a:t>
            </a:r>
            <a:r>
              <a:rPr lang="en-US" dirty="0"/>
              <a:t> : How to know the number m of bits of the </a:t>
            </a:r>
            <a:r>
              <a:rPr lang="en-US" b="1" dirty="0">
                <a:solidFill>
                  <a:srgbClr val="00B0F0"/>
                </a:solidFill>
              </a:rPr>
              <a:t>subnet ID</a:t>
            </a:r>
            <a:r>
              <a:rPr lang="en-US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example, the subnet ID has 16 bits + 5 bits = 21 bits…..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Answer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b="1" dirty="0">
                <a:solidFill>
                  <a:srgbClr val="00B0F0"/>
                </a:solidFill>
              </a:rPr>
              <a:t>subnet mask</a:t>
            </a:r>
            <a:r>
              <a:rPr lang="en-US" dirty="0"/>
              <a:t> that is a binary number starting with 21 ones and finishing with 11 zeros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the </a:t>
            </a:r>
            <a:r>
              <a:rPr lang="en-US" b="1" dirty="0">
                <a:solidFill>
                  <a:srgbClr val="00B0F0"/>
                </a:solidFill>
              </a:rPr>
              <a:t>subnet mask </a:t>
            </a:r>
            <a:r>
              <a:rPr lang="en-US" dirty="0"/>
              <a:t>= </a:t>
            </a:r>
            <a:r>
              <a:rPr lang="en-US" b="1" dirty="0">
                <a:solidFill>
                  <a:srgbClr val="00B0F0"/>
                </a:solidFill>
              </a:rPr>
              <a:t>1111 1111 1111 1111 1111 1</a:t>
            </a:r>
            <a:r>
              <a:rPr lang="en-US" dirty="0"/>
              <a:t>000 0000 0000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Subnet ID = IP Address &amp; subnet Mask   (</a:t>
            </a:r>
            <a:r>
              <a:rPr lang="en-US" sz="2400" b="1" dirty="0">
                <a:solidFill>
                  <a:srgbClr val="FF0000"/>
                </a:solidFill>
              </a:rPr>
              <a:t>Bitwise AND</a:t>
            </a:r>
            <a:r>
              <a:rPr lang="en-US" sz="24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43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6" grpId="0" animBg="1"/>
      <p:bldP spid="20" grpId="0"/>
      <p:bldP spid="21" grpId="0" animBg="1"/>
      <p:bldP spid="22" grpId="0"/>
      <p:bldP spid="24" grpId="0"/>
      <p:bldP spid="27" grpId="0"/>
      <p:bldP spid="2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8616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4</a:t>
            </a:fld>
            <a:endParaRPr lang="en-US" sz="1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3146" y="203972"/>
            <a:ext cx="8839200" cy="50963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 spc="-45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charset="0"/>
              </a:rPr>
              <a:t>Where in the OSI Reference Model ?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4413" y="2741613"/>
            <a:ext cx="4113212" cy="763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Transport Layer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0" y="3503613"/>
            <a:ext cx="4113213" cy="763587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Network Layer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87588" y="4265613"/>
            <a:ext cx="4113212" cy="763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Link Layer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286000" y="5027613"/>
            <a:ext cx="4113213" cy="7635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Physical Layer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286000" y="1981200"/>
            <a:ext cx="4113213" cy="7635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Session Layer</a:t>
            </a:r>
          </a:p>
        </p:txBody>
      </p:sp>
    </p:spTree>
    <p:extLst>
      <p:ext uri="{BB962C8B-B14F-4D97-AF65-F5344CB8AC3E}">
        <p14:creationId xmlns:p14="http://schemas.microsoft.com/office/powerpoint/2010/main" val="21610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84446B8B-19F6-AA48-B3F1-99A68F9DA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0" y="0"/>
            <a:ext cx="2175881" cy="77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 Mask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708E4-EE11-7645-987D-11C9688AF0B8}"/>
              </a:ext>
            </a:extLst>
          </p:cNvPr>
          <p:cNvSpPr txBox="1"/>
          <p:nvPr/>
        </p:nvSpPr>
        <p:spPr>
          <a:xfrm>
            <a:off x="288925" y="1021868"/>
            <a:ext cx="829778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Example 1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subnet ID of IP address  131.204.65.34 if the subnet mask is </a:t>
            </a:r>
            <a:r>
              <a:rPr lang="en-US" sz="1600" dirty="0">
                <a:solidFill>
                  <a:srgbClr val="00B0F0"/>
                </a:solidFill>
              </a:rPr>
              <a:t>255.255.255.0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- 131.204.65.34  = 1000 0011 1100 1100 0100 0001 0010 0010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- 255.255.255.0  = </a:t>
            </a:r>
            <a:r>
              <a:rPr lang="en-US" sz="1600" dirty="0">
                <a:solidFill>
                  <a:srgbClr val="00B0F0"/>
                </a:solidFill>
              </a:rPr>
              <a:t>1111 1111 1111 1111 1111 1111 </a:t>
            </a:r>
            <a:r>
              <a:rPr lang="en-US" sz="1600" dirty="0">
                <a:solidFill>
                  <a:srgbClr val="FF0000"/>
                </a:solidFill>
              </a:rPr>
              <a:t>0000 0000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Subnet ID = Bitwise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IP&amp;Mask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Bitwise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IP&amp;Mask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1000 0011 1100 1100 0100 0001 0000 0000 = </a:t>
            </a:r>
            <a:r>
              <a:rPr lang="en-US" sz="1600" b="1" dirty="0">
                <a:solidFill>
                  <a:srgbClr val="00B0F0"/>
                </a:solidFill>
              </a:rPr>
              <a:t>131.204.65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.0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Subnet ID = </a:t>
            </a:r>
            <a:r>
              <a:rPr lang="en-US" sz="1600" b="1" dirty="0">
                <a:solidFill>
                  <a:srgbClr val="00B0F0"/>
                </a:solidFill>
              </a:rPr>
              <a:t>131.204.65.0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rgbClr val="00B0F0"/>
                </a:solidFill>
              </a:rPr>
              <a:t>Example 2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subnet ID of IP address  131.204.65.34 if the subnet mask is </a:t>
            </a:r>
            <a:r>
              <a:rPr lang="en-US" sz="1600" dirty="0">
                <a:solidFill>
                  <a:srgbClr val="00B0F0"/>
                </a:solidFill>
              </a:rPr>
              <a:t>255.255.255.240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- 131.204.65.34     = 1000 0011 1100 1100 0100 0001 0010 0010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- 255.255.255.240  = </a:t>
            </a:r>
            <a:r>
              <a:rPr lang="en-US" sz="1600" dirty="0">
                <a:solidFill>
                  <a:srgbClr val="00B0F0"/>
                </a:solidFill>
              </a:rPr>
              <a:t>1111 1111 1111 1111 1111 1111 1111</a:t>
            </a:r>
            <a:r>
              <a:rPr lang="en-US" sz="1600" dirty="0">
                <a:solidFill>
                  <a:srgbClr val="FF0000"/>
                </a:solidFill>
              </a:rPr>
              <a:t> 0000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Subnet ID = Bitwise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IP&amp;Mask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Bitwise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IP&amp;Mask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= 1000 0011 1100 1100 0100 0001 0010 0000 = </a:t>
            </a:r>
            <a:r>
              <a:rPr lang="en-US" sz="1600" b="1" dirty="0">
                <a:solidFill>
                  <a:srgbClr val="00B0F0"/>
                </a:solidFill>
              </a:rPr>
              <a:t>131.204.65.32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rgbClr val="00B0F0"/>
                </a:solidFill>
              </a:rPr>
              <a:t>Example 3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subnet ID of IP address  131.204.65.34 if the subnet mask is </a:t>
            </a:r>
            <a:r>
              <a:rPr lang="en-US" sz="1600" dirty="0">
                <a:solidFill>
                  <a:srgbClr val="00B0F0"/>
                </a:solidFill>
              </a:rPr>
              <a:t>255.255.240.0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- 131.204.65.34     = 1000 0011 1100 1100 0100 0001 0010 0010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- 255.255.240.0     = </a:t>
            </a:r>
            <a:r>
              <a:rPr lang="en-US" sz="1600" dirty="0">
                <a:solidFill>
                  <a:srgbClr val="00B0F0"/>
                </a:solidFill>
              </a:rPr>
              <a:t>1111 1111 1111 1111 1111 </a:t>
            </a:r>
            <a:r>
              <a:rPr lang="en-US" sz="1600" dirty="0">
                <a:solidFill>
                  <a:srgbClr val="FF0000"/>
                </a:solidFill>
              </a:rPr>
              <a:t>0000 0000 0000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Subnet ID = Bitwise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IP&amp;Mask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Bitwise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IP&amp;Mask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= 1000 0011 1100 1100 0100 0000 0000 0000 = </a:t>
            </a:r>
            <a:r>
              <a:rPr lang="en-US" sz="1600" b="1" dirty="0">
                <a:solidFill>
                  <a:srgbClr val="00B0F0"/>
                </a:solidFill>
              </a:rPr>
              <a:t>131.204.64.0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8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bldLvl="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FE6E75EC-7E9E-9F4F-8F33-63429424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0EAF6C8-6C8D-9C4B-852B-40C19FBCAB78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4446B8B-19F6-AA48-B3F1-99A68F9DA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0" y="0"/>
            <a:ext cx="8786820" cy="77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Whether Two IP Addresses Are on the Same Subnet</a:t>
            </a: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433AD3C5-E952-A047-9EEB-8839D6A6D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327275"/>
            <a:ext cx="8470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:         IP</a:t>
            </a:r>
            <a:r>
              <a:rPr lang="en-US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IP</a:t>
            </a:r>
            <a:r>
              <a:rPr lang="en-US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8C618A9B-2F70-5D47-9838-ADF4B3E6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8400"/>
            <a:ext cx="1981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D8CB0FF6-785C-B343-87B6-672B16139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438400"/>
            <a:ext cx="1981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1393DCF4-CA13-F64B-8D8A-CAF18769B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2708275"/>
            <a:ext cx="2391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(Bitwise AND)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F0636B6E-2E04-E947-9D70-EE683E757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352800"/>
            <a:ext cx="1981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Subnetmask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29CD4368-96BF-CF4F-BA80-63DAE107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352800"/>
            <a:ext cx="1981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Subnetmask</a:t>
            </a:r>
          </a:p>
        </p:txBody>
      </p:sp>
      <p:sp>
        <p:nvSpPr>
          <p:cNvPr id="32" name="Text Box 9">
            <a:extLst>
              <a:ext uri="{FF2B5EF4-FFF2-40B4-BE49-F238E27FC236}">
                <a16:creationId xmlns:a16="http://schemas.microsoft.com/office/drawing/2014/main" id="{375E600A-C2A8-FF4E-A8BC-48A239BF1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094" y="3862567"/>
            <a:ext cx="18069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SubnetID</a:t>
            </a:r>
            <a:r>
              <a:rPr lang="en-US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1D5A02A3-14FA-1749-8DC5-9F20AC245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841875"/>
            <a:ext cx="7986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subnet IDs equal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IP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are on the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subnet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708E4-EE11-7645-987D-11C9688AF0B8}"/>
              </a:ext>
            </a:extLst>
          </p:cNvPr>
          <p:cNvSpPr txBox="1"/>
          <p:nvPr/>
        </p:nvSpPr>
        <p:spPr>
          <a:xfrm>
            <a:off x="288925" y="1300163"/>
            <a:ext cx="7633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know that two hosts with IP addresses IP</a:t>
            </a:r>
            <a:r>
              <a:rPr 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IP</a:t>
            </a:r>
            <a:r>
              <a:rPr 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respectively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one the same subnet?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B0CA59E-80B6-024B-A362-D2A70950C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135" y="3765409"/>
            <a:ext cx="18069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SubnetID</a:t>
            </a:r>
            <a:r>
              <a:rPr lang="en-US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54BF1A7D-7C64-E344-80E2-83664EF33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014" y="27142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9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 animBg="1"/>
      <p:bldP spid="31" grpId="0" animBg="1"/>
      <p:bldP spid="32" grpId="0"/>
      <p:bldP spid="33" grpId="0"/>
      <p:bldP spid="34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E2F7-4F44-9B44-93E9-D0569A45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Shorthand</a:t>
            </a:r>
            <a:r>
              <a:rPr lang="en-US" dirty="0"/>
              <a:t> Subnet Mask Notation (</a:t>
            </a:r>
            <a:r>
              <a:rPr lang="en-US" b="1" dirty="0">
                <a:solidFill>
                  <a:srgbClr val="FF0000"/>
                </a:solidFill>
              </a:rPr>
              <a:t>/m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FEC2-5941-6B43-A61A-123885B2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501270" cy="45259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Shorthand notation </a:t>
            </a:r>
            <a:r>
              <a:rPr lang="en-US" dirty="0"/>
              <a:t>for subnet mask:</a:t>
            </a:r>
          </a:p>
          <a:p>
            <a:pPr lvl="1"/>
            <a:r>
              <a:rPr lang="en-US" dirty="0"/>
              <a:t>How to express an IP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131.204.65.34 with a subnet mask is </a:t>
            </a:r>
            <a:r>
              <a:rPr lang="en-US" sz="1400" dirty="0">
                <a:solidFill>
                  <a:srgbClr val="00B0F0"/>
                </a:solidFill>
              </a:rPr>
              <a:t>255.255.255.0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Shorthand is 131.204.65.34</a:t>
            </a:r>
            <a:r>
              <a:rPr lang="en-US" sz="1600" b="1" dirty="0">
                <a:solidFill>
                  <a:srgbClr val="FF0000"/>
                </a:solidFill>
              </a:rPr>
              <a:t>/24</a:t>
            </a:r>
          </a:p>
          <a:p>
            <a:pPr lvl="1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</a:t>
            </a:r>
            <a:r>
              <a:rPr lang="en-US" sz="1600" b="1" dirty="0">
                <a:solidFill>
                  <a:srgbClr val="FF0000"/>
                </a:solidFill>
              </a:rPr>
              <a:t> 24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Subnet mask = 255.255.255.0</a:t>
            </a:r>
            <a:r>
              <a:rPr lang="en-US" sz="1600" dirty="0">
                <a:solidFill>
                  <a:srgbClr val="00B0F0"/>
                </a:solidFill>
              </a:rPr>
              <a:t> = 1111 1111 1111 1111 1111 1111 </a:t>
            </a:r>
            <a:r>
              <a:rPr lang="en-US" sz="1600" dirty="0">
                <a:solidFill>
                  <a:srgbClr val="FF0000"/>
                </a:solidFill>
              </a:rPr>
              <a:t>0000 0000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 are 24 ones in the subnet mask.</a:t>
            </a:r>
          </a:p>
          <a:p>
            <a:pPr lvl="1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Example 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 </a:t>
            </a:r>
            <a:r>
              <a:rPr lang="en-US" dirty="0"/>
              <a:t>How to express an IP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131.204.65.34 with a subnet mask is </a:t>
            </a:r>
            <a:r>
              <a:rPr lang="en-US" dirty="0">
                <a:solidFill>
                  <a:srgbClr val="00B0F0"/>
                </a:solidFill>
              </a:rPr>
              <a:t>255.255.255.240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Subnet mask = 255.255.255.240</a:t>
            </a:r>
            <a:r>
              <a:rPr lang="en-US" sz="1600" dirty="0">
                <a:solidFill>
                  <a:srgbClr val="00B0F0"/>
                </a:solidFill>
              </a:rPr>
              <a:t> = 1111 1111 1111 1111 1111 1111 1111</a:t>
            </a:r>
            <a:r>
              <a:rPr lang="en-US" sz="1600" dirty="0">
                <a:solidFill>
                  <a:srgbClr val="FF0000"/>
                </a:solidFill>
              </a:rPr>
              <a:t> 0000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Shorthand is 131.204.65.34</a:t>
            </a:r>
            <a:r>
              <a:rPr lang="en-US" sz="1600" b="1" dirty="0">
                <a:solidFill>
                  <a:srgbClr val="FF0000"/>
                </a:solidFill>
              </a:rPr>
              <a:t>/28</a:t>
            </a: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Example 2: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/>
              <a:t>How to express an IP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131.204.65.34 with a subnet mask is </a:t>
            </a:r>
            <a:r>
              <a:rPr lang="en-US" dirty="0">
                <a:solidFill>
                  <a:srgbClr val="00B0F0"/>
                </a:solidFill>
              </a:rPr>
              <a:t>255.255..240.0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Subnet mask = 255.255.240.0</a:t>
            </a:r>
            <a:r>
              <a:rPr lang="en-US" sz="1600" dirty="0">
                <a:solidFill>
                  <a:srgbClr val="00B0F0"/>
                </a:solidFill>
              </a:rPr>
              <a:t> = 11 1111 1111 1111 1111 </a:t>
            </a:r>
            <a:r>
              <a:rPr lang="en-US" sz="1600" dirty="0">
                <a:solidFill>
                  <a:srgbClr val="FF0000"/>
                </a:solidFill>
              </a:rPr>
              <a:t>0000 0000 0000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Shorthand is 131.204.65.34</a:t>
            </a:r>
            <a:r>
              <a:rPr lang="en-US" sz="1600" b="1" dirty="0">
                <a:solidFill>
                  <a:srgbClr val="FF0000"/>
                </a:solidFill>
              </a:rPr>
              <a:t>/20</a:t>
            </a:r>
          </a:p>
          <a:p>
            <a:pPr marL="0" indent="0">
              <a:buNone/>
            </a:pPr>
            <a:endParaRPr 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8C70B-B63B-F346-834C-E7B28268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1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746F-425A-F045-8C1B-9157328F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Connecting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B289-CBF9-5C42-AD5D-F8CFC8DB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machines M1 and M2 have IP addresses with </a:t>
            </a:r>
            <a:r>
              <a:rPr lang="en-US" b="1" dirty="0"/>
              <a:t>different</a:t>
            </a:r>
            <a:r>
              <a:rPr lang="en-US" dirty="0"/>
              <a:t> subnet IDs, there is necessarily a router (or an L3 switch) on the path between M1 to M2.</a:t>
            </a:r>
          </a:p>
          <a:p>
            <a:endParaRPr lang="en-US" dirty="0"/>
          </a:p>
          <a:p>
            <a:r>
              <a:rPr lang="en-US" dirty="0"/>
              <a:t>The network interfaces of a router (L3 switch) have addresses that have different subnet IDs.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F48E4-9F78-C444-9102-FE435BC2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1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select the next router (hop)?</a:t>
            </a:r>
          </a:p>
          <a:p>
            <a:pPr lvl="1"/>
            <a:r>
              <a:rPr lang="en-US" dirty="0"/>
              <a:t>Routing table</a:t>
            </a:r>
          </a:p>
          <a:p>
            <a:pPr lvl="1"/>
            <a:r>
              <a:rPr lang="en-US" dirty="0"/>
              <a:t>How does IP use the routing table?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rgbClr val="3366FF"/>
                </a:solidFill>
              </a:rPr>
              <a:t>Read Section 5.6.2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Routing</a:t>
            </a:r>
          </a:p>
        </p:txBody>
      </p:sp>
    </p:spTree>
    <p:extLst>
      <p:ext uri="{BB962C8B-B14F-4D97-AF65-F5344CB8AC3E}">
        <p14:creationId xmlns:p14="http://schemas.microsoft.com/office/powerpoint/2010/main" val="4154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662FA-6CC9-0846-BE76-611ABE51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84E9D19-81AE-8F47-AC6F-BA5DB2C1C5F6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CC532C-8615-EB41-A855-FE4F08B4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435"/>
            <a:ext cx="7805854" cy="45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endParaRPr 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1E549B-DE99-C144-95E2-651ADF63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7" y="1209675"/>
            <a:ext cx="8086690" cy="46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 machine M with IP address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is handed an IP packet 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 destination IP address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IP on Machine M will handle P as follows:</a:t>
            </a:r>
          </a:p>
          <a:p>
            <a:pPr>
              <a:spcBef>
                <a:spcPct val="20000"/>
              </a:spcBef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6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6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is the packet P for ”me” (Machine M)</a:t>
            </a:r>
          </a:p>
          <a:p>
            <a:pPr lvl="2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Packet P to appropriate transport layer protocol (based on protocol #)</a:t>
            </a:r>
          </a:p>
          <a:p>
            <a:pPr lvl="1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lvl="2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6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one of my interfaces) {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Is M on the same network as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6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(Local)</a:t>
            </a:r>
          </a:p>
          <a:p>
            <a:pPr lvl="3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MAC Address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sz="16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interface having IP address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6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ARP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data link layer to send Packet P to Machine with MAC address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sz="16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else {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 is on a different network than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6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a router R to forward Packet P</a:t>
            </a:r>
          </a:p>
          <a:p>
            <a:pPr lvl="3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MAC Address MAC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router</a:t>
            </a:r>
          </a:p>
          <a:p>
            <a:pPr lvl="3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data link layer to send Packet P to Machine with MAC address MAC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657350" lvl="3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3850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662FA-6CC9-0846-BE76-611ABE51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84E9D19-81AE-8F47-AC6F-BA5DB2C1C5F6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CC532C-8615-EB41-A855-FE4F08B4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435"/>
            <a:ext cx="7805854" cy="45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 Example 1 (Illustration)</a:t>
            </a:r>
            <a:endParaRPr 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1E549B-DE99-C144-95E2-651ADF63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7" y="1209675"/>
            <a:ext cx="8086690" cy="258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transport layer (TCP or UDP) on Host 1 hands to IP an IP packet to send to Host 2. IP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192.32.65.7/24 and IP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192.32.65.5/24.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 ID for IP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192.32.65.7 &amp; 255.255.255.0 = 192.32.65.0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 ID for IP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192.32.65.5 &amp; 255.255.255.0 = 192.32.65.0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subnet IDs are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Destination IP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local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1 will then get the MAC address of Host 2 (i.e., E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put the packet P in a frame,  send this frame to MAC address E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5397F-DCC2-CF40-9C7A-BBDDFEC0C0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0357" y="4076700"/>
            <a:ext cx="6553200" cy="22860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164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662FA-6CC9-0846-BE76-611ABE51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84E9D19-81AE-8F47-AC6F-BA5DB2C1C5F6}" type="slidenum">
              <a:rPr lang="en-US" sz="1400"/>
              <a:pPr/>
              <a:t>47</a:t>
            </a:fld>
            <a:endParaRPr lang="en-US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CC532C-8615-EB41-A855-FE4F08B4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435"/>
            <a:ext cx="7805854" cy="45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 Example 2 (Illustration)</a:t>
            </a:r>
            <a:endParaRPr 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1E549B-DE99-C144-95E2-651ADF63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7" y="1209675"/>
            <a:ext cx="8086690" cy="258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transport layer (TCP or UDP) on Host 1 hands to IP an IP packet to send to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3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IP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192.32.65.7/24 and IP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192.32.63.3/24.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 ID for IP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192.32.65.7 &amp; 255.255.255.0 = 192.32.65.0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 ID for IP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192.32.63.3 &amp; 255.255.255.0 = 192.32.63.0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subnet IDs are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Destination is on a different network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1 will read the routing table and find that the router has MAC address E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1 will then get the MAC address of Router (i.e., E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put the packet P in a frame,  send this frame to MAC address E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5397F-DCC2-CF40-9C7A-BBDDFEC0C0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0357" y="4076700"/>
            <a:ext cx="6553200" cy="22860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80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662FA-6CC9-0846-BE76-611ABE51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84E9D19-81AE-8F47-AC6F-BA5DB2C1C5F6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CC532C-8615-EB41-A855-FE4F08B4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435"/>
            <a:ext cx="5386039" cy="45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: The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1E549B-DE99-C144-95E2-651ADF63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7" y="1209676"/>
            <a:ext cx="7772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a routing table with entries having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IP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(host ID or net ID)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 Mask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hop router IP address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flags (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hostid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netid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next hop or connected interface…)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99FB3-2E46-C848-899D-441938D23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7409"/>
              </p:ext>
            </p:extLst>
          </p:nvPr>
        </p:nvGraphicFramePr>
        <p:xfrm>
          <a:off x="346558" y="4711065"/>
          <a:ext cx="6489139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579">
                  <a:extLst>
                    <a:ext uri="{9D8B030D-6E8A-4147-A177-3AD203B41FA5}">
                      <a16:colId xmlns:a16="http://schemas.microsoft.com/office/drawing/2014/main" val="2145564224"/>
                    </a:ext>
                  </a:extLst>
                </a:gridCol>
                <a:gridCol w="1503730">
                  <a:extLst>
                    <a:ext uri="{9D8B030D-6E8A-4147-A177-3AD203B41FA5}">
                      <a16:colId xmlns:a16="http://schemas.microsoft.com/office/drawing/2014/main" val="492276120"/>
                    </a:ext>
                  </a:extLst>
                </a:gridCol>
                <a:gridCol w="1645335">
                  <a:extLst>
                    <a:ext uri="{9D8B030D-6E8A-4147-A177-3AD203B41FA5}">
                      <a16:colId xmlns:a16="http://schemas.microsoft.com/office/drawing/2014/main" val="1842363243"/>
                    </a:ext>
                  </a:extLst>
                </a:gridCol>
                <a:gridCol w="1980495">
                  <a:extLst>
                    <a:ext uri="{9D8B030D-6E8A-4147-A177-3AD203B41FA5}">
                      <a16:colId xmlns:a16="http://schemas.microsoft.com/office/drawing/2014/main" val="144790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Router 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Interface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9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131.204.0.0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134.89.200.54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9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200.134.67.24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0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2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E9F1D-4907-ED43-A8B4-7D1985EB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248400"/>
            <a:ext cx="533400" cy="22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80CAFC4-8CC1-7841-90BE-45E4EB9E0C03}" type="slidenum"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49</a:t>
            </a:fld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935BFB-1804-BF4A-9D67-01465495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9835" y="211874"/>
            <a:ext cx="6638693" cy="4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Routing : Selecting the next Hop (Router)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8AA197-D0DC-8740-82EF-1B81A77B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1981200"/>
            <a:ext cx="8215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Try to find a complete IP address match in the routing table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If 1) fails, then try to find the 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match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some network id. If the subnet ID of the destination matches with 131.204.0.0 and 131.204.65.0 then choose 131.204.65.0 in the routing table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1) and 2) fail search for default router (entry 0.0.0.0)</a:t>
            </a:r>
          </a:p>
        </p:txBody>
      </p:sp>
    </p:spTree>
    <p:extLst>
      <p:ext uri="{BB962C8B-B14F-4D97-AF65-F5344CB8AC3E}">
        <p14:creationId xmlns:p14="http://schemas.microsoft.com/office/powerpoint/2010/main" val="1559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B49EE519-63C0-C44F-B13C-3FC547F35515}" type="slidenum">
              <a:rPr lang="en-US" sz="1400"/>
              <a:pPr algn="r"/>
              <a:t>5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Fundamental Functions of a Network Layer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Neat interface for the transport layer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Addressing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Routing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Congestion control</a:t>
            </a:r>
          </a:p>
          <a:p>
            <a:pPr lvl="1"/>
            <a:r>
              <a:rPr lang="en-US" i="1" dirty="0">
                <a:latin typeface="Times New Roman" charset="0"/>
              </a:rPr>
              <a:t>Some</a:t>
            </a:r>
            <a:r>
              <a:rPr lang="en-US" dirty="0">
                <a:latin typeface="Times New Roman" charset="0"/>
              </a:rPr>
              <a:t> network protocols provide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6149284" cy="2607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ARP</a:t>
            </a:r>
            <a:r>
              <a:rPr lang="en-US" dirty="0">
                <a:latin typeface="Times New Roman" charset="0"/>
              </a:rPr>
              <a:t> (Address Resolution Protocol) : </a:t>
            </a:r>
            <a:r>
              <a:rPr lang="en-US" sz="2000" dirty="0">
                <a:latin typeface="Times New Roman" charset="0"/>
              </a:rPr>
              <a:t>RFC 826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DHCP</a:t>
            </a:r>
            <a:r>
              <a:rPr lang="en-US" dirty="0">
                <a:latin typeface="Times New Roman" charset="0"/>
              </a:rPr>
              <a:t>  (Dynamic Host Configuration Protocol) </a:t>
            </a:r>
            <a:r>
              <a:rPr lang="en-US" sz="2000" dirty="0">
                <a:latin typeface="Times New Roman" charset="0"/>
              </a:rPr>
              <a:t>(RFC 1541)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ICMP</a:t>
            </a:r>
            <a:r>
              <a:rPr lang="en-US" dirty="0">
                <a:latin typeface="Times New Roman" charset="0"/>
              </a:rPr>
              <a:t> (Internet </a:t>
            </a:r>
            <a:r>
              <a:rPr lang="en-US">
                <a:latin typeface="Times New Roman" charset="0"/>
              </a:rPr>
              <a:t>Control Message </a:t>
            </a:r>
            <a:r>
              <a:rPr lang="en-US" dirty="0">
                <a:latin typeface="Times New Roman" charset="0"/>
              </a:rPr>
              <a:t>Protocol) </a:t>
            </a:r>
            <a:r>
              <a:rPr lang="en-US" sz="2000" dirty="0">
                <a:latin typeface="Times New Roman" charset="0"/>
              </a:rPr>
              <a:t>(RFC 792)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Times New Roman" charset="0"/>
            </a:endParaRPr>
          </a:p>
          <a:p>
            <a:r>
              <a:rPr lang="en-US" dirty="0">
                <a:solidFill>
                  <a:srgbClr val="3366FF"/>
                </a:solidFill>
              </a:rPr>
              <a:t>Read Section 5.6.4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“Helpers”</a:t>
            </a:r>
          </a:p>
        </p:txBody>
      </p:sp>
    </p:spTree>
    <p:extLst>
      <p:ext uri="{BB962C8B-B14F-4D97-AF65-F5344CB8AC3E}">
        <p14:creationId xmlns:p14="http://schemas.microsoft.com/office/powerpoint/2010/main" val="33047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391FF863-63C3-5141-887C-E7F9D0A2DC0E}" type="slidenum">
              <a:rPr lang="en-US" sz="1400"/>
              <a:pPr algn="r"/>
              <a:t>51</a:t>
            </a:fld>
            <a:endParaRPr lang="en-US" sz="1400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ARP</a:t>
            </a:r>
            <a:r>
              <a:rPr lang="en-US" dirty="0">
                <a:latin typeface="Times New Roman" charset="0"/>
              </a:rPr>
              <a:t> (Address Resolution Protocol) 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</a:rPr>
              <a:t>What?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1851"/>
            <a:ext cx="8229600" cy="23397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ARP</a:t>
            </a:r>
            <a:r>
              <a:rPr lang="en-US" dirty="0">
                <a:latin typeface="Times New Roman" charset="0"/>
              </a:rPr>
              <a:t> (Address Resolution Protocol) : </a:t>
            </a:r>
            <a:r>
              <a:rPr lang="en-US" sz="2000" dirty="0">
                <a:latin typeface="Times New Roman" charset="0"/>
              </a:rPr>
              <a:t>RFC 826</a:t>
            </a:r>
          </a:p>
          <a:p>
            <a:pPr lvl="1">
              <a:lnSpc>
                <a:spcPct val="120000"/>
              </a:lnSpc>
            </a:pPr>
            <a:r>
              <a:rPr lang="en-US" sz="1700" dirty="0">
                <a:latin typeface="Times New Roman" charset="0"/>
              </a:rPr>
              <a:t>Maps an IP address to a MAC address</a:t>
            </a:r>
          </a:p>
          <a:p>
            <a:pPr lvl="1">
              <a:lnSpc>
                <a:spcPct val="120000"/>
              </a:lnSpc>
            </a:pPr>
            <a:r>
              <a:rPr lang="en-US" sz="1700" b="1" dirty="0">
                <a:latin typeface="Times New Roman" charset="0"/>
              </a:rPr>
              <a:t>Input</a:t>
            </a:r>
            <a:r>
              <a:rPr lang="en-US" sz="1700" dirty="0">
                <a:latin typeface="Times New Roman" charset="0"/>
              </a:rPr>
              <a:t>: IP address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700" dirty="0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en-US" sz="1700" b="1" dirty="0">
                <a:latin typeface="Times New Roman" charset="0"/>
              </a:rPr>
              <a:t>Output</a:t>
            </a:r>
            <a:r>
              <a:rPr lang="en-US" sz="1700" dirty="0">
                <a:latin typeface="Times New Roman" charset="0"/>
              </a:rPr>
              <a:t>: MAC address of interface having IP address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dirty="0">
                <a:latin typeface="Times New Roman" charset="0"/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EA52F8-B58B-E54C-8819-4FE620372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3222068"/>
            <a:ext cx="4113212" cy="763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EF0EBD-DB08-0944-89A2-75C8C25BF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85656"/>
            <a:ext cx="4113213" cy="11494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Network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A972A-8678-D44C-A03C-BF8430E4B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133518"/>
            <a:ext cx="4113212" cy="763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Link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01B0C-A6DD-C942-9365-09B21779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895518"/>
            <a:ext cx="4113213" cy="7635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Physical Layer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D53A33-06FD-1F43-9C7C-E8A587B815B4}"/>
              </a:ext>
            </a:extLst>
          </p:cNvPr>
          <p:cNvGrpSpPr/>
          <p:nvPr/>
        </p:nvGrpSpPr>
        <p:grpSpPr>
          <a:xfrm>
            <a:off x="2386739" y="4428368"/>
            <a:ext cx="883403" cy="369332"/>
            <a:chOff x="7191211" y="4076054"/>
            <a:chExt cx="883403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42221AC-06F2-ED46-9265-81D879F44A37}"/>
                </a:ext>
              </a:extLst>
            </p:cNvPr>
            <p:cNvSpPr txBox="1"/>
            <p:nvPr/>
          </p:nvSpPr>
          <p:spPr>
            <a:xfrm>
              <a:off x="7453215" y="407605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7E93B17-570E-D94B-8356-9BB4AB9434AA}"/>
                </a:ext>
              </a:extLst>
            </p:cNvPr>
            <p:cNvSpPr/>
            <p:nvPr/>
          </p:nvSpPr>
          <p:spPr>
            <a:xfrm>
              <a:off x="7191211" y="4076054"/>
              <a:ext cx="883403" cy="3693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221596-87B9-DA40-8A57-DD44CF83F7F2}"/>
              </a:ext>
            </a:extLst>
          </p:cNvPr>
          <p:cNvGrpSpPr/>
          <p:nvPr/>
        </p:nvGrpSpPr>
        <p:grpSpPr>
          <a:xfrm>
            <a:off x="5375325" y="4371555"/>
            <a:ext cx="883403" cy="369332"/>
            <a:chOff x="7191211" y="4076054"/>
            <a:chExt cx="88340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B58A91-0C15-A240-856D-A6419E2966B0}"/>
                </a:ext>
              </a:extLst>
            </p:cNvPr>
            <p:cNvSpPr txBox="1"/>
            <p:nvPr/>
          </p:nvSpPr>
          <p:spPr>
            <a:xfrm>
              <a:off x="7360227" y="407605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ARP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13FC66-7554-8A47-8D9F-6B5D4E18E131}"/>
                </a:ext>
              </a:extLst>
            </p:cNvPr>
            <p:cNvSpPr/>
            <p:nvPr/>
          </p:nvSpPr>
          <p:spPr>
            <a:xfrm>
              <a:off x="7191211" y="4076054"/>
              <a:ext cx="883403" cy="3693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54D53-0E42-3344-809B-EFC6980A4F6D}"/>
              </a:ext>
            </a:extLst>
          </p:cNvPr>
          <p:cNvSpPr txBox="1"/>
          <p:nvPr/>
        </p:nvSpPr>
        <p:spPr>
          <a:xfrm>
            <a:off x="2832106" y="4072912"/>
            <a:ext cx="323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Mac Address for </a:t>
            </a:r>
            <a:r>
              <a:rPr lang="en-US" dirty="0" err="1">
                <a:solidFill>
                  <a:srgbClr val="00B050"/>
                </a:solidFill>
              </a:rPr>
              <a:t>IP</a:t>
            </a:r>
            <a:r>
              <a:rPr lang="en-US" baseline="-25000" dirty="0" err="1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B050"/>
                </a:solidFill>
              </a:rPr>
              <a:t>? 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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EE99A6-051C-284C-94EC-66CF7C02FFBA}"/>
              </a:ext>
            </a:extLst>
          </p:cNvPr>
          <p:cNvSpPr txBox="1"/>
          <p:nvPr/>
        </p:nvSpPr>
        <p:spPr>
          <a:xfrm>
            <a:off x="2984506" y="4767751"/>
            <a:ext cx="30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  <a:sym typeface="Wingdings" pitchFamily="2" charset="2"/>
              </a:rPr>
              <a:t></a:t>
            </a:r>
            <a:r>
              <a:rPr lang="en-US" dirty="0">
                <a:solidFill>
                  <a:srgbClr val="FF00FF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Here is Mac Address for </a:t>
            </a:r>
            <a:r>
              <a:rPr lang="en-US" dirty="0" err="1">
                <a:solidFill>
                  <a:srgbClr val="FF00FF"/>
                </a:solidFill>
              </a:rPr>
              <a:t>IP</a:t>
            </a:r>
            <a:r>
              <a:rPr lang="en-US" baseline="-25000" dirty="0" err="1">
                <a:solidFill>
                  <a:srgbClr val="FF00FF"/>
                </a:solidFill>
              </a:rPr>
              <a:t>a</a:t>
            </a:r>
            <a:endParaRPr lang="en-US" baseline="-250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1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bldLvl="3"/>
      <p:bldP spid="5" grpId="0" animBg="1"/>
      <p:bldP spid="6" grpId="0" animBg="1"/>
      <p:bldP spid="7" grpId="0" animBg="1"/>
      <p:bldP spid="8" grpId="0" animBg="1"/>
      <p:bldP spid="10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391FF863-63C3-5141-887C-E7F9D0A2DC0E}" type="slidenum">
              <a:rPr lang="en-US" sz="1400"/>
              <a:pPr algn="r"/>
              <a:t>52</a:t>
            </a:fld>
            <a:endParaRPr lang="en-US" sz="1400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ARP</a:t>
            </a:r>
            <a:r>
              <a:rPr lang="en-US" dirty="0">
                <a:latin typeface="Times New Roman" charset="0"/>
              </a:rPr>
              <a:t> (Address Resolution Protocol) 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</a:rPr>
              <a:t>How?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1851"/>
            <a:ext cx="8229600" cy="283798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When ARP receives a request (“What is the MAC Address for IP Address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IP</a:t>
            </a:r>
            <a:r>
              <a:rPr lang="en-US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?)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ARP searches in its cache for an entry with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IP</a:t>
            </a:r>
            <a:r>
              <a:rPr lang="en-US" sz="17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a</a:t>
            </a:r>
            <a:endParaRPr lang="en-US" sz="1700" baseline="-250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If there is an entry, it takes the associated MAC address and sends it back to IP.</a:t>
            </a:r>
          </a:p>
          <a:p>
            <a:pPr lvl="1"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If it does NOT find an entry, it performs these actions:</a:t>
            </a:r>
          </a:p>
          <a:p>
            <a:pPr lvl="2">
              <a:lnSpc>
                <a:spcPct val="120000"/>
              </a:lnSpc>
            </a:pPr>
            <a:r>
              <a:rPr lang="en-US" sz="15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It broadcasts on the local network the message “Who has the IP address </a:t>
            </a:r>
            <a:r>
              <a:rPr lang="en-US" sz="15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IPa</a:t>
            </a:r>
            <a:r>
              <a:rPr lang="en-US" sz="15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?”</a:t>
            </a:r>
          </a:p>
          <a:p>
            <a:pPr lvl="2">
              <a:lnSpc>
                <a:spcPct val="120000"/>
              </a:lnSpc>
            </a:pPr>
            <a:r>
              <a:rPr lang="en-US" sz="15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It waits for  a response…</a:t>
            </a:r>
          </a:p>
          <a:p>
            <a:pPr lvl="2">
              <a:lnSpc>
                <a:spcPct val="120000"/>
              </a:lnSpc>
            </a:pPr>
            <a:r>
              <a:rPr lang="en-US" sz="15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When it receives a response with the associated MAC address, it stores it in its cache and sends the MAC address to IP. 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bldLvl="3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391FF863-63C3-5141-887C-E7F9D0A2DC0E}" type="slidenum">
              <a:rPr lang="en-US" sz="1400"/>
              <a:pPr algn="r"/>
              <a:t>53</a:t>
            </a:fld>
            <a:endParaRPr lang="en-US" sz="1400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DHCP</a:t>
            </a:r>
            <a:r>
              <a:rPr lang="en-US" dirty="0">
                <a:latin typeface="Times New Roman" charset="0"/>
              </a:rPr>
              <a:t> (Dynamic Host Configuration Protocol)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1850"/>
            <a:ext cx="8229600" cy="531355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Every machine needs the following information to communicate over the Internet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IP address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Subnet mask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IP address of the DNS server (DNS maps host names to IP addresses)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IP address of the default gateway (Router to go to the Internet)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Times New Roman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How to configure the machine with this information?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Manually?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Use a configuration file?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Use DHCP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Each machine should have a “reachable” DHCP </a:t>
            </a:r>
            <a:r>
              <a:rPr lang="en-US" b="1" dirty="0">
                <a:latin typeface="Times New Roman" charset="0"/>
              </a:rPr>
              <a:t>server</a:t>
            </a:r>
            <a:r>
              <a:rPr lang="en-US" dirty="0">
                <a:latin typeface="Times New Roman" charset="0"/>
              </a:rPr>
              <a:t> on the network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The DHCP client on the machine will (at startup in general):</a:t>
            </a:r>
          </a:p>
          <a:p>
            <a:pPr lvl="3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discover the DHCP server</a:t>
            </a:r>
          </a:p>
          <a:p>
            <a:pPr lvl="3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collect the IP address, subnet mask, IP address of DNS server, and the IP address of 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343851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uiExpand="1" build="p" bldLvl="4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391FF863-63C3-5141-887C-E7F9D0A2DC0E}" type="slidenum">
              <a:rPr lang="en-US" sz="1400"/>
              <a:pPr algn="r"/>
              <a:t>54</a:t>
            </a:fld>
            <a:endParaRPr lang="en-US" sz="1400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</a:rPr>
              <a:t>ICMP</a:t>
            </a:r>
            <a:r>
              <a:rPr lang="en-US" dirty="0">
                <a:latin typeface="Times New Roman" charset="0"/>
              </a:rPr>
              <a:t> (Internet Control Message Protocol)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1850"/>
            <a:ext cx="8229600" cy="531355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This protocol helps when anomalies occur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TTL reaches 0 and the packet must be dropped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Routing error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An IP packet must be fragmented, but its fragmentation flag does not allow it…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Times New Roman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When an anomaly occurs, ICMP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builds an ICMP message that contains the beginning of the “faulty” packet (first 64 bytes including the IP header and the transport layer header)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Sens back a message to the source of the “faulty” packet.</a:t>
            </a:r>
          </a:p>
        </p:txBody>
      </p:sp>
    </p:spTree>
    <p:extLst>
      <p:ext uri="{BB962C8B-B14F-4D97-AF65-F5344CB8AC3E}">
        <p14:creationId xmlns:p14="http://schemas.microsoft.com/office/powerpoint/2010/main" val="31735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uiExpand="1" build="p" bldLvl="4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70954" y="352664"/>
            <a:ext cx="6118063" cy="2607225"/>
          </a:xfrm>
        </p:spPr>
        <p:txBody>
          <a:bodyPr/>
          <a:lstStyle/>
          <a:p>
            <a:r>
              <a:rPr lang="en-US" dirty="0"/>
              <a:t>Get familiar with the </a:t>
            </a:r>
            <a:r>
              <a:rPr lang="en-US" dirty="0">
                <a:solidFill>
                  <a:srgbClr val="FF6600"/>
                </a:solidFill>
              </a:rPr>
              <a:t>Network Layer</a:t>
            </a:r>
            <a:endParaRPr lang="en-US" dirty="0"/>
          </a:p>
          <a:p>
            <a:r>
              <a:rPr lang="en-US" dirty="0"/>
              <a:t>Learn and understand</a:t>
            </a:r>
            <a:r>
              <a:rPr lang="en-US" dirty="0">
                <a:solidFill>
                  <a:srgbClr val="FF6600"/>
                </a:solidFill>
              </a:rPr>
              <a:t> Routing Policies (algorithms </a:t>
            </a:r>
            <a:r>
              <a:rPr lang="en-US" dirty="0"/>
              <a:t>and </a:t>
            </a:r>
            <a:r>
              <a:rPr lang="en-US" dirty="0">
                <a:solidFill>
                  <a:srgbClr val="FF6600"/>
                </a:solidFill>
              </a:rPr>
              <a:t>protocols)</a:t>
            </a:r>
            <a:endParaRPr lang="en-US" dirty="0"/>
          </a:p>
          <a:p>
            <a:r>
              <a:rPr lang="en-US" dirty="0"/>
              <a:t>Learn how to </a:t>
            </a:r>
            <a:r>
              <a:rPr lang="en-US" dirty="0">
                <a:solidFill>
                  <a:srgbClr val="FF6600"/>
                </a:solidFill>
              </a:rPr>
              <a:t>Update Routing Tables (Routing policy)</a:t>
            </a:r>
            <a:endParaRPr lang="en-US" dirty="0"/>
          </a:p>
          <a:p>
            <a:r>
              <a:rPr lang="en-US" dirty="0"/>
              <a:t>Learn about the routing </a:t>
            </a:r>
            <a:r>
              <a:rPr lang="en-US" dirty="0">
                <a:solidFill>
                  <a:srgbClr val="FF6600"/>
                </a:solidFill>
              </a:rPr>
              <a:t>mechanism </a:t>
            </a:r>
            <a:r>
              <a:rPr lang="en-US" dirty="0"/>
              <a:t>(IP) for </a:t>
            </a:r>
            <a:r>
              <a:rPr lang="en-US" dirty="0">
                <a:solidFill>
                  <a:srgbClr val="FF6600"/>
                </a:solidFill>
              </a:rPr>
              <a:t>Routing over the Internet</a:t>
            </a:r>
            <a:endParaRPr lang="en-US" dirty="0"/>
          </a:p>
          <a:p>
            <a:r>
              <a:rPr lang="en-US" dirty="0"/>
              <a:t>Learn about some </a:t>
            </a:r>
            <a:r>
              <a:rPr lang="en-US" dirty="0">
                <a:solidFill>
                  <a:srgbClr val="FF6600"/>
                </a:solidFill>
              </a:rPr>
              <a:t>IP helpers </a:t>
            </a:r>
            <a:r>
              <a:rPr lang="en-US" dirty="0"/>
              <a:t>(IP)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5598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926F660D-F5C3-A641-ADD7-5FE9FD7A2D30}" type="slidenum">
              <a:rPr lang="en-US" sz="1400"/>
              <a:pPr algn="r"/>
              <a:t>6</a:t>
            </a:fld>
            <a:endParaRPr lang="en-US" sz="1400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Network Layer Protocols : two families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Connectionless</a:t>
            </a:r>
          </a:p>
          <a:p>
            <a:pPr lvl="1"/>
            <a:r>
              <a:rPr lang="en-US" dirty="0">
                <a:latin typeface="Times New Roman" charset="0"/>
              </a:rPr>
              <a:t>Each piece of information (message) is sent as an independent entity. </a:t>
            </a:r>
            <a:r>
              <a:rPr lang="en-US" b="1" dirty="0">
                <a:latin typeface="Times New Roman" charset="0"/>
              </a:rPr>
              <a:t>No state information </a:t>
            </a:r>
            <a:r>
              <a:rPr lang="en-US" dirty="0">
                <a:latin typeface="Times New Roman" charset="0"/>
              </a:rPr>
              <a:t>is kept on hosts, routers, or intermediary L3 switches.</a:t>
            </a:r>
          </a:p>
          <a:p>
            <a:endParaRPr lang="en-US" sz="2800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Connection oriented	</a:t>
            </a:r>
          </a:p>
          <a:p>
            <a:pPr lvl="1"/>
            <a:r>
              <a:rPr lang="en-US" dirty="0">
                <a:latin typeface="Times New Roman" charset="0"/>
              </a:rPr>
              <a:t>There exists a virtual circuit over which all pieces of information (messages) will transit. Intermediary nodes keep a state about the circuit.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8BEF09D1-B14C-F944-8A33-EA27DE7EE221}" type="slidenum">
              <a:rPr lang="en-US" sz="1400"/>
              <a:pPr algn="r"/>
              <a:t>7</a:t>
            </a:fld>
            <a:endParaRPr lang="en-US" sz="1400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charset="0"/>
              </a:rPr>
              <a:t>Connectionless vs Connection-oriented</a:t>
            </a:r>
            <a:endParaRPr lang="en-US">
              <a:latin typeface="Times New Roman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Circuit setup</a:t>
            </a:r>
          </a:p>
          <a:p>
            <a:r>
              <a:rPr lang="en-US" dirty="0">
                <a:latin typeface="Times New Roman" charset="0"/>
              </a:rPr>
              <a:t>Addressing</a:t>
            </a:r>
          </a:p>
          <a:p>
            <a:r>
              <a:rPr lang="en-US" dirty="0">
                <a:latin typeface="Times New Roman" charset="0"/>
              </a:rPr>
              <a:t>State information</a:t>
            </a:r>
          </a:p>
          <a:p>
            <a:r>
              <a:rPr lang="en-US" dirty="0">
                <a:latin typeface="Times New Roman" charset="0"/>
              </a:rPr>
              <a:t>Routing</a:t>
            </a:r>
          </a:p>
          <a:p>
            <a:r>
              <a:rPr lang="en-US" dirty="0">
                <a:latin typeface="Times New Roman" charset="0"/>
              </a:rPr>
              <a:t>Effect of routing failures</a:t>
            </a:r>
          </a:p>
          <a:p>
            <a:r>
              <a:rPr lang="en-US" dirty="0">
                <a:latin typeface="Times New Roman" charset="0"/>
              </a:rPr>
              <a:t>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3821EAE2-A100-0E46-BE2E-05C22C5B4154}" type="slidenum">
              <a:rPr lang="en-US" sz="1400"/>
              <a:pPr algn="r"/>
              <a:t>8</a:t>
            </a:fld>
            <a:endParaRPr lang="en-US" sz="1400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Routing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724400" cy="4114800"/>
          </a:xfrm>
          <a:noFill/>
        </p:spPr>
        <p:txBody>
          <a:bodyPr/>
          <a:lstStyle/>
          <a:p>
            <a:r>
              <a:rPr lang="en-US" sz="2800" dirty="0">
                <a:latin typeface="Times New Roman" charset="0"/>
              </a:rPr>
              <a:t>Routing policy: </a:t>
            </a:r>
          </a:p>
          <a:p>
            <a:pPr lvl="1"/>
            <a:r>
              <a:rPr lang="en-US" sz="2400" dirty="0">
                <a:latin typeface="Times New Roman" charset="0"/>
              </a:rPr>
              <a:t>updates the routing table</a:t>
            </a:r>
          </a:p>
          <a:p>
            <a:endParaRPr lang="en-US" sz="2800" dirty="0">
              <a:latin typeface="Times New Roman" charset="0"/>
            </a:endParaRPr>
          </a:p>
          <a:p>
            <a:endParaRPr lang="en-US" sz="2800" dirty="0">
              <a:latin typeface="Times New Roman" charset="0"/>
            </a:endParaRPr>
          </a:p>
          <a:p>
            <a:r>
              <a:rPr lang="en-US" sz="2800" dirty="0">
                <a:latin typeface="Times New Roman" charset="0"/>
              </a:rPr>
              <a:t>Routing mechanism:</a:t>
            </a:r>
          </a:p>
          <a:p>
            <a:pPr lvl="1"/>
            <a:r>
              <a:rPr lang="en-US" sz="2400" dirty="0">
                <a:latin typeface="Times New Roman" charset="0"/>
              </a:rPr>
              <a:t> decides how to route a packet depending on some policy (</a:t>
            </a:r>
            <a:r>
              <a:rPr lang="en-US" sz="2400" dirty="0" err="1">
                <a:latin typeface="Times New Roman" charset="0"/>
              </a:rPr>
              <a:t>i.e</a:t>
            </a:r>
            <a:r>
              <a:rPr lang="en-US" sz="2400" dirty="0">
                <a:latin typeface="Times New Roman" charset="0"/>
              </a:rPr>
              <a:t>, chooses the output line)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F513B2-10BB-F94D-96B8-5FA1050BBF4F}"/>
              </a:ext>
            </a:extLst>
          </p:cNvPr>
          <p:cNvGrpSpPr/>
          <p:nvPr/>
        </p:nvGrpSpPr>
        <p:grpSpPr>
          <a:xfrm>
            <a:off x="6629400" y="3048000"/>
            <a:ext cx="1752600" cy="2057400"/>
            <a:chOff x="6629400" y="3048000"/>
            <a:chExt cx="1752600" cy="2057400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6629400" y="3048000"/>
              <a:ext cx="1752600" cy="2057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6908734" y="3581400"/>
              <a:ext cx="129394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Routing </a:t>
              </a:r>
            </a:p>
            <a:p>
              <a:pPr algn="ctr"/>
              <a:r>
                <a:rPr lang="en-US" dirty="0"/>
                <a:t>table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9D4F9F-7040-1B4F-A991-F27DB32AB349}"/>
              </a:ext>
            </a:extLst>
          </p:cNvPr>
          <p:cNvGrpSpPr/>
          <p:nvPr/>
        </p:nvGrpSpPr>
        <p:grpSpPr>
          <a:xfrm>
            <a:off x="3733800" y="2174875"/>
            <a:ext cx="3138488" cy="796925"/>
            <a:chOff x="3733800" y="2174875"/>
            <a:chExt cx="3138488" cy="796925"/>
          </a:xfrm>
        </p:grpSpPr>
        <p:sp>
          <p:nvSpPr>
            <p:cNvPr id="20488" name="Line 7"/>
            <p:cNvSpPr>
              <a:spLocks noChangeShapeType="1"/>
            </p:cNvSpPr>
            <p:nvPr/>
          </p:nvSpPr>
          <p:spPr bwMode="auto">
            <a:xfrm>
              <a:off x="3733800" y="2286000"/>
              <a:ext cx="28194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5622925" y="2174875"/>
              <a:ext cx="1249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b="1" i="1" dirty="0"/>
                <a:t>modifies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4501FC-A1EC-0E46-863A-8C728AA3C30B}"/>
              </a:ext>
            </a:extLst>
          </p:cNvPr>
          <p:cNvGrpSpPr/>
          <p:nvPr/>
        </p:nvGrpSpPr>
        <p:grpSpPr>
          <a:xfrm>
            <a:off x="4343400" y="3775075"/>
            <a:ext cx="2438400" cy="492125"/>
            <a:chOff x="4343400" y="3775075"/>
            <a:chExt cx="2438400" cy="492125"/>
          </a:xfrm>
        </p:grpSpPr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 flipH="1">
              <a:off x="4343400" y="4114800"/>
              <a:ext cx="24384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Text Box 10"/>
            <p:cNvSpPr txBox="1">
              <a:spLocks noChangeArrowheads="1"/>
            </p:cNvSpPr>
            <p:nvPr/>
          </p:nvSpPr>
          <p:spPr bwMode="auto">
            <a:xfrm>
              <a:off x="4784725" y="3775075"/>
              <a:ext cx="862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b="1" i="1"/>
                <a:t>reads</a:t>
              </a:r>
              <a:endParaRPr lang="en-US"/>
            </a:p>
          </p:txBody>
        </p:sp>
      </p:grpSp>
      <p:sp>
        <p:nvSpPr>
          <p:cNvPr id="20492" name="Oval 11"/>
          <p:cNvSpPr>
            <a:spLocks noChangeArrowheads="1"/>
          </p:cNvSpPr>
          <p:nvPr/>
        </p:nvSpPr>
        <p:spPr bwMode="auto">
          <a:xfrm>
            <a:off x="150543" y="3468033"/>
            <a:ext cx="5105400" cy="2590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377F03-C5E0-E043-8683-B4B7E293BC68}"/>
              </a:ext>
            </a:extLst>
          </p:cNvPr>
          <p:cNvGrpSpPr/>
          <p:nvPr/>
        </p:nvGrpSpPr>
        <p:grpSpPr>
          <a:xfrm>
            <a:off x="5029200" y="5638800"/>
            <a:ext cx="3262313" cy="650875"/>
            <a:chOff x="5029200" y="5638800"/>
            <a:chExt cx="3262313" cy="650875"/>
          </a:xfrm>
        </p:grpSpPr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 flipH="1" flipV="1">
              <a:off x="5029200" y="56388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13"/>
            <p:cNvSpPr txBox="1">
              <a:spLocks noChangeArrowheads="1"/>
            </p:cNvSpPr>
            <p:nvPr/>
          </p:nvSpPr>
          <p:spPr bwMode="auto">
            <a:xfrm>
              <a:off x="6003925" y="5832475"/>
              <a:ext cx="22875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Quite elementary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C72FFFF-5584-ED4A-B0E7-9150F08E11C9}"/>
              </a:ext>
            </a:extLst>
          </p:cNvPr>
          <p:cNvSpPr txBox="1"/>
          <p:nvPr/>
        </p:nvSpPr>
        <p:spPr>
          <a:xfrm>
            <a:off x="3600450" y="5832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 bldLvl="2"/>
      <p:bldP spid="204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26072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update the routing tables?</a:t>
            </a:r>
          </a:p>
          <a:p>
            <a:pPr lvl="1"/>
            <a:r>
              <a:rPr lang="en-US" dirty="0"/>
              <a:t>Routing </a:t>
            </a:r>
            <a:r>
              <a:rPr lang="en-US" dirty="0">
                <a:solidFill>
                  <a:srgbClr val="FF0000"/>
                </a:solidFill>
              </a:rPr>
              <a:t>algorithms</a:t>
            </a:r>
          </a:p>
          <a:p>
            <a:pPr lvl="2"/>
            <a:r>
              <a:rPr lang="en-US" dirty="0"/>
              <a:t>Distance vector routing</a:t>
            </a:r>
          </a:p>
          <a:p>
            <a:pPr lvl="2"/>
            <a:r>
              <a:rPr lang="en-US" dirty="0"/>
              <a:t>Link state routing</a:t>
            </a:r>
          </a:p>
          <a:p>
            <a:pPr lvl="2"/>
            <a:r>
              <a:rPr lang="en-US" dirty="0"/>
              <a:t>Flooding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Routing </a:t>
            </a:r>
            <a:r>
              <a:rPr lang="en-US" dirty="0">
                <a:solidFill>
                  <a:srgbClr val="00B0F0"/>
                </a:solidFill>
              </a:rPr>
              <a:t>protocols</a:t>
            </a:r>
          </a:p>
          <a:p>
            <a:pPr lvl="2"/>
            <a:r>
              <a:rPr lang="en-US" dirty="0"/>
              <a:t>Routing Information Protocol (RIP)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Shortest Path First (OSPF)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Border Gateway Protocol (BGP)</a:t>
            </a:r>
          </a:p>
          <a:p>
            <a:r>
              <a:rPr lang="en-US" dirty="0">
                <a:solidFill>
                  <a:srgbClr val="3366FF"/>
                </a:solidFill>
              </a:rPr>
              <a:t>Read Introduction and Sections 5.2.4-5.2.5</a:t>
            </a:r>
          </a:p>
          <a:p>
            <a:r>
              <a:rPr lang="en-US" dirty="0">
                <a:solidFill>
                  <a:srgbClr val="3366FF"/>
                </a:solidFill>
              </a:rPr>
              <a:t>Read Sections 5.6.6  and 5.6.7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br>
              <a:rPr lang="en-US" dirty="0"/>
            </a:br>
            <a:r>
              <a:rPr lang="en-US" dirty="0"/>
              <a:t>Policy Algorithms</a:t>
            </a:r>
          </a:p>
        </p:txBody>
      </p:sp>
    </p:spTree>
    <p:extLst>
      <p:ext uri="{BB962C8B-B14F-4D97-AF65-F5344CB8AC3E}">
        <p14:creationId xmlns:p14="http://schemas.microsoft.com/office/powerpoint/2010/main" val="15612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85951</TotalTime>
  <Words>3528</Words>
  <Application>Microsoft Macintosh PowerPoint</Application>
  <PresentationFormat>On-screen Show (4:3)</PresentationFormat>
  <Paragraphs>784</Paragraphs>
  <Slides>55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HGｺﾞｼｯｸE</vt:lpstr>
      <vt:lpstr>ＭＳ Ｐゴシック</vt:lpstr>
      <vt:lpstr>Apple Braille</vt:lpstr>
      <vt:lpstr>Arial</vt:lpstr>
      <vt:lpstr>Calibri</vt:lpstr>
      <vt:lpstr>Cambria Math</vt:lpstr>
      <vt:lpstr>Century Gothic</vt:lpstr>
      <vt:lpstr>Gill Sans MT</vt:lpstr>
      <vt:lpstr>Questrial</vt:lpstr>
      <vt:lpstr>Times New Roman</vt:lpstr>
      <vt:lpstr>Wingdings</vt:lpstr>
      <vt:lpstr>Wingdings 2</vt:lpstr>
      <vt:lpstr>WM_SlideTemplateA_Template</vt:lpstr>
      <vt:lpstr>Slide</vt:lpstr>
      <vt:lpstr>Network Layer</vt:lpstr>
      <vt:lpstr>PowerPoint Presentation</vt:lpstr>
      <vt:lpstr>Introduction</vt:lpstr>
      <vt:lpstr>PowerPoint Presentation</vt:lpstr>
      <vt:lpstr>Fundamental Functions of a Network Layer</vt:lpstr>
      <vt:lpstr>Network Layer Protocols : two families</vt:lpstr>
      <vt:lpstr>Connectionless vs Connection-oriented</vt:lpstr>
      <vt:lpstr>Routing</vt:lpstr>
      <vt:lpstr>Routing Policy Algorithms</vt:lpstr>
      <vt:lpstr>Routing Policy: Updating the Routing Tables</vt:lpstr>
      <vt:lpstr>Routing Policies (Algorithms) and Protocols</vt:lpstr>
      <vt:lpstr>Distance Vector Routing  </vt:lpstr>
      <vt:lpstr>Distance Vector Routing (Problems!!!)  </vt:lpstr>
      <vt:lpstr>PowerPoint Presentation</vt:lpstr>
      <vt:lpstr>Internal and External Protocols</vt:lpstr>
      <vt:lpstr>Routing Policy Protocols</vt:lpstr>
      <vt:lpstr>RIP (RFC 1058) (Routing Information Protocol)</vt:lpstr>
      <vt:lpstr>OSPF (RFC 1247) (Open Shortest Path First)</vt:lpstr>
      <vt:lpstr>BGP (RFC 1267) (Border Gateway Protocol)</vt:lpstr>
      <vt:lpstr>A Mechanism (IP) </vt:lpstr>
      <vt:lpstr>Routing Mechanism</vt:lpstr>
      <vt:lpstr>A Connectionless Network Layer: the Internet Protocol (IP)</vt:lpstr>
      <vt:lpstr>Fundamental Idea of IP</vt:lpstr>
      <vt:lpstr>PowerPoint Presentation</vt:lpstr>
      <vt:lpstr>PowerPoint Presentation</vt:lpstr>
      <vt:lpstr>IP Header Fields (1/2)</vt:lpstr>
      <vt:lpstr>IP Header Fields (2/2)</vt:lpstr>
      <vt:lpstr>IP Addresses</vt:lpstr>
      <vt:lpstr>IP Address (Review)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Subnets</vt:lpstr>
      <vt:lpstr>PowerPoint Presentation</vt:lpstr>
      <vt:lpstr>PowerPoint Presentation</vt:lpstr>
      <vt:lpstr>PowerPoint Presentation</vt:lpstr>
      <vt:lpstr>PowerPoint Presentation</vt:lpstr>
      <vt:lpstr>Shorthand Subnet Mask Notation (/m)</vt:lpstr>
      <vt:lpstr>Devices Connecting Machines</vt:lpstr>
      <vt:lpstr>IP 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 “Helpers”</vt:lpstr>
      <vt:lpstr>ARP (Address Resolution Protocol) What?</vt:lpstr>
      <vt:lpstr>ARP (Address Resolution Protocol) How?</vt:lpstr>
      <vt:lpstr>DHCP (Dynamic Host Configuration Protocol)</vt:lpstr>
      <vt:lpstr>ICMP (Internet Control Message Protocol)</vt:lpstr>
      <vt:lpstr>Wrap-Up</vt:lpstr>
    </vt:vector>
  </TitlesOfParts>
  <Company>Auburn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  </dc:title>
  <dc:creator>Saad Biaz</dc:creator>
  <cp:lastModifiedBy>Saad Biaz</cp:lastModifiedBy>
  <cp:revision>1919</cp:revision>
  <cp:lastPrinted>2018-05-04T14:22:05Z</cp:lastPrinted>
  <dcterms:created xsi:type="dcterms:W3CDTF">2017-11-05T19:40:43Z</dcterms:created>
  <dcterms:modified xsi:type="dcterms:W3CDTF">2019-01-23T21:03:04Z</dcterms:modified>
</cp:coreProperties>
</file>