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62"/>
  </p:notesMasterIdLst>
  <p:handoutMasterIdLst>
    <p:handoutMasterId r:id="rId63"/>
  </p:handoutMasterIdLst>
  <p:sldIdLst>
    <p:sldId id="256" r:id="rId2"/>
    <p:sldId id="270" r:id="rId3"/>
    <p:sldId id="534" r:id="rId4"/>
    <p:sldId id="720" r:id="rId5"/>
    <p:sldId id="721" r:id="rId6"/>
    <p:sldId id="722" r:id="rId7"/>
    <p:sldId id="759" r:id="rId8"/>
    <p:sldId id="724" r:id="rId9"/>
    <p:sldId id="726" r:id="rId10"/>
    <p:sldId id="727" r:id="rId11"/>
    <p:sldId id="728" r:id="rId12"/>
    <p:sldId id="729" r:id="rId13"/>
    <p:sldId id="764" r:id="rId14"/>
    <p:sldId id="765" r:id="rId15"/>
    <p:sldId id="771" r:id="rId16"/>
    <p:sldId id="770" r:id="rId17"/>
    <p:sldId id="767" r:id="rId18"/>
    <p:sldId id="769" r:id="rId19"/>
    <p:sldId id="772" r:id="rId20"/>
    <p:sldId id="774" r:id="rId21"/>
    <p:sldId id="773" r:id="rId22"/>
    <p:sldId id="731" r:id="rId23"/>
    <p:sldId id="732" r:id="rId24"/>
    <p:sldId id="777" r:id="rId25"/>
    <p:sldId id="778" r:id="rId26"/>
    <p:sldId id="779" r:id="rId27"/>
    <p:sldId id="780" r:id="rId28"/>
    <p:sldId id="782" r:id="rId29"/>
    <p:sldId id="745" r:id="rId30"/>
    <p:sldId id="734" r:id="rId31"/>
    <p:sldId id="783" r:id="rId32"/>
    <p:sldId id="784" r:id="rId33"/>
    <p:sldId id="785" r:id="rId34"/>
    <p:sldId id="786" r:id="rId35"/>
    <p:sldId id="787" r:id="rId36"/>
    <p:sldId id="789" r:id="rId37"/>
    <p:sldId id="790" r:id="rId38"/>
    <p:sldId id="791" r:id="rId39"/>
    <p:sldId id="741" r:id="rId40"/>
    <p:sldId id="793" r:id="rId41"/>
    <p:sldId id="794" r:id="rId42"/>
    <p:sldId id="795" r:id="rId43"/>
    <p:sldId id="803" r:id="rId44"/>
    <p:sldId id="749" r:id="rId45"/>
    <p:sldId id="751" r:id="rId46"/>
    <p:sldId id="798" r:id="rId47"/>
    <p:sldId id="807" r:id="rId48"/>
    <p:sldId id="799" r:id="rId49"/>
    <p:sldId id="800" r:id="rId50"/>
    <p:sldId id="752" r:id="rId51"/>
    <p:sldId id="801" r:id="rId52"/>
    <p:sldId id="802" r:id="rId53"/>
    <p:sldId id="804" r:id="rId54"/>
    <p:sldId id="805" r:id="rId55"/>
    <p:sldId id="754" r:id="rId56"/>
    <p:sldId id="806" r:id="rId57"/>
    <p:sldId id="755" r:id="rId58"/>
    <p:sldId id="756" r:id="rId59"/>
    <p:sldId id="757" r:id="rId60"/>
    <p:sldId id="445" r:id="rId6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FF"/>
    <a:srgbClr val="F0F1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274"/>
    <p:restoredTop sz="94607"/>
  </p:normalViewPr>
  <p:slideViewPr>
    <p:cSldViewPr snapToGrid="0" snapToObjects="1">
      <p:cViewPr varScale="1">
        <p:scale>
          <a:sx n="104" d="100"/>
          <a:sy n="104" d="100"/>
        </p:scale>
        <p:origin x="216" y="6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4BA1F-1031-2C42-837A-C6DBAB340155}" type="datetimeFigureOut">
              <a:rPr lang="en-US" smtClean="0"/>
              <a:t>2/5/19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C20E3-FB14-7E48-9C5F-483662B93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4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9761D-73B9-1A4F-8555-48E06A216E40}" type="datetimeFigureOut">
              <a:rPr lang="en-US" smtClean="0"/>
              <a:t>2/5/19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9DADB-19AE-004E-8C71-97EB08DF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877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Video Module 6-01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639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Video Module 6-07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50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Video Module 6-08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5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Video Module 6-09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39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AA262-1C51-46F4-B4E1-EF89941267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81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87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Video Module 6-02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0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80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Video Module 6-03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19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Video Module 6-04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20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Video Module 6-05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45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Video Module 6-06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69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" y="983655"/>
            <a:ext cx="9143999" cy="4890691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" y="4488455"/>
            <a:ext cx="9143999" cy="777008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3300" b="0" spc="-75" baseline="0">
                <a:solidFill>
                  <a:srgbClr val="F4812A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" y="5279800"/>
            <a:ext cx="9143999" cy="46595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500" b="0" i="0" cap="none" spc="0" baseline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054" y="1984211"/>
            <a:ext cx="5581894" cy="2003756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" y="0"/>
            <a:ext cx="1739900" cy="6858000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9300" y="864108"/>
            <a:ext cx="6565900" cy="5120640"/>
          </a:xfrm>
          <a:prstGeom prst="rect">
            <a:avLst/>
          </a:prstGeom>
        </p:spPr>
        <p:txBody>
          <a:bodyPr anchor="t"/>
          <a:lstStyle>
            <a:lvl1pPr marL="25717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56578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8658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2087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5516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138350" y="1123838"/>
            <a:ext cx="1601550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100" b="0">
                <a:solidFill>
                  <a:srgbClr val="E78734"/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1" y="1135571"/>
            <a:ext cx="8007350" cy="5120640"/>
          </a:xfrm>
          <a:prstGeom prst="rect">
            <a:avLst/>
          </a:prstGeom>
        </p:spPr>
        <p:txBody>
          <a:bodyPr anchor="t"/>
          <a:lstStyle>
            <a:lvl1pPr marL="39433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2" y="885830"/>
            <a:ext cx="4832749" cy="45719"/>
          </a:xfrm>
          <a:prstGeom prst="rect">
            <a:avLst/>
          </a:prstGeom>
          <a:solidFill>
            <a:srgbClr val="F481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350" dirty="0"/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185738" y="257175"/>
            <a:ext cx="8007350" cy="628652"/>
          </a:xfrm>
          <a:prstGeom prst="rect">
            <a:avLst/>
          </a:prstGeom>
        </p:spPr>
        <p:txBody>
          <a:bodyPr anchor="t"/>
          <a:lstStyle>
            <a:lvl1pPr marL="137160" indent="0">
              <a:spcBef>
                <a:spcPts val="900"/>
              </a:spcBef>
              <a:buClr>
                <a:srgbClr val="0B194E"/>
              </a:buClr>
              <a:buFont typeface="Arial" charset="0"/>
              <a:buNone/>
              <a:defRPr sz="2700">
                <a:solidFill>
                  <a:srgbClr val="000000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/>
              <a:t>Click to add Slide Title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ro Image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948" y="5378981"/>
            <a:ext cx="5743574" cy="917660"/>
          </a:xfrm>
          <a:prstGeom prst="rect">
            <a:avLst/>
          </a:prstGeom>
          <a:gradFill flip="none" rotWithShape="1">
            <a:gsLst>
              <a:gs pos="41000">
                <a:srgbClr val="01275D"/>
              </a:gs>
              <a:gs pos="100000">
                <a:srgbClr val="013D73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" name="Rectangle 8"/>
          <p:cNvSpPr/>
          <p:nvPr/>
        </p:nvSpPr>
        <p:spPr>
          <a:xfrm flipV="1">
            <a:off x="6948" y="6261321"/>
            <a:ext cx="9148032" cy="56907"/>
          </a:xfrm>
          <a:prstGeom prst="rect">
            <a:avLst/>
          </a:prstGeom>
          <a:solidFill>
            <a:srgbClr val="DE55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35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46460" y="5607350"/>
            <a:ext cx="5300462" cy="51435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/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111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  <a:lvl2pPr>
              <a:defRPr>
                <a:solidFill>
                  <a:srgbClr val="7F7F7F"/>
                </a:solidFill>
              </a:defRPr>
            </a:lvl2pPr>
            <a:lvl3pPr>
              <a:defRPr>
                <a:solidFill>
                  <a:srgbClr val="7F7F7F"/>
                </a:solidFill>
              </a:defRPr>
            </a:lvl3pPr>
            <a:lvl4pPr>
              <a:defRPr>
                <a:solidFill>
                  <a:srgbClr val="7F7F7F"/>
                </a:solidFill>
              </a:defRPr>
            </a:lvl4pPr>
            <a:lvl5pPr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57850E7-7C6C-754D-81F8-C814130E13C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 flipH="1">
            <a:off x="2" y="885830"/>
            <a:ext cx="4832749" cy="45719"/>
          </a:xfrm>
          <a:prstGeom prst="rect">
            <a:avLst/>
          </a:prstGeom>
          <a:solidFill>
            <a:srgbClr val="F481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525645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24800" y="6400800"/>
            <a:ext cx="5334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A4934C-D72B-D547-B62F-809F7B3EE0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20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24800" y="6400800"/>
            <a:ext cx="5334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6C3467-F9E4-C34A-BA7C-B4937093AE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7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w Video">
    <p:bg>
      <p:bgPr>
        <a:blipFill dpi="0" rotWithShape="1">
          <a:blip r:embed="rId2">
            <a:alphaModFix amt="6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4000" contrast="-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" y="0"/>
            <a:ext cx="2582693" cy="6858000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anchor="t"/>
          <a:lstStyle>
            <a:lvl1pPr marL="25717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56578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8658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2087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5516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9689" y="2"/>
            <a:ext cx="2210612" cy="685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400" b="0" baseline="0">
                <a:solidFill>
                  <a:srgbClr val="E78734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Add Title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" y="2"/>
            <a:ext cx="1905119" cy="6857999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17872" y="171452"/>
            <a:ext cx="1660922" cy="2045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0">
                <a:solidFill>
                  <a:srgbClr val="E78734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16996" y="1407555"/>
            <a:ext cx="5967413" cy="4910696"/>
          </a:xfrm>
          <a:prstGeom prst="rect">
            <a:avLst/>
          </a:prstGeom>
        </p:spPr>
        <p:txBody>
          <a:bodyPr vert="horz"/>
          <a:lstStyle>
            <a:lvl1pPr marL="39433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616996" y="459263"/>
            <a:ext cx="5967413" cy="550227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3000" baseline="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/>
              <a:t>Add Secondary Title Here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70424" y="603843"/>
            <a:ext cx="6107907" cy="642283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700" b="0" baseline="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/>
              <a:t> Title Here</a:t>
            </a:r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1470425" y="1628774"/>
            <a:ext cx="6273403" cy="466725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b="0" i="0"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38928" y="1114427"/>
            <a:ext cx="4401476" cy="4954975"/>
          </a:xfrm>
          <a:prstGeom prst="rect">
            <a:avLst/>
          </a:prstGeom>
        </p:spPr>
        <p:txBody>
          <a:bodyPr vert="horz"/>
          <a:lstStyle>
            <a:lvl1pPr marL="39433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52668" y="504827"/>
            <a:ext cx="3751082" cy="5921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538928" y="459263"/>
            <a:ext cx="4401476" cy="550227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100" baseline="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/>
              <a:t>Add Secondary Title Here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16893" y="2"/>
            <a:ext cx="4427108" cy="6857999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206581" y="504827"/>
            <a:ext cx="4418999" cy="5921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831559" y="504826"/>
            <a:ext cx="4108847" cy="5207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100" b="0">
                <a:solidFill>
                  <a:srgbClr val="E78734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31559" y="1331056"/>
            <a:ext cx="4108847" cy="5095144"/>
          </a:xfrm>
          <a:prstGeom prst="rect">
            <a:avLst/>
          </a:prstGeom>
        </p:spPr>
        <p:txBody>
          <a:bodyPr vert="horz"/>
          <a:lstStyle>
            <a:lvl1pPr marL="394335" indent="-257175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206581" y="504827"/>
            <a:ext cx="4418999" cy="5921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831559" y="504826"/>
            <a:ext cx="4108847" cy="5207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100" b="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31559" y="1331056"/>
            <a:ext cx="4108847" cy="5095144"/>
          </a:xfrm>
          <a:prstGeom prst="rect">
            <a:avLst/>
          </a:prstGeom>
        </p:spPr>
        <p:txBody>
          <a:bodyPr vert="horz"/>
          <a:lstStyle>
            <a:lvl1pPr marL="394335" indent="-257175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711551" y="688479"/>
            <a:ext cx="7781152" cy="541643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" y="5875009"/>
            <a:ext cx="9143999" cy="982993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144000" cy="587500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" y="6072190"/>
            <a:ext cx="9143999" cy="612775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baseline="0">
                <a:solidFill>
                  <a:srgbClr val="F58420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</p:spTree>
    <p:extLst/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alphaModFix amt="67000"/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bright="14000" contrast="-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945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5" r:id="rId14"/>
    <p:sldLayoutId id="2147483676" r:id="rId15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spc="-45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143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572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001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30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44">
          <p15:clr>
            <a:srgbClr val="F26B43"/>
          </p15:clr>
        </p15:guide>
        <p15:guide id="2" pos="2016">
          <p15:clr>
            <a:srgbClr val="F26B43"/>
          </p15:clr>
        </p15:guide>
        <p15:guide id="5" orient="horz" pos="648">
          <p15:clr>
            <a:srgbClr val="F26B43"/>
          </p15:clr>
        </p15:guide>
        <p15:guide id="6" orient="horz" pos="36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Transport Layer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3452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686"/>
    </mc:Choice>
    <mc:Fallback xmlns="">
      <p:transition spd="slow" advTm="2468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604BED23-96BD-5445-8EFA-62251B531FC3}" type="slidenum">
              <a:rPr lang="en-US" sz="1400"/>
              <a:pPr algn="r"/>
              <a:t>10</a:t>
            </a:fld>
            <a:endParaRPr lang="en-US" sz="1400" dirty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Flow Control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A fast sender should now overflow a slow RECEIVER.. How to avoid this ?</a:t>
            </a: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The receiver 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advertizes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the size of its </a:t>
            </a:r>
            <a:r>
              <a:rPr lang="en-US" b="1" i="1" dirty="0">
                <a:latin typeface="Times New Roman" charset="0"/>
                <a:ea typeface="ＭＳ Ｐゴシック" charset="0"/>
                <a:cs typeface="ＭＳ Ｐゴシック" charset="0"/>
              </a:rPr>
              <a:t>input buffers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.</a:t>
            </a: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The sender limits the number of </a:t>
            </a:r>
            <a:r>
              <a:rPr lang="en-US" b="1" dirty="0">
                <a:solidFill>
                  <a:srgbClr val="00B0F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outstanding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data units to the size 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advertized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.</a:t>
            </a: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C091D7EB-E2AF-6743-88C1-4866FED96DA4}" type="slidenum">
              <a:rPr lang="en-US" sz="1400"/>
              <a:pPr algn="r"/>
              <a:t>11</a:t>
            </a:fld>
            <a:endParaRPr lang="en-US" sz="1400" dirty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Congestion Control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A sender should not overflow the intermediary devices on the NETWORK. How ?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Use losses as indication of congestion (when devices overflow, they drop packets)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Use of variations if round trip time (when queues get longer, delay spent in devices increase)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Congestion control is a difficult problem still intensely studied by researchers.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1C69EB42-98BE-034A-8109-5D113FE63FEE}" type="slidenum">
              <a:rPr lang="en-US" sz="1400"/>
              <a:pPr algn="r"/>
              <a:t>12</a:t>
            </a:fld>
            <a:endParaRPr lang="en-US" sz="1400" dirty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Transport Protocols 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on The Internet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TCP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: (Transmission Control Protocol RFC 793) offers </a:t>
            </a:r>
            <a:r>
              <a:rPr lang="en-US" b="1" dirty="0">
                <a:solidFill>
                  <a:srgbClr val="00B0F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a reliable connection-oriented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in order byte stream</a:t>
            </a: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b="1" dirty="0">
                <a:solidFill>
                  <a:srgbClr val="00B0F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UDP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: (User Datagram Protocol RFC 768) offers an </a:t>
            </a:r>
            <a:r>
              <a:rPr lang="en-US" b="1" dirty="0">
                <a:solidFill>
                  <a:srgbClr val="00B0F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unreliable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connectionless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byte stream.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901951" y="864108"/>
            <a:ext cx="5898734" cy="2843092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TCP in the TCP/IP Reference Model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Services provided by TCP</a:t>
            </a:r>
          </a:p>
          <a:p>
            <a:pPr lvl="1"/>
            <a:r>
              <a:rPr lang="en-US" b="1" dirty="0">
                <a:solidFill>
                  <a:srgbClr val="00B0F0"/>
                </a:solidFill>
              </a:rPr>
              <a:t>Addressing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,`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TCP Header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Header fields related to addressing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Reliability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Flow control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Congestion control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rgbClr val="3366FF"/>
                </a:solidFill>
              </a:rPr>
              <a:t>Read Sections 6.2.1 and 6.5.4, </a:t>
            </a:r>
          </a:p>
          <a:p>
            <a:pPr marL="0" indent="0">
              <a:buNone/>
            </a:pP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 Control Protocol</a:t>
            </a:r>
            <a:br>
              <a:rPr lang="en-US" dirty="0"/>
            </a:br>
            <a:r>
              <a:rPr lang="en-US" dirty="0"/>
              <a:t>(TCP RFC 793)</a:t>
            </a:r>
          </a:p>
        </p:txBody>
      </p:sp>
    </p:spTree>
    <p:extLst>
      <p:ext uri="{BB962C8B-B14F-4D97-AF65-F5344CB8AC3E}">
        <p14:creationId xmlns:p14="http://schemas.microsoft.com/office/powerpoint/2010/main" val="27007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3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17397805-F209-3E42-B638-295F1FE475EB}" type="slidenum">
              <a:rPr lang="en-US" sz="1400"/>
              <a:pPr algn="r"/>
              <a:t>14</a:t>
            </a:fld>
            <a:endParaRPr lang="en-US" sz="1400" dirty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9"/>
            <a:ext cx="3868220" cy="611191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Where in  TCP/IP Model ?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B95301E-631A-9F43-A7D8-1F8559276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438400"/>
            <a:ext cx="2362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F05C6418-935E-3540-A8A6-813D94776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488" y="2514600"/>
            <a:ext cx="1620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Application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FB1F9BE-3C1D-954C-8508-238EA25EAD0D}"/>
              </a:ext>
            </a:extLst>
          </p:cNvPr>
          <p:cNvGrpSpPr/>
          <p:nvPr/>
        </p:nvGrpSpPr>
        <p:grpSpPr>
          <a:xfrm>
            <a:off x="609600" y="3048000"/>
            <a:ext cx="3297238" cy="609600"/>
            <a:chOff x="609600" y="3048000"/>
            <a:chExt cx="3297238" cy="609600"/>
          </a:xfrm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B110CA13-6036-6A4B-8678-76EBAC6EC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3048000"/>
              <a:ext cx="2362200" cy="609600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1" name="Text Box 6">
              <a:extLst>
                <a:ext uri="{FF2B5EF4-FFF2-40B4-BE49-F238E27FC236}">
                  <a16:creationId xmlns:a16="http://schemas.microsoft.com/office/drawing/2014/main" id="{70C79581-7027-3E47-88D2-FF405AADE1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9488" y="3124200"/>
              <a:ext cx="29273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b="1" dirty="0">
                  <a:solidFill>
                    <a:srgbClr val="FF0000"/>
                  </a:solidFill>
                </a:rPr>
                <a:t>Transport		   TCP</a:t>
              </a:r>
            </a:p>
          </p:txBody>
        </p:sp>
      </p:grpSp>
      <p:sp>
        <p:nvSpPr>
          <p:cNvPr id="12" name="Rectangle 7">
            <a:extLst>
              <a:ext uri="{FF2B5EF4-FFF2-40B4-BE49-F238E27FC236}">
                <a16:creationId xmlns:a16="http://schemas.microsoft.com/office/drawing/2014/main" id="{AF7E0767-565B-7B40-BB36-B9A6F5045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657600"/>
            <a:ext cx="2362200" cy="609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BAC2FEEF-9DA3-5D4D-AADE-E5B8141CC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488" y="3733800"/>
            <a:ext cx="1250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Network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29640EA2-7802-DA43-85E7-A9E9341D4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267200"/>
            <a:ext cx="2362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88EC5F3-C898-224F-8FA2-22E16E727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488" y="4343400"/>
            <a:ext cx="292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Link Layer 		</a:t>
            </a:r>
          </a:p>
        </p:txBody>
      </p:sp>
    </p:spTree>
    <p:extLst>
      <p:ext uri="{BB962C8B-B14F-4D97-AF65-F5344CB8AC3E}">
        <p14:creationId xmlns:p14="http://schemas.microsoft.com/office/powerpoint/2010/main" val="221279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F2359-5D06-C844-875E-2219D1FE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in TCP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50EA-F754-F541-81BA-F95356E19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uses Ports</a:t>
            </a:r>
          </a:p>
          <a:p>
            <a:r>
              <a:rPr lang="en-US" dirty="0"/>
              <a:t>A port identifies a TCP (server or client).</a:t>
            </a:r>
          </a:p>
          <a:p>
            <a:r>
              <a:rPr lang="en-US" dirty="0"/>
              <a:t>At the application level, the TCP (server or client) is bound to a port number</a:t>
            </a:r>
          </a:p>
          <a:p>
            <a:r>
              <a:rPr lang="en-US" dirty="0"/>
              <a:t>The port number is a 16 bit number (0-65535)</a:t>
            </a:r>
          </a:p>
          <a:p>
            <a:r>
              <a:rPr lang="en-US" dirty="0"/>
              <a:t>How does a TCP server and client exchange port numbers?</a:t>
            </a:r>
          </a:p>
          <a:p>
            <a:r>
              <a:rPr lang="en-US" b="1" dirty="0">
                <a:solidFill>
                  <a:srgbClr val="00B0F0"/>
                </a:solidFill>
              </a:rPr>
              <a:t>Answer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port numbers are carried inside the </a:t>
            </a:r>
            <a:r>
              <a:rPr lang="en-US" b="1" dirty="0">
                <a:solidFill>
                  <a:srgbClr val="FF0000"/>
                </a:solidFill>
              </a:rPr>
              <a:t>TCP header</a:t>
            </a:r>
          </a:p>
          <a:p>
            <a:r>
              <a:rPr lang="en-US" dirty="0"/>
              <a:t>Where is the TCP header?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190AB-D97A-8C4C-90D1-5BB7F353C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34DCAA-9F40-7540-96FB-99644F75E17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397319" y="4074976"/>
            <a:ext cx="3596811" cy="2211832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0150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17397805-F209-3E42-B638-295F1FE475EB}" type="slidenum">
              <a:rPr lang="en-US" sz="1400"/>
              <a:pPr algn="r"/>
              <a:t>16</a:t>
            </a:fld>
            <a:endParaRPr lang="en-US" sz="1400" dirty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Where is a TCP Segment in a Frame? 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(Encapsulation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1790271"/>
          </a:xfrm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A </a:t>
            </a:r>
            <a:r>
              <a:rPr lang="en-US" b="1" dirty="0">
                <a:solidFill>
                  <a:srgbClr val="00B0F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frame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(Link Layer) encapsulates a </a:t>
            </a:r>
            <a:r>
              <a:rPr lang="en-US" dirty="0">
                <a:solidFill>
                  <a:srgbClr val="00B0F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packet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(Network Layer)</a:t>
            </a: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A </a:t>
            </a:r>
            <a:r>
              <a:rPr lang="en-US" b="1" dirty="0">
                <a:solidFill>
                  <a:srgbClr val="00B0F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packet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(Network Layer) encapsulates a </a:t>
            </a:r>
            <a:r>
              <a:rPr lang="en-US" dirty="0">
                <a:solidFill>
                  <a:srgbClr val="00B0F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segment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(Transport Layer)</a:t>
            </a: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b="1" dirty="0">
                <a:solidFill>
                  <a:srgbClr val="00B0F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segment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(Transport Layer) encapsulated a </a:t>
            </a:r>
            <a:r>
              <a:rPr lang="en-US" dirty="0">
                <a:solidFill>
                  <a:srgbClr val="00B0F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message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(Application Layer)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259ECE-13CD-0A4F-B3EE-370581C3DBC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479265" y="3648848"/>
            <a:ext cx="6419850" cy="2323637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ADBCDB-2FF0-2442-9EBC-A20A60DDAD59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485008" y="4231704"/>
            <a:ext cx="4045949" cy="6176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21DF91-03A0-AF46-A391-279ED209AA77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349732" y="5031377"/>
            <a:ext cx="4438079" cy="3111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9DE1A9-BC0A-DF48-AD89-82B65945582A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964471" y="3661423"/>
            <a:ext cx="2158928" cy="4331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26722E-AA48-3F4D-9F8A-326AEE4D14F1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666215" y="4125021"/>
            <a:ext cx="5039403" cy="8336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5DE1D9-ABFC-CB45-9F7E-E742D0F157FB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885007" y="3648848"/>
            <a:ext cx="1079464" cy="4331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236681-B1F9-2647-A4AB-31DCDA18F4B0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486722" y="5031926"/>
            <a:ext cx="5412393" cy="58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88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1AAA236-6D5F-144C-AEC2-F853CB9801D8}" type="slidenum">
              <a:rPr lang="en-US" sz="1400"/>
              <a:pPr/>
              <a:t>17</a:t>
            </a:fld>
            <a:endParaRPr lang="en-US" sz="1400"/>
          </a:p>
        </p:txBody>
      </p:sp>
      <p:sp>
        <p:nvSpPr>
          <p:cNvPr id="32772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Relation to IP Header </a:t>
            </a:r>
            <a:br>
              <a:rPr lang="en-US" sz="4400">
                <a:solidFill>
                  <a:schemeClr val="tx2"/>
                </a:solidFill>
              </a:rPr>
            </a:br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32773" name="Rectangle 3"/>
          <p:cNvSpPr>
            <a:spLocks noChangeArrowheads="1"/>
          </p:cNvSpPr>
          <p:nvPr/>
        </p:nvSpPr>
        <p:spPr bwMode="auto">
          <a:xfrm>
            <a:off x="2422525" y="2244725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Rectangle 4"/>
          <p:cNvSpPr>
            <a:spLocks noChangeArrowheads="1"/>
          </p:cNvSpPr>
          <p:nvPr/>
        </p:nvSpPr>
        <p:spPr bwMode="auto">
          <a:xfrm>
            <a:off x="3108325" y="2244725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5" name="Rectangle 5"/>
          <p:cNvSpPr>
            <a:spLocks noChangeArrowheads="1"/>
          </p:cNvSpPr>
          <p:nvPr/>
        </p:nvSpPr>
        <p:spPr bwMode="auto">
          <a:xfrm>
            <a:off x="3794125" y="2244725"/>
            <a:ext cx="137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6" name="Rectangle 6"/>
          <p:cNvSpPr>
            <a:spLocks noChangeArrowheads="1"/>
          </p:cNvSpPr>
          <p:nvPr/>
        </p:nvSpPr>
        <p:spPr bwMode="auto">
          <a:xfrm>
            <a:off x="5165725" y="2244725"/>
            <a:ext cx="2743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Text Box 7"/>
          <p:cNvSpPr txBox="1">
            <a:spLocks noChangeArrowheads="1"/>
          </p:cNvSpPr>
          <p:nvPr/>
        </p:nvSpPr>
        <p:spPr bwMode="auto">
          <a:xfrm>
            <a:off x="7816850" y="17526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31</a:t>
            </a:r>
          </a:p>
        </p:txBody>
      </p:sp>
      <p:sp>
        <p:nvSpPr>
          <p:cNvPr id="32778" name="Text Box 8"/>
          <p:cNvSpPr txBox="1">
            <a:spLocks noChangeArrowheads="1"/>
          </p:cNvSpPr>
          <p:nvPr/>
        </p:nvSpPr>
        <p:spPr bwMode="auto">
          <a:xfrm>
            <a:off x="233045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0</a:t>
            </a:r>
          </a:p>
        </p:txBody>
      </p:sp>
      <p:sp>
        <p:nvSpPr>
          <p:cNvPr id="32779" name="Text Box 9"/>
          <p:cNvSpPr txBox="1">
            <a:spLocks noChangeArrowheads="1"/>
          </p:cNvSpPr>
          <p:nvPr/>
        </p:nvSpPr>
        <p:spPr bwMode="auto">
          <a:xfrm>
            <a:off x="4708525" y="1828800"/>
            <a:ext cx="94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15  16</a:t>
            </a:r>
          </a:p>
        </p:txBody>
      </p:sp>
      <p:sp>
        <p:nvSpPr>
          <p:cNvPr id="32780" name="Text Box 10"/>
          <p:cNvSpPr txBox="1">
            <a:spLocks noChangeArrowheads="1"/>
          </p:cNvSpPr>
          <p:nvPr/>
        </p:nvSpPr>
        <p:spPr bwMode="auto">
          <a:xfrm>
            <a:off x="2635250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32781" name="Text Box 11"/>
          <p:cNvSpPr txBox="1">
            <a:spLocks noChangeArrowheads="1"/>
          </p:cNvSpPr>
          <p:nvPr/>
        </p:nvSpPr>
        <p:spPr bwMode="auto">
          <a:xfrm>
            <a:off x="3244850" y="2209800"/>
            <a:ext cx="59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HL</a:t>
            </a:r>
          </a:p>
        </p:txBody>
      </p:sp>
      <p:sp>
        <p:nvSpPr>
          <p:cNvPr id="32782" name="Text Box 12"/>
          <p:cNvSpPr txBox="1">
            <a:spLocks noChangeArrowheads="1"/>
          </p:cNvSpPr>
          <p:nvPr/>
        </p:nvSpPr>
        <p:spPr bwMode="auto">
          <a:xfrm>
            <a:off x="4235450" y="2209800"/>
            <a:ext cx="760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TOS</a:t>
            </a:r>
          </a:p>
        </p:txBody>
      </p:sp>
      <p:sp>
        <p:nvSpPr>
          <p:cNvPr id="32783" name="Text Box 13"/>
          <p:cNvSpPr txBox="1">
            <a:spLocks noChangeArrowheads="1"/>
          </p:cNvSpPr>
          <p:nvPr/>
        </p:nvSpPr>
        <p:spPr bwMode="auto">
          <a:xfrm>
            <a:off x="5302250" y="2209800"/>
            <a:ext cx="1763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Total Length</a:t>
            </a:r>
          </a:p>
        </p:txBody>
      </p:sp>
      <p:sp>
        <p:nvSpPr>
          <p:cNvPr id="32784" name="Rectangle 14"/>
          <p:cNvSpPr>
            <a:spLocks noChangeArrowheads="1"/>
          </p:cNvSpPr>
          <p:nvPr/>
        </p:nvSpPr>
        <p:spPr bwMode="auto">
          <a:xfrm>
            <a:off x="2422525" y="2701925"/>
            <a:ext cx="2743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5" name="Text Box 15"/>
          <p:cNvSpPr txBox="1">
            <a:spLocks noChangeArrowheads="1"/>
          </p:cNvSpPr>
          <p:nvPr/>
        </p:nvSpPr>
        <p:spPr bwMode="auto">
          <a:xfrm>
            <a:off x="2559050" y="2667000"/>
            <a:ext cx="2608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16-bit identification</a:t>
            </a:r>
          </a:p>
        </p:txBody>
      </p:sp>
      <p:sp>
        <p:nvSpPr>
          <p:cNvPr id="32786" name="Rectangle 16"/>
          <p:cNvSpPr>
            <a:spLocks noChangeArrowheads="1"/>
          </p:cNvSpPr>
          <p:nvPr/>
        </p:nvSpPr>
        <p:spPr bwMode="auto">
          <a:xfrm>
            <a:off x="5165725" y="2701925"/>
            <a:ext cx="533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7" name="Rectangle 17"/>
          <p:cNvSpPr>
            <a:spLocks noChangeArrowheads="1"/>
          </p:cNvSpPr>
          <p:nvPr/>
        </p:nvSpPr>
        <p:spPr bwMode="auto">
          <a:xfrm>
            <a:off x="5699125" y="2701925"/>
            <a:ext cx="2209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8" name="Text Box 18"/>
          <p:cNvSpPr txBox="1">
            <a:spLocks noChangeArrowheads="1"/>
          </p:cNvSpPr>
          <p:nvPr/>
        </p:nvSpPr>
        <p:spPr bwMode="auto">
          <a:xfrm>
            <a:off x="5089525" y="2667000"/>
            <a:ext cx="70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Flgs</a:t>
            </a:r>
          </a:p>
        </p:txBody>
      </p:sp>
      <p:sp>
        <p:nvSpPr>
          <p:cNvPr id="32789" name="Text Box 19"/>
          <p:cNvSpPr txBox="1">
            <a:spLocks noChangeArrowheads="1"/>
          </p:cNvSpPr>
          <p:nvPr/>
        </p:nvSpPr>
        <p:spPr bwMode="auto">
          <a:xfrm>
            <a:off x="5622925" y="2667000"/>
            <a:ext cx="2324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13-bit frag. offset</a:t>
            </a:r>
          </a:p>
        </p:txBody>
      </p:sp>
      <p:sp>
        <p:nvSpPr>
          <p:cNvPr id="32790" name="Rectangle 20"/>
          <p:cNvSpPr>
            <a:spLocks noChangeArrowheads="1"/>
          </p:cNvSpPr>
          <p:nvPr/>
        </p:nvSpPr>
        <p:spPr bwMode="auto">
          <a:xfrm>
            <a:off x="2422525" y="3159125"/>
            <a:ext cx="137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1" name="Rectangle 21"/>
          <p:cNvSpPr>
            <a:spLocks noChangeArrowheads="1"/>
          </p:cNvSpPr>
          <p:nvPr/>
        </p:nvSpPr>
        <p:spPr bwMode="auto">
          <a:xfrm>
            <a:off x="3794125" y="3159125"/>
            <a:ext cx="137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2" name="Text Box 22"/>
          <p:cNvSpPr txBox="1">
            <a:spLocks noChangeArrowheads="1"/>
          </p:cNvSpPr>
          <p:nvPr/>
        </p:nvSpPr>
        <p:spPr bwMode="auto">
          <a:xfrm>
            <a:off x="2635250" y="3124200"/>
            <a:ext cx="741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TTL</a:t>
            </a:r>
          </a:p>
        </p:txBody>
      </p:sp>
      <p:sp>
        <p:nvSpPr>
          <p:cNvPr id="32793" name="Text Box 23"/>
          <p:cNvSpPr txBox="1">
            <a:spLocks noChangeArrowheads="1"/>
          </p:cNvSpPr>
          <p:nvPr/>
        </p:nvSpPr>
        <p:spPr bwMode="auto">
          <a:xfrm>
            <a:off x="3870325" y="3124200"/>
            <a:ext cx="1216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Protocol</a:t>
            </a:r>
          </a:p>
        </p:txBody>
      </p:sp>
      <p:sp>
        <p:nvSpPr>
          <p:cNvPr id="32794" name="Rectangle 24"/>
          <p:cNvSpPr>
            <a:spLocks noChangeArrowheads="1"/>
          </p:cNvSpPr>
          <p:nvPr/>
        </p:nvSpPr>
        <p:spPr bwMode="auto">
          <a:xfrm>
            <a:off x="5165725" y="3159125"/>
            <a:ext cx="2743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5" name="Text Box 25"/>
          <p:cNvSpPr txBox="1">
            <a:spLocks noChangeArrowheads="1"/>
          </p:cNvSpPr>
          <p:nvPr/>
        </p:nvSpPr>
        <p:spPr bwMode="auto">
          <a:xfrm>
            <a:off x="5089525" y="3124200"/>
            <a:ext cx="2824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16-bit Hdr Checksum</a:t>
            </a:r>
          </a:p>
        </p:txBody>
      </p:sp>
      <p:sp>
        <p:nvSpPr>
          <p:cNvPr id="32796" name="Rectangle 26"/>
          <p:cNvSpPr>
            <a:spLocks noChangeArrowheads="1"/>
          </p:cNvSpPr>
          <p:nvPr/>
        </p:nvSpPr>
        <p:spPr bwMode="auto">
          <a:xfrm>
            <a:off x="2422525" y="3616325"/>
            <a:ext cx="5486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7" name="Text Box 27"/>
          <p:cNvSpPr txBox="1">
            <a:spLocks noChangeArrowheads="1"/>
          </p:cNvSpPr>
          <p:nvPr/>
        </p:nvSpPr>
        <p:spPr bwMode="auto">
          <a:xfrm>
            <a:off x="3870325" y="3581400"/>
            <a:ext cx="3197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32-bit  source IP address</a:t>
            </a:r>
          </a:p>
        </p:txBody>
      </p:sp>
      <p:sp>
        <p:nvSpPr>
          <p:cNvPr id="32798" name="Rectangle 28"/>
          <p:cNvSpPr>
            <a:spLocks noChangeArrowheads="1"/>
          </p:cNvSpPr>
          <p:nvPr/>
        </p:nvSpPr>
        <p:spPr bwMode="auto">
          <a:xfrm>
            <a:off x="2422525" y="4073525"/>
            <a:ext cx="5486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9" name="Text Box 29"/>
          <p:cNvSpPr txBox="1">
            <a:spLocks noChangeArrowheads="1"/>
          </p:cNvSpPr>
          <p:nvPr/>
        </p:nvSpPr>
        <p:spPr bwMode="auto">
          <a:xfrm>
            <a:off x="3870325" y="4038600"/>
            <a:ext cx="3736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32-bit  destination IP address</a:t>
            </a:r>
          </a:p>
        </p:txBody>
      </p:sp>
      <p:sp>
        <p:nvSpPr>
          <p:cNvPr id="32800" name="Rectangle 30"/>
          <p:cNvSpPr>
            <a:spLocks noChangeArrowheads="1"/>
          </p:cNvSpPr>
          <p:nvPr/>
        </p:nvSpPr>
        <p:spPr bwMode="auto">
          <a:xfrm>
            <a:off x="2422525" y="4530725"/>
            <a:ext cx="5486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1" name="Text Box 31"/>
          <p:cNvSpPr txBox="1">
            <a:spLocks noChangeArrowheads="1"/>
          </p:cNvSpPr>
          <p:nvPr/>
        </p:nvSpPr>
        <p:spPr bwMode="auto">
          <a:xfrm>
            <a:off x="3870325" y="4495800"/>
            <a:ext cx="3603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Options (Variable 0 ---&gt; ??)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2977918-BFD6-7547-9885-1FB8A869FC3E}"/>
              </a:ext>
            </a:extLst>
          </p:cNvPr>
          <p:cNvGrpSpPr/>
          <p:nvPr/>
        </p:nvGrpSpPr>
        <p:grpSpPr>
          <a:xfrm>
            <a:off x="2422525" y="4987925"/>
            <a:ext cx="5486400" cy="1100872"/>
            <a:chOff x="2422525" y="4987925"/>
            <a:chExt cx="5486400" cy="1100872"/>
          </a:xfrm>
        </p:grpSpPr>
        <p:sp>
          <p:nvSpPr>
            <p:cNvPr id="32802" name="Rectangle 32"/>
            <p:cNvSpPr>
              <a:spLocks noChangeArrowheads="1"/>
            </p:cNvSpPr>
            <p:nvPr/>
          </p:nvSpPr>
          <p:spPr bwMode="auto">
            <a:xfrm>
              <a:off x="2422525" y="4987925"/>
              <a:ext cx="5486400" cy="1066800"/>
            </a:xfrm>
            <a:prstGeom prst="rect">
              <a:avLst/>
            </a:prstGeom>
            <a:noFill/>
            <a:ln w="762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2803" name="Text Box 33"/>
            <p:cNvSpPr txBox="1">
              <a:spLocks noChangeArrowheads="1"/>
            </p:cNvSpPr>
            <p:nvPr/>
          </p:nvSpPr>
          <p:spPr bwMode="auto">
            <a:xfrm>
              <a:off x="3244850" y="5257800"/>
              <a:ext cx="4405821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dirty="0"/>
                <a:t>Data (</a:t>
              </a:r>
              <a:r>
                <a:rPr lang="en-US" b="1" dirty="0">
                  <a:solidFill>
                    <a:srgbClr val="FF0000"/>
                  </a:solidFill>
                </a:rPr>
                <a:t>TCP segment</a:t>
              </a:r>
              <a:r>
                <a:rPr lang="en-US" dirty="0"/>
                <a:t>, or UDP </a:t>
              </a:r>
              <a:r>
                <a:rPr lang="en-US" dirty="0" err="1"/>
                <a:t>Dtg</a:t>
              </a:r>
              <a:r>
                <a:rPr lang="en-US" dirty="0"/>
                <a:t>,</a:t>
              </a:r>
            </a:p>
            <a:p>
              <a:r>
                <a:rPr lang="en-US" dirty="0"/>
                <a:t>	or ICMP ….)</a:t>
              </a:r>
            </a:p>
          </p:txBody>
        </p:sp>
      </p:grpSp>
      <p:sp>
        <p:nvSpPr>
          <p:cNvPr id="32804" name="Line 34"/>
          <p:cNvSpPr>
            <a:spLocks noChangeShapeType="1"/>
          </p:cNvSpPr>
          <p:nvPr/>
        </p:nvSpPr>
        <p:spPr bwMode="auto">
          <a:xfrm flipH="1">
            <a:off x="2057400" y="2209800"/>
            <a:ext cx="228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5" name="Line 35"/>
          <p:cNvSpPr>
            <a:spLocks noChangeShapeType="1"/>
          </p:cNvSpPr>
          <p:nvPr/>
        </p:nvSpPr>
        <p:spPr bwMode="auto">
          <a:xfrm>
            <a:off x="2057400" y="2209800"/>
            <a:ext cx="0" cy="2743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6" name="Line 36"/>
          <p:cNvSpPr>
            <a:spLocks noChangeShapeType="1"/>
          </p:cNvSpPr>
          <p:nvPr/>
        </p:nvSpPr>
        <p:spPr bwMode="auto">
          <a:xfrm flipH="1">
            <a:off x="2057400" y="4953000"/>
            <a:ext cx="228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7" name="Text Box 37"/>
          <p:cNvSpPr txBox="1">
            <a:spLocks noChangeArrowheads="1"/>
          </p:cNvSpPr>
          <p:nvPr/>
        </p:nvSpPr>
        <p:spPr bwMode="auto">
          <a:xfrm>
            <a:off x="185738" y="2233613"/>
            <a:ext cx="1795462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4400"/>
              <a:t>IP</a:t>
            </a:r>
          </a:p>
          <a:p>
            <a:pPr algn="ctr"/>
            <a:r>
              <a:rPr lang="en-US" sz="440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221526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F17A88B4-414D-8B47-8775-B6C36226F512}" type="slidenum">
              <a:rPr lang="en-US" sz="1400"/>
              <a:pPr algn="r"/>
              <a:t>18</a:t>
            </a:fld>
            <a:endParaRPr lang="en-US" sz="140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66713" y="285841"/>
            <a:ext cx="7772400" cy="467925"/>
          </a:xfrm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TCP Header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0669045-9D08-3143-AC71-8EDA77198C0F}"/>
              </a:ext>
            </a:extLst>
          </p:cNvPr>
          <p:cNvGrpSpPr/>
          <p:nvPr/>
        </p:nvGrpSpPr>
        <p:grpSpPr>
          <a:xfrm>
            <a:off x="1143000" y="2438400"/>
            <a:ext cx="6248400" cy="2362200"/>
            <a:chOff x="1143000" y="2438400"/>
            <a:chExt cx="6248400" cy="2362200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1143000" y="2439988"/>
              <a:ext cx="3119438" cy="3794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16-bit </a:t>
              </a:r>
              <a:r>
                <a:rPr lang="en-US" dirty="0" err="1"/>
                <a:t>src</a:t>
              </a:r>
              <a:r>
                <a:rPr lang="en-US" dirty="0"/>
                <a:t> port number</a:t>
              </a: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4252913" y="2438400"/>
              <a:ext cx="3119437" cy="3794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16-bit </a:t>
              </a:r>
              <a:r>
                <a:rPr lang="en-US" dirty="0" err="1"/>
                <a:t>dst</a:t>
              </a:r>
              <a:r>
                <a:rPr lang="en-US" dirty="0"/>
                <a:t> port number</a:t>
              </a: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1143000" y="2819400"/>
              <a:ext cx="62484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32-bit sequence number</a:t>
              </a: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1143000" y="3200400"/>
              <a:ext cx="62484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32-bit acknowledgement number</a:t>
              </a:r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1143000" y="3581400"/>
              <a:ext cx="1143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4-bit HL</a:t>
              </a: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2286000" y="3581400"/>
              <a:ext cx="1981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Flags</a:t>
              </a: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4267200" y="3581400"/>
              <a:ext cx="3124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16-bit window size</a:t>
              </a: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1143000" y="3962400"/>
              <a:ext cx="3124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16-bit checksum</a:t>
              </a: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4267200" y="3962400"/>
              <a:ext cx="3124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16-bit urgent pointer</a:t>
              </a: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1143000" y="4343400"/>
              <a:ext cx="62484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Options </a:t>
              </a:r>
            </a:p>
          </p:txBody>
        </p:sp>
      </p:grp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1143000" y="4800600"/>
            <a:ext cx="62484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Data (Application Message)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BC1B1B-A574-D94B-A893-CA02B01F38D7}"/>
              </a:ext>
            </a:extLst>
          </p:cNvPr>
          <p:cNvSpPr/>
          <p:nvPr/>
        </p:nvSpPr>
        <p:spPr>
          <a:xfrm>
            <a:off x="1228494" y="4830764"/>
            <a:ext cx="6143856" cy="956719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1B55722B-41B1-3F45-9BEA-8BE000FCE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791" y="2452540"/>
            <a:ext cx="3119438" cy="3794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16-bit Source port #</a:t>
            </a: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AA605CF0-206C-1640-8406-783635DDC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4703" y="2450950"/>
            <a:ext cx="3119437" cy="37941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16-bit Destination port #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A4B21E-C402-8441-A5B8-6756556E120B}"/>
              </a:ext>
            </a:extLst>
          </p:cNvPr>
          <p:cNvSpPr/>
          <p:nvPr/>
        </p:nvSpPr>
        <p:spPr>
          <a:xfrm>
            <a:off x="1143000" y="2438400"/>
            <a:ext cx="6248400" cy="3429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7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901951" y="864108"/>
            <a:ext cx="5898734" cy="3234556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TCP in the TCP/IP Reference Model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Services provided by TCP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Addressing,`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TCP Header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Header fields related to addressing</a:t>
            </a:r>
          </a:p>
          <a:p>
            <a:pPr lvl="1"/>
            <a:r>
              <a:rPr lang="en-US" b="1" dirty="0">
                <a:solidFill>
                  <a:srgbClr val="00B0F0"/>
                </a:solidFill>
              </a:rPr>
              <a:t>Reliability</a:t>
            </a:r>
          </a:p>
          <a:p>
            <a:pPr lvl="2"/>
            <a:r>
              <a:rPr lang="en-US" dirty="0">
                <a:solidFill>
                  <a:srgbClr val="00B0F0"/>
                </a:solidFill>
              </a:rPr>
              <a:t>Problem: IP offers just a </a:t>
            </a:r>
            <a:r>
              <a:rPr lang="en-US" b="1" dirty="0">
                <a:solidFill>
                  <a:srgbClr val="FF0000"/>
                </a:solidFill>
              </a:rPr>
              <a:t>best-effort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service</a:t>
            </a:r>
            <a:endParaRPr lang="en-US" b="1" dirty="0">
              <a:solidFill>
                <a:srgbClr val="00B0F0"/>
              </a:solidFill>
            </a:endParaRPr>
          </a:p>
          <a:p>
            <a:pPr lvl="2"/>
            <a:r>
              <a:rPr lang="en-US" dirty="0">
                <a:solidFill>
                  <a:srgbClr val="00B0F0"/>
                </a:solidFill>
              </a:rPr>
              <a:t>Three phases for a connection</a:t>
            </a:r>
          </a:p>
          <a:p>
            <a:pPr lvl="3"/>
            <a:r>
              <a:rPr lang="en-US" dirty="0">
                <a:solidFill>
                  <a:srgbClr val="00B0F0"/>
                </a:solidFill>
              </a:rPr>
              <a:t>Opening, </a:t>
            </a:r>
          </a:p>
          <a:p>
            <a:pPr lvl="3"/>
            <a:r>
              <a:rPr lang="en-US" dirty="0">
                <a:solidFill>
                  <a:srgbClr val="00B0F0"/>
                </a:solidFill>
              </a:rPr>
              <a:t>data exchange, </a:t>
            </a:r>
          </a:p>
          <a:p>
            <a:pPr lvl="3"/>
            <a:r>
              <a:rPr lang="en-US" dirty="0">
                <a:solidFill>
                  <a:srgbClr val="00B0F0"/>
                </a:solidFill>
              </a:rPr>
              <a:t>closing</a:t>
            </a:r>
          </a:p>
          <a:p>
            <a:pPr lvl="2"/>
            <a:r>
              <a:rPr lang="en-US" dirty="0">
                <a:solidFill>
                  <a:srgbClr val="00B0F0"/>
                </a:solidFill>
              </a:rPr>
              <a:t>Sequence numbers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Recovering Corrupted/Lost Segments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Sliding windows</a:t>
            </a:r>
            <a:endParaRPr lang="en-US" b="1" dirty="0">
              <a:solidFill>
                <a:srgbClr val="00B0F0"/>
              </a:solidFill>
            </a:endParaRP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Flow control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Congestion control</a:t>
            </a:r>
          </a:p>
          <a:p>
            <a:r>
              <a:rPr lang="en-US" dirty="0">
                <a:solidFill>
                  <a:srgbClr val="3366FF"/>
                </a:solidFill>
              </a:rPr>
              <a:t>Read Sections 6.5.4, 6.5.5, and 6.5.6</a:t>
            </a:r>
          </a:p>
          <a:p>
            <a:pPr marL="0" indent="0">
              <a:buNone/>
            </a:pP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 Control Protocol</a:t>
            </a:r>
            <a:br>
              <a:rPr lang="en-US" dirty="0"/>
            </a:br>
            <a:r>
              <a:rPr lang="en-US" dirty="0"/>
              <a:t>(TCP RFC 793)</a:t>
            </a:r>
          </a:p>
        </p:txBody>
      </p:sp>
    </p:spTree>
    <p:extLst>
      <p:ext uri="{BB962C8B-B14F-4D97-AF65-F5344CB8AC3E}">
        <p14:creationId xmlns:p14="http://schemas.microsoft.com/office/powerpoint/2010/main" val="41535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14878" y="127432"/>
            <a:ext cx="4429125" cy="390525"/>
          </a:xfrm>
        </p:spPr>
        <p:txBody>
          <a:bodyPr/>
          <a:lstStyle/>
          <a:p>
            <a:r>
              <a:rPr lang="en-US" dirty="0">
                <a:ea typeface="Century Gothic"/>
                <a:sym typeface="Questrial"/>
              </a:rPr>
              <a:t>Overview</a:t>
            </a:r>
            <a:endParaRPr lang="en-US" dirty="0"/>
          </a:p>
        </p:txBody>
      </p:sp>
      <p:pic>
        <p:nvPicPr>
          <p:cNvPr id="5" name="Picture 4" descr="heads.jpg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01"/>
          <a:stretch/>
        </p:blipFill>
        <p:spPr>
          <a:xfrm>
            <a:off x="153716" y="1543300"/>
            <a:ext cx="4339459" cy="1921533"/>
          </a:xfrm>
          <a:prstGeom prst="rect">
            <a:avLst/>
          </a:prstGeom>
        </p:spPr>
      </p:pic>
      <p:pic>
        <p:nvPicPr>
          <p:cNvPr id="6" name="Picture 5" descr="heads.jpg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01"/>
          <a:stretch/>
        </p:blipFill>
        <p:spPr>
          <a:xfrm>
            <a:off x="95536" y="2713644"/>
            <a:ext cx="4455814" cy="1973056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831557" y="754024"/>
            <a:ext cx="4215880" cy="6004980"/>
          </a:xfrm>
        </p:spPr>
        <p:txBody>
          <a:bodyPr/>
          <a:lstStyle/>
          <a:p>
            <a:pPr marL="137160" indent="0">
              <a:buNone/>
            </a:pPr>
            <a:r>
              <a:rPr lang="en-US" sz="2100" b="1" dirty="0"/>
              <a:t>Objectives</a:t>
            </a:r>
          </a:p>
          <a:p>
            <a:r>
              <a:rPr lang="en-US" dirty="0"/>
              <a:t>Learn and understand the  </a:t>
            </a:r>
            <a:r>
              <a:rPr lang="en-US" dirty="0">
                <a:solidFill>
                  <a:srgbClr val="FF6600"/>
                </a:solidFill>
              </a:rPr>
              <a:t>transport layer (in general)</a:t>
            </a:r>
            <a:r>
              <a:rPr lang="en-US" dirty="0"/>
              <a:t>. </a:t>
            </a:r>
          </a:p>
          <a:p>
            <a:r>
              <a:rPr lang="en-US" dirty="0"/>
              <a:t>Learn and  understand the   </a:t>
            </a:r>
            <a:r>
              <a:rPr lang="en-US" dirty="0">
                <a:solidFill>
                  <a:srgbClr val="FF6600"/>
                </a:solidFill>
              </a:rPr>
              <a:t>Transmission Control Protocol (TCP)</a:t>
            </a:r>
            <a:r>
              <a:rPr lang="en-US" dirty="0"/>
              <a:t>.</a:t>
            </a:r>
          </a:p>
          <a:p>
            <a:r>
              <a:rPr lang="en-US" dirty="0"/>
              <a:t>Learn and  understand the  </a:t>
            </a:r>
            <a:r>
              <a:rPr lang="en-US" dirty="0">
                <a:solidFill>
                  <a:srgbClr val="FF6600"/>
                </a:solidFill>
              </a:rPr>
              <a:t>User Datagram Protocol (UDP)</a:t>
            </a:r>
            <a:r>
              <a:rPr lang="en-US" dirty="0"/>
              <a:t>.</a:t>
            </a:r>
          </a:p>
          <a:p>
            <a:endParaRPr lang="en-US" dirty="0">
              <a:solidFill>
                <a:srgbClr val="FF6600"/>
              </a:solidFill>
            </a:endParaRPr>
          </a:p>
          <a:p>
            <a:pPr marL="137160" indent="0">
              <a:buNone/>
            </a:pPr>
            <a:r>
              <a:rPr lang="en-US" sz="2000" b="1" dirty="0"/>
              <a:t>Requirements</a:t>
            </a:r>
          </a:p>
          <a:p>
            <a:r>
              <a:rPr lang="en-US" dirty="0"/>
              <a:t>Read Sections 6.1.1-6.1.2, 6.2.1, 6.2.4,  and 6.2.5.</a:t>
            </a:r>
          </a:p>
          <a:p>
            <a:r>
              <a:rPr lang="en-US" dirty="0">
                <a:solidFill>
                  <a:srgbClr val="FFFFFF"/>
                </a:solidFill>
              </a:rPr>
              <a:t>Read Section 6.5 (pp552-581).</a:t>
            </a:r>
          </a:p>
          <a:p>
            <a:r>
              <a:rPr lang="en-US" dirty="0">
                <a:solidFill>
                  <a:srgbClr val="FFFFFF"/>
                </a:solidFill>
              </a:rPr>
              <a:t>Read Section 6.4 (pp 541-543. Stop at RPC (excluded)).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5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69179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0B392942-660F-1D4F-87EE-13B0405B1437}" type="slidenum">
              <a:rPr lang="en-US" sz="1400"/>
              <a:pPr algn="r"/>
              <a:t>20</a:t>
            </a:fld>
            <a:endParaRPr lang="en-US" sz="140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Service Offered by IP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90000"/>
              </a:lnSpc>
            </a:pPr>
            <a:r>
              <a:rPr lang="en-US" b="1" dirty="0">
                <a:solidFill>
                  <a:srgbClr val="00B0F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Best effort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service</a:t>
            </a:r>
          </a:p>
          <a:p>
            <a:pPr lvl="1">
              <a:lnSpc>
                <a:spcPct val="190000"/>
              </a:lnSpc>
            </a:pPr>
            <a:r>
              <a:rPr lang="en-US" dirty="0">
                <a:latin typeface="Times New Roman" charset="0"/>
                <a:ea typeface="ＭＳ Ｐゴシック" charset="0"/>
              </a:rPr>
              <a:t>it may loose packets</a:t>
            </a:r>
          </a:p>
          <a:p>
            <a:pPr lvl="1">
              <a:lnSpc>
                <a:spcPct val="190000"/>
              </a:lnSpc>
            </a:pPr>
            <a:r>
              <a:rPr lang="en-US" dirty="0">
                <a:latin typeface="Times New Roman" charset="0"/>
                <a:ea typeface="ＭＳ Ｐゴシック" charset="0"/>
              </a:rPr>
              <a:t>it may reorder packets</a:t>
            </a:r>
          </a:p>
          <a:p>
            <a:pPr lvl="1">
              <a:lnSpc>
                <a:spcPct val="190000"/>
              </a:lnSpc>
            </a:pPr>
            <a:r>
              <a:rPr lang="en-US" dirty="0">
                <a:latin typeface="Times New Roman" charset="0"/>
                <a:ea typeface="ＭＳ Ｐゴシック" charset="0"/>
              </a:rPr>
              <a:t>it may duplicate packets</a:t>
            </a:r>
          </a:p>
        </p:txBody>
      </p:sp>
    </p:spTree>
    <p:extLst>
      <p:ext uri="{BB962C8B-B14F-4D97-AF65-F5344CB8AC3E}">
        <p14:creationId xmlns:p14="http://schemas.microsoft.com/office/powerpoint/2010/main" val="338800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D9221FF-DE74-B848-8117-3E3556741A02}" type="slidenum">
              <a:rPr lang="en-US" sz="1400"/>
              <a:pPr/>
              <a:t>21</a:t>
            </a:fld>
            <a:endParaRPr lang="en-US" sz="140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Service Offered by TCP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A </a:t>
            </a:r>
            <a:r>
              <a:rPr lang="en-US" dirty="0">
                <a:solidFill>
                  <a:srgbClr val="00B0F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connection-oriented</a:t>
            </a: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solidFill>
                  <a:srgbClr val="00B0F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Reliable</a:t>
            </a: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solidFill>
                  <a:srgbClr val="00B0F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Byte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stream</a:t>
            </a:r>
          </a:p>
        </p:txBody>
      </p:sp>
      <p:sp>
        <p:nvSpPr>
          <p:cNvPr id="31750" name="Rectangle 4"/>
          <p:cNvSpPr>
            <a:spLocks noChangeArrowheads="1"/>
          </p:cNvSpPr>
          <p:nvPr/>
        </p:nvSpPr>
        <p:spPr bwMode="auto">
          <a:xfrm>
            <a:off x="5237163" y="1524000"/>
            <a:ext cx="2362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Text Box 5"/>
          <p:cNvSpPr txBox="1">
            <a:spLocks noChangeArrowheads="1"/>
          </p:cNvSpPr>
          <p:nvPr/>
        </p:nvSpPr>
        <p:spPr bwMode="auto">
          <a:xfrm>
            <a:off x="5607050" y="1600200"/>
            <a:ext cx="162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Application</a:t>
            </a:r>
          </a:p>
        </p:txBody>
      </p:sp>
      <p:sp>
        <p:nvSpPr>
          <p:cNvPr id="31752" name="Rectangle 6"/>
          <p:cNvSpPr>
            <a:spLocks noChangeArrowheads="1"/>
          </p:cNvSpPr>
          <p:nvPr/>
        </p:nvSpPr>
        <p:spPr bwMode="auto">
          <a:xfrm>
            <a:off x="5237163" y="2895600"/>
            <a:ext cx="2362200" cy="6096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Text Box 7"/>
          <p:cNvSpPr txBox="1">
            <a:spLocks noChangeArrowheads="1"/>
          </p:cNvSpPr>
          <p:nvPr/>
        </p:nvSpPr>
        <p:spPr bwMode="auto">
          <a:xfrm>
            <a:off x="5607050" y="2971800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b="1"/>
              <a:t>TCP</a:t>
            </a:r>
          </a:p>
        </p:txBody>
      </p:sp>
      <p:sp>
        <p:nvSpPr>
          <p:cNvPr id="31754" name="Rectangle 8"/>
          <p:cNvSpPr>
            <a:spLocks noChangeArrowheads="1"/>
          </p:cNvSpPr>
          <p:nvPr/>
        </p:nvSpPr>
        <p:spPr bwMode="auto">
          <a:xfrm>
            <a:off x="5237163" y="4953000"/>
            <a:ext cx="2362200" cy="609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Text Box 9"/>
          <p:cNvSpPr txBox="1">
            <a:spLocks noChangeArrowheads="1"/>
          </p:cNvSpPr>
          <p:nvPr/>
        </p:nvSpPr>
        <p:spPr bwMode="auto">
          <a:xfrm>
            <a:off x="5607050" y="5029200"/>
            <a:ext cx="18517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/>
              <a:t>Network (</a:t>
            </a:r>
            <a:r>
              <a:rPr lang="en-US" b="1" dirty="0"/>
              <a:t>IP</a:t>
            </a:r>
            <a:r>
              <a:rPr lang="en-US" dirty="0"/>
              <a:t>)</a:t>
            </a:r>
          </a:p>
        </p:txBody>
      </p:sp>
      <p:sp>
        <p:nvSpPr>
          <p:cNvPr id="31756" name="Rectangle 10"/>
          <p:cNvSpPr>
            <a:spLocks noChangeArrowheads="1"/>
          </p:cNvSpPr>
          <p:nvPr/>
        </p:nvSpPr>
        <p:spPr bwMode="auto">
          <a:xfrm>
            <a:off x="5237163" y="5562600"/>
            <a:ext cx="2362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Text Box 11"/>
          <p:cNvSpPr txBox="1">
            <a:spLocks noChangeArrowheads="1"/>
          </p:cNvSpPr>
          <p:nvPr/>
        </p:nvSpPr>
        <p:spPr bwMode="auto">
          <a:xfrm>
            <a:off x="5607050" y="5638800"/>
            <a:ext cx="1936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Link Layer </a:t>
            </a:r>
          </a:p>
        </p:txBody>
      </p:sp>
      <p:sp>
        <p:nvSpPr>
          <p:cNvPr id="31758" name="Line 12"/>
          <p:cNvSpPr>
            <a:spLocks noChangeShapeType="1"/>
          </p:cNvSpPr>
          <p:nvPr/>
        </p:nvSpPr>
        <p:spPr bwMode="auto">
          <a:xfrm flipV="1">
            <a:off x="6248400" y="2133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9" name="Text Box 13"/>
          <p:cNvSpPr txBox="1">
            <a:spLocks noChangeArrowheads="1"/>
          </p:cNvSpPr>
          <p:nvPr/>
        </p:nvSpPr>
        <p:spPr bwMode="auto">
          <a:xfrm>
            <a:off x="6384925" y="2251075"/>
            <a:ext cx="2684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Reliable byte stream</a:t>
            </a:r>
          </a:p>
        </p:txBody>
      </p:sp>
      <p:sp>
        <p:nvSpPr>
          <p:cNvPr id="31760" name="Line 14"/>
          <p:cNvSpPr>
            <a:spLocks noChangeShapeType="1"/>
          </p:cNvSpPr>
          <p:nvPr/>
        </p:nvSpPr>
        <p:spPr bwMode="auto">
          <a:xfrm flipV="1">
            <a:off x="6248400" y="35814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Text Box 15"/>
          <p:cNvSpPr txBox="1">
            <a:spLocks noChangeArrowheads="1"/>
          </p:cNvSpPr>
          <p:nvPr/>
        </p:nvSpPr>
        <p:spPr bwMode="auto">
          <a:xfrm>
            <a:off x="6384925" y="3657600"/>
            <a:ext cx="255111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/>
              <a:t>Looses,</a:t>
            </a:r>
          </a:p>
          <a:p>
            <a:r>
              <a:rPr lang="en-US" dirty="0"/>
              <a:t>Reorders,</a:t>
            </a:r>
          </a:p>
          <a:p>
            <a:r>
              <a:rPr lang="en-US" dirty="0"/>
              <a:t>Duplicates  packets</a:t>
            </a:r>
          </a:p>
        </p:txBody>
      </p:sp>
    </p:spTree>
    <p:extLst>
      <p:ext uri="{BB962C8B-B14F-4D97-AF65-F5344CB8AC3E}">
        <p14:creationId xmlns:p14="http://schemas.microsoft.com/office/powerpoint/2010/main" val="2649795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17397805-F209-3E42-B638-295F1FE475EB}" type="slidenum">
              <a:rPr lang="en-US" sz="1400"/>
              <a:pPr algn="r"/>
              <a:t>22</a:t>
            </a:fld>
            <a:endParaRPr lang="en-US" sz="1400" dirty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Phases of a TCP Connection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Opening</a:t>
            </a: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Full duplex data exchange</a:t>
            </a: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Closing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CD10DC83-0BC2-594A-8622-9F2D694EFD90}" type="slidenum">
              <a:rPr lang="en-US" sz="1400"/>
              <a:pPr algn="r"/>
              <a:t>23</a:t>
            </a:fld>
            <a:endParaRPr lang="en-US" sz="140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8900"/>
            <a:ext cx="8001000" cy="416619"/>
          </a:xfrm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Function of Opening a Connection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343400"/>
          </a:xfrm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Client informs server (creation of 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tcp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control block)</a:t>
            </a: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Client and server exchange </a:t>
            </a:r>
            <a:r>
              <a:rPr lang="en-US" b="1" dirty="0">
                <a:solidFill>
                  <a:srgbClr val="00B0F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initial sequence numbers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: (TCP numbers bytes)</a:t>
            </a: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Client and server 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dirty="0">
                <a:latin typeface="Times New Roman" charset="0"/>
                <a:ea typeface="ＭＳ Ｐゴシック" charset="0"/>
                <a:cs typeface="ＭＳ Ｐゴシック" charset="0"/>
              </a:rPr>
              <a:t>negotiate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dirty="0">
                <a:latin typeface="Times New Roman" charset="0"/>
                <a:ea typeface="ＭＳ Ｐゴシック" charset="0"/>
                <a:cs typeface="ＭＳ Ｐゴシック" charset="0"/>
              </a:rPr>
              <a:t> maximum segment size (</a:t>
            </a:r>
            <a:r>
              <a:rPr lang="en-US" altLang="ja-JP" dirty="0" err="1">
                <a:latin typeface="Times New Roman" charset="0"/>
                <a:ea typeface="ＭＳ Ｐゴシック" charset="0"/>
                <a:cs typeface="ＭＳ Ｐゴシック" charset="0"/>
              </a:rPr>
              <a:t>mss</a:t>
            </a:r>
            <a:r>
              <a:rPr lang="en-US" altLang="ja-JP" dirty="0">
                <a:latin typeface="Times New Roman" charset="0"/>
                <a:ea typeface="ＭＳ Ｐゴシック" charset="0"/>
                <a:cs typeface="ＭＳ Ｐゴシック" charset="0"/>
              </a:rPr>
              <a:t>) and window size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CD10DC83-0BC2-594A-8622-9F2D694EFD90}" type="slidenum">
              <a:rPr lang="en-US" sz="1400"/>
              <a:pPr algn="r"/>
              <a:t>24</a:t>
            </a:fld>
            <a:endParaRPr lang="en-US" sz="140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8900"/>
            <a:ext cx="8001000" cy="416619"/>
          </a:xfrm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Opening a Connection: Three-Way Handshake</a:t>
            </a:r>
          </a:p>
        </p:txBody>
      </p:sp>
      <p:sp>
        <p:nvSpPr>
          <p:cNvPr id="7" name="Line 3">
            <a:extLst>
              <a:ext uri="{FF2B5EF4-FFF2-40B4-BE49-F238E27FC236}">
                <a16:creationId xmlns:a16="http://schemas.microsoft.com/office/drawing/2014/main" id="{67F37CDF-EE19-5845-8250-B24176BCC7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133600"/>
            <a:ext cx="0" cy="3733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7CE6EB99-E36D-0E40-AABB-98372DD46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5680075"/>
            <a:ext cx="723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time</a:t>
            </a:r>
          </a:p>
        </p:txBody>
      </p:sp>
      <p:sp>
        <p:nvSpPr>
          <p:cNvPr id="9" name="Line 5">
            <a:extLst>
              <a:ext uri="{FF2B5EF4-FFF2-40B4-BE49-F238E27FC236}">
                <a16:creationId xmlns:a16="http://schemas.microsoft.com/office/drawing/2014/main" id="{16526291-5FB1-B24E-8D3B-BADE1FD274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2133600"/>
            <a:ext cx="0" cy="3733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C586F967-B342-CD4C-B17D-6D03206C8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1641475"/>
            <a:ext cx="927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/>
              <a:t>Client</a:t>
            </a: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BB4FD6FA-42A7-A14B-B017-C938A4A97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925" y="1565275"/>
            <a:ext cx="979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/>
              <a:t>Server</a:t>
            </a:r>
          </a:p>
        </p:txBody>
      </p:sp>
      <p:sp>
        <p:nvSpPr>
          <p:cNvPr id="12" name="Line 8">
            <a:extLst>
              <a:ext uri="{FF2B5EF4-FFF2-40B4-BE49-F238E27FC236}">
                <a16:creationId xmlns:a16="http://schemas.microsoft.com/office/drawing/2014/main" id="{527D8CBB-05F6-7F4C-81E7-975D31174D0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2362200"/>
            <a:ext cx="5867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BB57C761-E1E9-7B4E-ADD8-86C2303C241E}"/>
              </a:ext>
            </a:extLst>
          </p:cNvPr>
          <p:cNvSpPr txBox="1">
            <a:spLocks noChangeArrowheads="1"/>
          </p:cNvSpPr>
          <p:nvPr/>
        </p:nvSpPr>
        <p:spPr bwMode="auto">
          <a:xfrm rot="250958">
            <a:off x="3108325" y="2149475"/>
            <a:ext cx="24796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SYN     1200:1200</a:t>
            </a:r>
          </a:p>
          <a:p>
            <a:r>
              <a:rPr lang="en-US"/>
              <a:t>mss 1024</a:t>
            </a:r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1EB39844-0CE9-C84C-B640-9E5A254D4D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0200" y="3276600"/>
            <a:ext cx="5943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1">
            <a:extLst>
              <a:ext uri="{FF2B5EF4-FFF2-40B4-BE49-F238E27FC236}">
                <a16:creationId xmlns:a16="http://schemas.microsoft.com/office/drawing/2014/main" id="{96A9D063-6182-2D4F-AF3C-61FA65ACE081}"/>
              </a:ext>
            </a:extLst>
          </p:cNvPr>
          <p:cNvSpPr txBox="1">
            <a:spLocks noChangeArrowheads="1"/>
          </p:cNvSpPr>
          <p:nvPr/>
        </p:nvSpPr>
        <p:spPr bwMode="auto">
          <a:xfrm rot="-416931">
            <a:off x="2574925" y="3317875"/>
            <a:ext cx="26812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/>
              <a:t>SYN 34901:34901</a:t>
            </a:r>
          </a:p>
          <a:p>
            <a:r>
              <a:rPr lang="en-US" dirty="0"/>
              <a:t>ack 1201   </a:t>
            </a:r>
            <a:r>
              <a:rPr lang="en-US" dirty="0" err="1"/>
              <a:t>mss</a:t>
            </a:r>
            <a:r>
              <a:rPr lang="en-US" dirty="0"/>
              <a:t> 1024</a:t>
            </a:r>
          </a:p>
        </p:txBody>
      </p:sp>
      <p:sp>
        <p:nvSpPr>
          <p:cNvPr id="16" name="Line 12">
            <a:extLst>
              <a:ext uri="{FF2B5EF4-FFF2-40B4-BE49-F238E27FC236}">
                <a16:creationId xmlns:a16="http://schemas.microsoft.com/office/drawing/2014/main" id="{BCA835AE-4B59-1B4F-BA89-21D313A5A83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724400"/>
            <a:ext cx="5791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13">
            <a:extLst>
              <a:ext uri="{FF2B5EF4-FFF2-40B4-BE49-F238E27FC236}">
                <a16:creationId xmlns:a16="http://schemas.microsoft.com/office/drawing/2014/main" id="{F6817D4B-CF57-3747-8D2F-4A8142A98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7325" y="4841875"/>
            <a:ext cx="1530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Ack 34902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B9D55F-80A6-A344-B5C3-0A26626116F7}"/>
              </a:ext>
            </a:extLst>
          </p:cNvPr>
          <p:cNvSpPr/>
          <p:nvPr/>
        </p:nvSpPr>
        <p:spPr>
          <a:xfrm rot="21128954">
            <a:off x="2646382" y="3854821"/>
            <a:ext cx="1146825" cy="3369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F2A3D1-D2BF-894A-8524-06C2E8C7C87C}"/>
              </a:ext>
            </a:extLst>
          </p:cNvPr>
          <p:cNvSpPr/>
          <p:nvPr/>
        </p:nvSpPr>
        <p:spPr>
          <a:xfrm rot="315313">
            <a:off x="4074443" y="2241821"/>
            <a:ext cx="885341" cy="3369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246026-9122-3B44-8CC4-BFFEA17E7627}"/>
              </a:ext>
            </a:extLst>
          </p:cNvPr>
          <p:cNvSpPr/>
          <p:nvPr/>
        </p:nvSpPr>
        <p:spPr>
          <a:xfrm rot="21128954">
            <a:off x="3271586" y="3392721"/>
            <a:ext cx="801868" cy="336976"/>
          </a:xfrm>
          <a:prstGeom prst="rect">
            <a:avLst/>
          </a:prstGeom>
          <a:noFill/>
          <a:ln w="38100">
            <a:solidFill>
              <a:schemeClr val="accent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EA3413-C7D1-2F40-8101-740815B119B5}"/>
              </a:ext>
            </a:extLst>
          </p:cNvPr>
          <p:cNvSpPr/>
          <p:nvPr/>
        </p:nvSpPr>
        <p:spPr>
          <a:xfrm rot="189945">
            <a:off x="3333006" y="4904411"/>
            <a:ext cx="885341" cy="336976"/>
          </a:xfrm>
          <a:prstGeom prst="rect">
            <a:avLst/>
          </a:prstGeom>
          <a:noFill/>
          <a:ln w="38100">
            <a:solidFill>
              <a:schemeClr val="accent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2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4" grpId="0" animBg="1"/>
      <p:bldP spid="19" grpId="0" animBg="1"/>
      <p:bldP spid="20" grpId="0" animBg="1"/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88EA8-8C94-D144-8D58-1EFD3C1C8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Closing a Connection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D7BA3-1C0B-1541-9BDF-080455D21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25</a:t>
            </a:fld>
            <a:endParaRPr lang="en-US" dirty="0"/>
          </a:p>
        </p:txBody>
      </p:sp>
      <p:sp>
        <p:nvSpPr>
          <p:cNvPr id="5" name="Line 3">
            <a:extLst>
              <a:ext uri="{FF2B5EF4-FFF2-40B4-BE49-F238E27FC236}">
                <a16:creationId xmlns:a16="http://schemas.microsoft.com/office/drawing/2014/main" id="{C5F118AF-F007-3447-B3FA-06C2A59940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133600"/>
            <a:ext cx="0" cy="3733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6A18E535-0907-E940-8B88-9989CBDD5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007" y="5592891"/>
            <a:ext cx="723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/>
              <a:t>time</a:t>
            </a:r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D84D58F9-80DA-4244-B4FC-ADF555BEB8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2133600"/>
            <a:ext cx="0" cy="3733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AB6BD6F3-1581-F041-A4D5-1B65CB2D7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1641475"/>
            <a:ext cx="927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/>
              <a:t>Client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A3D5744F-3EDA-D642-9286-8DB9B753C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925" y="1565275"/>
            <a:ext cx="979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Server</a:t>
            </a:r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853C6C79-55F8-CF43-8D10-08A5627C2B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2362200"/>
            <a:ext cx="5867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63B4EA19-730C-454E-ADA7-152CA1395103}"/>
              </a:ext>
            </a:extLst>
          </p:cNvPr>
          <p:cNvSpPr txBox="1">
            <a:spLocks noChangeArrowheads="1"/>
          </p:cNvSpPr>
          <p:nvPr/>
        </p:nvSpPr>
        <p:spPr bwMode="auto">
          <a:xfrm rot="250958">
            <a:off x="3124200" y="2084388"/>
            <a:ext cx="676275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/>
              <a:t>FIN</a:t>
            </a:r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D5BA356A-0B79-0848-831C-4D7E22BE7C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0200" y="3276600"/>
            <a:ext cx="5943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44D9CC1D-1D0C-004B-8595-E4A61F6E527B}"/>
              </a:ext>
            </a:extLst>
          </p:cNvPr>
          <p:cNvSpPr txBox="1">
            <a:spLocks noChangeArrowheads="1"/>
          </p:cNvSpPr>
          <p:nvPr/>
        </p:nvSpPr>
        <p:spPr bwMode="auto">
          <a:xfrm rot="-416931">
            <a:off x="2557463" y="3384550"/>
            <a:ext cx="159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/>
              <a:t>Ack of FIN</a:t>
            </a:r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1F0C2DCB-4480-2746-B343-E23D140D5D1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5140325"/>
            <a:ext cx="5791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3">
            <a:extLst>
              <a:ext uri="{FF2B5EF4-FFF2-40B4-BE49-F238E27FC236}">
                <a16:creationId xmlns:a16="http://schemas.microsoft.com/office/drawing/2014/main" id="{46FF00FA-C181-CD45-88AA-11F7B7F439DB}"/>
              </a:ext>
            </a:extLst>
          </p:cNvPr>
          <p:cNvSpPr txBox="1">
            <a:spLocks noChangeArrowheads="1"/>
          </p:cNvSpPr>
          <p:nvPr/>
        </p:nvSpPr>
        <p:spPr bwMode="auto">
          <a:xfrm rot="499257">
            <a:off x="2677337" y="5255568"/>
            <a:ext cx="1604927" cy="461665"/>
          </a:xfrm>
          <a:prstGeom prst="rect">
            <a:avLst/>
          </a:prstGeom>
          <a:noFill/>
          <a:ln w="571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/>
              <a:t>Ack of FIN</a:t>
            </a:r>
          </a:p>
        </p:txBody>
      </p:sp>
      <p:sp>
        <p:nvSpPr>
          <p:cNvPr id="16" name="Text Box 14">
            <a:extLst>
              <a:ext uri="{FF2B5EF4-FFF2-40B4-BE49-F238E27FC236}">
                <a16:creationId xmlns:a16="http://schemas.microsoft.com/office/drawing/2014/main" id="{40D8A521-5D86-584D-B1FC-82C0C764D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2075" y="2022475"/>
            <a:ext cx="160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/>
              <a:t>App. closes</a:t>
            </a:r>
          </a:p>
        </p:txBody>
      </p:sp>
      <p:sp>
        <p:nvSpPr>
          <p:cNvPr id="17" name="Line 15">
            <a:extLst>
              <a:ext uri="{FF2B5EF4-FFF2-40B4-BE49-F238E27FC236}">
                <a16:creationId xmlns:a16="http://schemas.microsoft.com/office/drawing/2014/main" id="{3C84FEFD-BEB5-C841-89BE-8B2B062E37A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2895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16">
            <a:extLst>
              <a:ext uri="{FF2B5EF4-FFF2-40B4-BE49-F238E27FC236}">
                <a16:creationId xmlns:a16="http://schemas.microsoft.com/office/drawing/2014/main" id="{A618751F-8F4C-BE46-B38C-03E6C12E9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4125" y="2403475"/>
            <a:ext cx="1665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/>
              <a:t>EOF to app.</a:t>
            </a:r>
          </a:p>
        </p:txBody>
      </p:sp>
      <p:sp>
        <p:nvSpPr>
          <p:cNvPr id="19" name="Line 17">
            <a:extLst>
              <a:ext uri="{FF2B5EF4-FFF2-40B4-BE49-F238E27FC236}">
                <a16:creationId xmlns:a16="http://schemas.microsoft.com/office/drawing/2014/main" id="{C8583041-4B2A-564F-A750-059F86CAFE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0200" y="4572000"/>
            <a:ext cx="5943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18">
            <a:extLst>
              <a:ext uri="{FF2B5EF4-FFF2-40B4-BE49-F238E27FC236}">
                <a16:creationId xmlns:a16="http://schemas.microsoft.com/office/drawing/2014/main" id="{2A35DEDB-84FB-A241-891C-43E833D9BCB2}"/>
              </a:ext>
            </a:extLst>
          </p:cNvPr>
          <p:cNvSpPr txBox="1">
            <a:spLocks noChangeArrowheads="1"/>
          </p:cNvSpPr>
          <p:nvPr/>
        </p:nvSpPr>
        <p:spPr bwMode="auto">
          <a:xfrm rot="-293871">
            <a:off x="4403725" y="4384675"/>
            <a:ext cx="676275" cy="457200"/>
          </a:xfrm>
          <a:prstGeom prst="rect">
            <a:avLst/>
          </a:prstGeom>
          <a:noFill/>
          <a:ln w="3810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/>
              <a:t>FIN</a:t>
            </a:r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EDC0D99F-D8FF-6840-815B-199E5261B9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0200" y="3886200"/>
            <a:ext cx="5867400" cy="76200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20">
            <a:extLst>
              <a:ext uri="{FF2B5EF4-FFF2-40B4-BE49-F238E27FC236}">
                <a16:creationId xmlns:a16="http://schemas.microsoft.com/office/drawing/2014/main" id="{EABA74F0-34A5-F143-8224-19E8DAEE250F}"/>
              </a:ext>
            </a:extLst>
          </p:cNvPr>
          <p:cNvSpPr txBox="1">
            <a:spLocks noChangeArrowheads="1"/>
          </p:cNvSpPr>
          <p:nvPr/>
        </p:nvSpPr>
        <p:spPr bwMode="auto">
          <a:xfrm rot="-267485">
            <a:off x="3870325" y="3927475"/>
            <a:ext cx="835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Data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5EA72F1-71C8-7043-B7BC-1C64F649BD7B}"/>
              </a:ext>
            </a:extLst>
          </p:cNvPr>
          <p:cNvSpPr/>
          <p:nvPr/>
        </p:nvSpPr>
        <p:spPr>
          <a:xfrm rot="21128954">
            <a:off x="2584184" y="3523296"/>
            <a:ext cx="645505" cy="3369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3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6" grpId="0"/>
      <p:bldP spid="17" grpId="0" animBg="1"/>
      <p:bldP spid="18" grpId="0"/>
      <p:bldP spid="19" grpId="0" animBg="1"/>
      <p:bldP spid="20" grpId="0" animBg="1"/>
      <p:bldP spid="21" grpId="0" animBg="1"/>
      <p:bldP spid="22" grpId="0"/>
      <p:bldP spid="2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CD10DC83-0BC2-594A-8622-9F2D694EFD90}" type="slidenum">
              <a:rPr lang="en-US" sz="1400"/>
              <a:pPr algn="r"/>
              <a:t>26</a:t>
            </a:fld>
            <a:endParaRPr lang="en-US" sz="140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8900"/>
            <a:ext cx="8001000" cy="416619"/>
          </a:xfrm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Data Exchange: Sequence Numbers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343400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A TCP Header includes two 32-bit sequence numbers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: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A </a:t>
            </a:r>
            <a:r>
              <a:rPr lang="en-US" dirty="0">
                <a:solidFill>
                  <a:srgbClr val="00B0F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sequence number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: it is the sequence number of the </a:t>
            </a:r>
            <a:r>
              <a:rPr lang="en-US" b="1" dirty="0">
                <a:solidFill>
                  <a:srgbClr val="00B0F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first byte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in a segment</a:t>
            </a:r>
          </a:p>
          <a:p>
            <a:pPr lvl="1"/>
            <a:r>
              <a:rPr lang="en-US" dirty="0">
                <a:solidFill>
                  <a:srgbClr val="00B0F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An ack. number </a:t>
            </a:r>
            <a:r>
              <a:rPr lang="en-US" b="1" i="1" dirty="0">
                <a:solidFill>
                  <a:srgbClr val="00B0F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a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: it is an acknowledgment number </a:t>
            </a:r>
            <a:r>
              <a:rPr lang="en-US" b="1" i="1" dirty="0">
                <a:solidFill>
                  <a:srgbClr val="00B0F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a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that means:</a:t>
            </a:r>
          </a:p>
          <a:p>
            <a:pPr lvl="2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All bytes with sequence number up to </a:t>
            </a:r>
            <a:r>
              <a:rPr lang="en-US" b="1" i="1" dirty="0">
                <a:solidFill>
                  <a:srgbClr val="00B0F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a-1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were correctly received in order</a:t>
            </a:r>
          </a:p>
          <a:p>
            <a:pPr lvl="2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The next expected byte is the byte with sequence number </a:t>
            </a:r>
            <a:r>
              <a:rPr lang="en-US" b="1" i="1" dirty="0">
                <a:solidFill>
                  <a:srgbClr val="00B0F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a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.</a:t>
            </a:r>
          </a:p>
          <a:p>
            <a:pPr lvl="2"/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b="1" dirty="0">
                <a:solidFill>
                  <a:srgbClr val="00B0F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Example 1:</a:t>
            </a:r>
          </a:p>
          <a:p>
            <a:pPr lvl="2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Suppose that a TCP client receives a segment containing 5 bytes such that the sequence number is 1000.</a:t>
            </a:r>
          </a:p>
          <a:p>
            <a:pPr lvl="2"/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lvl="2"/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lvl="2"/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lvl="2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The TCP client will respond with an acknowledgement number ……..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0B614A-4B21-BF49-AF6D-339F0213CF03}"/>
              </a:ext>
            </a:extLst>
          </p:cNvPr>
          <p:cNvSpPr/>
          <p:nvPr/>
        </p:nvSpPr>
        <p:spPr>
          <a:xfrm>
            <a:off x="2764716" y="3905021"/>
            <a:ext cx="268942" cy="25818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D2288D-A442-D744-BA59-224595001CB5}"/>
              </a:ext>
            </a:extLst>
          </p:cNvPr>
          <p:cNvSpPr/>
          <p:nvPr/>
        </p:nvSpPr>
        <p:spPr>
          <a:xfrm>
            <a:off x="3024696" y="3905021"/>
            <a:ext cx="268942" cy="25818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975BEA-F081-0C45-9497-ABA489F1D1A2}"/>
              </a:ext>
            </a:extLst>
          </p:cNvPr>
          <p:cNvSpPr/>
          <p:nvPr/>
        </p:nvSpPr>
        <p:spPr>
          <a:xfrm>
            <a:off x="3284676" y="3905021"/>
            <a:ext cx="268942" cy="25818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E5AC78-B36C-A940-BC41-DBF757BFCF98}"/>
              </a:ext>
            </a:extLst>
          </p:cNvPr>
          <p:cNvSpPr/>
          <p:nvPr/>
        </p:nvSpPr>
        <p:spPr>
          <a:xfrm>
            <a:off x="3544656" y="3905021"/>
            <a:ext cx="268942" cy="25818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D74FBF-0259-3C41-A72B-077F989B5A1F}"/>
              </a:ext>
            </a:extLst>
          </p:cNvPr>
          <p:cNvSpPr/>
          <p:nvPr/>
        </p:nvSpPr>
        <p:spPr>
          <a:xfrm>
            <a:off x="3804636" y="3905021"/>
            <a:ext cx="268942" cy="25818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BE16275-25A0-C84E-916E-EAC40204F8FA}"/>
              </a:ext>
            </a:extLst>
          </p:cNvPr>
          <p:cNvCxnSpPr/>
          <p:nvPr/>
        </p:nvCxnSpPr>
        <p:spPr>
          <a:xfrm flipV="1">
            <a:off x="2485016" y="4087906"/>
            <a:ext cx="355003" cy="21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1375672-27AF-8244-8357-8A4C9B9DEC08}"/>
              </a:ext>
            </a:extLst>
          </p:cNvPr>
          <p:cNvSpPr txBox="1"/>
          <p:nvPr/>
        </p:nvSpPr>
        <p:spPr>
          <a:xfrm>
            <a:off x="2040359" y="42104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308777D-A2CD-044E-9036-0DDA1DBB604C}"/>
              </a:ext>
            </a:extLst>
          </p:cNvPr>
          <p:cNvCxnSpPr>
            <a:cxnSpLocks/>
          </p:cNvCxnSpPr>
          <p:nvPr/>
        </p:nvCxnSpPr>
        <p:spPr>
          <a:xfrm flipH="1" flipV="1">
            <a:off x="3966927" y="4190561"/>
            <a:ext cx="327248" cy="122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35EAACD-FF7E-944B-8CF7-095532CBF50C}"/>
              </a:ext>
            </a:extLst>
          </p:cNvPr>
          <p:cNvSpPr txBox="1"/>
          <p:nvPr/>
        </p:nvSpPr>
        <p:spPr>
          <a:xfrm>
            <a:off x="4231427" y="42198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3F7350-229F-784F-B0BB-543D3E8282A7}"/>
              </a:ext>
            </a:extLst>
          </p:cNvPr>
          <p:cNvSpPr txBox="1"/>
          <p:nvPr/>
        </p:nvSpPr>
        <p:spPr>
          <a:xfrm>
            <a:off x="6530814" y="4599930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1005</a:t>
            </a:r>
          </a:p>
        </p:txBody>
      </p:sp>
    </p:spTree>
    <p:extLst>
      <p:ext uri="{BB962C8B-B14F-4D97-AF65-F5344CB8AC3E}">
        <p14:creationId xmlns:p14="http://schemas.microsoft.com/office/powerpoint/2010/main" val="289133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 uiExpand="1" build="p" bldLvl="3"/>
      <p:bldP spid="2" grpId="0" animBg="1"/>
      <p:bldP spid="6" grpId="0" animBg="1"/>
      <p:bldP spid="7" grpId="0" animBg="1"/>
      <p:bldP spid="8" grpId="0" animBg="1"/>
      <p:bldP spid="9" grpId="0" animBg="1"/>
      <p:bldP spid="5" grpId="0"/>
      <p:bldP spid="14" grpId="0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CD10DC83-0BC2-594A-8622-9F2D694EFD90}" type="slidenum">
              <a:rPr lang="en-US" sz="1400"/>
              <a:pPr algn="r"/>
              <a:t>27</a:t>
            </a:fld>
            <a:endParaRPr lang="en-US" sz="140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8900"/>
            <a:ext cx="8001000" cy="416619"/>
          </a:xfrm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Sequence/Ack Numbers in the TCP Header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BC3915E-001F-0F44-8C8C-89C8892C1DB1}"/>
              </a:ext>
            </a:extLst>
          </p:cNvPr>
          <p:cNvGrpSpPr/>
          <p:nvPr/>
        </p:nvGrpSpPr>
        <p:grpSpPr>
          <a:xfrm>
            <a:off x="1143000" y="2438400"/>
            <a:ext cx="6248400" cy="2362200"/>
            <a:chOff x="1143000" y="2438400"/>
            <a:chExt cx="6248400" cy="2362200"/>
          </a:xfrm>
        </p:grpSpPr>
        <p:sp>
          <p:nvSpPr>
            <p:cNvPr id="19" name="Rectangle 3">
              <a:extLst>
                <a:ext uri="{FF2B5EF4-FFF2-40B4-BE49-F238E27FC236}">
                  <a16:creationId xmlns:a16="http://schemas.microsoft.com/office/drawing/2014/main" id="{28667483-D530-D445-BD7A-BF1D3AF0C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2439988"/>
              <a:ext cx="3119438" cy="3794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16-bit Source port number</a:t>
              </a:r>
            </a:p>
          </p:txBody>
        </p:sp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id="{0D3E18D4-B169-9946-9A97-B211A6DA1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2913" y="2438400"/>
              <a:ext cx="3119437" cy="3794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16-bit Destination port number</a:t>
              </a:r>
            </a:p>
          </p:txBody>
        </p:sp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66F8CC24-A573-CA44-BFD2-4424A9977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2819400"/>
              <a:ext cx="62484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32-bit sequence number</a:t>
              </a:r>
            </a:p>
          </p:txBody>
        </p:sp>
        <p:sp>
          <p:nvSpPr>
            <p:cNvPr id="22" name="Rectangle 6">
              <a:extLst>
                <a:ext uri="{FF2B5EF4-FFF2-40B4-BE49-F238E27FC236}">
                  <a16:creationId xmlns:a16="http://schemas.microsoft.com/office/drawing/2014/main" id="{AC7536CE-2699-5F47-ACB6-171ADCC26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200400"/>
              <a:ext cx="62484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32-bit acknowledgement number</a:t>
              </a:r>
            </a:p>
          </p:txBody>
        </p:sp>
        <p:sp>
          <p:nvSpPr>
            <p:cNvPr id="23" name="Rectangle 7">
              <a:extLst>
                <a:ext uri="{FF2B5EF4-FFF2-40B4-BE49-F238E27FC236}">
                  <a16:creationId xmlns:a16="http://schemas.microsoft.com/office/drawing/2014/main" id="{F6A00318-6798-B941-AE9E-D757A2FC4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581400"/>
              <a:ext cx="1143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4-bit HL</a:t>
              </a:r>
            </a:p>
          </p:txBody>
        </p:sp>
        <p:sp>
          <p:nvSpPr>
            <p:cNvPr id="24" name="Rectangle 8">
              <a:extLst>
                <a:ext uri="{FF2B5EF4-FFF2-40B4-BE49-F238E27FC236}">
                  <a16:creationId xmlns:a16="http://schemas.microsoft.com/office/drawing/2014/main" id="{82FD42C8-F455-5143-B646-72A717E2E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0" y="3581400"/>
              <a:ext cx="1981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Flags</a:t>
              </a:r>
            </a:p>
          </p:txBody>
        </p:sp>
        <p:sp>
          <p:nvSpPr>
            <p:cNvPr id="25" name="Rectangle 9">
              <a:extLst>
                <a:ext uri="{FF2B5EF4-FFF2-40B4-BE49-F238E27FC236}">
                  <a16:creationId xmlns:a16="http://schemas.microsoft.com/office/drawing/2014/main" id="{ECA1D5BD-F86A-E44D-A70F-FCC1657BA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3581400"/>
              <a:ext cx="3124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16-bit window size</a:t>
              </a:r>
            </a:p>
          </p:txBody>
        </p:sp>
        <p:sp>
          <p:nvSpPr>
            <p:cNvPr id="26" name="Rectangle 10">
              <a:extLst>
                <a:ext uri="{FF2B5EF4-FFF2-40B4-BE49-F238E27FC236}">
                  <a16:creationId xmlns:a16="http://schemas.microsoft.com/office/drawing/2014/main" id="{1E69E6C5-3DA4-9741-A13A-46B8B2E36A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962400"/>
              <a:ext cx="3124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16-bit checksum</a:t>
              </a:r>
            </a:p>
          </p:txBody>
        </p:sp>
        <p:sp>
          <p:nvSpPr>
            <p:cNvPr id="27" name="Rectangle 11">
              <a:extLst>
                <a:ext uri="{FF2B5EF4-FFF2-40B4-BE49-F238E27FC236}">
                  <a16:creationId xmlns:a16="http://schemas.microsoft.com/office/drawing/2014/main" id="{7E96BB9E-E75E-EC40-8443-1C3615AFFE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3962400"/>
              <a:ext cx="3124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16-bit urgent pointer</a:t>
              </a:r>
            </a:p>
          </p:txBody>
        </p:sp>
        <p:sp>
          <p:nvSpPr>
            <p:cNvPr id="28" name="Rectangle 12">
              <a:extLst>
                <a:ext uri="{FF2B5EF4-FFF2-40B4-BE49-F238E27FC236}">
                  <a16:creationId xmlns:a16="http://schemas.microsoft.com/office/drawing/2014/main" id="{6F5E9B58-2A5A-4B46-ACC8-CBFB7F375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343400"/>
              <a:ext cx="62484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Options </a:t>
              </a:r>
            </a:p>
          </p:txBody>
        </p:sp>
      </p:grpSp>
      <p:sp>
        <p:nvSpPr>
          <p:cNvPr id="29" name="Rectangle 13">
            <a:extLst>
              <a:ext uri="{FF2B5EF4-FFF2-40B4-BE49-F238E27FC236}">
                <a16:creationId xmlns:a16="http://schemas.microsoft.com/office/drawing/2014/main" id="{771C4FA7-1777-584C-980F-539C5B2E6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800600"/>
            <a:ext cx="62484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Data (Application Message)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240F319-FDDD-8942-9980-C9606AC5955E}"/>
              </a:ext>
            </a:extLst>
          </p:cNvPr>
          <p:cNvSpPr/>
          <p:nvPr/>
        </p:nvSpPr>
        <p:spPr>
          <a:xfrm>
            <a:off x="1228494" y="4830764"/>
            <a:ext cx="6143856" cy="956719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5">
            <a:extLst>
              <a:ext uri="{FF2B5EF4-FFF2-40B4-BE49-F238E27FC236}">
                <a16:creationId xmlns:a16="http://schemas.microsoft.com/office/drawing/2014/main" id="{E691C5E1-2FE0-DF4E-89B8-91FD0A449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557" y="2821510"/>
            <a:ext cx="6248400" cy="38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32-bit sequence number</a:t>
            </a:r>
          </a:p>
        </p:txBody>
      </p:sp>
      <p:sp>
        <p:nvSpPr>
          <p:cNvPr id="35" name="Rectangle 6">
            <a:extLst>
              <a:ext uri="{FF2B5EF4-FFF2-40B4-BE49-F238E27FC236}">
                <a16:creationId xmlns:a16="http://schemas.microsoft.com/office/drawing/2014/main" id="{6698F0D1-936C-5247-8FD9-C064468D6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50" y="3194781"/>
            <a:ext cx="6248400" cy="38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32-bit acknowledgement number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CBF8D9A-B933-DB44-BE5F-9DB6DBA8D16B}"/>
              </a:ext>
            </a:extLst>
          </p:cNvPr>
          <p:cNvSpPr/>
          <p:nvPr/>
        </p:nvSpPr>
        <p:spPr>
          <a:xfrm>
            <a:off x="1143000" y="2438400"/>
            <a:ext cx="6248400" cy="3429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B30A25DB-A3F6-7642-8DD4-AD70B3B0EFAB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013246"/>
            <a:ext cx="7772400" cy="4343400"/>
          </a:xfrm>
          <a:prstGeom prst="rect">
            <a:avLst/>
          </a:prstGeom>
        </p:spPr>
        <p:txBody>
          <a:bodyPr/>
          <a:lstStyle>
            <a:lvl1pPr marL="137160" indent="-137160" algn="l" defTabSz="6858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5143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5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2pPr>
            <a:lvl3pPr marL="8572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35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3pPr>
            <a:lvl4pPr marL="12001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2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4pPr>
            <a:lvl5pPr marL="15430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2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A TCP Header includes two 32-bit sequence numbers: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A </a:t>
            </a:r>
            <a:r>
              <a:rPr lang="en-US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32-bit sequence number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: it is the sequence number of the </a:t>
            </a:r>
            <a:r>
              <a:rPr lang="en-US" b="1" dirty="0">
                <a:solidFill>
                  <a:srgbClr val="00B0F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first byte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in a segment</a:t>
            </a:r>
          </a:p>
          <a:p>
            <a:pPr lvl="1"/>
            <a:r>
              <a:rPr lang="en-US" dirty="0">
                <a:solidFill>
                  <a:srgbClr val="00B0F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A 32-bit ack. number </a:t>
            </a:r>
            <a:r>
              <a:rPr lang="en-US" b="1" i="1" dirty="0">
                <a:solidFill>
                  <a:srgbClr val="00B0F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a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: it is an acknowledgment number </a:t>
            </a:r>
            <a:r>
              <a:rPr lang="en-US" b="1" i="1" dirty="0">
                <a:solidFill>
                  <a:srgbClr val="00B0F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a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that means:</a:t>
            </a:r>
          </a:p>
          <a:p>
            <a:pPr lvl="2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All bytes with sequence number up to </a:t>
            </a:r>
            <a:r>
              <a:rPr lang="en-US" b="1" i="1" dirty="0">
                <a:solidFill>
                  <a:srgbClr val="00B0F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a-1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were correctly received in order</a:t>
            </a:r>
          </a:p>
          <a:p>
            <a:pPr lvl="2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The next expected byte is the byte with sequence number </a:t>
            </a:r>
            <a:r>
              <a:rPr lang="en-US" b="1" i="1" dirty="0">
                <a:solidFill>
                  <a:srgbClr val="00B0F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a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216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4" grpId="0" animBg="1"/>
      <p:bldP spid="35" grpId="0" animBg="1"/>
      <p:bldP spid="3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901951" y="864108"/>
            <a:ext cx="5898734" cy="3234556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TCP in the TCP/IP Reference Model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Services provided by TCP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Addressing,`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TCP Header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Header fields related to addressing</a:t>
            </a:r>
          </a:p>
          <a:p>
            <a:pPr lvl="1"/>
            <a:r>
              <a:rPr lang="en-US" b="1" dirty="0">
                <a:solidFill>
                  <a:srgbClr val="00B0F0"/>
                </a:solidFill>
              </a:rPr>
              <a:t>Reliability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Problem: IP offers just a </a:t>
            </a:r>
            <a:r>
              <a:rPr lang="en-US" b="1" dirty="0">
                <a:solidFill>
                  <a:srgbClr val="FF0000"/>
                </a:solidFill>
              </a:rPr>
              <a:t>best-effort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service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Three phases for a connection</a:t>
            </a:r>
          </a:p>
          <a:p>
            <a:pPr lvl="3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Opening, </a:t>
            </a:r>
          </a:p>
          <a:p>
            <a:pPr lvl="3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exchange, </a:t>
            </a:r>
          </a:p>
          <a:p>
            <a:pPr lvl="3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closing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Sequence numbers</a:t>
            </a:r>
          </a:p>
          <a:p>
            <a:pPr lvl="2"/>
            <a:r>
              <a:rPr lang="en-US" b="1" dirty="0">
                <a:solidFill>
                  <a:srgbClr val="00B0F0"/>
                </a:solidFill>
              </a:rPr>
              <a:t>Recovering Corrupted/Lost Segments</a:t>
            </a:r>
          </a:p>
          <a:p>
            <a:pPr lvl="2"/>
            <a:r>
              <a:rPr lang="en-US" b="1" dirty="0">
                <a:solidFill>
                  <a:srgbClr val="00B0F0"/>
                </a:solidFill>
              </a:rPr>
              <a:t>Sliding windows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Flow control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Congestion control</a:t>
            </a:r>
          </a:p>
          <a:p>
            <a:r>
              <a:rPr lang="en-US" dirty="0">
                <a:solidFill>
                  <a:srgbClr val="3366FF"/>
                </a:solidFill>
              </a:rPr>
              <a:t>Read Section 3.1.4 (from data link layer… but think end to end)</a:t>
            </a:r>
          </a:p>
          <a:p>
            <a:pPr marL="0" indent="0">
              <a:buNone/>
            </a:pP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 Control Protocol</a:t>
            </a:r>
            <a:br>
              <a:rPr lang="en-US" dirty="0"/>
            </a:br>
            <a:r>
              <a:rPr lang="en-US" dirty="0"/>
              <a:t>(TCP RFC 793)</a:t>
            </a:r>
          </a:p>
        </p:txBody>
      </p:sp>
    </p:spTree>
    <p:extLst>
      <p:ext uri="{BB962C8B-B14F-4D97-AF65-F5344CB8AC3E}">
        <p14:creationId xmlns:p14="http://schemas.microsoft.com/office/powerpoint/2010/main" val="379728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3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09192638-4AA2-634B-9E27-FD094C70EC01}" type="slidenum">
              <a:rPr lang="en-US" sz="1400"/>
              <a:pPr algn="r"/>
              <a:t>29</a:t>
            </a:fld>
            <a:endParaRPr lang="en-US" sz="1400" dirty="0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Data Exchange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Data Exchange is </a:t>
            </a:r>
            <a:r>
              <a:rPr lang="en-US" b="1" dirty="0">
                <a:solidFill>
                  <a:srgbClr val="00B0F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bidirectional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(both endpoints can send)</a:t>
            </a: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TCP must handle 3 functions :</a:t>
            </a:r>
          </a:p>
          <a:p>
            <a:pPr lvl="1"/>
            <a:r>
              <a:rPr lang="en-US" dirty="0">
                <a:solidFill>
                  <a:srgbClr val="00B0F0"/>
                </a:solidFill>
                <a:latin typeface="Times New Roman" charset="0"/>
                <a:ea typeface="ＭＳ Ｐゴシック" charset="0"/>
              </a:rPr>
              <a:t>Error detection and recovery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0"/>
              </a:rPr>
              <a:t>Flow control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0"/>
              </a:rPr>
              <a:t>Congestion control</a:t>
            </a: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TCP must adapt to :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0"/>
              </a:rPr>
              <a:t>kind of traffic (Bulk or interactive)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0"/>
              </a:rPr>
              <a:t>Network conditions</a:t>
            </a:r>
          </a:p>
          <a:p>
            <a:pPr lvl="1"/>
            <a:endParaRPr lang="en-US" dirty="0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38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 uiExpand="1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901951" y="864108"/>
            <a:ext cx="5898734" cy="2843092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Transport layer in the OSI reference model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Services of the transport layer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Addressing,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Reliability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Flow control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Congestion control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rgbClr val="3366FF"/>
                </a:solidFill>
              </a:rPr>
              <a:t>Read Sections 6.1.1-6.1.2, 6.2.1, 6.2.4,  and 6.2.5.</a:t>
            </a:r>
          </a:p>
          <a:p>
            <a:pPr marL="0" indent="0">
              <a:buNone/>
            </a:pP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47072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69179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0B392942-660F-1D4F-87EE-13B0405B1437}" type="slidenum">
              <a:rPr lang="en-US" sz="1400"/>
              <a:pPr algn="r"/>
              <a:t>30</a:t>
            </a:fld>
            <a:endParaRPr lang="en-US" sz="140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Service Offered by IP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1995615"/>
          </a:xfrm>
        </p:spPr>
        <p:txBody>
          <a:bodyPr/>
          <a:lstStyle/>
          <a:p>
            <a:pPr>
              <a:lnSpc>
                <a:spcPct val="190000"/>
              </a:lnSpc>
            </a:pPr>
            <a:r>
              <a:rPr lang="en-US" b="1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Best effort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service</a:t>
            </a:r>
          </a:p>
          <a:p>
            <a:pPr lvl="1">
              <a:lnSpc>
                <a:spcPct val="190000"/>
              </a:lnSpc>
            </a:pPr>
            <a:r>
              <a:rPr lang="en-US" dirty="0">
                <a:latin typeface="Times New Roman" charset="0"/>
                <a:ea typeface="ＭＳ Ｐゴシック" charset="0"/>
              </a:rPr>
              <a:t>it may loose packets</a:t>
            </a:r>
          </a:p>
          <a:p>
            <a:pPr lvl="1">
              <a:lnSpc>
                <a:spcPct val="190000"/>
              </a:lnSpc>
            </a:pPr>
            <a:r>
              <a:rPr lang="en-US" dirty="0">
                <a:latin typeface="Times New Roman" charset="0"/>
                <a:ea typeface="ＭＳ Ｐゴシック" charset="0"/>
              </a:rPr>
              <a:t>it may reorder packets</a:t>
            </a:r>
          </a:p>
          <a:p>
            <a:pPr lvl="1">
              <a:lnSpc>
                <a:spcPct val="190000"/>
              </a:lnSpc>
            </a:pPr>
            <a:r>
              <a:rPr lang="en-US" dirty="0">
                <a:latin typeface="Times New Roman" charset="0"/>
                <a:ea typeface="ＭＳ Ｐゴシック" charset="0"/>
              </a:rPr>
              <a:t>it may duplicate packets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build="p" bldLvl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69179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0B392942-660F-1D4F-87EE-13B0405B1437}" type="slidenum">
              <a:rPr lang="en-US" sz="1400"/>
              <a:pPr algn="r"/>
              <a:t>31</a:t>
            </a:fld>
            <a:endParaRPr lang="en-US" sz="140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What Can Happen to A Segment?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2218037"/>
          </a:xfrm>
        </p:spPr>
        <p:txBody>
          <a:bodyPr/>
          <a:lstStyle/>
          <a:p>
            <a:pPr>
              <a:lnSpc>
                <a:spcPct val="190000"/>
              </a:lnSpc>
            </a:pP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A segment can:</a:t>
            </a:r>
          </a:p>
          <a:p>
            <a:pPr marL="720090" lvl="1" indent="-342900">
              <a:lnSpc>
                <a:spcPct val="190000"/>
              </a:lnSpc>
              <a:buFont typeface="+mj-lt"/>
              <a:buAutoNum type="arabicPeriod"/>
            </a:pP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reach its destination unaltered</a:t>
            </a:r>
          </a:p>
          <a:p>
            <a:pPr marL="720090" lvl="1" indent="-342900">
              <a:lnSpc>
                <a:spcPct val="190000"/>
              </a:lnSpc>
              <a:buFont typeface="+mj-lt"/>
              <a:buAutoNum type="arabicPeriod"/>
            </a:pP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reach destination </a:t>
            </a:r>
            <a:r>
              <a:rPr lang="en-US" b="1" dirty="0">
                <a:solidFill>
                  <a:srgbClr val="00B0F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corrupted</a:t>
            </a:r>
          </a:p>
          <a:p>
            <a:pPr marL="720090" lvl="1" indent="-342900">
              <a:lnSpc>
                <a:spcPct val="19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reach the destination </a:t>
            </a:r>
            <a:r>
              <a:rPr lang="en-US" b="1" dirty="0">
                <a:solidFill>
                  <a:srgbClr val="00B0F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out of order</a:t>
            </a:r>
          </a:p>
          <a:p>
            <a:pPr marL="720090" lvl="1" indent="-342900">
              <a:lnSpc>
                <a:spcPct val="190000"/>
              </a:lnSpc>
              <a:buFont typeface="+mj-lt"/>
              <a:buAutoNum type="arabicPeriod"/>
            </a:pPr>
            <a:r>
              <a:rPr lang="en-US" dirty="0">
                <a:latin typeface="Times New Roman" charset="0"/>
                <a:ea typeface="ＭＳ Ｐゴシック" charset="0"/>
              </a:rPr>
              <a:t>get </a:t>
            </a:r>
            <a:r>
              <a:rPr lang="en-US" b="1" dirty="0">
                <a:solidFill>
                  <a:srgbClr val="00B0F0"/>
                </a:solidFill>
                <a:latin typeface="Times New Roman" charset="0"/>
                <a:ea typeface="ＭＳ Ｐゴシック" charset="0"/>
              </a:rPr>
              <a:t>lost</a:t>
            </a:r>
            <a:r>
              <a:rPr lang="en-US" dirty="0">
                <a:latin typeface="Times New Roman" charset="0"/>
                <a:ea typeface="ＭＳ Ｐゴシック" charset="0"/>
              </a:rPr>
              <a:t> before reaching the destination</a:t>
            </a:r>
          </a:p>
          <a:p>
            <a:pPr marL="720090" lvl="1" indent="-342900">
              <a:lnSpc>
                <a:spcPct val="190000"/>
              </a:lnSpc>
              <a:buFont typeface="+mj-lt"/>
              <a:buAutoNum type="arabicPeriod"/>
            </a:pPr>
            <a:r>
              <a:rPr lang="en-US" dirty="0">
                <a:latin typeface="Times New Roman" charset="0"/>
                <a:ea typeface="ＭＳ Ｐゴシック" charset="0"/>
              </a:rPr>
              <a:t>get </a:t>
            </a:r>
            <a:r>
              <a:rPr lang="en-US" b="1" dirty="0">
                <a:solidFill>
                  <a:srgbClr val="00B0F0"/>
                </a:solidFill>
                <a:latin typeface="Times New Roman" charset="0"/>
                <a:ea typeface="ＭＳ Ｐゴシック" charset="0"/>
              </a:rPr>
              <a:t>duplicated</a:t>
            </a:r>
          </a:p>
        </p:txBody>
      </p:sp>
    </p:spTree>
    <p:extLst>
      <p:ext uri="{BB962C8B-B14F-4D97-AF65-F5344CB8AC3E}">
        <p14:creationId xmlns:p14="http://schemas.microsoft.com/office/powerpoint/2010/main" val="316618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build="p" bldLvl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69179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0B392942-660F-1D4F-87EE-13B0405B1437}" type="slidenum">
              <a:rPr lang="en-US" sz="1400"/>
              <a:pPr algn="r"/>
              <a:t>32</a:t>
            </a:fld>
            <a:endParaRPr lang="en-US" sz="140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How to Deal with </a:t>
            </a:r>
            <a:r>
              <a:rPr lang="en-US" b="1" dirty="0">
                <a:solidFill>
                  <a:srgbClr val="00B0F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Corrupted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Segments?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6501"/>
            <a:ext cx="8229600" cy="147663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Two questions: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Times New Roman" charset="0"/>
                <a:ea typeface="ＭＳ Ｐゴシック" charset="0"/>
              </a:rPr>
              <a:t>How does TCP </a:t>
            </a:r>
            <a:r>
              <a:rPr lang="en-US" b="1" dirty="0">
                <a:solidFill>
                  <a:srgbClr val="00B0F0"/>
                </a:solidFill>
                <a:latin typeface="Times New Roman" charset="0"/>
                <a:ea typeface="ＭＳ Ｐゴシック" charset="0"/>
              </a:rPr>
              <a:t>detect</a:t>
            </a:r>
            <a:r>
              <a:rPr lang="en-US" dirty="0">
                <a:latin typeface="Times New Roman" charset="0"/>
                <a:ea typeface="ＭＳ Ｐゴシック" charset="0"/>
              </a:rPr>
              <a:t> that a segment is corrupted?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rgbClr val="00B0F0"/>
                </a:solidFill>
                <a:latin typeface="Times New Roman" charset="0"/>
                <a:ea typeface="ＭＳ Ｐゴシック" charset="0"/>
              </a:rPr>
              <a:t>Answer</a:t>
            </a:r>
            <a:r>
              <a:rPr lang="en-US" dirty="0">
                <a:latin typeface="Times New Roman" charset="0"/>
                <a:ea typeface="ＭＳ Ｐゴシック" charset="0"/>
              </a:rPr>
              <a:t>: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latin typeface="Times New Roman" charset="0"/>
                <a:ea typeface="ＭＳ Ｐゴシック" charset="0"/>
              </a:rPr>
              <a:t>Use a </a:t>
            </a:r>
            <a:r>
              <a:rPr lang="en-US" b="1" dirty="0">
                <a:solidFill>
                  <a:srgbClr val="00B0F0"/>
                </a:solidFill>
                <a:latin typeface="Times New Roman" charset="0"/>
                <a:ea typeface="ＭＳ Ｐゴシック" charset="0"/>
              </a:rPr>
              <a:t>checksum</a:t>
            </a:r>
            <a:r>
              <a:rPr lang="en-US" dirty="0">
                <a:latin typeface="Times New Roman" charset="0"/>
                <a:ea typeface="ＭＳ Ｐゴシック" charset="0"/>
              </a:rPr>
              <a:t>: it covers the TCP header and the payload (application message). Computed as shown in the module about the Data Link Layer. Compute the sum S of all 16-bit numbers (with carry wrap-around). Checksum = ~S.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Times New Roman" charset="0"/>
                <a:ea typeface="ＭＳ Ｐゴシック" charset="0"/>
              </a:rPr>
              <a:t>How does TCP recover a corrupted segment?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latin typeface="Times New Roman" charset="0"/>
                <a:ea typeface="ＭＳ Ｐゴシック" charset="0"/>
              </a:rPr>
              <a:t>TCP resends the segment.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5939F78-55FC-604F-951F-CE53FCA64283}"/>
              </a:ext>
            </a:extLst>
          </p:cNvPr>
          <p:cNvGrpSpPr/>
          <p:nvPr/>
        </p:nvGrpSpPr>
        <p:grpSpPr>
          <a:xfrm>
            <a:off x="1143000" y="3167457"/>
            <a:ext cx="6248400" cy="2362200"/>
            <a:chOff x="1143000" y="2821462"/>
            <a:chExt cx="6248400" cy="2362200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8368D0E9-1B1A-834D-BD31-9AC44729A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2823050"/>
              <a:ext cx="3119438" cy="3794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16-bit Source port number</a:t>
              </a:r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B0140B2C-420A-124C-BF71-FDC13DE1F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2913" y="2821462"/>
              <a:ext cx="3119437" cy="3794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16-bit Destination port number</a:t>
              </a:r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5B76BAEB-B190-8D4D-89E6-C90070505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202462"/>
              <a:ext cx="62484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32-bit sequence number</a:t>
              </a:r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2996AB76-885A-9F4F-BEC8-B8221A17C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583462"/>
              <a:ext cx="62484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32-bit acknowledgement number</a:t>
              </a:r>
            </a:p>
          </p:txBody>
        </p: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17F4A944-D30E-EF43-807F-493D3ABA7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964462"/>
              <a:ext cx="1143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4-bit HL</a:t>
              </a:r>
            </a:p>
          </p:txBody>
        </p:sp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B24D419F-AF3E-2D47-8A64-90DA7D5C3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0" y="3964462"/>
              <a:ext cx="1981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Flags</a:t>
              </a:r>
            </a:p>
          </p:txBody>
        </p:sp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E7AD0A7A-A182-0343-861F-07514C4F5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3964462"/>
              <a:ext cx="3124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16-bit window size</a:t>
              </a:r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001AE34B-5A6C-D844-B957-918EE1DD8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345462"/>
              <a:ext cx="3124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16-bit checksum</a:t>
              </a:r>
            </a:p>
          </p:txBody>
        </p:sp>
        <p:sp>
          <p:nvSpPr>
            <p:cNvPr id="14" name="Rectangle 11">
              <a:extLst>
                <a:ext uri="{FF2B5EF4-FFF2-40B4-BE49-F238E27FC236}">
                  <a16:creationId xmlns:a16="http://schemas.microsoft.com/office/drawing/2014/main" id="{A93BF80E-6B17-1B4B-90B6-59078FE08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4345462"/>
              <a:ext cx="3124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16-bit urgent pointer</a:t>
              </a:r>
            </a:p>
          </p:txBody>
        </p:sp>
        <p:sp>
          <p:nvSpPr>
            <p:cNvPr id="15" name="Rectangle 12">
              <a:extLst>
                <a:ext uri="{FF2B5EF4-FFF2-40B4-BE49-F238E27FC236}">
                  <a16:creationId xmlns:a16="http://schemas.microsoft.com/office/drawing/2014/main" id="{5D4D5962-3AFA-B44A-A192-1A4319D1E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726462"/>
              <a:ext cx="62484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Options </a:t>
              </a:r>
            </a:p>
          </p:txBody>
        </p:sp>
      </p:grpSp>
      <p:sp>
        <p:nvSpPr>
          <p:cNvPr id="21" name="Rectangle 10">
            <a:extLst>
              <a:ext uri="{FF2B5EF4-FFF2-40B4-BE49-F238E27FC236}">
                <a16:creationId xmlns:a16="http://schemas.microsoft.com/office/drawing/2014/main" id="{56571950-8C89-0249-B361-DED847139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4759" y="4683216"/>
            <a:ext cx="3124200" cy="38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16-bit checksum</a:t>
            </a: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521BF697-A20E-B94F-8942-FD35D361D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529657"/>
            <a:ext cx="62484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Data (Application Message)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617387-24AA-3248-B36F-01950AF23923}"/>
              </a:ext>
            </a:extLst>
          </p:cNvPr>
          <p:cNvSpPr/>
          <p:nvPr/>
        </p:nvSpPr>
        <p:spPr>
          <a:xfrm>
            <a:off x="1191423" y="5584535"/>
            <a:ext cx="6143856" cy="956719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244921-95CB-3940-B3D7-FFC70DBDAF09}"/>
              </a:ext>
            </a:extLst>
          </p:cNvPr>
          <p:cNvSpPr/>
          <p:nvPr/>
        </p:nvSpPr>
        <p:spPr>
          <a:xfrm>
            <a:off x="1142994" y="3167457"/>
            <a:ext cx="6248400" cy="3429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1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uiExpand="1" build="p" bldLvl="3"/>
      <p:bldP spid="21" grpId="0" animBg="1"/>
      <p:bldP spid="16" grpId="0" animBg="1"/>
      <p:bldP spid="16" grpId="1" animBg="1"/>
      <p:bldP spid="17" grpId="0" animBg="1"/>
      <p:bldP spid="2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69179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0B392942-660F-1D4F-87EE-13B0405B1437}" type="slidenum">
              <a:rPr lang="en-US" sz="1400"/>
              <a:pPr algn="r"/>
              <a:t>33</a:t>
            </a:fld>
            <a:endParaRPr lang="en-US" sz="140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How to Deal with </a:t>
            </a:r>
            <a:r>
              <a:rPr lang="en-US" b="1" dirty="0">
                <a:solidFill>
                  <a:srgbClr val="00B0F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Out-of-Order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Segments?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19428"/>
            <a:ext cx="8587946" cy="221803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Consider a TCP sender which sent 3 segments (1000, 1006, and 1010)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The first segment with sequence number </a:t>
            </a:r>
            <a:r>
              <a:rPr lang="en-US" dirty="0">
                <a:solidFill>
                  <a:srgbClr val="00B0F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1000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is received unaltered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The TCP receiver will acknowledged it with an </a:t>
            </a:r>
            <a:r>
              <a:rPr lang="en-US" dirty="0">
                <a:solidFill>
                  <a:srgbClr val="00B0F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acknowledgement number = 1006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(next expected byte)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Times New Roman" charset="0"/>
                <a:ea typeface="ＭＳ Ｐゴシック" charset="0"/>
              </a:rPr>
              <a:t>The second segment gets lost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Times New Roman" charset="0"/>
                <a:ea typeface="ＭＳ Ｐゴシック" charset="0"/>
              </a:rPr>
              <a:t>The receiver is unaware that the segment (1006)  is lost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Times New Roman" charset="0"/>
                <a:ea typeface="ＭＳ Ｐゴシック" charset="0"/>
              </a:rPr>
              <a:t>The third segment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with sequence number </a:t>
            </a:r>
            <a:r>
              <a:rPr lang="en-US" dirty="0">
                <a:solidFill>
                  <a:srgbClr val="00B0F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1010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is received unaltered.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Times New Roman" charset="0"/>
                <a:ea typeface="ＭＳ Ｐゴシック" charset="0"/>
              </a:rPr>
              <a:t>Now, the receiver knows that something happened to the segment with sequence # 1006: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latin typeface="Times New Roman" charset="0"/>
                <a:ea typeface="ＭＳ Ｐゴシック" charset="0"/>
              </a:rPr>
              <a:t>Segment (1006) is out-of-order or is lost.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latin typeface="Times New Roman" charset="0"/>
                <a:ea typeface="ＭＳ Ｐゴシック" charset="0"/>
              </a:rPr>
              <a:t>The TCP receiver sends another acknowledgment identical to the previous: it is called a </a:t>
            </a:r>
            <a:r>
              <a:rPr lang="en-US" b="1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duplicate acknowledgement.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B0F0"/>
                </a:solidFill>
                <a:latin typeface="Times New Roman" charset="0"/>
                <a:ea typeface="ＭＳ Ｐゴシック" charset="0"/>
              </a:rPr>
              <a:t>If the sender receives three duplicate (</a:t>
            </a:r>
            <a:r>
              <a:rPr lang="en-US" dirty="0" err="1">
                <a:solidFill>
                  <a:srgbClr val="00B0F0"/>
                </a:solidFill>
                <a:latin typeface="Times New Roman" charset="0"/>
                <a:ea typeface="ＭＳ Ｐゴシック" charset="0"/>
              </a:rPr>
              <a:t>dupacks</a:t>
            </a:r>
            <a:r>
              <a:rPr lang="en-US" dirty="0">
                <a:solidFill>
                  <a:srgbClr val="00B0F0"/>
                </a:solidFill>
                <a:latin typeface="Times New Roman" charset="0"/>
                <a:ea typeface="ＭＳ Ｐゴシック" charset="0"/>
              </a:rPr>
              <a:t>), it assumes the segment is lost.</a:t>
            </a:r>
          </a:p>
          <a:p>
            <a:pPr lvl="1">
              <a:lnSpc>
                <a:spcPct val="100000"/>
              </a:lnSpc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D2DD1F-6271-C44F-A4BC-72092F2FE8DD}"/>
              </a:ext>
            </a:extLst>
          </p:cNvPr>
          <p:cNvSpPr txBox="1"/>
          <p:nvPr/>
        </p:nvSpPr>
        <p:spPr>
          <a:xfrm>
            <a:off x="210062" y="4153214"/>
            <a:ext cx="835485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TCP</a:t>
            </a:r>
          </a:p>
          <a:p>
            <a:r>
              <a:rPr lang="en-US" dirty="0"/>
              <a:t>Sender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22759B4-5D5A-924B-8494-7C791030CF8C}"/>
              </a:ext>
            </a:extLst>
          </p:cNvPr>
          <p:cNvGrpSpPr/>
          <p:nvPr/>
        </p:nvGrpSpPr>
        <p:grpSpPr>
          <a:xfrm>
            <a:off x="1145974" y="5041865"/>
            <a:ext cx="1308862" cy="258183"/>
            <a:chOff x="1207759" y="3905021"/>
            <a:chExt cx="1308862" cy="25818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4E94501-D6CB-8C49-8DFB-F300BBF1AC79}"/>
                </a:ext>
              </a:extLst>
            </p:cNvPr>
            <p:cNvSpPr/>
            <p:nvPr/>
          </p:nvSpPr>
          <p:spPr>
            <a:xfrm>
              <a:off x="1207759" y="3905021"/>
              <a:ext cx="268942" cy="25818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27B9FF9-5398-C24B-9279-230B246BAA13}"/>
                </a:ext>
              </a:extLst>
            </p:cNvPr>
            <p:cNvSpPr/>
            <p:nvPr/>
          </p:nvSpPr>
          <p:spPr>
            <a:xfrm>
              <a:off x="1467739" y="3905021"/>
              <a:ext cx="268942" cy="25818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BDD5D76-8643-9044-B9E7-512125C7D193}"/>
                </a:ext>
              </a:extLst>
            </p:cNvPr>
            <p:cNvSpPr/>
            <p:nvPr/>
          </p:nvSpPr>
          <p:spPr>
            <a:xfrm>
              <a:off x="1727719" y="3905021"/>
              <a:ext cx="268942" cy="25818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3ABF139-DD8E-2A4E-88F5-852411E99B4F}"/>
                </a:ext>
              </a:extLst>
            </p:cNvPr>
            <p:cNvSpPr/>
            <p:nvPr/>
          </p:nvSpPr>
          <p:spPr>
            <a:xfrm>
              <a:off x="1987699" y="3905021"/>
              <a:ext cx="268942" cy="25818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3BC9F52-36EE-B440-821A-209EF788D178}"/>
                </a:ext>
              </a:extLst>
            </p:cNvPr>
            <p:cNvSpPr/>
            <p:nvPr/>
          </p:nvSpPr>
          <p:spPr>
            <a:xfrm>
              <a:off x="2247679" y="3905021"/>
              <a:ext cx="268942" cy="25818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5FCD83D-6B73-994D-8102-72A160C70812}"/>
              </a:ext>
            </a:extLst>
          </p:cNvPr>
          <p:cNvGrpSpPr/>
          <p:nvPr/>
        </p:nvGrpSpPr>
        <p:grpSpPr>
          <a:xfrm>
            <a:off x="4657830" y="5221764"/>
            <a:ext cx="799660" cy="491895"/>
            <a:chOff x="4781400" y="4023135"/>
            <a:chExt cx="799660" cy="491895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E048222-4554-FA47-B3FA-C018F0827AD4}"/>
                </a:ext>
              </a:extLst>
            </p:cNvPr>
            <p:cNvCxnSpPr/>
            <p:nvPr/>
          </p:nvCxnSpPr>
          <p:spPr>
            <a:xfrm flipV="1">
              <a:off x="5226057" y="4023135"/>
              <a:ext cx="355003" cy="2151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DD0F8BB-4555-D843-A21A-FFD636311D64}"/>
                </a:ext>
              </a:extLst>
            </p:cNvPr>
            <p:cNvSpPr txBox="1"/>
            <p:nvPr/>
          </p:nvSpPr>
          <p:spPr>
            <a:xfrm>
              <a:off x="4781400" y="414569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1000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80C1EAD-05C8-4545-83FA-8825217B6429}"/>
              </a:ext>
            </a:extLst>
          </p:cNvPr>
          <p:cNvGrpSpPr/>
          <p:nvPr/>
        </p:nvGrpSpPr>
        <p:grpSpPr>
          <a:xfrm>
            <a:off x="5372058" y="5041865"/>
            <a:ext cx="1567376" cy="258183"/>
            <a:chOff x="5433843" y="3905021"/>
            <a:chExt cx="1567376" cy="25818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3AFCF2B-41F8-2442-8D9F-0F7D575B48ED}"/>
                </a:ext>
              </a:extLst>
            </p:cNvPr>
            <p:cNvSpPr/>
            <p:nvPr/>
          </p:nvSpPr>
          <p:spPr>
            <a:xfrm>
              <a:off x="5433843" y="3905021"/>
              <a:ext cx="268942" cy="25818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4A17B39-3732-F24A-ADED-21DAFF2C2713}"/>
                </a:ext>
              </a:extLst>
            </p:cNvPr>
            <p:cNvSpPr/>
            <p:nvPr/>
          </p:nvSpPr>
          <p:spPr>
            <a:xfrm>
              <a:off x="5693823" y="3905021"/>
              <a:ext cx="268942" cy="25818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F8425F2-C1AE-764F-90AB-A5ED85DDE5A2}"/>
                </a:ext>
              </a:extLst>
            </p:cNvPr>
            <p:cNvSpPr/>
            <p:nvPr/>
          </p:nvSpPr>
          <p:spPr>
            <a:xfrm>
              <a:off x="5953803" y="3905021"/>
              <a:ext cx="268942" cy="25818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3211497-C9AC-CD46-828F-6587BAD7E057}"/>
                </a:ext>
              </a:extLst>
            </p:cNvPr>
            <p:cNvSpPr/>
            <p:nvPr/>
          </p:nvSpPr>
          <p:spPr>
            <a:xfrm>
              <a:off x="6212317" y="3905021"/>
              <a:ext cx="268942" cy="25818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CEC6B32-6A4F-A143-9FFF-B13885F93DA8}"/>
                </a:ext>
              </a:extLst>
            </p:cNvPr>
            <p:cNvSpPr/>
            <p:nvPr/>
          </p:nvSpPr>
          <p:spPr>
            <a:xfrm>
              <a:off x="6472297" y="3905021"/>
              <a:ext cx="268942" cy="25818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65DB6D7-B8AF-DB4B-ACD6-DA3DA864FDF7}"/>
                </a:ext>
              </a:extLst>
            </p:cNvPr>
            <p:cNvSpPr/>
            <p:nvPr/>
          </p:nvSpPr>
          <p:spPr>
            <a:xfrm>
              <a:off x="6732277" y="3905021"/>
              <a:ext cx="268942" cy="25818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74F24C7-D707-AF4A-8408-5C771A3A8602}"/>
              </a:ext>
            </a:extLst>
          </p:cNvPr>
          <p:cNvGrpSpPr/>
          <p:nvPr/>
        </p:nvGrpSpPr>
        <p:grpSpPr>
          <a:xfrm>
            <a:off x="2561291" y="5221764"/>
            <a:ext cx="799660" cy="491895"/>
            <a:chOff x="4781400" y="4023135"/>
            <a:chExt cx="799660" cy="491895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44F4C9E-2606-D441-A908-D1B5084124B9}"/>
                </a:ext>
              </a:extLst>
            </p:cNvPr>
            <p:cNvCxnSpPr/>
            <p:nvPr/>
          </p:nvCxnSpPr>
          <p:spPr>
            <a:xfrm flipV="1">
              <a:off x="5226057" y="4023135"/>
              <a:ext cx="355003" cy="2151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268FA3C-F4B6-884F-B0C7-E95B0DC15FBA}"/>
                </a:ext>
              </a:extLst>
            </p:cNvPr>
            <p:cNvSpPr txBox="1"/>
            <p:nvPr/>
          </p:nvSpPr>
          <p:spPr>
            <a:xfrm>
              <a:off x="4781400" y="414569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1006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DFDCF64-F8CF-D746-8B9D-6A2C368E8309}"/>
              </a:ext>
            </a:extLst>
          </p:cNvPr>
          <p:cNvGrpSpPr/>
          <p:nvPr/>
        </p:nvGrpSpPr>
        <p:grpSpPr>
          <a:xfrm>
            <a:off x="435010" y="5221764"/>
            <a:ext cx="799660" cy="491895"/>
            <a:chOff x="4781400" y="4023135"/>
            <a:chExt cx="799660" cy="491895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1456F53-CB27-E649-B2B3-B28832F92C8C}"/>
                </a:ext>
              </a:extLst>
            </p:cNvPr>
            <p:cNvCxnSpPr/>
            <p:nvPr/>
          </p:nvCxnSpPr>
          <p:spPr>
            <a:xfrm flipV="1">
              <a:off x="5226057" y="4023135"/>
              <a:ext cx="355003" cy="2151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6DB923C-56A0-D84E-A771-B2D004B7E335}"/>
                </a:ext>
              </a:extLst>
            </p:cNvPr>
            <p:cNvSpPr txBox="1"/>
            <p:nvPr/>
          </p:nvSpPr>
          <p:spPr>
            <a:xfrm>
              <a:off x="4781400" y="414569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1010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9F6C096-49E5-BB4A-8E95-DB54309E882A}"/>
              </a:ext>
            </a:extLst>
          </p:cNvPr>
          <p:cNvGrpSpPr/>
          <p:nvPr/>
        </p:nvGrpSpPr>
        <p:grpSpPr>
          <a:xfrm>
            <a:off x="3259016" y="5041865"/>
            <a:ext cx="1077229" cy="262299"/>
            <a:chOff x="3320801" y="3905021"/>
            <a:chExt cx="1077229" cy="26229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1321F3-BE98-4D46-BE55-5725A1828C8A}"/>
                </a:ext>
              </a:extLst>
            </p:cNvPr>
            <p:cNvSpPr/>
            <p:nvPr/>
          </p:nvSpPr>
          <p:spPr>
            <a:xfrm>
              <a:off x="3320801" y="3905021"/>
              <a:ext cx="268942" cy="25818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B2B8594-E8A3-2241-B052-BBA8C3EB0636}"/>
                </a:ext>
              </a:extLst>
            </p:cNvPr>
            <p:cNvSpPr/>
            <p:nvPr/>
          </p:nvSpPr>
          <p:spPr>
            <a:xfrm>
              <a:off x="3580781" y="3905021"/>
              <a:ext cx="268942" cy="25818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13DA358-B369-2442-BFD3-F33CC1709BC5}"/>
                </a:ext>
              </a:extLst>
            </p:cNvPr>
            <p:cNvSpPr/>
            <p:nvPr/>
          </p:nvSpPr>
          <p:spPr>
            <a:xfrm>
              <a:off x="3840761" y="3905021"/>
              <a:ext cx="268942" cy="25818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9C82D75-587C-E84D-BFCE-EBC8B77128A6}"/>
                </a:ext>
              </a:extLst>
            </p:cNvPr>
            <p:cNvSpPr/>
            <p:nvPr/>
          </p:nvSpPr>
          <p:spPr>
            <a:xfrm>
              <a:off x="4129088" y="3909137"/>
              <a:ext cx="268942" cy="25818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528D9E-FE08-AE4D-B8AB-424F892AB765}"/>
              </a:ext>
            </a:extLst>
          </p:cNvPr>
          <p:cNvCxnSpPr/>
          <p:nvPr/>
        </p:nvCxnSpPr>
        <p:spPr>
          <a:xfrm>
            <a:off x="395415" y="4938121"/>
            <a:ext cx="88503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BB07688-6930-9B45-81CF-AEB70B93797F}"/>
              </a:ext>
            </a:extLst>
          </p:cNvPr>
          <p:cNvSpPr txBox="1"/>
          <p:nvPr/>
        </p:nvSpPr>
        <p:spPr>
          <a:xfrm>
            <a:off x="7558215" y="5256779"/>
            <a:ext cx="995978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TCP</a:t>
            </a:r>
          </a:p>
          <a:p>
            <a:r>
              <a:rPr lang="en-US" dirty="0"/>
              <a:t>Receiver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4DA80EE-5FDF-9748-BD04-C21637560A15}"/>
              </a:ext>
            </a:extLst>
          </p:cNvPr>
          <p:cNvSpPr txBox="1"/>
          <p:nvPr/>
        </p:nvSpPr>
        <p:spPr>
          <a:xfrm>
            <a:off x="5697562" y="5593136"/>
            <a:ext cx="1274708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Ack = 1006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F77ACEA-6184-2D40-A9AB-03F60325BD09}"/>
              </a:ext>
            </a:extLst>
          </p:cNvPr>
          <p:cNvCxnSpPr/>
          <p:nvPr/>
        </p:nvCxnSpPr>
        <p:spPr>
          <a:xfrm flipH="1">
            <a:off x="6200445" y="6104257"/>
            <a:ext cx="52892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AE5E411-D594-C34A-BE5A-D087FE8046A8}"/>
              </a:ext>
            </a:extLst>
          </p:cNvPr>
          <p:cNvSpPr txBox="1"/>
          <p:nvPr/>
        </p:nvSpPr>
        <p:spPr>
          <a:xfrm>
            <a:off x="3374033" y="4542837"/>
            <a:ext cx="83869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X</a:t>
            </a:r>
          </a:p>
          <a:p>
            <a:r>
              <a:rPr lang="en-US" sz="1400" dirty="0">
                <a:solidFill>
                  <a:srgbClr val="FF0000"/>
                </a:solidFill>
              </a:rPr>
              <a:t>Lost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2FB53F2-B25E-704B-B586-8BB091AC6185}"/>
              </a:ext>
            </a:extLst>
          </p:cNvPr>
          <p:cNvSpPr txBox="1"/>
          <p:nvPr/>
        </p:nvSpPr>
        <p:spPr>
          <a:xfrm>
            <a:off x="1297522" y="6227447"/>
            <a:ext cx="1274708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Ack = 1006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A6147F1-213D-454A-AAED-F6C22E934AB8}"/>
              </a:ext>
            </a:extLst>
          </p:cNvPr>
          <p:cNvCxnSpPr/>
          <p:nvPr/>
        </p:nvCxnSpPr>
        <p:spPr>
          <a:xfrm flipH="1">
            <a:off x="1800405" y="6738568"/>
            <a:ext cx="52892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DF3F91E2-EA46-9746-8C5A-B47DA0B20BA9}"/>
              </a:ext>
            </a:extLst>
          </p:cNvPr>
          <p:cNvSpPr/>
          <p:nvPr/>
        </p:nvSpPr>
        <p:spPr>
          <a:xfrm>
            <a:off x="1045547" y="5903110"/>
            <a:ext cx="1960401" cy="8311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211414-A0FC-9F4F-BD27-7A5E509EED35}"/>
              </a:ext>
            </a:extLst>
          </p:cNvPr>
          <p:cNvSpPr txBox="1"/>
          <p:nvPr/>
        </p:nvSpPr>
        <p:spPr>
          <a:xfrm>
            <a:off x="3004750" y="6197658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Dupack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5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uiExpand="1" build="p" bldLvl="3"/>
      <p:bldP spid="2" grpId="0" animBg="1"/>
      <p:bldP spid="54" grpId="0" animBg="1"/>
      <p:bldP spid="51" grpId="0" animBg="1"/>
      <p:bldP spid="55" grpId="0"/>
      <p:bldP spid="59" grpId="0" animBg="1"/>
      <p:bldP spid="56" grpId="0" animBg="1"/>
      <p:bldP spid="5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69179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0B392942-660F-1D4F-87EE-13B0405B1437}" type="slidenum">
              <a:rPr lang="en-US" sz="1400"/>
              <a:pPr algn="r"/>
              <a:t>34</a:t>
            </a:fld>
            <a:endParaRPr lang="en-US" sz="140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How to Deal with </a:t>
            </a:r>
            <a:r>
              <a:rPr lang="en-US" b="1" dirty="0">
                <a:solidFill>
                  <a:srgbClr val="00B0F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Lost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Segments?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19428"/>
            <a:ext cx="8587946" cy="221803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Consider a TCP sender which sent 2 segments (1000 and 1006) and does not send any other segment for some time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The first segment with sequence number </a:t>
            </a:r>
            <a:r>
              <a:rPr lang="en-US" dirty="0">
                <a:solidFill>
                  <a:srgbClr val="00B0F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1000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is received unaltered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The TCP receiver will acknowledged it with an </a:t>
            </a:r>
            <a:r>
              <a:rPr lang="en-US" dirty="0">
                <a:solidFill>
                  <a:srgbClr val="00B0F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acknowledgement number = 1006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(next expected byte)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Times New Roman" charset="0"/>
                <a:ea typeface="ＭＳ Ｐゴシック" charset="0"/>
              </a:rPr>
              <a:t>The second segment gets lost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Times New Roman" charset="0"/>
                <a:ea typeface="ＭＳ Ｐゴシック" charset="0"/>
              </a:rPr>
              <a:t>The receiver is unaware that the segment (1006)  is lost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Times New Roman" charset="0"/>
                <a:ea typeface="ＭＳ Ｐゴシック" charset="0"/>
              </a:rPr>
              <a:t>No other segment is sent by the TCP sender.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Times New Roman" charset="0"/>
                <a:ea typeface="ＭＳ Ｐゴシック" charset="0"/>
              </a:rPr>
              <a:t>How can the TCP sender or TCP receiver realize that Segment (1006) is lost?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rgbClr val="00B0F0"/>
                </a:solidFill>
                <a:latin typeface="Times New Roman" charset="0"/>
                <a:ea typeface="ＭＳ Ｐゴシック" charset="0"/>
              </a:rPr>
              <a:t>Answer</a:t>
            </a:r>
            <a:r>
              <a:rPr lang="en-US" dirty="0">
                <a:latin typeface="Times New Roman" charset="0"/>
                <a:ea typeface="ＭＳ Ｐゴシック" charset="0"/>
              </a:rPr>
              <a:t>: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latin typeface="Times New Roman" charset="0"/>
                <a:ea typeface="ＭＳ Ｐゴシック" charset="0"/>
              </a:rPr>
              <a:t>The TCP sender sets up a timer before sending a segment: if the TCP sender does not receive an ack for that segment within some time, it will </a:t>
            </a:r>
            <a:r>
              <a:rPr lang="en-US" b="1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timeout</a:t>
            </a:r>
            <a:r>
              <a:rPr lang="en-US" dirty="0">
                <a:latin typeface="Times New Roman" charset="0"/>
                <a:ea typeface="ＭＳ Ｐゴシック" charset="0"/>
              </a:rPr>
              <a:t> and resend the segment.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latin typeface="Times New Roman" charset="0"/>
                <a:ea typeface="ＭＳ Ｐゴシック" charset="0"/>
              </a:rPr>
              <a:t>A </a:t>
            </a:r>
            <a:r>
              <a:rPr lang="en-US" b="1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timeout mechanism at the sender </a:t>
            </a:r>
            <a:r>
              <a:rPr lang="en-US" dirty="0">
                <a:latin typeface="Times New Roman" charset="0"/>
                <a:ea typeface="ＭＳ Ｐゴシック" charset="0"/>
              </a:rPr>
              <a:t>is the only solution.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D2DD1F-6271-C44F-A4BC-72092F2FE8DD}"/>
              </a:ext>
            </a:extLst>
          </p:cNvPr>
          <p:cNvSpPr txBox="1"/>
          <p:nvPr/>
        </p:nvSpPr>
        <p:spPr>
          <a:xfrm>
            <a:off x="210062" y="4153214"/>
            <a:ext cx="835485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TCP</a:t>
            </a:r>
          </a:p>
          <a:p>
            <a:r>
              <a:rPr lang="en-US" dirty="0"/>
              <a:t>Sender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5FCD83D-6B73-994D-8102-72A160C70812}"/>
              </a:ext>
            </a:extLst>
          </p:cNvPr>
          <p:cNvGrpSpPr/>
          <p:nvPr/>
        </p:nvGrpSpPr>
        <p:grpSpPr>
          <a:xfrm>
            <a:off x="4657830" y="5221764"/>
            <a:ext cx="799660" cy="491895"/>
            <a:chOff x="4781400" y="4023135"/>
            <a:chExt cx="799660" cy="491895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E048222-4554-FA47-B3FA-C018F0827AD4}"/>
                </a:ext>
              </a:extLst>
            </p:cNvPr>
            <p:cNvCxnSpPr/>
            <p:nvPr/>
          </p:nvCxnSpPr>
          <p:spPr>
            <a:xfrm flipV="1">
              <a:off x="5226057" y="4023135"/>
              <a:ext cx="355003" cy="2151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DD0F8BB-4555-D843-A21A-FFD636311D64}"/>
                </a:ext>
              </a:extLst>
            </p:cNvPr>
            <p:cNvSpPr txBox="1"/>
            <p:nvPr/>
          </p:nvSpPr>
          <p:spPr>
            <a:xfrm>
              <a:off x="4781400" y="414569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1000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80C1EAD-05C8-4545-83FA-8825217B6429}"/>
              </a:ext>
            </a:extLst>
          </p:cNvPr>
          <p:cNvGrpSpPr/>
          <p:nvPr/>
        </p:nvGrpSpPr>
        <p:grpSpPr>
          <a:xfrm>
            <a:off x="5372058" y="5041865"/>
            <a:ext cx="1567376" cy="258183"/>
            <a:chOff x="5433843" y="3905021"/>
            <a:chExt cx="1567376" cy="25818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3AFCF2B-41F8-2442-8D9F-0F7D575B48ED}"/>
                </a:ext>
              </a:extLst>
            </p:cNvPr>
            <p:cNvSpPr/>
            <p:nvPr/>
          </p:nvSpPr>
          <p:spPr>
            <a:xfrm>
              <a:off x="5433843" y="3905021"/>
              <a:ext cx="268942" cy="25818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4A17B39-3732-F24A-ADED-21DAFF2C2713}"/>
                </a:ext>
              </a:extLst>
            </p:cNvPr>
            <p:cNvSpPr/>
            <p:nvPr/>
          </p:nvSpPr>
          <p:spPr>
            <a:xfrm>
              <a:off x="5693823" y="3905021"/>
              <a:ext cx="268942" cy="25818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F8425F2-C1AE-764F-90AB-A5ED85DDE5A2}"/>
                </a:ext>
              </a:extLst>
            </p:cNvPr>
            <p:cNvSpPr/>
            <p:nvPr/>
          </p:nvSpPr>
          <p:spPr>
            <a:xfrm>
              <a:off x="5953803" y="3905021"/>
              <a:ext cx="268942" cy="25818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3211497-C9AC-CD46-828F-6587BAD7E057}"/>
                </a:ext>
              </a:extLst>
            </p:cNvPr>
            <p:cNvSpPr/>
            <p:nvPr/>
          </p:nvSpPr>
          <p:spPr>
            <a:xfrm>
              <a:off x="6212317" y="3905021"/>
              <a:ext cx="268942" cy="25818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CEC6B32-6A4F-A143-9FFF-B13885F93DA8}"/>
                </a:ext>
              </a:extLst>
            </p:cNvPr>
            <p:cNvSpPr/>
            <p:nvPr/>
          </p:nvSpPr>
          <p:spPr>
            <a:xfrm>
              <a:off x="6472297" y="3905021"/>
              <a:ext cx="268942" cy="25818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65DB6D7-B8AF-DB4B-ACD6-DA3DA864FDF7}"/>
                </a:ext>
              </a:extLst>
            </p:cNvPr>
            <p:cNvSpPr/>
            <p:nvPr/>
          </p:nvSpPr>
          <p:spPr>
            <a:xfrm>
              <a:off x="6732277" y="3905021"/>
              <a:ext cx="268942" cy="25818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74F24C7-D707-AF4A-8408-5C771A3A8602}"/>
              </a:ext>
            </a:extLst>
          </p:cNvPr>
          <p:cNvGrpSpPr/>
          <p:nvPr/>
        </p:nvGrpSpPr>
        <p:grpSpPr>
          <a:xfrm>
            <a:off x="2561291" y="5221764"/>
            <a:ext cx="799660" cy="491895"/>
            <a:chOff x="4781400" y="4023135"/>
            <a:chExt cx="799660" cy="491895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44F4C9E-2606-D441-A908-D1B5084124B9}"/>
                </a:ext>
              </a:extLst>
            </p:cNvPr>
            <p:cNvCxnSpPr/>
            <p:nvPr/>
          </p:nvCxnSpPr>
          <p:spPr>
            <a:xfrm flipV="1">
              <a:off x="5226057" y="4023135"/>
              <a:ext cx="355003" cy="2151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268FA3C-F4B6-884F-B0C7-E95B0DC15FBA}"/>
                </a:ext>
              </a:extLst>
            </p:cNvPr>
            <p:cNvSpPr txBox="1"/>
            <p:nvPr/>
          </p:nvSpPr>
          <p:spPr>
            <a:xfrm>
              <a:off x="4781400" y="414569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1006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9F6C096-49E5-BB4A-8E95-DB54309E882A}"/>
              </a:ext>
            </a:extLst>
          </p:cNvPr>
          <p:cNvGrpSpPr/>
          <p:nvPr/>
        </p:nvGrpSpPr>
        <p:grpSpPr>
          <a:xfrm>
            <a:off x="3259016" y="5041865"/>
            <a:ext cx="1077229" cy="262299"/>
            <a:chOff x="3320801" y="3905021"/>
            <a:chExt cx="1077229" cy="26229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1321F3-BE98-4D46-BE55-5725A1828C8A}"/>
                </a:ext>
              </a:extLst>
            </p:cNvPr>
            <p:cNvSpPr/>
            <p:nvPr/>
          </p:nvSpPr>
          <p:spPr>
            <a:xfrm>
              <a:off x="3320801" y="3905021"/>
              <a:ext cx="268942" cy="25818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B2B8594-E8A3-2241-B052-BBA8C3EB0636}"/>
                </a:ext>
              </a:extLst>
            </p:cNvPr>
            <p:cNvSpPr/>
            <p:nvPr/>
          </p:nvSpPr>
          <p:spPr>
            <a:xfrm>
              <a:off x="3580781" y="3905021"/>
              <a:ext cx="268942" cy="25818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13DA358-B369-2442-BFD3-F33CC1709BC5}"/>
                </a:ext>
              </a:extLst>
            </p:cNvPr>
            <p:cNvSpPr/>
            <p:nvPr/>
          </p:nvSpPr>
          <p:spPr>
            <a:xfrm>
              <a:off x="3840761" y="3905021"/>
              <a:ext cx="268942" cy="25818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9C82D75-587C-E84D-BFCE-EBC8B77128A6}"/>
                </a:ext>
              </a:extLst>
            </p:cNvPr>
            <p:cNvSpPr/>
            <p:nvPr/>
          </p:nvSpPr>
          <p:spPr>
            <a:xfrm>
              <a:off x="4129088" y="3909137"/>
              <a:ext cx="268942" cy="25818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528D9E-FE08-AE4D-B8AB-424F892AB765}"/>
              </a:ext>
            </a:extLst>
          </p:cNvPr>
          <p:cNvCxnSpPr/>
          <p:nvPr/>
        </p:nvCxnSpPr>
        <p:spPr>
          <a:xfrm>
            <a:off x="395415" y="4938121"/>
            <a:ext cx="88503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BB07688-6930-9B45-81CF-AEB70B93797F}"/>
              </a:ext>
            </a:extLst>
          </p:cNvPr>
          <p:cNvSpPr txBox="1"/>
          <p:nvPr/>
        </p:nvSpPr>
        <p:spPr>
          <a:xfrm>
            <a:off x="7558215" y="5256779"/>
            <a:ext cx="995978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TCP</a:t>
            </a:r>
          </a:p>
          <a:p>
            <a:r>
              <a:rPr lang="en-US" dirty="0"/>
              <a:t>Receiver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4DA80EE-5FDF-9748-BD04-C21637560A15}"/>
              </a:ext>
            </a:extLst>
          </p:cNvPr>
          <p:cNvSpPr txBox="1"/>
          <p:nvPr/>
        </p:nvSpPr>
        <p:spPr>
          <a:xfrm>
            <a:off x="5697562" y="5593136"/>
            <a:ext cx="1274708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Ack = 1006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F77ACEA-6184-2D40-A9AB-03F60325BD09}"/>
              </a:ext>
            </a:extLst>
          </p:cNvPr>
          <p:cNvCxnSpPr/>
          <p:nvPr/>
        </p:nvCxnSpPr>
        <p:spPr>
          <a:xfrm flipH="1">
            <a:off x="6200445" y="6104257"/>
            <a:ext cx="52892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AE5E411-D594-C34A-BE5A-D087FE8046A8}"/>
              </a:ext>
            </a:extLst>
          </p:cNvPr>
          <p:cNvSpPr txBox="1"/>
          <p:nvPr/>
        </p:nvSpPr>
        <p:spPr>
          <a:xfrm>
            <a:off x="3374033" y="4542837"/>
            <a:ext cx="83869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X</a:t>
            </a:r>
          </a:p>
          <a:p>
            <a:r>
              <a:rPr lang="en-US" sz="1400" dirty="0">
                <a:solidFill>
                  <a:srgbClr val="FF0000"/>
                </a:solidFill>
              </a:rPr>
              <a:t>Lost</a:t>
            </a:r>
          </a:p>
        </p:txBody>
      </p:sp>
    </p:spTree>
    <p:extLst>
      <p:ext uri="{BB962C8B-B14F-4D97-AF65-F5344CB8AC3E}">
        <p14:creationId xmlns:p14="http://schemas.microsoft.com/office/powerpoint/2010/main" val="293852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uiExpand="1" build="p" bldLvl="3"/>
      <p:bldP spid="2" grpId="0" animBg="1"/>
      <p:bldP spid="54" grpId="0" animBg="1"/>
      <p:bldP spid="51" grpId="0" animBg="1"/>
      <p:bldP spid="5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54BA63A3-F3E5-2B45-97F4-F21C8CE4669D}" type="slidenum">
              <a:rPr lang="en-US" sz="1400"/>
              <a:pPr algn="r"/>
              <a:t>35</a:t>
            </a:fld>
            <a:endParaRPr lang="en-US" sz="1400" dirty="0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Notion Of Sliding Window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What is the problem with stop-and-wait protocol ?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0"/>
              </a:rPr>
              <a:t>Assume a network path with a bottleneck link being a 20 </a:t>
            </a:r>
            <a:r>
              <a:rPr lang="en-US" dirty="0" err="1">
                <a:latin typeface="Times New Roman" charset="0"/>
                <a:ea typeface="ＭＳ Ｐゴシック" charset="0"/>
              </a:rPr>
              <a:t>Mbps</a:t>
            </a:r>
            <a:r>
              <a:rPr lang="en-US" dirty="0">
                <a:latin typeface="Times New Roman" charset="0"/>
                <a:ea typeface="ＭＳ Ｐゴシック" charset="0"/>
              </a:rPr>
              <a:t> and propagation time of 50ms, what is the highest throughput that we can achieve with a 1250 bytes segment?</a:t>
            </a:r>
          </a:p>
          <a:p>
            <a:r>
              <a:rPr lang="en-US" b="1" dirty="0">
                <a:latin typeface="Times New Roman" charset="0"/>
                <a:ea typeface="ＭＳ Ｐゴシック" charset="0"/>
                <a:cs typeface="ＭＳ Ｐゴシック" charset="0"/>
              </a:rPr>
              <a:t>Solution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: a window-based protocol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0"/>
              </a:rPr>
              <a:t>Keep sending new segments without waiting for acknowledgements.</a:t>
            </a:r>
          </a:p>
        </p:txBody>
      </p:sp>
    </p:spTree>
    <p:extLst>
      <p:ext uri="{BB962C8B-B14F-4D97-AF65-F5344CB8AC3E}">
        <p14:creationId xmlns:p14="http://schemas.microsoft.com/office/powerpoint/2010/main" val="379830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 build="p" bldLvl="2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54BA63A3-F3E5-2B45-97F4-F21C8CE4669D}" type="slidenum">
              <a:rPr lang="en-US" sz="1400"/>
              <a:pPr algn="r"/>
              <a:t>36</a:t>
            </a:fld>
            <a:endParaRPr lang="en-US" sz="1400" dirty="0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74138" y="274639"/>
            <a:ext cx="8229600" cy="800399"/>
          </a:xfrm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Sliding Window  (Maintained by the Sender)</a:t>
            </a:r>
          </a:p>
        </p:txBody>
      </p:sp>
      <p:sp>
        <p:nvSpPr>
          <p:cNvPr id="7" name="Line 3">
            <a:extLst>
              <a:ext uri="{FF2B5EF4-FFF2-40B4-BE49-F238E27FC236}">
                <a16:creationId xmlns:a16="http://schemas.microsoft.com/office/drawing/2014/main" id="{90FA9FC9-FFAF-764B-AC78-3A5DF995082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495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021A2C3C-E5C5-504B-AA01-27FC6E81F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4892675"/>
            <a:ext cx="13509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Sequence</a:t>
            </a:r>
          </a:p>
          <a:p>
            <a:r>
              <a:rPr lang="en-US"/>
              <a:t>number</a:t>
            </a:r>
          </a:p>
        </p:txBody>
      </p:sp>
      <p:sp>
        <p:nvSpPr>
          <p:cNvPr id="9" name="Line 5">
            <a:extLst>
              <a:ext uri="{FF2B5EF4-FFF2-40B4-BE49-F238E27FC236}">
                <a16:creationId xmlns:a16="http://schemas.microsoft.com/office/drawing/2014/main" id="{2FCC258E-7346-0C49-B22F-474A3FC528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44958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563BAE42-AFDC-B248-ADBC-2568F1862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4124325"/>
            <a:ext cx="124142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dirty="0"/>
              <a:t>Sent and</a:t>
            </a:r>
          </a:p>
          <a:p>
            <a:pPr>
              <a:lnSpc>
                <a:spcPct val="80000"/>
              </a:lnSpc>
            </a:pPr>
            <a:r>
              <a:rPr lang="en-US" dirty="0" err="1"/>
              <a:t>acked</a:t>
            </a:r>
            <a:endParaRPr lang="en-US" dirty="0"/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6DDD44AE-D6CA-E44B-B11F-358A43F10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3546475"/>
            <a:ext cx="8337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/>
              <a:t>34    35      36      37    38    39    40   41   42    43    44    45  46…...</a:t>
            </a:r>
          </a:p>
        </p:txBody>
      </p:sp>
      <p:sp>
        <p:nvSpPr>
          <p:cNvPr id="12" name="Line 8">
            <a:extLst>
              <a:ext uri="{FF2B5EF4-FFF2-40B4-BE49-F238E27FC236}">
                <a16:creationId xmlns:a16="http://schemas.microsoft.com/office/drawing/2014/main" id="{3A5696A8-456C-D042-BA88-A76C9AF4845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495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9">
            <a:extLst>
              <a:ext uri="{FF2B5EF4-FFF2-40B4-BE49-F238E27FC236}">
                <a16:creationId xmlns:a16="http://schemas.microsoft.com/office/drawing/2014/main" id="{25E11C60-C84A-4545-9103-CBD0AE74F4A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44958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39E3D6CB-1E9B-6046-86BA-BA95A77BF4E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44958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1">
            <a:extLst>
              <a:ext uri="{FF2B5EF4-FFF2-40B4-BE49-F238E27FC236}">
                <a16:creationId xmlns:a16="http://schemas.microsoft.com/office/drawing/2014/main" id="{B4B9681D-60AE-F944-8767-6817A2570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7325" y="4138613"/>
            <a:ext cx="126682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dirty="0"/>
              <a:t>Sent, not</a:t>
            </a:r>
          </a:p>
          <a:p>
            <a:pPr>
              <a:lnSpc>
                <a:spcPct val="80000"/>
              </a:lnSpc>
            </a:pPr>
            <a:r>
              <a:rPr lang="en-US" dirty="0" err="1"/>
              <a:t>acked</a:t>
            </a:r>
            <a:endParaRPr lang="en-US" dirty="0"/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1980ABC2-D482-824C-90A9-CEA6B5D53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581400"/>
            <a:ext cx="4038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3">
            <a:extLst>
              <a:ext uri="{FF2B5EF4-FFF2-40B4-BE49-F238E27FC236}">
                <a16:creationId xmlns:a16="http://schemas.microsoft.com/office/drawing/2014/main" id="{CE812885-4327-DE46-8878-F0684C74FEE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581400"/>
            <a:ext cx="0" cy="457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14">
            <a:extLst>
              <a:ext uri="{FF2B5EF4-FFF2-40B4-BE49-F238E27FC236}">
                <a16:creationId xmlns:a16="http://schemas.microsoft.com/office/drawing/2014/main" id="{2E5AFE34-5602-5445-BA00-1A858CF7F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3725" y="4138613"/>
            <a:ext cx="212566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dirty="0"/>
              <a:t>May be sent</a:t>
            </a:r>
          </a:p>
          <a:p>
            <a:pPr>
              <a:lnSpc>
                <a:spcPct val="80000"/>
              </a:lnSpc>
            </a:pPr>
            <a:r>
              <a:rPr lang="en-US" dirty="0"/>
              <a:t>if data available</a:t>
            </a:r>
          </a:p>
        </p:txBody>
      </p:sp>
      <p:sp>
        <p:nvSpPr>
          <p:cNvPr id="19" name="Text Box 15">
            <a:extLst>
              <a:ext uri="{FF2B5EF4-FFF2-40B4-BE49-F238E27FC236}">
                <a16:creationId xmlns:a16="http://schemas.microsoft.com/office/drawing/2014/main" id="{6E02BA30-A94F-1C4D-B704-E50559D62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5925" y="4138613"/>
            <a:ext cx="142716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dirty="0"/>
              <a:t>Cannot be</a:t>
            </a:r>
          </a:p>
          <a:p>
            <a:pPr>
              <a:lnSpc>
                <a:spcPct val="80000"/>
              </a:lnSpc>
            </a:pPr>
            <a:r>
              <a:rPr lang="en-US" dirty="0"/>
              <a:t>sent</a:t>
            </a:r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00C0C4B5-FB64-9540-AF77-366B7736864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9929" y="3451572"/>
            <a:ext cx="3962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17">
            <a:extLst>
              <a:ext uri="{FF2B5EF4-FFF2-40B4-BE49-F238E27FC236}">
                <a16:creationId xmlns:a16="http://schemas.microsoft.com/office/drawing/2014/main" id="{7AC93645-24EA-B245-A47E-EF736FC47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630" y="2514600"/>
            <a:ext cx="721062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dirty="0"/>
              <a:t>Offered Window </a:t>
            </a:r>
            <a:r>
              <a:rPr lang="en-US" b="1" i="1" dirty="0" err="1">
                <a:solidFill>
                  <a:srgbClr val="00B0F0"/>
                </a:solidFill>
              </a:rPr>
              <a:t>Wnd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(advertised by receiver or limited by network conditions)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E26AB6D-1C8A-9144-BD4B-C3D481E9139E}"/>
              </a:ext>
            </a:extLst>
          </p:cNvPr>
          <p:cNvGrpSpPr/>
          <p:nvPr/>
        </p:nvGrpSpPr>
        <p:grpSpPr>
          <a:xfrm>
            <a:off x="3101544" y="3448225"/>
            <a:ext cx="4038600" cy="587028"/>
            <a:chOff x="3682313" y="1408674"/>
            <a:chExt cx="4038600" cy="587028"/>
          </a:xfrm>
        </p:grpSpPr>
        <p:sp>
          <p:nvSpPr>
            <p:cNvPr id="28" name="Rectangle 12">
              <a:extLst>
                <a:ext uri="{FF2B5EF4-FFF2-40B4-BE49-F238E27FC236}">
                  <a16:creationId xmlns:a16="http://schemas.microsoft.com/office/drawing/2014/main" id="{30D7AEFE-D58D-C94E-BAD1-A4DCFA983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2313" y="1538502"/>
              <a:ext cx="40386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FDD0C342-9A72-CD41-A368-AA991C5C02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1442" y="1408674"/>
              <a:ext cx="3962400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A9D8238-E6B8-C544-993E-476D6D602824}"/>
              </a:ext>
            </a:extLst>
          </p:cNvPr>
          <p:cNvGrpSpPr/>
          <p:nvPr/>
        </p:nvGrpSpPr>
        <p:grpSpPr>
          <a:xfrm>
            <a:off x="3735867" y="3452341"/>
            <a:ext cx="4038600" cy="587028"/>
            <a:chOff x="3657599" y="1408674"/>
            <a:chExt cx="4038600" cy="587028"/>
          </a:xfrm>
        </p:grpSpPr>
        <p:sp>
          <p:nvSpPr>
            <p:cNvPr id="34" name="Rectangle 12">
              <a:extLst>
                <a:ext uri="{FF2B5EF4-FFF2-40B4-BE49-F238E27FC236}">
                  <a16:creationId xmlns:a16="http://schemas.microsoft.com/office/drawing/2014/main" id="{AE0E0171-D7A1-1149-AB10-49DD1B1E50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599" y="1538502"/>
              <a:ext cx="40386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16">
              <a:extLst>
                <a:ext uri="{FF2B5EF4-FFF2-40B4-BE49-F238E27FC236}">
                  <a16:creationId xmlns:a16="http://schemas.microsoft.com/office/drawing/2014/main" id="{BA849FA3-8BE4-8743-8D1B-A81009E045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1442" y="1408674"/>
              <a:ext cx="3962400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895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9" grpId="1" animBg="1"/>
      <p:bldP spid="10" grpId="0"/>
      <p:bldP spid="11" grpId="0"/>
      <p:bldP spid="12" grpId="0" animBg="1"/>
      <p:bldP spid="13" grpId="0" animBg="1"/>
      <p:bldP spid="14" grpId="0" animBg="1"/>
      <p:bldP spid="15" grpId="0"/>
      <p:bldP spid="16" grpId="0" animBg="1"/>
      <p:bldP spid="16" grpId="1" animBg="1"/>
      <p:bldP spid="17" grpId="0" animBg="1"/>
      <p:bldP spid="17" grpId="1" animBg="1"/>
      <p:bldP spid="18" grpId="0"/>
      <p:bldP spid="19" grpId="0"/>
      <p:bldP spid="20" grpId="0" animBg="1"/>
      <p:bldP spid="20" grpId="1" animBg="1"/>
      <p:bldP spid="2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54BA63A3-F3E5-2B45-97F4-F21C8CE4669D}" type="slidenum">
              <a:rPr lang="en-US" sz="1400"/>
              <a:pPr algn="r"/>
              <a:t>37</a:t>
            </a:fld>
            <a:endParaRPr lang="en-US" sz="1400" dirty="0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74138" y="274639"/>
            <a:ext cx="8229600" cy="800399"/>
          </a:xfrm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Sliding Window  (Maintained by the Sender)</a:t>
            </a:r>
          </a:p>
        </p:txBody>
      </p:sp>
      <p:sp>
        <p:nvSpPr>
          <p:cNvPr id="7" name="Line 3">
            <a:extLst>
              <a:ext uri="{FF2B5EF4-FFF2-40B4-BE49-F238E27FC236}">
                <a16:creationId xmlns:a16="http://schemas.microsoft.com/office/drawing/2014/main" id="{90FA9FC9-FFAF-764B-AC78-3A5DF995082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495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021A2C3C-E5C5-504B-AA01-27FC6E81F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4892675"/>
            <a:ext cx="13509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Sequence</a:t>
            </a:r>
          </a:p>
          <a:p>
            <a:r>
              <a:rPr lang="en-US"/>
              <a:t>number</a:t>
            </a:r>
          </a:p>
        </p:txBody>
      </p:sp>
      <p:sp>
        <p:nvSpPr>
          <p:cNvPr id="9" name="Line 5">
            <a:extLst>
              <a:ext uri="{FF2B5EF4-FFF2-40B4-BE49-F238E27FC236}">
                <a16:creationId xmlns:a16="http://schemas.microsoft.com/office/drawing/2014/main" id="{2FCC258E-7346-0C49-B22F-474A3FC528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44958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563BAE42-AFDC-B248-ADBC-2568F1862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4124325"/>
            <a:ext cx="124142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dirty="0"/>
              <a:t>Sent and</a:t>
            </a:r>
          </a:p>
          <a:p>
            <a:pPr>
              <a:lnSpc>
                <a:spcPct val="80000"/>
              </a:lnSpc>
            </a:pPr>
            <a:r>
              <a:rPr lang="en-US" dirty="0" err="1"/>
              <a:t>acked</a:t>
            </a:r>
            <a:endParaRPr lang="en-US" dirty="0"/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6DDD44AE-D6CA-E44B-B11F-358A43F10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3546475"/>
            <a:ext cx="8337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/>
              <a:t>34    35      36      37    38    39    40   41   42    43    44    45  46…...</a:t>
            </a:r>
          </a:p>
        </p:txBody>
      </p:sp>
      <p:sp>
        <p:nvSpPr>
          <p:cNvPr id="12" name="Line 8">
            <a:extLst>
              <a:ext uri="{FF2B5EF4-FFF2-40B4-BE49-F238E27FC236}">
                <a16:creationId xmlns:a16="http://schemas.microsoft.com/office/drawing/2014/main" id="{3A5696A8-456C-D042-BA88-A76C9AF4845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495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9">
            <a:extLst>
              <a:ext uri="{FF2B5EF4-FFF2-40B4-BE49-F238E27FC236}">
                <a16:creationId xmlns:a16="http://schemas.microsoft.com/office/drawing/2014/main" id="{25E11C60-C84A-4545-9103-CBD0AE74F4A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44958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39E3D6CB-1E9B-6046-86BA-BA95A77BF4E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44958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1">
            <a:extLst>
              <a:ext uri="{FF2B5EF4-FFF2-40B4-BE49-F238E27FC236}">
                <a16:creationId xmlns:a16="http://schemas.microsoft.com/office/drawing/2014/main" id="{B4B9681D-60AE-F944-8767-6817A2570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7325" y="4138613"/>
            <a:ext cx="126682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dirty="0"/>
              <a:t>Sent, not</a:t>
            </a:r>
          </a:p>
          <a:p>
            <a:pPr>
              <a:lnSpc>
                <a:spcPct val="80000"/>
              </a:lnSpc>
            </a:pPr>
            <a:r>
              <a:rPr lang="en-US" dirty="0" err="1"/>
              <a:t>acked</a:t>
            </a:r>
            <a:endParaRPr lang="en-US" dirty="0"/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1980ABC2-D482-824C-90A9-CEA6B5D53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581400"/>
            <a:ext cx="4038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3">
            <a:extLst>
              <a:ext uri="{FF2B5EF4-FFF2-40B4-BE49-F238E27FC236}">
                <a16:creationId xmlns:a16="http://schemas.microsoft.com/office/drawing/2014/main" id="{CE812885-4327-DE46-8878-F0684C74FEE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581400"/>
            <a:ext cx="0" cy="457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14">
            <a:extLst>
              <a:ext uri="{FF2B5EF4-FFF2-40B4-BE49-F238E27FC236}">
                <a16:creationId xmlns:a16="http://schemas.microsoft.com/office/drawing/2014/main" id="{2E5AFE34-5602-5445-BA00-1A858CF7F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3725" y="4138613"/>
            <a:ext cx="212566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dirty="0"/>
              <a:t>May be sent</a:t>
            </a:r>
          </a:p>
          <a:p>
            <a:pPr>
              <a:lnSpc>
                <a:spcPct val="80000"/>
              </a:lnSpc>
            </a:pPr>
            <a:r>
              <a:rPr lang="en-US" dirty="0"/>
              <a:t>if data available</a:t>
            </a:r>
          </a:p>
        </p:txBody>
      </p:sp>
      <p:sp>
        <p:nvSpPr>
          <p:cNvPr id="19" name="Text Box 15">
            <a:extLst>
              <a:ext uri="{FF2B5EF4-FFF2-40B4-BE49-F238E27FC236}">
                <a16:creationId xmlns:a16="http://schemas.microsoft.com/office/drawing/2014/main" id="{6E02BA30-A94F-1C4D-B704-E50559D62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5925" y="4138613"/>
            <a:ext cx="142716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dirty="0"/>
              <a:t>Cannot be</a:t>
            </a:r>
          </a:p>
          <a:p>
            <a:pPr>
              <a:lnSpc>
                <a:spcPct val="80000"/>
              </a:lnSpc>
            </a:pPr>
            <a:r>
              <a:rPr lang="en-US" dirty="0"/>
              <a:t>sent</a:t>
            </a:r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00C0C4B5-FB64-9540-AF77-366B7736864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9929" y="3451572"/>
            <a:ext cx="3962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17">
            <a:extLst>
              <a:ext uri="{FF2B5EF4-FFF2-40B4-BE49-F238E27FC236}">
                <a16:creationId xmlns:a16="http://schemas.microsoft.com/office/drawing/2014/main" id="{7AC93645-24EA-B245-A47E-EF736FC47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630" y="2514600"/>
            <a:ext cx="721062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dirty="0"/>
              <a:t>Offered Window </a:t>
            </a:r>
            <a:r>
              <a:rPr lang="en-US" b="1" i="1" dirty="0" err="1">
                <a:solidFill>
                  <a:srgbClr val="00B0F0"/>
                </a:solidFill>
              </a:rPr>
              <a:t>Wnd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(advertised by receiver or limited by network conditions)</a:t>
            </a:r>
          </a:p>
        </p:txBody>
      </p:sp>
    </p:spTree>
    <p:extLst>
      <p:ext uri="{BB962C8B-B14F-4D97-AF65-F5344CB8AC3E}">
        <p14:creationId xmlns:p14="http://schemas.microsoft.com/office/powerpoint/2010/main" val="24827077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892524" y="260792"/>
            <a:ext cx="5898734" cy="539528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TCP in the TCP/IP Reference Model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Services provided by TCP</a:t>
            </a:r>
          </a:p>
          <a:p>
            <a:pPr lvl="1">
              <a:spcBef>
                <a:spcPts val="600"/>
              </a:spcBef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Addressing,`</a:t>
            </a:r>
          </a:p>
          <a:p>
            <a:pPr lvl="2">
              <a:spcBef>
                <a:spcPts val="600"/>
              </a:spcBef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TCP Header</a:t>
            </a:r>
          </a:p>
          <a:p>
            <a:pPr lvl="2">
              <a:spcBef>
                <a:spcPts val="600"/>
              </a:spcBef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Header fields related to addressing</a:t>
            </a:r>
          </a:p>
          <a:p>
            <a:pPr lvl="1">
              <a:spcBef>
                <a:spcPts val="600"/>
              </a:spcBef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Reliability</a:t>
            </a:r>
          </a:p>
          <a:p>
            <a:pPr lvl="2">
              <a:spcBef>
                <a:spcPts val="600"/>
              </a:spcBef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Problem: IP offers just a </a:t>
            </a:r>
            <a:r>
              <a:rPr lang="en-US" b="1" dirty="0">
                <a:solidFill>
                  <a:srgbClr val="FF0000"/>
                </a:solidFill>
              </a:rPr>
              <a:t>best-effort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service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>
              <a:spcBef>
                <a:spcPts val="600"/>
              </a:spcBef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Three phases for a connection</a:t>
            </a:r>
          </a:p>
          <a:p>
            <a:pPr lvl="3">
              <a:spcBef>
                <a:spcPts val="600"/>
              </a:spcBef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Opening, </a:t>
            </a:r>
          </a:p>
          <a:p>
            <a:pPr lvl="3">
              <a:spcBef>
                <a:spcPts val="600"/>
              </a:spcBef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exchange, </a:t>
            </a:r>
          </a:p>
          <a:p>
            <a:pPr lvl="3">
              <a:spcBef>
                <a:spcPts val="600"/>
              </a:spcBef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closing</a:t>
            </a:r>
          </a:p>
          <a:p>
            <a:pPr lvl="2">
              <a:spcBef>
                <a:spcPts val="600"/>
              </a:spcBef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Sequence numbers</a:t>
            </a:r>
          </a:p>
          <a:p>
            <a:pPr lvl="2">
              <a:spcBef>
                <a:spcPts val="600"/>
              </a:spcBef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Recovering Corrupted/Lost Segments</a:t>
            </a:r>
          </a:p>
          <a:p>
            <a:pPr lvl="2">
              <a:spcBef>
                <a:spcPts val="600"/>
              </a:spcBef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Sliding windows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b="1" dirty="0">
                <a:solidFill>
                  <a:srgbClr val="00B0F0"/>
                </a:solidFill>
              </a:rPr>
              <a:t>Flow control</a:t>
            </a:r>
          </a:p>
          <a:p>
            <a:pPr lvl="1">
              <a:spcBef>
                <a:spcPts val="600"/>
              </a:spcBef>
            </a:pPr>
            <a:r>
              <a:rPr lang="en-US" i="1" dirty="0">
                <a:solidFill>
                  <a:srgbClr val="00B0F0"/>
                </a:solidFill>
              </a:rPr>
              <a:t>Congestion control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3366FF"/>
                </a:solidFill>
              </a:rPr>
              <a:t>Read Introduction to 6.4 </a:t>
            </a:r>
          </a:p>
          <a:p>
            <a:pPr marL="0" indent="0">
              <a:buNone/>
            </a:pP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 Control Protocol</a:t>
            </a:r>
            <a:br>
              <a:rPr lang="en-US" dirty="0"/>
            </a:br>
            <a:r>
              <a:rPr lang="en-US" dirty="0"/>
              <a:t>(TCP RFC 793)</a:t>
            </a:r>
          </a:p>
        </p:txBody>
      </p:sp>
    </p:spTree>
    <p:extLst>
      <p:ext uri="{BB962C8B-B14F-4D97-AF65-F5344CB8AC3E}">
        <p14:creationId xmlns:p14="http://schemas.microsoft.com/office/powerpoint/2010/main" val="239217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3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6C75898E-2A49-EE45-8240-1743F6D564AC}" type="slidenum">
              <a:rPr lang="en-US" sz="1400"/>
              <a:pPr algn="r"/>
              <a:t>39</a:t>
            </a:fld>
            <a:endParaRPr lang="en-US" sz="1400" dirty="0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Flow Control /Congestion Control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94020"/>
            <a:ext cx="7772400" cy="2817342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Flow Control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0"/>
              </a:rPr>
              <a:t>Flow control is a strategy to insure that a fast sender does not overrun a slow </a:t>
            </a:r>
            <a:r>
              <a:rPr lang="en-US" b="1" dirty="0">
                <a:solidFill>
                  <a:srgbClr val="00B0F0"/>
                </a:solidFill>
                <a:latin typeface="Times New Roman" charset="0"/>
                <a:ea typeface="ＭＳ Ｐゴシック" charset="0"/>
              </a:rPr>
              <a:t>receiver</a:t>
            </a:r>
            <a:r>
              <a:rPr lang="en-US" dirty="0">
                <a:latin typeface="Times New Roman" charset="0"/>
                <a:ea typeface="ＭＳ Ｐゴシック" charset="0"/>
              </a:rPr>
              <a:t>. A slow receiver is a receiver that processes incoming packets at a slower rate than the sending rate. If the receiver is overwhelmed, its input queue will fill up and packets will get dropped.</a:t>
            </a:r>
          </a:p>
          <a:p>
            <a:pPr lvl="1"/>
            <a:endParaRPr lang="en-US" dirty="0">
              <a:latin typeface="Times New Roman" charset="0"/>
              <a:ea typeface="ＭＳ Ｐゴシック" charset="0"/>
            </a:endParaRPr>
          </a:p>
          <a:p>
            <a:pPr lvl="1"/>
            <a:endParaRPr lang="en-US" dirty="0">
              <a:latin typeface="Times New Roman" charset="0"/>
              <a:ea typeface="ＭＳ Ｐゴシック" charset="0"/>
            </a:endParaRPr>
          </a:p>
          <a:p>
            <a:r>
              <a:rPr lang="en-US" dirty="0">
                <a:solidFill>
                  <a:srgbClr val="00B0F0"/>
                </a:solidFill>
                <a:latin typeface="Times New Roman" charset="0"/>
                <a:ea typeface="ＭＳ Ｐゴシック" charset="0"/>
              </a:rPr>
              <a:t>Congestion Control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0"/>
              </a:rPr>
              <a:t>Congestion control is a strategy to avoid that </a:t>
            </a:r>
            <a:r>
              <a:rPr lang="en-US" b="1" dirty="0">
                <a:solidFill>
                  <a:srgbClr val="00B0F0"/>
                </a:solidFill>
                <a:latin typeface="Times New Roman" charset="0"/>
                <a:ea typeface="ＭＳ Ｐゴシック" charset="0"/>
              </a:rPr>
              <a:t>intermediary</a:t>
            </a:r>
            <a:r>
              <a:rPr lang="en-US" dirty="0">
                <a:latin typeface="Times New Roman" charset="0"/>
                <a:ea typeface="ＭＳ Ｐゴシック" charset="0"/>
              </a:rPr>
              <a:t> nodes are overrun. An intermediary node will get overrun if the incoming traffic rate is larger than the outgoing traffic rate.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uiExpand="1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975B8B0A-8995-D740-B055-12F81D6D9670}" type="slidenum">
              <a:rPr lang="en-US" sz="1400"/>
              <a:pPr algn="r"/>
              <a:t>4</a:t>
            </a:fld>
            <a:endParaRPr lang="en-US" sz="1400" dirty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What is the Transport Layer ?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It provides a service (to define) to the session layer (in OSI)</a:t>
            </a: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It request service from the network layer</a:t>
            </a:r>
          </a:p>
        </p:txBody>
      </p:sp>
      <p:sp>
        <p:nvSpPr>
          <p:cNvPr id="16390" name="Rectangle 4"/>
          <p:cNvSpPr>
            <a:spLocks noChangeArrowheads="1"/>
          </p:cNvSpPr>
          <p:nvPr/>
        </p:nvSpPr>
        <p:spPr bwMode="auto">
          <a:xfrm>
            <a:off x="5181600" y="2819400"/>
            <a:ext cx="2362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Text Box 5"/>
          <p:cNvSpPr txBox="1">
            <a:spLocks noChangeArrowheads="1"/>
          </p:cNvSpPr>
          <p:nvPr/>
        </p:nvSpPr>
        <p:spPr bwMode="auto">
          <a:xfrm>
            <a:off x="5551488" y="2895600"/>
            <a:ext cx="1116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Session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181600" y="3429000"/>
            <a:ext cx="2362200" cy="609600"/>
            <a:chOff x="5181600" y="3429000"/>
            <a:chExt cx="2362200" cy="609600"/>
          </a:xfrm>
        </p:grpSpPr>
        <p:sp>
          <p:nvSpPr>
            <p:cNvPr id="16392" name="Rectangle 6"/>
            <p:cNvSpPr>
              <a:spLocks noChangeArrowheads="1"/>
            </p:cNvSpPr>
            <p:nvPr/>
          </p:nvSpPr>
          <p:spPr bwMode="auto">
            <a:xfrm>
              <a:off x="5181600" y="3429000"/>
              <a:ext cx="2362200" cy="609600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6393" name="Text Box 7"/>
            <p:cNvSpPr txBox="1">
              <a:spLocks noChangeArrowheads="1"/>
            </p:cNvSpPr>
            <p:nvPr/>
          </p:nvSpPr>
          <p:spPr bwMode="auto">
            <a:xfrm>
              <a:off x="5551488" y="3505200"/>
              <a:ext cx="15224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b="1" dirty="0"/>
                <a:t>Transport</a:t>
              </a:r>
            </a:p>
          </p:txBody>
        </p:sp>
      </p:grpSp>
      <p:sp>
        <p:nvSpPr>
          <p:cNvPr id="16394" name="Rectangle 8"/>
          <p:cNvSpPr>
            <a:spLocks noChangeArrowheads="1"/>
          </p:cNvSpPr>
          <p:nvPr/>
        </p:nvSpPr>
        <p:spPr bwMode="auto">
          <a:xfrm>
            <a:off x="5181600" y="4038600"/>
            <a:ext cx="2362200" cy="609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5" name="Text Box 9"/>
          <p:cNvSpPr txBox="1">
            <a:spLocks noChangeArrowheads="1"/>
          </p:cNvSpPr>
          <p:nvPr/>
        </p:nvSpPr>
        <p:spPr bwMode="auto">
          <a:xfrm>
            <a:off x="5551488" y="4114800"/>
            <a:ext cx="1250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Network</a:t>
            </a:r>
          </a:p>
        </p:txBody>
      </p:sp>
      <p:sp>
        <p:nvSpPr>
          <p:cNvPr id="16396" name="Rectangle 10"/>
          <p:cNvSpPr>
            <a:spLocks noChangeArrowheads="1"/>
          </p:cNvSpPr>
          <p:nvPr/>
        </p:nvSpPr>
        <p:spPr bwMode="auto">
          <a:xfrm>
            <a:off x="5181600" y="4648200"/>
            <a:ext cx="2362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7" name="Text Box 11"/>
          <p:cNvSpPr txBox="1">
            <a:spLocks noChangeArrowheads="1"/>
          </p:cNvSpPr>
          <p:nvPr/>
        </p:nvSpPr>
        <p:spPr bwMode="auto">
          <a:xfrm>
            <a:off x="5530850" y="4724400"/>
            <a:ext cx="2241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Link Layer 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6C75898E-2A49-EE45-8240-1743F6D564AC}" type="slidenum">
              <a:rPr lang="en-US" sz="1400"/>
              <a:pPr algn="r"/>
              <a:t>40</a:t>
            </a:fld>
            <a:endParaRPr lang="en-US" sz="1400" dirty="0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Flow Control /Congestion Control in TCP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8541"/>
            <a:ext cx="7772400" cy="2842054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TCP achieves Flow Control and Congestion Control by </a:t>
            </a:r>
            <a:r>
              <a:rPr lang="en-US" dirty="0">
                <a:solidFill>
                  <a:srgbClr val="00B0F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adjusting the Offered Window </a:t>
            </a:r>
            <a:r>
              <a:rPr lang="en-US" b="1" i="1" dirty="0" err="1">
                <a:solidFill>
                  <a:srgbClr val="00B0F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Wnd</a:t>
            </a:r>
            <a:endParaRPr lang="en-US" b="1" i="1" dirty="0">
              <a:solidFill>
                <a:srgbClr val="00B0F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b="1" dirty="0">
                <a:solidFill>
                  <a:srgbClr val="00B0F0"/>
                </a:solidFill>
                <a:latin typeface="Times New Roman" charset="0"/>
                <a:ea typeface="ＭＳ Ｐゴシック" charset="0"/>
              </a:rPr>
              <a:t>Flow control </a:t>
            </a:r>
            <a:r>
              <a:rPr lang="en-US" dirty="0">
                <a:latin typeface="Times New Roman" charset="0"/>
                <a:ea typeface="ＭＳ Ｐゴシック" charset="0"/>
              </a:rPr>
              <a:t>is achieved by the receiver which limits the sender’s offered window by </a:t>
            </a:r>
            <a:r>
              <a:rPr lang="en-US" dirty="0">
                <a:solidFill>
                  <a:srgbClr val="00B0F0"/>
                </a:solidFill>
                <a:latin typeface="Times New Roman" charset="0"/>
                <a:ea typeface="ＭＳ Ｐゴシック" charset="0"/>
              </a:rPr>
              <a:t>advertising a window </a:t>
            </a:r>
            <a:r>
              <a:rPr lang="en-US" b="1" i="1" dirty="0" err="1">
                <a:solidFill>
                  <a:srgbClr val="00B0F0"/>
                </a:solidFill>
                <a:latin typeface="Times New Roman" charset="0"/>
                <a:ea typeface="ＭＳ Ｐゴシック" charset="0"/>
              </a:rPr>
              <a:t>W</a:t>
            </a:r>
            <a:r>
              <a:rPr lang="en-US" b="1" i="1" baseline="-25000" dirty="0" err="1">
                <a:solidFill>
                  <a:srgbClr val="00B0F0"/>
                </a:solidFill>
                <a:latin typeface="Times New Roman" charset="0"/>
                <a:ea typeface="ＭＳ Ｐゴシック" charset="0"/>
              </a:rPr>
              <a:t>a</a:t>
            </a:r>
            <a:r>
              <a:rPr lang="en-US" dirty="0">
                <a:latin typeface="Times New Roman" charset="0"/>
                <a:ea typeface="ＭＳ Ｐゴシック" charset="0"/>
              </a:rPr>
              <a:t> side (it is the maximum size of the incoming buffer). The receiver tells (advertises to) the sender the maximum size of its offered window.</a:t>
            </a:r>
          </a:p>
          <a:p>
            <a:pPr lvl="1"/>
            <a:r>
              <a:rPr lang="en-US" b="1" dirty="0">
                <a:solidFill>
                  <a:srgbClr val="00B0F0"/>
                </a:solidFill>
                <a:latin typeface="Times New Roman" charset="0"/>
                <a:ea typeface="ＭＳ Ｐゴシック" charset="0"/>
              </a:rPr>
              <a:t>Congestion control </a:t>
            </a:r>
            <a:r>
              <a:rPr lang="en-US" dirty="0">
                <a:latin typeface="Times New Roman" charset="0"/>
                <a:ea typeface="ＭＳ Ｐゴシック" charset="0"/>
              </a:rPr>
              <a:t>is achieved by the sender which will try the </a:t>
            </a:r>
            <a:r>
              <a:rPr lang="en-US" i="1" dirty="0">
                <a:solidFill>
                  <a:srgbClr val="00B0F0"/>
                </a:solidFill>
                <a:latin typeface="Times New Roman" charset="0"/>
                <a:ea typeface="ＭＳ Ｐゴシック" charset="0"/>
              </a:rPr>
              <a:t>guess</a:t>
            </a:r>
            <a:r>
              <a:rPr lang="en-US" dirty="0">
                <a:latin typeface="Times New Roman" charset="0"/>
                <a:ea typeface="ＭＳ Ｐゴシック" charset="0"/>
              </a:rPr>
              <a:t> the maximum size of the offered window to avoid overrunning the intermediary nodes. This maximum size of the offered  window is a variable (at the sender) called </a:t>
            </a:r>
            <a:r>
              <a:rPr lang="en-US" b="1" i="1" dirty="0" err="1">
                <a:solidFill>
                  <a:srgbClr val="00B0F0"/>
                </a:solidFill>
                <a:latin typeface="Times New Roman" charset="0"/>
                <a:ea typeface="ＭＳ Ｐゴシック" charset="0"/>
              </a:rPr>
              <a:t>cwnd</a:t>
            </a:r>
            <a:r>
              <a:rPr lang="en-US" dirty="0">
                <a:latin typeface="Times New Roman" charset="0"/>
                <a:ea typeface="ＭＳ Ｐゴシック" charset="0"/>
              </a:rPr>
              <a:t> : the size of the congestion window. </a:t>
            </a:r>
            <a:r>
              <a:rPr lang="en-US" i="1" dirty="0" err="1">
                <a:solidFill>
                  <a:srgbClr val="00B0F0"/>
                </a:solidFill>
                <a:latin typeface="Times New Roman" charset="0"/>
                <a:ea typeface="ＭＳ Ｐゴシック" charset="0"/>
              </a:rPr>
              <a:t>cwnd</a:t>
            </a:r>
            <a:r>
              <a:rPr lang="en-US" dirty="0">
                <a:latin typeface="Times New Roman" charset="0"/>
                <a:ea typeface="ＭＳ Ｐゴシック" charset="0"/>
              </a:rPr>
              <a:t> is a variable maintained by the sender. </a:t>
            </a:r>
          </a:p>
          <a:p>
            <a:r>
              <a:rPr lang="en-US" dirty="0">
                <a:latin typeface="Times New Roman" charset="0"/>
                <a:ea typeface="ＭＳ Ｐゴシック" charset="0"/>
              </a:rPr>
              <a:t>TCP set </a:t>
            </a:r>
            <a:r>
              <a:rPr lang="en-US" b="1" i="1" dirty="0" err="1">
                <a:solidFill>
                  <a:srgbClr val="00B0F0"/>
                </a:solidFill>
                <a:latin typeface="Times New Roman" charset="0"/>
                <a:ea typeface="ＭＳ Ｐゴシック" charset="0"/>
              </a:rPr>
              <a:t>Wnd</a:t>
            </a:r>
            <a:r>
              <a:rPr lang="en-US" dirty="0">
                <a:latin typeface="Times New Roman" charset="0"/>
                <a:ea typeface="ＭＳ Ｐゴシック" charset="0"/>
              </a:rPr>
              <a:t> to </a:t>
            </a:r>
            <a:r>
              <a:rPr lang="en-US" b="1" i="1" dirty="0">
                <a:solidFill>
                  <a:srgbClr val="00B0F0"/>
                </a:solidFill>
                <a:latin typeface="Times New Roman" charset="0"/>
                <a:ea typeface="ＭＳ Ｐゴシック" charset="0"/>
              </a:rPr>
              <a:t>min(</a:t>
            </a:r>
            <a:r>
              <a:rPr lang="en-US" b="1" i="1" dirty="0" err="1">
                <a:solidFill>
                  <a:srgbClr val="00B0F0"/>
                </a:solidFill>
                <a:latin typeface="Times New Roman" charset="0"/>
                <a:ea typeface="ＭＳ Ｐゴシック" charset="0"/>
              </a:rPr>
              <a:t>W</a:t>
            </a:r>
            <a:r>
              <a:rPr lang="en-US" b="1" i="1" baseline="-25000" dirty="0" err="1">
                <a:solidFill>
                  <a:srgbClr val="00B0F0"/>
                </a:solidFill>
                <a:latin typeface="Times New Roman" charset="0"/>
                <a:ea typeface="ＭＳ Ｐゴシック" charset="0"/>
              </a:rPr>
              <a:t>a</a:t>
            </a:r>
            <a:r>
              <a:rPr lang="en-US" b="1" i="1" dirty="0">
                <a:solidFill>
                  <a:srgbClr val="00B0F0"/>
                </a:solidFill>
                <a:latin typeface="Times New Roman" charset="0"/>
                <a:ea typeface="ＭＳ Ｐゴシック" charset="0"/>
              </a:rPr>
              <a:t>, </a:t>
            </a:r>
            <a:r>
              <a:rPr lang="en-US" b="1" i="1" dirty="0" err="1">
                <a:solidFill>
                  <a:srgbClr val="00B0F0"/>
                </a:solidFill>
                <a:latin typeface="Times New Roman" charset="0"/>
                <a:ea typeface="ＭＳ Ｐゴシック" charset="0"/>
              </a:rPr>
              <a:t>cwnd</a:t>
            </a:r>
            <a:r>
              <a:rPr lang="en-US" b="1" i="1" dirty="0">
                <a:solidFill>
                  <a:srgbClr val="00B0F0"/>
                </a:solidFill>
                <a:latin typeface="Times New Roman" charset="0"/>
                <a:ea typeface="ＭＳ Ｐゴシック" charset="0"/>
              </a:rPr>
              <a:t>)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rPr>
              <a:t>Why not set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rPr>
              <a:t>Wnd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rPr>
              <a:t> to the smallest possible value?</a:t>
            </a:r>
          </a:p>
          <a:p>
            <a:pPr lvl="1"/>
            <a:r>
              <a:rPr lang="en-US" b="1" dirty="0">
                <a:solidFill>
                  <a:srgbClr val="00B0F0"/>
                </a:solidFill>
                <a:latin typeface="Times New Roman" charset="0"/>
                <a:ea typeface="ＭＳ Ｐゴシック" charset="0"/>
              </a:rPr>
              <a:t>Answer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rPr>
              <a:t>: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rPr>
              <a:t>the throughput and efficiency will be terribly low (recall </a:t>
            </a:r>
            <a:r>
              <a:rPr lang="en-US" dirty="0">
                <a:solidFill>
                  <a:srgbClr val="00B0F0"/>
                </a:solidFill>
                <a:latin typeface="Times New Roman" charset="0"/>
                <a:ea typeface="ＭＳ Ｐゴシック" charset="0"/>
              </a:rPr>
              <a:t>stop-and-wait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rPr>
              <a:t>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274BD3-B431-B94B-A169-35DA68280284}"/>
              </a:ext>
            </a:extLst>
          </p:cNvPr>
          <p:cNvGrpSpPr/>
          <p:nvPr/>
        </p:nvGrpSpPr>
        <p:grpSpPr>
          <a:xfrm>
            <a:off x="441325" y="3817499"/>
            <a:ext cx="8337550" cy="2438898"/>
            <a:chOff x="441325" y="3508578"/>
            <a:chExt cx="8337550" cy="2438898"/>
          </a:xfrm>
        </p:grpSpPr>
        <p:sp>
          <p:nvSpPr>
            <p:cNvPr id="6" name="Line 3">
              <a:extLst>
                <a:ext uri="{FF2B5EF4-FFF2-40B4-BE49-F238E27FC236}">
                  <a16:creationId xmlns:a16="http://schemas.microsoft.com/office/drawing/2014/main" id="{32622BDC-10D7-DA4D-A69B-1BD5C0028F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200" y="5607921"/>
              <a:ext cx="800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4">
              <a:extLst>
                <a:ext uri="{FF2B5EF4-FFF2-40B4-BE49-F238E27FC236}">
                  <a16:creationId xmlns:a16="http://schemas.microsoft.com/office/drawing/2014/main" id="{6904FDA5-8E5C-854A-8090-310337AC80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05366" y="5485811"/>
              <a:ext cx="159370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dirty="0"/>
                <a:t>Sequence #</a:t>
              </a:r>
            </a:p>
          </p:txBody>
        </p:sp>
        <p:sp>
          <p:nvSpPr>
            <p:cNvPr id="8" name="Line 5">
              <a:extLst>
                <a:ext uri="{FF2B5EF4-FFF2-40B4-BE49-F238E27FC236}">
                  <a16:creationId xmlns:a16="http://schemas.microsoft.com/office/drawing/2014/main" id="{173172A5-0C07-604B-B5F2-256A6E457A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200" y="5274291"/>
              <a:ext cx="198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6">
              <a:extLst>
                <a:ext uri="{FF2B5EF4-FFF2-40B4-BE49-F238E27FC236}">
                  <a16:creationId xmlns:a16="http://schemas.microsoft.com/office/drawing/2014/main" id="{A31A3E78-2C5B-7F4A-BC40-2B092BE974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6125" y="4902816"/>
              <a:ext cx="1241425" cy="676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dirty="0"/>
                <a:t>Sent and</a:t>
              </a:r>
            </a:p>
            <a:p>
              <a:pPr>
                <a:lnSpc>
                  <a:spcPct val="80000"/>
                </a:lnSpc>
              </a:pPr>
              <a:r>
                <a:rPr lang="en-US" dirty="0" err="1"/>
                <a:t>acked</a:t>
              </a:r>
              <a:endParaRPr lang="en-US" dirty="0"/>
            </a:p>
          </p:txBody>
        </p:sp>
        <p:sp>
          <p:nvSpPr>
            <p:cNvPr id="10" name="Text Box 7">
              <a:extLst>
                <a:ext uri="{FF2B5EF4-FFF2-40B4-BE49-F238E27FC236}">
                  <a16:creationId xmlns:a16="http://schemas.microsoft.com/office/drawing/2014/main" id="{5DA44B25-26DF-EC45-88F8-27BB62DAB3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325" y="4324966"/>
              <a:ext cx="8337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dirty="0"/>
                <a:t>34    35      36      37    38    39    40   41   42    43    44    45  46…...</a:t>
              </a:r>
            </a:p>
          </p:txBody>
        </p:sp>
        <p:sp>
          <p:nvSpPr>
            <p:cNvPr id="11" name="Line 8">
              <a:extLst>
                <a:ext uri="{FF2B5EF4-FFF2-40B4-BE49-F238E27FC236}">
                  <a16:creationId xmlns:a16="http://schemas.microsoft.com/office/drawing/2014/main" id="{9414C4A4-2553-BF4D-8BE9-7F06AE94CF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7000" y="5274291"/>
              <a:ext cx="1524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9">
              <a:extLst>
                <a:ext uri="{FF2B5EF4-FFF2-40B4-BE49-F238E27FC236}">
                  <a16:creationId xmlns:a16="http://schemas.microsoft.com/office/drawing/2014/main" id="{4EAD9C93-FFC0-6F49-90D0-FEBA4E3904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9600" y="5274291"/>
              <a:ext cx="213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0">
              <a:extLst>
                <a:ext uri="{FF2B5EF4-FFF2-40B4-BE49-F238E27FC236}">
                  <a16:creationId xmlns:a16="http://schemas.microsoft.com/office/drawing/2014/main" id="{88DA6E31-C2AD-344D-B01A-84D2F485FC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05600" y="5274291"/>
              <a:ext cx="2057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1">
              <a:extLst>
                <a:ext uri="{FF2B5EF4-FFF2-40B4-BE49-F238E27FC236}">
                  <a16:creationId xmlns:a16="http://schemas.microsoft.com/office/drawing/2014/main" id="{470483CE-18BC-B34A-B13C-E437621DF1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7325" y="4917104"/>
              <a:ext cx="1266825" cy="676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dirty="0"/>
                <a:t>Sent, not</a:t>
              </a:r>
            </a:p>
            <a:p>
              <a:pPr>
                <a:lnSpc>
                  <a:spcPct val="80000"/>
                </a:lnSpc>
              </a:pPr>
              <a:r>
                <a:rPr lang="en-US" dirty="0" err="1"/>
                <a:t>acked</a:t>
              </a:r>
              <a:endParaRPr lang="en-US" dirty="0"/>
            </a:p>
          </p:txBody>
        </p:sp>
        <p:sp>
          <p:nvSpPr>
            <p:cNvPr id="15" name="Rectangle 12">
              <a:extLst>
                <a:ext uri="{FF2B5EF4-FFF2-40B4-BE49-F238E27FC236}">
                  <a16:creationId xmlns:a16="http://schemas.microsoft.com/office/drawing/2014/main" id="{B7378AA1-F1EC-F04A-8283-F1041E938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4359891"/>
              <a:ext cx="4038600" cy="457200"/>
            </a:xfrm>
            <a:prstGeom prst="rect">
              <a:avLst/>
            </a:prstGeom>
            <a:noFill/>
            <a:ln w="57150">
              <a:solidFill>
                <a:srgbClr val="00B0F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CE4D4376-A9B6-CF4A-BB82-1B8D156701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200" y="4359891"/>
              <a:ext cx="0" cy="45720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14">
              <a:extLst>
                <a:ext uri="{FF2B5EF4-FFF2-40B4-BE49-F238E27FC236}">
                  <a16:creationId xmlns:a16="http://schemas.microsoft.com/office/drawing/2014/main" id="{13C94FDD-BBBA-A94F-B388-7028524B02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3725" y="4917104"/>
              <a:ext cx="2125663" cy="676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dirty="0"/>
                <a:t>May be sent</a:t>
              </a:r>
            </a:p>
            <a:p>
              <a:pPr>
                <a:lnSpc>
                  <a:spcPct val="80000"/>
                </a:lnSpc>
              </a:pPr>
              <a:r>
                <a:rPr lang="en-US" dirty="0"/>
                <a:t>if data available</a:t>
              </a:r>
            </a:p>
          </p:txBody>
        </p:sp>
        <p:sp>
          <p:nvSpPr>
            <p:cNvPr id="18" name="Text Box 15">
              <a:extLst>
                <a:ext uri="{FF2B5EF4-FFF2-40B4-BE49-F238E27FC236}">
                  <a16:creationId xmlns:a16="http://schemas.microsoft.com/office/drawing/2014/main" id="{40113FEF-2D31-C346-8642-571256B8B6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5925" y="4917104"/>
              <a:ext cx="1427163" cy="676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dirty="0"/>
                <a:t>Cannot be</a:t>
              </a:r>
            </a:p>
            <a:p>
              <a:pPr>
                <a:lnSpc>
                  <a:spcPct val="80000"/>
                </a:lnSpc>
              </a:pPr>
              <a:r>
                <a:rPr lang="en-US" dirty="0"/>
                <a:t>sent</a:t>
              </a:r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BA583DDE-282C-C24B-8450-228776D495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9929" y="4230063"/>
              <a:ext cx="3962400" cy="0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Text Box 17">
              <a:extLst>
                <a:ext uri="{FF2B5EF4-FFF2-40B4-BE49-F238E27FC236}">
                  <a16:creationId xmlns:a16="http://schemas.microsoft.com/office/drawing/2014/main" id="{BA916E5B-8D76-A44E-BA7D-9238A5A8CE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5932" y="3508578"/>
              <a:ext cx="6034024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 dirty="0"/>
                <a:t>Offered Window </a:t>
              </a:r>
              <a:r>
                <a:rPr lang="en-US" sz="2000" b="1" i="1" dirty="0" err="1">
                  <a:solidFill>
                    <a:srgbClr val="00B0F0"/>
                  </a:solidFill>
                </a:rPr>
                <a:t>Wnd</a:t>
              </a:r>
              <a:endParaRPr lang="en-US" sz="2000" dirty="0"/>
            </a:p>
            <a:p>
              <a:pPr algn="ctr"/>
              <a:r>
                <a:rPr lang="en-US" sz="2000" dirty="0"/>
                <a:t>(advertised by receiver or limited by network conditions)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843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uiExpand="1" build="p" bldLvl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69179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0B392942-660F-1D4F-87EE-13B0405B1437}" type="slidenum">
              <a:rPr lang="en-US" sz="1400"/>
              <a:pPr algn="r"/>
              <a:t>41</a:t>
            </a:fld>
            <a:endParaRPr lang="en-US" sz="140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Flow Control in TCP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6501"/>
            <a:ext cx="8229600" cy="147663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Times New Roman" charset="0"/>
                <a:ea typeface="ＭＳ Ｐゴシック" charset="0"/>
              </a:rPr>
              <a:t>The receiver monitors its available input buffer size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charset="0"/>
                <a:ea typeface="ＭＳ Ｐゴシック" charset="0"/>
              </a:rPr>
              <a:t>When acknowledging segments, the receiver advertises (for the sender) its available input buffer size.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5939F78-55FC-604F-951F-CE53FCA64283}"/>
              </a:ext>
            </a:extLst>
          </p:cNvPr>
          <p:cNvGrpSpPr/>
          <p:nvPr/>
        </p:nvGrpSpPr>
        <p:grpSpPr>
          <a:xfrm>
            <a:off x="1143000" y="2420326"/>
            <a:ext cx="6248400" cy="2362200"/>
            <a:chOff x="1143000" y="2821462"/>
            <a:chExt cx="6248400" cy="2362200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8368D0E9-1B1A-834D-BD31-9AC44729A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2823050"/>
              <a:ext cx="3119438" cy="3794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16-bit Source port number</a:t>
              </a:r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B0140B2C-420A-124C-BF71-FDC13DE1F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2913" y="2821462"/>
              <a:ext cx="3119437" cy="3794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16-bit Destination port number</a:t>
              </a:r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5B76BAEB-B190-8D4D-89E6-C90070505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202462"/>
              <a:ext cx="62484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32-bit sequence number</a:t>
              </a:r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2996AB76-885A-9F4F-BEC8-B8221A17C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583462"/>
              <a:ext cx="62484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32-bit acknowledgement number</a:t>
              </a:r>
            </a:p>
          </p:txBody>
        </p: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17F4A944-D30E-EF43-807F-493D3ABA7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964462"/>
              <a:ext cx="1143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4-bit HL</a:t>
              </a:r>
            </a:p>
          </p:txBody>
        </p:sp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B24D419F-AF3E-2D47-8A64-90DA7D5C3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0" y="3964462"/>
              <a:ext cx="1981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Flags</a:t>
              </a:r>
            </a:p>
          </p:txBody>
        </p:sp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E7AD0A7A-A182-0343-861F-07514C4F5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3964462"/>
              <a:ext cx="3124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16-bit window size</a:t>
              </a:r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001AE34B-5A6C-D844-B957-918EE1DD8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345462"/>
              <a:ext cx="3124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16-bit checksum</a:t>
              </a:r>
            </a:p>
          </p:txBody>
        </p:sp>
        <p:sp>
          <p:nvSpPr>
            <p:cNvPr id="14" name="Rectangle 11">
              <a:extLst>
                <a:ext uri="{FF2B5EF4-FFF2-40B4-BE49-F238E27FC236}">
                  <a16:creationId xmlns:a16="http://schemas.microsoft.com/office/drawing/2014/main" id="{A93BF80E-6B17-1B4B-90B6-59078FE08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4345462"/>
              <a:ext cx="3124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16-bit urgent pointer</a:t>
              </a:r>
            </a:p>
          </p:txBody>
        </p:sp>
        <p:sp>
          <p:nvSpPr>
            <p:cNvPr id="15" name="Rectangle 12">
              <a:extLst>
                <a:ext uri="{FF2B5EF4-FFF2-40B4-BE49-F238E27FC236}">
                  <a16:creationId xmlns:a16="http://schemas.microsoft.com/office/drawing/2014/main" id="{5D4D5962-3AFA-B44A-A192-1A4319D1E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726462"/>
              <a:ext cx="62484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Options </a:t>
              </a:r>
            </a:p>
          </p:txBody>
        </p:sp>
      </p:grpSp>
      <p:sp>
        <p:nvSpPr>
          <p:cNvPr id="21" name="Rectangle 10">
            <a:extLst>
              <a:ext uri="{FF2B5EF4-FFF2-40B4-BE49-F238E27FC236}">
                <a16:creationId xmlns:a16="http://schemas.microsoft.com/office/drawing/2014/main" id="{56571950-8C89-0249-B361-DED847139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5215" y="3569340"/>
            <a:ext cx="3124200" cy="38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16-bit window size</a:t>
            </a: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521BF697-A20E-B94F-8942-FD35D361D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782526"/>
            <a:ext cx="62484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Data (Application Message)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617387-24AA-3248-B36F-01950AF23923}"/>
              </a:ext>
            </a:extLst>
          </p:cNvPr>
          <p:cNvSpPr/>
          <p:nvPr/>
        </p:nvSpPr>
        <p:spPr>
          <a:xfrm>
            <a:off x="1191423" y="4837404"/>
            <a:ext cx="6143856" cy="956719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244921-95CB-3940-B3D7-FFC70DBDAF09}"/>
              </a:ext>
            </a:extLst>
          </p:cNvPr>
          <p:cNvSpPr/>
          <p:nvPr/>
        </p:nvSpPr>
        <p:spPr>
          <a:xfrm>
            <a:off x="1142994" y="2420326"/>
            <a:ext cx="6248400" cy="3429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7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uiExpand="1" build="p" bldLvl="3"/>
      <p:bldP spid="21" grpId="0" animBg="1"/>
      <p:bldP spid="16" grpId="0" animBg="1"/>
      <p:bldP spid="16" grpId="1" animBg="1"/>
      <p:bldP spid="17" grpId="0" animBg="1"/>
      <p:bldP spid="2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901951" y="864108"/>
            <a:ext cx="5898734" cy="3234556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TCP in the TCP/IP Reference Model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Services provided by TCP</a:t>
            </a:r>
          </a:p>
          <a:p>
            <a:pPr lvl="1"/>
            <a:r>
              <a:rPr lang="en-US" b="1" dirty="0">
                <a:solidFill>
                  <a:srgbClr val="FF00FF"/>
                </a:solidFill>
              </a:rPr>
              <a:t>Addressing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,`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TCP Header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Header fields related to addressing</a:t>
            </a:r>
          </a:p>
          <a:p>
            <a:pPr lvl="1"/>
            <a:r>
              <a:rPr lang="en-US" b="1" dirty="0">
                <a:solidFill>
                  <a:srgbClr val="FF00FF"/>
                </a:solidFill>
              </a:rPr>
              <a:t>Reliability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Problem: IP offers just a </a:t>
            </a:r>
            <a:r>
              <a:rPr lang="en-US" b="1" dirty="0">
                <a:solidFill>
                  <a:srgbClr val="FF0000"/>
                </a:solidFill>
              </a:rPr>
              <a:t>best-effort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service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Three phases for a connection</a:t>
            </a:r>
          </a:p>
          <a:p>
            <a:pPr lvl="3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Opening, </a:t>
            </a:r>
          </a:p>
          <a:p>
            <a:pPr lvl="3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exchange, </a:t>
            </a:r>
          </a:p>
          <a:p>
            <a:pPr lvl="3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closing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Sequence numbers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Recovering Corrupted/Lost Segments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Sliding windows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b="1" dirty="0">
                <a:solidFill>
                  <a:srgbClr val="FF00FF"/>
                </a:solidFill>
              </a:rPr>
              <a:t>Flow control</a:t>
            </a:r>
          </a:p>
          <a:p>
            <a:pPr lvl="1"/>
            <a:r>
              <a:rPr lang="en-US" b="1" dirty="0">
                <a:solidFill>
                  <a:srgbClr val="00B0F0"/>
                </a:solidFill>
              </a:rPr>
              <a:t>Congestion control (Part I)</a:t>
            </a:r>
          </a:p>
          <a:p>
            <a:r>
              <a:rPr lang="en-US" dirty="0">
                <a:solidFill>
                  <a:srgbClr val="3366FF"/>
                </a:solidFill>
              </a:rPr>
              <a:t>Read Sections 6.5.10</a:t>
            </a:r>
          </a:p>
          <a:p>
            <a:pPr marL="0" indent="0">
              <a:buNone/>
            </a:pP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 Control Protocol</a:t>
            </a:r>
            <a:br>
              <a:rPr lang="en-US" dirty="0"/>
            </a:br>
            <a:r>
              <a:rPr lang="en-US" dirty="0"/>
              <a:t>(TCP RFC 793)</a:t>
            </a:r>
          </a:p>
        </p:txBody>
      </p:sp>
    </p:spTree>
    <p:extLst>
      <p:ext uri="{BB962C8B-B14F-4D97-AF65-F5344CB8AC3E}">
        <p14:creationId xmlns:p14="http://schemas.microsoft.com/office/powerpoint/2010/main" val="110711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3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D06F75FE-A457-5147-A05E-33E76A697FC0}" type="slidenum">
              <a:rPr lang="en-US" sz="1400"/>
              <a:pPr algn="r"/>
              <a:t>43</a:t>
            </a:fld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END-TO-END makes Congestion Control </a:t>
            </a:r>
            <a:r>
              <a:rPr lang="en-US" dirty="0">
                <a:solidFill>
                  <a:srgbClr val="00B0F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Hard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!</a:t>
            </a:r>
            <a:b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</a:br>
            <a:b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</a:br>
            <a:endParaRPr lang="en-US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04800" y="2514600"/>
            <a:ext cx="1360488" cy="323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517525" y="2514600"/>
            <a:ext cx="1098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Upper layers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04800" y="2838450"/>
            <a:ext cx="1360488" cy="323850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517525" y="2819400"/>
            <a:ext cx="965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1"/>
              <a:t>Transport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304800" y="3162300"/>
            <a:ext cx="1360488" cy="3238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517525" y="3200400"/>
            <a:ext cx="806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Network</a:t>
            </a: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304800" y="3486150"/>
            <a:ext cx="1360488" cy="3222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517525" y="3525838"/>
            <a:ext cx="12350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Link Layer 		</a:t>
            </a: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7315200" y="2362200"/>
            <a:ext cx="1360488" cy="323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7527925" y="2362200"/>
            <a:ext cx="1098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Upper layers</a:t>
            </a: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7315200" y="2686050"/>
            <a:ext cx="1360488" cy="323850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7527925" y="2667000"/>
            <a:ext cx="965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1" dirty="0"/>
              <a:t>Transport</a:t>
            </a:r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7315200" y="3009900"/>
            <a:ext cx="1360488" cy="3238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7527925" y="3048000"/>
            <a:ext cx="806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Network</a:t>
            </a:r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7315200" y="3333750"/>
            <a:ext cx="1360488" cy="3222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7527925" y="3373438"/>
            <a:ext cx="12350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Link Layer 		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1371600" y="4757738"/>
            <a:ext cx="1360488" cy="3238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1584325" y="4795838"/>
            <a:ext cx="806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Network</a:t>
            </a: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1371600" y="5081588"/>
            <a:ext cx="1360488" cy="3222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1584325" y="5121275"/>
            <a:ext cx="12350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Link Layer 		</a:t>
            </a:r>
          </a:p>
        </p:txBody>
      </p:sp>
      <p:sp>
        <p:nvSpPr>
          <p:cNvPr id="31" name="Rectangle 32"/>
          <p:cNvSpPr>
            <a:spLocks noChangeArrowheads="1"/>
          </p:cNvSpPr>
          <p:nvPr/>
        </p:nvSpPr>
        <p:spPr bwMode="auto">
          <a:xfrm>
            <a:off x="2971800" y="3352800"/>
            <a:ext cx="1360488" cy="3238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Text Box 33"/>
          <p:cNvSpPr txBox="1">
            <a:spLocks noChangeArrowheads="1"/>
          </p:cNvSpPr>
          <p:nvPr/>
        </p:nvSpPr>
        <p:spPr bwMode="auto">
          <a:xfrm>
            <a:off x="3184525" y="3390900"/>
            <a:ext cx="806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Network</a:t>
            </a: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2971800" y="3676650"/>
            <a:ext cx="1360488" cy="3222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 Box 35"/>
          <p:cNvSpPr txBox="1">
            <a:spLocks noChangeArrowheads="1"/>
          </p:cNvSpPr>
          <p:nvPr/>
        </p:nvSpPr>
        <p:spPr bwMode="auto">
          <a:xfrm>
            <a:off x="3260725" y="3716338"/>
            <a:ext cx="12350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Link Layer 		</a:t>
            </a:r>
          </a:p>
        </p:txBody>
      </p:sp>
      <p:sp>
        <p:nvSpPr>
          <p:cNvPr id="35" name="Rectangle 36"/>
          <p:cNvSpPr>
            <a:spLocks noChangeArrowheads="1"/>
          </p:cNvSpPr>
          <p:nvPr/>
        </p:nvSpPr>
        <p:spPr bwMode="auto">
          <a:xfrm>
            <a:off x="4572000" y="5062538"/>
            <a:ext cx="1360488" cy="3238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37"/>
          <p:cNvSpPr txBox="1">
            <a:spLocks noChangeArrowheads="1"/>
          </p:cNvSpPr>
          <p:nvPr/>
        </p:nvSpPr>
        <p:spPr bwMode="auto">
          <a:xfrm>
            <a:off x="4784725" y="5100638"/>
            <a:ext cx="806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Network</a:t>
            </a:r>
          </a:p>
        </p:txBody>
      </p:sp>
      <p:sp>
        <p:nvSpPr>
          <p:cNvPr id="37" name="Rectangle 38"/>
          <p:cNvSpPr>
            <a:spLocks noChangeArrowheads="1"/>
          </p:cNvSpPr>
          <p:nvPr/>
        </p:nvSpPr>
        <p:spPr bwMode="auto">
          <a:xfrm>
            <a:off x="4572000" y="5386388"/>
            <a:ext cx="1360488" cy="3222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Text Box 39"/>
          <p:cNvSpPr txBox="1">
            <a:spLocks noChangeArrowheads="1"/>
          </p:cNvSpPr>
          <p:nvPr/>
        </p:nvSpPr>
        <p:spPr bwMode="auto">
          <a:xfrm>
            <a:off x="4784725" y="5426075"/>
            <a:ext cx="12350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Link Layer 		</a:t>
            </a:r>
          </a:p>
        </p:txBody>
      </p:sp>
      <p:sp>
        <p:nvSpPr>
          <p:cNvPr id="39" name="Rectangle 40"/>
          <p:cNvSpPr>
            <a:spLocks noChangeArrowheads="1"/>
          </p:cNvSpPr>
          <p:nvPr/>
        </p:nvSpPr>
        <p:spPr bwMode="auto">
          <a:xfrm>
            <a:off x="5791200" y="3733800"/>
            <a:ext cx="1360488" cy="3238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Text Box 41"/>
          <p:cNvSpPr txBox="1">
            <a:spLocks noChangeArrowheads="1"/>
          </p:cNvSpPr>
          <p:nvPr/>
        </p:nvSpPr>
        <p:spPr bwMode="auto">
          <a:xfrm>
            <a:off x="6003925" y="3771900"/>
            <a:ext cx="806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Network</a:t>
            </a:r>
          </a:p>
        </p:txBody>
      </p:sp>
      <p:sp>
        <p:nvSpPr>
          <p:cNvPr id="41" name="Rectangle 42"/>
          <p:cNvSpPr>
            <a:spLocks noChangeArrowheads="1"/>
          </p:cNvSpPr>
          <p:nvPr/>
        </p:nvSpPr>
        <p:spPr bwMode="auto">
          <a:xfrm>
            <a:off x="5791200" y="4057650"/>
            <a:ext cx="1360488" cy="3222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Text Box 43"/>
          <p:cNvSpPr txBox="1">
            <a:spLocks noChangeArrowheads="1"/>
          </p:cNvSpPr>
          <p:nvPr/>
        </p:nvSpPr>
        <p:spPr bwMode="auto">
          <a:xfrm>
            <a:off x="6003925" y="4097338"/>
            <a:ext cx="12350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Link Layer 		</a:t>
            </a:r>
          </a:p>
        </p:txBody>
      </p:sp>
      <p:sp>
        <p:nvSpPr>
          <p:cNvPr id="43" name="Line 44"/>
          <p:cNvSpPr>
            <a:spLocks noChangeShapeType="1"/>
          </p:cNvSpPr>
          <p:nvPr/>
        </p:nvSpPr>
        <p:spPr bwMode="auto">
          <a:xfrm>
            <a:off x="914400" y="3810000"/>
            <a:ext cx="0" cy="1981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45"/>
          <p:cNvSpPr>
            <a:spLocks noChangeShapeType="1"/>
          </p:cNvSpPr>
          <p:nvPr/>
        </p:nvSpPr>
        <p:spPr bwMode="auto">
          <a:xfrm>
            <a:off x="914400" y="57912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46"/>
          <p:cNvSpPr>
            <a:spLocks noChangeShapeType="1"/>
          </p:cNvSpPr>
          <p:nvPr/>
        </p:nvSpPr>
        <p:spPr bwMode="auto">
          <a:xfrm flipV="1">
            <a:off x="1524000" y="5410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47"/>
          <p:cNvSpPr>
            <a:spLocks noChangeShapeType="1"/>
          </p:cNvSpPr>
          <p:nvPr/>
        </p:nvSpPr>
        <p:spPr bwMode="auto">
          <a:xfrm>
            <a:off x="2286000" y="5410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48"/>
          <p:cNvSpPr>
            <a:spLocks noChangeShapeType="1"/>
          </p:cNvSpPr>
          <p:nvPr/>
        </p:nvSpPr>
        <p:spPr bwMode="auto">
          <a:xfrm>
            <a:off x="2286000" y="57912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49"/>
          <p:cNvSpPr>
            <a:spLocks noChangeShapeType="1"/>
          </p:cNvSpPr>
          <p:nvPr/>
        </p:nvSpPr>
        <p:spPr bwMode="auto">
          <a:xfrm>
            <a:off x="3124200" y="4038600"/>
            <a:ext cx="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50"/>
          <p:cNvSpPr>
            <a:spLocks noChangeShapeType="1"/>
          </p:cNvSpPr>
          <p:nvPr/>
        </p:nvSpPr>
        <p:spPr bwMode="auto">
          <a:xfrm>
            <a:off x="4114800" y="39624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51"/>
          <p:cNvSpPr>
            <a:spLocks noChangeShapeType="1"/>
          </p:cNvSpPr>
          <p:nvPr/>
        </p:nvSpPr>
        <p:spPr bwMode="auto">
          <a:xfrm>
            <a:off x="4114800" y="60198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52"/>
          <p:cNvSpPr>
            <a:spLocks noChangeShapeType="1"/>
          </p:cNvSpPr>
          <p:nvPr/>
        </p:nvSpPr>
        <p:spPr bwMode="auto">
          <a:xfrm>
            <a:off x="4648200" y="5715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53"/>
          <p:cNvSpPr>
            <a:spLocks noChangeShapeType="1"/>
          </p:cNvSpPr>
          <p:nvPr/>
        </p:nvSpPr>
        <p:spPr bwMode="auto">
          <a:xfrm>
            <a:off x="5562600" y="5715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54"/>
          <p:cNvSpPr>
            <a:spLocks noChangeShapeType="1"/>
          </p:cNvSpPr>
          <p:nvPr/>
        </p:nvSpPr>
        <p:spPr bwMode="auto">
          <a:xfrm>
            <a:off x="5562600" y="60198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55"/>
          <p:cNvSpPr>
            <a:spLocks noChangeShapeType="1"/>
          </p:cNvSpPr>
          <p:nvPr/>
        </p:nvSpPr>
        <p:spPr bwMode="auto">
          <a:xfrm flipV="1">
            <a:off x="6248400" y="4343400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56"/>
          <p:cNvSpPr>
            <a:spLocks noChangeShapeType="1"/>
          </p:cNvSpPr>
          <p:nvPr/>
        </p:nvSpPr>
        <p:spPr bwMode="auto">
          <a:xfrm>
            <a:off x="6629400" y="43434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57"/>
          <p:cNvSpPr>
            <a:spLocks noChangeShapeType="1"/>
          </p:cNvSpPr>
          <p:nvPr/>
        </p:nvSpPr>
        <p:spPr bwMode="auto">
          <a:xfrm>
            <a:off x="6629400" y="49530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58"/>
          <p:cNvSpPr>
            <a:spLocks noChangeShapeType="1"/>
          </p:cNvSpPr>
          <p:nvPr/>
        </p:nvSpPr>
        <p:spPr bwMode="auto">
          <a:xfrm flipV="1">
            <a:off x="7620000" y="3657600"/>
            <a:ext cx="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Text Box 59"/>
          <p:cNvSpPr txBox="1">
            <a:spLocks noChangeArrowheads="1"/>
          </p:cNvSpPr>
          <p:nvPr/>
        </p:nvSpPr>
        <p:spPr bwMode="auto">
          <a:xfrm>
            <a:off x="76186" y="4114800"/>
            <a:ext cx="16898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b="1" dirty="0"/>
              <a:t>IEEE 802.3</a:t>
            </a:r>
            <a:endParaRPr lang="en-US" dirty="0"/>
          </a:p>
        </p:txBody>
      </p:sp>
      <p:sp>
        <p:nvSpPr>
          <p:cNvPr id="59" name="Text Box 60"/>
          <p:cNvSpPr txBox="1">
            <a:spLocks noChangeArrowheads="1"/>
          </p:cNvSpPr>
          <p:nvPr/>
        </p:nvSpPr>
        <p:spPr bwMode="auto">
          <a:xfrm>
            <a:off x="3184525" y="4537075"/>
            <a:ext cx="895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b="1" dirty="0"/>
              <a:t>ATM</a:t>
            </a:r>
            <a:endParaRPr lang="en-US" dirty="0"/>
          </a:p>
        </p:txBody>
      </p:sp>
      <p:sp>
        <p:nvSpPr>
          <p:cNvPr id="60" name="Text Box 61"/>
          <p:cNvSpPr txBox="1">
            <a:spLocks noChangeArrowheads="1"/>
          </p:cNvSpPr>
          <p:nvPr/>
        </p:nvSpPr>
        <p:spPr bwMode="auto">
          <a:xfrm>
            <a:off x="6308725" y="5222875"/>
            <a:ext cx="1816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b="1" dirty="0"/>
              <a:t>Satellite link</a:t>
            </a:r>
            <a:endParaRPr lang="en-US" dirty="0"/>
          </a:p>
        </p:txBody>
      </p:sp>
      <p:sp>
        <p:nvSpPr>
          <p:cNvPr id="61" name="Text Box 62"/>
          <p:cNvSpPr txBox="1">
            <a:spLocks noChangeArrowheads="1"/>
          </p:cNvSpPr>
          <p:nvPr/>
        </p:nvSpPr>
        <p:spPr bwMode="auto">
          <a:xfrm>
            <a:off x="7604125" y="3851275"/>
            <a:ext cx="1546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b="1" dirty="0"/>
              <a:t>Phone line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D49154-0DCC-9B44-B1D3-A8899D88054A}"/>
              </a:ext>
            </a:extLst>
          </p:cNvPr>
          <p:cNvCxnSpPr>
            <a:cxnSpLocks/>
            <a:stCxn id="29" idx="0"/>
          </p:cNvCxnSpPr>
          <p:nvPr/>
        </p:nvCxnSpPr>
        <p:spPr>
          <a:xfrm>
            <a:off x="2051844" y="5081588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D8EB84C-9FED-D44F-8665-B6ED13D4E21C}"/>
              </a:ext>
            </a:extLst>
          </p:cNvPr>
          <p:cNvCxnSpPr>
            <a:cxnSpLocks/>
          </p:cNvCxnSpPr>
          <p:nvPr/>
        </p:nvCxnSpPr>
        <p:spPr>
          <a:xfrm>
            <a:off x="5237376" y="537527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F740DC2-A858-364F-80CD-83714EC5B132}"/>
              </a:ext>
            </a:extLst>
          </p:cNvPr>
          <p:cNvCxnSpPr>
            <a:cxnSpLocks/>
          </p:cNvCxnSpPr>
          <p:nvPr/>
        </p:nvCxnSpPr>
        <p:spPr>
          <a:xfrm>
            <a:off x="6471445" y="405765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/>
      <p:bldP spid="59" grpId="0"/>
      <p:bldP spid="60" grpId="0"/>
      <p:bldP spid="6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E4EECB56-3B1D-114B-B368-149809786026}" type="slidenum">
              <a:rPr lang="en-US" sz="1400"/>
              <a:pPr algn="r"/>
              <a:t>44</a:t>
            </a:fld>
            <a:endParaRPr lang="en-US" sz="1400" dirty="0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How Is the Window Size </a:t>
            </a:r>
            <a:r>
              <a:rPr lang="en-US" i="1" dirty="0" err="1">
                <a:latin typeface="Times New Roman" charset="0"/>
                <a:ea typeface="ＭＳ Ｐゴシック" charset="0"/>
                <a:cs typeface="ＭＳ Ｐゴシック" charset="0"/>
              </a:rPr>
              <a:t>Wnd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Set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085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rgbClr val="00B0F0"/>
                    </a:solidFill>
                    <a:latin typeface="Times New Roman" charset="0"/>
                    <a:ea typeface="ＭＳ Ｐゴシック" charset="0"/>
                    <a:cs typeface="ＭＳ Ｐゴシック" charset="0"/>
                  </a:rPr>
                  <a:t>Flow control </a:t>
                </a:r>
                <a:r>
                  <a:rPr lang="en-US" dirty="0">
                    <a:latin typeface="Times New Roman" charset="0"/>
                    <a:ea typeface="ＭＳ Ｐゴシック" charset="0"/>
                    <a:cs typeface="ＭＳ Ｐゴシック" charset="0"/>
                  </a:rPr>
                  <a:t>: Receiver advertises the window size </a:t>
                </a:r>
                <a:r>
                  <a:rPr lang="en-US" b="1" i="1" dirty="0" err="1">
                    <a:solidFill>
                      <a:srgbClr val="00B0F0"/>
                    </a:solidFill>
                    <a:latin typeface="Times New Roman" charset="0"/>
                    <a:ea typeface="ＭＳ Ｐゴシック" charset="0"/>
                    <a:cs typeface="ＭＳ Ｐゴシック" charset="0"/>
                  </a:rPr>
                  <a:t>W</a:t>
                </a:r>
                <a:r>
                  <a:rPr lang="en-US" b="1" i="1" baseline="-25000" dirty="0" err="1">
                    <a:solidFill>
                      <a:srgbClr val="00B0F0"/>
                    </a:solidFill>
                    <a:latin typeface="Times New Roman" charset="0"/>
                    <a:ea typeface="ＭＳ Ｐゴシック" charset="0"/>
                    <a:cs typeface="ＭＳ Ｐゴシック" charset="0"/>
                  </a:rPr>
                  <a:t>a</a:t>
                </a:r>
                <a:r>
                  <a:rPr lang="en-US" dirty="0">
                    <a:latin typeface="Times New Roman" charset="0"/>
                    <a:ea typeface="ＭＳ Ｐゴシック" charset="0"/>
                    <a:cs typeface="ＭＳ Ｐゴシック" charset="0"/>
                  </a:rPr>
                  <a:t>. Sender can send </a:t>
                </a:r>
                <a:r>
                  <a:rPr lang="en-US" dirty="0">
                    <a:solidFill>
                      <a:srgbClr val="FF0000"/>
                    </a:solidFill>
                    <a:latin typeface="Times New Roman" charset="0"/>
                    <a:ea typeface="ＭＳ Ｐゴシック" charset="0"/>
                    <a:cs typeface="ＭＳ Ｐゴシック" charset="0"/>
                  </a:rPr>
                  <a:t>at most </a:t>
                </a:r>
                <a:r>
                  <a:rPr lang="en-US" b="1" i="1" dirty="0" err="1">
                    <a:solidFill>
                      <a:srgbClr val="00B0F0"/>
                    </a:solidFill>
                    <a:latin typeface="Times New Roman" charset="0"/>
                    <a:ea typeface="ＭＳ Ｐゴシック" charset="0"/>
                    <a:cs typeface="ＭＳ Ｐゴシック" charset="0"/>
                  </a:rPr>
                  <a:t>W</a:t>
                </a:r>
                <a:r>
                  <a:rPr lang="en-US" b="1" i="1" baseline="-25000" dirty="0" err="1">
                    <a:solidFill>
                      <a:srgbClr val="00B0F0"/>
                    </a:solidFill>
                    <a:latin typeface="Times New Roman" charset="0"/>
                    <a:ea typeface="ＭＳ Ｐゴシック" charset="0"/>
                    <a:cs typeface="ＭＳ Ｐゴシック" charset="0"/>
                  </a:rPr>
                  <a:t>a</a:t>
                </a:r>
                <a:r>
                  <a:rPr lang="en-US" dirty="0">
                    <a:latin typeface="Times New Roman" charset="0"/>
                    <a:ea typeface="ＭＳ Ｐゴシック" charset="0"/>
                    <a:cs typeface="ＭＳ Ｐゴシック" charset="0"/>
                  </a:rPr>
                  <a:t> bytes without receiving acknowledgements. </a:t>
                </a:r>
              </a:p>
              <a:p>
                <a:endParaRPr lang="en-US" dirty="0">
                  <a:latin typeface="Times New Roman" charset="0"/>
                  <a:ea typeface="ＭＳ Ｐゴシック" charset="0"/>
                  <a:cs typeface="ＭＳ Ｐゴシック" charset="0"/>
                </a:endParaRPr>
              </a:p>
              <a:p>
                <a:r>
                  <a:rPr lang="en-US" b="1" dirty="0">
                    <a:solidFill>
                      <a:srgbClr val="00B0F0"/>
                    </a:solidFill>
                    <a:latin typeface="Times New Roman" charset="0"/>
                    <a:ea typeface="ＭＳ Ｐゴシック" charset="0"/>
                    <a:cs typeface="ＭＳ Ｐゴシック" charset="0"/>
                  </a:rPr>
                  <a:t>Congestion control </a:t>
                </a:r>
                <a:r>
                  <a:rPr lang="en-US" dirty="0">
                    <a:latin typeface="Times New Roman" charset="0"/>
                    <a:ea typeface="ＭＳ Ｐゴシック" charset="0"/>
                    <a:cs typeface="ＭＳ Ｐゴシック" charset="0"/>
                  </a:rPr>
                  <a:t>: TCP will adapt to </a:t>
                </a:r>
                <a:r>
                  <a:rPr lang="ja-JP" altLang="en-US">
                    <a:latin typeface="Times New Roman" charset="0"/>
                    <a:ea typeface="ＭＳ Ｐゴシック" charset="0"/>
                    <a:cs typeface="ＭＳ Ｐゴシック" charset="0"/>
                  </a:rPr>
                  <a:t>“</a:t>
                </a:r>
                <a:r>
                  <a:rPr lang="en-US" altLang="ja-JP" dirty="0">
                    <a:latin typeface="Times New Roman" charset="0"/>
                    <a:ea typeface="ＭＳ Ｐゴシック" charset="0"/>
                    <a:cs typeface="ＭＳ Ｐゴシック" charset="0"/>
                  </a:rPr>
                  <a:t>network conditions</a:t>
                </a:r>
                <a:r>
                  <a:rPr lang="ja-JP" altLang="en-US">
                    <a:latin typeface="Times New Roman" charset="0"/>
                    <a:ea typeface="ＭＳ Ｐゴシック" charset="0"/>
                    <a:cs typeface="ＭＳ Ｐゴシック" charset="0"/>
                  </a:rPr>
                  <a:t>”</a:t>
                </a:r>
                <a:r>
                  <a:rPr lang="en-US" altLang="ja-JP" dirty="0">
                    <a:latin typeface="Times New Roman" charset="0"/>
                    <a:ea typeface="ＭＳ Ｐゴシック" charset="0"/>
                    <a:cs typeface="ＭＳ Ｐゴシック" charset="0"/>
                  </a:rPr>
                  <a:t> and set a limit </a:t>
                </a:r>
                <a:r>
                  <a:rPr lang="en-US" altLang="ja-JP" b="1" i="1" dirty="0" err="1">
                    <a:solidFill>
                      <a:srgbClr val="00B0F0"/>
                    </a:solidFill>
                    <a:latin typeface="Times New Roman" charset="0"/>
                    <a:ea typeface="ＭＳ Ｐゴシック" charset="0"/>
                    <a:cs typeface="ＭＳ Ｐゴシック" charset="0"/>
                  </a:rPr>
                  <a:t>cwnd</a:t>
                </a:r>
                <a:r>
                  <a:rPr lang="en-US" altLang="ja-JP" b="1" i="1" dirty="0">
                    <a:solidFill>
                      <a:srgbClr val="00B0F0"/>
                    </a:solidFill>
                    <a:latin typeface="Times New Roman" charset="0"/>
                    <a:ea typeface="ＭＳ Ｐゴシック" charset="0"/>
                    <a:cs typeface="ＭＳ Ｐゴシック" charset="0"/>
                  </a:rPr>
                  <a:t>. </a:t>
                </a:r>
                <a:r>
                  <a:rPr lang="en-US" dirty="0">
                    <a:latin typeface="Times New Roman" charset="0"/>
                    <a:ea typeface="ＭＳ Ｐゴシック" charset="0"/>
                  </a:rPr>
                  <a:t>This maximum size of the offered  window is a variable (at the sender) called </a:t>
                </a:r>
                <a:r>
                  <a:rPr lang="en-US" b="1" i="1" dirty="0" err="1">
                    <a:solidFill>
                      <a:srgbClr val="00B0F0"/>
                    </a:solidFill>
                    <a:latin typeface="Times New Roman" charset="0"/>
                    <a:ea typeface="ＭＳ Ｐゴシック" charset="0"/>
                  </a:rPr>
                  <a:t>cwnd</a:t>
                </a:r>
                <a:r>
                  <a:rPr lang="en-US" dirty="0">
                    <a:latin typeface="Times New Roman" charset="0"/>
                    <a:ea typeface="ＭＳ Ｐゴシック" charset="0"/>
                  </a:rPr>
                  <a:t> : the size of the congestion window. </a:t>
                </a:r>
                <a:r>
                  <a:rPr lang="en-US" i="1" dirty="0" err="1">
                    <a:solidFill>
                      <a:srgbClr val="00B0F0"/>
                    </a:solidFill>
                    <a:latin typeface="Times New Roman" charset="0"/>
                    <a:ea typeface="ＭＳ Ｐゴシック" charset="0"/>
                  </a:rPr>
                  <a:t>cwnd</a:t>
                </a:r>
                <a:r>
                  <a:rPr lang="en-US" dirty="0">
                    <a:latin typeface="Times New Roman" charset="0"/>
                    <a:ea typeface="ＭＳ Ｐゴシック" charset="0"/>
                  </a:rPr>
                  <a:t> is a variable maintained by the sender. </a:t>
                </a:r>
              </a:p>
              <a:p>
                <a:pPr marL="0" indent="0">
                  <a:buNone/>
                </a:pPr>
                <a:endParaRPr lang="en-US" altLang="ja-JP" b="1" i="1" dirty="0">
                  <a:solidFill>
                    <a:srgbClr val="00B0F0"/>
                  </a:solidFill>
                  <a:latin typeface="Times New Roman" charset="0"/>
                  <a:ea typeface="ＭＳ Ｐゴシック" charset="0"/>
                  <a:cs typeface="ＭＳ Ｐゴシック" charset="0"/>
                </a:endParaRPr>
              </a:p>
              <a:p>
                <a:endParaRPr lang="en-US" dirty="0">
                  <a:latin typeface="Times New Roman" charset="0"/>
                  <a:ea typeface="ＭＳ Ｐゴシック" charset="0"/>
                  <a:cs typeface="ＭＳ Ｐゴシック" charset="0"/>
                </a:endParaRPr>
              </a:p>
              <a:p>
                <a:r>
                  <a:rPr lang="en-US" dirty="0">
                    <a:latin typeface="Times New Roman" charset="0"/>
                    <a:ea typeface="ＭＳ Ｐゴシック" charset="0"/>
                    <a:cs typeface="ＭＳ Ｐゴシック" charset="0"/>
                  </a:rPr>
                  <a:t>The offered window size </a:t>
                </a:r>
                <a:r>
                  <a:rPr lang="en-US" b="1" i="1" dirty="0" err="1">
                    <a:solidFill>
                      <a:srgbClr val="00B0F0"/>
                    </a:solidFill>
                    <a:latin typeface="Times New Roman" charset="0"/>
                    <a:ea typeface="ＭＳ Ｐゴシック" charset="0"/>
                    <a:cs typeface="ＭＳ Ｐゴシック" charset="0"/>
                  </a:rPr>
                  <a:t>Wnd</a:t>
                </a:r>
                <a:r>
                  <a:rPr lang="en-US" dirty="0">
                    <a:latin typeface="Times New Roman" charset="0"/>
                    <a:ea typeface="ＭＳ Ｐゴシック" charset="0"/>
                    <a:cs typeface="ＭＳ Ｐゴシック" charset="0"/>
                  </a:rPr>
                  <a:t> is set to </a:t>
                </a:r>
                <a:r>
                  <a:rPr lang="en-US" b="1" i="1" dirty="0">
                    <a:solidFill>
                      <a:srgbClr val="00B0F0"/>
                    </a:solidFill>
                    <a:latin typeface="Times New Roman" charset="0"/>
                    <a:ea typeface="ＭＳ Ｐゴシック" charset="0"/>
                    <a:cs typeface="ＭＳ Ｐゴシック" charset="0"/>
                  </a:rPr>
                  <a:t>min(</a:t>
                </a:r>
                <a:r>
                  <a:rPr lang="en-US" b="1" i="1" dirty="0" err="1">
                    <a:solidFill>
                      <a:srgbClr val="00B0F0"/>
                    </a:solidFill>
                    <a:latin typeface="Times New Roman" charset="0"/>
                    <a:ea typeface="ＭＳ Ｐゴシック" charset="0"/>
                    <a:cs typeface="ＭＳ Ｐゴシック" charset="0"/>
                  </a:rPr>
                  <a:t>W</a:t>
                </a:r>
                <a:r>
                  <a:rPr lang="en-US" b="1" i="1" baseline="-25000" dirty="0" err="1">
                    <a:solidFill>
                      <a:srgbClr val="00B0F0"/>
                    </a:solidFill>
                    <a:latin typeface="Times New Roman" charset="0"/>
                    <a:ea typeface="ＭＳ Ｐゴシック" charset="0"/>
                    <a:cs typeface="ＭＳ Ｐゴシック" charset="0"/>
                  </a:rPr>
                  <a:t>a</a:t>
                </a:r>
                <a:r>
                  <a:rPr lang="en-US" b="1" i="1" dirty="0">
                    <a:solidFill>
                      <a:srgbClr val="00B0F0"/>
                    </a:solidFill>
                    <a:latin typeface="Times New Roman" charset="0"/>
                    <a:ea typeface="ＭＳ Ｐゴシック" charset="0"/>
                    <a:cs typeface="ＭＳ Ｐゴシック" charset="0"/>
                  </a:rPr>
                  <a:t>, </a:t>
                </a:r>
                <a:r>
                  <a:rPr lang="en-US" b="1" i="1" dirty="0" err="1">
                    <a:solidFill>
                      <a:srgbClr val="00B0F0"/>
                    </a:solidFill>
                    <a:latin typeface="Times New Roman" charset="0"/>
                    <a:ea typeface="ＭＳ Ｐゴシック" charset="0"/>
                    <a:cs typeface="ＭＳ Ｐゴシック" charset="0"/>
                  </a:rPr>
                  <a:t>cwnd</a:t>
                </a:r>
                <a:r>
                  <a:rPr lang="en-US" b="1" i="1" dirty="0">
                    <a:solidFill>
                      <a:srgbClr val="00B0F0"/>
                    </a:solidFill>
                    <a:latin typeface="Times New Roman" charset="0"/>
                    <a:ea typeface="ＭＳ Ｐゴシック" charset="0"/>
                    <a:cs typeface="ＭＳ Ｐゴシック" charset="0"/>
                  </a:rPr>
                  <a:t>)</a:t>
                </a:r>
              </a:p>
              <a:p>
                <a:endParaRPr lang="en-US" b="1" i="1" dirty="0">
                  <a:solidFill>
                    <a:srgbClr val="00B0F0"/>
                  </a:solidFill>
                  <a:latin typeface="Times New Roman" charset="0"/>
                  <a:ea typeface="ＭＳ Ｐゴシック" charset="0"/>
                  <a:cs typeface="ＭＳ Ｐゴシック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𝑾𝒏𝒅</m:t>
                    </m:r>
                    <m:r>
                      <a:rPr lang="en-US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𝒎𝒊𝒏</m:t>
                    </m:r>
                    <m:r>
                      <a:rPr lang="en-US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(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ＭＳ Ｐゴシック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ＭＳ Ｐゴシック" charset="0"/>
                          </a:rPr>
                          <m:t>𝑾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ＭＳ Ｐゴシック" charset="0"/>
                          </a:rPr>
                          <m:t>𝒂</m:t>
                        </m:r>
                      </m:sub>
                    </m:sSub>
                    <m:r>
                      <a:rPr lang="en-US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ＭＳ Ｐゴシック" charset="0"/>
                      </a:rPr>
                      <m:t>,</m:t>
                    </m:r>
                    <m:r>
                      <a:rPr lang="en-US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ＭＳ Ｐゴシック" charset="0"/>
                      </a:rPr>
                      <m:t>𝒄𝒘𝒏𝒅</m:t>
                    </m:r>
                    <m:r>
                      <a:rPr lang="en-US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)</m:t>
                    </m:r>
                  </m:oMath>
                </a14:m>
                <a:endParaRPr lang="en-US" b="1" i="1" dirty="0">
                  <a:solidFill>
                    <a:srgbClr val="00B0F0"/>
                  </a:solidFill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</mc:Choice>
        <mc:Fallback xmlns="">
          <p:sp>
            <p:nvSpPr>
              <p:cNvPr id="4608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463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C31B0D65-CA8C-E846-B228-685B052C790B}" type="slidenum">
              <a:rPr lang="en-US" sz="1400"/>
              <a:pPr algn="r"/>
              <a:t>45</a:t>
            </a:fld>
            <a:endParaRPr lang="en-US" sz="1400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55415"/>
            <a:ext cx="8534400" cy="516116"/>
          </a:xfrm>
        </p:spPr>
        <p:txBody>
          <a:bodyPr/>
          <a:lstStyle/>
          <a:p>
            <a:r>
              <a:rPr lang="en-US" sz="3200" dirty="0">
                <a:latin typeface="Times New Roman" charset="0"/>
                <a:ea typeface="ＭＳ Ｐゴシック" charset="0"/>
                <a:cs typeface="ＭＳ Ｐゴシック" charset="0"/>
              </a:rPr>
              <a:t>Congestion Control: </a:t>
            </a:r>
            <a:r>
              <a:rPr lang="en-US" sz="3200" i="1" dirty="0">
                <a:latin typeface="Times New Roman" charset="0"/>
                <a:ea typeface="ＭＳ Ｐゴシック" charset="0"/>
                <a:cs typeface="ＭＳ Ｐゴシック" charset="0"/>
              </a:rPr>
              <a:t>How Is </a:t>
            </a:r>
            <a:r>
              <a:rPr lang="en-US" sz="3200" b="1" i="1" dirty="0" err="1">
                <a:solidFill>
                  <a:srgbClr val="00B0F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cwnd</a:t>
            </a:r>
            <a:r>
              <a:rPr lang="en-US" sz="3200" i="1" dirty="0">
                <a:latin typeface="Times New Roman" charset="0"/>
                <a:ea typeface="ＭＳ Ｐゴシック" charset="0"/>
                <a:cs typeface="ＭＳ Ｐゴシック" charset="0"/>
              </a:rPr>
              <a:t> Maintained?</a:t>
            </a:r>
            <a:endParaRPr lang="en-US" sz="3200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68691"/>
            <a:ext cx="8229600" cy="5304028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Objective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: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The objective is to maximize the </a:t>
            </a:r>
            <a:r>
              <a:rPr lang="en-US" b="1" dirty="0">
                <a:solidFill>
                  <a:srgbClr val="00B0F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throughput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(efficiency).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Maximizing throughput calls to increase the window size </a:t>
            </a:r>
            <a:r>
              <a:rPr lang="en-US" b="1" i="1" dirty="0" err="1">
                <a:solidFill>
                  <a:srgbClr val="00B0F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Wnd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, and therefore </a:t>
            </a:r>
            <a:r>
              <a:rPr lang="en-US" b="1" i="1" dirty="0" err="1">
                <a:solidFill>
                  <a:srgbClr val="00B0F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cwnd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.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But, increasing </a:t>
            </a:r>
            <a:r>
              <a:rPr lang="en-US" i="1" dirty="0" err="1">
                <a:solidFill>
                  <a:srgbClr val="00B0F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cwnd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increases the risk of overflowing the input buffer on some intermediary device.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In addition, the objective is </a:t>
            </a:r>
            <a:r>
              <a:rPr lang="en-US" b="1" dirty="0">
                <a:solidFill>
                  <a:srgbClr val="00B0F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fairness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: users should achieve </a:t>
            </a:r>
            <a:r>
              <a:rPr lang="en-US" i="1" dirty="0">
                <a:latin typeface="Times New Roman" charset="0"/>
                <a:ea typeface="ＭＳ Ｐゴシック" charset="0"/>
                <a:cs typeface="ＭＳ Ｐゴシック" charset="0"/>
              </a:rPr>
              <a:t>similar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throughputs.</a:t>
            </a:r>
          </a:p>
          <a:p>
            <a:pPr lvl="1"/>
            <a:r>
              <a:rPr lang="en-US" b="1" dirty="0">
                <a:solidFill>
                  <a:schemeClr val="accent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Question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: How to achieve the highest and fair throughput without overflowing intermediary devices?</a:t>
            </a: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This problem is similar to the </a:t>
            </a:r>
            <a:r>
              <a:rPr lang="en-US" i="1" dirty="0">
                <a:solidFill>
                  <a:srgbClr val="00B0F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Weekly Pocket Money Demand: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(How can a child get the most pocket money possible?)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Suppose that: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Parents set a fixed total weekly allowance </a:t>
            </a:r>
            <a:r>
              <a:rPr lang="en-US" b="1" i="1" dirty="0">
                <a:solidFill>
                  <a:srgbClr val="00B0F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B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for </a:t>
            </a:r>
            <a:r>
              <a:rPr lang="en-US" b="1" dirty="0">
                <a:solidFill>
                  <a:srgbClr val="00B0F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ALL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children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The allowance B is not known by the children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Each child does not know what, when, or whether siblings asked for or got each week.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Not all children ask for money each week.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If the child asks for an amount </a:t>
            </a:r>
            <a:r>
              <a:rPr lang="en-US" b="1" i="1" dirty="0" err="1">
                <a:solidFill>
                  <a:srgbClr val="00B0F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cwnd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less than what parents still have, the parents grant it even if it is the total allowance </a:t>
            </a:r>
            <a:r>
              <a:rPr lang="en-US" b="1" i="1" dirty="0">
                <a:latin typeface="Times New Roman" charset="0"/>
                <a:ea typeface="ＭＳ Ｐゴシック" charset="0"/>
                <a:cs typeface="ＭＳ Ｐゴシック" charset="0"/>
              </a:rPr>
              <a:t>B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.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Now, if the child asks for more than the remaining available </a:t>
            </a:r>
            <a:r>
              <a:rPr lang="en-US" b="1" i="1" dirty="0">
                <a:latin typeface="Times New Roman" charset="0"/>
                <a:ea typeface="ＭＳ Ｐゴシック" charset="0"/>
                <a:cs typeface="ＭＳ Ｐゴシック" charset="0"/>
              </a:rPr>
              <a:t>B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, the parents </a:t>
            </a:r>
            <a:r>
              <a:rPr lang="en-US" b="1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SMACK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the child and confiscate all money the child has.  </a:t>
            </a:r>
          </a:p>
          <a:p>
            <a:pPr lvl="1"/>
            <a:r>
              <a:rPr lang="en-US" dirty="0">
                <a:solidFill>
                  <a:srgbClr val="00B0F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What should be the strategy of the child to get the highest amount of pocket money and avoid getting smacked too often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3" grpId="0" build="p" bldLvl="2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C31B0D65-CA8C-E846-B228-685B052C790B}" type="slidenum">
              <a:rPr lang="en-US" sz="1400"/>
              <a:pPr algn="r"/>
              <a:t>46</a:t>
            </a:fld>
            <a:endParaRPr lang="en-US" sz="1400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55415"/>
            <a:ext cx="8534400" cy="516116"/>
          </a:xfrm>
        </p:spPr>
        <p:txBody>
          <a:bodyPr/>
          <a:lstStyle/>
          <a:p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Strategy for the </a:t>
            </a:r>
            <a:r>
              <a:rPr lang="en-US" sz="2800" i="1" dirty="0">
                <a:solidFill>
                  <a:srgbClr val="00B0F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Weekly Pocket Money Demand </a:t>
            </a:r>
            <a:r>
              <a:rPr lang="en-US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Problem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13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168691"/>
                <a:ext cx="8229600" cy="5304028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00B0F0"/>
                    </a:solidFill>
                    <a:latin typeface="Times New Roman" charset="0"/>
                    <a:ea typeface="ＭＳ Ｐゴシック" charset="0"/>
                    <a:cs typeface="ＭＳ Ｐゴシック" charset="0"/>
                  </a:rPr>
                  <a:t>Strategy</a:t>
                </a:r>
                <a:r>
                  <a:rPr lang="en-US" dirty="0">
                    <a:latin typeface="Times New Roman" charset="0"/>
                    <a:ea typeface="ＭＳ Ｐゴシック" charset="0"/>
                    <a:cs typeface="ＭＳ Ｐゴシック" charset="0"/>
                  </a:rPr>
                  <a:t>:</a:t>
                </a:r>
              </a:p>
              <a:p>
                <a:pPr lvl="1"/>
                <a:r>
                  <a:rPr lang="en-US" dirty="0">
                    <a:latin typeface="Times New Roman" charset="0"/>
                    <a:ea typeface="ＭＳ Ｐゴシック" charset="0"/>
                    <a:cs typeface="ＭＳ Ｐゴシック" charset="0"/>
                  </a:rPr>
                  <a:t>Let </a:t>
                </a:r>
                <a:r>
                  <a:rPr lang="en-US" i="1" dirty="0" err="1">
                    <a:solidFill>
                      <a:srgbClr val="00B0F0"/>
                    </a:solidFill>
                    <a:latin typeface="Times New Roman" charset="0"/>
                    <a:ea typeface="ＭＳ Ｐゴシック" charset="0"/>
                    <a:cs typeface="ＭＳ Ｐゴシック" charset="0"/>
                  </a:rPr>
                  <a:t>cwnd</a:t>
                </a:r>
                <a:r>
                  <a:rPr lang="en-US" dirty="0">
                    <a:latin typeface="Times New Roman" charset="0"/>
                    <a:ea typeface="ＭＳ Ｐゴシック" charset="0"/>
                    <a:cs typeface="ＭＳ Ｐゴシック" charset="0"/>
                  </a:rPr>
                  <a:t> be the amount of money to ask.</a:t>
                </a:r>
              </a:p>
              <a:p>
                <a:pPr lvl="1"/>
                <a:r>
                  <a:rPr lang="en-US" dirty="0">
                    <a:solidFill>
                      <a:srgbClr val="00B0F0"/>
                    </a:solidFill>
                    <a:latin typeface="Times New Roman" charset="0"/>
                    <a:ea typeface="ＭＳ Ｐゴシック" charset="0"/>
                    <a:cs typeface="ＭＳ Ｐゴシック" charset="0"/>
                  </a:rPr>
                  <a:t>Initially</a:t>
                </a:r>
                <a:r>
                  <a:rPr lang="en-US" dirty="0">
                    <a:latin typeface="Times New Roman" charset="0"/>
                    <a:ea typeface="ＭＳ Ｐゴシック" charset="0"/>
                    <a:cs typeface="ＭＳ Ｐゴシック" charset="0"/>
                  </a:rPr>
                  <a:t> set </a:t>
                </a:r>
                <a:r>
                  <a:rPr lang="en-US" i="1" dirty="0" err="1">
                    <a:solidFill>
                      <a:srgbClr val="00B0F0"/>
                    </a:solidFill>
                    <a:latin typeface="Times New Roman" charset="0"/>
                    <a:ea typeface="ＭＳ Ｐゴシック" charset="0"/>
                    <a:cs typeface="ＭＳ Ｐゴシック" charset="0"/>
                  </a:rPr>
                  <a:t>cwnd</a:t>
                </a:r>
                <a:r>
                  <a:rPr lang="en-US" dirty="0">
                    <a:latin typeface="Times New Roman" charset="0"/>
                    <a:ea typeface="ＭＳ Ｐゴシック" charset="0"/>
                    <a:cs typeface="ＭＳ Ｐゴシック" charset="0"/>
                  </a:rPr>
                  <a:t> to 1 (</a:t>
                </a:r>
                <a:r>
                  <a:rPr lang="en-US" dirty="0" err="1">
                    <a:solidFill>
                      <a:srgbClr val="00B0F0"/>
                    </a:solidFill>
                    <a:latin typeface="Times New Roman" charset="0"/>
                    <a:ea typeface="ＭＳ Ｐゴシック" charset="0"/>
                    <a:cs typeface="ＭＳ Ｐゴシック" charset="0"/>
                  </a:rPr>
                  <a:t>cwnd</a:t>
                </a:r>
                <a:r>
                  <a:rPr lang="en-US" dirty="0">
                    <a:solidFill>
                      <a:srgbClr val="00B0F0"/>
                    </a:solidFill>
                    <a:latin typeface="Times New Roman" charset="0"/>
                    <a:ea typeface="ＭＳ Ｐゴシック" charset="0"/>
                    <a:cs typeface="ＭＳ Ｐゴシック" charset="0"/>
                  </a:rPr>
                  <a:t> = 1</a:t>
                </a:r>
                <a:r>
                  <a:rPr lang="en-US" dirty="0">
                    <a:latin typeface="Times New Roman" charset="0"/>
                    <a:ea typeface="ＭＳ Ｐゴシック" charset="0"/>
                    <a:cs typeface="ＭＳ Ｐゴシック" charset="0"/>
                  </a:rPr>
                  <a:t>)</a:t>
                </a:r>
              </a:p>
              <a:p>
                <a:pPr lvl="1"/>
                <a:r>
                  <a:rPr lang="en-US" dirty="0">
                    <a:latin typeface="Times New Roman" charset="0"/>
                    <a:ea typeface="ＭＳ Ｐゴシック" charset="0"/>
                    <a:cs typeface="ＭＳ Ｐゴシック" charset="0"/>
                  </a:rPr>
                  <a:t>If I was </a:t>
                </a:r>
                <a:r>
                  <a:rPr lang="en-US" b="1" dirty="0">
                    <a:solidFill>
                      <a:srgbClr val="00B0F0"/>
                    </a:solidFill>
                    <a:latin typeface="Times New Roman" charset="0"/>
                    <a:ea typeface="ＭＳ Ｐゴシック" charset="0"/>
                    <a:cs typeface="ＭＳ Ｐゴシック" charset="0"/>
                  </a:rPr>
                  <a:t>successful</a:t>
                </a:r>
                <a:r>
                  <a:rPr lang="en-US" dirty="0">
                    <a:latin typeface="Times New Roman" charset="0"/>
                    <a:ea typeface="ＭＳ Ｐゴシック" charset="0"/>
                    <a:cs typeface="ＭＳ Ｐゴシック" charset="0"/>
                  </a:rPr>
                  <a:t> last week (no smacking!), double </a:t>
                </a:r>
                <a:r>
                  <a:rPr lang="en-US" i="1" dirty="0" err="1">
                    <a:solidFill>
                      <a:srgbClr val="00B0F0"/>
                    </a:solidFill>
                    <a:latin typeface="Times New Roman" charset="0"/>
                    <a:ea typeface="ＭＳ Ｐゴシック" charset="0"/>
                    <a:cs typeface="ＭＳ Ｐゴシック" charset="0"/>
                  </a:rPr>
                  <a:t>cwnd</a:t>
                </a:r>
                <a:r>
                  <a:rPr lang="en-US" dirty="0">
                    <a:latin typeface="Times New Roman" charset="0"/>
                    <a:ea typeface="ＭＳ Ｐゴシック" charset="0"/>
                    <a:cs typeface="ＭＳ Ｐゴシック" charset="0"/>
                  </a:rPr>
                  <a:t> (</a:t>
                </a:r>
                <a:r>
                  <a:rPr lang="en-US" dirty="0" err="1">
                    <a:solidFill>
                      <a:srgbClr val="00B0F0"/>
                    </a:solidFill>
                    <a:latin typeface="Times New Roman" charset="0"/>
                    <a:ea typeface="ＭＳ Ｐゴシック" charset="0"/>
                    <a:cs typeface="ＭＳ Ｐゴシック" charset="0"/>
                  </a:rPr>
                  <a:t>cwnd</a:t>
                </a:r>
                <a:r>
                  <a:rPr lang="en-US" dirty="0">
                    <a:solidFill>
                      <a:srgbClr val="00B0F0"/>
                    </a:solidFill>
                    <a:latin typeface="Times New Roman" charset="0"/>
                    <a:ea typeface="ＭＳ Ｐゴシック" charset="0"/>
                    <a:cs typeface="ＭＳ Ｐゴシック" charset="0"/>
                  </a:rPr>
                  <a:t> = 2*</a:t>
                </a:r>
                <a:r>
                  <a:rPr lang="en-US" dirty="0" err="1">
                    <a:solidFill>
                      <a:srgbClr val="00B0F0"/>
                    </a:solidFill>
                    <a:latin typeface="Times New Roman" charset="0"/>
                    <a:ea typeface="ＭＳ Ｐゴシック" charset="0"/>
                    <a:cs typeface="ＭＳ Ｐゴシック" charset="0"/>
                  </a:rPr>
                  <a:t>cwnd</a:t>
                </a:r>
                <a:r>
                  <a:rPr lang="en-US" dirty="0">
                    <a:latin typeface="Times New Roman" charset="0"/>
                    <a:ea typeface="ＭＳ Ｐゴシック" charset="0"/>
                    <a:cs typeface="ＭＳ Ｐゴシック" charset="0"/>
                  </a:rPr>
                  <a:t>)</a:t>
                </a:r>
              </a:p>
              <a:p>
                <a:pPr lvl="1"/>
                <a:r>
                  <a:rPr lang="en-US" dirty="0">
                    <a:latin typeface="Times New Roman" charset="0"/>
                    <a:ea typeface="ＭＳ Ｐゴシック" charset="0"/>
                    <a:cs typeface="ＭＳ Ｐゴシック" charset="0"/>
                  </a:rPr>
                  <a:t>If I got </a:t>
                </a:r>
                <a:r>
                  <a:rPr lang="en-US" b="1" dirty="0">
                    <a:solidFill>
                      <a:srgbClr val="00B0F0"/>
                    </a:solidFill>
                    <a:latin typeface="Times New Roman" charset="0"/>
                    <a:ea typeface="ＭＳ Ｐゴシック" charset="0"/>
                    <a:cs typeface="ＭＳ Ｐゴシック" charset="0"/>
                  </a:rPr>
                  <a:t>smacked</a:t>
                </a:r>
                <a:r>
                  <a:rPr lang="en-US" dirty="0">
                    <a:latin typeface="Times New Roman" charset="0"/>
                    <a:ea typeface="ＭＳ Ｐゴシック" charset="0"/>
                    <a:cs typeface="ＭＳ Ｐゴシック" charset="0"/>
                  </a:rPr>
                  <a:t>:</a:t>
                </a:r>
              </a:p>
              <a:p>
                <a:pPr lvl="2"/>
                <a:r>
                  <a:rPr lang="en-US" dirty="0">
                    <a:latin typeface="Times New Roman" charset="0"/>
                    <a:ea typeface="ＭＳ Ｐゴシック" charset="0"/>
                    <a:cs typeface="ＭＳ Ｐゴシック" charset="0"/>
                  </a:rPr>
                  <a:t>Remember the </a:t>
                </a:r>
                <a:r>
                  <a:rPr lang="en-US" dirty="0">
                    <a:solidFill>
                      <a:srgbClr val="00B0F0"/>
                    </a:solidFill>
                    <a:latin typeface="Times New Roman" charset="0"/>
                    <a:ea typeface="ＭＳ Ｐゴシック" charset="0"/>
                    <a:cs typeface="ＭＳ Ｐゴシック" charset="0"/>
                  </a:rPr>
                  <a:t>threshold</a:t>
                </a:r>
                <a:r>
                  <a:rPr lang="en-US" dirty="0">
                    <a:latin typeface="Times New Roman" charset="0"/>
                    <a:ea typeface="ＭＳ Ｐゴシック" charset="0"/>
                    <a:cs typeface="ＭＳ Ｐゴシック" charset="0"/>
                  </a:rPr>
                  <a:t> amount </a:t>
                </a:r>
                <a:r>
                  <a:rPr lang="en-US" i="1" dirty="0" err="1">
                    <a:solidFill>
                      <a:srgbClr val="00B0F0"/>
                    </a:solidFill>
                    <a:latin typeface="Times New Roman" charset="0"/>
                    <a:ea typeface="ＭＳ Ｐゴシック" charset="0"/>
                    <a:cs typeface="ＭＳ Ｐゴシック" charset="0"/>
                  </a:rPr>
                  <a:t>cwnd</a:t>
                </a:r>
                <a:r>
                  <a:rPr lang="en-US" dirty="0">
                    <a:latin typeface="Times New Roman" charset="0"/>
                    <a:ea typeface="ＭＳ Ｐゴシック" charset="0"/>
                    <a:cs typeface="ＭＳ Ｐゴシック" charset="0"/>
                  </a:rPr>
                  <a:t> for which I got smacked. The idea is to become less greedy when I reach half that threshold (I want to avoid smacking). So </a:t>
                </a:r>
                <a:r>
                  <a:rPr lang="en-US" dirty="0">
                    <a:solidFill>
                      <a:srgbClr val="00B0F0"/>
                    </a:solidFill>
                    <a:latin typeface="Times New Roman" charset="0"/>
                    <a:ea typeface="ＭＳ Ｐゴシック" charset="0"/>
                    <a:cs typeface="ＭＳ Ｐゴシック" charset="0"/>
                  </a:rPr>
                  <a:t>threshold = </a:t>
                </a:r>
                <a:r>
                  <a:rPr lang="en-US" dirty="0" err="1">
                    <a:solidFill>
                      <a:srgbClr val="00B0F0"/>
                    </a:solidFill>
                    <a:latin typeface="Times New Roman" charset="0"/>
                    <a:ea typeface="ＭＳ Ｐゴシック" charset="0"/>
                    <a:cs typeface="ＭＳ Ｐゴシック" charset="0"/>
                  </a:rPr>
                  <a:t>cwnd</a:t>
                </a:r>
                <a:r>
                  <a:rPr lang="en-US" dirty="0">
                    <a:solidFill>
                      <a:srgbClr val="00B0F0"/>
                    </a:solidFill>
                    <a:latin typeface="Times New Roman" charset="0"/>
                    <a:ea typeface="ＭＳ Ｐゴシック" charset="0"/>
                    <a:cs typeface="ＭＳ Ｐゴシック" charset="0"/>
                  </a:rPr>
                  <a:t> / 2</a:t>
                </a:r>
                <a:r>
                  <a:rPr lang="en-US" dirty="0">
                    <a:latin typeface="Times New Roman" charset="0"/>
                    <a:ea typeface="ＭＳ Ｐゴシック" charset="0"/>
                    <a:cs typeface="ＭＳ Ｐゴシック" charset="0"/>
                  </a:rPr>
                  <a:t>; (1/2 is a security coefficient)</a:t>
                </a:r>
              </a:p>
              <a:p>
                <a:pPr lvl="2"/>
                <a:endParaRPr lang="en-US" dirty="0">
                  <a:latin typeface="Times New Roman" charset="0"/>
                  <a:ea typeface="ＭＳ Ｐゴシック" charset="0"/>
                  <a:cs typeface="ＭＳ Ｐゴシック" charset="0"/>
                </a:endParaRPr>
              </a:p>
              <a:p>
                <a:pPr lvl="1"/>
                <a:r>
                  <a:rPr lang="en-US" i="1" dirty="0">
                    <a:solidFill>
                      <a:srgbClr val="00B0F0"/>
                    </a:solidFill>
                    <a:latin typeface="Times New Roman" charset="0"/>
                    <a:ea typeface="ＭＳ Ｐゴシック" charset="0"/>
                    <a:cs typeface="ＭＳ Ｐゴシック" charset="0"/>
                  </a:rPr>
                  <a:t>Now that I learned the threshold</a:t>
                </a:r>
                <a:r>
                  <a:rPr lang="en-US" dirty="0">
                    <a:latin typeface="Times New Roman" charset="0"/>
                    <a:ea typeface="ＭＳ Ｐゴシック" charset="0"/>
                    <a:cs typeface="ＭＳ Ｐゴシック" charset="0"/>
                  </a:rPr>
                  <a:t>, I will change my strategy to ask money when I was successful last week. </a:t>
                </a:r>
                <a:r>
                  <a:rPr lang="en-US" b="1" dirty="0">
                    <a:solidFill>
                      <a:srgbClr val="00B0F0"/>
                    </a:solidFill>
                    <a:latin typeface="Times New Roman" charset="0"/>
                    <a:ea typeface="ＭＳ Ｐゴシック" charset="0"/>
                    <a:cs typeface="ＭＳ Ｐゴシック" charset="0"/>
                  </a:rPr>
                  <a:t>FOR EACH </a:t>
                </a:r>
                <a:r>
                  <a:rPr lang="en-US" dirty="0">
                    <a:solidFill>
                      <a:srgbClr val="00B0F0"/>
                    </a:solidFill>
                    <a:latin typeface="Times New Roman" charset="0"/>
                    <a:ea typeface="ＭＳ Ｐゴシック" charset="0"/>
                    <a:cs typeface="ＭＳ Ｐゴシック" charset="0"/>
                  </a:rPr>
                  <a:t>successfully  granted dollar</a:t>
                </a:r>
                <a:r>
                  <a:rPr lang="en-US" dirty="0">
                    <a:latin typeface="Times New Roman" charset="0"/>
                    <a:ea typeface="ＭＳ Ｐゴシック" charset="0"/>
                    <a:cs typeface="ＭＳ Ｐゴシック" charset="0"/>
                  </a:rPr>
                  <a:t>, I will do this:</a:t>
                </a:r>
              </a:p>
              <a:p>
                <a:pPr lvl="1"/>
                <a:endParaRPr lang="en-US" dirty="0">
                  <a:latin typeface="Times New Roman" charset="0"/>
                  <a:ea typeface="ＭＳ Ｐゴシック" charset="0"/>
                  <a:cs typeface="ＭＳ Ｐゴシック" charset="0"/>
                </a:endParaRPr>
              </a:p>
              <a:p>
                <a:pPr marL="720090" lvl="2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𝑖𝑓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 (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𝑐𝑤𝑛𝑑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 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𝑠𝑠𝑡h𝑟𝑒𝑠h𝑜𝑙𝑑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ＭＳ Ｐゴシック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charset="0"/>
                    <a:ea typeface="ＭＳ Ｐゴシック" charset="0"/>
                    <a:cs typeface="ＭＳ Ｐゴシック" charset="0"/>
                  </a:rPr>
                  <a:t>.  </a:t>
                </a:r>
              </a:p>
              <a:p>
                <a:pPr marL="1062990" lvl="3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𝑐𝑤𝑛𝑑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𝑐𝑤𝑛𝑑</m:t>
                    </m:r>
                    <m:r>
                      <a:rPr lang="en-US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+</m:t>
                    </m:r>
                    <m:r>
                      <a:rPr lang="en-US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𝟏</m:t>
                    </m:r>
                  </m:oMath>
                </a14:m>
                <a:r>
                  <a:rPr lang="en-US" b="1" dirty="0">
                    <a:latin typeface="Times New Roman" charset="0"/>
                    <a:ea typeface="ＭＳ Ｐゴシック" charset="0"/>
                    <a:cs typeface="ＭＳ Ｐゴシック" charset="0"/>
                  </a:rPr>
                  <a:t>           // </a:t>
                </a:r>
                <a:r>
                  <a:rPr lang="en-US" dirty="0">
                    <a:solidFill>
                      <a:srgbClr val="00B0F0"/>
                    </a:solidFill>
                    <a:latin typeface="Times New Roman" charset="0"/>
                    <a:ea typeface="ＭＳ Ｐゴシック" charset="0"/>
                    <a:cs typeface="ＭＳ Ｐゴシック" charset="0"/>
                  </a:rPr>
                  <a:t>greedy, pushy</a:t>
                </a:r>
              </a:p>
              <a:p>
                <a:pPr marL="720090" lvl="2" indent="0">
                  <a:buNone/>
                </a:pPr>
                <a:r>
                  <a:rPr lang="en-US" dirty="0">
                    <a:latin typeface="Times New Roman" charset="0"/>
                    <a:ea typeface="ＭＳ Ｐゴシック" charset="0"/>
                    <a:cs typeface="ＭＳ Ｐゴシック" charset="0"/>
                  </a:rPr>
                  <a:t>else</a:t>
                </a:r>
              </a:p>
              <a:p>
                <a:pPr marL="1062990" lvl="3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𝑐𝑤𝑛𝑑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𝑐𝑤𝑛𝑑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ＭＳ Ｐゴシック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ＭＳ Ｐゴシック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ＭＳ Ｐゴシック" charset="0"/>
                          </a:rPr>
                          <m:t>𝑐𝑤𝑛𝑑</m:t>
                        </m:r>
                      </m:den>
                    </m:f>
                  </m:oMath>
                </a14:m>
                <a:r>
                  <a:rPr lang="en-US" b="1" dirty="0">
                    <a:latin typeface="Times New Roman" charset="0"/>
                    <a:ea typeface="ＭＳ Ｐゴシック" charset="0"/>
                    <a:cs typeface="ＭＳ Ｐゴシック" charset="0"/>
                  </a:rPr>
                  <a:t>.     // </a:t>
                </a:r>
                <a:r>
                  <a:rPr lang="en-US" dirty="0">
                    <a:solidFill>
                      <a:srgbClr val="00B0F0"/>
                    </a:solidFill>
                    <a:latin typeface="Times New Roman" charset="0"/>
                    <a:ea typeface="ＭＳ Ｐゴシック" charset="0"/>
                    <a:cs typeface="ＭＳ Ｐゴシック" charset="0"/>
                  </a:rPr>
                  <a:t>careful, smacking avoidance</a:t>
                </a: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charset="0"/>
                  <a:ea typeface="ＭＳ Ｐゴシック" charset="0"/>
                  <a:cs typeface="ＭＳ Ｐゴシック" charset="0"/>
                </a:endParaRPr>
              </a:p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charset="0"/>
                    <a:ea typeface="ＭＳ Ｐゴシック" charset="0"/>
                    <a:cs typeface="ＭＳ Ｐゴシック" charset="0"/>
                  </a:rPr>
                  <a:t>This strategy is proven to be stable and fair</a:t>
                </a:r>
              </a:p>
              <a:p>
                <a:pPr lvl="1"/>
                <a:r>
                  <a:rPr lang="en-US" dirty="0">
                    <a:solidFill>
                      <a:srgbClr val="00B0F0"/>
                    </a:solidFill>
                    <a:latin typeface="Times New Roman" charset="0"/>
                    <a:ea typeface="ＭＳ Ｐゴシック" charset="0"/>
                    <a:cs typeface="ＭＳ Ｐゴシック" charset="0"/>
                  </a:rPr>
                  <a:t>Stable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charset="0"/>
                    <a:ea typeface="ＭＳ Ｐゴシック" charset="0"/>
                    <a:cs typeface="ＭＳ Ｐゴシック" charset="0"/>
                  </a:rPr>
                  <a:t>: the parent will never go bankrupt (though may go to prison for child abuse*)</a:t>
                </a:r>
              </a:p>
              <a:p>
                <a:pPr lvl="1"/>
                <a:r>
                  <a:rPr lang="en-US" dirty="0">
                    <a:solidFill>
                      <a:srgbClr val="00B0F0"/>
                    </a:solidFill>
                    <a:latin typeface="Times New Roman" charset="0"/>
                    <a:ea typeface="ＭＳ Ｐゴシック" charset="0"/>
                    <a:cs typeface="ＭＳ Ｐゴシック" charset="0"/>
                  </a:rPr>
                  <a:t>Fair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charset="0"/>
                    <a:ea typeface="ＭＳ Ｐゴシック" charset="0"/>
                    <a:cs typeface="ＭＳ Ｐゴシック" charset="0"/>
                  </a:rPr>
                  <a:t> : over time each child in the family will get a fair amount of pocket money.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charset="0"/>
                    <a:ea typeface="ＭＳ Ｐゴシック" charset="0"/>
                    <a:cs typeface="ＭＳ Ｐゴシック" charset="0"/>
                  </a:rPr>
                  <a:t>TCP uses this strategy.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charset="0"/>
                    <a:ea typeface="ＭＳ Ｐゴシック" charset="0"/>
                    <a:cs typeface="ＭＳ Ｐゴシック" charset="0"/>
                  </a:rPr>
                  <a:t>Let us revisit the congestion problem in light of the </a:t>
                </a:r>
                <a:r>
                  <a:rPr lang="en-US" i="1" dirty="0">
                    <a:solidFill>
                      <a:srgbClr val="00B0F0"/>
                    </a:solidFill>
                    <a:latin typeface="Times New Roman" charset="0"/>
                    <a:ea typeface="ＭＳ Ｐゴシック" charset="0"/>
                    <a:cs typeface="ＭＳ Ｐゴシック" charset="0"/>
                  </a:rPr>
                  <a:t>Weekly Pocket Money Demand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charset="0"/>
                    <a:ea typeface="ＭＳ Ｐゴシック" charset="0"/>
                    <a:cs typeface="ＭＳ Ｐゴシック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813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168691"/>
                <a:ext cx="8229600" cy="5304028"/>
              </a:xfrm>
              <a:blipFill>
                <a:blip r:embed="rId2"/>
                <a:stretch>
                  <a:fillRect l="-463" t="-955" r="-309" b="-5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C5D6C0DA-B94C-3945-BA78-5B38558917DA}"/>
              </a:ext>
            </a:extLst>
          </p:cNvPr>
          <p:cNvSpPr/>
          <p:nvPr/>
        </p:nvSpPr>
        <p:spPr>
          <a:xfrm>
            <a:off x="1119883" y="3940630"/>
            <a:ext cx="4161034" cy="117566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3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3" grpId="0" uiExpand="1" build="p" bldLvl="4"/>
      <p:bldP spid="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901951" y="864108"/>
            <a:ext cx="5898734" cy="3234556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TCP in the TCP/IP Reference Model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Services provided by TCP</a:t>
            </a:r>
          </a:p>
          <a:p>
            <a:pPr lvl="1"/>
            <a:r>
              <a:rPr lang="en-US" b="1" dirty="0">
                <a:solidFill>
                  <a:srgbClr val="FF00FF"/>
                </a:solidFill>
              </a:rPr>
              <a:t>Addressing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,`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TCP Header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Header fields related to addressing</a:t>
            </a:r>
          </a:p>
          <a:p>
            <a:pPr lvl="1"/>
            <a:r>
              <a:rPr lang="en-US" b="1" dirty="0">
                <a:solidFill>
                  <a:srgbClr val="FF00FF"/>
                </a:solidFill>
              </a:rPr>
              <a:t>Reliability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Problem: IP offers just a </a:t>
            </a:r>
            <a:r>
              <a:rPr lang="en-US" b="1" dirty="0">
                <a:solidFill>
                  <a:srgbClr val="FF0000"/>
                </a:solidFill>
              </a:rPr>
              <a:t>best-effort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service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Three phases for a connection</a:t>
            </a:r>
          </a:p>
          <a:p>
            <a:pPr lvl="3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Opening, </a:t>
            </a:r>
          </a:p>
          <a:p>
            <a:pPr lvl="3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exchange, </a:t>
            </a:r>
          </a:p>
          <a:p>
            <a:pPr lvl="3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closing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Sequence numbers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Recovering Corrupted/Lost Segments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Sliding windows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b="1" dirty="0">
                <a:solidFill>
                  <a:srgbClr val="FF00FF"/>
                </a:solidFill>
              </a:rPr>
              <a:t>Flow control</a:t>
            </a:r>
          </a:p>
          <a:p>
            <a:pPr lvl="1"/>
            <a:r>
              <a:rPr lang="en-US" b="1" dirty="0">
                <a:solidFill>
                  <a:srgbClr val="00B0F0"/>
                </a:solidFill>
              </a:rPr>
              <a:t>Congestion control (Part II)</a:t>
            </a:r>
          </a:p>
          <a:p>
            <a:r>
              <a:rPr lang="en-US" dirty="0">
                <a:solidFill>
                  <a:srgbClr val="3366FF"/>
                </a:solidFill>
              </a:rPr>
              <a:t>Read Sections 6.5.10</a:t>
            </a:r>
          </a:p>
          <a:p>
            <a:pPr marL="0" indent="0">
              <a:buNone/>
            </a:pP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 Control Protocol</a:t>
            </a:r>
            <a:br>
              <a:rPr lang="en-US" dirty="0"/>
            </a:br>
            <a:r>
              <a:rPr lang="en-US" dirty="0"/>
              <a:t>(TCP RFC 793)</a:t>
            </a:r>
          </a:p>
        </p:txBody>
      </p:sp>
    </p:spTree>
    <p:extLst>
      <p:ext uri="{BB962C8B-B14F-4D97-AF65-F5344CB8AC3E}">
        <p14:creationId xmlns:p14="http://schemas.microsoft.com/office/powerpoint/2010/main" val="137392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3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C31B0D65-CA8C-E846-B228-685B052C790B}" type="slidenum">
              <a:rPr lang="en-US" sz="1400"/>
              <a:pPr algn="r"/>
              <a:t>48</a:t>
            </a:fld>
            <a:endParaRPr lang="en-US" sz="1400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55415"/>
            <a:ext cx="8534400" cy="516116"/>
          </a:xfrm>
        </p:spPr>
        <p:txBody>
          <a:bodyPr/>
          <a:lstStyle/>
          <a:p>
            <a:r>
              <a:rPr lang="en-US" sz="3200" dirty="0">
                <a:latin typeface="Times New Roman" charset="0"/>
                <a:ea typeface="ＭＳ Ｐゴシック" charset="0"/>
                <a:cs typeface="ＭＳ Ｐゴシック" charset="0"/>
              </a:rPr>
              <a:t>Congestion Control: </a:t>
            </a:r>
            <a:r>
              <a:rPr lang="en-US" sz="3200" i="1" dirty="0">
                <a:latin typeface="Times New Roman" charset="0"/>
                <a:ea typeface="ＭＳ Ｐゴシック" charset="0"/>
                <a:cs typeface="ＭＳ Ｐゴシック" charset="0"/>
              </a:rPr>
              <a:t>How Is </a:t>
            </a:r>
            <a:r>
              <a:rPr lang="en-US" sz="3200" b="1" i="1" dirty="0" err="1">
                <a:solidFill>
                  <a:srgbClr val="00B0F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cwnd</a:t>
            </a:r>
            <a:r>
              <a:rPr lang="en-US" sz="3200" i="1" dirty="0">
                <a:latin typeface="Times New Roman" charset="0"/>
                <a:ea typeface="ＭＳ Ｐゴシック" charset="0"/>
                <a:cs typeface="ＭＳ Ｐゴシック" charset="0"/>
              </a:rPr>
              <a:t> Maintained?</a:t>
            </a:r>
            <a:endParaRPr lang="en-US" sz="3200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68691"/>
            <a:ext cx="8229600" cy="5304028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Objective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: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The objective is to maximize the </a:t>
            </a:r>
            <a:r>
              <a:rPr lang="en-US" b="1" dirty="0">
                <a:solidFill>
                  <a:srgbClr val="00B0F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throughput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(efficiency).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Maximizing throughput requires to increase the window size </a:t>
            </a:r>
            <a:r>
              <a:rPr lang="en-US" b="1" i="1" dirty="0" err="1">
                <a:solidFill>
                  <a:srgbClr val="00B0F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Wnd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, and therefore </a:t>
            </a:r>
            <a:r>
              <a:rPr lang="en-US" b="1" i="1" dirty="0" err="1">
                <a:solidFill>
                  <a:srgbClr val="00B0F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cwnd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.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But, increasing </a:t>
            </a:r>
            <a:r>
              <a:rPr lang="en-US" i="1" dirty="0" err="1">
                <a:solidFill>
                  <a:srgbClr val="00B0F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cwnd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increases the risk of overflowing the input buffer on some intermediary device.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In addition, the objective is </a:t>
            </a:r>
            <a:r>
              <a:rPr lang="en-US" b="1" dirty="0">
                <a:solidFill>
                  <a:srgbClr val="00B0F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fairness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: users should achieve </a:t>
            </a:r>
            <a:r>
              <a:rPr lang="en-US" i="1" dirty="0">
                <a:latin typeface="Times New Roman" charset="0"/>
                <a:ea typeface="ＭＳ Ｐゴシック" charset="0"/>
                <a:cs typeface="ＭＳ Ｐゴシック" charset="0"/>
              </a:rPr>
              <a:t>similar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throughputs.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How to achieve getting the highest and fair throughput without overflowing intermediary devices?</a:t>
            </a: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Let us revisit the congestion problem.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Suppose that: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A bottleneck router/device has a fixed total available  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bandwith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1" i="1" dirty="0">
                <a:solidFill>
                  <a:srgbClr val="00B0F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B.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The available 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bandwith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 </a:t>
            </a:r>
            <a:r>
              <a:rPr lang="en-US" b="1" i="1" dirty="0">
                <a:solidFill>
                  <a:srgbClr val="00B0F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B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is not known by the users using the same bottleneck router/device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Each user does not know what, when, or whether the other users ask for or got each cycle.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Not all users use the router/device each cycle.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If the user asks for an amount less than what the router has, the router grants it all even if it is the total available </a:t>
            </a:r>
            <a:r>
              <a:rPr lang="en-US" b="1" i="1" dirty="0">
                <a:latin typeface="Times New Roman" charset="0"/>
                <a:ea typeface="ＭＳ Ｐゴシック" charset="0"/>
                <a:cs typeface="ＭＳ Ｐゴシック" charset="0"/>
              </a:rPr>
              <a:t>B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.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Now, if the user sends more packets than what the router can handle (input buffer full), the router drops the packet(s).  </a:t>
            </a:r>
          </a:p>
          <a:p>
            <a:pPr lvl="1"/>
            <a:r>
              <a:rPr lang="en-US" dirty="0">
                <a:solidFill>
                  <a:srgbClr val="00B0F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What should be the strategy of a user to get the highest bandwidth (throughput) and avoid packets drops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2590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3" grpId="0" build="p" bldLvl="2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C31B0D65-CA8C-E846-B228-685B052C790B}" type="slidenum">
              <a:rPr lang="en-US" sz="1400"/>
              <a:pPr algn="r"/>
              <a:t>49</a:t>
            </a:fld>
            <a:endParaRPr lang="en-US" sz="1400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55415"/>
            <a:ext cx="8534400" cy="516116"/>
          </a:xfrm>
        </p:spPr>
        <p:txBody>
          <a:bodyPr/>
          <a:lstStyle/>
          <a:p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Strategy for the </a:t>
            </a:r>
            <a:r>
              <a:rPr lang="en-US" sz="2800" i="1" dirty="0">
                <a:solidFill>
                  <a:srgbClr val="00B0F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Congestion Control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13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168691"/>
                <a:ext cx="8229600" cy="5304028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00B0F0"/>
                    </a:solidFill>
                    <a:latin typeface="Times New Roman" charset="0"/>
                    <a:ea typeface="ＭＳ Ｐゴシック" charset="0"/>
                    <a:cs typeface="ＭＳ Ｐゴシック" charset="0"/>
                  </a:rPr>
                  <a:t>Strategy</a:t>
                </a:r>
                <a:r>
                  <a:rPr lang="en-US" dirty="0">
                    <a:latin typeface="Times New Roman" charset="0"/>
                    <a:ea typeface="ＭＳ Ｐゴシック" charset="0"/>
                    <a:cs typeface="ＭＳ Ｐゴシック" charset="0"/>
                  </a:rPr>
                  <a:t>: (Van Jacobson and Raj Jain)</a:t>
                </a:r>
              </a:p>
              <a:p>
                <a:pPr lvl="1"/>
                <a:r>
                  <a:rPr lang="en-US" dirty="0">
                    <a:latin typeface="Times New Roman" charset="0"/>
                    <a:ea typeface="ＭＳ Ｐゴシック" charset="0"/>
                    <a:cs typeface="ＭＳ Ｐゴシック" charset="0"/>
                  </a:rPr>
                  <a:t>Let </a:t>
                </a:r>
                <a:r>
                  <a:rPr lang="en-US" b="1" i="1" dirty="0" err="1">
                    <a:solidFill>
                      <a:srgbClr val="00B0F0"/>
                    </a:solidFill>
                    <a:latin typeface="Times New Roman" charset="0"/>
                    <a:ea typeface="ＭＳ Ｐゴシック" charset="0"/>
                    <a:cs typeface="ＭＳ Ｐゴシック" charset="0"/>
                  </a:rPr>
                  <a:t>cwnd</a:t>
                </a:r>
                <a:r>
                  <a:rPr lang="en-US" dirty="0">
                    <a:latin typeface="Times New Roman" charset="0"/>
                    <a:ea typeface="ＭＳ Ｐゴシック" charset="0"/>
                    <a:cs typeface="ＭＳ Ｐゴシック" charset="0"/>
                  </a:rPr>
                  <a:t> be the size of the congestion window.</a:t>
                </a:r>
              </a:p>
              <a:p>
                <a:pPr lvl="1"/>
                <a:r>
                  <a:rPr lang="en-US" dirty="0">
                    <a:solidFill>
                      <a:srgbClr val="00B0F0"/>
                    </a:solidFill>
                    <a:latin typeface="Times New Roman" charset="0"/>
                    <a:ea typeface="ＭＳ Ｐゴシック" charset="0"/>
                    <a:cs typeface="ＭＳ Ｐゴシック" charset="0"/>
                  </a:rPr>
                  <a:t>Initially</a:t>
                </a:r>
                <a:r>
                  <a:rPr lang="en-US" dirty="0">
                    <a:latin typeface="Times New Roman" charset="0"/>
                    <a:ea typeface="ＭＳ Ｐゴシック" charset="0"/>
                    <a:cs typeface="ＭＳ Ｐゴシック" charset="0"/>
                  </a:rPr>
                  <a:t> set </a:t>
                </a:r>
                <a:r>
                  <a:rPr lang="en-US" i="1" dirty="0" err="1">
                    <a:latin typeface="Times New Roman" charset="0"/>
                    <a:ea typeface="ＭＳ Ｐゴシック" charset="0"/>
                    <a:cs typeface="ＭＳ Ｐゴシック" charset="0"/>
                  </a:rPr>
                  <a:t>cwnd</a:t>
                </a:r>
                <a:r>
                  <a:rPr lang="en-US" dirty="0">
                    <a:latin typeface="Times New Roman" charset="0"/>
                    <a:ea typeface="ＭＳ Ｐゴシック" charset="0"/>
                    <a:cs typeface="ＭＳ Ｐゴシック" charset="0"/>
                  </a:rPr>
                  <a:t> to 1 (</a:t>
                </a:r>
                <a:r>
                  <a:rPr lang="en-US" dirty="0" err="1">
                    <a:solidFill>
                      <a:srgbClr val="00B0F0"/>
                    </a:solidFill>
                    <a:latin typeface="Times New Roman" charset="0"/>
                    <a:ea typeface="ＭＳ Ｐゴシック" charset="0"/>
                    <a:cs typeface="ＭＳ Ｐゴシック" charset="0"/>
                  </a:rPr>
                  <a:t>cwnd</a:t>
                </a:r>
                <a:r>
                  <a:rPr lang="en-US" dirty="0">
                    <a:solidFill>
                      <a:srgbClr val="00B0F0"/>
                    </a:solidFill>
                    <a:latin typeface="Times New Roman" charset="0"/>
                    <a:ea typeface="ＭＳ Ｐゴシック" charset="0"/>
                    <a:cs typeface="ＭＳ Ｐゴシック" charset="0"/>
                  </a:rPr>
                  <a:t> = 1</a:t>
                </a:r>
                <a:r>
                  <a:rPr lang="en-US" dirty="0">
                    <a:latin typeface="Times New Roman" charset="0"/>
                    <a:ea typeface="ＭＳ Ｐゴシック" charset="0"/>
                    <a:cs typeface="ＭＳ Ｐゴシック" charset="0"/>
                  </a:rPr>
                  <a:t>)</a:t>
                </a:r>
              </a:p>
              <a:p>
                <a:pPr lvl="1"/>
                <a:r>
                  <a:rPr lang="en-US" dirty="0">
                    <a:latin typeface="Times New Roman" charset="0"/>
                    <a:ea typeface="ＭＳ Ｐゴシック" charset="0"/>
                    <a:cs typeface="ＭＳ Ｐゴシック" charset="0"/>
                  </a:rPr>
                  <a:t>If I was </a:t>
                </a:r>
                <a:r>
                  <a:rPr lang="en-US" b="1" dirty="0">
                    <a:solidFill>
                      <a:srgbClr val="00B0F0"/>
                    </a:solidFill>
                    <a:latin typeface="Times New Roman" charset="0"/>
                    <a:ea typeface="ＭＳ Ｐゴシック" charset="0"/>
                    <a:cs typeface="ＭＳ Ｐゴシック" charset="0"/>
                  </a:rPr>
                  <a:t>successful</a:t>
                </a:r>
                <a:r>
                  <a:rPr lang="en-US" dirty="0">
                    <a:latin typeface="Times New Roman" charset="0"/>
                    <a:ea typeface="ＭＳ Ｐゴシック" charset="0"/>
                    <a:cs typeface="ＭＳ Ｐゴシック" charset="0"/>
                  </a:rPr>
                  <a:t> last transmission (acknowledgement), increment </a:t>
                </a:r>
                <a:r>
                  <a:rPr lang="en-US" dirty="0" err="1">
                    <a:latin typeface="Times New Roman" charset="0"/>
                    <a:ea typeface="ＭＳ Ｐゴシック" charset="0"/>
                    <a:cs typeface="ＭＳ Ｐゴシック" charset="0"/>
                  </a:rPr>
                  <a:t>cwnd</a:t>
                </a:r>
                <a:r>
                  <a:rPr lang="en-US" dirty="0">
                    <a:latin typeface="Times New Roman" charset="0"/>
                    <a:ea typeface="ＭＳ Ｐゴシック" charset="0"/>
                    <a:cs typeface="ＭＳ Ｐゴシック" charset="0"/>
                  </a:rPr>
                  <a:t> (</a:t>
                </a:r>
                <a:r>
                  <a:rPr lang="en-US" dirty="0" err="1">
                    <a:solidFill>
                      <a:srgbClr val="00B0F0"/>
                    </a:solidFill>
                    <a:latin typeface="Times New Roman" charset="0"/>
                    <a:ea typeface="ＭＳ Ｐゴシック" charset="0"/>
                    <a:cs typeface="ＭＳ Ｐゴシック" charset="0"/>
                  </a:rPr>
                  <a:t>cwnd</a:t>
                </a:r>
                <a:r>
                  <a:rPr lang="en-US" dirty="0">
                    <a:solidFill>
                      <a:srgbClr val="00B0F0"/>
                    </a:solidFill>
                    <a:latin typeface="Times New Roman" charset="0"/>
                    <a:ea typeface="ＭＳ Ｐゴシック" charset="0"/>
                    <a:cs typeface="ＭＳ Ｐゴシック" charset="0"/>
                  </a:rPr>
                  <a:t> = </a:t>
                </a:r>
                <a:r>
                  <a:rPr lang="en-US" dirty="0" err="1">
                    <a:solidFill>
                      <a:srgbClr val="00B0F0"/>
                    </a:solidFill>
                    <a:latin typeface="Times New Roman" charset="0"/>
                    <a:ea typeface="ＭＳ Ｐゴシック" charset="0"/>
                    <a:cs typeface="ＭＳ Ｐゴシック" charset="0"/>
                  </a:rPr>
                  <a:t>cwnd</a:t>
                </a:r>
                <a:r>
                  <a:rPr lang="en-US" dirty="0">
                    <a:solidFill>
                      <a:srgbClr val="00B0F0"/>
                    </a:solidFill>
                    <a:latin typeface="Times New Roman" charset="0"/>
                    <a:ea typeface="ＭＳ Ｐゴシック" charset="0"/>
                    <a:cs typeface="ＭＳ Ｐゴシック" charset="0"/>
                  </a:rPr>
                  <a:t> + 1</a:t>
                </a:r>
                <a:r>
                  <a:rPr lang="en-US" dirty="0">
                    <a:latin typeface="Times New Roman" charset="0"/>
                    <a:ea typeface="ＭＳ Ｐゴシック" charset="0"/>
                    <a:cs typeface="ＭＳ Ｐゴシック" charset="0"/>
                  </a:rPr>
                  <a:t>)</a:t>
                </a:r>
              </a:p>
              <a:p>
                <a:pPr lvl="1"/>
                <a:r>
                  <a:rPr lang="en-US" dirty="0">
                    <a:latin typeface="Times New Roman" charset="0"/>
                    <a:ea typeface="ＭＳ Ｐゴシック" charset="0"/>
                    <a:cs typeface="ＭＳ Ｐゴシック" charset="0"/>
                  </a:rPr>
                  <a:t>If I packet </a:t>
                </a:r>
                <a:r>
                  <a:rPr lang="en-US" b="1" dirty="0">
                    <a:solidFill>
                      <a:srgbClr val="00B0F0"/>
                    </a:solidFill>
                    <a:latin typeface="Times New Roman" charset="0"/>
                    <a:ea typeface="ＭＳ Ｐゴシック" charset="0"/>
                    <a:cs typeface="ＭＳ Ｐゴシック" charset="0"/>
                  </a:rPr>
                  <a:t>dropped</a:t>
                </a:r>
                <a:r>
                  <a:rPr lang="en-US" dirty="0">
                    <a:latin typeface="Times New Roman" charset="0"/>
                    <a:ea typeface="ＭＳ Ｐゴシック" charset="0"/>
                    <a:cs typeface="ＭＳ Ｐゴシック" charset="0"/>
                  </a:rPr>
                  <a:t>:</a:t>
                </a:r>
              </a:p>
              <a:p>
                <a:pPr lvl="2"/>
                <a:r>
                  <a:rPr lang="en-US" dirty="0">
                    <a:latin typeface="Times New Roman" charset="0"/>
                    <a:ea typeface="ＭＳ Ｐゴシック" charset="0"/>
                    <a:cs typeface="ＭＳ Ｐゴシック" charset="0"/>
                  </a:rPr>
                  <a:t>Remember the </a:t>
                </a:r>
                <a:r>
                  <a:rPr lang="en-US" dirty="0">
                    <a:solidFill>
                      <a:srgbClr val="00B0F0"/>
                    </a:solidFill>
                    <a:latin typeface="Times New Roman" charset="0"/>
                    <a:ea typeface="ＭＳ Ｐゴシック" charset="0"/>
                    <a:cs typeface="ＭＳ Ｐゴシック" charset="0"/>
                  </a:rPr>
                  <a:t>threshold</a:t>
                </a:r>
                <a:r>
                  <a:rPr lang="en-US" dirty="0">
                    <a:latin typeface="Times New Roman" charset="0"/>
                    <a:ea typeface="ＭＳ Ｐゴシック" charset="0"/>
                    <a:cs typeface="ＭＳ Ｐゴシック" charset="0"/>
                  </a:rPr>
                  <a:t> amount </a:t>
                </a:r>
                <a:r>
                  <a:rPr lang="en-US" dirty="0" err="1">
                    <a:latin typeface="Times New Roman" charset="0"/>
                    <a:ea typeface="ＭＳ Ｐゴシック" charset="0"/>
                    <a:cs typeface="ＭＳ Ｐゴシック" charset="0"/>
                  </a:rPr>
                  <a:t>cwnd</a:t>
                </a:r>
                <a:r>
                  <a:rPr lang="en-US" dirty="0">
                    <a:latin typeface="Times New Roman" charset="0"/>
                    <a:ea typeface="ＭＳ Ｐゴシック" charset="0"/>
                    <a:cs typeface="ＭＳ Ｐゴシック" charset="0"/>
                  </a:rPr>
                  <a:t> for which I got the packet dropped. The idea is to become less greedy when I reach half that threshold (I want to avoid packet drops). So </a:t>
                </a:r>
                <a:r>
                  <a:rPr lang="en-US" dirty="0">
                    <a:solidFill>
                      <a:srgbClr val="00B0F0"/>
                    </a:solidFill>
                    <a:latin typeface="Times New Roman" charset="0"/>
                    <a:ea typeface="ＭＳ Ｐゴシック" charset="0"/>
                    <a:cs typeface="ＭＳ Ｐゴシック" charset="0"/>
                  </a:rPr>
                  <a:t>threshold = </a:t>
                </a:r>
                <a:r>
                  <a:rPr lang="en-US" dirty="0" err="1">
                    <a:solidFill>
                      <a:srgbClr val="00B0F0"/>
                    </a:solidFill>
                    <a:latin typeface="Times New Roman" charset="0"/>
                    <a:ea typeface="ＭＳ Ｐゴシック" charset="0"/>
                    <a:cs typeface="ＭＳ Ｐゴシック" charset="0"/>
                  </a:rPr>
                  <a:t>cwnd</a:t>
                </a:r>
                <a:r>
                  <a:rPr lang="en-US" dirty="0">
                    <a:solidFill>
                      <a:srgbClr val="00B0F0"/>
                    </a:solidFill>
                    <a:latin typeface="Times New Roman" charset="0"/>
                    <a:ea typeface="ＭＳ Ｐゴシック" charset="0"/>
                    <a:cs typeface="ＭＳ Ｐゴシック" charset="0"/>
                  </a:rPr>
                  <a:t> / 2</a:t>
                </a:r>
                <a:r>
                  <a:rPr lang="en-US" dirty="0">
                    <a:latin typeface="Times New Roman" charset="0"/>
                    <a:ea typeface="ＭＳ Ｐゴシック" charset="0"/>
                    <a:cs typeface="ＭＳ Ｐゴシック" charset="0"/>
                  </a:rPr>
                  <a:t>; (1/2 is a security coefficient)</a:t>
                </a:r>
              </a:p>
              <a:p>
                <a:pPr lvl="2"/>
                <a:endParaRPr lang="en-US" dirty="0">
                  <a:latin typeface="Times New Roman" charset="0"/>
                  <a:ea typeface="ＭＳ Ｐゴシック" charset="0"/>
                  <a:cs typeface="ＭＳ Ｐゴシック" charset="0"/>
                </a:endParaRPr>
              </a:p>
              <a:p>
                <a:pPr lvl="1"/>
                <a:r>
                  <a:rPr lang="en-US" dirty="0">
                    <a:latin typeface="Times New Roman" charset="0"/>
                    <a:ea typeface="ＭＳ Ｐゴシック" charset="0"/>
                    <a:cs typeface="ＭＳ Ｐゴシック" charset="0"/>
                  </a:rPr>
                  <a:t>Now that I learned the threshold, I will change my strategy to set my congestion </a:t>
                </a:r>
                <a:r>
                  <a:rPr lang="en-US" dirty="0" err="1">
                    <a:latin typeface="Times New Roman" charset="0"/>
                    <a:ea typeface="ＭＳ Ｐゴシック" charset="0"/>
                    <a:cs typeface="ＭＳ Ｐゴシック" charset="0"/>
                  </a:rPr>
                  <a:t>windos</a:t>
                </a:r>
                <a:r>
                  <a:rPr lang="en-US" dirty="0">
                    <a:latin typeface="Times New Roman" charset="0"/>
                    <a:ea typeface="ＭＳ Ｐゴシック" charset="0"/>
                    <a:cs typeface="ＭＳ Ｐゴシック" charset="0"/>
                  </a:rPr>
                  <a:t> when I get an acknowledgement (successful transmission). </a:t>
                </a:r>
                <a:r>
                  <a:rPr lang="en-US" b="1" dirty="0">
                    <a:solidFill>
                      <a:srgbClr val="00B0F0"/>
                    </a:solidFill>
                    <a:latin typeface="Times New Roman" charset="0"/>
                    <a:ea typeface="ＭＳ Ｐゴシック" charset="0"/>
                    <a:cs typeface="ＭＳ Ｐゴシック" charset="0"/>
                  </a:rPr>
                  <a:t>FOR EACH </a:t>
                </a:r>
                <a:r>
                  <a:rPr lang="en-US" dirty="0">
                    <a:solidFill>
                      <a:srgbClr val="00B0F0"/>
                    </a:solidFill>
                    <a:latin typeface="Times New Roman" charset="0"/>
                    <a:ea typeface="ＭＳ Ｐゴシック" charset="0"/>
                    <a:cs typeface="ＭＳ Ｐゴシック" charset="0"/>
                  </a:rPr>
                  <a:t>acknowledged segment</a:t>
                </a:r>
                <a:r>
                  <a:rPr lang="en-US" dirty="0">
                    <a:latin typeface="Times New Roman" charset="0"/>
                    <a:ea typeface="ＭＳ Ｐゴシック" charset="0"/>
                    <a:cs typeface="ＭＳ Ｐゴシック" charset="0"/>
                  </a:rPr>
                  <a:t>, here is what I will do:</a:t>
                </a:r>
              </a:p>
              <a:p>
                <a:pPr lvl="1"/>
                <a:endParaRPr lang="en-US" dirty="0">
                  <a:latin typeface="Times New Roman" charset="0"/>
                  <a:ea typeface="ＭＳ Ｐゴシック" charset="0"/>
                  <a:cs typeface="ＭＳ Ｐゴシック" charset="0"/>
                </a:endParaRPr>
              </a:p>
              <a:p>
                <a:pPr marL="720090" lvl="2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𝑐𝑤𝑛𝑑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 ≤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𝑠𝑠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_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𝑡h𝑟𝑒𝑠h𝑜𝑙𝑑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ＭＳ Ｐゴシック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charset="0"/>
                    <a:ea typeface="ＭＳ Ｐゴシック" charset="0"/>
                    <a:cs typeface="ＭＳ Ｐゴシック" charset="0"/>
                  </a:rPr>
                  <a:t>.  </a:t>
                </a:r>
              </a:p>
              <a:p>
                <a:pPr marL="1062990" lvl="3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𝑐𝑤𝑛𝑑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𝑐𝑤𝑛𝑑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+</m:t>
                    </m:r>
                    <m:r>
                      <a:rPr lang="en-US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𝟏</m:t>
                    </m:r>
                  </m:oMath>
                </a14:m>
                <a:r>
                  <a:rPr lang="en-US" b="1" dirty="0">
                    <a:latin typeface="Times New Roman" charset="0"/>
                    <a:ea typeface="ＭＳ Ｐゴシック" charset="0"/>
                    <a:cs typeface="ＭＳ Ｐゴシック" charset="0"/>
                  </a:rPr>
                  <a:t>           // </a:t>
                </a:r>
                <a:r>
                  <a:rPr lang="en-US" b="1" dirty="0">
                    <a:solidFill>
                      <a:srgbClr val="FF0000"/>
                    </a:solidFill>
                    <a:latin typeface="Times New Roman" charset="0"/>
                    <a:ea typeface="ＭＳ Ｐゴシック" charset="0"/>
                    <a:cs typeface="ＭＳ Ｐゴシック" charset="0"/>
                  </a:rPr>
                  <a:t>slow start</a:t>
                </a:r>
              </a:p>
              <a:p>
                <a:pPr marL="720090" lvl="2" indent="0">
                  <a:buNone/>
                </a:pPr>
                <a:r>
                  <a:rPr lang="en-US" dirty="0">
                    <a:latin typeface="Times New Roman" charset="0"/>
                    <a:ea typeface="ＭＳ Ｐゴシック" charset="0"/>
                    <a:cs typeface="ＭＳ Ｐゴシック" charset="0"/>
                  </a:rPr>
                  <a:t>else</a:t>
                </a:r>
              </a:p>
              <a:p>
                <a:pPr marL="1062990" lvl="3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𝑐𝑤𝑛𝑑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𝑐𝑤𝑛𝑑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+ 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ＭＳ Ｐゴシック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ＭＳ Ｐゴシック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ＭＳ Ｐゴシック" charset="0"/>
                          </a:rPr>
                          <m:t>𝒄𝒘𝒏𝒅</m:t>
                        </m:r>
                      </m:den>
                    </m:f>
                    <m:r>
                      <a:rPr lang="en-US" b="1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ＭＳ Ｐゴシック" charset="0"/>
                      </a:rPr>
                      <m:t>    </m:t>
                    </m:r>
                  </m:oMath>
                </a14:m>
                <a:r>
                  <a:rPr lang="en-US" b="1" dirty="0">
                    <a:latin typeface="Times New Roman" charset="0"/>
                    <a:ea typeface="ＭＳ Ｐゴシック" charset="0"/>
                    <a:cs typeface="ＭＳ Ｐゴシック" charset="0"/>
                  </a:rPr>
                  <a:t> // </a:t>
                </a:r>
                <a:r>
                  <a:rPr lang="en-US" b="1" dirty="0">
                    <a:solidFill>
                      <a:srgbClr val="FF0000"/>
                    </a:solidFill>
                    <a:latin typeface="Times New Roman" charset="0"/>
                    <a:ea typeface="ＭＳ Ｐゴシック" charset="0"/>
                    <a:cs typeface="ＭＳ Ｐゴシック" charset="0"/>
                  </a:rPr>
                  <a:t>congestion avoidance (</a:t>
                </a:r>
                <a:r>
                  <a:rPr lang="en-US" b="1" dirty="0">
                    <a:solidFill>
                      <a:srgbClr val="00B0F0"/>
                    </a:solidFill>
                    <a:latin typeface="Times New Roman" charset="0"/>
                    <a:ea typeface="ＭＳ Ｐゴシック" charset="0"/>
                    <a:cs typeface="ＭＳ Ｐゴシック" charset="0"/>
                  </a:rPr>
                  <a:t>additive increase</a:t>
                </a:r>
                <a:r>
                  <a:rPr lang="en-US" b="1" dirty="0">
                    <a:solidFill>
                      <a:srgbClr val="FF0000"/>
                    </a:solidFill>
                    <a:latin typeface="Times New Roman" charset="0"/>
                    <a:ea typeface="ＭＳ Ｐゴシック" charset="0"/>
                    <a:cs typeface="ＭＳ Ｐゴシック" charset="0"/>
                  </a:rPr>
                  <a:t>)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charset="0"/>
                    <a:ea typeface="ＭＳ Ｐゴシック" charset="0"/>
                    <a:cs typeface="ＭＳ Ｐゴシック" charset="0"/>
                  </a:rPr>
                  <a:t>This strategy is proven to be stable and fair</a:t>
                </a:r>
              </a:p>
              <a:p>
                <a:pPr lvl="1"/>
                <a:r>
                  <a:rPr lang="en-US" dirty="0">
                    <a:solidFill>
                      <a:srgbClr val="00B0F0"/>
                    </a:solidFill>
                    <a:latin typeface="Times New Roman" charset="0"/>
                    <a:ea typeface="ＭＳ Ｐゴシック" charset="0"/>
                    <a:cs typeface="ＭＳ Ｐゴシック" charset="0"/>
                  </a:rPr>
                  <a:t>Stable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charset="0"/>
                    <a:ea typeface="ＭＳ Ｐゴシック" charset="0"/>
                    <a:cs typeface="ＭＳ Ｐゴシック" charset="0"/>
                  </a:rPr>
                  <a:t>: the network will not collapse</a:t>
                </a:r>
              </a:p>
              <a:p>
                <a:pPr lvl="1"/>
                <a:r>
                  <a:rPr lang="en-US" dirty="0">
                    <a:solidFill>
                      <a:srgbClr val="00B0F0"/>
                    </a:solidFill>
                    <a:latin typeface="Times New Roman" charset="0"/>
                    <a:ea typeface="ＭＳ Ｐゴシック" charset="0"/>
                    <a:cs typeface="ＭＳ Ｐゴシック" charset="0"/>
                  </a:rPr>
                  <a:t>Fair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charset="0"/>
                    <a:ea typeface="ＭＳ Ｐゴシック" charset="0"/>
                    <a:cs typeface="ＭＳ Ｐゴシック" charset="0"/>
                  </a:rPr>
                  <a:t> : over time each user will get a fair </a:t>
                </a:r>
                <a:r>
                  <a:rPr 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charset="0"/>
                    <a:ea typeface="ＭＳ Ｐゴシック" charset="0"/>
                    <a:cs typeface="ＭＳ Ｐゴシック" charset="0"/>
                  </a:rPr>
                  <a:t>bandwith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charset="0"/>
                    <a:ea typeface="ＭＳ Ｐゴシック" charset="0"/>
                    <a:cs typeface="ＭＳ Ｐゴシック" charset="0"/>
                  </a:rPr>
                  <a:t> (throughput)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charset="0"/>
                    <a:ea typeface="ＭＳ Ｐゴシック" charset="0"/>
                    <a:cs typeface="ＭＳ Ｐゴシック" charset="0"/>
                  </a:rPr>
                  <a:t>TCP uses this strategy. </a:t>
                </a:r>
              </a:p>
            </p:txBody>
          </p:sp>
        </mc:Choice>
        <mc:Fallback>
          <p:sp>
            <p:nvSpPr>
              <p:cNvPr id="4813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168691"/>
                <a:ext cx="8229600" cy="5304028"/>
              </a:xfrm>
              <a:blipFill>
                <a:blip r:embed="rId2"/>
                <a:stretch>
                  <a:fillRect l="-463" t="-955" r="-154" b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E3CD1A1E-B5C6-364B-AC28-A96312B683B9}"/>
              </a:ext>
            </a:extLst>
          </p:cNvPr>
          <p:cNvSpPr/>
          <p:nvPr/>
        </p:nvSpPr>
        <p:spPr>
          <a:xfrm>
            <a:off x="1119883" y="4181578"/>
            <a:ext cx="5107922" cy="118152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1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3" grpId="0" uiExpand="1" build="p" bldLvl="4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8B888070-D541-254C-9E24-2AD0D0B20F0C}" type="slidenum">
              <a:rPr lang="en-US" sz="1400"/>
              <a:pPr algn="r"/>
              <a:t>5</a:t>
            </a:fld>
            <a:endParaRPr lang="en-US" sz="1400" dirty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Why Do We need a Transport Layer ?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Because the network layer may be an unreliable (lousy) agent: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Times New Roman" charset="0"/>
                <a:ea typeface="ＭＳ Ｐゴシック" charset="0"/>
              </a:rPr>
              <a:t>It may loose packets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Times New Roman" charset="0"/>
                <a:ea typeface="ＭＳ Ｐゴシック" charset="0"/>
              </a:rPr>
              <a:t>It may reorder packets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Times New Roman" charset="0"/>
                <a:ea typeface="ＭＳ Ｐゴシック" charset="0"/>
              </a:rPr>
              <a:t>It may duplicate packets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The network layer identifies HOSTS (interfaces more precisely) only!!!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Moreover, in general a connectionless network layer does not provide any flow or congestion control.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BFDBAC8D-946E-9C4D-8DBA-00256CC3CE7F}" type="slidenum">
              <a:rPr lang="en-US" sz="1400"/>
              <a:pPr algn="r"/>
              <a:t>50</a:t>
            </a:fld>
            <a:endParaRPr lang="en-US" sz="1400" dirty="0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What If a Packet is lost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157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Times New Roman" charset="0"/>
                    <a:ea typeface="ＭＳ Ｐゴシック" charset="0"/>
                    <a:cs typeface="ＭＳ Ｐゴシック" charset="0"/>
                  </a:rPr>
                  <a:t>Two cases:</a:t>
                </a:r>
              </a:p>
              <a:p>
                <a:pPr lvl="1"/>
                <a:r>
                  <a:rPr lang="en-US" dirty="0">
                    <a:latin typeface="Times New Roman" charset="0"/>
                    <a:ea typeface="ＭＳ Ｐゴシック" charset="0"/>
                    <a:cs typeface="ＭＳ Ｐゴシック" charset="0"/>
                  </a:rPr>
                  <a:t>If  a </a:t>
                </a:r>
                <a:r>
                  <a:rPr lang="en-US" b="1" dirty="0">
                    <a:solidFill>
                      <a:srgbClr val="00B0F0"/>
                    </a:solidFill>
                    <a:latin typeface="Times New Roman" charset="0"/>
                    <a:ea typeface="ＭＳ Ｐゴシック" charset="0"/>
                    <a:cs typeface="ＭＳ Ｐゴシック" charset="0"/>
                  </a:rPr>
                  <a:t>timeout</a:t>
                </a:r>
                <a:r>
                  <a:rPr lang="en-US" dirty="0">
                    <a:latin typeface="Times New Roman" charset="0"/>
                    <a:ea typeface="ＭＳ Ｐゴシック" charset="0"/>
                    <a:cs typeface="ＭＳ Ｐゴシック" charset="0"/>
                  </a:rPr>
                  <a:t> occurs (this means all packets in the outstanding window were lost), then</a:t>
                </a:r>
              </a:p>
              <a:p>
                <a:pPr marL="1062990" lvl="2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𝑠𝑠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_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𝑡h𝑟𝑒𝑠h𝑜𝑙𝑑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ＭＳ Ｐゴシック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charset="0"/>
                          </a:rPr>
                          <m:t>𝑐𝑤𝑛𝑑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Times New Roman" charset="0"/>
                    <a:ea typeface="ＭＳ Ｐゴシック" charset="0"/>
                    <a:cs typeface="ＭＳ Ｐゴシック" charset="0"/>
                  </a:rPr>
                  <a:t> </a:t>
                </a:r>
              </a:p>
              <a:p>
                <a:pPr marL="1062990" lvl="2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𝑐𝑤𝑛𝑑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=1</m:t>
                    </m:r>
                  </m:oMath>
                </a14:m>
                <a:endParaRPr lang="en-US" b="0" dirty="0">
                  <a:latin typeface="Times New Roman" charset="0"/>
                  <a:ea typeface="ＭＳ Ｐゴシック" charset="0"/>
                  <a:cs typeface="ＭＳ Ｐゴシック" charset="0"/>
                </a:endParaRPr>
              </a:p>
              <a:p>
                <a:pPr lvl="2"/>
                <a:endParaRPr lang="en-US" dirty="0">
                  <a:latin typeface="Times New Roman" charset="0"/>
                  <a:ea typeface="ＭＳ Ｐゴシック" charset="0"/>
                  <a:cs typeface="ＭＳ Ｐゴシック" charset="0"/>
                </a:endParaRPr>
              </a:p>
              <a:p>
                <a:pPr lvl="2"/>
                <a:endParaRPr lang="en-US" dirty="0">
                  <a:latin typeface="Times New Roman" charset="0"/>
                  <a:ea typeface="ＭＳ Ｐゴシック" charset="0"/>
                  <a:cs typeface="ＭＳ Ｐゴシック" charset="0"/>
                </a:endParaRPr>
              </a:p>
              <a:p>
                <a:pPr lvl="1"/>
                <a:r>
                  <a:rPr lang="en-US" dirty="0">
                    <a:latin typeface="Times New Roman" charset="0"/>
                    <a:ea typeface="ＭＳ Ｐゴシック" charset="0"/>
                    <a:cs typeface="ＭＳ Ｐゴシック" charset="0"/>
                  </a:rPr>
                  <a:t>If the sender receives </a:t>
                </a:r>
                <a:r>
                  <a:rPr lang="en-US" b="1" dirty="0">
                    <a:solidFill>
                      <a:srgbClr val="00B0F0"/>
                    </a:solidFill>
                    <a:latin typeface="Times New Roman" charset="0"/>
                    <a:ea typeface="ＭＳ Ｐゴシック" charset="0"/>
                    <a:cs typeface="ＭＳ Ｐゴシック" charset="0"/>
                  </a:rPr>
                  <a:t>three </a:t>
                </a:r>
                <a:r>
                  <a:rPr lang="en-US" b="1" dirty="0" err="1">
                    <a:solidFill>
                      <a:srgbClr val="00B0F0"/>
                    </a:solidFill>
                    <a:latin typeface="Times New Roman" charset="0"/>
                    <a:ea typeface="ＭＳ Ｐゴシック" charset="0"/>
                    <a:cs typeface="ＭＳ Ｐゴシック" charset="0"/>
                  </a:rPr>
                  <a:t>dupacks</a:t>
                </a:r>
                <a:r>
                  <a:rPr lang="en-US" b="1" dirty="0">
                    <a:solidFill>
                      <a:srgbClr val="00B0F0"/>
                    </a:solidFill>
                    <a:latin typeface="Times New Roman" charset="0"/>
                    <a:ea typeface="ＭＳ Ｐゴシック" charset="0"/>
                    <a:cs typeface="ＭＳ Ｐゴシック" charset="0"/>
                  </a:rPr>
                  <a:t> </a:t>
                </a:r>
                <a:r>
                  <a:rPr lang="en-US" dirty="0">
                    <a:latin typeface="Times New Roman" charset="0"/>
                    <a:ea typeface="ＭＳ Ｐゴシック" charset="0"/>
                    <a:cs typeface="ＭＳ Ｐゴシック" charset="0"/>
                  </a:rPr>
                  <a:t>(duplicate acknowledgements)</a:t>
                </a:r>
              </a:p>
              <a:p>
                <a:pPr marL="1062990" lvl="2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𝑠𝑠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_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𝑡h𝑟𝑒𝑠h𝑜𝑙𝑑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ＭＳ Ｐゴシック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ＭＳ Ｐゴシック" charset="0"/>
                          </a:rPr>
                          <m:t>𝑐𝑤𝑛𝑑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ＭＳ Ｐゴシック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Times New Roman" charset="0"/>
                    <a:ea typeface="ＭＳ Ｐゴシック" charset="0"/>
                    <a:cs typeface="ＭＳ Ｐゴシック" charset="0"/>
                  </a:rPr>
                  <a:t>  </a:t>
                </a:r>
              </a:p>
              <a:p>
                <a:pPr marL="1062990" lvl="2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𝑐𝑤𝑛𝑑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𝑠𝑠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𝑡h𝑟𝑒𝑠h𝑜𝑙𝑑</m:t>
                    </m:r>
                  </m:oMath>
                </a14:m>
                <a:r>
                  <a:rPr lang="en-US" dirty="0">
                    <a:latin typeface="Times New Roman" charset="0"/>
                    <a:ea typeface="ＭＳ Ｐゴシック" charset="0"/>
                    <a:cs typeface="ＭＳ Ｐゴシック" charset="0"/>
                  </a:rPr>
                  <a:t> // </a:t>
                </a:r>
                <a:r>
                  <a:rPr lang="en-US" b="1" dirty="0">
                    <a:solidFill>
                      <a:srgbClr val="00B0F0"/>
                    </a:solidFill>
                    <a:latin typeface="Times New Roman" charset="0"/>
                    <a:ea typeface="ＭＳ Ｐゴシック" charset="0"/>
                    <a:cs typeface="ＭＳ Ｐゴシック" charset="0"/>
                  </a:rPr>
                  <a:t>Multiplicative Decrease</a:t>
                </a:r>
              </a:p>
              <a:p>
                <a:pPr lvl="1"/>
                <a:endParaRPr lang="en-US" dirty="0">
                  <a:latin typeface="Times New Roman" charset="0"/>
                  <a:ea typeface="ＭＳ Ｐゴシック" charset="0"/>
                  <a:cs typeface="ＭＳ Ｐゴシック" charset="0"/>
                </a:endParaRPr>
              </a:p>
              <a:p>
                <a:pPr lvl="1"/>
                <a:endParaRPr lang="en-US" dirty="0">
                  <a:latin typeface="Times New Roman" charset="0"/>
                  <a:ea typeface="ＭＳ Ｐゴシック" charset="0"/>
                  <a:cs typeface="ＭＳ Ｐゴシック" charset="0"/>
                </a:endParaRPr>
              </a:p>
              <a:p>
                <a:pPr lvl="2"/>
                <a:endParaRPr lang="en-US" dirty="0"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</mc:Choice>
        <mc:Fallback xmlns="">
          <p:sp>
            <p:nvSpPr>
              <p:cNvPr id="4915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463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 build="p" bldLvl="3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BFDBAC8D-946E-9C4D-8DBA-00256CC3CE7F}" type="slidenum">
              <a:rPr lang="en-US" sz="1400"/>
              <a:pPr algn="r"/>
              <a:t>51</a:t>
            </a:fld>
            <a:endParaRPr lang="en-US" sz="1400" dirty="0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TCP Reno Congestion Window With </a:t>
            </a:r>
            <a:r>
              <a:rPr lang="en-US" sz="2400" b="1" dirty="0">
                <a:solidFill>
                  <a:srgbClr val="00B0F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Timeout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15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0037" y="3958805"/>
                <a:ext cx="8229600" cy="2600324"/>
              </a:xfrm>
            </p:spPr>
            <p:txBody>
              <a:bodyPr/>
              <a:lstStyle/>
              <a:p>
                <a:r>
                  <a:rPr lang="en-US" dirty="0">
                    <a:latin typeface="Times New Roman" charset="0"/>
                    <a:ea typeface="ＭＳ Ｐゴシック" charset="0"/>
                    <a:cs typeface="ＭＳ Ｐゴシック" charset="0"/>
                  </a:rPr>
                  <a:t>Two cases:</a:t>
                </a:r>
              </a:p>
              <a:p>
                <a:pPr lvl="1"/>
                <a:r>
                  <a:rPr lang="en-US" dirty="0">
                    <a:latin typeface="Times New Roman" charset="0"/>
                    <a:ea typeface="ＭＳ Ｐゴシック" charset="0"/>
                    <a:cs typeface="ＭＳ Ｐゴシック" charset="0"/>
                  </a:rPr>
                  <a:t>If  a </a:t>
                </a:r>
                <a:r>
                  <a:rPr lang="en-US" b="1" dirty="0">
                    <a:solidFill>
                      <a:srgbClr val="00B0F0"/>
                    </a:solidFill>
                    <a:latin typeface="Times New Roman" charset="0"/>
                    <a:ea typeface="ＭＳ Ｐゴシック" charset="0"/>
                    <a:cs typeface="ＭＳ Ｐゴシック" charset="0"/>
                  </a:rPr>
                  <a:t>timeout </a:t>
                </a:r>
                <a:r>
                  <a:rPr lang="en-US" dirty="0">
                    <a:latin typeface="Times New Roman" charset="0"/>
                    <a:ea typeface="ＭＳ Ｐゴシック" charset="0"/>
                    <a:cs typeface="ＭＳ Ｐゴシック" charset="0"/>
                  </a:rPr>
                  <a:t>occurs (this means all packet in the window were lost), then</a:t>
                </a:r>
              </a:p>
              <a:p>
                <a:pPr marL="1062990" lvl="2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𝑠𝑠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_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𝑡h𝑟𝑒𝑠h𝑜𝑙𝑑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ＭＳ Ｐゴシック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charset="0"/>
                          </a:rPr>
                          <m:t>𝑐𝑤𝑛𝑑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Times New Roman" charset="0"/>
                    <a:ea typeface="ＭＳ Ｐゴシック" charset="0"/>
                    <a:cs typeface="ＭＳ Ｐゴシック" charset="0"/>
                  </a:rPr>
                  <a:t> </a:t>
                </a:r>
              </a:p>
              <a:p>
                <a:pPr marL="1062990" lvl="2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𝑐𝑤𝑛𝑑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=1</m:t>
                    </m:r>
                  </m:oMath>
                </a14:m>
                <a:endParaRPr lang="en-US" dirty="0">
                  <a:latin typeface="Times New Roman" charset="0"/>
                  <a:ea typeface="ＭＳ Ｐゴシック" charset="0"/>
                  <a:cs typeface="ＭＳ Ｐゴシック" charset="0"/>
                </a:endParaRPr>
              </a:p>
              <a:p>
                <a:pPr lvl="2"/>
                <a:endParaRPr lang="en-US" dirty="0">
                  <a:latin typeface="Times New Roman" charset="0"/>
                  <a:ea typeface="ＭＳ Ｐゴシック" charset="0"/>
                  <a:cs typeface="ＭＳ Ｐゴシック" charset="0"/>
                </a:endParaRPr>
              </a:p>
              <a:p>
                <a:pPr lvl="1"/>
                <a:r>
                  <a:rPr lang="en-US" dirty="0">
                    <a:latin typeface="Times New Roman" charset="0"/>
                    <a:ea typeface="ＭＳ Ｐゴシック" charset="0"/>
                    <a:cs typeface="ＭＳ Ｐゴシック" charset="0"/>
                  </a:rPr>
                  <a:t>If the sender receives three </a:t>
                </a:r>
                <a:r>
                  <a:rPr lang="en-US" dirty="0" err="1">
                    <a:latin typeface="Times New Roman" charset="0"/>
                    <a:ea typeface="ＭＳ Ｐゴシック" charset="0"/>
                    <a:cs typeface="ＭＳ Ｐゴシック" charset="0"/>
                  </a:rPr>
                  <a:t>dupacks</a:t>
                </a:r>
                <a:r>
                  <a:rPr lang="en-US" dirty="0">
                    <a:latin typeface="Times New Roman" charset="0"/>
                    <a:ea typeface="ＭＳ Ｐゴシック" charset="0"/>
                    <a:cs typeface="ＭＳ Ｐゴシック" charset="0"/>
                  </a:rPr>
                  <a:t> (duplicate acknowledgements)</a:t>
                </a:r>
              </a:p>
              <a:p>
                <a:pPr marL="1062990" lvl="2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𝑠𝑠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_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𝑡h𝑟𝑒𝑠h𝑜𝑙𝑑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ＭＳ Ｐゴシック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ＭＳ Ｐゴシック" charset="0"/>
                          </a:rPr>
                          <m:t>𝑐𝑤𝑛𝑑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ＭＳ Ｐゴシック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Times New Roman" charset="0"/>
                    <a:ea typeface="ＭＳ Ｐゴシック" charset="0"/>
                    <a:cs typeface="ＭＳ Ｐゴシック" charset="0"/>
                  </a:rPr>
                  <a:t> </a:t>
                </a:r>
              </a:p>
              <a:p>
                <a:pPr marL="1062990" lvl="2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𝑐𝑤𝑛𝑑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𝑠𝑠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𝑡h𝑟𝑒𝑠h𝑜𝑙𝑑</m:t>
                    </m:r>
                  </m:oMath>
                </a14:m>
                <a:endParaRPr lang="en-US" dirty="0">
                  <a:latin typeface="Times New Roman" charset="0"/>
                  <a:ea typeface="ＭＳ Ｐゴシック" charset="0"/>
                  <a:cs typeface="ＭＳ Ｐゴシック" charset="0"/>
                </a:endParaRPr>
              </a:p>
              <a:p>
                <a:pPr lvl="1"/>
                <a:endParaRPr lang="en-US" dirty="0">
                  <a:latin typeface="Times New Roman" charset="0"/>
                  <a:ea typeface="ＭＳ Ｐゴシック" charset="0"/>
                  <a:cs typeface="ＭＳ Ｐゴシック" charset="0"/>
                </a:endParaRPr>
              </a:p>
              <a:p>
                <a:pPr lvl="1"/>
                <a:endParaRPr lang="en-US" dirty="0">
                  <a:latin typeface="Times New Roman" charset="0"/>
                  <a:ea typeface="ＭＳ Ｐゴシック" charset="0"/>
                  <a:cs typeface="ＭＳ Ｐゴシック" charset="0"/>
                </a:endParaRPr>
              </a:p>
              <a:p>
                <a:pPr lvl="2"/>
                <a:endParaRPr lang="en-US" dirty="0"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</mc:Choice>
        <mc:Fallback xmlns="">
          <p:sp>
            <p:nvSpPr>
              <p:cNvPr id="4915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0037" y="3958805"/>
                <a:ext cx="8229600" cy="2600324"/>
              </a:xfrm>
              <a:blipFill>
                <a:blip r:embed="rId2"/>
                <a:stretch>
                  <a:fillRect l="-463" t="-2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4C28D95A-0DFF-D84C-8DFF-377F5DE67D4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157412" y="1041405"/>
            <a:ext cx="5900737" cy="2788645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F4498E-74C6-A948-9155-0713BE7CC186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802312" y="1616076"/>
            <a:ext cx="655638" cy="2841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323B67-50FC-E743-833D-10E079CD5841}"/>
              </a:ext>
            </a:extLst>
          </p:cNvPr>
          <p:cNvSpPr txBox="1"/>
          <p:nvPr/>
        </p:nvSpPr>
        <p:spPr>
          <a:xfrm>
            <a:off x="5755630" y="1530901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timeout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87145A-C99D-DA4C-AA70-774214341504}"/>
              </a:ext>
            </a:extLst>
          </p:cNvPr>
          <p:cNvSpPr/>
          <p:nvPr/>
        </p:nvSpPr>
        <p:spPr>
          <a:xfrm>
            <a:off x="3600450" y="1041405"/>
            <a:ext cx="814387" cy="1873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9471E4-1FE7-1541-BBF8-C6D8D65D8C01}"/>
              </a:ext>
            </a:extLst>
          </p:cNvPr>
          <p:cNvSpPr/>
          <p:nvPr/>
        </p:nvSpPr>
        <p:spPr>
          <a:xfrm>
            <a:off x="2786063" y="1522415"/>
            <a:ext cx="1114425" cy="2206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A54752-E2FF-7440-844B-E538DB0EF2CE}"/>
              </a:ext>
            </a:extLst>
          </p:cNvPr>
          <p:cNvSpPr/>
          <p:nvPr/>
        </p:nvSpPr>
        <p:spPr>
          <a:xfrm>
            <a:off x="6166189" y="1065494"/>
            <a:ext cx="691811" cy="3950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7986B6-B51D-2042-8784-539DD49B655D}"/>
              </a:ext>
            </a:extLst>
          </p:cNvPr>
          <p:cNvSpPr/>
          <p:nvPr/>
        </p:nvSpPr>
        <p:spPr>
          <a:xfrm>
            <a:off x="5655620" y="2161387"/>
            <a:ext cx="1114425" cy="2206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3F0455-F1BD-E546-B6B4-927F40906584}"/>
              </a:ext>
            </a:extLst>
          </p:cNvPr>
          <p:cNvSpPr/>
          <p:nvPr/>
        </p:nvSpPr>
        <p:spPr>
          <a:xfrm>
            <a:off x="716691" y="4206855"/>
            <a:ext cx="5931244" cy="95826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713F0B-345B-6A41-A0FB-9E9C93A1E08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308874" y="240248"/>
            <a:ext cx="2622252" cy="580498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EAAD8B-3860-2248-8620-34503A75AAA6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486399" y="1900233"/>
            <a:ext cx="2469823" cy="15122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F8EFDA-EB5C-1F49-8396-1C2A9239F93C}"/>
              </a:ext>
            </a:extLst>
          </p:cNvPr>
          <p:cNvSpPr txBox="1"/>
          <p:nvPr/>
        </p:nvSpPr>
        <p:spPr>
          <a:xfrm>
            <a:off x="1380966" y="205298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cwnd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79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1" grpId="0" animBg="1"/>
      <p:bldP spid="12" grpId="0" animBg="1"/>
      <p:bldP spid="13" grpId="0" animBg="1"/>
      <p:bldP spid="14" grpId="0" animBg="1"/>
      <p:bldP spid="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44F866-7BE2-9943-AD2B-95E4C1AA51C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600267" y="1034917"/>
            <a:ext cx="6115602" cy="2878458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491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BFDBAC8D-946E-9C4D-8DBA-00256CC3CE7F}" type="slidenum">
              <a:rPr lang="en-US" sz="1400"/>
              <a:pPr algn="r"/>
              <a:t>52</a:t>
            </a:fld>
            <a:endParaRPr lang="en-US" sz="1400" dirty="0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80127" y="274639"/>
            <a:ext cx="8229600" cy="611191"/>
          </a:xfrm>
        </p:spPr>
        <p:txBody>
          <a:bodyPr/>
          <a:lstStyle/>
          <a:p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TCP Reno Congestion Window With </a:t>
            </a:r>
            <a:r>
              <a:rPr lang="en-US" sz="2400" b="1" dirty="0">
                <a:solidFill>
                  <a:srgbClr val="00B0F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Packet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15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0037" y="3980590"/>
                <a:ext cx="8229600" cy="2600324"/>
              </a:xfrm>
            </p:spPr>
            <p:txBody>
              <a:bodyPr/>
              <a:lstStyle/>
              <a:p>
                <a:r>
                  <a:rPr lang="en-US" dirty="0">
                    <a:latin typeface="Times New Roman" charset="0"/>
                    <a:ea typeface="ＭＳ Ｐゴシック" charset="0"/>
                    <a:cs typeface="ＭＳ Ｐゴシック" charset="0"/>
                  </a:rPr>
                  <a:t>Two cases:</a:t>
                </a:r>
              </a:p>
              <a:p>
                <a:pPr lvl="1"/>
                <a:r>
                  <a:rPr lang="en-US" dirty="0">
                    <a:latin typeface="Times New Roman" charset="0"/>
                    <a:ea typeface="ＭＳ Ｐゴシック" charset="0"/>
                    <a:cs typeface="ＭＳ Ｐゴシック" charset="0"/>
                  </a:rPr>
                  <a:t>If  a </a:t>
                </a:r>
                <a:r>
                  <a:rPr lang="en-US" b="1" dirty="0">
                    <a:solidFill>
                      <a:srgbClr val="00B0F0"/>
                    </a:solidFill>
                    <a:latin typeface="Times New Roman" charset="0"/>
                    <a:ea typeface="ＭＳ Ｐゴシック" charset="0"/>
                    <a:cs typeface="ＭＳ Ｐゴシック" charset="0"/>
                  </a:rPr>
                  <a:t>timeout </a:t>
                </a:r>
                <a:r>
                  <a:rPr lang="en-US" dirty="0">
                    <a:latin typeface="Times New Roman" charset="0"/>
                    <a:ea typeface="ＭＳ Ｐゴシック" charset="0"/>
                    <a:cs typeface="ＭＳ Ｐゴシック" charset="0"/>
                  </a:rPr>
                  <a:t>occurs (this means all packet in the window were lost), then</a:t>
                </a:r>
              </a:p>
              <a:p>
                <a:pPr marL="1062990" lvl="2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𝑠𝑠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_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𝑡h𝑟𝑒𝑠h𝑜𝑙𝑑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ＭＳ Ｐゴシック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charset="0"/>
                          </a:rPr>
                          <m:t>𝑐𝑤𝑛𝑑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Times New Roman" charset="0"/>
                    <a:ea typeface="ＭＳ Ｐゴシック" charset="0"/>
                    <a:cs typeface="ＭＳ Ｐゴシック" charset="0"/>
                  </a:rPr>
                  <a:t> </a:t>
                </a:r>
              </a:p>
              <a:p>
                <a:pPr marL="1062990" lvl="2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𝑐𝑤𝑛𝑑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=1</m:t>
                    </m:r>
                  </m:oMath>
                </a14:m>
                <a:endParaRPr lang="en-US" dirty="0">
                  <a:latin typeface="Times New Roman" charset="0"/>
                  <a:ea typeface="ＭＳ Ｐゴシック" charset="0"/>
                  <a:cs typeface="ＭＳ Ｐゴシック" charset="0"/>
                </a:endParaRPr>
              </a:p>
              <a:p>
                <a:pPr lvl="2"/>
                <a:endParaRPr lang="en-US" dirty="0">
                  <a:latin typeface="Times New Roman" charset="0"/>
                  <a:ea typeface="ＭＳ Ｐゴシック" charset="0"/>
                  <a:cs typeface="ＭＳ Ｐゴシック" charset="0"/>
                </a:endParaRPr>
              </a:p>
              <a:p>
                <a:pPr lvl="1"/>
                <a:r>
                  <a:rPr lang="en-US" dirty="0">
                    <a:latin typeface="Times New Roman" charset="0"/>
                    <a:ea typeface="ＭＳ Ｐゴシック" charset="0"/>
                    <a:cs typeface="ＭＳ Ｐゴシック" charset="0"/>
                  </a:rPr>
                  <a:t>If the sender receives </a:t>
                </a:r>
                <a:r>
                  <a:rPr lang="en-US" dirty="0">
                    <a:solidFill>
                      <a:srgbClr val="00B0F0"/>
                    </a:solidFill>
                    <a:latin typeface="Times New Roman" charset="0"/>
                    <a:ea typeface="ＭＳ Ｐゴシック" charset="0"/>
                    <a:cs typeface="ＭＳ Ｐゴシック" charset="0"/>
                  </a:rPr>
                  <a:t>three </a:t>
                </a:r>
                <a:r>
                  <a:rPr lang="en-US" dirty="0" err="1">
                    <a:solidFill>
                      <a:srgbClr val="00B0F0"/>
                    </a:solidFill>
                    <a:latin typeface="Times New Roman" charset="0"/>
                    <a:ea typeface="ＭＳ Ｐゴシック" charset="0"/>
                    <a:cs typeface="ＭＳ Ｐゴシック" charset="0"/>
                  </a:rPr>
                  <a:t>dupacks</a:t>
                </a:r>
                <a:r>
                  <a:rPr lang="en-US" dirty="0">
                    <a:solidFill>
                      <a:srgbClr val="00B0F0"/>
                    </a:solidFill>
                    <a:latin typeface="Times New Roman" charset="0"/>
                    <a:ea typeface="ＭＳ Ｐゴシック" charset="0"/>
                    <a:cs typeface="ＭＳ Ｐゴシック" charset="0"/>
                  </a:rPr>
                  <a:t> </a:t>
                </a:r>
                <a:r>
                  <a:rPr lang="en-US" dirty="0">
                    <a:latin typeface="Times New Roman" charset="0"/>
                    <a:ea typeface="ＭＳ Ｐゴシック" charset="0"/>
                    <a:cs typeface="ＭＳ Ｐゴシック" charset="0"/>
                  </a:rPr>
                  <a:t>(duplicate acknowledgements) (isolated packet loss)</a:t>
                </a:r>
              </a:p>
              <a:p>
                <a:pPr marL="1062990" lvl="2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𝑠𝑠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_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𝑡h𝑟𝑒𝑠h𝑜𝑙𝑑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ＭＳ Ｐゴシック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ＭＳ Ｐゴシック" charset="0"/>
                          </a:rPr>
                          <m:t>𝑐𝑤𝑛𝑑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ＭＳ Ｐゴシック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Times New Roman" charset="0"/>
                    <a:ea typeface="ＭＳ Ｐゴシック" charset="0"/>
                    <a:cs typeface="ＭＳ Ｐゴシック" charset="0"/>
                  </a:rPr>
                  <a:t> </a:t>
                </a:r>
              </a:p>
              <a:p>
                <a:pPr marL="1062990" lvl="2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𝑐𝑤𝑛𝑑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𝑠𝑠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𝑡h𝑟𝑒𝑠h𝑜𝑙𝑑</m:t>
                    </m:r>
                  </m:oMath>
                </a14:m>
                <a:endParaRPr lang="en-US" dirty="0">
                  <a:latin typeface="Times New Roman" charset="0"/>
                  <a:ea typeface="ＭＳ Ｐゴシック" charset="0"/>
                  <a:cs typeface="ＭＳ Ｐゴシック" charset="0"/>
                </a:endParaRPr>
              </a:p>
              <a:p>
                <a:pPr lvl="1"/>
                <a:endParaRPr lang="en-US" dirty="0">
                  <a:latin typeface="Times New Roman" charset="0"/>
                  <a:ea typeface="ＭＳ Ｐゴシック" charset="0"/>
                  <a:cs typeface="ＭＳ Ｐゴシック" charset="0"/>
                </a:endParaRPr>
              </a:p>
              <a:p>
                <a:pPr lvl="1"/>
                <a:endParaRPr lang="en-US" dirty="0">
                  <a:latin typeface="Times New Roman" charset="0"/>
                  <a:ea typeface="ＭＳ Ｐゴシック" charset="0"/>
                  <a:cs typeface="ＭＳ Ｐゴシック" charset="0"/>
                </a:endParaRPr>
              </a:p>
              <a:p>
                <a:pPr lvl="2"/>
                <a:endParaRPr lang="en-US" dirty="0"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</mc:Choice>
        <mc:Fallback xmlns="">
          <p:sp>
            <p:nvSpPr>
              <p:cNvPr id="4915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0037" y="3980590"/>
                <a:ext cx="8229600" cy="2600324"/>
              </a:xfrm>
              <a:blipFill>
                <a:blip r:embed="rId3"/>
                <a:stretch>
                  <a:fillRect l="-463" t="-1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D387145A-C99D-DA4C-AA70-774214341504}"/>
              </a:ext>
            </a:extLst>
          </p:cNvPr>
          <p:cNvSpPr/>
          <p:nvPr/>
        </p:nvSpPr>
        <p:spPr>
          <a:xfrm>
            <a:off x="2450307" y="996778"/>
            <a:ext cx="814387" cy="1873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9471E4-1FE7-1541-BBF8-C6D8D65D8C01}"/>
              </a:ext>
            </a:extLst>
          </p:cNvPr>
          <p:cNvSpPr/>
          <p:nvPr/>
        </p:nvSpPr>
        <p:spPr>
          <a:xfrm>
            <a:off x="2143125" y="1594016"/>
            <a:ext cx="571500" cy="2490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A54752-E2FF-7440-844B-E538DB0EF2CE}"/>
              </a:ext>
            </a:extLst>
          </p:cNvPr>
          <p:cNvSpPr/>
          <p:nvPr/>
        </p:nvSpPr>
        <p:spPr>
          <a:xfrm>
            <a:off x="3826113" y="1313051"/>
            <a:ext cx="691811" cy="3950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7986B6-B51D-2042-8784-539DD49B655D}"/>
              </a:ext>
            </a:extLst>
          </p:cNvPr>
          <p:cNvSpPr/>
          <p:nvPr/>
        </p:nvSpPr>
        <p:spPr>
          <a:xfrm>
            <a:off x="2871789" y="2273038"/>
            <a:ext cx="742949" cy="2415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44C1E9-6C32-5442-B211-392C2B238ED0}"/>
              </a:ext>
            </a:extLst>
          </p:cNvPr>
          <p:cNvSpPr/>
          <p:nvPr/>
        </p:nvSpPr>
        <p:spPr>
          <a:xfrm>
            <a:off x="6207293" y="1679016"/>
            <a:ext cx="865020" cy="4212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AFBCBC-7B7C-7047-A213-A2384366E3C8}"/>
              </a:ext>
            </a:extLst>
          </p:cNvPr>
          <p:cNvSpPr/>
          <p:nvPr/>
        </p:nvSpPr>
        <p:spPr>
          <a:xfrm>
            <a:off x="5116940" y="2474146"/>
            <a:ext cx="742949" cy="2415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8AF89A2-DFF6-A348-8EE9-896F118E332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308874" y="240248"/>
            <a:ext cx="2622252" cy="580498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18AAD9E-068F-FE40-AC40-A989CB201404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651649" y="1268940"/>
            <a:ext cx="2277811" cy="129004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21DC206-69B6-3647-9C53-68CB8E0050A2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5880511" y="1124746"/>
            <a:ext cx="1660689" cy="170329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207E67F-57C8-EB46-87F7-3F9BF0776FE7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5049602" y="2364956"/>
            <a:ext cx="1117169" cy="53336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6133F26-6035-284B-A30D-5EA2A4CF5EB3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2783783" y="2130408"/>
            <a:ext cx="1032258" cy="41741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36177DB-EC5D-7E44-BAFD-F653BAECEA39}"/>
              </a:ext>
            </a:extLst>
          </p:cNvPr>
          <p:cNvSpPr/>
          <p:nvPr/>
        </p:nvSpPr>
        <p:spPr>
          <a:xfrm>
            <a:off x="649115" y="5238858"/>
            <a:ext cx="7066753" cy="95826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564776-2097-124E-B2CA-85BA34344587}"/>
              </a:ext>
            </a:extLst>
          </p:cNvPr>
          <p:cNvSpPr txBox="1"/>
          <p:nvPr/>
        </p:nvSpPr>
        <p:spPr>
          <a:xfrm>
            <a:off x="849622" y="205298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cwnd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50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 animBg="1"/>
      <p:bldP spid="16" grpId="0" animBg="1"/>
      <p:bldP spid="14" grpId="0" animBg="1"/>
      <p:bldP spid="22" grpId="0" animBg="1"/>
      <p:bldP spid="2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CD10DC83-0BC2-594A-8622-9F2D694EFD90}" type="slidenum">
              <a:rPr lang="en-US" sz="1400"/>
              <a:pPr algn="r"/>
              <a:t>53</a:t>
            </a:fld>
            <a:endParaRPr lang="en-US" sz="140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8900"/>
            <a:ext cx="8001000" cy="416619"/>
          </a:xfrm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Congestion Control and the TCP Header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BC3915E-001F-0F44-8C8C-89C8892C1DB1}"/>
              </a:ext>
            </a:extLst>
          </p:cNvPr>
          <p:cNvGrpSpPr/>
          <p:nvPr/>
        </p:nvGrpSpPr>
        <p:grpSpPr>
          <a:xfrm>
            <a:off x="1143000" y="2796624"/>
            <a:ext cx="6248400" cy="2362200"/>
            <a:chOff x="1143000" y="2438400"/>
            <a:chExt cx="6248400" cy="2362200"/>
          </a:xfrm>
        </p:grpSpPr>
        <p:sp>
          <p:nvSpPr>
            <p:cNvPr id="19" name="Rectangle 3">
              <a:extLst>
                <a:ext uri="{FF2B5EF4-FFF2-40B4-BE49-F238E27FC236}">
                  <a16:creationId xmlns:a16="http://schemas.microsoft.com/office/drawing/2014/main" id="{28667483-D530-D445-BD7A-BF1D3AF0C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2439988"/>
              <a:ext cx="3119438" cy="3794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16-bit Source port number</a:t>
              </a:r>
            </a:p>
          </p:txBody>
        </p:sp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id="{0D3E18D4-B169-9946-9A97-B211A6DA1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2913" y="2438400"/>
              <a:ext cx="3119437" cy="3794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16-bit Destination port number</a:t>
              </a:r>
            </a:p>
          </p:txBody>
        </p:sp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66F8CC24-A573-CA44-BFD2-4424A9977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2819400"/>
              <a:ext cx="62484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32-bit sequence number</a:t>
              </a:r>
            </a:p>
          </p:txBody>
        </p:sp>
        <p:sp>
          <p:nvSpPr>
            <p:cNvPr id="22" name="Rectangle 6">
              <a:extLst>
                <a:ext uri="{FF2B5EF4-FFF2-40B4-BE49-F238E27FC236}">
                  <a16:creationId xmlns:a16="http://schemas.microsoft.com/office/drawing/2014/main" id="{AC7536CE-2699-5F47-ACB6-171ADCC26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200400"/>
              <a:ext cx="62484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32-bit acknowledgement number</a:t>
              </a:r>
            </a:p>
          </p:txBody>
        </p:sp>
        <p:sp>
          <p:nvSpPr>
            <p:cNvPr id="23" name="Rectangle 7">
              <a:extLst>
                <a:ext uri="{FF2B5EF4-FFF2-40B4-BE49-F238E27FC236}">
                  <a16:creationId xmlns:a16="http://schemas.microsoft.com/office/drawing/2014/main" id="{F6A00318-6798-B941-AE9E-D757A2FC4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581400"/>
              <a:ext cx="1143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4-bit HL</a:t>
              </a:r>
            </a:p>
          </p:txBody>
        </p:sp>
        <p:sp>
          <p:nvSpPr>
            <p:cNvPr id="24" name="Rectangle 8">
              <a:extLst>
                <a:ext uri="{FF2B5EF4-FFF2-40B4-BE49-F238E27FC236}">
                  <a16:creationId xmlns:a16="http://schemas.microsoft.com/office/drawing/2014/main" id="{82FD42C8-F455-5143-B646-72A717E2E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0" y="3581400"/>
              <a:ext cx="1981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Flags</a:t>
              </a:r>
            </a:p>
          </p:txBody>
        </p:sp>
        <p:sp>
          <p:nvSpPr>
            <p:cNvPr id="25" name="Rectangle 9">
              <a:extLst>
                <a:ext uri="{FF2B5EF4-FFF2-40B4-BE49-F238E27FC236}">
                  <a16:creationId xmlns:a16="http://schemas.microsoft.com/office/drawing/2014/main" id="{ECA1D5BD-F86A-E44D-A70F-FCC1657BA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3581400"/>
              <a:ext cx="3124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16-bit window size</a:t>
              </a:r>
            </a:p>
          </p:txBody>
        </p:sp>
        <p:sp>
          <p:nvSpPr>
            <p:cNvPr id="26" name="Rectangle 10">
              <a:extLst>
                <a:ext uri="{FF2B5EF4-FFF2-40B4-BE49-F238E27FC236}">
                  <a16:creationId xmlns:a16="http://schemas.microsoft.com/office/drawing/2014/main" id="{1E69E6C5-3DA4-9741-A13A-46B8B2E36A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962400"/>
              <a:ext cx="3124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16-bit checksum</a:t>
              </a:r>
            </a:p>
          </p:txBody>
        </p:sp>
        <p:sp>
          <p:nvSpPr>
            <p:cNvPr id="27" name="Rectangle 11">
              <a:extLst>
                <a:ext uri="{FF2B5EF4-FFF2-40B4-BE49-F238E27FC236}">
                  <a16:creationId xmlns:a16="http://schemas.microsoft.com/office/drawing/2014/main" id="{7E96BB9E-E75E-EC40-8443-1C3615AFFE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3962400"/>
              <a:ext cx="3124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16-bit urgent pointer</a:t>
              </a:r>
            </a:p>
          </p:txBody>
        </p:sp>
        <p:sp>
          <p:nvSpPr>
            <p:cNvPr id="28" name="Rectangle 12">
              <a:extLst>
                <a:ext uri="{FF2B5EF4-FFF2-40B4-BE49-F238E27FC236}">
                  <a16:creationId xmlns:a16="http://schemas.microsoft.com/office/drawing/2014/main" id="{6F5E9B58-2A5A-4B46-ACC8-CBFB7F375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343400"/>
              <a:ext cx="62484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Options </a:t>
              </a:r>
            </a:p>
          </p:txBody>
        </p:sp>
      </p:grpSp>
      <p:sp>
        <p:nvSpPr>
          <p:cNvPr id="29" name="Rectangle 13">
            <a:extLst>
              <a:ext uri="{FF2B5EF4-FFF2-40B4-BE49-F238E27FC236}">
                <a16:creationId xmlns:a16="http://schemas.microsoft.com/office/drawing/2014/main" id="{771C4FA7-1777-584C-980F-539C5B2E6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158824"/>
            <a:ext cx="62484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Data (Application Message)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240F319-FDDD-8942-9980-C9606AC5955E}"/>
              </a:ext>
            </a:extLst>
          </p:cNvPr>
          <p:cNvSpPr/>
          <p:nvPr/>
        </p:nvSpPr>
        <p:spPr>
          <a:xfrm>
            <a:off x="1228494" y="5188988"/>
            <a:ext cx="6143856" cy="956719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5">
            <a:extLst>
              <a:ext uri="{FF2B5EF4-FFF2-40B4-BE49-F238E27FC236}">
                <a16:creationId xmlns:a16="http://schemas.microsoft.com/office/drawing/2014/main" id="{E691C5E1-2FE0-DF4E-89B8-91FD0A449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557" y="3179734"/>
            <a:ext cx="6248400" cy="38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32-bit sequence number</a:t>
            </a:r>
          </a:p>
        </p:txBody>
      </p:sp>
      <p:sp>
        <p:nvSpPr>
          <p:cNvPr id="35" name="Rectangle 6">
            <a:extLst>
              <a:ext uri="{FF2B5EF4-FFF2-40B4-BE49-F238E27FC236}">
                <a16:creationId xmlns:a16="http://schemas.microsoft.com/office/drawing/2014/main" id="{6698F0D1-936C-5247-8FD9-C064468D6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50" y="3553005"/>
            <a:ext cx="6248400" cy="38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32-bit acknowledgement number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CBF8D9A-B933-DB44-BE5F-9DB6DBA8D16B}"/>
              </a:ext>
            </a:extLst>
          </p:cNvPr>
          <p:cNvSpPr/>
          <p:nvPr/>
        </p:nvSpPr>
        <p:spPr>
          <a:xfrm>
            <a:off x="1143000" y="2796624"/>
            <a:ext cx="6248400" cy="3429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B30A25DB-A3F6-7642-8DD4-AD70B3B0EFAB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013246"/>
            <a:ext cx="7772400" cy="4343400"/>
          </a:xfrm>
          <a:prstGeom prst="rect">
            <a:avLst/>
          </a:prstGeom>
        </p:spPr>
        <p:txBody>
          <a:bodyPr/>
          <a:lstStyle>
            <a:lvl1pPr marL="137160" indent="-137160" algn="l" defTabSz="6858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5143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5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2pPr>
            <a:lvl3pPr marL="8572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35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3pPr>
            <a:lvl4pPr marL="12001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2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4pPr>
            <a:lvl5pPr marL="15430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2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A TCP sender keeps track of the last sequence number sent and the highest acknowledgement received so far: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A </a:t>
            </a:r>
            <a:r>
              <a:rPr lang="en-US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32-bit sequence number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: it is the sequence number of the </a:t>
            </a:r>
            <a:r>
              <a:rPr lang="en-US" b="1" dirty="0">
                <a:solidFill>
                  <a:srgbClr val="00B0F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first byte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in a segment</a:t>
            </a:r>
          </a:p>
          <a:p>
            <a:pPr lvl="1"/>
            <a:r>
              <a:rPr lang="en-US" dirty="0">
                <a:solidFill>
                  <a:srgbClr val="00B0F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A 32-bit ack. number </a:t>
            </a:r>
            <a:r>
              <a:rPr lang="en-US" b="1" i="1" dirty="0">
                <a:solidFill>
                  <a:srgbClr val="00B0F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a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: it is an acknowledgment number </a:t>
            </a:r>
            <a:r>
              <a:rPr lang="en-US" b="1" i="1" dirty="0">
                <a:solidFill>
                  <a:srgbClr val="00B0F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a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that means:</a:t>
            </a:r>
          </a:p>
          <a:p>
            <a:pPr lvl="2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All bytes with sequence number up to </a:t>
            </a:r>
            <a:r>
              <a:rPr lang="en-US" b="1" i="1" dirty="0">
                <a:solidFill>
                  <a:srgbClr val="00B0F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a-1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were correctly received in order</a:t>
            </a:r>
          </a:p>
          <a:p>
            <a:pPr lvl="2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The next expected byte is the byte with sequence number </a:t>
            </a:r>
            <a:r>
              <a:rPr lang="en-US" b="1" i="1" dirty="0">
                <a:solidFill>
                  <a:srgbClr val="00B0F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a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707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4" grpId="0" animBg="1"/>
      <p:bldP spid="35" grpId="0" animBg="1"/>
      <p:bldP spid="3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901951" y="864108"/>
            <a:ext cx="5898734" cy="345336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UDP in the TCP/IP Reference Model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Relation to IP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Services provided by UDP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Addressing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UDP Header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Header fields related to addressing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Reliability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Just detection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Header fields related to error detection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3366FF"/>
                </a:solidFill>
              </a:rPr>
              <a:t>Read Introduction to 6.4, and Section 6.4.1</a:t>
            </a:r>
          </a:p>
          <a:p>
            <a:pPr marL="0" indent="0">
              <a:buNone/>
            </a:pP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Datagram Protocol </a:t>
            </a:r>
            <a:br>
              <a:rPr lang="en-US" dirty="0"/>
            </a:br>
            <a:r>
              <a:rPr lang="en-US" dirty="0"/>
              <a:t>(UDP RFC 768)</a:t>
            </a:r>
          </a:p>
        </p:txBody>
      </p:sp>
    </p:spTree>
    <p:extLst>
      <p:ext uri="{BB962C8B-B14F-4D97-AF65-F5344CB8AC3E}">
        <p14:creationId xmlns:p14="http://schemas.microsoft.com/office/powerpoint/2010/main" val="388275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3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71D624D-D427-664B-81CD-660F5103BA5C}" type="slidenum">
              <a:rPr lang="en-US" sz="1400"/>
              <a:pPr/>
              <a:t>55</a:t>
            </a:fld>
            <a:endParaRPr lang="en-US" sz="1400"/>
          </a:p>
        </p:txBody>
      </p:sp>
      <p:sp>
        <p:nvSpPr>
          <p:cNvPr id="51204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Where in  TCP/IP Model ?</a:t>
            </a:r>
          </a:p>
        </p:txBody>
      </p:sp>
      <p:sp>
        <p:nvSpPr>
          <p:cNvPr id="51205" name="Rectangle 3"/>
          <p:cNvSpPr>
            <a:spLocks noChangeArrowheads="1"/>
          </p:cNvSpPr>
          <p:nvPr/>
        </p:nvSpPr>
        <p:spPr bwMode="auto">
          <a:xfrm>
            <a:off x="609600" y="2438400"/>
            <a:ext cx="2362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6" name="Text Box 4"/>
          <p:cNvSpPr txBox="1">
            <a:spLocks noChangeArrowheads="1"/>
          </p:cNvSpPr>
          <p:nvPr/>
        </p:nvSpPr>
        <p:spPr bwMode="auto">
          <a:xfrm>
            <a:off x="979488" y="2514600"/>
            <a:ext cx="1620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Application</a:t>
            </a:r>
          </a:p>
        </p:txBody>
      </p:sp>
      <p:sp>
        <p:nvSpPr>
          <p:cNvPr id="51207" name="Rectangle 5"/>
          <p:cNvSpPr>
            <a:spLocks noChangeArrowheads="1"/>
          </p:cNvSpPr>
          <p:nvPr/>
        </p:nvSpPr>
        <p:spPr bwMode="auto">
          <a:xfrm>
            <a:off x="609600" y="3048000"/>
            <a:ext cx="2362200" cy="6096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51208" name="Text Box 6"/>
          <p:cNvSpPr txBox="1">
            <a:spLocks noChangeArrowheads="1"/>
          </p:cNvSpPr>
          <p:nvPr/>
        </p:nvSpPr>
        <p:spPr bwMode="auto">
          <a:xfrm>
            <a:off x="979488" y="3124200"/>
            <a:ext cx="306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Transport            UDP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51209" name="Rectangle 7"/>
          <p:cNvSpPr>
            <a:spLocks noChangeArrowheads="1"/>
          </p:cNvSpPr>
          <p:nvPr/>
        </p:nvSpPr>
        <p:spPr bwMode="auto">
          <a:xfrm>
            <a:off x="609600" y="3657600"/>
            <a:ext cx="2362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0" name="Text Box 8"/>
          <p:cNvSpPr txBox="1">
            <a:spLocks noChangeArrowheads="1"/>
          </p:cNvSpPr>
          <p:nvPr/>
        </p:nvSpPr>
        <p:spPr bwMode="auto">
          <a:xfrm>
            <a:off x="979488" y="3733800"/>
            <a:ext cx="1327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Network </a:t>
            </a:r>
          </a:p>
        </p:txBody>
      </p:sp>
      <p:sp>
        <p:nvSpPr>
          <p:cNvPr id="51211" name="Rectangle 9"/>
          <p:cNvSpPr>
            <a:spLocks noChangeArrowheads="1"/>
          </p:cNvSpPr>
          <p:nvPr/>
        </p:nvSpPr>
        <p:spPr bwMode="auto">
          <a:xfrm>
            <a:off x="609600" y="4267200"/>
            <a:ext cx="2362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2" name="Text Box 10"/>
          <p:cNvSpPr txBox="1">
            <a:spLocks noChangeArrowheads="1"/>
          </p:cNvSpPr>
          <p:nvPr/>
        </p:nvSpPr>
        <p:spPr bwMode="auto">
          <a:xfrm>
            <a:off x="979488" y="4343400"/>
            <a:ext cx="292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Link Layer 	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7" grpId="0" animBg="1"/>
      <p:bldP spid="5120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1AAA236-6D5F-144C-AEC2-F853CB9801D8}" type="slidenum">
              <a:rPr lang="en-US" sz="1400"/>
              <a:pPr/>
              <a:t>56</a:t>
            </a:fld>
            <a:endParaRPr lang="en-US" sz="1400"/>
          </a:p>
        </p:txBody>
      </p:sp>
      <p:sp>
        <p:nvSpPr>
          <p:cNvPr id="32772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Relation to IP Header </a:t>
            </a:r>
            <a:br>
              <a:rPr lang="en-US" sz="4400">
                <a:solidFill>
                  <a:schemeClr val="tx2"/>
                </a:solidFill>
              </a:rPr>
            </a:br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32773" name="Rectangle 3"/>
          <p:cNvSpPr>
            <a:spLocks noChangeArrowheads="1"/>
          </p:cNvSpPr>
          <p:nvPr/>
        </p:nvSpPr>
        <p:spPr bwMode="auto">
          <a:xfrm>
            <a:off x="2422525" y="2244725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Rectangle 4"/>
          <p:cNvSpPr>
            <a:spLocks noChangeArrowheads="1"/>
          </p:cNvSpPr>
          <p:nvPr/>
        </p:nvSpPr>
        <p:spPr bwMode="auto">
          <a:xfrm>
            <a:off x="3108325" y="2244725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5" name="Rectangle 5"/>
          <p:cNvSpPr>
            <a:spLocks noChangeArrowheads="1"/>
          </p:cNvSpPr>
          <p:nvPr/>
        </p:nvSpPr>
        <p:spPr bwMode="auto">
          <a:xfrm>
            <a:off x="3794125" y="2244725"/>
            <a:ext cx="137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6" name="Rectangle 6"/>
          <p:cNvSpPr>
            <a:spLocks noChangeArrowheads="1"/>
          </p:cNvSpPr>
          <p:nvPr/>
        </p:nvSpPr>
        <p:spPr bwMode="auto">
          <a:xfrm>
            <a:off x="5165725" y="2244725"/>
            <a:ext cx="2743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Text Box 7"/>
          <p:cNvSpPr txBox="1">
            <a:spLocks noChangeArrowheads="1"/>
          </p:cNvSpPr>
          <p:nvPr/>
        </p:nvSpPr>
        <p:spPr bwMode="auto">
          <a:xfrm>
            <a:off x="7816850" y="17526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31</a:t>
            </a:r>
          </a:p>
        </p:txBody>
      </p:sp>
      <p:sp>
        <p:nvSpPr>
          <p:cNvPr id="32778" name="Text Box 8"/>
          <p:cNvSpPr txBox="1">
            <a:spLocks noChangeArrowheads="1"/>
          </p:cNvSpPr>
          <p:nvPr/>
        </p:nvSpPr>
        <p:spPr bwMode="auto">
          <a:xfrm>
            <a:off x="233045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0</a:t>
            </a:r>
          </a:p>
        </p:txBody>
      </p:sp>
      <p:sp>
        <p:nvSpPr>
          <p:cNvPr id="32779" name="Text Box 9"/>
          <p:cNvSpPr txBox="1">
            <a:spLocks noChangeArrowheads="1"/>
          </p:cNvSpPr>
          <p:nvPr/>
        </p:nvSpPr>
        <p:spPr bwMode="auto">
          <a:xfrm>
            <a:off x="4708525" y="1828800"/>
            <a:ext cx="94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15  16</a:t>
            </a:r>
          </a:p>
        </p:txBody>
      </p:sp>
      <p:sp>
        <p:nvSpPr>
          <p:cNvPr id="32780" name="Text Box 10"/>
          <p:cNvSpPr txBox="1">
            <a:spLocks noChangeArrowheads="1"/>
          </p:cNvSpPr>
          <p:nvPr/>
        </p:nvSpPr>
        <p:spPr bwMode="auto">
          <a:xfrm>
            <a:off x="2635250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32781" name="Text Box 11"/>
          <p:cNvSpPr txBox="1">
            <a:spLocks noChangeArrowheads="1"/>
          </p:cNvSpPr>
          <p:nvPr/>
        </p:nvSpPr>
        <p:spPr bwMode="auto">
          <a:xfrm>
            <a:off x="3244850" y="2209800"/>
            <a:ext cx="59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HL</a:t>
            </a:r>
          </a:p>
        </p:txBody>
      </p:sp>
      <p:sp>
        <p:nvSpPr>
          <p:cNvPr id="32782" name="Text Box 12"/>
          <p:cNvSpPr txBox="1">
            <a:spLocks noChangeArrowheads="1"/>
          </p:cNvSpPr>
          <p:nvPr/>
        </p:nvSpPr>
        <p:spPr bwMode="auto">
          <a:xfrm>
            <a:off x="4235450" y="2209800"/>
            <a:ext cx="760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TOS</a:t>
            </a:r>
          </a:p>
        </p:txBody>
      </p:sp>
      <p:sp>
        <p:nvSpPr>
          <p:cNvPr id="32783" name="Text Box 13"/>
          <p:cNvSpPr txBox="1">
            <a:spLocks noChangeArrowheads="1"/>
          </p:cNvSpPr>
          <p:nvPr/>
        </p:nvSpPr>
        <p:spPr bwMode="auto">
          <a:xfrm>
            <a:off x="5302250" y="2209800"/>
            <a:ext cx="1763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Total Length</a:t>
            </a:r>
          </a:p>
        </p:txBody>
      </p:sp>
      <p:sp>
        <p:nvSpPr>
          <p:cNvPr id="32784" name="Rectangle 14"/>
          <p:cNvSpPr>
            <a:spLocks noChangeArrowheads="1"/>
          </p:cNvSpPr>
          <p:nvPr/>
        </p:nvSpPr>
        <p:spPr bwMode="auto">
          <a:xfrm>
            <a:off x="2422525" y="2701925"/>
            <a:ext cx="2743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5" name="Text Box 15"/>
          <p:cNvSpPr txBox="1">
            <a:spLocks noChangeArrowheads="1"/>
          </p:cNvSpPr>
          <p:nvPr/>
        </p:nvSpPr>
        <p:spPr bwMode="auto">
          <a:xfrm>
            <a:off x="2559050" y="2667000"/>
            <a:ext cx="2608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16-bit identification</a:t>
            </a:r>
          </a:p>
        </p:txBody>
      </p:sp>
      <p:sp>
        <p:nvSpPr>
          <p:cNvPr id="32786" name="Rectangle 16"/>
          <p:cNvSpPr>
            <a:spLocks noChangeArrowheads="1"/>
          </p:cNvSpPr>
          <p:nvPr/>
        </p:nvSpPr>
        <p:spPr bwMode="auto">
          <a:xfrm>
            <a:off x="5165725" y="2701925"/>
            <a:ext cx="533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7" name="Rectangle 17"/>
          <p:cNvSpPr>
            <a:spLocks noChangeArrowheads="1"/>
          </p:cNvSpPr>
          <p:nvPr/>
        </p:nvSpPr>
        <p:spPr bwMode="auto">
          <a:xfrm>
            <a:off x="5699125" y="2701925"/>
            <a:ext cx="2209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8" name="Text Box 18"/>
          <p:cNvSpPr txBox="1">
            <a:spLocks noChangeArrowheads="1"/>
          </p:cNvSpPr>
          <p:nvPr/>
        </p:nvSpPr>
        <p:spPr bwMode="auto">
          <a:xfrm>
            <a:off x="5089525" y="2667000"/>
            <a:ext cx="70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Flgs</a:t>
            </a:r>
          </a:p>
        </p:txBody>
      </p:sp>
      <p:sp>
        <p:nvSpPr>
          <p:cNvPr id="32789" name="Text Box 19"/>
          <p:cNvSpPr txBox="1">
            <a:spLocks noChangeArrowheads="1"/>
          </p:cNvSpPr>
          <p:nvPr/>
        </p:nvSpPr>
        <p:spPr bwMode="auto">
          <a:xfrm>
            <a:off x="5622925" y="2667000"/>
            <a:ext cx="2324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13-bit frag. offset</a:t>
            </a:r>
          </a:p>
        </p:txBody>
      </p:sp>
      <p:sp>
        <p:nvSpPr>
          <p:cNvPr id="32790" name="Rectangle 20"/>
          <p:cNvSpPr>
            <a:spLocks noChangeArrowheads="1"/>
          </p:cNvSpPr>
          <p:nvPr/>
        </p:nvSpPr>
        <p:spPr bwMode="auto">
          <a:xfrm>
            <a:off x="2422525" y="3159125"/>
            <a:ext cx="137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1" name="Rectangle 21"/>
          <p:cNvSpPr>
            <a:spLocks noChangeArrowheads="1"/>
          </p:cNvSpPr>
          <p:nvPr/>
        </p:nvSpPr>
        <p:spPr bwMode="auto">
          <a:xfrm>
            <a:off x="3794125" y="3159125"/>
            <a:ext cx="137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2" name="Text Box 22"/>
          <p:cNvSpPr txBox="1">
            <a:spLocks noChangeArrowheads="1"/>
          </p:cNvSpPr>
          <p:nvPr/>
        </p:nvSpPr>
        <p:spPr bwMode="auto">
          <a:xfrm>
            <a:off x="2635250" y="3124200"/>
            <a:ext cx="741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TTL</a:t>
            </a:r>
          </a:p>
        </p:txBody>
      </p:sp>
      <p:sp>
        <p:nvSpPr>
          <p:cNvPr id="32793" name="Text Box 23"/>
          <p:cNvSpPr txBox="1">
            <a:spLocks noChangeArrowheads="1"/>
          </p:cNvSpPr>
          <p:nvPr/>
        </p:nvSpPr>
        <p:spPr bwMode="auto">
          <a:xfrm>
            <a:off x="3870325" y="3124200"/>
            <a:ext cx="1216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Protocol</a:t>
            </a:r>
          </a:p>
        </p:txBody>
      </p:sp>
      <p:sp>
        <p:nvSpPr>
          <p:cNvPr id="32794" name="Rectangle 24"/>
          <p:cNvSpPr>
            <a:spLocks noChangeArrowheads="1"/>
          </p:cNvSpPr>
          <p:nvPr/>
        </p:nvSpPr>
        <p:spPr bwMode="auto">
          <a:xfrm>
            <a:off x="5165725" y="3159125"/>
            <a:ext cx="2743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5" name="Text Box 25"/>
          <p:cNvSpPr txBox="1">
            <a:spLocks noChangeArrowheads="1"/>
          </p:cNvSpPr>
          <p:nvPr/>
        </p:nvSpPr>
        <p:spPr bwMode="auto">
          <a:xfrm>
            <a:off x="5089525" y="3124200"/>
            <a:ext cx="2824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16-bit Hdr Checksum</a:t>
            </a:r>
          </a:p>
        </p:txBody>
      </p:sp>
      <p:sp>
        <p:nvSpPr>
          <p:cNvPr id="32796" name="Rectangle 26"/>
          <p:cNvSpPr>
            <a:spLocks noChangeArrowheads="1"/>
          </p:cNvSpPr>
          <p:nvPr/>
        </p:nvSpPr>
        <p:spPr bwMode="auto">
          <a:xfrm>
            <a:off x="2422525" y="3616325"/>
            <a:ext cx="5486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7" name="Text Box 27"/>
          <p:cNvSpPr txBox="1">
            <a:spLocks noChangeArrowheads="1"/>
          </p:cNvSpPr>
          <p:nvPr/>
        </p:nvSpPr>
        <p:spPr bwMode="auto">
          <a:xfrm>
            <a:off x="3870325" y="3581400"/>
            <a:ext cx="3197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32-bit  source IP address</a:t>
            </a:r>
          </a:p>
        </p:txBody>
      </p:sp>
      <p:sp>
        <p:nvSpPr>
          <p:cNvPr id="32798" name="Rectangle 28"/>
          <p:cNvSpPr>
            <a:spLocks noChangeArrowheads="1"/>
          </p:cNvSpPr>
          <p:nvPr/>
        </p:nvSpPr>
        <p:spPr bwMode="auto">
          <a:xfrm>
            <a:off x="2422525" y="4073525"/>
            <a:ext cx="5486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9" name="Text Box 29"/>
          <p:cNvSpPr txBox="1">
            <a:spLocks noChangeArrowheads="1"/>
          </p:cNvSpPr>
          <p:nvPr/>
        </p:nvSpPr>
        <p:spPr bwMode="auto">
          <a:xfrm>
            <a:off x="3870325" y="4038600"/>
            <a:ext cx="3736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32-bit  destination IP address</a:t>
            </a:r>
          </a:p>
        </p:txBody>
      </p:sp>
      <p:sp>
        <p:nvSpPr>
          <p:cNvPr id="32800" name="Rectangle 30"/>
          <p:cNvSpPr>
            <a:spLocks noChangeArrowheads="1"/>
          </p:cNvSpPr>
          <p:nvPr/>
        </p:nvSpPr>
        <p:spPr bwMode="auto">
          <a:xfrm>
            <a:off x="2422525" y="4530725"/>
            <a:ext cx="5486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1" name="Text Box 31"/>
          <p:cNvSpPr txBox="1">
            <a:spLocks noChangeArrowheads="1"/>
          </p:cNvSpPr>
          <p:nvPr/>
        </p:nvSpPr>
        <p:spPr bwMode="auto">
          <a:xfrm>
            <a:off x="3870325" y="4495800"/>
            <a:ext cx="3603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Options (Variable 0 ---&gt; ??)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2977918-BFD6-7547-9885-1FB8A869FC3E}"/>
              </a:ext>
            </a:extLst>
          </p:cNvPr>
          <p:cNvGrpSpPr/>
          <p:nvPr/>
        </p:nvGrpSpPr>
        <p:grpSpPr>
          <a:xfrm>
            <a:off x="2422525" y="4987925"/>
            <a:ext cx="5486400" cy="1100872"/>
            <a:chOff x="2422525" y="4987925"/>
            <a:chExt cx="5486400" cy="1100872"/>
          </a:xfrm>
        </p:grpSpPr>
        <p:sp>
          <p:nvSpPr>
            <p:cNvPr id="32802" name="Rectangle 32"/>
            <p:cNvSpPr>
              <a:spLocks noChangeArrowheads="1"/>
            </p:cNvSpPr>
            <p:nvPr/>
          </p:nvSpPr>
          <p:spPr bwMode="auto">
            <a:xfrm>
              <a:off x="2422525" y="4987925"/>
              <a:ext cx="5486400" cy="1066800"/>
            </a:xfrm>
            <a:prstGeom prst="rect">
              <a:avLst/>
            </a:prstGeom>
            <a:noFill/>
            <a:ln w="762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2803" name="Text Box 33"/>
            <p:cNvSpPr txBox="1">
              <a:spLocks noChangeArrowheads="1"/>
            </p:cNvSpPr>
            <p:nvPr/>
          </p:nvSpPr>
          <p:spPr bwMode="auto">
            <a:xfrm>
              <a:off x="3244850" y="5257800"/>
              <a:ext cx="4405821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dirty="0"/>
                <a:t>Data (TCP segment, or </a:t>
              </a:r>
              <a:r>
                <a:rPr lang="en-US" b="1" dirty="0">
                  <a:solidFill>
                    <a:srgbClr val="FF0000"/>
                  </a:solidFill>
                </a:rPr>
                <a:t>UDP </a:t>
              </a:r>
              <a:r>
                <a:rPr lang="en-US" b="1" dirty="0" err="1">
                  <a:solidFill>
                    <a:srgbClr val="FF0000"/>
                  </a:solidFill>
                </a:rPr>
                <a:t>Dtg</a:t>
              </a:r>
              <a:r>
                <a:rPr lang="en-US" dirty="0"/>
                <a:t>,</a:t>
              </a:r>
            </a:p>
            <a:p>
              <a:r>
                <a:rPr lang="en-US" dirty="0"/>
                <a:t>	or ICMP ….)</a:t>
              </a:r>
            </a:p>
          </p:txBody>
        </p:sp>
      </p:grpSp>
      <p:sp>
        <p:nvSpPr>
          <p:cNvPr id="32804" name="Line 34"/>
          <p:cNvSpPr>
            <a:spLocks noChangeShapeType="1"/>
          </p:cNvSpPr>
          <p:nvPr/>
        </p:nvSpPr>
        <p:spPr bwMode="auto">
          <a:xfrm flipH="1">
            <a:off x="2057400" y="2209800"/>
            <a:ext cx="228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5" name="Line 35"/>
          <p:cNvSpPr>
            <a:spLocks noChangeShapeType="1"/>
          </p:cNvSpPr>
          <p:nvPr/>
        </p:nvSpPr>
        <p:spPr bwMode="auto">
          <a:xfrm>
            <a:off x="2057400" y="2209800"/>
            <a:ext cx="0" cy="2743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6" name="Line 36"/>
          <p:cNvSpPr>
            <a:spLocks noChangeShapeType="1"/>
          </p:cNvSpPr>
          <p:nvPr/>
        </p:nvSpPr>
        <p:spPr bwMode="auto">
          <a:xfrm flipH="1">
            <a:off x="2057400" y="4953000"/>
            <a:ext cx="228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7" name="Text Box 37"/>
          <p:cNvSpPr txBox="1">
            <a:spLocks noChangeArrowheads="1"/>
          </p:cNvSpPr>
          <p:nvPr/>
        </p:nvSpPr>
        <p:spPr bwMode="auto">
          <a:xfrm>
            <a:off x="185738" y="2233613"/>
            <a:ext cx="1795462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4400"/>
              <a:t>IP</a:t>
            </a:r>
          </a:p>
          <a:p>
            <a:pPr algn="ctr"/>
            <a:r>
              <a:rPr lang="en-US" sz="440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299041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69F2A95D-A4E7-8C46-A424-BF8604753344}" type="slidenum">
              <a:rPr lang="en-US" sz="1400"/>
              <a:pPr algn="r"/>
              <a:t>57</a:t>
            </a:fld>
            <a:endParaRPr lang="en-US" sz="1400" dirty="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UDP Functions/Services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2"/>
            <a:ext cx="8229600" cy="152949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Offers a SIMPLE user access to a Datagram Service (Raw socket is accessible only to super users (root access))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A checksum service to detect corrupted packets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No reliability (No retransmission, no timeout, no care about MTU...)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A18B1303-F712-E941-8CE0-20446867C040}" type="slidenum">
              <a:rPr lang="en-US" sz="1400"/>
              <a:pPr algn="r"/>
              <a:t>58</a:t>
            </a:fld>
            <a:endParaRPr lang="en-US" sz="1400" dirty="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UDP Header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07970"/>
            <a:ext cx="8229600" cy="1538925"/>
          </a:xfrm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Source Port number (2 bytes)</a:t>
            </a: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Destination Port number (2 bytes)</a:t>
            </a: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Datagram length in bytes (header + payload) </a:t>
            </a: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Checksum (2 bytes)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A53F42-D628-B948-A4C7-70703E7EF92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3509" y="3565541"/>
            <a:ext cx="6645897" cy="1659489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AF0CEB2A-7320-7347-B65B-45B330EC9735}" type="slidenum">
              <a:rPr lang="en-US" sz="1400"/>
              <a:pPr algn="r"/>
              <a:t>59</a:t>
            </a:fld>
            <a:endParaRPr lang="en-US" sz="1400" dirty="0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Checksum Computation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285867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Checksum concerns </a:t>
            </a:r>
            <a:r>
              <a:rPr lang="en-US" b="1" dirty="0">
                <a:solidFill>
                  <a:srgbClr val="00B0F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PSEUDO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header + data</a:t>
            </a:r>
          </a:p>
          <a:p>
            <a:pPr>
              <a:lnSpc>
                <a:spcPct val="90000"/>
              </a:lnSpc>
            </a:pP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B0F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Pseudo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header contains: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0"/>
              </a:rPr>
              <a:t>from the IP header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lvl="2"/>
            <a:r>
              <a:rPr lang="en-US" dirty="0">
                <a:latin typeface="Times New Roman" charset="0"/>
                <a:ea typeface="ＭＳ Ｐゴシック" charset="0"/>
              </a:rPr>
              <a:t>IP source</a:t>
            </a:r>
          </a:p>
          <a:p>
            <a:pPr lvl="2"/>
            <a:r>
              <a:rPr lang="en-US" dirty="0">
                <a:latin typeface="Times New Roman" charset="0"/>
                <a:ea typeface="ＭＳ Ｐゴシック" charset="0"/>
              </a:rPr>
              <a:t>IP destination</a:t>
            </a:r>
          </a:p>
          <a:p>
            <a:pPr lvl="2"/>
            <a:r>
              <a:rPr lang="en-US" dirty="0">
                <a:latin typeface="Times New Roman" charset="0"/>
                <a:ea typeface="ＭＳ Ｐゴシック" charset="0"/>
              </a:rPr>
              <a:t>Protocol number (17)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0"/>
              </a:rPr>
              <a:t>From the UDP header</a:t>
            </a:r>
          </a:p>
          <a:p>
            <a:pPr lvl="2"/>
            <a:r>
              <a:rPr lang="en-US" dirty="0">
                <a:latin typeface="Times New Roman" charset="0"/>
                <a:ea typeface="ＭＳ Ｐゴシック" charset="0"/>
              </a:rPr>
              <a:t>Source port #</a:t>
            </a:r>
          </a:p>
          <a:p>
            <a:pPr lvl="2"/>
            <a:r>
              <a:rPr lang="en-US" dirty="0">
                <a:latin typeface="Times New Roman" charset="0"/>
                <a:ea typeface="ＭＳ Ｐゴシック" charset="0"/>
              </a:rPr>
              <a:t>Destination port #</a:t>
            </a:r>
          </a:p>
          <a:p>
            <a:pPr lvl="2"/>
            <a:r>
              <a:rPr lang="en-US" dirty="0">
                <a:latin typeface="Times New Roman" charset="0"/>
                <a:ea typeface="ＭＳ Ｐゴシック" charset="0"/>
              </a:rPr>
              <a:t>UDP length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 build="p" bldLvl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D06F75FE-A457-5147-A05E-33E76A697FC0}" type="slidenum">
              <a:rPr lang="en-US" sz="1400"/>
              <a:pPr algn="r"/>
              <a:t>6</a:t>
            </a:fld>
            <a:endParaRPr lang="en-US" sz="1400" dirty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Transport layer Provides END-TO-END </a:t>
            </a:r>
            <a:r>
              <a:rPr lang="en-US" b="1" dirty="0">
                <a:latin typeface="Times New Roman" charset="0"/>
                <a:ea typeface="ＭＳ Ｐゴシック" charset="0"/>
                <a:cs typeface="ＭＳ Ｐゴシック" charset="0"/>
              </a:rPr>
              <a:t>Services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Reliability</a:t>
            </a: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Addressing</a:t>
            </a: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Flow control</a:t>
            </a: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Congestion control</a:t>
            </a: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In addition, it may offer some 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Quality of Service (QoS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) guarantees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uild="p" bldLvl="2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Wrap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60</a:t>
            </a:fld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776056" y="156495"/>
            <a:ext cx="5910745" cy="611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 spc="-45" baseline="0">
                <a:solidFill>
                  <a:srgbClr val="E78734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>
              <a:latin typeface="Times New Roman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776056" y="181897"/>
            <a:ext cx="6215544" cy="5020298"/>
          </a:xfrm>
          <a:prstGeom prst="rect">
            <a:avLst/>
          </a:prstGeom>
        </p:spPr>
        <p:txBody>
          <a:bodyPr anchor="t"/>
          <a:lstStyle>
            <a:lvl1pPr marL="257175" indent="-257175" algn="l" defTabSz="685800" rtl="0" eaLnBrk="1" latinLnBrk="0" hangingPunct="1">
              <a:lnSpc>
                <a:spcPct val="90000"/>
              </a:lnSpc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 sz="18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565785" indent="-257175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5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8658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35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2087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2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5516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2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Learn and understand the  </a:t>
            </a:r>
            <a:r>
              <a:rPr lang="en-US" dirty="0">
                <a:solidFill>
                  <a:srgbClr val="FF6600"/>
                </a:solidFill>
              </a:rPr>
              <a:t>transport layer (in general)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Addressing, reliability, flow control, congestion control, QoS</a:t>
            </a:r>
          </a:p>
          <a:p>
            <a:r>
              <a:rPr lang="en-US" dirty="0"/>
              <a:t>Learn and  understand the   </a:t>
            </a:r>
            <a:r>
              <a:rPr lang="en-US" dirty="0">
                <a:solidFill>
                  <a:srgbClr val="FF6600"/>
                </a:solidFill>
              </a:rPr>
              <a:t>Transmission Control Protocol (TCP)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Addressing (Port Numbers)</a:t>
            </a:r>
          </a:p>
          <a:p>
            <a:pPr lvl="1"/>
            <a:r>
              <a:rPr lang="en-US" dirty="0"/>
              <a:t>Reliability (sequence number, ack. Number, checksum)</a:t>
            </a:r>
          </a:p>
          <a:p>
            <a:pPr lvl="1"/>
            <a:r>
              <a:rPr lang="en-US" dirty="0"/>
              <a:t>Flow control (advertised window)</a:t>
            </a:r>
          </a:p>
          <a:p>
            <a:pPr lvl="1"/>
            <a:r>
              <a:rPr lang="en-US" dirty="0"/>
              <a:t>Congestion control (Slow-start and congestion avoidance strategies)</a:t>
            </a:r>
          </a:p>
          <a:p>
            <a:r>
              <a:rPr lang="en-US" dirty="0"/>
              <a:t>Learn and  understand the  </a:t>
            </a:r>
            <a:r>
              <a:rPr lang="en-US" dirty="0">
                <a:solidFill>
                  <a:srgbClr val="FF6600"/>
                </a:solidFill>
              </a:rPr>
              <a:t>User Datagram Protocol (UDP)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Addressing (Port Numbers)</a:t>
            </a:r>
          </a:p>
          <a:p>
            <a:pPr lvl="1"/>
            <a:r>
              <a:rPr lang="en-US" dirty="0"/>
              <a:t>Reliability (detection only</a:t>
            </a:r>
            <a:r>
              <a:rPr lang="en-US"/>
              <a:t>, checksum)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05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D06F75FE-A457-5147-A05E-33E76A697FC0}" type="slidenum">
              <a:rPr lang="en-US" sz="1400"/>
              <a:pPr algn="r"/>
              <a:t>7</a:t>
            </a:fld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END-TO-END !!!</a:t>
            </a:r>
            <a:b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04800" y="2514600"/>
            <a:ext cx="1360488" cy="323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517525" y="2514600"/>
            <a:ext cx="1098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Upper layers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04800" y="2838450"/>
            <a:ext cx="1360488" cy="323850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517525" y="2819400"/>
            <a:ext cx="965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1"/>
              <a:t>Transport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304800" y="3162300"/>
            <a:ext cx="1360488" cy="3238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517525" y="3200400"/>
            <a:ext cx="806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Network</a:t>
            </a: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304800" y="3486150"/>
            <a:ext cx="1360488" cy="3222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517525" y="3525838"/>
            <a:ext cx="12350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Link Layer 		</a:t>
            </a: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7315200" y="2362200"/>
            <a:ext cx="1360488" cy="323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7527925" y="2362200"/>
            <a:ext cx="1098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Upper layers</a:t>
            </a: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7315200" y="2686050"/>
            <a:ext cx="1360488" cy="323850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7527925" y="2667000"/>
            <a:ext cx="965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1" dirty="0"/>
              <a:t>Transport</a:t>
            </a:r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7315200" y="3009900"/>
            <a:ext cx="1360488" cy="3238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7527925" y="3048000"/>
            <a:ext cx="806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Network</a:t>
            </a:r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7315200" y="3333750"/>
            <a:ext cx="1360488" cy="3222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7527925" y="3373438"/>
            <a:ext cx="12350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Link Layer 		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1371600" y="4757738"/>
            <a:ext cx="1360488" cy="3238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1584325" y="4795838"/>
            <a:ext cx="806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Network</a:t>
            </a: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1371600" y="5081588"/>
            <a:ext cx="1360488" cy="3222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1584325" y="5121275"/>
            <a:ext cx="12350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Link Layer 		</a:t>
            </a:r>
          </a:p>
        </p:txBody>
      </p:sp>
      <p:sp>
        <p:nvSpPr>
          <p:cNvPr id="31" name="Rectangle 32"/>
          <p:cNvSpPr>
            <a:spLocks noChangeArrowheads="1"/>
          </p:cNvSpPr>
          <p:nvPr/>
        </p:nvSpPr>
        <p:spPr bwMode="auto">
          <a:xfrm>
            <a:off x="2971800" y="3352800"/>
            <a:ext cx="1360488" cy="3238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Text Box 33"/>
          <p:cNvSpPr txBox="1">
            <a:spLocks noChangeArrowheads="1"/>
          </p:cNvSpPr>
          <p:nvPr/>
        </p:nvSpPr>
        <p:spPr bwMode="auto">
          <a:xfrm>
            <a:off x="3184525" y="3390900"/>
            <a:ext cx="806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Network</a:t>
            </a: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2971800" y="3676650"/>
            <a:ext cx="1360488" cy="3222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 Box 35"/>
          <p:cNvSpPr txBox="1">
            <a:spLocks noChangeArrowheads="1"/>
          </p:cNvSpPr>
          <p:nvPr/>
        </p:nvSpPr>
        <p:spPr bwMode="auto">
          <a:xfrm>
            <a:off x="3260725" y="3716338"/>
            <a:ext cx="12350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Link Layer 		</a:t>
            </a:r>
          </a:p>
        </p:txBody>
      </p:sp>
      <p:sp>
        <p:nvSpPr>
          <p:cNvPr id="35" name="Rectangle 36"/>
          <p:cNvSpPr>
            <a:spLocks noChangeArrowheads="1"/>
          </p:cNvSpPr>
          <p:nvPr/>
        </p:nvSpPr>
        <p:spPr bwMode="auto">
          <a:xfrm>
            <a:off x="4572000" y="5062538"/>
            <a:ext cx="1360488" cy="3238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37"/>
          <p:cNvSpPr txBox="1">
            <a:spLocks noChangeArrowheads="1"/>
          </p:cNvSpPr>
          <p:nvPr/>
        </p:nvSpPr>
        <p:spPr bwMode="auto">
          <a:xfrm>
            <a:off x="4784725" y="5100638"/>
            <a:ext cx="806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Network</a:t>
            </a:r>
          </a:p>
        </p:txBody>
      </p:sp>
      <p:sp>
        <p:nvSpPr>
          <p:cNvPr id="37" name="Rectangle 38"/>
          <p:cNvSpPr>
            <a:spLocks noChangeArrowheads="1"/>
          </p:cNvSpPr>
          <p:nvPr/>
        </p:nvSpPr>
        <p:spPr bwMode="auto">
          <a:xfrm>
            <a:off x="4572000" y="5386388"/>
            <a:ext cx="1360488" cy="3222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Text Box 39"/>
          <p:cNvSpPr txBox="1">
            <a:spLocks noChangeArrowheads="1"/>
          </p:cNvSpPr>
          <p:nvPr/>
        </p:nvSpPr>
        <p:spPr bwMode="auto">
          <a:xfrm>
            <a:off x="4784725" y="5426075"/>
            <a:ext cx="12350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Link Layer 		</a:t>
            </a:r>
          </a:p>
        </p:txBody>
      </p:sp>
      <p:sp>
        <p:nvSpPr>
          <p:cNvPr id="39" name="Rectangle 40"/>
          <p:cNvSpPr>
            <a:spLocks noChangeArrowheads="1"/>
          </p:cNvSpPr>
          <p:nvPr/>
        </p:nvSpPr>
        <p:spPr bwMode="auto">
          <a:xfrm>
            <a:off x="5791200" y="3733800"/>
            <a:ext cx="1360488" cy="3238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Text Box 41"/>
          <p:cNvSpPr txBox="1">
            <a:spLocks noChangeArrowheads="1"/>
          </p:cNvSpPr>
          <p:nvPr/>
        </p:nvSpPr>
        <p:spPr bwMode="auto">
          <a:xfrm>
            <a:off x="6003925" y="3771900"/>
            <a:ext cx="806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Network</a:t>
            </a:r>
          </a:p>
        </p:txBody>
      </p:sp>
      <p:sp>
        <p:nvSpPr>
          <p:cNvPr id="41" name="Rectangle 42"/>
          <p:cNvSpPr>
            <a:spLocks noChangeArrowheads="1"/>
          </p:cNvSpPr>
          <p:nvPr/>
        </p:nvSpPr>
        <p:spPr bwMode="auto">
          <a:xfrm>
            <a:off x="5791200" y="4057650"/>
            <a:ext cx="1360488" cy="3222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Text Box 43"/>
          <p:cNvSpPr txBox="1">
            <a:spLocks noChangeArrowheads="1"/>
          </p:cNvSpPr>
          <p:nvPr/>
        </p:nvSpPr>
        <p:spPr bwMode="auto">
          <a:xfrm>
            <a:off x="6003925" y="4097338"/>
            <a:ext cx="12350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Link Layer 		</a:t>
            </a:r>
          </a:p>
        </p:txBody>
      </p:sp>
      <p:sp>
        <p:nvSpPr>
          <p:cNvPr id="43" name="Line 44"/>
          <p:cNvSpPr>
            <a:spLocks noChangeShapeType="1"/>
          </p:cNvSpPr>
          <p:nvPr/>
        </p:nvSpPr>
        <p:spPr bwMode="auto">
          <a:xfrm>
            <a:off x="914400" y="3810000"/>
            <a:ext cx="0" cy="1981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45"/>
          <p:cNvSpPr>
            <a:spLocks noChangeShapeType="1"/>
          </p:cNvSpPr>
          <p:nvPr/>
        </p:nvSpPr>
        <p:spPr bwMode="auto">
          <a:xfrm>
            <a:off x="914400" y="57912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46"/>
          <p:cNvSpPr>
            <a:spLocks noChangeShapeType="1"/>
          </p:cNvSpPr>
          <p:nvPr/>
        </p:nvSpPr>
        <p:spPr bwMode="auto">
          <a:xfrm flipV="1">
            <a:off x="1524000" y="5410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47"/>
          <p:cNvSpPr>
            <a:spLocks noChangeShapeType="1"/>
          </p:cNvSpPr>
          <p:nvPr/>
        </p:nvSpPr>
        <p:spPr bwMode="auto">
          <a:xfrm>
            <a:off x="2286000" y="5410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48"/>
          <p:cNvSpPr>
            <a:spLocks noChangeShapeType="1"/>
          </p:cNvSpPr>
          <p:nvPr/>
        </p:nvSpPr>
        <p:spPr bwMode="auto">
          <a:xfrm>
            <a:off x="2286000" y="57912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49"/>
          <p:cNvSpPr>
            <a:spLocks noChangeShapeType="1"/>
          </p:cNvSpPr>
          <p:nvPr/>
        </p:nvSpPr>
        <p:spPr bwMode="auto">
          <a:xfrm>
            <a:off x="3124200" y="4038600"/>
            <a:ext cx="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50"/>
          <p:cNvSpPr>
            <a:spLocks noChangeShapeType="1"/>
          </p:cNvSpPr>
          <p:nvPr/>
        </p:nvSpPr>
        <p:spPr bwMode="auto">
          <a:xfrm>
            <a:off x="4114800" y="39624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51"/>
          <p:cNvSpPr>
            <a:spLocks noChangeShapeType="1"/>
          </p:cNvSpPr>
          <p:nvPr/>
        </p:nvSpPr>
        <p:spPr bwMode="auto">
          <a:xfrm>
            <a:off x="4114800" y="60198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52"/>
          <p:cNvSpPr>
            <a:spLocks noChangeShapeType="1"/>
          </p:cNvSpPr>
          <p:nvPr/>
        </p:nvSpPr>
        <p:spPr bwMode="auto">
          <a:xfrm>
            <a:off x="4648200" y="5715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53"/>
          <p:cNvSpPr>
            <a:spLocks noChangeShapeType="1"/>
          </p:cNvSpPr>
          <p:nvPr/>
        </p:nvSpPr>
        <p:spPr bwMode="auto">
          <a:xfrm>
            <a:off x="5562600" y="5715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54"/>
          <p:cNvSpPr>
            <a:spLocks noChangeShapeType="1"/>
          </p:cNvSpPr>
          <p:nvPr/>
        </p:nvSpPr>
        <p:spPr bwMode="auto">
          <a:xfrm>
            <a:off x="5562600" y="60198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55"/>
          <p:cNvSpPr>
            <a:spLocks noChangeShapeType="1"/>
          </p:cNvSpPr>
          <p:nvPr/>
        </p:nvSpPr>
        <p:spPr bwMode="auto">
          <a:xfrm flipV="1">
            <a:off x="6248400" y="4343400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56"/>
          <p:cNvSpPr>
            <a:spLocks noChangeShapeType="1"/>
          </p:cNvSpPr>
          <p:nvPr/>
        </p:nvSpPr>
        <p:spPr bwMode="auto">
          <a:xfrm>
            <a:off x="6629400" y="43434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57"/>
          <p:cNvSpPr>
            <a:spLocks noChangeShapeType="1"/>
          </p:cNvSpPr>
          <p:nvPr/>
        </p:nvSpPr>
        <p:spPr bwMode="auto">
          <a:xfrm>
            <a:off x="6629400" y="49530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58"/>
          <p:cNvSpPr>
            <a:spLocks noChangeShapeType="1"/>
          </p:cNvSpPr>
          <p:nvPr/>
        </p:nvSpPr>
        <p:spPr bwMode="auto">
          <a:xfrm flipV="1">
            <a:off x="7620000" y="3657600"/>
            <a:ext cx="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Text Box 59"/>
          <p:cNvSpPr txBox="1">
            <a:spLocks noChangeArrowheads="1"/>
          </p:cNvSpPr>
          <p:nvPr/>
        </p:nvSpPr>
        <p:spPr bwMode="auto">
          <a:xfrm>
            <a:off x="76186" y="4114800"/>
            <a:ext cx="16898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b="1" dirty="0"/>
              <a:t>IEEE 802.3</a:t>
            </a:r>
            <a:endParaRPr lang="en-US" dirty="0"/>
          </a:p>
        </p:txBody>
      </p:sp>
      <p:sp>
        <p:nvSpPr>
          <p:cNvPr id="59" name="Text Box 60"/>
          <p:cNvSpPr txBox="1">
            <a:spLocks noChangeArrowheads="1"/>
          </p:cNvSpPr>
          <p:nvPr/>
        </p:nvSpPr>
        <p:spPr bwMode="auto">
          <a:xfrm>
            <a:off x="3184525" y="4537075"/>
            <a:ext cx="895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b="1" dirty="0"/>
              <a:t>ATM</a:t>
            </a:r>
            <a:endParaRPr lang="en-US" dirty="0"/>
          </a:p>
        </p:txBody>
      </p:sp>
      <p:sp>
        <p:nvSpPr>
          <p:cNvPr id="60" name="Text Box 61"/>
          <p:cNvSpPr txBox="1">
            <a:spLocks noChangeArrowheads="1"/>
          </p:cNvSpPr>
          <p:nvPr/>
        </p:nvSpPr>
        <p:spPr bwMode="auto">
          <a:xfrm>
            <a:off x="6308725" y="5222875"/>
            <a:ext cx="1816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b="1" dirty="0"/>
              <a:t>Satellite link</a:t>
            </a:r>
            <a:endParaRPr lang="en-US" dirty="0"/>
          </a:p>
        </p:txBody>
      </p:sp>
      <p:sp>
        <p:nvSpPr>
          <p:cNvPr id="61" name="Text Box 62"/>
          <p:cNvSpPr txBox="1">
            <a:spLocks noChangeArrowheads="1"/>
          </p:cNvSpPr>
          <p:nvPr/>
        </p:nvSpPr>
        <p:spPr bwMode="auto">
          <a:xfrm>
            <a:off x="7604125" y="3851275"/>
            <a:ext cx="1546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b="1" dirty="0"/>
              <a:t>Phone line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D49154-0DCC-9B44-B1D3-A8899D88054A}"/>
              </a:ext>
            </a:extLst>
          </p:cNvPr>
          <p:cNvCxnSpPr>
            <a:cxnSpLocks/>
            <a:stCxn id="29" idx="0"/>
          </p:cNvCxnSpPr>
          <p:nvPr/>
        </p:nvCxnSpPr>
        <p:spPr>
          <a:xfrm>
            <a:off x="2051844" y="5081588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D8EB84C-9FED-D44F-8665-B6ED13D4E21C}"/>
              </a:ext>
            </a:extLst>
          </p:cNvPr>
          <p:cNvCxnSpPr>
            <a:cxnSpLocks/>
          </p:cNvCxnSpPr>
          <p:nvPr/>
        </p:nvCxnSpPr>
        <p:spPr>
          <a:xfrm>
            <a:off x="5237376" y="537527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F740DC2-A858-364F-80CD-83714EC5B132}"/>
              </a:ext>
            </a:extLst>
          </p:cNvPr>
          <p:cNvCxnSpPr>
            <a:cxnSpLocks/>
          </p:cNvCxnSpPr>
          <p:nvPr/>
        </p:nvCxnSpPr>
        <p:spPr>
          <a:xfrm>
            <a:off x="6471445" y="405765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63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/>
      <p:bldP spid="59" grpId="0"/>
      <p:bldP spid="60" grpId="0"/>
      <p:bldP spid="6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82D37BC7-724C-1349-8F25-56499EAC0273}" type="slidenum">
              <a:rPr lang="en-US" sz="1400"/>
              <a:pPr algn="r"/>
              <a:t>8</a:t>
            </a:fld>
            <a:endParaRPr lang="en-US" sz="1400" dirty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Reliability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114800"/>
          </a:xfrm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How to provide reliability ? </a:t>
            </a: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In general, reliability is done by: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0"/>
              </a:rPr>
              <a:t>Error Detection + Retransmission </a:t>
            </a:r>
            <a:r>
              <a:rPr lang="en-US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because</a:t>
            </a:r>
            <a:r>
              <a:rPr lang="en-US" dirty="0">
                <a:latin typeface="Times New Roman" charset="0"/>
                <a:ea typeface="ＭＳ Ｐゴシック" charset="0"/>
              </a:rPr>
              <a:t> of corrupting channel 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0"/>
              </a:rPr>
              <a:t>Must number units of communications (TPDU, segments) </a:t>
            </a:r>
            <a:r>
              <a:rPr lang="en-US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if</a:t>
            </a:r>
            <a:r>
              <a:rPr lang="en-US" dirty="0">
                <a:latin typeface="Times New Roman" charset="0"/>
                <a:ea typeface="ＭＳ Ｐゴシック" charset="0"/>
              </a:rPr>
              <a:t> acks can be corrupted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0"/>
              </a:rPr>
              <a:t>Timeout at sender + Retransmissions </a:t>
            </a:r>
            <a:r>
              <a:rPr lang="en-US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because</a:t>
            </a:r>
            <a:r>
              <a:rPr lang="en-US" dirty="0">
                <a:latin typeface="Times New Roman" charset="0"/>
                <a:ea typeface="ＭＳ Ｐゴシック" charset="0"/>
              </a:rPr>
              <a:t> of </a:t>
            </a:r>
            <a:r>
              <a:rPr lang="en-US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lossy </a:t>
            </a:r>
            <a:r>
              <a:rPr lang="en-US" dirty="0">
                <a:latin typeface="Times New Roman" charset="0"/>
                <a:ea typeface="ＭＳ Ｐゴシック" charset="0"/>
              </a:rPr>
              <a:t>channel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C77F909E-7201-BB4B-9567-DF411972BEFA}" type="slidenum">
              <a:rPr lang="en-US" sz="1400"/>
              <a:pPr algn="r"/>
              <a:t>9</a:t>
            </a:fld>
            <a:endParaRPr lang="en-US" sz="1400" dirty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A form of Addressing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An entity for the network layer may have multiple 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dirty="0">
                <a:latin typeface="Times New Roman" charset="0"/>
                <a:ea typeface="ＭＳ Ｐゴシック" charset="0"/>
                <a:cs typeface="ＭＳ Ｐゴシック" charset="0"/>
              </a:rPr>
              <a:t>connections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dirty="0">
                <a:latin typeface="Times New Roman" charset="0"/>
                <a:ea typeface="ＭＳ Ｐゴシック" charset="0"/>
                <a:cs typeface="ＭＳ Ｐゴシック" charset="0"/>
              </a:rPr>
              <a:t>, how to differentiate them ?</a:t>
            </a: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The transport layer assigns different 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dirty="0">
                <a:latin typeface="Times New Roman" charset="0"/>
                <a:ea typeface="ＭＳ Ｐゴシック" charset="0"/>
                <a:cs typeface="ＭＳ Ｐゴシック" charset="0"/>
              </a:rPr>
              <a:t>numbers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dirty="0">
                <a:latin typeface="Times New Roman" charset="0"/>
                <a:ea typeface="ＭＳ Ｐゴシック" charset="0"/>
                <a:cs typeface="ＭＳ Ｐゴシック" charset="0"/>
              </a:rPr>
              <a:t> to different connections on the same host </a:t>
            </a: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build="p"/>
    </p:bldLst>
  </p:timing>
</p:sld>
</file>

<file path=ppt/theme/theme1.xml><?xml version="1.0" encoding="utf-8"?>
<a:theme xmlns:a="http://schemas.openxmlformats.org/drawingml/2006/main" name="WM_SlideTemplateA_Template">
  <a:themeElements>
    <a:clrScheme name="Custom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004065"/>
      </a:accent1>
      <a:accent2>
        <a:srgbClr val="9593B9"/>
      </a:accent2>
      <a:accent3>
        <a:srgbClr val="DEC258"/>
      </a:accent3>
      <a:accent4>
        <a:srgbClr val="96CBB2"/>
      </a:accent4>
      <a:accent5>
        <a:srgbClr val="88A8C2"/>
      </a:accent5>
      <a:accent6>
        <a:srgbClr val="E2BBA2"/>
      </a:accent6>
      <a:hlink>
        <a:srgbClr val="6A938A"/>
      </a:hlink>
      <a:folHlink>
        <a:srgbClr val="B2B2B2"/>
      </a:folHlink>
    </a:clrScheme>
    <a:fontScheme name="Gill Sans MT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uburn_ExampleSlides_OptionA_Demo_ML" id="{4F358B03-E485-B847-841D-66421C1D2BD5}" vid="{44E32B64-2C70-EB4E-B445-56D689BF2F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Auburn_ExampleSlides_OptionA_Template</Template>
  <TotalTime>78322</TotalTime>
  <Words>4234</Words>
  <Application>Microsoft Macintosh PowerPoint</Application>
  <PresentationFormat>On-screen Show (4:3)</PresentationFormat>
  <Paragraphs>782</Paragraphs>
  <Slides>60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1" baseType="lpstr">
      <vt:lpstr>ＭＳ Ｐゴシック</vt:lpstr>
      <vt:lpstr>Apple Braille</vt:lpstr>
      <vt:lpstr>Arial</vt:lpstr>
      <vt:lpstr>Calibri</vt:lpstr>
      <vt:lpstr>Cambria Math</vt:lpstr>
      <vt:lpstr>Century Gothic</vt:lpstr>
      <vt:lpstr>Gill Sans MT</vt:lpstr>
      <vt:lpstr>Questrial</vt:lpstr>
      <vt:lpstr>Times New Roman</vt:lpstr>
      <vt:lpstr>Wingdings 2</vt:lpstr>
      <vt:lpstr>WM_SlideTemplateA_Template</vt:lpstr>
      <vt:lpstr>Transport Layer</vt:lpstr>
      <vt:lpstr>PowerPoint Presentation</vt:lpstr>
      <vt:lpstr>Introduction</vt:lpstr>
      <vt:lpstr>What is the Transport Layer ?</vt:lpstr>
      <vt:lpstr>Why Do We need a Transport Layer ?</vt:lpstr>
      <vt:lpstr>Transport layer Provides END-TO-END Services</vt:lpstr>
      <vt:lpstr>END-TO-END !!! </vt:lpstr>
      <vt:lpstr>Reliability</vt:lpstr>
      <vt:lpstr>A form of Addressing</vt:lpstr>
      <vt:lpstr>Flow Control</vt:lpstr>
      <vt:lpstr>Congestion Control</vt:lpstr>
      <vt:lpstr>Transport Protocols on The Internet</vt:lpstr>
      <vt:lpstr>Transmission Control Protocol (TCP RFC 793)</vt:lpstr>
      <vt:lpstr>Where in  TCP/IP Model ?</vt:lpstr>
      <vt:lpstr>Addressing in TCP</vt:lpstr>
      <vt:lpstr>Where is a TCP Segment in a Frame? (Encapsulation)</vt:lpstr>
      <vt:lpstr>PowerPoint Presentation</vt:lpstr>
      <vt:lpstr>TCP Header</vt:lpstr>
      <vt:lpstr>Transmission Control Protocol (TCP RFC 793)</vt:lpstr>
      <vt:lpstr>Service Offered by IP</vt:lpstr>
      <vt:lpstr>Service Offered by TCP</vt:lpstr>
      <vt:lpstr>Phases of a TCP Connection</vt:lpstr>
      <vt:lpstr>Function of Opening a Connection</vt:lpstr>
      <vt:lpstr>Opening a Connection: Three-Way Handshake</vt:lpstr>
      <vt:lpstr>Closing a Connection</vt:lpstr>
      <vt:lpstr>Data Exchange: Sequence Numbers</vt:lpstr>
      <vt:lpstr>Sequence/Ack Numbers in the TCP Header</vt:lpstr>
      <vt:lpstr>Transmission Control Protocol (TCP RFC 793)</vt:lpstr>
      <vt:lpstr>Data Exchange</vt:lpstr>
      <vt:lpstr>Service Offered by IP</vt:lpstr>
      <vt:lpstr>What Can Happen to A Segment?</vt:lpstr>
      <vt:lpstr>How to Deal with Corrupted Segments?</vt:lpstr>
      <vt:lpstr>How to Deal with Out-of-Order Segments?</vt:lpstr>
      <vt:lpstr>How to Deal with Lost Segments?</vt:lpstr>
      <vt:lpstr>Notion Of Sliding Window</vt:lpstr>
      <vt:lpstr>Sliding Window  (Maintained by the Sender)</vt:lpstr>
      <vt:lpstr>Sliding Window  (Maintained by the Sender)</vt:lpstr>
      <vt:lpstr>Transmission Control Protocol (TCP RFC 793)</vt:lpstr>
      <vt:lpstr>Flow Control /Congestion Control</vt:lpstr>
      <vt:lpstr>Flow Control /Congestion Control in TCP</vt:lpstr>
      <vt:lpstr>Flow Control in TCP</vt:lpstr>
      <vt:lpstr>Transmission Control Protocol (TCP RFC 793)</vt:lpstr>
      <vt:lpstr>END-TO-END makes Congestion Control Hard!  </vt:lpstr>
      <vt:lpstr>How Is the Window Size Wnd Set ?</vt:lpstr>
      <vt:lpstr>Congestion Control: How Is cwnd Maintained?</vt:lpstr>
      <vt:lpstr>Strategy for the Weekly Pocket Money Demand Problem</vt:lpstr>
      <vt:lpstr>Transmission Control Protocol (TCP RFC 793)</vt:lpstr>
      <vt:lpstr>Congestion Control: How Is cwnd Maintained?</vt:lpstr>
      <vt:lpstr>Strategy for the Congestion Control</vt:lpstr>
      <vt:lpstr>What If a Packet is lost ?</vt:lpstr>
      <vt:lpstr>TCP Reno Congestion Window With Timeout</vt:lpstr>
      <vt:lpstr>TCP Reno Congestion Window With Packet Loss</vt:lpstr>
      <vt:lpstr>Congestion Control and the TCP Header</vt:lpstr>
      <vt:lpstr>User Datagram Protocol  (UDP RFC 768)</vt:lpstr>
      <vt:lpstr>PowerPoint Presentation</vt:lpstr>
      <vt:lpstr>PowerPoint Presentation</vt:lpstr>
      <vt:lpstr>UDP Functions/Services</vt:lpstr>
      <vt:lpstr>UDP Header</vt:lpstr>
      <vt:lpstr>Checksum Computation</vt:lpstr>
      <vt:lpstr>Wrap Up</vt:lpstr>
    </vt:vector>
  </TitlesOfParts>
  <Company>Auburn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  Basics: Understanding the Computer’s Language 0s and 1s  </dc:title>
  <dc:creator>Saad Biaz</dc:creator>
  <cp:lastModifiedBy>Saad Biaz</cp:lastModifiedBy>
  <cp:revision>1796</cp:revision>
  <cp:lastPrinted>2019-01-30T20:49:39Z</cp:lastPrinted>
  <dcterms:created xsi:type="dcterms:W3CDTF">2017-11-05T19:40:43Z</dcterms:created>
  <dcterms:modified xsi:type="dcterms:W3CDTF">2019-02-05T21:55:35Z</dcterms:modified>
</cp:coreProperties>
</file>