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0" r:id="rId3"/>
    <p:sldId id="534" r:id="rId4"/>
    <p:sldId id="809" r:id="rId5"/>
    <p:sldId id="810" r:id="rId6"/>
    <p:sldId id="765" r:id="rId7"/>
    <p:sldId id="826" r:id="rId8"/>
    <p:sldId id="827" r:id="rId9"/>
    <p:sldId id="844" r:id="rId10"/>
    <p:sldId id="811" r:id="rId11"/>
    <p:sldId id="812" r:id="rId12"/>
    <p:sldId id="828" r:id="rId13"/>
    <p:sldId id="764" r:id="rId14"/>
    <p:sldId id="815" r:id="rId15"/>
    <p:sldId id="816" r:id="rId16"/>
    <p:sldId id="829" r:id="rId17"/>
    <p:sldId id="848" r:id="rId18"/>
    <p:sldId id="832" r:id="rId19"/>
    <p:sldId id="833" r:id="rId20"/>
    <p:sldId id="834" r:id="rId21"/>
    <p:sldId id="817" r:id="rId22"/>
    <p:sldId id="835" r:id="rId23"/>
    <p:sldId id="818" r:id="rId24"/>
    <p:sldId id="837" r:id="rId25"/>
    <p:sldId id="838" r:id="rId26"/>
    <p:sldId id="839" r:id="rId27"/>
    <p:sldId id="840" r:id="rId28"/>
    <p:sldId id="830" r:id="rId29"/>
    <p:sldId id="845" r:id="rId30"/>
    <p:sldId id="842" r:id="rId31"/>
    <p:sldId id="846" r:id="rId32"/>
    <p:sldId id="849" r:id="rId33"/>
    <p:sldId id="847" r:id="rId34"/>
    <p:sldId id="850" r:id="rId35"/>
    <p:sldId id="851" r:id="rId36"/>
    <p:sldId id="852" r:id="rId37"/>
    <p:sldId id="856" r:id="rId38"/>
    <p:sldId id="853" r:id="rId39"/>
    <p:sldId id="854" r:id="rId40"/>
    <p:sldId id="855" r:id="rId41"/>
    <p:sldId id="857" r:id="rId42"/>
    <p:sldId id="44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96FEC9"/>
    <a:srgbClr val="9FFF9B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6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7-01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7-06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+mn-lt"/>
                <a:ea typeface="Apple Braille" charset="0"/>
                <a:cs typeface="Apple Braill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400800"/>
            <a:ext cx="533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934C-D72B-D547-B62F-809F7B3E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8" y="219990"/>
            <a:ext cx="6082456" cy="5881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01000" y="6248400"/>
            <a:ext cx="457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9C9B-AFBF-F449-A99B-C5C51E83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95" y="981262"/>
            <a:ext cx="5498306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9358" y="27195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2" y="1038982"/>
            <a:ext cx="5498306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2" Type="http://schemas.openxmlformats.org/officeDocument/2006/relationships/hyperlink" Target="https://www.ietf.org/rfc/rfc2068.txt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399001"/>
            <a:ext cx="9143999" cy="61137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Application Layer</a:t>
            </a:r>
            <a:endParaRPr lang="en-US" sz="27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95CB5B-B39F-0F44-AB68-192EBA51741A}"/>
              </a:ext>
            </a:extLst>
          </p:cNvPr>
          <p:cNvSpPr txBox="1">
            <a:spLocks/>
          </p:cNvSpPr>
          <p:nvPr/>
        </p:nvSpPr>
        <p:spPr>
          <a:xfrm>
            <a:off x="152403" y="5010377"/>
            <a:ext cx="9143999" cy="819669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z="2700" dirty="0">
                <a:latin typeface="Times New Roman" charset="0"/>
              </a:rPr>
              <a:t>Some Internet Applications Protocols:</a:t>
            </a:r>
            <a:br>
              <a:rPr lang="en-US" sz="2700" dirty="0">
                <a:latin typeface="Times New Roman" charset="0"/>
              </a:rPr>
            </a:br>
            <a:r>
              <a:rPr lang="en-US" sz="2700" dirty="0">
                <a:latin typeface="Times New Roman" charset="0"/>
              </a:rPr>
              <a:t>DNS, SMTP, HTTP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A7518BC-C377-E94B-9ACE-BE1EA17E2CE0}" type="slidenum">
              <a:rPr lang="en-US" sz="1400"/>
              <a:pPr algn="r" eaLnBrk="1" hangingPunct="1"/>
              <a:t>10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14" y="205560"/>
            <a:ext cx="5125392" cy="472672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Functions of the Application Layer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62" y="1723768"/>
            <a:ext cx="8229600" cy="158784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Offer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specialized</a:t>
            </a:r>
            <a:r>
              <a:rPr lang="en-US" dirty="0">
                <a:latin typeface="Times New Roman" charset="0"/>
              </a:rPr>
              <a:t> service to the user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Offer services not offered by lower layers 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Offer services offered by lower layers but not reliable or not trusted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Improve services offered by lower layers but incomplete/unsatisfactory.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06DB6941-BF7F-874E-B46A-01AE3F0B9C1A}" type="slidenum">
              <a:rPr lang="en-US" sz="1400"/>
              <a:pPr algn="r" eaLnBrk="1" hangingPunct="1"/>
              <a:t>11</a:t>
            </a:fld>
            <a:endParaRPr lang="en-US" sz="1400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4622600" cy="611191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Specialized Service To the User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Mapping host names to IP addresses</a:t>
            </a:r>
          </a:p>
          <a:p>
            <a:r>
              <a:rPr lang="en-US" dirty="0">
                <a:latin typeface="Times New Roman" charset="0"/>
              </a:rPr>
              <a:t>Email</a:t>
            </a:r>
          </a:p>
          <a:p>
            <a:r>
              <a:rPr lang="en-US" dirty="0">
                <a:latin typeface="Times New Roman" charset="0"/>
              </a:rPr>
              <a:t>Web browsing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Virtual chat room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File transfer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Remote terminal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06DB6941-BF7F-874E-B46A-01AE3F0B9C1A}" type="slidenum">
              <a:rPr lang="en-US" sz="1400"/>
              <a:pPr algn="r" eaLnBrk="1" hangingPunct="1"/>
              <a:t>12</a:t>
            </a:fld>
            <a:endParaRPr lang="en-US" sz="1400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4622600" cy="611191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Specialized Services</a:t>
            </a:r>
            <a:endParaRPr lang="en-US" dirty="0">
              <a:latin typeface="Times New Roman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3C5AB7-1980-4B4B-99B6-6C88AD3D5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32435"/>
              </p:ext>
            </p:extLst>
          </p:nvPr>
        </p:nvGraphicFramePr>
        <p:xfrm>
          <a:off x="914399" y="1404257"/>
          <a:ext cx="7576455" cy="419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858">
                  <a:extLst>
                    <a:ext uri="{9D8B030D-6E8A-4147-A177-3AD203B41FA5}">
                      <a16:colId xmlns:a16="http://schemas.microsoft.com/office/drawing/2014/main" val="2028319874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30893451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80312054"/>
                    </a:ext>
                  </a:extLst>
                </a:gridCol>
                <a:gridCol w="700741">
                  <a:extLst>
                    <a:ext uri="{9D8B030D-6E8A-4147-A177-3AD203B41FA5}">
                      <a16:colId xmlns:a16="http://schemas.microsoft.com/office/drawing/2014/main" val="132971354"/>
                    </a:ext>
                  </a:extLst>
                </a:gridCol>
                <a:gridCol w="855913">
                  <a:extLst>
                    <a:ext uri="{9D8B030D-6E8A-4147-A177-3AD203B41FA5}">
                      <a16:colId xmlns:a16="http://schemas.microsoft.com/office/drawing/2014/main" val="377219948"/>
                    </a:ext>
                  </a:extLst>
                </a:gridCol>
              </a:tblGrid>
              <a:tr h="711202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 #</a:t>
                      </a:r>
                    </a:p>
                    <a:p>
                      <a:r>
                        <a:rPr lang="en-US" dirty="0"/>
                        <a:t>Earliest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7924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Host name </a:t>
                      </a:r>
                      <a:r>
                        <a:rPr lang="en-US" dirty="0">
                          <a:sym typeface="Wingdings" pitchFamily="2" charset="2"/>
                        </a:rPr>
                        <a:t> IP Address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Name System (DNS)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1034/35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0207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Electronic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Mail Transfer Protocol (SMTP)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07255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(Delivery) Post Office Prot. V3 (POP3)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5423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Message Access Prot. (IMAP)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38374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Remote </a:t>
                      </a:r>
                      <a:r>
                        <a:rPr lang="en-US"/>
                        <a:t>unsecure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7280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Secure Shell (</a:t>
                      </a:r>
                      <a:r>
                        <a:rPr lang="en-US" dirty="0" err="1"/>
                        <a:t>ssh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4251/54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9760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File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Transfer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39100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Trivial File Transfer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76834"/>
                  </a:ext>
                </a:extLst>
              </a:tr>
              <a:tr h="372170">
                <a:tc>
                  <a:txBody>
                    <a:bodyPr/>
                    <a:lstStyle/>
                    <a:p>
                      <a:r>
                        <a:rPr lang="en-US" dirty="0"/>
                        <a:t>World  Wide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hypertext Transfer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9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1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430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 Name System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DNS architecture (Domains)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DNS architecture (Zones)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  <a:latin typeface="+mn-lt"/>
              </a:rPr>
              <a:t>Read  Section 7.1 introduction, Section 7.1.1.</a:t>
            </a:r>
          </a:p>
          <a:p>
            <a:r>
              <a:rPr lang="en-US" i="1" dirty="0">
                <a:solidFill>
                  <a:srgbClr val="3366FF"/>
                </a:solidFill>
                <a:latin typeface="+mn-lt"/>
              </a:rPr>
              <a:t>Scan Section 7.1.2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  <a:br>
              <a:rPr lang="en-US" dirty="0"/>
            </a:br>
            <a:r>
              <a:rPr lang="en-US" dirty="0"/>
              <a:t>(DNS RFCs 1034/35)</a:t>
            </a:r>
          </a:p>
        </p:txBody>
      </p:sp>
    </p:spTree>
    <p:extLst>
      <p:ext uri="{BB962C8B-B14F-4D97-AF65-F5344CB8AC3E}">
        <p14:creationId xmlns:p14="http://schemas.microsoft.com/office/powerpoint/2010/main" val="22889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500A21-61A6-F049-A8EB-4795B7B0FB5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35923" y="253114"/>
            <a:ext cx="3912432" cy="57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7F7F7F"/>
                </a:solidFill>
              </a:rPr>
              <a:t>What ?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298460" y="1354949"/>
            <a:ext cx="7772400" cy="37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F7F7F"/>
                </a:solidFill>
              </a:rPr>
              <a:t>DNS is a service used to map host names into IP addresses for: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Devices on the Internet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Web URLs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Email addresses</a:t>
            </a:r>
          </a:p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Based on a Client-Server architecture: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Client on each host request IP address for some desired host name HN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7F7F7F"/>
                </a:solidFill>
              </a:rPr>
              <a:t>Server responds with IP address for host name HN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" y="903055"/>
            <a:ext cx="5498306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B0DBC-AE18-0941-9C4D-AEC022A4D692}"/>
              </a:ext>
            </a:extLst>
          </p:cNvPr>
          <p:cNvCxnSpPr/>
          <p:nvPr/>
        </p:nvCxnSpPr>
        <p:spPr>
          <a:xfrm>
            <a:off x="135924" y="0"/>
            <a:ext cx="0" cy="88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C00AF00-6FBC-D041-9F52-C69DFA62E46F}" type="slidenum">
              <a:rPr lang="en-US" sz="1400"/>
              <a:pPr algn="r" eaLnBrk="1" hangingPunct="1"/>
              <a:t>15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Why ?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120874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Human do not like to use IP addresses (numbers), prefer names</a:t>
            </a:r>
            <a:r>
              <a:rPr lang="mr-IN" dirty="0">
                <a:latin typeface="Times New Roman" charset="0"/>
              </a:rPr>
              <a:t>…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Interconnected devices use IP addresses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Huge/tremendous number of hosts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10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500A21-61A6-F049-A8EB-4795B7B0FB5A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35923" y="253114"/>
            <a:ext cx="3912432" cy="57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7F7F7F"/>
                </a:solidFill>
              </a:rPr>
              <a:t>How 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" y="903055"/>
            <a:ext cx="5498306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B0DBC-AE18-0941-9C4D-AEC022A4D692}"/>
              </a:ext>
            </a:extLst>
          </p:cNvPr>
          <p:cNvCxnSpPr/>
          <p:nvPr/>
        </p:nvCxnSpPr>
        <p:spPr>
          <a:xfrm>
            <a:off x="135924" y="0"/>
            <a:ext cx="0" cy="88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DNSClientSer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25" y="1304363"/>
            <a:ext cx="5648469" cy="464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74232E-5B2A-7A41-BF4F-B1113B7B9DB1}"/>
              </a:ext>
            </a:extLst>
          </p:cNvPr>
          <p:cNvSpPr/>
          <p:nvPr/>
        </p:nvSpPr>
        <p:spPr>
          <a:xfrm>
            <a:off x="1671638" y="1557338"/>
            <a:ext cx="1343025" cy="328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E6EFA-78CA-0744-951B-10B918F15F99}"/>
              </a:ext>
            </a:extLst>
          </p:cNvPr>
          <p:cNvSpPr/>
          <p:nvPr/>
        </p:nvSpPr>
        <p:spPr>
          <a:xfrm>
            <a:off x="2530306" y="1885950"/>
            <a:ext cx="3956219" cy="614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AC3CD-08A1-B14C-8B21-AD636118281B}"/>
              </a:ext>
            </a:extLst>
          </p:cNvPr>
          <p:cNvSpPr/>
          <p:nvPr/>
        </p:nvSpPr>
        <p:spPr>
          <a:xfrm>
            <a:off x="5069686" y="1421607"/>
            <a:ext cx="1343025" cy="147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8A787-3581-DF41-8FCC-C5DF2350DD8F}"/>
              </a:ext>
            </a:extLst>
          </p:cNvPr>
          <p:cNvSpPr txBox="1"/>
          <p:nvPr/>
        </p:nvSpPr>
        <p:spPr>
          <a:xfrm>
            <a:off x="300033" y="2192507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ssh</a:t>
            </a:r>
            <a:r>
              <a:rPr lang="en-US" b="1" dirty="0">
                <a:solidFill>
                  <a:srgbClr val="FF0000"/>
                </a:solidFill>
              </a:rPr>
              <a:t> Server1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7CFC-79D2-4D4F-AAC2-77D9763C5F74}"/>
              </a:ext>
            </a:extLst>
          </p:cNvPr>
          <p:cNvSpPr txBox="1"/>
          <p:nvPr/>
        </p:nvSpPr>
        <p:spPr>
          <a:xfrm>
            <a:off x="2548149" y="3186097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What is the IP address of Server1?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80FF9-DC29-C745-B1DC-CBB33BDF3987}"/>
              </a:ext>
            </a:extLst>
          </p:cNvPr>
          <p:cNvSpPr txBox="1"/>
          <p:nvPr/>
        </p:nvSpPr>
        <p:spPr>
          <a:xfrm>
            <a:off x="2529093" y="3952869"/>
            <a:ext cx="2594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Here is the IP address of Server1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ADACF-ADE8-3F43-B6BE-7F9F658F1B22}"/>
              </a:ext>
            </a:extLst>
          </p:cNvPr>
          <p:cNvSpPr/>
          <p:nvPr/>
        </p:nvSpPr>
        <p:spPr>
          <a:xfrm>
            <a:off x="2501723" y="2950369"/>
            <a:ext cx="2813219" cy="614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32289F-28BD-DB46-9C5F-41CDDBC04961}"/>
              </a:ext>
            </a:extLst>
          </p:cNvPr>
          <p:cNvSpPr/>
          <p:nvPr/>
        </p:nvSpPr>
        <p:spPr>
          <a:xfrm>
            <a:off x="2523858" y="3586162"/>
            <a:ext cx="2813219" cy="614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4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500A21-61A6-F049-A8EB-4795B7B0FB5A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35923" y="253114"/>
            <a:ext cx="3912432" cy="57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7F7F7F"/>
                </a:solidFill>
              </a:rPr>
              <a:t>How 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" y="903055"/>
            <a:ext cx="5498306" cy="0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B0DBC-AE18-0941-9C4D-AEC022A4D692}"/>
              </a:ext>
            </a:extLst>
          </p:cNvPr>
          <p:cNvCxnSpPr/>
          <p:nvPr/>
        </p:nvCxnSpPr>
        <p:spPr>
          <a:xfrm>
            <a:off x="135924" y="0"/>
            <a:ext cx="0" cy="88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DNSClientSer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25" y="1304363"/>
            <a:ext cx="5648469" cy="4646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8A787-3581-DF41-8FCC-C5DF2350DD8F}"/>
              </a:ext>
            </a:extLst>
          </p:cNvPr>
          <p:cNvSpPr txBox="1"/>
          <p:nvPr/>
        </p:nvSpPr>
        <p:spPr>
          <a:xfrm>
            <a:off x="300033" y="2192507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ssh</a:t>
            </a:r>
            <a:r>
              <a:rPr lang="en-US" b="1" dirty="0">
                <a:solidFill>
                  <a:srgbClr val="FF0000"/>
                </a:solidFill>
              </a:rPr>
              <a:t> Server1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7CFC-79D2-4D4F-AAC2-77D9763C5F74}"/>
              </a:ext>
            </a:extLst>
          </p:cNvPr>
          <p:cNvSpPr txBox="1"/>
          <p:nvPr/>
        </p:nvSpPr>
        <p:spPr>
          <a:xfrm>
            <a:off x="2548149" y="3186097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What is the IP address of Server1?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80FF9-DC29-C745-B1DC-CBB33BDF3987}"/>
              </a:ext>
            </a:extLst>
          </p:cNvPr>
          <p:cNvSpPr txBox="1"/>
          <p:nvPr/>
        </p:nvSpPr>
        <p:spPr>
          <a:xfrm>
            <a:off x="2529093" y="3952869"/>
            <a:ext cx="2594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Here is the IP address of Server1</a:t>
            </a:r>
          </a:p>
        </p:txBody>
      </p:sp>
    </p:spTree>
    <p:extLst>
      <p:ext uri="{BB962C8B-B14F-4D97-AF65-F5344CB8AC3E}">
        <p14:creationId xmlns:p14="http://schemas.microsoft.com/office/powerpoint/2010/main" val="245750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18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4831494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DNS Client (Sends Request)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97" y="2514600"/>
            <a:ext cx="1681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DNS Client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34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40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UDP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2C55-B197-B649-AC11-2D3EBD2342F5}"/>
              </a:ext>
            </a:extLst>
          </p:cNvPr>
          <p:cNvSpPr txBox="1"/>
          <p:nvPr/>
        </p:nvSpPr>
        <p:spPr>
          <a:xfrm>
            <a:off x="526398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83E94-51E4-984B-BB7F-BC4CD4AEC476}"/>
              </a:ext>
            </a:extLst>
          </p:cNvPr>
          <p:cNvSpPr txBox="1"/>
          <p:nvPr/>
        </p:nvSpPr>
        <p:spPr>
          <a:xfrm>
            <a:off x="384295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B239B-668E-F049-938C-B2FCBCDC6C6F}"/>
              </a:ext>
            </a:extLst>
          </p:cNvPr>
          <p:cNvSpPr txBox="1"/>
          <p:nvPr/>
        </p:nvSpPr>
        <p:spPr>
          <a:xfrm>
            <a:off x="527222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3CBFE-3725-1542-B15E-071D00ACFE14}"/>
              </a:ext>
            </a:extLst>
          </p:cNvPr>
          <p:cNvSpPr txBox="1"/>
          <p:nvPr/>
        </p:nvSpPr>
        <p:spPr>
          <a:xfrm>
            <a:off x="385942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B0AF1-CFA0-9A44-96A5-36B14674DE3A}"/>
              </a:ext>
            </a:extLst>
          </p:cNvPr>
          <p:cNvSpPr txBox="1"/>
          <p:nvPr/>
        </p:nvSpPr>
        <p:spPr>
          <a:xfrm>
            <a:off x="528869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81BD4-2D4C-6C4B-B402-30640A301A48}"/>
              </a:ext>
            </a:extLst>
          </p:cNvPr>
          <p:cNvSpPr txBox="1"/>
          <p:nvPr/>
        </p:nvSpPr>
        <p:spPr>
          <a:xfrm>
            <a:off x="266343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2D35-C801-674F-84BD-B60AE7C87383}"/>
              </a:ext>
            </a:extLst>
          </p:cNvPr>
          <p:cNvSpPr txBox="1"/>
          <p:nvPr/>
        </p:nvSpPr>
        <p:spPr>
          <a:xfrm>
            <a:off x="2580736" y="31045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D47EF-B11B-454E-85BA-2C7FCF67DFBF}"/>
              </a:ext>
            </a:extLst>
          </p:cNvPr>
          <p:cNvSpPr txBox="1"/>
          <p:nvPr/>
        </p:nvSpPr>
        <p:spPr>
          <a:xfrm>
            <a:off x="269503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410756" y="186874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Client</a:t>
            </a:r>
          </a:p>
        </p:txBody>
      </p:sp>
    </p:spTree>
    <p:extLst>
      <p:ext uri="{BB962C8B-B14F-4D97-AF65-F5344CB8AC3E}">
        <p14:creationId xmlns:p14="http://schemas.microsoft.com/office/powerpoint/2010/main" val="1585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19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4710223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DNS Server (Receives Request)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466" y="2514600"/>
            <a:ext cx="2333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DNS Server (53)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708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14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UDP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6661230" y="1868742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8846F-06F3-D343-9B35-4234B2146A96}"/>
              </a:ext>
            </a:extLst>
          </p:cNvPr>
          <p:cNvSpPr txBox="1"/>
          <p:nvPr/>
        </p:nvSpPr>
        <p:spPr>
          <a:xfrm>
            <a:off x="2783836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0AA66F-BF43-9B4E-B3B6-607B18636E7E}"/>
              </a:ext>
            </a:extLst>
          </p:cNvPr>
          <p:cNvSpPr txBox="1"/>
          <p:nvPr/>
        </p:nvSpPr>
        <p:spPr>
          <a:xfrm>
            <a:off x="1362807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B5F6F-39BF-5D4B-AA25-77302F9225EB}"/>
              </a:ext>
            </a:extLst>
          </p:cNvPr>
          <p:cNvSpPr txBox="1"/>
          <p:nvPr/>
        </p:nvSpPr>
        <p:spPr>
          <a:xfrm>
            <a:off x="2792073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3CB1C-EC97-F043-8296-8A675E5CB6FE}"/>
              </a:ext>
            </a:extLst>
          </p:cNvPr>
          <p:cNvSpPr txBox="1"/>
          <p:nvPr/>
        </p:nvSpPr>
        <p:spPr>
          <a:xfrm>
            <a:off x="1379280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EB240-026B-C54A-AC2B-3DDEC36BC6A2}"/>
              </a:ext>
            </a:extLst>
          </p:cNvPr>
          <p:cNvSpPr txBox="1"/>
          <p:nvPr/>
        </p:nvSpPr>
        <p:spPr>
          <a:xfrm>
            <a:off x="2808546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C0EC0-5C79-B547-A33E-2C109EEAC183}"/>
              </a:ext>
            </a:extLst>
          </p:cNvPr>
          <p:cNvSpPr txBox="1"/>
          <p:nvPr/>
        </p:nvSpPr>
        <p:spPr>
          <a:xfrm>
            <a:off x="183286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E4E880-F780-B047-A3E9-645EFB0103F8}"/>
              </a:ext>
            </a:extLst>
          </p:cNvPr>
          <p:cNvSpPr txBox="1"/>
          <p:nvPr/>
        </p:nvSpPr>
        <p:spPr>
          <a:xfrm>
            <a:off x="100588" y="31045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054A3A-82C4-B243-AAFE-4E56DF4931C7}"/>
              </a:ext>
            </a:extLst>
          </p:cNvPr>
          <p:cNvSpPr txBox="1"/>
          <p:nvPr/>
        </p:nvSpPr>
        <p:spPr>
          <a:xfrm>
            <a:off x="214884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211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2" grpId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application layer (in general)</a:t>
            </a:r>
            <a:r>
              <a:rPr lang="en-US" dirty="0"/>
              <a:t>. </a:t>
            </a:r>
          </a:p>
          <a:p>
            <a:r>
              <a:rPr lang="en-US" dirty="0"/>
              <a:t>Learn and  understand the   </a:t>
            </a:r>
            <a:r>
              <a:rPr lang="en-US" dirty="0">
                <a:solidFill>
                  <a:srgbClr val="FF6600"/>
                </a:solidFill>
              </a:rPr>
              <a:t>Domain Name System (DNS)</a:t>
            </a:r>
            <a:r>
              <a:rPr lang="en-US" dirty="0"/>
              <a:t>.</a:t>
            </a:r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email system</a:t>
            </a:r>
            <a:r>
              <a:rPr lang="en-US" dirty="0"/>
              <a:t>.</a:t>
            </a:r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Web system</a:t>
            </a:r>
            <a:r>
              <a:rPr lang="en-US" dirty="0"/>
              <a:t>.</a:t>
            </a:r>
          </a:p>
          <a:p>
            <a:pPr marL="13716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>
                <a:latin typeface="+mn-lt"/>
              </a:rPr>
              <a:t>DNS: Read Section 7.1 introduction, Sections 7.1.1 and 7.1.3.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Scan</a:t>
            </a:r>
            <a:r>
              <a:rPr lang="en-US" dirty="0">
                <a:latin typeface="+mn-lt"/>
              </a:rPr>
              <a:t> Section 7.1.2.</a:t>
            </a:r>
          </a:p>
          <a:p>
            <a:r>
              <a:rPr lang="en-US" dirty="0" err="1">
                <a:latin typeface="+mn-lt"/>
              </a:rPr>
              <a:t>eMail</a:t>
            </a:r>
            <a:r>
              <a:rPr lang="en-US" dirty="0">
                <a:latin typeface="+mn-lt"/>
              </a:rPr>
              <a:t>: Read Section 7.2, Sections 7.2.1,  7.2.4-7.2.5. scan </a:t>
            </a:r>
            <a:r>
              <a:rPr lang="en-US" dirty="0"/>
              <a:t>Sections 7.2.2-7.2.3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WWW: Read Introduction Section 7.3, Scan 7.3.1-7.3.2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20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5411973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DNS Server (Sends Back Response)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989" y="2514600"/>
            <a:ext cx="2333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DNS Server (53)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01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607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UDP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6705223" y="1868742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42DFD-6195-8343-93FE-9FA49CE8E45D}"/>
              </a:ext>
            </a:extLst>
          </p:cNvPr>
          <p:cNvSpPr txBox="1"/>
          <p:nvPr/>
        </p:nvSpPr>
        <p:spPr>
          <a:xfrm>
            <a:off x="279723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E04F6-6DE5-6F48-A99C-062FF3285647}"/>
              </a:ext>
            </a:extLst>
          </p:cNvPr>
          <p:cNvSpPr txBox="1"/>
          <p:nvPr/>
        </p:nvSpPr>
        <p:spPr>
          <a:xfrm>
            <a:off x="137620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05FDD-DBC0-4448-BC0E-2FC2FE560157}"/>
              </a:ext>
            </a:extLst>
          </p:cNvPr>
          <p:cNvSpPr txBox="1"/>
          <p:nvPr/>
        </p:nvSpPr>
        <p:spPr>
          <a:xfrm>
            <a:off x="280547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9A631F-6AD4-6040-B7E8-6C90177CD4C1}"/>
              </a:ext>
            </a:extLst>
          </p:cNvPr>
          <p:cNvSpPr txBox="1"/>
          <p:nvPr/>
        </p:nvSpPr>
        <p:spPr>
          <a:xfrm>
            <a:off x="139267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30331-A182-634F-9C9B-6A53AC4BD3E3}"/>
              </a:ext>
            </a:extLst>
          </p:cNvPr>
          <p:cNvSpPr txBox="1"/>
          <p:nvPr/>
        </p:nvSpPr>
        <p:spPr>
          <a:xfrm>
            <a:off x="282194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31A7E4-8497-C74F-BC2B-E211FAE08130}"/>
              </a:ext>
            </a:extLst>
          </p:cNvPr>
          <p:cNvSpPr txBox="1"/>
          <p:nvPr/>
        </p:nvSpPr>
        <p:spPr>
          <a:xfrm>
            <a:off x="19668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B73C6F-340F-4A48-8944-5279B1BAB6BB}"/>
              </a:ext>
            </a:extLst>
          </p:cNvPr>
          <p:cNvSpPr txBox="1"/>
          <p:nvPr/>
        </p:nvSpPr>
        <p:spPr>
          <a:xfrm>
            <a:off x="113986" y="31045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F1137F-65B8-C643-B35A-DE1BA1D23655}"/>
              </a:ext>
            </a:extLst>
          </p:cNvPr>
          <p:cNvSpPr txBox="1"/>
          <p:nvPr/>
        </p:nvSpPr>
        <p:spPr>
          <a:xfrm>
            <a:off x="22828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8342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515DFEC-277D-064F-93A8-8E866F7FF2BE}" type="slidenum">
              <a:rPr lang="en-US" sz="1400"/>
              <a:pPr algn="r" eaLnBrk="1" hangingPunct="1"/>
              <a:t>21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How Does the DNS 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Retrieve</a:t>
            </a:r>
            <a:r>
              <a:rPr lang="en-US" dirty="0">
                <a:latin typeface="Times New Roman" charset="0"/>
              </a:rPr>
              <a:t> The Response?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Use a file with all machine names over the Internet and mapping?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Use a local server that contains the database related to all hosts on the Internet?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Use a distributed database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19224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 Name System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DNS architecture (Internet Domain Name Space)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DNS Name Servers (Zones)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  <a:latin typeface="+mn-lt"/>
              </a:rPr>
              <a:t>Read  Section 7.1 introduction, Sections 7.1.1, and 7.1.3. </a:t>
            </a:r>
          </a:p>
          <a:p>
            <a:r>
              <a:rPr lang="en-US" i="1" dirty="0">
                <a:solidFill>
                  <a:srgbClr val="3366FF"/>
                </a:solidFill>
                <a:latin typeface="+mn-lt"/>
              </a:rPr>
              <a:t>Scan Section 7.1.2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Database</a:t>
            </a:r>
            <a:br>
              <a:rPr lang="en-US" dirty="0"/>
            </a:br>
            <a:r>
              <a:rPr lang="en-US" dirty="0"/>
              <a:t>(DNS RFCs 1034/35)</a:t>
            </a:r>
          </a:p>
        </p:txBody>
      </p:sp>
    </p:spTree>
    <p:extLst>
      <p:ext uri="{BB962C8B-B14F-4D97-AF65-F5344CB8AC3E}">
        <p14:creationId xmlns:p14="http://schemas.microsoft.com/office/powerpoint/2010/main" val="30803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23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DNS: Internet Domain Space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15744"/>
            <a:ext cx="7772400" cy="1524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imes New Roman" charset="0"/>
              </a:rPr>
              <a:t>Hierarchical addressing system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Root server administered by the </a:t>
            </a:r>
            <a:r>
              <a:rPr lang="en-US" sz="2000" i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Internet Corporation for Assigned Names and Numbers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dirty="0">
                <a:latin typeface="Times New Roman" charset="0"/>
              </a:rPr>
              <a:t>ICANN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Who administers the rest?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Key feature: an administrator (name server) are not limited to one node: they may cover a subtree.</a:t>
            </a:r>
          </a:p>
        </p:txBody>
      </p:sp>
      <p:pic>
        <p:nvPicPr>
          <p:cNvPr id="2" name="Picture 1" descr="InternetDomai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" y="968864"/>
            <a:ext cx="8461935" cy="3357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3765" y="2080304"/>
            <a:ext cx="3064435" cy="1792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8590" y="2080304"/>
            <a:ext cx="5035175" cy="1643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18235" y="2244657"/>
            <a:ext cx="1180353" cy="155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70620" y="2244657"/>
            <a:ext cx="1180353" cy="155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66211" y="2274539"/>
            <a:ext cx="1180353" cy="155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62390" y="2259598"/>
            <a:ext cx="1290810" cy="155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40333" y="2244657"/>
            <a:ext cx="477902" cy="155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98055-1048-E542-9598-F6AFDBB8D0F8}"/>
              </a:ext>
            </a:extLst>
          </p:cNvPr>
          <p:cNvSpPr txBox="1"/>
          <p:nvPr/>
        </p:nvSpPr>
        <p:spPr>
          <a:xfrm>
            <a:off x="4207866" y="977790"/>
            <a:ext cx="65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24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DNS: Internet Domain Space</a:t>
            </a:r>
          </a:p>
        </p:txBody>
      </p:sp>
      <p:pic>
        <p:nvPicPr>
          <p:cNvPr id="2" name="Picture 1" descr="InternetDomai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" y="968864"/>
            <a:ext cx="8461935" cy="3357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4A5D9-7B22-B240-BE37-482B9681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F442A-A59F-EF49-948C-599A745D4D2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315744"/>
            <a:ext cx="7772400" cy="1524000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charset="0"/>
              </a:rPr>
              <a:t>Hierarchical addressing system</a:t>
            </a:r>
          </a:p>
          <a:p>
            <a:r>
              <a:rPr lang="en-US" sz="2000">
                <a:latin typeface="Times New Roman" charset="0"/>
              </a:rPr>
              <a:t>Root server administered by the </a:t>
            </a:r>
            <a:r>
              <a:rPr lang="en-US" sz="2000" i="1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Internet Corporation for Assigned Names and Numbers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>
                <a:latin typeface="Times New Roman" charset="0"/>
              </a:rPr>
              <a:t>ICANN</a:t>
            </a:r>
            <a:r>
              <a:rPr lang="en-US" sz="2000">
                <a:latin typeface="Times New Roman" charset="0"/>
              </a:rPr>
              <a:t>)</a:t>
            </a:r>
          </a:p>
          <a:p>
            <a:r>
              <a:rPr lang="en-US" sz="2000">
                <a:latin typeface="Times New Roman" charset="0"/>
              </a:rPr>
              <a:t>Who administers the rest?</a:t>
            </a:r>
          </a:p>
          <a:p>
            <a:r>
              <a:rPr lang="en-US" sz="2000">
                <a:latin typeface="Times New Roman" charset="0"/>
              </a:rPr>
              <a:t>Key feature: an administrator (name server) are not limited to one node: they may cover a subtree.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CFFFD-6B84-964B-BC6B-7C3CA3875F87}"/>
              </a:ext>
            </a:extLst>
          </p:cNvPr>
          <p:cNvSpPr txBox="1"/>
          <p:nvPr/>
        </p:nvSpPr>
        <p:spPr>
          <a:xfrm>
            <a:off x="4207866" y="949214"/>
            <a:ext cx="65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67146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25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Name Servers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44379"/>
            <a:ext cx="7772400" cy="1524000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00B0F0"/>
                </a:solidFill>
                <a:latin typeface="Times New Roman" charset="0"/>
              </a:rPr>
              <a:t>Zones</a:t>
            </a:r>
            <a:r>
              <a:rPr lang="en-US" sz="2000" dirty="0">
                <a:latin typeface="Times New Roman" charset="0"/>
              </a:rPr>
              <a:t> are determined based on their users/organizations/politics/capabilities/resources</a:t>
            </a:r>
          </a:p>
          <a:p>
            <a:pPr eaLnBrk="1" hangingPunct="1"/>
            <a:r>
              <a:rPr lang="en-US" sz="2000" dirty="0">
                <a:latin typeface="Times New Roman" charset="0"/>
              </a:rPr>
              <a:t>One primary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name server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(  ) </a:t>
            </a:r>
            <a:r>
              <a:rPr lang="en-US" sz="2000" dirty="0">
                <a:latin typeface="Times New Roman" charset="0"/>
              </a:rPr>
              <a:t>per zone. </a:t>
            </a:r>
          </a:p>
        </p:txBody>
      </p:sp>
      <p:pic>
        <p:nvPicPr>
          <p:cNvPr id="2" name="Picture 1" descr="InternetDomai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" y="968864"/>
            <a:ext cx="8461935" cy="3357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6DE797-D8F7-2B4B-8F4A-92DD7C619ADB}"/>
              </a:ext>
            </a:extLst>
          </p:cNvPr>
          <p:cNvSpPr/>
          <p:nvPr/>
        </p:nvSpPr>
        <p:spPr>
          <a:xfrm>
            <a:off x="443650" y="204145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88E13-A631-094D-A720-9DB7449E8413}"/>
              </a:ext>
            </a:extLst>
          </p:cNvPr>
          <p:cNvSpPr/>
          <p:nvPr/>
        </p:nvSpPr>
        <p:spPr>
          <a:xfrm>
            <a:off x="1191470" y="204499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BF18ED-AAD8-A34D-B495-7FEF7BA6418E}"/>
              </a:ext>
            </a:extLst>
          </p:cNvPr>
          <p:cNvSpPr/>
          <p:nvPr/>
        </p:nvSpPr>
        <p:spPr>
          <a:xfrm>
            <a:off x="2024350" y="202727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B46E01-937C-A64C-9A08-58D7F8407A3F}"/>
              </a:ext>
            </a:extLst>
          </p:cNvPr>
          <p:cNvSpPr/>
          <p:nvPr/>
        </p:nvSpPr>
        <p:spPr>
          <a:xfrm>
            <a:off x="2644580" y="203082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650A3D-587B-744C-AAF3-45F66C61E06F}"/>
              </a:ext>
            </a:extLst>
          </p:cNvPr>
          <p:cNvSpPr/>
          <p:nvPr/>
        </p:nvSpPr>
        <p:spPr>
          <a:xfrm>
            <a:off x="3200391" y="2013101"/>
            <a:ext cx="641494" cy="2964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8B09C-4A68-8F46-A1BC-FC055BC607FD}"/>
              </a:ext>
            </a:extLst>
          </p:cNvPr>
          <p:cNvSpPr/>
          <p:nvPr/>
        </p:nvSpPr>
        <p:spPr>
          <a:xfrm>
            <a:off x="3927570" y="203791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B6FAD-E0A6-0948-BE7F-8F1D1D66775E}"/>
              </a:ext>
            </a:extLst>
          </p:cNvPr>
          <p:cNvSpPr/>
          <p:nvPr/>
        </p:nvSpPr>
        <p:spPr>
          <a:xfrm>
            <a:off x="4632860" y="204145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8D011-A04E-EB46-8030-AA283B48CB6D}"/>
              </a:ext>
            </a:extLst>
          </p:cNvPr>
          <p:cNvSpPr/>
          <p:nvPr/>
        </p:nvSpPr>
        <p:spPr>
          <a:xfrm>
            <a:off x="5316885" y="204500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7ABD27-4D60-AA4D-A9A6-35015EA0D3DA}"/>
              </a:ext>
            </a:extLst>
          </p:cNvPr>
          <p:cNvSpPr/>
          <p:nvPr/>
        </p:nvSpPr>
        <p:spPr>
          <a:xfrm>
            <a:off x="5894585" y="204854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AF47A-7799-8549-87FA-907B4559F7E4}"/>
              </a:ext>
            </a:extLst>
          </p:cNvPr>
          <p:cNvSpPr/>
          <p:nvPr/>
        </p:nvSpPr>
        <p:spPr>
          <a:xfrm>
            <a:off x="6536080" y="203082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69D90-0C13-874B-9B2C-4DF44F2EFD85}"/>
              </a:ext>
            </a:extLst>
          </p:cNvPr>
          <p:cNvSpPr/>
          <p:nvPr/>
        </p:nvSpPr>
        <p:spPr>
          <a:xfrm>
            <a:off x="7326430" y="203437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46491D-F8F6-614A-9204-E8BB1F1D510A}"/>
              </a:ext>
            </a:extLst>
          </p:cNvPr>
          <p:cNvSpPr/>
          <p:nvPr/>
        </p:nvSpPr>
        <p:spPr>
          <a:xfrm>
            <a:off x="8095515" y="203791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FC9B67-7AFC-0946-9B81-3BE950C9E428}"/>
              </a:ext>
            </a:extLst>
          </p:cNvPr>
          <p:cNvSpPr/>
          <p:nvPr/>
        </p:nvSpPr>
        <p:spPr>
          <a:xfrm>
            <a:off x="1177400" y="2479860"/>
            <a:ext cx="515479" cy="915484"/>
          </a:xfrm>
          <a:custGeom>
            <a:avLst/>
            <a:gdLst>
              <a:gd name="connsiteX0" fmla="*/ 263093 w 515479"/>
              <a:gd name="connsiteY0" fmla="*/ 293 h 915484"/>
              <a:gd name="connsiteX1" fmla="*/ 37625 w 515479"/>
              <a:gd name="connsiteY1" fmla="*/ 163132 h 915484"/>
              <a:gd name="connsiteX2" fmla="*/ 25099 w 515479"/>
              <a:gd name="connsiteY2" fmla="*/ 764381 h 915484"/>
              <a:gd name="connsiteX3" fmla="*/ 288145 w 515479"/>
              <a:gd name="connsiteY3" fmla="*/ 914693 h 915484"/>
              <a:gd name="connsiteX4" fmla="*/ 476036 w 515479"/>
              <a:gd name="connsiteY4" fmla="*/ 789433 h 915484"/>
              <a:gd name="connsiteX5" fmla="*/ 501088 w 515479"/>
              <a:gd name="connsiteY5" fmla="*/ 188184 h 915484"/>
              <a:gd name="connsiteX6" fmla="*/ 263093 w 515479"/>
              <a:gd name="connsiteY6" fmla="*/ 293 h 91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79" h="915484">
                <a:moveTo>
                  <a:pt x="263093" y="293"/>
                </a:moveTo>
                <a:cubicBezTo>
                  <a:pt x="185849" y="-3882"/>
                  <a:pt x="77291" y="35784"/>
                  <a:pt x="37625" y="163132"/>
                </a:cubicBezTo>
                <a:cubicBezTo>
                  <a:pt x="-2041" y="290480"/>
                  <a:pt x="-16654" y="639121"/>
                  <a:pt x="25099" y="764381"/>
                </a:cubicBezTo>
                <a:cubicBezTo>
                  <a:pt x="66852" y="889641"/>
                  <a:pt x="212989" y="910518"/>
                  <a:pt x="288145" y="914693"/>
                </a:cubicBezTo>
                <a:cubicBezTo>
                  <a:pt x="363301" y="918868"/>
                  <a:pt x="440546" y="910518"/>
                  <a:pt x="476036" y="789433"/>
                </a:cubicBezTo>
                <a:cubicBezTo>
                  <a:pt x="511526" y="668348"/>
                  <a:pt x="530315" y="317620"/>
                  <a:pt x="501088" y="188184"/>
                </a:cubicBezTo>
                <a:cubicBezTo>
                  <a:pt x="471861" y="58748"/>
                  <a:pt x="340337" y="4468"/>
                  <a:pt x="263093" y="293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3B0E-4229-C548-BC5D-B514C21F827D}"/>
              </a:ext>
            </a:extLst>
          </p:cNvPr>
          <p:cNvSpPr/>
          <p:nvPr/>
        </p:nvSpPr>
        <p:spPr>
          <a:xfrm>
            <a:off x="5364244" y="2561794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6E56873-8437-494B-96A0-1982CCD9BDC6}"/>
              </a:ext>
            </a:extLst>
          </p:cNvPr>
          <p:cNvSpPr/>
          <p:nvPr/>
        </p:nvSpPr>
        <p:spPr>
          <a:xfrm>
            <a:off x="5792216" y="3002292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EBBD843-E6D7-804A-98BA-58B2E91E4DB4}"/>
              </a:ext>
            </a:extLst>
          </p:cNvPr>
          <p:cNvSpPr/>
          <p:nvPr/>
        </p:nvSpPr>
        <p:spPr>
          <a:xfrm>
            <a:off x="6220188" y="3041958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E0AC880-C8EE-384E-B06D-9AF384993D41}"/>
              </a:ext>
            </a:extLst>
          </p:cNvPr>
          <p:cNvSpPr/>
          <p:nvPr/>
        </p:nvSpPr>
        <p:spPr>
          <a:xfrm>
            <a:off x="1807876" y="3095427"/>
            <a:ext cx="451634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4383F06-AB7D-1849-AD5C-A5437D581725}"/>
              </a:ext>
            </a:extLst>
          </p:cNvPr>
          <p:cNvSpPr/>
          <p:nvPr/>
        </p:nvSpPr>
        <p:spPr>
          <a:xfrm>
            <a:off x="1812859" y="2523238"/>
            <a:ext cx="944073" cy="882162"/>
          </a:xfrm>
          <a:custGeom>
            <a:avLst/>
            <a:gdLst>
              <a:gd name="connsiteX0" fmla="*/ 454352 w 944073"/>
              <a:gd name="connsiteY0" fmla="*/ 7020 h 882162"/>
              <a:gd name="connsiteX1" fmla="*/ 15941 w 944073"/>
              <a:gd name="connsiteY1" fmla="*/ 44598 h 882162"/>
              <a:gd name="connsiteX2" fmla="*/ 128675 w 944073"/>
              <a:gd name="connsiteY2" fmla="*/ 332696 h 882162"/>
              <a:gd name="connsiteX3" fmla="*/ 441826 w 944073"/>
              <a:gd name="connsiteY3" fmla="*/ 533113 h 882162"/>
              <a:gd name="connsiteX4" fmla="*/ 542034 w 944073"/>
              <a:gd name="connsiteY4" fmla="*/ 783633 h 882162"/>
              <a:gd name="connsiteX5" fmla="*/ 842659 w 944073"/>
              <a:gd name="connsiteY5" fmla="*/ 833737 h 882162"/>
              <a:gd name="connsiteX6" fmla="*/ 917815 w 944073"/>
              <a:gd name="connsiteY6" fmla="*/ 107228 h 882162"/>
              <a:gd name="connsiteX7" fmla="*/ 454352 w 944073"/>
              <a:gd name="connsiteY7" fmla="*/ 7020 h 88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073" h="882162">
                <a:moveTo>
                  <a:pt x="454352" y="7020"/>
                </a:moveTo>
                <a:cubicBezTo>
                  <a:pt x="304040" y="-3418"/>
                  <a:pt x="70220" y="-9681"/>
                  <a:pt x="15941" y="44598"/>
                </a:cubicBezTo>
                <a:cubicBezTo>
                  <a:pt x="-38338" y="98877"/>
                  <a:pt x="57694" y="251277"/>
                  <a:pt x="128675" y="332696"/>
                </a:cubicBezTo>
                <a:cubicBezTo>
                  <a:pt x="199656" y="414115"/>
                  <a:pt x="372933" y="457957"/>
                  <a:pt x="441826" y="533113"/>
                </a:cubicBezTo>
                <a:cubicBezTo>
                  <a:pt x="510719" y="608269"/>
                  <a:pt x="475229" y="733529"/>
                  <a:pt x="542034" y="783633"/>
                </a:cubicBezTo>
                <a:cubicBezTo>
                  <a:pt x="608839" y="833737"/>
                  <a:pt x="780029" y="946471"/>
                  <a:pt x="842659" y="833737"/>
                </a:cubicBezTo>
                <a:cubicBezTo>
                  <a:pt x="905289" y="721003"/>
                  <a:pt x="986708" y="240839"/>
                  <a:pt x="917815" y="107228"/>
                </a:cubicBezTo>
                <a:cubicBezTo>
                  <a:pt x="848922" y="-26383"/>
                  <a:pt x="604664" y="17458"/>
                  <a:pt x="454352" y="7020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F83AD-BABF-244A-B53B-C2CB873FD3D4}"/>
              </a:ext>
            </a:extLst>
          </p:cNvPr>
          <p:cNvSpPr/>
          <p:nvPr/>
        </p:nvSpPr>
        <p:spPr>
          <a:xfrm>
            <a:off x="4122056" y="2523238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21B628-4B9C-7749-BF23-FA1D085E956F}"/>
              </a:ext>
            </a:extLst>
          </p:cNvPr>
          <p:cNvSpPr/>
          <p:nvPr/>
        </p:nvSpPr>
        <p:spPr>
          <a:xfrm>
            <a:off x="5808900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CD59E1-D3A8-4246-8269-4F2F276B1E0B}"/>
              </a:ext>
            </a:extLst>
          </p:cNvPr>
          <p:cNvSpPr/>
          <p:nvPr/>
        </p:nvSpPr>
        <p:spPr>
          <a:xfrm>
            <a:off x="6268196" y="2548290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7FD1C-19F2-584F-97D6-FE436589CCCE}"/>
              </a:ext>
            </a:extLst>
          </p:cNvPr>
          <p:cNvSpPr/>
          <p:nvPr/>
        </p:nvSpPr>
        <p:spPr>
          <a:xfrm>
            <a:off x="8370324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FE97027-CA1B-4842-9EE7-E28750BA4365}"/>
              </a:ext>
            </a:extLst>
          </p:cNvPr>
          <p:cNvSpPr/>
          <p:nvPr/>
        </p:nvSpPr>
        <p:spPr>
          <a:xfrm>
            <a:off x="3434571" y="2450742"/>
            <a:ext cx="874611" cy="882211"/>
          </a:xfrm>
          <a:custGeom>
            <a:avLst/>
            <a:gdLst>
              <a:gd name="connsiteX0" fmla="*/ 548706 w 874611"/>
              <a:gd name="connsiteY0" fmla="*/ 16885 h 882211"/>
              <a:gd name="connsiteX1" fmla="*/ 197977 w 874611"/>
              <a:gd name="connsiteY1" fmla="*/ 279932 h 882211"/>
              <a:gd name="connsiteX2" fmla="*/ 10087 w 874611"/>
              <a:gd name="connsiteY2" fmla="*/ 755921 h 882211"/>
              <a:gd name="connsiteX3" fmla="*/ 498602 w 874611"/>
              <a:gd name="connsiteY3" fmla="*/ 881181 h 882211"/>
              <a:gd name="connsiteX4" fmla="*/ 874382 w 874611"/>
              <a:gd name="connsiteY4" fmla="*/ 755921 h 882211"/>
              <a:gd name="connsiteX5" fmla="*/ 548706 w 874611"/>
              <a:gd name="connsiteY5" fmla="*/ 16885 h 8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4611" h="882211">
                <a:moveTo>
                  <a:pt x="548706" y="16885"/>
                </a:moveTo>
                <a:cubicBezTo>
                  <a:pt x="435972" y="-62446"/>
                  <a:pt x="287747" y="156759"/>
                  <a:pt x="197977" y="279932"/>
                </a:cubicBezTo>
                <a:cubicBezTo>
                  <a:pt x="108207" y="403105"/>
                  <a:pt x="-40017" y="655713"/>
                  <a:pt x="10087" y="755921"/>
                </a:cubicBezTo>
                <a:cubicBezTo>
                  <a:pt x="60191" y="856129"/>
                  <a:pt x="354553" y="881181"/>
                  <a:pt x="498602" y="881181"/>
                </a:cubicBezTo>
                <a:cubicBezTo>
                  <a:pt x="642651" y="881181"/>
                  <a:pt x="866031" y="902058"/>
                  <a:pt x="874382" y="755921"/>
                </a:cubicBezTo>
                <a:cubicBezTo>
                  <a:pt x="882733" y="609784"/>
                  <a:pt x="661440" y="96216"/>
                  <a:pt x="548706" y="16885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3B6E9C0-C134-CC46-8E75-941A4A78DB79}"/>
              </a:ext>
            </a:extLst>
          </p:cNvPr>
          <p:cNvSpPr/>
          <p:nvPr/>
        </p:nvSpPr>
        <p:spPr>
          <a:xfrm>
            <a:off x="7365295" y="2392204"/>
            <a:ext cx="1131794" cy="1533591"/>
          </a:xfrm>
          <a:custGeom>
            <a:avLst/>
            <a:gdLst>
              <a:gd name="connsiteX0" fmla="*/ 789149 w 1131794"/>
              <a:gd name="connsiteY0" fmla="*/ 62897 h 1533591"/>
              <a:gd name="connsiteX1" fmla="*/ 513576 w 1131794"/>
              <a:gd name="connsiteY1" fmla="*/ 163106 h 1533591"/>
              <a:gd name="connsiteX2" fmla="*/ 9 w 1131794"/>
              <a:gd name="connsiteY2" fmla="*/ 1328026 h 1533591"/>
              <a:gd name="connsiteX3" fmla="*/ 501050 w 1131794"/>
              <a:gd name="connsiteY3" fmla="*/ 1528443 h 1533591"/>
              <a:gd name="connsiteX4" fmla="*/ 1027143 w 1131794"/>
              <a:gd name="connsiteY4" fmla="*/ 1265396 h 1533591"/>
              <a:gd name="connsiteX5" fmla="*/ 1114826 w 1131794"/>
              <a:gd name="connsiteY5" fmla="*/ 676673 h 1533591"/>
              <a:gd name="connsiteX6" fmla="*/ 789149 w 1131794"/>
              <a:gd name="connsiteY6" fmla="*/ 62897 h 153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794" h="1533591">
                <a:moveTo>
                  <a:pt x="789149" y="62897"/>
                </a:moveTo>
                <a:cubicBezTo>
                  <a:pt x="688941" y="-22697"/>
                  <a:pt x="645099" y="-47749"/>
                  <a:pt x="513576" y="163106"/>
                </a:cubicBezTo>
                <a:cubicBezTo>
                  <a:pt x="382053" y="373961"/>
                  <a:pt x="2097" y="1100470"/>
                  <a:pt x="9" y="1328026"/>
                </a:cubicBezTo>
                <a:cubicBezTo>
                  <a:pt x="-2079" y="1555582"/>
                  <a:pt x="329861" y="1538881"/>
                  <a:pt x="501050" y="1528443"/>
                </a:cubicBezTo>
                <a:cubicBezTo>
                  <a:pt x="672239" y="1518005"/>
                  <a:pt x="924847" y="1407358"/>
                  <a:pt x="1027143" y="1265396"/>
                </a:cubicBezTo>
                <a:cubicBezTo>
                  <a:pt x="1129439" y="1123434"/>
                  <a:pt x="1152404" y="875002"/>
                  <a:pt x="1114826" y="676673"/>
                </a:cubicBezTo>
                <a:cubicBezTo>
                  <a:pt x="1077248" y="478344"/>
                  <a:pt x="889357" y="148491"/>
                  <a:pt x="789149" y="62897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D4F8BF-8733-3347-987F-4F2E479F8D9C}"/>
              </a:ext>
            </a:extLst>
          </p:cNvPr>
          <p:cNvSpPr/>
          <p:nvPr/>
        </p:nvSpPr>
        <p:spPr>
          <a:xfrm>
            <a:off x="643389" y="1951356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034EE-FAF4-664F-ADC3-6BB6339B514F}"/>
              </a:ext>
            </a:extLst>
          </p:cNvPr>
          <p:cNvSpPr/>
          <p:nvPr/>
        </p:nvSpPr>
        <p:spPr>
          <a:xfrm>
            <a:off x="1384511" y="1940918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F50711-049B-8A40-9F4C-D5DE52C3D818}"/>
              </a:ext>
            </a:extLst>
          </p:cNvPr>
          <p:cNvSpPr/>
          <p:nvPr/>
        </p:nvSpPr>
        <p:spPr>
          <a:xfrm>
            <a:off x="2188263" y="1930480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89A7F7-AF8C-3D48-A0DF-2A020262CAA5}"/>
              </a:ext>
            </a:extLst>
          </p:cNvPr>
          <p:cNvSpPr/>
          <p:nvPr/>
        </p:nvSpPr>
        <p:spPr>
          <a:xfrm>
            <a:off x="2816651" y="1920042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DFD5F7-E98E-CA4E-8D0C-5C59F93F2DF2}"/>
              </a:ext>
            </a:extLst>
          </p:cNvPr>
          <p:cNvSpPr/>
          <p:nvPr/>
        </p:nvSpPr>
        <p:spPr>
          <a:xfrm>
            <a:off x="3445039" y="1909604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BAB9ED-3CC4-C54F-A9C7-3667D26B2091}"/>
              </a:ext>
            </a:extLst>
          </p:cNvPr>
          <p:cNvSpPr/>
          <p:nvPr/>
        </p:nvSpPr>
        <p:spPr>
          <a:xfrm>
            <a:off x="4123531" y="1899166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516E7A-A036-9D46-AF3B-1B1390A87D86}"/>
              </a:ext>
            </a:extLst>
          </p:cNvPr>
          <p:cNvSpPr/>
          <p:nvPr/>
        </p:nvSpPr>
        <p:spPr>
          <a:xfrm>
            <a:off x="4827075" y="1901254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936AA4-B915-8E48-A134-502E4CB96121}"/>
              </a:ext>
            </a:extLst>
          </p:cNvPr>
          <p:cNvSpPr/>
          <p:nvPr/>
        </p:nvSpPr>
        <p:spPr>
          <a:xfrm>
            <a:off x="5518093" y="1915868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0EF7D4-7742-6945-88F6-23F07871E55B}"/>
              </a:ext>
            </a:extLst>
          </p:cNvPr>
          <p:cNvSpPr/>
          <p:nvPr/>
        </p:nvSpPr>
        <p:spPr>
          <a:xfrm>
            <a:off x="6096377" y="1930482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1D36C4-08C6-864B-84B3-91CD04BEED7C}"/>
              </a:ext>
            </a:extLst>
          </p:cNvPr>
          <p:cNvSpPr/>
          <p:nvPr/>
        </p:nvSpPr>
        <p:spPr>
          <a:xfrm>
            <a:off x="6737291" y="1932570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53EFA4-7D15-7B4C-A2E5-479989C83704}"/>
              </a:ext>
            </a:extLst>
          </p:cNvPr>
          <p:cNvSpPr/>
          <p:nvPr/>
        </p:nvSpPr>
        <p:spPr>
          <a:xfrm>
            <a:off x="7541043" y="1934658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BCB5D9-1239-C24C-8E36-42BBA01224CE}"/>
              </a:ext>
            </a:extLst>
          </p:cNvPr>
          <p:cNvSpPr/>
          <p:nvPr/>
        </p:nvSpPr>
        <p:spPr>
          <a:xfrm>
            <a:off x="8294691" y="1936746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B02C69-5C0A-FA4E-AAE0-C21493695413}"/>
              </a:ext>
            </a:extLst>
          </p:cNvPr>
          <p:cNvSpPr/>
          <p:nvPr/>
        </p:nvSpPr>
        <p:spPr>
          <a:xfrm>
            <a:off x="1395865" y="2403947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0031CD-6FE9-5F4E-8CB4-B3BA4C33C215}"/>
              </a:ext>
            </a:extLst>
          </p:cNvPr>
          <p:cNvSpPr/>
          <p:nvPr/>
        </p:nvSpPr>
        <p:spPr>
          <a:xfrm>
            <a:off x="2199617" y="2418561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A3C997-C6DE-ED43-A2D2-47F88C5558CC}"/>
              </a:ext>
            </a:extLst>
          </p:cNvPr>
          <p:cNvSpPr/>
          <p:nvPr/>
        </p:nvSpPr>
        <p:spPr>
          <a:xfrm>
            <a:off x="3867663" y="2370545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9BDD60-3877-9F4B-A3B9-013CD39C3A87}"/>
              </a:ext>
            </a:extLst>
          </p:cNvPr>
          <p:cNvSpPr/>
          <p:nvPr/>
        </p:nvSpPr>
        <p:spPr>
          <a:xfrm>
            <a:off x="4320687" y="2385159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5C03C1-4FA0-7042-9326-21E78F977A65}"/>
              </a:ext>
            </a:extLst>
          </p:cNvPr>
          <p:cNvSpPr/>
          <p:nvPr/>
        </p:nvSpPr>
        <p:spPr>
          <a:xfrm>
            <a:off x="5525271" y="2437351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C49C0C-5B13-D347-B33D-297FBE6F7B47}"/>
              </a:ext>
            </a:extLst>
          </p:cNvPr>
          <p:cNvSpPr/>
          <p:nvPr/>
        </p:nvSpPr>
        <p:spPr>
          <a:xfrm>
            <a:off x="5928191" y="2451965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43A609-7932-B740-9D7E-7F7A02C7A971}"/>
              </a:ext>
            </a:extLst>
          </p:cNvPr>
          <p:cNvSpPr/>
          <p:nvPr/>
        </p:nvSpPr>
        <p:spPr>
          <a:xfrm>
            <a:off x="6393741" y="2466579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D8082D-F69B-484D-B4A5-6DCE41311D74}"/>
              </a:ext>
            </a:extLst>
          </p:cNvPr>
          <p:cNvSpPr/>
          <p:nvPr/>
        </p:nvSpPr>
        <p:spPr>
          <a:xfrm>
            <a:off x="7999157" y="2355933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74CCC2-96DE-FA45-B263-5267ABB41332}"/>
              </a:ext>
            </a:extLst>
          </p:cNvPr>
          <p:cNvSpPr/>
          <p:nvPr/>
        </p:nvSpPr>
        <p:spPr>
          <a:xfrm>
            <a:off x="8477233" y="2420651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35051A-D5CC-8E41-8674-1153BE1B5442}"/>
              </a:ext>
            </a:extLst>
          </p:cNvPr>
          <p:cNvSpPr/>
          <p:nvPr/>
        </p:nvSpPr>
        <p:spPr>
          <a:xfrm>
            <a:off x="5912529" y="2910748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58A4DB-388E-9546-8971-545F6934A12E}"/>
              </a:ext>
            </a:extLst>
          </p:cNvPr>
          <p:cNvSpPr/>
          <p:nvPr/>
        </p:nvSpPr>
        <p:spPr>
          <a:xfrm>
            <a:off x="6365553" y="2937888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DF9A5-BD65-6D47-B07C-E2FE9C4C21CB}"/>
              </a:ext>
            </a:extLst>
          </p:cNvPr>
          <p:cNvSpPr/>
          <p:nvPr/>
        </p:nvSpPr>
        <p:spPr>
          <a:xfrm>
            <a:off x="3726807" y="5531120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0CAAD1-1E83-3F43-BAE3-3E3465B1E093}"/>
              </a:ext>
            </a:extLst>
          </p:cNvPr>
          <p:cNvSpPr/>
          <p:nvPr/>
        </p:nvSpPr>
        <p:spPr>
          <a:xfrm>
            <a:off x="2016095" y="3024177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24846B-BFAB-214C-9346-6BBBFF105C9B}"/>
              </a:ext>
            </a:extLst>
          </p:cNvPr>
          <p:cNvSpPr/>
          <p:nvPr/>
        </p:nvSpPr>
        <p:spPr>
          <a:xfrm>
            <a:off x="4253664" y="1122268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B8150A-FB7B-354A-BE32-F79BC2CB8C36}"/>
              </a:ext>
            </a:extLst>
          </p:cNvPr>
          <p:cNvSpPr/>
          <p:nvPr/>
        </p:nvSpPr>
        <p:spPr>
          <a:xfrm>
            <a:off x="4443346" y="1172857"/>
            <a:ext cx="127604" cy="1353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" grpId="0" animBg="1"/>
      <p:bldP spid="9" grpId="0" animBg="1"/>
      <p:bldP spid="27" grpId="0" animBg="1"/>
      <p:bldP spid="28" grpId="0" animBg="1"/>
      <p:bldP spid="28" grpId="1" animBg="1"/>
      <p:bldP spid="29" grpId="0" animBg="1"/>
      <p:bldP spid="10" grpId="0" animBg="1"/>
      <p:bldP spid="31" grpId="0" animBg="1"/>
      <p:bldP spid="32" grpId="0" animBg="1"/>
      <p:bldP spid="33" grpId="0" animBg="1"/>
      <p:bldP spid="34" grpId="0" animBg="1"/>
      <p:bldP spid="22" grpId="0" animBg="1"/>
      <p:bldP spid="23" grpId="0" animBg="1"/>
      <p:bldP spid="2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26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Name Servers (Examples)</a:t>
            </a:r>
          </a:p>
        </p:txBody>
      </p:sp>
      <p:pic>
        <p:nvPicPr>
          <p:cNvPr id="2" name="Picture 1" descr="InternetDomai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" y="968864"/>
            <a:ext cx="8461935" cy="3357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6DE797-D8F7-2B4B-8F4A-92DD7C619ADB}"/>
              </a:ext>
            </a:extLst>
          </p:cNvPr>
          <p:cNvSpPr/>
          <p:nvPr/>
        </p:nvSpPr>
        <p:spPr>
          <a:xfrm>
            <a:off x="443650" y="204145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88E13-A631-094D-A720-9DB7449E8413}"/>
              </a:ext>
            </a:extLst>
          </p:cNvPr>
          <p:cNvSpPr/>
          <p:nvPr/>
        </p:nvSpPr>
        <p:spPr>
          <a:xfrm>
            <a:off x="1191470" y="204499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BF18ED-AAD8-A34D-B495-7FEF7BA6418E}"/>
              </a:ext>
            </a:extLst>
          </p:cNvPr>
          <p:cNvSpPr/>
          <p:nvPr/>
        </p:nvSpPr>
        <p:spPr>
          <a:xfrm>
            <a:off x="2024350" y="202727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B46E01-937C-A64C-9A08-58D7F8407A3F}"/>
              </a:ext>
            </a:extLst>
          </p:cNvPr>
          <p:cNvSpPr/>
          <p:nvPr/>
        </p:nvSpPr>
        <p:spPr>
          <a:xfrm>
            <a:off x="2644580" y="203082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650A3D-587B-744C-AAF3-45F66C61E06F}"/>
              </a:ext>
            </a:extLst>
          </p:cNvPr>
          <p:cNvSpPr/>
          <p:nvPr/>
        </p:nvSpPr>
        <p:spPr>
          <a:xfrm>
            <a:off x="3200391" y="2013101"/>
            <a:ext cx="641494" cy="2964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8B09C-4A68-8F46-A1BC-FC055BC607FD}"/>
              </a:ext>
            </a:extLst>
          </p:cNvPr>
          <p:cNvSpPr/>
          <p:nvPr/>
        </p:nvSpPr>
        <p:spPr>
          <a:xfrm>
            <a:off x="3927570" y="203791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B6FAD-E0A6-0948-BE7F-8F1D1D66775E}"/>
              </a:ext>
            </a:extLst>
          </p:cNvPr>
          <p:cNvSpPr/>
          <p:nvPr/>
        </p:nvSpPr>
        <p:spPr>
          <a:xfrm>
            <a:off x="4632860" y="204145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8D011-A04E-EB46-8030-AA283B48CB6D}"/>
              </a:ext>
            </a:extLst>
          </p:cNvPr>
          <p:cNvSpPr/>
          <p:nvPr/>
        </p:nvSpPr>
        <p:spPr>
          <a:xfrm>
            <a:off x="5316885" y="204500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7ABD27-4D60-AA4D-A9A6-35015EA0D3DA}"/>
              </a:ext>
            </a:extLst>
          </p:cNvPr>
          <p:cNvSpPr/>
          <p:nvPr/>
        </p:nvSpPr>
        <p:spPr>
          <a:xfrm>
            <a:off x="5894585" y="204854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AF47A-7799-8549-87FA-907B4559F7E4}"/>
              </a:ext>
            </a:extLst>
          </p:cNvPr>
          <p:cNvSpPr/>
          <p:nvPr/>
        </p:nvSpPr>
        <p:spPr>
          <a:xfrm>
            <a:off x="6536080" y="203082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69D90-0C13-874B-9B2C-4DF44F2EFD85}"/>
              </a:ext>
            </a:extLst>
          </p:cNvPr>
          <p:cNvSpPr/>
          <p:nvPr/>
        </p:nvSpPr>
        <p:spPr>
          <a:xfrm>
            <a:off x="7326430" y="203437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46491D-F8F6-614A-9204-E8BB1F1D510A}"/>
              </a:ext>
            </a:extLst>
          </p:cNvPr>
          <p:cNvSpPr/>
          <p:nvPr/>
        </p:nvSpPr>
        <p:spPr>
          <a:xfrm>
            <a:off x="8095515" y="203791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FC9B67-7AFC-0946-9B81-3BE950C9E428}"/>
              </a:ext>
            </a:extLst>
          </p:cNvPr>
          <p:cNvSpPr/>
          <p:nvPr/>
        </p:nvSpPr>
        <p:spPr>
          <a:xfrm>
            <a:off x="1177400" y="2479860"/>
            <a:ext cx="515479" cy="915484"/>
          </a:xfrm>
          <a:custGeom>
            <a:avLst/>
            <a:gdLst>
              <a:gd name="connsiteX0" fmla="*/ 263093 w 515479"/>
              <a:gd name="connsiteY0" fmla="*/ 293 h 915484"/>
              <a:gd name="connsiteX1" fmla="*/ 37625 w 515479"/>
              <a:gd name="connsiteY1" fmla="*/ 163132 h 915484"/>
              <a:gd name="connsiteX2" fmla="*/ 25099 w 515479"/>
              <a:gd name="connsiteY2" fmla="*/ 764381 h 915484"/>
              <a:gd name="connsiteX3" fmla="*/ 288145 w 515479"/>
              <a:gd name="connsiteY3" fmla="*/ 914693 h 915484"/>
              <a:gd name="connsiteX4" fmla="*/ 476036 w 515479"/>
              <a:gd name="connsiteY4" fmla="*/ 789433 h 915484"/>
              <a:gd name="connsiteX5" fmla="*/ 501088 w 515479"/>
              <a:gd name="connsiteY5" fmla="*/ 188184 h 915484"/>
              <a:gd name="connsiteX6" fmla="*/ 263093 w 515479"/>
              <a:gd name="connsiteY6" fmla="*/ 293 h 91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79" h="915484">
                <a:moveTo>
                  <a:pt x="263093" y="293"/>
                </a:moveTo>
                <a:cubicBezTo>
                  <a:pt x="185849" y="-3882"/>
                  <a:pt x="77291" y="35784"/>
                  <a:pt x="37625" y="163132"/>
                </a:cubicBezTo>
                <a:cubicBezTo>
                  <a:pt x="-2041" y="290480"/>
                  <a:pt x="-16654" y="639121"/>
                  <a:pt x="25099" y="764381"/>
                </a:cubicBezTo>
                <a:cubicBezTo>
                  <a:pt x="66852" y="889641"/>
                  <a:pt x="212989" y="910518"/>
                  <a:pt x="288145" y="914693"/>
                </a:cubicBezTo>
                <a:cubicBezTo>
                  <a:pt x="363301" y="918868"/>
                  <a:pt x="440546" y="910518"/>
                  <a:pt x="476036" y="789433"/>
                </a:cubicBezTo>
                <a:cubicBezTo>
                  <a:pt x="511526" y="668348"/>
                  <a:pt x="530315" y="317620"/>
                  <a:pt x="501088" y="188184"/>
                </a:cubicBezTo>
                <a:cubicBezTo>
                  <a:pt x="471861" y="58748"/>
                  <a:pt x="340337" y="4468"/>
                  <a:pt x="263093" y="293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3B0E-4229-C548-BC5D-B514C21F827D}"/>
              </a:ext>
            </a:extLst>
          </p:cNvPr>
          <p:cNvSpPr/>
          <p:nvPr/>
        </p:nvSpPr>
        <p:spPr>
          <a:xfrm>
            <a:off x="5364244" y="2561794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6E56873-8437-494B-96A0-1982CCD9BDC6}"/>
              </a:ext>
            </a:extLst>
          </p:cNvPr>
          <p:cNvSpPr/>
          <p:nvPr/>
        </p:nvSpPr>
        <p:spPr>
          <a:xfrm>
            <a:off x="5792216" y="3002292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EBBD843-E6D7-804A-98BA-58B2E91E4DB4}"/>
              </a:ext>
            </a:extLst>
          </p:cNvPr>
          <p:cNvSpPr/>
          <p:nvPr/>
        </p:nvSpPr>
        <p:spPr>
          <a:xfrm>
            <a:off x="6220188" y="3041958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E0AC880-C8EE-384E-B06D-9AF384993D41}"/>
              </a:ext>
            </a:extLst>
          </p:cNvPr>
          <p:cNvSpPr/>
          <p:nvPr/>
        </p:nvSpPr>
        <p:spPr>
          <a:xfrm>
            <a:off x="1807876" y="3095427"/>
            <a:ext cx="451634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4383F06-AB7D-1849-AD5C-A5437D581725}"/>
              </a:ext>
            </a:extLst>
          </p:cNvPr>
          <p:cNvSpPr/>
          <p:nvPr/>
        </p:nvSpPr>
        <p:spPr>
          <a:xfrm>
            <a:off x="1812859" y="2523238"/>
            <a:ext cx="944073" cy="882162"/>
          </a:xfrm>
          <a:custGeom>
            <a:avLst/>
            <a:gdLst>
              <a:gd name="connsiteX0" fmla="*/ 454352 w 944073"/>
              <a:gd name="connsiteY0" fmla="*/ 7020 h 882162"/>
              <a:gd name="connsiteX1" fmla="*/ 15941 w 944073"/>
              <a:gd name="connsiteY1" fmla="*/ 44598 h 882162"/>
              <a:gd name="connsiteX2" fmla="*/ 128675 w 944073"/>
              <a:gd name="connsiteY2" fmla="*/ 332696 h 882162"/>
              <a:gd name="connsiteX3" fmla="*/ 441826 w 944073"/>
              <a:gd name="connsiteY3" fmla="*/ 533113 h 882162"/>
              <a:gd name="connsiteX4" fmla="*/ 542034 w 944073"/>
              <a:gd name="connsiteY4" fmla="*/ 783633 h 882162"/>
              <a:gd name="connsiteX5" fmla="*/ 842659 w 944073"/>
              <a:gd name="connsiteY5" fmla="*/ 833737 h 882162"/>
              <a:gd name="connsiteX6" fmla="*/ 917815 w 944073"/>
              <a:gd name="connsiteY6" fmla="*/ 107228 h 882162"/>
              <a:gd name="connsiteX7" fmla="*/ 454352 w 944073"/>
              <a:gd name="connsiteY7" fmla="*/ 7020 h 88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073" h="882162">
                <a:moveTo>
                  <a:pt x="454352" y="7020"/>
                </a:moveTo>
                <a:cubicBezTo>
                  <a:pt x="304040" y="-3418"/>
                  <a:pt x="70220" y="-9681"/>
                  <a:pt x="15941" y="44598"/>
                </a:cubicBezTo>
                <a:cubicBezTo>
                  <a:pt x="-38338" y="98877"/>
                  <a:pt x="57694" y="251277"/>
                  <a:pt x="128675" y="332696"/>
                </a:cubicBezTo>
                <a:cubicBezTo>
                  <a:pt x="199656" y="414115"/>
                  <a:pt x="372933" y="457957"/>
                  <a:pt x="441826" y="533113"/>
                </a:cubicBezTo>
                <a:cubicBezTo>
                  <a:pt x="510719" y="608269"/>
                  <a:pt x="475229" y="733529"/>
                  <a:pt x="542034" y="783633"/>
                </a:cubicBezTo>
                <a:cubicBezTo>
                  <a:pt x="608839" y="833737"/>
                  <a:pt x="780029" y="946471"/>
                  <a:pt x="842659" y="833737"/>
                </a:cubicBezTo>
                <a:cubicBezTo>
                  <a:pt x="905289" y="721003"/>
                  <a:pt x="986708" y="240839"/>
                  <a:pt x="917815" y="107228"/>
                </a:cubicBezTo>
                <a:cubicBezTo>
                  <a:pt x="848922" y="-26383"/>
                  <a:pt x="604664" y="17458"/>
                  <a:pt x="454352" y="7020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F83AD-BABF-244A-B53B-C2CB873FD3D4}"/>
              </a:ext>
            </a:extLst>
          </p:cNvPr>
          <p:cNvSpPr/>
          <p:nvPr/>
        </p:nvSpPr>
        <p:spPr>
          <a:xfrm>
            <a:off x="4122056" y="2523238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21B628-4B9C-7749-BF23-FA1D085E956F}"/>
              </a:ext>
            </a:extLst>
          </p:cNvPr>
          <p:cNvSpPr/>
          <p:nvPr/>
        </p:nvSpPr>
        <p:spPr>
          <a:xfrm>
            <a:off x="5808900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CD59E1-D3A8-4246-8269-4F2F276B1E0B}"/>
              </a:ext>
            </a:extLst>
          </p:cNvPr>
          <p:cNvSpPr/>
          <p:nvPr/>
        </p:nvSpPr>
        <p:spPr>
          <a:xfrm>
            <a:off x="6268196" y="2548290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7FD1C-19F2-584F-97D6-FE436589CCCE}"/>
              </a:ext>
            </a:extLst>
          </p:cNvPr>
          <p:cNvSpPr/>
          <p:nvPr/>
        </p:nvSpPr>
        <p:spPr>
          <a:xfrm>
            <a:off x="8370324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FE97027-CA1B-4842-9EE7-E28750BA4365}"/>
              </a:ext>
            </a:extLst>
          </p:cNvPr>
          <p:cNvSpPr/>
          <p:nvPr/>
        </p:nvSpPr>
        <p:spPr>
          <a:xfrm>
            <a:off x="3434571" y="2450742"/>
            <a:ext cx="874611" cy="882211"/>
          </a:xfrm>
          <a:custGeom>
            <a:avLst/>
            <a:gdLst>
              <a:gd name="connsiteX0" fmla="*/ 548706 w 874611"/>
              <a:gd name="connsiteY0" fmla="*/ 16885 h 882211"/>
              <a:gd name="connsiteX1" fmla="*/ 197977 w 874611"/>
              <a:gd name="connsiteY1" fmla="*/ 279932 h 882211"/>
              <a:gd name="connsiteX2" fmla="*/ 10087 w 874611"/>
              <a:gd name="connsiteY2" fmla="*/ 755921 h 882211"/>
              <a:gd name="connsiteX3" fmla="*/ 498602 w 874611"/>
              <a:gd name="connsiteY3" fmla="*/ 881181 h 882211"/>
              <a:gd name="connsiteX4" fmla="*/ 874382 w 874611"/>
              <a:gd name="connsiteY4" fmla="*/ 755921 h 882211"/>
              <a:gd name="connsiteX5" fmla="*/ 548706 w 874611"/>
              <a:gd name="connsiteY5" fmla="*/ 16885 h 8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4611" h="882211">
                <a:moveTo>
                  <a:pt x="548706" y="16885"/>
                </a:moveTo>
                <a:cubicBezTo>
                  <a:pt x="435972" y="-62446"/>
                  <a:pt x="287747" y="156759"/>
                  <a:pt x="197977" y="279932"/>
                </a:cubicBezTo>
                <a:cubicBezTo>
                  <a:pt x="108207" y="403105"/>
                  <a:pt x="-40017" y="655713"/>
                  <a:pt x="10087" y="755921"/>
                </a:cubicBezTo>
                <a:cubicBezTo>
                  <a:pt x="60191" y="856129"/>
                  <a:pt x="354553" y="881181"/>
                  <a:pt x="498602" y="881181"/>
                </a:cubicBezTo>
                <a:cubicBezTo>
                  <a:pt x="642651" y="881181"/>
                  <a:pt x="866031" y="902058"/>
                  <a:pt x="874382" y="755921"/>
                </a:cubicBezTo>
                <a:cubicBezTo>
                  <a:pt x="882733" y="609784"/>
                  <a:pt x="661440" y="96216"/>
                  <a:pt x="548706" y="16885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3B6E9C0-C134-CC46-8E75-941A4A78DB79}"/>
              </a:ext>
            </a:extLst>
          </p:cNvPr>
          <p:cNvSpPr/>
          <p:nvPr/>
        </p:nvSpPr>
        <p:spPr>
          <a:xfrm>
            <a:off x="7365295" y="2392204"/>
            <a:ext cx="1131794" cy="1533591"/>
          </a:xfrm>
          <a:custGeom>
            <a:avLst/>
            <a:gdLst>
              <a:gd name="connsiteX0" fmla="*/ 789149 w 1131794"/>
              <a:gd name="connsiteY0" fmla="*/ 62897 h 1533591"/>
              <a:gd name="connsiteX1" fmla="*/ 513576 w 1131794"/>
              <a:gd name="connsiteY1" fmla="*/ 163106 h 1533591"/>
              <a:gd name="connsiteX2" fmla="*/ 9 w 1131794"/>
              <a:gd name="connsiteY2" fmla="*/ 1328026 h 1533591"/>
              <a:gd name="connsiteX3" fmla="*/ 501050 w 1131794"/>
              <a:gd name="connsiteY3" fmla="*/ 1528443 h 1533591"/>
              <a:gd name="connsiteX4" fmla="*/ 1027143 w 1131794"/>
              <a:gd name="connsiteY4" fmla="*/ 1265396 h 1533591"/>
              <a:gd name="connsiteX5" fmla="*/ 1114826 w 1131794"/>
              <a:gd name="connsiteY5" fmla="*/ 676673 h 1533591"/>
              <a:gd name="connsiteX6" fmla="*/ 789149 w 1131794"/>
              <a:gd name="connsiteY6" fmla="*/ 62897 h 153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794" h="1533591">
                <a:moveTo>
                  <a:pt x="789149" y="62897"/>
                </a:moveTo>
                <a:cubicBezTo>
                  <a:pt x="688941" y="-22697"/>
                  <a:pt x="645099" y="-47749"/>
                  <a:pt x="513576" y="163106"/>
                </a:cubicBezTo>
                <a:cubicBezTo>
                  <a:pt x="382053" y="373961"/>
                  <a:pt x="2097" y="1100470"/>
                  <a:pt x="9" y="1328026"/>
                </a:cubicBezTo>
                <a:cubicBezTo>
                  <a:pt x="-2079" y="1555582"/>
                  <a:pt x="329861" y="1538881"/>
                  <a:pt x="501050" y="1528443"/>
                </a:cubicBezTo>
                <a:cubicBezTo>
                  <a:pt x="672239" y="1518005"/>
                  <a:pt x="924847" y="1407358"/>
                  <a:pt x="1027143" y="1265396"/>
                </a:cubicBezTo>
                <a:cubicBezTo>
                  <a:pt x="1129439" y="1123434"/>
                  <a:pt x="1152404" y="875002"/>
                  <a:pt x="1114826" y="676673"/>
                </a:cubicBezTo>
                <a:cubicBezTo>
                  <a:pt x="1077248" y="478344"/>
                  <a:pt x="889357" y="148491"/>
                  <a:pt x="789149" y="62897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3A3F7-150A-364A-9D3C-AB0D34B98BEE}"/>
              </a:ext>
            </a:extLst>
          </p:cNvPr>
          <p:cNvSpPr txBox="1"/>
          <p:nvPr/>
        </p:nvSpPr>
        <p:spPr>
          <a:xfrm>
            <a:off x="2094764" y="177244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edu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050F95-AF7C-3941-81C4-5567983289E7}"/>
              </a:ext>
            </a:extLst>
          </p:cNvPr>
          <p:cNvSpPr txBox="1"/>
          <p:nvPr/>
        </p:nvSpPr>
        <p:spPr>
          <a:xfrm>
            <a:off x="2217319" y="273793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was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43183-F3A1-8B4D-AE62-8CA197ED000D}"/>
              </a:ext>
            </a:extLst>
          </p:cNvPr>
          <p:cNvSpPr txBox="1"/>
          <p:nvPr/>
        </p:nvSpPr>
        <p:spPr>
          <a:xfrm>
            <a:off x="1734848" y="327009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cs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AA0994-8359-1A45-9DAB-CE112AE5ADC3}"/>
              </a:ext>
            </a:extLst>
          </p:cNvPr>
          <p:cNvSpPr txBox="1"/>
          <p:nvPr/>
        </p:nvSpPr>
        <p:spPr>
          <a:xfrm>
            <a:off x="7941972" y="320332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vu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B1E82-5466-0E40-8A03-7958ACF68B61}"/>
              </a:ext>
            </a:extLst>
          </p:cNvPr>
          <p:cNvSpPr txBox="1"/>
          <p:nvPr/>
        </p:nvSpPr>
        <p:spPr>
          <a:xfrm>
            <a:off x="8116074" y="165499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nl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23FF3E-6723-8241-B69C-C61DC9D6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04460"/>
              </p:ext>
            </p:extLst>
          </p:nvPr>
        </p:nvGraphicFramePr>
        <p:xfrm>
          <a:off x="276413" y="4012577"/>
          <a:ext cx="8039936" cy="267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568">
                  <a:extLst>
                    <a:ext uri="{9D8B030D-6E8A-4147-A177-3AD203B41FA5}">
                      <a16:colId xmlns:a16="http://schemas.microsoft.com/office/drawing/2014/main" val="91453871"/>
                    </a:ext>
                  </a:extLst>
                </a:gridCol>
                <a:gridCol w="5197368">
                  <a:extLst>
                    <a:ext uri="{9D8B030D-6E8A-4147-A177-3AD203B41FA5}">
                      <a16:colId xmlns:a16="http://schemas.microsoft.com/office/drawing/2014/main" val="3029746679"/>
                    </a:ext>
                  </a:extLst>
                </a:gridCol>
              </a:tblGrid>
              <a:tr h="341935">
                <a:tc>
                  <a:txBody>
                    <a:bodyPr/>
                    <a:lstStyle/>
                    <a:p>
                      <a:r>
                        <a:rPr lang="en-US" dirty="0"/>
                        <a:t>Hosts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Servers to Inquire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3644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29315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735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host.eng.washington.edu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2799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host.cs.washington.edu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cs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5053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host.robot.cs.washington.edu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cs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163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host.filts.cs.vu.nl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root;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nl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vu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4377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host.uwa.edu.au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7752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74180F8D-0962-8743-9466-D91A5133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0" y="4442221"/>
            <a:ext cx="863600" cy="214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2049E4-A86E-B041-A610-F4B2E9C745E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68493" y="4735212"/>
            <a:ext cx="1439383" cy="2532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766318E-E513-AD4D-8691-B60CD9666D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43" y="4414684"/>
            <a:ext cx="873798" cy="24535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F529564-B1F8-034E-9F14-4173CFDCE7C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210649" y="4755445"/>
            <a:ext cx="839758" cy="23785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B9404D9-CC07-4644-A058-E1791E60034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49215" y="4789492"/>
            <a:ext cx="441689" cy="20589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F1757F-30E9-9949-BE92-F595116654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8" y="5058083"/>
            <a:ext cx="1873780" cy="22407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1AB51BC-DDF5-7E42-AE07-7A7CFB56D7E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48" y="5119469"/>
            <a:ext cx="934856" cy="20786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C9A0750-BE8D-EE44-A9F0-A62A639F3E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56" y="5090798"/>
            <a:ext cx="536164" cy="22386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6C5CACC-5E50-6147-8744-704B551349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54803" y="5414222"/>
            <a:ext cx="1739961" cy="26948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DD0D54-A169-6E44-AE4E-43D43720AF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210649" y="5455090"/>
            <a:ext cx="860962" cy="2058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D1A854B-7B41-9B46-9B3D-F46FC4B4902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070141" y="5454956"/>
            <a:ext cx="471166" cy="2058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443E1C4-FA00-6240-8420-230C273F415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554859" y="5454822"/>
            <a:ext cx="406039" cy="20589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1A3AACC-FF23-FF4D-A831-4E455581DB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9" y="5737089"/>
            <a:ext cx="2155687" cy="22469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FD3D9C5-05F7-5B4E-A5F4-8EF4C917A6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48" y="5757928"/>
            <a:ext cx="877932" cy="24903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8D872AA-C18A-B74F-B82E-7A7FC0DDD9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36" y="5748654"/>
            <a:ext cx="429040" cy="24903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D4E8379-1A9E-554B-BF58-13BD8BEDE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07" y="5739380"/>
            <a:ext cx="480465" cy="24903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F09D8F4-3153-1840-9B03-B18B4D4D9BA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17225" y="6067037"/>
            <a:ext cx="1739961" cy="269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B06B512-A91D-454F-87A5-60A2056EF1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210648" y="6117561"/>
            <a:ext cx="724729" cy="23879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47B7525-77B2-614D-AAC7-2B66B843703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918088" y="6067035"/>
            <a:ext cx="644656" cy="26881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9F04363-A0F5-0B4F-AC99-73B43D10F2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3" y="6403970"/>
            <a:ext cx="2155687" cy="22469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D01DF83-AFB7-C140-8736-DDE90D2F9D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18" y="6419964"/>
            <a:ext cx="2155687" cy="224693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10AA64DB-4CD4-2548-A35A-7933F4EFEF9D}"/>
              </a:ext>
            </a:extLst>
          </p:cNvPr>
          <p:cNvSpPr/>
          <p:nvPr/>
        </p:nvSpPr>
        <p:spPr>
          <a:xfrm>
            <a:off x="4253664" y="1122268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7AE810-72BA-D34E-B475-A3A32392DA26}"/>
              </a:ext>
            </a:extLst>
          </p:cNvPr>
          <p:cNvSpPr txBox="1"/>
          <p:nvPr/>
        </p:nvSpPr>
        <p:spPr>
          <a:xfrm>
            <a:off x="4818466" y="968864"/>
            <a:ext cx="65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3A0B9-33FA-0F4A-9D25-1CCFEC248809}"/>
              </a:ext>
            </a:extLst>
          </p:cNvPr>
          <p:cNvSpPr txBox="1"/>
          <p:nvPr/>
        </p:nvSpPr>
        <p:spPr>
          <a:xfrm>
            <a:off x="3957206" y="17467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org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D4A60C-B0F3-F048-9E9B-70AF3FD02579}"/>
              </a:ext>
            </a:extLst>
          </p:cNvPr>
          <p:cNvSpPr txBox="1"/>
          <p:nvPr/>
        </p:nvSpPr>
        <p:spPr>
          <a:xfrm>
            <a:off x="3550137" y="270643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acm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5" grpId="0"/>
      <p:bldP spid="66" grpId="0"/>
      <p:bldP spid="67" grpId="0"/>
      <p:bldP spid="68" grpId="0"/>
      <p:bldP spid="61" grpId="0"/>
      <p:bldP spid="62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27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Name Servers (Examples)</a:t>
            </a:r>
          </a:p>
        </p:txBody>
      </p:sp>
      <p:pic>
        <p:nvPicPr>
          <p:cNvPr id="2" name="Picture 1" descr="InternetDomainNam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" y="968864"/>
            <a:ext cx="8461935" cy="3357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6DE797-D8F7-2B4B-8F4A-92DD7C619ADB}"/>
              </a:ext>
            </a:extLst>
          </p:cNvPr>
          <p:cNvSpPr/>
          <p:nvPr/>
        </p:nvSpPr>
        <p:spPr>
          <a:xfrm>
            <a:off x="443650" y="204145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88E13-A631-094D-A720-9DB7449E8413}"/>
              </a:ext>
            </a:extLst>
          </p:cNvPr>
          <p:cNvSpPr/>
          <p:nvPr/>
        </p:nvSpPr>
        <p:spPr>
          <a:xfrm>
            <a:off x="1191470" y="204499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BF18ED-AAD8-A34D-B495-7FEF7BA6418E}"/>
              </a:ext>
            </a:extLst>
          </p:cNvPr>
          <p:cNvSpPr/>
          <p:nvPr/>
        </p:nvSpPr>
        <p:spPr>
          <a:xfrm>
            <a:off x="2024350" y="202727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B46E01-937C-A64C-9A08-58D7F8407A3F}"/>
              </a:ext>
            </a:extLst>
          </p:cNvPr>
          <p:cNvSpPr/>
          <p:nvPr/>
        </p:nvSpPr>
        <p:spPr>
          <a:xfrm>
            <a:off x="2644580" y="203082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650A3D-587B-744C-AAF3-45F66C61E06F}"/>
              </a:ext>
            </a:extLst>
          </p:cNvPr>
          <p:cNvSpPr/>
          <p:nvPr/>
        </p:nvSpPr>
        <p:spPr>
          <a:xfrm>
            <a:off x="3200391" y="2013101"/>
            <a:ext cx="641494" cy="2964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D8B09C-4A68-8F46-A1BC-FC055BC607FD}"/>
              </a:ext>
            </a:extLst>
          </p:cNvPr>
          <p:cNvSpPr/>
          <p:nvPr/>
        </p:nvSpPr>
        <p:spPr>
          <a:xfrm>
            <a:off x="3927570" y="203791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4B6FAD-E0A6-0948-BE7F-8F1D1D66775E}"/>
              </a:ext>
            </a:extLst>
          </p:cNvPr>
          <p:cNvSpPr/>
          <p:nvPr/>
        </p:nvSpPr>
        <p:spPr>
          <a:xfrm>
            <a:off x="4632860" y="204145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8D011-A04E-EB46-8030-AA283B48CB6D}"/>
              </a:ext>
            </a:extLst>
          </p:cNvPr>
          <p:cNvSpPr/>
          <p:nvPr/>
        </p:nvSpPr>
        <p:spPr>
          <a:xfrm>
            <a:off x="5316885" y="204500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7ABD27-4D60-AA4D-A9A6-35015EA0D3DA}"/>
              </a:ext>
            </a:extLst>
          </p:cNvPr>
          <p:cNvSpPr/>
          <p:nvPr/>
        </p:nvSpPr>
        <p:spPr>
          <a:xfrm>
            <a:off x="5894585" y="204854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AF47A-7799-8549-87FA-907B4559F7E4}"/>
              </a:ext>
            </a:extLst>
          </p:cNvPr>
          <p:cNvSpPr/>
          <p:nvPr/>
        </p:nvSpPr>
        <p:spPr>
          <a:xfrm>
            <a:off x="6536080" y="203082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69D90-0C13-874B-9B2C-4DF44F2EFD85}"/>
              </a:ext>
            </a:extLst>
          </p:cNvPr>
          <p:cNvSpPr/>
          <p:nvPr/>
        </p:nvSpPr>
        <p:spPr>
          <a:xfrm>
            <a:off x="7326430" y="2034371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46491D-F8F6-614A-9204-E8BB1F1D510A}"/>
              </a:ext>
            </a:extLst>
          </p:cNvPr>
          <p:cNvSpPr/>
          <p:nvPr/>
        </p:nvSpPr>
        <p:spPr>
          <a:xfrm>
            <a:off x="8095515" y="2037916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FC9B67-7AFC-0946-9B81-3BE950C9E428}"/>
              </a:ext>
            </a:extLst>
          </p:cNvPr>
          <p:cNvSpPr/>
          <p:nvPr/>
        </p:nvSpPr>
        <p:spPr>
          <a:xfrm>
            <a:off x="1177400" y="2479860"/>
            <a:ext cx="515479" cy="915484"/>
          </a:xfrm>
          <a:custGeom>
            <a:avLst/>
            <a:gdLst>
              <a:gd name="connsiteX0" fmla="*/ 263093 w 515479"/>
              <a:gd name="connsiteY0" fmla="*/ 293 h 915484"/>
              <a:gd name="connsiteX1" fmla="*/ 37625 w 515479"/>
              <a:gd name="connsiteY1" fmla="*/ 163132 h 915484"/>
              <a:gd name="connsiteX2" fmla="*/ 25099 w 515479"/>
              <a:gd name="connsiteY2" fmla="*/ 764381 h 915484"/>
              <a:gd name="connsiteX3" fmla="*/ 288145 w 515479"/>
              <a:gd name="connsiteY3" fmla="*/ 914693 h 915484"/>
              <a:gd name="connsiteX4" fmla="*/ 476036 w 515479"/>
              <a:gd name="connsiteY4" fmla="*/ 789433 h 915484"/>
              <a:gd name="connsiteX5" fmla="*/ 501088 w 515479"/>
              <a:gd name="connsiteY5" fmla="*/ 188184 h 915484"/>
              <a:gd name="connsiteX6" fmla="*/ 263093 w 515479"/>
              <a:gd name="connsiteY6" fmla="*/ 293 h 91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79" h="915484">
                <a:moveTo>
                  <a:pt x="263093" y="293"/>
                </a:moveTo>
                <a:cubicBezTo>
                  <a:pt x="185849" y="-3882"/>
                  <a:pt x="77291" y="35784"/>
                  <a:pt x="37625" y="163132"/>
                </a:cubicBezTo>
                <a:cubicBezTo>
                  <a:pt x="-2041" y="290480"/>
                  <a:pt x="-16654" y="639121"/>
                  <a:pt x="25099" y="764381"/>
                </a:cubicBezTo>
                <a:cubicBezTo>
                  <a:pt x="66852" y="889641"/>
                  <a:pt x="212989" y="910518"/>
                  <a:pt x="288145" y="914693"/>
                </a:cubicBezTo>
                <a:cubicBezTo>
                  <a:pt x="363301" y="918868"/>
                  <a:pt x="440546" y="910518"/>
                  <a:pt x="476036" y="789433"/>
                </a:cubicBezTo>
                <a:cubicBezTo>
                  <a:pt x="511526" y="668348"/>
                  <a:pt x="530315" y="317620"/>
                  <a:pt x="501088" y="188184"/>
                </a:cubicBezTo>
                <a:cubicBezTo>
                  <a:pt x="471861" y="58748"/>
                  <a:pt x="340337" y="4468"/>
                  <a:pt x="263093" y="293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3B0E-4229-C548-BC5D-B514C21F827D}"/>
              </a:ext>
            </a:extLst>
          </p:cNvPr>
          <p:cNvSpPr/>
          <p:nvPr/>
        </p:nvSpPr>
        <p:spPr>
          <a:xfrm>
            <a:off x="5364244" y="2561794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6E56873-8437-494B-96A0-1982CCD9BDC6}"/>
              </a:ext>
            </a:extLst>
          </p:cNvPr>
          <p:cNvSpPr/>
          <p:nvPr/>
        </p:nvSpPr>
        <p:spPr>
          <a:xfrm>
            <a:off x="5792216" y="3002292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EBBD843-E6D7-804A-98BA-58B2E91E4DB4}"/>
              </a:ext>
            </a:extLst>
          </p:cNvPr>
          <p:cNvSpPr/>
          <p:nvPr/>
        </p:nvSpPr>
        <p:spPr>
          <a:xfrm>
            <a:off x="6220188" y="3041958"/>
            <a:ext cx="351547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E0AC880-C8EE-384E-B06D-9AF384993D41}"/>
              </a:ext>
            </a:extLst>
          </p:cNvPr>
          <p:cNvSpPr/>
          <p:nvPr/>
        </p:nvSpPr>
        <p:spPr>
          <a:xfrm>
            <a:off x="1807876" y="3095427"/>
            <a:ext cx="451634" cy="788312"/>
          </a:xfrm>
          <a:custGeom>
            <a:avLst/>
            <a:gdLst>
              <a:gd name="connsiteX0" fmla="*/ 184786 w 351547"/>
              <a:gd name="connsiteY0" fmla="*/ 6042 h 788312"/>
              <a:gd name="connsiteX1" fmla="*/ 21948 w 351547"/>
              <a:gd name="connsiteY1" fmla="*/ 118776 h 788312"/>
              <a:gd name="connsiteX2" fmla="*/ 21948 w 351547"/>
              <a:gd name="connsiteY2" fmla="*/ 694973 h 788312"/>
              <a:gd name="connsiteX3" fmla="*/ 209838 w 351547"/>
              <a:gd name="connsiteY3" fmla="*/ 782655 h 788312"/>
              <a:gd name="connsiteX4" fmla="*/ 335098 w 351547"/>
              <a:gd name="connsiteY4" fmla="*/ 644869 h 788312"/>
              <a:gd name="connsiteX5" fmla="*/ 335098 w 351547"/>
              <a:gd name="connsiteY5" fmla="*/ 81198 h 788312"/>
              <a:gd name="connsiteX6" fmla="*/ 184786 w 351547"/>
              <a:gd name="connsiteY6" fmla="*/ 6042 h 78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47" h="788312">
                <a:moveTo>
                  <a:pt x="184786" y="6042"/>
                </a:moveTo>
                <a:cubicBezTo>
                  <a:pt x="132594" y="12305"/>
                  <a:pt x="49088" y="3954"/>
                  <a:pt x="21948" y="118776"/>
                </a:cubicBezTo>
                <a:cubicBezTo>
                  <a:pt x="-5192" y="233598"/>
                  <a:pt x="-9367" y="584327"/>
                  <a:pt x="21948" y="694973"/>
                </a:cubicBezTo>
                <a:cubicBezTo>
                  <a:pt x="53263" y="805620"/>
                  <a:pt x="157646" y="791006"/>
                  <a:pt x="209838" y="782655"/>
                </a:cubicBezTo>
                <a:cubicBezTo>
                  <a:pt x="262030" y="774304"/>
                  <a:pt x="314221" y="761778"/>
                  <a:pt x="335098" y="644869"/>
                </a:cubicBezTo>
                <a:cubicBezTo>
                  <a:pt x="355975" y="527960"/>
                  <a:pt x="358062" y="183494"/>
                  <a:pt x="335098" y="81198"/>
                </a:cubicBezTo>
                <a:cubicBezTo>
                  <a:pt x="312134" y="-21098"/>
                  <a:pt x="236978" y="-221"/>
                  <a:pt x="184786" y="6042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4383F06-AB7D-1849-AD5C-A5437D581725}"/>
              </a:ext>
            </a:extLst>
          </p:cNvPr>
          <p:cNvSpPr/>
          <p:nvPr/>
        </p:nvSpPr>
        <p:spPr>
          <a:xfrm>
            <a:off x="1812859" y="2523238"/>
            <a:ext cx="944073" cy="882162"/>
          </a:xfrm>
          <a:custGeom>
            <a:avLst/>
            <a:gdLst>
              <a:gd name="connsiteX0" fmla="*/ 454352 w 944073"/>
              <a:gd name="connsiteY0" fmla="*/ 7020 h 882162"/>
              <a:gd name="connsiteX1" fmla="*/ 15941 w 944073"/>
              <a:gd name="connsiteY1" fmla="*/ 44598 h 882162"/>
              <a:gd name="connsiteX2" fmla="*/ 128675 w 944073"/>
              <a:gd name="connsiteY2" fmla="*/ 332696 h 882162"/>
              <a:gd name="connsiteX3" fmla="*/ 441826 w 944073"/>
              <a:gd name="connsiteY3" fmla="*/ 533113 h 882162"/>
              <a:gd name="connsiteX4" fmla="*/ 542034 w 944073"/>
              <a:gd name="connsiteY4" fmla="*/ 783633 h 882162"/>
              <a:gd name="connsiteX5" fmla="*/ 842659 w 944073"/>
              <a:gd name="connsiteY5" fmla="*/ 833737 h 882162"/>
              <a:gd name="connsiteX6" fmla="*/ 917815 w 944073"/>
              <a:gd name="connsiteY6" fmla="*/ 107228 h 882162"/>
              <a:gd name="connsiteX7" fmla="*/ 454352 w 944073"/>
              <a:gd name="connsiteY7" fmla="*/ 7020 h 88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073" h="882162">
                <a:moveTo>
                  <a:pt x="454352" y="7020"/>
                </a:moveTo>
                <a:cubicBezTo>
                  <a:pt x="304040" y="-3418"/>
                  <a:pt x="70220" y="-9681"/>
                  <a:pt x="15941" y="44598"/>
                </a:cubicBezTo>
                <a:cubicBezTo>
                  <a:pt x="-38338" y="98877"/>
                  <a:pt x="57694" y="251277"/>
                  <a:pt x="128675" y="332696"/>
                </a:cubicBezTo>
                <a:cubicBezTo>
                  <a:pt x="199656" y="414115"/>
                  <a:pt x="372933" y="457957"/>
                  <a:pt x="441826" y="533113"/>
                </a:cubicBezTo>
                <a:cubicBezTo>
                  <a:pt x="510719" y="608269"/>
                  <a:pt x="475229" y="733529"/>
                  <a:pt x="542034" y="783633"/>
                </a:cubicBezTo>
                <a:cubicBezTo>
                  <a:pt x="608839" y="833737"/>
                  <a:pt x="780029" y="946471"/>
                  <a:pt x="842659" y="833737"/>
                </a:cubicBezTo>
                <a:cubicBezTo>
                  <a:pt x="905289" y="721003"/>
                  <a:pt x="986708" y="240839"/>
                  <a:pt x="917815" y="107228"/>
                </a:cubicBezTo>
                <a:cubicBezTo>
                  <a:pt x="848922" y="-26383"/>
                  <a:pt x="604664" y="17458"/>
                  <a:pt x="454352" y="7020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8F83AD-BABF-244A-B53B-C2CB873FD3D4}"/>
              </a:ext>
            </a:extLst>
          </p:cNvPr>
          <p:cNvSpPr/>
          <p:nvPr/>
        </p:nvSpPr>
        <p:spPr>
          <a:xfrm>
            <a:off x="4122056" y="2523238"/>
            <a:ext cx="492015" cy="2551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21B628-4B9C-7749-BF23-FA1D085E956F}"/>
              </a:ext>
            </a:extLst>
          </p:cNvPr>
          <p:cNvSpPr/>
          <p:nvPr/>
        </p:nvSpPr>
        <p:spPr>
          <a:xfrm>
            <a:off x="5808900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CD59E1-D3A8-4246-8269-4F2F276B1E0B}"/>
              </a:ext>
            </a:extLst>
          </p:cNvPr>
          <p:cNvSpPr/>
          <p:nvPr/>
        </p:nvSpPr>
        <p:spPr>
          <a:xfrm>
            <a:off x="6268196" y="2548290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7FD1C-19F2-584F-97D6-FE436589CCCE}"/>
              </a:ext>
            </a:extLst>
          </p:cNvPr>
          <p:cNvSpPr/>
          <p:nvPr/>
        </p:nvSpPr>
        <p:spPr>
          <a:xfrm>
            <a:off x="8370324" y="2523238"/>
            <a:ext cx="334863" cy="27169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FE97027-CA1B-4842-9EE7-E28750BA4365}"/>
              </a:ext>
            </a:extLst>
          </p:cNvPr>
          <p:cNvSpPr/>
          <p:nvPr/>
        </p:nvSpPr>
        <p:spPr>
          <a:xfrm>
            <a:off x="3434571" y="2450742"/>
            <a:ext cx="874611" cy="882211"/>
          </a:xfrm>
          <a:custGeom>
            <a:avLst/>
            <a:gdLst>
              <a:gd name="connsiteX0" fmla="*/ 548706 w 874611"/>
              <a:gd name="connsiteY0" fmla="*/ 16885 h 882211"/>
              <a:gd name="connsiteX1" fmla="*/ 197977 w 874611"/>
              <a:gd name="connsiteY1" fmla="*/ 279932 h 882211"/>
              <a:gd name="connsiteX2" fmla="*/ 10087 w 874611"/>
              <a:gd name="connsiteY2" fmla="*/ 755921 h 882211"/>
              <a:gd name="connsiteX3" fmla="*/ 498602 w 874611"/>
              <a:gd name="connsiteY3" fmla="*/ 881181 h 882211"/>
              <a:gd name="connsiteX4" fmla="*/ 874382 w 874611"/>
              <a:gd name="connsiteY4" fmla="*/ 755921 h 882211"/>
              <a:gd name="connsiteX5" fmla="*/ 548706 w 874611"/>
              <a:gd name="connsiteY5" fmla="*/ 16885 h 8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4611" h="882211">
                <a:moveTo>
                  <a:pt x="548706" y="16885"/>
                </a:moveTo>
                <a:cubicBezTo>
                  <a:pt x="435972" y="-62446"/>
                  <a:pt x="287747" y="156759"/>
                  <a:pt x="197977" y="279932"/>
                </a:cubicBezTo>
                <a:cubicBezTo>
                  <a:pt x="108207" y="403105"/>
                  <a:pt x="-40017" y="655713"/>
                  <a:pt x="10087" y="755921"/>
                </a:cubicBezTo>
                <a:cubicBezTo>
                  <a:pt x="60191" y="856129"/>
                  <a:pt x="354553" y="881181"/>
                  <a:pt x="498602" y="881181"/>
                </a:cubicBezTo>
                <a:cubicBezTo>
                  <a:pt x="642651" y="881181"/>
                  <a:pt x="866031" y="902058"/>
                  <a:pt x="874382" y="755921"/>
                </a:cubicBezTo>
                <a:cubicBezTo>
                  <a:pt x="882733" y="609784"/>
                  <a:pt x="661440" y="96216"/>
                  <a:pt x="548706" y="16885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3B6E9C0-C134-CC46-8E75-941A4A78DB79}"/>
              </a:ext>
            </a:extLst>
          </p:cNvPr>
          <p:cNvSpPr/>
          <p:nvPr/>
        </p:nvSpPr>
        <p:spPr>
          <a:xfrm>
            <a:off x="7365295" y="2392204"/>
            <a:ext cx="1131794" cy="1533591"/>
          </a:xfrm>
          <a:custGeom>
            <a:avLst/>
            <a:gdLst>
              <a:gd name="connsiteX0" fmla="*/ 789149 w 1131794"/>
              <a:gd name="connsiteY0" fmla="*/ 62897 h 1533591"/>
              <a:gd name="connsiteX1" fmla="*/ 513576 w 1131794"/>
              <a:gd name="connsiteY1" fmla="*/ 163106 h 1533591"/>
              <a:gd name="connsiteX2" fmla="*/ 9 w 1131794"/>
              <a:gd name="connsiteY2" fmla="*/ 1328026 h 1533591"/>
              <a:gd name="connsiteX3" fmla="*/ 501050 w 1131794"/>
              <a:gd name="connsiteY3" fmla="*/ 1528443 h 1533591"/>
              <a:gd name="connsiteX4" fmla="*/ 1027143 w 1131794"/>
              <a:gd name="connsiteY4" fmla="*/ 1265396 h 1533591"/>
              <a:gd name="connsiteX5" fmla="*/ 1114826 w 1131794"/>
              <a:gd name="connsiteY5" fmla="*/ 676673 h 1533591"/>
              <a:gd name="connsiteX6" fmla="*/ 789149 w 1131794"/>
              <a:gd name="connsiteY6" fmla="*/ 62897 h 153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794" h="1533591">
                <a:moveTo>
                  <a:pt x="789149" y="62897"/>
                </a:moveTo>
                <a:cubicBezTo>
                  <a:pt x="688941" y="-22697"/>
                  <a:pt x="645099" y="-47749"/>
                  <a:pt x="513576" y="163106"/>
                </a:cubicBezTo>
                <a:cubicBezTo>
                  <a:pt x="382053" y="373961"/>
                  <a:pt x="2097" y="1100470"/>
                  <a:pt x="9" y="1328026"/>
                </a:cubicBezTo>
                <a:cubicBezTo>
                  <a:pt x="-2079" y="1555582"/>
                  <a:pt x="329861" y="1538881"/>
                  <a:pt x="501050" y="1528443"/>
                </a:cubicBezTo>
                <a:cubicBezTo>
                  <a:pt x="672239" y="1518005"/>
                  <a:pt x="924847" y="1407358"/>
                  <a:pt x="1027143" y="1265396"/>
                </a:cubicBezTo>
                <a:cubicBezTo>
                  <a:pt x="1129439" y="1123434"/>
                  <a:pt x="1152404" y="875002"/>
                  <a:pt x="1114826" y="676673"/>
                </a:cubicBezTo>
                <a:cubicBezTo>
                  <a:pt x="1077248" y="478344"/>
                  <a:pt x="889357" y="148491"/>
                  <a:pt x="789149" y="62897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3A3F7-150A-364A-9D3C-AB0D34B98BEE}"/>
              </a:ext>
            </a:extLst>
          </p:cNvPr>
          <p:cNvSpPr txBox="1"/>
          <p:nvPr/>
        </p:nvSpPr>
        <p:spPr>
          <a:xfrm>
            <a:off x="2094764" y="177244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edu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050F95-AF7C-3941-81C4-5567983289E7}"/>
              </a:ext>
            </a:extLst>
          </p:cNvPr>
          <p:cNvSpPr txBox="1"/>
          <p:nvPr/>
        </p:nvSpPr>
        <p:spPr>
          <a:xfrm>
            <a:off x="2075808" y="23242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was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43183-F3A1-8B4D-AE62-8CA197ED000D}"/>
              </a:ext>
            </a:extLst>
          </p:cNvPr>
          <p:cNvSpPr txBox="1"/>
          <p:nvPr/>
        </p:nvSpPr>
        <p:spPr>
          <a:xfrm>
            <a:off x="1930792" y="287820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cs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AA0994-8359-1A45-9DAB-CE112AE5ADC3}"/>
              </a:ext>
            </a:extLst>
          </p:cNvPr>
          <p:cNvSpPr txBox="1"/>
          <p:nvPr/>
        </p:nvSpPr>
        <p:spPr>
          <a:xfrm>
            <a:off x="7767801" y="22671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vu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B1E82-5466-0E40-8A03-7958ACF68B61}"/>
              </a:ext>
            </a:extLst>
          </p:cNvPr>
          <p:cNvSpPr txBox="1"/>
          <p:nvPr/>
        </p:nvSpPr>
        <p:spPr>
          <a:xfrm>
            <a:off x="8083416" y="17420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nl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23FF3E-6723-8241-B69C-C61DC9D6E66E}"/>
              </a:ext>
            </a:extLst>
          </p:cNvPr>
          <p:cNvGraphicFramePr>
            <a:graphicFrameLocks noGrp="1"/>
          </p:cNvGraphicFramePr>
          <p:nvPr/>
        </p:nvGraphicFramePr>
        <p:xfrm>
          <a:off x="276413" y="4012577"/>
          <a:ext cx="8039936" cy="267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568">
                  <a:extLst>
                    <a:ext uri="{9D8B030D-6E8A-4147-A177-3AD203B41FA5}">
                      <a16:colId xmlns:a16="http://schemas.microsoft.com/office/drawing/2014/main" val="91453871"/>
                    </a:ext>
                  </a:extLst>
                </a:gridCol>
                <a:gridCol w="5197368">
                  <a:extLst>
                    <a:ext uri="{9D8B030D-6E8A-4147-A177-3AD203B41FA5}">
                      <a16:colId xmlns:a16="http://schemas.microsoft.com/office/drawing/2014/main" val="3029746679"/>
                    </a:ext>
                  </a:extLst>
                </a:gridCol>
              </a:tblGrid>
              <a:tr h="341935">
                <a:tc>
                  <a:txBody>
                    <a:bodyPr/>
                    <a:lstStyle/>
                    <a:p>
                      <a:r>
                        <a:rPr lang="en-US" dirty="0"/>
                        <a:t>Hosts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Servers to Inquire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3644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29315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735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host.eng.washington.edu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2799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host.cs.washington.edu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cs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5053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host.robot.cs.washington.edu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edu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was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cs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8163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host.filts.cs.vu.nl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nl</a:t>
                      </a:r>
                      <a:r>
                        <a:rPr lang="en-US" sz="1600" dirty="0"/>
                        <a:t>; </a:t>
                      </a:r>
                      <a:r>
                        <a:rPr lang="en-US" sz="1600" dirty="0" err="1"/>
                        <a:t>N</a:t>
                      </a:r>
                      <a:r>
                        <a:rPr lang="en-US" sz="1600" baseline="-25000" dirty="0" err="1"/>
                        <a:t>vu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4377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 err="1"/>
                        <a:t>host.uwa.edu.au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8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28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Name Resolution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7090"/>
            <a:ext cx="7772400" cy="1524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</a:rPr>
              <a:t>Who administers the rest?</a:t>
            </a:r>
          </a:p>
        </p:txBody>
      </p:sp>
      <p:pic>
        <p:nvPicPr>
          <p:cNvPr id="2" name="Picture 1" descr="DNSQueryResolving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68400"/>
            <a:ext cx="8813800" cy="4521200"/>
          </a:xfrm>
          <a:prstGeom prst="rect">
            <a:avLst/>
          </a:prstGeom>
          <a:ln w="57150" cmpd="sng">
            <a:solidFill>
              <a:schemeClr val="tx1"/>
            </a:solidFill>
          </a:ln>
        </p:spPr>
      </p:pic>
      <p:sp>
        <p:nvSpPr>
          <p:cNvPr id="4" name="Freeform 3"/>
          <p:cNvSpPr/>
          <p:nvPr/>
        </p:nvSpPr>
        <p:spPr>
          <a:xfrm>
            <a:off x="1226656" y="2727325"/>
            <a:ext cx="2150256" cy="360758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481045" y="1314919"/>
            <a:ext cx="2307585" cy="604312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954162" y="1370878"/>
            <a:ext cx="2597625" cy="1558473"/>
          </a:xfrm>
          <a:custGeom>
            <a:avLst/>
            <a:gdLst>
              <a:gd name="connsiteX0" fmla="*/ 101019 w 2597625"/>
              <a:gd name="connsiteY0" fmla="*/ 1269867 h 1558473"/>
              <a:gd name="connsiteX1" fmla="*/ 2424450 w 2597625"/>
              <a:gd name="connsiteY1" fmla="*/ 0 h 1558473"/>
              <a:gd name="connsiteX2" fmla="*/ 2597625 w 2597625"/>
              <a:gd name="connsiteY2" fmla="*/ 202025 h 1558473"/>
              <a:gd name="connsiteX3" fmla="*/ 187606 w 2597625"/>
              <a:gd name="connsiteY3" fmla="*/ 1558473 h 1558473"/>
              <a:gd name="connsiteX4" fmla="*/ 0 w 2597625"/>
              <a:gd name="connsiteY4" fmla="*/ 1298727 h 1558473"/>
              <a:gd name="connsiteX5" fmla="*/ 101019 w 2597625"/>
              <a:gd name="connsiteY5" fmla="*/ 1269867 h 155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7625" h="1558473">
                <a:moveTo>
                  <a:pt x="101019" y="1269867"/>
                </a:moveTo>
                <a:lnTo>
                  <a:pt x="2424450" y="0"/>
                </a:lnTo>
                <a:lnTo>
                  <a:pt x="2597625" y="202025"/>
                </a:lnTo>
                <a:lnTo>
                  <a:pt x="187606" y="1558473"/>
                </a:lnTo>
                <a:lnTo>
                  <a:pt x="0" y="1298727"/>
                </a:lnTo>
                <a:lnTo>
                  <a:pt x="101019" y="1269867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092132" y="1657566"/>
            <a:ext cx="2459656" cy="1481905"/>
          </a:xfrm>
          <a:custGeom>
            <a:avLst/>
            <a:gdLst>
              <a:gd name="connsiteX0" fmla="*/ 101019 w 2597625"/>
              <a:gd name="connsiteY0" fmla="*/ 1269867 h 1558473"/>
              <a:gd name="connsiteX1" fmla="*/ 2424450 w 2597625"/>
              <a:gd name="connsiteY1" fmla="*/ 0 h 1558473"/>
              <a:gd name="connsiteX2" fmla="*/ 2597625 w 2597625"/>
              <a:gd name="connsiteY2" fmla="*/ 202025 h 1558473"/>
              <a:gd name="connsiteX3" fmla="*/ 187606 w 2597625"/>
              <a:gd name="connsiteY3" fmla="*/ 1558473 h 1558473"/>
              <a:gd name="connsiteX4" fmla="*/ 0 w 2597625"/>
              <a:gd name="connsiteY4" fmla="*/ 1298727 h 1558473"/>
              <a:gd name="connsiteX5" fmla="*/ 101019 w 2597625"/>
              <a:gd name="connsiteY5" fmla="*/ 1269867 h 155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7625" h="1558473">
                <a:moveTo>
                  <a:pt x="101019" y="1269867"/>
                </a:moveTo>
                <a:lnTo>
                  <a:pt x="2424450" y="0"/>
                </a:lnTo>
                <a:lnTo>
                  <a:pt x="2597625" y="202025"/>
                </a:lnTo>
                <a:lnTo>
                  <a:pt x="187606" y="1558473"/>
                </a:lnTo>
                <a:lnTo>
                  <a:pt x="0" y="1298727"/>
                </a:lnTo>
                <a:lnTo>
                  <a:pt x="101019" y="1269867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00512" y="2222266"/>
            <a:ext cx="2366725" cy="836958"/>
          </a:xfrm>
          <a:custGeom>
            <a:avLst/>
            <a:gdLst>
              <a:gd name="connsiteX0" fmla="*/ 14431 w 2366725"/>
              <a:gd name="connsiteY0" fmla="*/ 836958 h 836958"/>
              <a:gd name="connsiteX1" fmla="*/ 2366725 w 2366725"/>
              <a:gd name="connsiteY1" fmla="*/ 303036 h 836958"/>
              <a:gd name="connsiteX2" fmla="*/ 2294569 w 2366725"/>
              <a:gd name="connsiteY2" fmla="*/ 0 h 836958"/>
              <a:gd name="connsiteX3" fmla="*/ 894738 w 2366725"/>
              <a:gd name="connsiteY3" fmla="*/ 360758 h 836958"/>
              <a:gd name="connsiteX4" fmla="*/ 0 w 2366725"/>
              <a:gd name="connsiteY4" fmla="*/ 750376 h 836958"/>
              <a:gd name="connsiteX5" fmla="*/ 14431 w 2366725"/>
              <a:gd name="connsiteY5" fmla="*/ 836958 h 83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6725" h="836958">
                <a:moveTo>
                  <a:pt x="14431" y="836958"/>
                </a:moveTo>
                <a:lnTo>
                  <a:pt x="2366725" y="303036"/>
                </a:lnTo>
                <a:lnTo>
                  <a:pt x="2294569" y="0"/>
                </a:lnTo>
                <a:lnTo>
                  <a:pt x="894738" y="360758"/>
                </a:lnTo>
                <a:lnTo>
                  <a:pt x="0" y="750376"/>
                </a:lnTo>
                <a:lnTo>
                  <a:pt x="14431" y="8369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372668" y="2539733"/>
            <a:ext cx="2337863" cy="620503"/>
          </a:xfrm>
          <a:custGeom>
            <a:avLst/>
            <a:gdLst>
              <a:gd name="connsiteX0" fmla="*/ 0 w 2337863"/>
              <a:gd name="connsiteY0" fmla="*/ 490630 h 620503"/>
              <a:gd name="connsiteX1" fmla="*/ 28863 w 2337863"/>
              <a:gd name="connsiteY1" fmla="*/ 620503 h 620503"/>
              <a:gd name="connsiteX2" fmla="*/ 692700 w 2337863"/>
              <a:gd name="connsiteY2" fmla="*/ 591642 h 620503"/>
              <a:gd name="connsiteX3" fmla="*/ 1140069 w 2337863"/>
              <a:gd name="connsiteY3" fmla="*/ 519491 h 620503"/>
              <a:gd name="connsiteX4" fmla="*/ 2337863 w 2337863"/>
              <a:gd name="connsiteY4" fmla="*/ 216454 h 620503"/>
              <a:gd name="connsiteX5" fmla="*/ 2222413 w 2337863"/>
              <a:gd name="connsiteY5" fmla="*/ 0 h 620503"/>
              <a:gd name="connsiteX6" fmla="*/ 0 w 2337863"/>
              <a:gd name="connsiteY6" fmla="*/ 49063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7863" h="620503">
                <a:moveTo>
                  <a:pt x="0" y="490630"/>
                </a:moveTo>
                <a:lnTo>
                  <a:pt x="28863" y="620503"/>
                </a:lnTo>
                <a:lnTo>
                  <a:pt x="692700" y="591642"/>
                </a:lnTo>
                <a:lnTo>
                  <a:pt x="1140069" y="519491"/>
                </a:lnTo>
                <a:lnTo>
                  <a:pt x="2337863" y="216454"/>
                </a:lnTo>
                <a:lnTo>
                  <a:pt x="2222413" y="0"/>
                </a:lnTo>
                <a:lnTo>
                  <a:pt x="0" y="490630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01531" y="3102514"/>
            <a:ext cx="2294568" cy="505061"/>
          </a:xfrm>
          <a:custGeom>
            <a:avLst/>
            <a:gdLst>
              <a:gd name="connsiteX0" fmla="*/ 0 w 2294568"/>
              <a:gd name="connsiteY0" fmla="*/ 115443 h 505061"/>
              <a:gd name="connsiteX1" fmla="*/ 2236843 w 2294568"/>
              <a:gd name="connsiteY1" fmla="*/ 505061 h 505061"/>
              <a:gd name="connsiteX2" fmla="*/ 2294568 w 2294568"/>
              <a:gd name="connsiteY2" fmla="*/ 346328 h 505061"/>
              <a:gd name="connsiteX3" fmla="*/ 1298812 w 2294568"/>
              <a:gd name="connsiteY3" fmla="*/ 72152 h 505061"/>
              <a:gd name="connsiteX4" fmla="*/ 880306 w 2294568"/>
              <a:gd name="connsiteY4" fmla="*/ 0 h 505061"/>
              <a:gd name="connsiteX5" fmla="*/ 43294 w 2294568"/>
              <a:gd name="connsiteY5" fmla="*/ 57722 h 505061"/>
              <a:gd name="connsiteX6" fmla="*/ 0 w 2294568"/>
              <a:gd name="connsiteY6" fmla="*/ 115443 h 50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4568" h="505061">
                <a:moveTo>
                  <a:pt x="0" y="115443"/>
                </a:moveTo>
                <a:lnTo>
                  <a:pt x="2236843" y="505061"/>
                </a:lnTo>
                <a:lnTo>
                  <a:pt x="2294568" y="346328"/>
                </a:lnTo>
                <a:lnTo>
                  <a:pt x="1298812" y="72152"/>
                </a:lnTo>
                <a:lnTo>
                  <a:pt x="880306" y="0"/>
                </a:lnTo>
                <a:lnTo>
                  <a:pt x="43294" y="57722"/>
                </a:lnTo>
                <a:lnTo>
                  <a:pt x="0" y="115443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358237" y="3217957"/>
            <a:ext cx="2280137" cy="591642"/>
          </a:xfrm>
          <a:custGeom>
            <a:avLst/>
            <a:gdLst>
              <a:gd name="connsiteX0" fmla="*/ 0 w 2280137"/>
              <a:gd name="connsiteY0" fmla="*/ 72151 h 591642"/>
              <a:gd name="connsiteX1" fmla="*/ 346350 w 2280137"/>
              <a:gd name="connsiteY1" fmla="*/ 288606 h 591642"/>
              <a:gd name="connsiteX2" fmla="*/ 562819 w 2280137"/>
              <a:gd name="connsiteY2" fmla="*/ 375188 h 591642"/>
              <a:gd name="connsiteX3" fmla="*/ 2236844 w 2280137"/>
              <a:gd name="connsiteY3" fmla="*/ 591642 h 591642"/>
              <a:gd name="connsiteX4" fmla="*/ 2280137 w 2280137"/>
              <a:gd name="connsiteY4" fmla="*/ 389618 h 591642"/>
              <a:gd name="connsiteX5" fmla="*/ 57725 w 2280137"/>
              <a:gd name="connsiteY5" fmla="*/ 0 h 591642"/>
              <a:gd name="connsiteX6" fmla="*/ 0 w 2280137"/>
              <a:gd name="connsiteY6" fmla="*/ 72151 h 59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137" h="591642">
                <a:moveTo>
                  <a:pt x="0" y="72151"/>
                </a:moveTo>
                <a:lnTo>
                  <a:pt x="346350" y="288606"/>
                </a:lnTo>
                <a:lnTo>
                  <a:pt x="562819" y="375188"/>
                </a:lnTo>
                <a:lnTo>
                  <a:pt x="2236844" y="591642"/>
                </a:lnTo>
                <a:lnTo>
                  <a:pt x="2280137" y="389618"/>
                </a:lnTo>
                <a:lnTo>
                  <a:pt x="57725" y="0"/>
                </a:lnTo>
                <a:lnTo>
                  <a:pt x="0" y="72151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29375" y="3434411"/>
            <a:ext cx="2121393" cy="1356449"/>
          </a:xfrm>
          <a:custGeom>
            <a:avLst/>
            <a:gdLst>
              <a:gd name="connsiteX0" fmla="*/ 0 w 2121393"/>
              <a:gd name="connsiteY0" fmla="*/ 72152 h 1356449"/>
              <a:gd name="connsiteX1" fmla="*/ 2078099 w 2121393"/>
              <a:gd name="connsiteY1" fmla="*/ 1356449 h 1356449"/>
              <a:gd name="connsiteX2" fmla="*/ 2121393 w 2121393"/>
              <a:gd name="connsiteY2" fmla="*/ 1226576 h 1356449"/>
              <a:gd name="connsiteX3" fmla="*/ 1486418 w 2121393"/>
              <a:gd name="connsiteY3" fmla="*/ 620503 h 1356449"/>
              <a:gd name="connsiteX4" fmla="*/ 923600 w 2121393"/>
              <a:gd name="connsiteY4" fmla="*/ 317467 h 1356449"/>
              <a:gd name="connsiteX5" fmla="*/ 57725 w 2121393"/>
              <a:gd name="connsiteY5" fmla="*/ 0 h 1356449"/>
              <a:gd name="connsiteX6" fmla="*/ 0 w 2121393"/>
              <a:gd name="connsiteY6" fmla="*/ 72152 h 135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393" h="1356449">
                <a:moveTo>
                  <a:pt x="0" y="72152"/>
                </a:moveTo>
                <a:lnTo>
                  <a:pt x="2078099" y="1356449"/>
                </a:lnTo>
                <a:lnTo>
                  <a:pt x="2121393" y="1226576"/>
                </a:lnTo>
                <a:lnTo>
                  <a:pt x="1486418" y="620503"/>
                </a:lnTo>
                <a:lnTo>
                  <a:pt x="923600" y="317467"/>
                </a:lnTo>
                <a:lnTo>
                  <a:pt x="57725" y="0"/>
                </a:lnTo>
                <a:lnTo>
                  <a:pt x="0" y="72152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271650" y="3492133"/>
            <a:ext cx="2106962" cy="1486320"/>
          </a:xfrm>
          <a:custGeom>
            <a:avLst/>
            <a:gdLst>
              <a:gd name="connsiteX0" fmla="*/ 0 w 2106962"/>
              <a:gd name="connsiteY0" fmla="*/ 86581 h 1486320"/>
              <a:gd name="connsiteX1" fmla="*/ 115450 w 2106962"/>
              <a:gd name="connsiteY1" fmla="*/ 303036 h 1486320"/>
              <a:gd name="connsiteX2" fmla="*/ 490662 w 2106962"/>
              <a:gd name="connsiteY2" fmla="*/ 634933 h 1486320"/>
              <a:gd name="connsiteX3" fmla="*/ 1962649 w 2106962"/>
              <a:gd name="connsiteY3" fmla="*/ 1486320 h 1486320"/>
              <a:gd name="connsiteX4" fmla="*/ 2106962 w 2106962"/>
              <a:gd name="connsiteY4" fmla="*/ 1269866 h 1486320"/>
              <a:gd name="connsiteX5" fmla="*/ 43293 w 2106962"/>
              <a:gd name="connsiteY5" fmla="*/ 0 h 1486320"/>
              <a:gd name="connsiteX6" fmla="*/ 0 w 2106962"/>
              <a:gd name="connsiteY6" fmla="*/ 86581 h 148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962" h="1486320">
                <a:moveTo>
                  <a:pt x="0" y="86581"/>
                </a:moveTo>
                <a:lnTo>
                  <a:pt x="115450" y="303036"/>
                </a:lnTo>
                <a:lnTo>
                  <a:pt x="490662" y="634933"/>
                </a:lnTo>
                <a:lnTo>
                  <a:pt x="1962649" y="1486320"/>
                </a:lnTo>
                <a:lnTo>
                  <a:pt x="2106962" y="1269866"/>
                </a:lnTo>
                <a:lnTo>
                  <a:pt x="43293" y="0"/>
                </a:lnTo>
                <a:lnTo>
                  <a:pt x="0" y="86581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96099" y="2246539"/>
            <a:ext cx="2244931" cy="604312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10531" y="3279169"/>
            <a:ext cx="2185795" cy="604312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452183" y="4388571"/>
            <a:ext cx="2185795" cy="604312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9470" y="1370878"/>
            <a:ext cx="521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IP address of </a:t>
            </a:r>
            <a:r>
              <a:rPr lang="en-US" b="1" dirty="0" err="1">
                <a:solidFill>
                  <a:srgbClr val="FF0000"/>
                </a:solidFill>
              </a:rPr>
              <a:t>robot.cs.washington.edu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6000" y="3279169"/>
            <a:ext cx="536131" cy="2129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290325" y="2923015"/>
            <a:ext cx="1039049" cy="987595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ashingtonDomai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4" y="3899245"/>
            <a:ext cx="924770" cy="179035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6F1A9-7D33-F748-ADB2-292B15B440B1}"/>
              </a:ext>
            </a:extLst>
          </p:cNvPr>
          <p:cNvSpPr txBox="1"/>
          <p:nvPr/>
        </p:nvSpPr>
        <p:spPr>
          <a:xfrm>
            <a:off x="1709057" y="3341910"/>
            <a:ext cx="91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</a:t>
            </a:r>
          </a:p>
        </p:txBody>
      </p:sp>
      <p:sp>
        <p:nvSpPr>
          <p:cNvPr id="9" name="Freeform 8"/>
          <p:cNvSpPr/>
          <p:nvPr/>
        </p:nvSpPr>
        <p:spPr>
          <a:xfrm>
            <a:off x="1234746" y="3067314"/>
            <a:ext cx="2150256" cy="540261"/>
          </a:xfrm>
          <a:custGeom>
            <a:avLst/>
            <a:gdLst>
              <a:gd name="connsiteX0" fmla="*/ 0 w 2150256"/>
              <a:gd name="connsiteY0" fmla="*/ 360758 h 360758"/>
              <a:gd name="connsiteX1" fmla="*/ 2150256 w 2150256"/>
              <a:gd name="connsiteY1" fmla="*/ 360758 h 360758"/>
              <a:gd name="connsiteX2" fmla="*/ 2135825 w 2150256"/>
              <a:gd name="connsiteY2" fmla="*/ 0 h 360758"/>
              <a:gd name="connsiteX3" fmla="*/ 0 w 2150256"/>
              <a:gd name="connsiteY3" fmla="*/ 28861 h 360758"/>
              <a:gd name="connsiteX4" fmla="*/ 0 w 2150256"/>
              <a:gd name="connsiteY4" fmla="*/ 360758 h 3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256" h="360758">
                <a:moveTo>
                  <a:pt x="0" y="360758"/>
                </a:moveTo>
                <a:lnTo>
                  <a:pt x="2150256" y="360758"/>
                </a:lnTo>
                <a:lnTo>
                  <a:pt x="2135825" y="0"/>
                </a:lnTo>
                <a:lnTo>
                  <a:pt x="0" y="28861"/>
                </a:lnTo>
                <a:lnTo>
                  <a:pt x="0" y="360758"/>
                </a:lnTo>
                <a:close/>
              </a:path>
            </a:pathLst>
          </a:custGeom>
          <a:solidFill>
            <a:srgbClr val="96FE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B7CB9-0465-8149-B370-1A95D79126F9}"/>
              </a:ext>
            </a:extLst>
          </p:cNvPr>
          <p:cNvSpPr/>
          <p:nvPr/>
        </p:nvSpPr>
        <p:spPr>
          <a:xfrm>
            <a:off x="292724" y="3607575"/>
            <a:ext cx="924770" cy="20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6" grpId="0" animBg="1"/>
      <p:bldP spid="13" grpId="0" animBg="1"/>
      <p:bldP spid="7" grpId="0" animBg="1"/>
      <p:bldP spid="8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4" grpId="0" animBg="1"/>
      <p:bldP spid="18" grpId="0"/>
      <p:bldP spid="10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29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Name Resolution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7090"/>
            <a:ext cx="7772400" cy="1524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</a:rPr>
              <a:t>Who administers the rest?</a:t>
            </a:r>
          </a:p>
        </p:txBody>
      </p:sp>
      <p:pic>
        <p:nvPicPr>
          <p:cNvPr id="2" name="Picture 1" descr="DNSQueryResolving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68400"/>
            <a:ext cx="8813800" cy="4521200"/>
          </a:xfrm>
          <a:prstGeom prst="rect">
            <a:avLst/>
          </a:prstGeom>
          <a:ln w="57150" cmpd="sng"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89470" y="1370878"/>
            <a:ext cx="521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IP address of </a:t>
            </a:r>
            <a:r>
              <a:rPr lang="en-US" b="1" dirty="0" err="1">
                <a:solidFill>
                  <a:srgbClr val="FF0000"/>
                </a:solidFill>
              </a:rPr>
              <a:t>robot.cs.washington.edu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6000" y="3279169"/>
            <a:ext cx="536131" cy="2129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ashingtonDomai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4" y="3899245"/>
            <a:ext cx="924770" cy="179035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6F1A9-7D33-F748-ADB2-292B15B440B1}"/>
              </a:ext>
            </a:extLst>
          </p:cNvPr>
          <p:cNvSpPr txBox="1"/>
          <p:nvPr/>
        </p:nvSpPr>
        <p:spPr>
          <a:xfrm>
            <a:off x="1709057" y="3341910"/>
            <a:ext cx="91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B7CB9-0465-8149-B370-1A95D79126F9}"/>
              </a:ext>
            </a:extLst>
          </p:cNvPr>
          <p:cNvSpPr/>
          <p:nvPr/>
        </p:nvSpPr>
        <p:spPr>
          <a:xfrm>
            <a:off x="292724" y="3607575"/>
            <a:ext cx="924770" cy="20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8430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layer in the OSI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layer in the TCP/IP reference model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Client-Server Architecture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Typical Protocol Stack for Internet applications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of the application layer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to Chapter 7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0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515DFEC-277D-064F-93A8-8E866F7FF2BE}" type="slidenum">
              <a:rPr lang="en-US" sz="1400"/>
              <a:pPr algn="r" eaLnBrk="1" hangingPunct="1"/>
              <a:t>30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Some Name Resolution Issues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Iterative </a:t>
            </a:r>
            <a:r>
              <a:rPr lang="en-US" b="1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vs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 Recursive Queries</a:t>
            </a:r>
            <a:r>
              <a:rPr lang="en-US" dirty="0">
                <a:latin typeface="Times New Roman" charset="0"/>
              </a:rPr>
              <a:t>: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Recursive</a:t>
            </a:r>
            <a:r>
              <a:rPr lang="en-US" dirty="0">
                <a:latin typeface="Times New Roman" charset="0"/>
              </a:rPr>
              <a:t>: the name server calls itself the next level Name Server </a:t>
            </a:r>
            <a:r>
              <a:rPr lang="en-US" dirty="0" err="1">
                <a:latin typeface="Times New Roman" charset="0"/>
              </a:rPr>
              <a:t>N</a:t>
            </a:r>
            <a:r>
              <a:rPr lang="en-US" baseline="-25000" dirty="0" err="1">
                <a:latin typeface="Times New Roman" charset="0"/>
              </a:rPr>
              <a:t>next</a:t>
            </a:r>
            <a:r>
              <a:rPr lang="en-US" dirty="0">
                <a:latin typeface="Times New Roman" charset="0"/>
              </a:rPr>
              <a:t> rather than just providing the address of </a:t>
            </a:r>
            <a:r>
              <a:rPr lang="en-US" dirty="0" err="1">
                <a:latin typeface="Times New Roman" charset="0"/>
              </a:rPr>
              <a:t>N</a:t>
            </a:r>
            <a:r>
              <a:rPr lang="en-US" baseline="-25000" dirty="0" err="1">
                <a:latin typeface="Times New Roman" charset="0"/>
              </a:rPr>
              <a:t>nex</a:t>
            </a:r>
            <a:r>
              <a:rPr lang="en-US" dirty="0">
                <a:latin typeface="Times New Roman" charset="0"/>
              </a:rPr>
              <a:t> to the local name server.</a:t>
            </a:r>
          </a:p>
          <a:p>
            <a:pPr lvl="1"/>
            <a:r>
              <a:rPr lang="en-US" b="1" dirty="0">
                <a:solidFill>
                  <a:srgbClr val="33B4FF"/>
                </a:solidFill>
                <a:latin typeface="Times New Roman" charset="0"/>
              </a:rPr>
              <a:t>Iterative</a:t>
            </a:r>
            <a:r>
              <a:rPr lang="en-US" dirty="0">
                <a:latin typeface="Times New Roman" charset="0"/>
              </a:rPr>
              <a:t>: the local name server queries each level as it gets their IP addresses.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b="1" dirty="0">
                <a:solidFill>
                  <a:srgbClr val="33B4FF"/>
                </a:solidFill>
                <a:latin typeface="Times New Roman" charset="0"/>
              </a:rPr>
              <a:t>Caching</a:t>
            </a:r>
            <a:r>
              <a:rPr lang="en-US" dirty="0">
                <a:latin typeface="Times New Roman" charset="0"/>
              </a:rPr>
              <a:t>: </a:t>
            </a:r>
          </a:p>
          <a:p>
            <a:pPr lvl="1"/>
            <a:r>
              <a:rPr lang="en-US" dirty="0">
                <a:latin typeface="Times New Roman" charset="0"/>
              </a:rPr>
              <a:t>all answers (partial and final) are cached for some duration (</a:t>
            </a:r>
            <a:r>
              <a:rPr lang="en-US" i="1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time to live</a:t>
            </a:r>
            <a:r>
              <a:rPr lang="en-US" dirty="0">
                <a:latin typeface="Times New Roman" charset="0"/>
              </a:rPr>
              <a:t>). These cached answers can be used if requests come for the same domains. However, these cached answers are NOT 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Times New Roman" charset="0"/>
              </a:rPr>
              <a:t>authoritative</a:t>
            </a:r>
            <a:r>
              <a:rPr lang="en-US" dirty="0">
                <a:latin typeface="Times New Roman" charset="0"/>
              </a:rPr>
              <a:t>. 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7608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Electronic Mail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it? Why?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Obvious!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Architecture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Submission (SMTP)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Transfer (SMTP)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Delivery (POP3; IMAP)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>
                <a:solidFill>
                  <a:srgbClr val="3366FF"/>
                </a:solidFill>
                <a:latin typeface="+mn-lt"/>
              </a:rPr>
              <a:t>Read </a:t>
            </a:r>
            <a:r>
              <a:rPr lang="en-US" b="1">
                <a:solidFill>
                  <a:srgbClr val="3366FF"/>
                </a:solidFill>
              </a:rPr>
              <a:t>introduction </a:t>
            </a:r>
            <a:r>
              <a:rPr lang="en-US" b="1">
                <a:solidFill>
                  <a:srgbClr val="3366FF"/>
                </a:solidFill>
                <a:latin typeface="+mn-lt"/>
              </a:rPr>
              <a:t>Section 7.2, 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Section 7.2.1</a:t>
            </a:r>
          </a:p>
          <a:p>
            <a:r>
              <a:rPr lang="en-US" i="1" dirty="0">
                <a:solidFill>
                  <a:srgbClr val="3366FF"/>
                </a:solidFill>
                <a:latin typeface="+mn-lt"/>
              </a:rPr>
              <a:t>Scan Sections 7.2.2-7.2.3</a:t>
            </a:r>
          </a:p>
          <a:p>
            <a:r>
              <a:rPr lang="en-US" b="1" dirty="0">
                <a:solidFill>
                  <a:srgbClr val="3366FF"/>
                </a:solidFill>
                <a:latin typeface="+mn-lt"/>
              </a:rPr>
              <a:t>Read Sections 7.2.4-7.2.5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eMail</a:t>
            </a:r>
            <a:br>
              <a:rPr lang="en-US" dirty="0"/>
            </a:br>
            <a:r>
              <a:rPr lang="en-US" dirty="0"/>
              <a:t>Multiple Protocols/RFCs</a:t>
            </a:r>
          </a:p>
        </p:txBody>
      </p:sp>
    </p:spTree>
    <p:extLst>
      <p:ext uri="{BB962C8B-B14F-4D97-AF65-F5344CB8AC3E}">
        <p14:creationId xmlns:p14="http://schemas.microsoft.com/office/powerpoint/2010/main" val="6327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32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charset="0"/>
              </a:rPr>
              <a:t>eMail</a:t>
            </a:r>
            <a:r>
              <a:rPr lang="en-US" dirty="0">
                <a:latin typeface="Times New Roman" charset="0"/>
              </a:rPr>
              <a:t> Architecture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241" y="4295778"/>
            <a:ext cx="7772400" cy="215022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Four components</a:t>
            </a:r>
          </a:p>
          <a:p>
            <a:pPr lvl="1"/>
            <a:r>
              <a:rPr lang="en-US" sz="1800" dirty="0">
                <a:latin typeface="Times New Roman" charset="0"/>
              </a:rPr>
              <a:t>Sender User Agent and Receiver User Agent</a:t>
            </a:r>
          </a:p>
          <a:p>
            <a:pPr lvl="1"/>
            <a:r>
              <a:rPr lang="en-US" sz="1800" dirty="0">
                <a:latin typeface="Times New Roman" charset="0"/>
              </a:rPr>
              <a:t>Message Transfer Agent</a:t>
            </a:r>
          </a:p>
          <a:p>
            <a:pPr lvl="1"/>
            <a:r>
              <a:rPr lang="en-US" sz="1800" dirty="0">
                <a:latin typeface="Times New Roman" charset="0"/>
              </a:rPr>
              <a:t>Mailbox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Three operations</a:t>
            </a:r>
          </a:p>
          <a:p>
            <a:pPr lvl="1"/>
            <a:r>
              <a:rPr lang="en-US" sz="1800" dirty="0">
                <a:latin typeface="Times New Roman" charset="0"/>
              </a:rPr>
              <a:t>Submission</a:t>
            </a:r>
          </a:p>
          <a:p>
            <a:pPr lvl="1"/>
            <a:r>
              <a:rPr lang="en-US" sz="1800" dirty="0">
                <a:latin typeface="Times New Roman" charset="0"/>
              </a:rPr>
              <a:t>Transfer</a:t>
            </a:r>
          </a:p>
          <a:p>
            <a:pPr lvl="1"/>
            <a:r>
              <a:rPr lang="en-US" sz="1800" dirty="0">
                <a:latin typeface="Times New Roman" charset="0"/>
              </a:rPr>
              <a:t>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43E-ADB8-8F48-9FDE-E482373B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00" y="1021811"/>
            <a:ext cx="8128000" cy="31288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5672F1-8DBD-BA41-8EA4-09D962EC58C5}"/>
              </a:ext>
            </a:extLst>
          </p:cNvPr>
          <p:cNvSpPr/>
          <p:nvPr/>
        </p:nvSpPr>
        <p:spPr>
          <a:xfrm>
            <a:off x="1034143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5CFBBD-37C1-5F4A-9AF5-864EBD189CD8}"/>
              </a:ext>
            </a:extLst>
          </p:cNvPr>
          <p:cNvSpPr/>
          <p:nvPr/>
        </p:nvSpPr>
        <p:spPr>
          <a:xfrm>
            <a:off x="3462527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41990E-D4FB-324F-B245-BC1E1EAFBDCC}"/>
              </a:ext>
            </a:extLst>
          </p:cNvPr>
          <p:cNvSpPr/>
          <p:nvPr/>
        </p:nvSpPr>
        <p:spPr>
          <a:xfrm>
            <a:off x="6141282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BFDF4-93BA-F841-BF14-6D73202C159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" y="1989788"/>
            <a:ext cx="925893" cy="1011046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9D7DB0-A684-C541-A675-A3A4CA1C06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87" y="2013445"/>
            <a:ext cx="1230084" cy="343115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DA71A7-C4F8-7E43-97D2-E268B8263A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11" y="1883229"/>
            <a:ext cx="1233716" cy="881742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C4594E-DB37-534D-B2C4-29E519D43C1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63" y="1640404"/>
            <a:ext cx="2176273" cy="918199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44F15-E55E-C14D-A2A5-BB5D76BCA6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24" y="1939705"/>
            <a:ext cx="1233716" cy="881742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97FFB0-07F0-F942-A64F-3675E67EAB9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44" y="1070841"/>
            <a:ext cx="2174296" cy="881742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60DC2D-F365-A64B-9FF1-120D9D1D6E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93" y="2034376"/>
            <a:ext cx="1230084" cy="343115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7A8336-1E37-C04B-BF1F-6465FD60867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84252"/>
            <a:ext cx="949610" cy="1272603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B9E381-7EB4-5C45-AD0E-6BFDE69A04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5" y="3043568"/>
            <a:ext cx="1233716" cy="728386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939770-D447-AD49-A3DD-5E71DC6CED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60" y="2441099"/>
            <a:ext cx="349863" cy="728386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58A72B-E2B3-9D47-9F78-84125F61944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60" y="3043568"/>
            <a:ext cx="1233716" cy="728386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EC4A95-0BC4-624D-8238-146DF3BE2E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9" y="2604938"/>
            <a:ext cx="349863" cy="728386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41B36-210D-C149-93A9-AC47591B713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44" y="3057074"/>
            <a:ext cx="1233716" cy="728386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CF201D-79DF-1041-ABB9-2BAAFFFA121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15" y="2441099"/>
            <a:ext cx="349863" cy="728386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6586EF3-6B78-4F48-8C5D-7CA11EB21F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82" y="2377879"/>
            <a:ext cx="726482" cy="298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8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bldLvl="3"/>
      <p:bldP spid="7" grpId="0" animBg="1"/>
      <p:bldP spid="6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33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charset="0"/>
              </a:rPr>
              <a:t>eMail</a:t>
            </a:r>
            <a:r>
              <a:rPr lang="en-US" dirty="0">
                <a:latin typeface="Times New Roman" charset="0"/>
              </a:rPr>
              <a:t> Architecture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241" y="4295778"/>
            <a:ext cx="7772400" cy="215022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Four components</a:t>
            </a:r>
          </a:p>
          <a:p>
            <a:pPr lvl="1"/>
            <a:r>
              <a:rPr lang="en-US" sz="1800" dirty="0">
                <a:latin typeface="Times New Roman" charset="0"/>
              </a:rPr>
              <a:t>Sender User Agent and Receiver User Agent</a:t>
            </a:r>
          </a:p>
          <a:p>
            <a:pPr lvl="1"/>
            <a:r>
              <a:rPr lang="en-US" sz="1800" dirty="0">
                <a:latin typeface="Times New Roman" charset="0"/>
              </a:rPr>
              <a:t>Message Transfer Agent</a:t>
            </a:r>
          </a:p>
          <a:p>
            <a:pPr lvl="1"/>
            <a:r>
              <a:rPr lang="en-US" sz="1800" dirty="0">
                <a:latin typeface="Times New Roman" charset="0"/>
              </a:rPr>
              <a:t>Mailbox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Three operations</a:t>
            </a:r>
          </a:p>
          <a:p>
            <a:pPr lvl="1"/>
            <a:r>
              <a:rPr lang="en-US" sz="1800" dirty="0">
                <a:latin typeface="Times New Roman" charset="0"/>
              </a:rPr>
              <a:t>Submission</a:t>
            </a:r>
          </a:p>
          <a:p>
            <a:pPr lvl="1"/>
            <a:r>
              <a:rPr lang="en-US" sz="1800" dirty="0">
                <a:latin typeface="Times New Roman" charset="0"/>
              </a:rPr>
              <a:t>Transfer</a:t>
            </a:r>
          </a:p>
          <a:p>
            <a:pPr lvl="1"/>
            <a:r>
              <a:rPr lang="en-US" sz="1800" dirty="0">
                <a:latin typeface="Times New Roman" charset="0"/>
              </a:rPr>
              <a:t>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43E-ADB8-8F48-9FDE-E482373B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00" y="1032697"/>
            <a:ext cx="8128000" cy="31288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5672F1-8DBD-BA41-8EA4-09D962EC58C5}"/>
              </a:ext>
            </a:extLst>
          </p:cNvPr>
          <p:cNvSpPr/>
          <p:nvPr/>
        </p:nvSpPr>
        <p:spPr>
          <a:xfrm>
            <a:off x="1034143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5CFBBD-37C1-5F4A-9AF5-864EBD189CD8}"/>
              </a:ext>
            </a:extLst>
          </p:cNvPr>
          <p:cNvSpPr/>
          <p:nvPr/>
        </p:nvSpPr>
        <p:spPr>
          <a:xfrm>
            <a:off x="3462527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41990E-D4FB-324F-B245-BC1E1EAFBDCC}"/>
              </a:ext>
            </a:extLst>
          </p:cNvPr>
          <p:cNvSpPr/>
          <p:nvPr/>
        </p:nvSpPr>
        <p:spPr>
          <a:xfrm>
            <a:off x="6141282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62DFD49-164A-F444-8839-29CBF3BB454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52" y="2377879"/>
            <a:ext cx="726482" cy="298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750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34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charset="0"/>
              </a:rPr>
              <a:t>eMail</a:t>
            </a:r>
            <a:r>
              <a:rPr lang="en-US" dirty="0">
                <a:latin typeface="Times New Roman" charset="0"/>
              </a:rPr>
              <a:t> Architecture: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Application</a:t>
            </a:r>
            <a:r>
              <a:rPr lang="en-US" dirty="0">
                <a:latin typeface="Times New Roman" charset="0"/>
              </a:rPr>
              <a:t> Protocols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241" y="4295778"/>
            <a:ext cx="7772400" cy="215022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Application Protocols for  Operations</a:t>
            </a:r>
          </a:p>
          <a:p>
            <a:pPr lvl="1"/>
            <a:r>
              <a:rPr lang="en-US" sz="1800" dirty="0">
                <a:latin typeface="Times New Roman" charset="0"/>
              </a:rPr>
              <a:t>Submission</a:t>
            </a:r>
          </a:p>
          <a:p>
            <a:pPr lvl="1"/>
            <a:r>
              <a:rPr lang="en-US" sz="1800" dirty="0">
                <a:latin typeface="Times New Roman" charset="0"/>
              </a:rPr>
              <a:t>Transfer</a:t>
            </a:r>
          </a:p>
          <a:p>
            <a:pPr lvl="1"/>
            <a:r>
              <a:rPr lang="en-US" sz="1800" dirty="0">
                <a:latin typeface="Times New Roman" charset="0"/>
              </a:rPr>
              <a:t>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43E-ADB8-8F48-9FDE-E482373B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00" y="1032697"/>
            <a:ext cx="8128000" cy="31288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B34954-3B89-E047-826D-D274D5421E7D}"/>
              </a:ext>
            </a:extLst>
          </p:cNvPr>
          <p:cNvGrpSpPr/>
          <p:nvPr/>
        </p:nvGrpSpPr>
        <p:grpSpPr>
          <a:xfrm>
            <a:off x="1349829" y="1450901"/>
            <a:ext cx="845103" cy="369332"/>
            <a:chOff x="1230084" y="1320275"/>
            <a:chExt cx="845103" cy="3693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729C2E-0152-864B-A4E0-D718E9B1AEF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4" y="1352931"/>
              <a:ext cx="726482" cy="298359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4DA6C2-0176-6641-8A83-D625F3DED521}"/>
                </a:ext>
              </a:extLst>
            </p:cNvPr>
            <p:cNvSpPr txBox="1"/>
            <p:nvPr/>
          </p:nvSpPr>
          <p:spPr>
            <a:xfrm>
              <a:off x="1230084" y="1320275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SMTP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61F37E5-1C7E-964B-8CE7-089B0BF1E4A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82" y="2377879"/>
            <a:ext cx="726482" cy="298359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B10F07-B218-3140-89B1-3B5C1917951B}"/>
              </a:ext>
            </a:extLst>
          </p:cNvPr>
          <p:cNvGrpSpPr/>
          <p:nvPr/>
        </p:nvGrpSpPr>
        <p:grpSpPr>
          <a:xfrm>
            <a:off x="4138561" y="1428125"/>
            <a:ext cx="845103" cy="369332"/>
            <a:chOff x="1230084" y="1320275"/>
            <a:chExt cx="845103" cy="3693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CFB1DC-480E-AF46-BE76-3B8470CFA89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4" y="1352931"/>
              <a:ext cx="726482" cy="29835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0E4E81-06CA-A848-8A9E-1DB5150D4E5F}"/>
                </a:ext>
              </a:extLst>
            </p:cNvPr>
            <p:cNvSpPr txBox="1"/>
            <p:nvPr/>
          </p:nvSpPr>
          <p:spPr>
            <a:xfrm>
              <a:off x="1230084" y="1320275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SMTP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D489D6-93E7-4C45-B3F8-705B7DB75E88}"/>
              </a:ext>
            </a:extLst>
          </p:cNvPr>
          <p:cNvGrpSpPr/>
          <p:nvPr/>
        </p:nvGrpSpPr>
        <p:grpSpPr>
          <a:xfrm>
            <a:off x="6698692" y="1122315"/>
            <a:ext cx="814647" cy="923330"/>
            <a:chOff x="1230084" y="1320275"/>
            <a:chExt cx="814647" cy="9233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8643D29-75AE-6046-8C20-8371E605355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4" y="1352931"/>
              <a:ext cx="726482" cy="298359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F55CEA-DF63-6347-966E-6BC9245CE093}"/>
                </a:ext>
              </a:extLst>
            </p:cNvPr>
            <p:cNvSpPr txBox="1"/>
            <p:nvPr/>
          </p:nvSpPr>
          <p:spPr>
            <a:xfrm>
              <a:off x="1230084" y="1320275"/>
              <a:ext cx="8146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POP3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IMAP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57A0A-B420-E944-BC55-1C6F93B558A1}"/>
              </a:ext>
            </a:extLst>
          </p:cNvPr>
          <p:cNvSpPr/>
          <p:nvPr/>
        </p:nvSpPr>
        <p:spPr>
          <a:xfrm>
            <a:off x="1034143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B6CD1-88AE-DE4D-8E52-8038A3D8BEF2}"/>
              </a:ext>
            </a:extLst>
          </p:cNvPr>
          <p:cNvSpPr/>
          <p:nvPr/>
        </p:nvSpPr>
        <p:spPr>
          <a:xfrm>
            <a:off x="3462527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C8B5D-F53F-D748-B95E-42E79A1E71A2}"/>
              </a:ext>
            </a:extLst>
          </p:cNvPr>
          <p:cNvSpPr/>
          <p:nvPr/>
        </p:nvSpPr>
        <p:spPr>
          <a:xfrm>
            <a:off x="6141282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22E2-1B70-9940-9C85-87BFD9337228}"/>
              </a:ext>
            </a:extLst>
          </p:cNvPr>
          <p:cNvSpPr txBox="1"/>
          <p:nvPr/>
        </p:nvSpPr>
        <p:spPr>
          <a:xfrm>
            <a:off x="2331134" y="4572365"/>
            <a:ext cx="455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SMTP (</a:t>
            </a:r>
            <a:r>
              <a:rPr lang="en-US" b="1" dirty="0">
                <a:solidFill>
                  <a:srgbClr val="00B0F0"/>
                </a:solidFill>
              </a:rPr>
              <a:t>Simple Mail Transfer Protocol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84559-787C-7641-89F9-CB0BC139004F}"/>
              </a:ext>
            </a:extLst>
          </p:cNvPr>
          <p:cNvSpPr txBox="1"/>
          <p:nvPr/>
        </p:nvSpPr>
        <p:spPr>
          <a:xfrm>
            <a:off x="2331133" y="483362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672B3-FE8A-9D4D-9DDF-864495FCA25C}"/>
              </a:ext>
            </a:extLst>
          </p:cNvPr>
          <p:cNvSpPr txBox="1"/>
          <p:nvPr/>
        </p:nvSpPr>
        <p:spPr>
          <a:xfrm>
            <a:off x="2331132" y="5171087"/>
            <a:ext cx="52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POP3 (</a:t>
            </a:r>
            <a:r>
              <a:rPr lang="en-US" b="1" dirty="0">
                <a:solidFill>
                  <a:srgbClr val="00B0F0"/>
                </a:solidFill>
                <a:sym typeface="Wingdings" pitchFamily="2" charset="2"/>
              </a:rPr>
              <a:t>Post Office Protocol version 3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)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or IMAP (</a:t>
            </a:r>
            <a:r>
              <a:rPr lang="en-US" b="1" dirty="0">
                <a:solidFill>
                  <a:srgbClr val="00B0F0"/>
                </a:solidFill>
                <a:sym typeface="Wingdings" pitchFamily="2" charset="2"/>
              </a:rPr>
              <a:t>Internet Message Access Protocol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bldLvl="3"/>
      <p:bldP spid="25" grpId="0" animBg="1"/>
      <p:bldP spid="26" grpId="0" animBg="1"/>
      <p:bldP spid="27" grpId="0" animBg="1"/>
      <p:bldP spid="8" grpId="0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E2B5B7-089F-4647-A43D-00417E71F4C8}" type="slidenum">
              <a:rPr lang="en-US" sz="1400"/>
              <a:pPr algn="r" eaLnBrk="1" hangingPunct="1"/>
              <a:t>35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70" y="219075"/>
            <a:ext cx="6030355" cy="381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charset="0"/>
              </a:rPr>
              <a:t>eMail</a:t>
            </a:r>
            <a:r>
              <a:rPr lang="en-US" dirty="0">
                <a:latin typeface="Times New Roman" charset="0"/>
              </a:rPr>
              <a:t> Architecture: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Transport</a:t>
            </a:r>
            <a:r>
              <a:rPr lang="en-US" dirty="0">
                <a:latin typeface="Times New Roman" charset="0"/>
              </a:rPr>
              <a:t> Protocol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241" y="4295778"/>
            <a:ext cx="7772400" cy="2150220"/>
          </a:xfrm>
        </p:spPr>
        <p:txBody>
          <a:bodyPr/>
          <a:lstStyle/>
          <a:p>
            <a:r>
              <a:rPr lang="en-US" sz="1800" dirty="0">
                <a:solidFill>
                  <a:srgbClr val="00B0F0"/>
                </a:solidFill>
                <a:latin typeface="Times New Roman" charset="0"/>
              </a:rPr>
              <a:t>SMTP, POP3, and IMAP use TCP </a:t>
            </a:r>
          </a:p>
          <a:p>
            <a:pPr marL="0" indent="0">
              <a:buNone/>
            </a:pPr>
            <a:endParaRPr lang="en-US" dirty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5647" y="924041"/>
            <a:ext cx="935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Generic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6753" y="924041"/>
            <a:ext cx="1124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Countries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6413" y="934789"/>
            <a:ext cx="5035175" cy="283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3765" y="1030419"/>
            <a:ext cx="3555999" cy="173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443E-ADB8-8F48-9FDE-E482373B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000" y="1032697"/>
            <a:ext cx="8128000" cy="31288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1F37E5-1C7E-964B-8CE7-089B0BF1E4A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82" y="2377879"/>
            <a:ext cx="726482" cy="298359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B10F07-B218-3140-89B1-3B5C1917951B}"/>
              </a:ext>
            </a:extLst>
          </p:cNvPr>
          <p:cNvGrpSpPr/>
          <p:nvPr/>
        </p:nvGrpSpPr>
        <p:grpSpPr>
          <a:xfrm>
            <a:off x="4138561" y="1428125"/>
            <a:ext cx="845103" cy="369332"/>
            <a:chOff x="1230084" y="1320275"/>
            <a:chExt cx="845103" cy="3693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CFB1DC-480E-AF46-BE76-3B8470CFA89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4" y="1352931"/>
              <a:ext cx="726482" cy="298359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0E4E81-06CA-A848-8A9E-1DB5150D4E5F}"/>
                </a:ext>
              </a:extLst>
            </p:cNvPr>
            <p:cNvSpPr txBox="1"/>
            <p:nvPr/>
          </p:nvSpPr>
          <p:spPr>
            <a:xfrm>
              <a:off x="1230084" y="1320275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SMTP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D489D6-93E7-4C45-B3F8-705B7DB75E88}"/>
              </a:ext>
            </a:extLst>
          </p:cNvPr>
          <p:cNvGrpSpPr/>
          <p:nvPr/>
        </p:nvGrpSpPr>
        <p:grpSpPr>
          <a:xfrm>
            <a:off x="6698692" y="1122315"/>
            <a:ext cx="814647" cy="923330"/>
            <a:chOff x="1230084" y="1320275"/>
            <a:chExt cx="814647" cy="9233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8643D29-75AE-6046-8C20-8371E605355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514" y="1352931"/>
              <a:ext cx="726482" cy="298359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F55CEA-DF63-6347-966E-6BC9245CE093}"/>
                </a:ext>
              </a:extLst>
            </p:cNvPr>
            <p:cNvSpPr txBox="1"/>
            <p:nvPr/>
          </p:nvSpPr>
          <p:spPr>
            <a:xfrm>
              <a:off x="1230084" y="1320275"/>
              <a:ext cx="8146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POP3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IMAP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57A0A-B420-E944-BC55-1C6F93B558A1}"/>
              </a:ext>
            </a:extLst>
          </p:cNvPr>
          <p:cNvSpPr/>
          <p:nvPr/>
        </p:nvSpPr>
        <p:spPr>
          <a:xfrm>
            <a:off x="1034143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B6CD1-88AE-DE4D-8E52-8038A3D8BEF2}"/>
              </a:ext>
            </a:extLst>
          </p:cNvPr>
          <p:cNvSpPr/>
          <p:nvPr/>
        </p:nvSpPr>
        <p:spPr>
          <a:xfrm>
            <a:off x="3462527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1C8B5D-F53F-D748-B95E-42E79A1E71A2}"/>
              </a:ext>
            </a:extLst>
          </p:cNvPr>
          <p:cNvSpPr/>
          <p:nvPr/>
        </p:nvSpPr>
        <p:spPr>
          <a:xfrm>
            <a:off x="6141282" y="3156856"/>
            <a:ext cx="1055914" cy="468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4E985-4457-1049-B535-371FD4246AC3}"/>
              </a:ext>
            </a:extLst>
          </p:cNvPr>
          <p:cNvSpPr txBox="1"/>
          <p:nvPr/>
        </p:nvSpPr>
        <p:spPr>
          <a:xfrm>
            <a:off x="5625095" y="18962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FA8467-1C5E-9542-BDD4-95EEDCCFD03C}"/>
              </a:ext>
            </a:extLst>
          </p:cNvPr>
          <p:cNvSpPr txBox="1"/>
          <p:nvPr/>
        </p:nvSpPr>
        <p:spPr>
          <a:xfrm>
            <a:off x="1349829" y="1418243"/>
            <a:ext cx="8451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22212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bldLvl="3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7608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World Wide Web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it? Why?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Obvious!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How?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Client-Server 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  <a:latin typeface="+mn-lt"/>
              </a:rPr>
              <a:t>Read  Section 7.3 introduction</a:t>
            </a:r>
          </a:p>
          <a:p>
            <a:r>
              <a:rPr lang="en-US" i="1" dirty="0">
                <a:solidFill>
                  <a:srgbClr val="3366FF"/>
                </a:solidFill>
                <a:latin typeface="+mn-lt"/>
              </a:rPr>
              <a:t>Scan Sections 7.3.1-7.3.2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</a:t>
            </a:r>
            <a:br>
              <a:rPr lang="en-US" dirty="0"/>
            </a:br>
            <a:r>
              <a:rPr lang="en-US" sz="2000" dirty="0"/>
              <a:t>HTTP (RFC 2068)</a:t>
            </a:r>
          </a:p>
        </p:txBody>
      </p:sp>
    </p:spTree>
    <p:extLst>
      <p:ext uri="{BB962C8B-B14F-4D97-AF65-F5344CB8AC3E}">
        <p14:creationId xmlns:p14="http://schemas.microsoft.com/office/powerpoint/2010/main" val="31651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37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4831494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Architecture of 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88AF4-B78D-CC43-ADFD-48D58058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000" y="1226835"/>
            <a:ext cx="6722836" cy="494808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ACF24-F8F5-3946-BA5B-E76CA264B5C0}"/>
              </a:ext>
            </a:extLst>
          </p:cNvPr>
          <p:cNvSpPr txBox="1"/>
          <p:nvPr/>
        </p:nvSpPr>
        <p:spPr>
          <a:xfrm>
            <a:off x="4049486" y="424542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25A75B-5447-0245-B541-C09A813A91D8}"/>
              </a:ext>
            </a:extLst>
          </p:cNvPr>
          <p:cNvSpPr txBox="1"/>
          <p:nvPr/>
        </p:nvSpPr>
        <p:spPr>
          <a:xfrm>
            <a:off x="6226628" y="5399314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499411-CC23-2A46-A8B4-B1E4BD9728C4}"/>
              </a:ext>
            </a:extLst>
          </p:cNvPr>
          <p:cNvCxnSpPr/>
          <p:nvPr/>
        </p:nvCxnSpPr>
        <p:spPr>
          <a:xfrm>
            <a:off x="4868805" y="3454400"/>
            <a:ext cx="1249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BD535C-A1B4-3648-9BA0-C21A224B50C5}"/>
              </a:ext>
            </a:extLst>
          </p:cNvPr>
          <p:cNvCxnSpPr/>
          <p:nvPr/>
        </p:nvCxnSpPr>
        <p:spPr>
          <a:xfrm>
            <a:off x="4840581" y="3561644"/>
            <a:ext cx="12497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38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5649686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HTTP Client (Sends HTTP Request)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97" y="2514600"/>
            <a:ext cx="1884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HTTP Client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34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40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TCP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2C55-B197-B649-AC11-2D3EBD2342F5}"/>
              </a:ext>
            </a:extLst>
          </p:cNvPr>
          <p:cNvSpPr txBox="1"/>
          <p:nvPr/>
        </p:nvSpPr>
        <p:spPr>
          <a:xfrm>
            <a:off x="526398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83E94-51E4-984B-BB7F-BC4CD4AEC476}"/>
              </a:ext>
            </a:extLst>
          </p:cNvPr>
          <p:cNvSpPr txBox="1"/>
          <p:nvPr/>
        </p:nvSpPr>
        <p:spPr>
          <a:xfrm>
            <a:off x="384295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B239B-668E-F049-938C-B2FCBCDC6C6F}"/>
              </a:ext>
            </a:extLst>
          </p:cNvPr>
          <p:cNvSpPr txBox="1"/>
          <p:nvPr/>
        </p:nvSpPr>
        <p:spPr>
          <a:xfrm>
            <a:off x="527222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3CBFE-3725-1542-B15E-071D00ACFE14}"/>
              </a:ext>
            </a:extLst>
          </p:cNvPr>
          <p:cNvSpPr txBox="1"/>
          <p:nvPr/>
        </p:nvSpPr>
        <p:spPr>
          <a:xfrm>
            <a:off x="385942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B0AF1-CFA0-9A44-96A5-36B14674DE3A}"/>
              </a:ext>
            </a:extLst>
          </p:cNvPr>
          <p:cNvSpPr txBox="1"/>
          <p:nvPr/>
        </p:nvSpPr>
        <p:spPr>
          <a:xfrm>
            <a:off x="528869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81BD4-2D4C-6C4B-B402-30640A301A48}"/>
              </a:ext>
            </a:extLst>
          </p:cNvPr>
          <p:cNvSpPr txBox="1"/>
          <p:nvPr/>
        </p:nvSpPr>
        <p:spPr>
          <a:xfrm>
            <a:off x="266343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2D35-C801-674F-84BD-B60AE7C87383}"/>
              </a:ext>
            </a:extLst>
          </p:cNvPr>
          <p:cNvSpPr txBox="1"/>
          <p:nvPr/>
        </p:nvSpPr>
        <p:spPr>
          <a:xfrm>
            <a:off x="2580736" y="310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D47EF-B11B-454E-85BA-2C7FCF67DFBF}"/>
              </a:ext>
            </a:extLst>
          </p:cNvPr>
          <p:cNvSpPr txBox="1"/>
          <p:nvPr/>
        </p:nvSpPr>
        <p:spPr>
          <a:xfrm>
            <a:off x="269503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410756" y="186874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Client</a:t>
            </a:r>
          </a:p>
        </p:txBody>
      </p:sp>
    </p:spTree>
    <p:extLst>
      <p:ext uri="{BB962C8B-B14F-4D97-AF65-F5344CB8AC3E}">
        <p14:creationId xmlns:p14="http://schemas.microsoft.com/office/powerpoint/2010/main" val="27852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39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5845630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HTTP Server (Receives HTTP Request)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466" y="2514600"/>
            <a:ext cx="2145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HTTP Server (80)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708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3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14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TCP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65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6661230" y="1868742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8846F-06F3-D343-9B35-4234B2146A96}"/>
              </a:ext>
            </a:extLst>
          </p:cNvPr>
          <p:cNvSpPr txBox="1"/>
          <p:nvPr/>
        </p:nvSpPr>
        <p:spPr>
          <a:xfrm>
            <a:off x="2783836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0AA66F-BF43-9B4E-B3B6-607B18636E7E}"/>
              </a:ext>
            </a:extLst>
          </p:cNvPr>
          <p:cNvSpPr txBox="1"/>
          <p:nvPr/>
        </p:nvSpPr>
        <p:spPr>
          <a:xfrm>
            <a:off x="1362807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B5F6F-39BF-5D4B-AA25-77302F9225EB}"/>
              </a:ext>
            </a:extLst>
          </p:cNvPr>
          <p:cNvSpPr txBox="1"/>
          <p:nvPr/>
        </p:nvSpPr>
        <p:spPr>
          <a:xfrm>
            <a:off x="2792073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3CB1C-EC97-F043-8296-8A675E5CB6FE}"/>
              </a:ext>
            </a:extLst>
          </p:cNvPr>
          <p:cNvSpPr txBox="1"/>
          <p:nvPr/>
        </p:nvSpPr>
        <p:spPr>
          <a:xfrm>
            <a:off x="1379280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EB240-026B-C54A-AC2B-3DDEC36BC6A2}"/>
              </a:ext>
            </a:extLst>
          </p:cNvPr>
          <p:cNvSpPr txBox="1"/>
          <p:nvPr/>
        </p:nvSpPr>
        <p:spPr>
          <a:xfrm>
            <a:off x="2808546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HTTP Request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C0EC0-5C79-B547-A33E-2C109EEAC183}"/>
              </a:ext>
            </a:extLst>
          </p:cNvPr>
          <p:cNvSpPr txBox="1"/>
          <p:nvPr/>
        </p:nvSpPr>
        <p:spPr>
          <a:xfrm>
            <a:off x="183286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E4E880-F780-B047-A3E9-645EFB0103F8}"/>
              </a:ext>
            </a:extLst>
          </p:cNvPr>
          <p:cNvSpPr txBox="1"/>
          <p:nvPr/>
        </p:nvSpPr>
        <p:spPr>
          <a:xfrm>
            <a:off x="100588" y="310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Segment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054A3A-82C4-B243-AAFE-4E56DF4931C7}"/>
              </a:ext>
            </a:extLst>
          </p:cNvPr>
          <p:cNvSpPr txBox="1"/>
          <p:nvPr/>
        </p:nvSpPr>
        <p:spPr>
          <a:xfrm>
            <a:off x="214884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5401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  <p:bldP spid="32" grpId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3EFBA32-35E2-B842-9AB1-32CDDAF13E6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Where in the OSI Reference Model?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1371600" cy="3937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Application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239000" y="1524000"/>
            <a:ext cx="1371600" cy="3937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Application</a:t>
            </a:r>
          </a:p>
        </p:txBody>
      </p:sp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223838" y="2209800"/>
            <a:ext cx="8462962" cy="346075"/>
            <a:chOff x="141" y="1536"/>
            <a:chExt cx="5331" cy="218"/>
          </a:xfrm>
        </p:grpSpPr>
        <p:sp>
          <p:nvSpPr>
            <p:cNvPr id="16489" name="Text Box 7"/>
            <p:cNvSpPr txBox="1">
              <a:spLocks noChangeArrowheads="1"/>
            </p:cNvSpPr>
            <p:nvPr/>
          </p:nvSpPr>
          <p:spPr bwMode="auto">
            <a:xfrm>
              <a:off x="141" y="1536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Presentation</a:t>
              </a:r>
            </a:p>
          </p:txBody>
        </p:sp>
        <p:sp>
          <p:nvSpPr>
            <p:cNvPr id="16490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Presentation</a:t>
              </a:r>
            </a:p>
          </p:txBody>
        </p:sp>
      </p:grpSp>
      <p:grpSp>
        <p:nvGrpSpPr>
          <p:cNvPr id="16392" name="Group 9"/>
          <p:cNvGrpSpPr>
            <a:grpSpLocks/>
          </p:cNvGrpSpPr>
          <p:nvPr/>
        </p:nvGrpSpPr>
        <p:grpSpPr bwMode="auto">
          <a:xfrm>
            <a:off x="838200" y="1890713"/>
            <a:ext cx="7162800" cy="350837"/>
            <a:chOff x="528" y="1335"/>
            <a:chExt cx="4512" cy="221"/>
          </a:xfrm>
        </p:grpSpPr>
        <p:sp>
          <p:nvSpPr>
            <p:cNvPr id="16485" name="Line 10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6" name="Line 11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7" name="Text Box 12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16488" name="Text Box 13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6393" name="Group 14"/>
          <p:cNvGrpSpPr>
            <a:grpSpLocks/>
          </p:cNvGrpSpPr>
          <p:nvPr/>
        </p:nvGrpSpPr>
        <p:grpSpPr bwMode="auto">
          <a:xfrm>
            <a:off x="228600" y="2930525"/>
            <a:ext cx="8458200" cy="346075"/>
            <a:chOff x="144" y="1990"/>
            <a:chExt cx="5328" cy="218"/>
          </a:xfrm>
        </p:grpSpPr>
        <p:sp>
          <p:nvSpPr>
            <p:cNvPr id="16483" name="Text Box 15"/>
            <p:cNvSpPr txBox="1">
              <a:spLocks noChangeArrowheads="1"/>
            </p:cNvSpPr>
            <p:nvPr/>
          </p:nvSpPr>
          <p:spPr bwMode="auto">
            <a:xfrm>
              <a:off x="144" y="1990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Session</a:t>
              </a:r>
            </a:p>
          </p:txBody>
        </p:sp>
        <p:sp>
          <p:nvSpPr>
            <p:cNvPr id="16484" name="Text Box 16"/>
            <p:cNvSpPr txBox="1">
              <a:spLocks noChangeArrowheads="1"/>
            </p:cNvSpPr>
            <p:nvPr/>
          </p:nvSpPr>
          <p:spPr bwMode="auto">
            <a:xfrm>
              <a:off x="4656" y="1990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Session</a:t>
              </a:r>
            </a:p>
          </p:txBody>
        </p:sp>
      </p:grpSp>
      <p:grpSp>
        <p:nvGrpSpPr>
          <p:cNvPr id="16394" name="Group 17"/>
          <p:cNvGrpSpPr>
            <a:grpSpLocks/>
          </p:cNvGrpSpPr>
          <p:nvPr/>
        </p:nvGrpSpPr>
        <p:grpSpPr bwMode="auto">
          <a:xfrm>
            <a:off x="838200" y="2620963"/>
            <a:ext cx="7162800" cy="360362"/>
            <a:chOff x="528" y="1335"/>
            <a:chExt cx="4512" cy="227"/>
          </a:xfrm>
        </p:grpSpPr>
        <p:sp>
          <p:nvSpPr>
            <p:cNvPr id="16479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Line 19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Text Box 20"/>
            <p:cNvSpPr txBox="1">
              <a:spLocks noChangeArrowheads="1"/>
            </p:cNvSpPr>
            <p:nvPr/>
          </p:nvSpPr>
          <p:spPr bwMode="auto">
            <a:xfrm>
              <a:off x="579" y="1335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16482" name="Text Box 21"/>
            <p:cNvSpPr txBox="1">
              <a:spLocks noChangeArrowheads="1"/>
            </p:cNvSpPr>
            <p:nvPr/>
          </p:nvSpPr>
          <p:spPr bwMode="auto">
            <a:xfrm>
              <a:off x="4371" y="1344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6395" name="Group 22"/>
          <p:cNvGrpSpPr>
            <a:grpSpLocks/>
          </p:cNvGrpSpPr>
          <p:nvPr/>
        </p:nvGrpSpPr>
        <p:grpSpPr bwMode="auto">
          <a:xfrm>
            <a:off x="228600" y="3616325"/>
            <a:ext cx="8458200" cy="346075"/>
            <a:chOff x="144" y="2422"/>
            <a:chExt cx="5328" cy="218"/>
          </a:xfrm>
        </p:grpSpPr>
        <p:sp>
          <p:nvSpPr>
            <p:cNvPr id="16477" name="Text Box 23"/>
            <p:cNvSpPr txBox="1">
              <a:spLocks noChangeArrowheads="1"/>
            </p:cNvSpPr>
            <p:nvPr/>
          </p:nvSpPr>
          <p:spPr bwMode="auto">
            <a:xfrm>
              <a:off x="144" y="2422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Transport</a:t>
              </a:r>
            </a:p>
          </p:txBody>
        </p:sp>
        <p:sp>
          <p:nvSpPr>
            <p:cNvPr id="16478" name="Text Box 24"/>
            <p:cNvSpPr txBox="1">
              <a:spLocks noChangeArrowheads="1"/>
            </p:cNvSpPr>
            <p:nvPr/>
          </p:nvSpPr>
          <p:spPr bwMode="auto">
            <a:xfrm>
              <a:off x="4656" y="2422"/>
              <a:ext cx="816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Transport</a:t>
              </a:r>
            </a:p>
          </p:txBody>
        </p:sp>
      </p:grpSp>
      <p:grpSp>
        <p:nvGrpSpPr>
          <p:cNvPr id="16396" name="Group 25"/>
          <p:cNvGrpSpPr>
            <a:grpSpLocks/>
          </p:cNvGrpSpPr>
          <p:nvPr/>
        </p:nvGrpSpPr>
        <p:grpSpPr bwMode="auto">
          <a:xfrm>
            <a:off x="838200" y="3230563"/>
            <a:ext cx="7162800" cy="360362"/>
            <a:chOff x="528" y="1335"/>
            <a:chExt cx="4512" cy="227"/>
          </a:xfrm>
        </p:grpSpPr>
        <p:sp>
          <p:nvSpPr>
            <p:cNvPr id="16473" name="Line 26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Line 27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Text Box 28"/>
            <p:cNvSpPr txBox="1">
              <a:spLocks noChangeArrowheads="1"/>
            </p:cNvSpPr>
            <p:nvPr/>
          </p:nvSpPr>
          <p:spPr bwMode="auto">
            <a:xfrm>
              <a:off x="579" y="1335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16476" name="Text Box 29"/>
            <p:cNvSpPr txBox="1">
              <a:spLocks noChangeArrowheads="1"/>
            </p:cNvSpPr>
            <p:nvPr/>
          </p:nvSpPr>
          <p:spPr bwMode="auto">
            <a:xfrm>
              <a:off x="4371" y="1344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6397" name="Group 30"/>
          <p:cNvGrpSpPr>
            <a:grpSpLocks/>
          </p:cNvGrpSpPr>
          <p:nvPr/>
        </p:nvGrpSpPr>
        <p:grpSpPr bwMode="auto">
          <a:xfrm>
            <a:off x="1600200" y="1416050"/>
            <a:ext cx="5638800" cy="336550"/>
            <a:chOff x="1008" y="1036"/>
            <a:chExt cx="3552" cy="212"/>
          </a:xfrm>
        </p:grpSpPr>
        <p:sp>
          <p:nvSpPr>
            <p:cNvPr id="16471" name="Line 31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Text Box 32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16398" name="Group 33"/>
          <p:cNvGrpSpPr>
            <a:grpSpLocks/>
          </p:cNvGrpSpPr>
          <p:nvPr/>
        </p:nvGrpSpPr>
        <p:grpSpPr bwMode="auto">
          <a:xfrm>
            <a:off x="1600200" y="2244725"/>
            <a:ext cx="5638800" cy="346075"/>
            <a:chOff x="1008" y="1036"/>
            <a:chExt cx="3552" cy="218"/>
          </a:xfrm>
        </p:grpSpPr>
        <p:sp>
          <p:nvSpPr>
            <p:cNvPr id="16469" name="Line 34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Text Box 35"/>
            <p:cNvSpPr txBox="1">
              <a:spLocks noChangeArrowheads="1"/>
            </p:cNvSpPr>
            <p:nvPr/>
          </p:nvSpPr>
          <p:spPr bwMode="auto">
            <a:xfrm>
              <a:off x="2400" y="1036"/>
              <a:ext cx="557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16399" name="Group 36"/>
          <p:cNvGrpSpPr>
            <a:grpSpLocks/>
          </p:cNvGrpSpPr>
          <p:nvPr/>
        </p:nvGrpSpPr>
        <p:grpSpPr bwMode="auto">
          <a:xfrm>
            <a:off x="1600200" y="2787650"/>
            <a:ext cx="5638800" cy="346075"/>
            <a:chOff x="1008" y="1036"/>
            <a:chExt cx="3552" cy="218"/>
          </a:xfrm>
        </p:grpSpPr>
        <p:sp>
          <p:nvSpPr>
            <p:cNvPr id="16467" name="Line 37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Text Box 38"/>
            <p:cNvSpPr txBox="1">
              <a:spLocks noChangeArrowheads="1"/>
            </p:cNvSpPr>
            <p:nvPr/>
          </p:nvSpPr>
          <p:spPr bwMode="auto">
            <a:xfrm>
              <a:off x="2400" y="1036"/>
              <a:ext cx="557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16400" name="Group 39"/>
          <p:cNvGrpSpPr>
            <a:grpSpLocks/>
          </p:cNvGrpSpPr>
          <p:nvPr/>
        </p:nvGrpSpPr>
        <p:grpSpPr bwMode="auto">
          <a:xfrm>
            <a:off x="1600200" y="3473450"/>
            <a:ext cx="5638800" cy="346075"/>
            <a:chOff x="1008" y="1036"/>
            <a:chExt cx="3552" cy="218"/>
          </a:xfrm>
        </p:grpSpPr>
        <p:sp>
          <p:nvSpPr>
            <p:cNvPr id="16465" name="Line 40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Text Box 41"/>
            <p:cNvSpPr txBox="1">
              <a:spLocks noChangeArrowheads="1"/>
            </p:cNvSpPr>
            <p:nvPr/>
          </p:nvSpPr>
          <p:spPr bwMode="auto">
            <a:xfrm>
              <a:off x="2400" y="1036"/>
              <a:ext cx="557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sp>
        <p:nvSpPr>
          <p:cNvPr id="16401" name="Rectangle 42"/>
          <p:cNvSpPr>
            <a:spLocks noChangeArrowheads="1"/>
          </p:cNvSpPr>
          <p:nvPr/>
        </p:nvSpPr>
        <p:spPr bwMode="auto">
          <a:xfrm>
            <a:off x="1754188" y="4038600"/>
            <a:ext cx="5338762" cy="1981200"/>
          </a:xfrm>
          <a:prstGeom prst="rect">
            <a:avLst/>
          </a:prstGeom>
          <a:noFill/>
          <a:ln w="5715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2" name="Group 43"/>
          <p:cNvGrpSpPr>
            <a:grpSpLocks/>
          </p:cNvGrpSpPr>
          <p:nvPr/>
        </p:nvGrpSpPr>
        <p:grpSpPr bwMode="auto">
          <a:xfrm>
            <a:off x="752475" y="3886200"/>
            <a:ext cx="7248525" cy="390525"/>
            <a:chOff x="474" y="2592"/>
            <a:chExt cx="4566" cy="246"/>
          </a:xfrm>
        </p:grpSpPr>
        <p:sp>
          <p:nvSpPr>
            <p:cNvPr id="16461" name="Line 44"/>
            <p:cNvSpPr>
              <a:spLocks noChangeShapeType="1"/>
            </p:cNvSpPr>
            <p:nvPr/>
          </p:nvSpPr>
          <p:spPr bwMode="auto">
            <a:xfrm>
              <a:off x="528" y="262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Line 45"/>
            <p:cNvSpPr>
              <a:spLocks noChangeShapeType="1"/>
            </p:cNvSpPr>
            <p:nvPr/>
          </p:nvSpPr>
          <p:spPr bwMode="auto">
            <a:xfrm>
              <a:off x="5040" y="262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Text Box 46"/>
            <p:cNvSpPr txBox="1">
              <a:spLocks noChangeArrowheads="1"/>
            </p:cNvSpPr>
            <p:nvPr/>
          </p:nvSpPr>
          <p:spPr bwMode="auto">
            <a:xfrm>
              <a:off x="474" y="2592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  <p:sp>
          <p:nvSpPr>
            <p:cNvPr id="16464" name="Text Box 47"/>
            <p:cNvSpPr txBox="1">
              <a:spLocks noChangeArrowheads="1"/>
            </p:cNvSpPr>
            <p:nvPr/>
          </p:nvSpPr>
          <p:spPr bwMode="auto">
            <a:xfrm>
              <a:off x="4461" y="2620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6403" name="Group 48"/>
          <p:cNvGrpSpPr>
            <a:grpSpLocks/>
          </p:cNvGrpSpPr>
          <p:nvPr/>
        </p:nvGrpSpPr>
        <p:grpSpPr bwMode="auto">
          <a:xfrm>
            <a:off x="752475" y="4495800"/>
            <a:ext cx="2447925" cy="381000"/>
            <a:chOff x="474" y="2976"/>
            <a:chExt cx="1542" cy="240"/>
          </a:xfrm>
        </p:grpSpPr>
        <p:sp>
          <p:nvSpPr>
            <p:cNvPr id="16457" name="Line 49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Text Box 50"/>
            <p:cNvSpPr txBox="1">
              <a:spLocks noChangeArrowheads="1"/>
            </p:cNvSpPr>
            <p:nvPr/>
          </p:nvSpPr>
          <p:spPr bwMode="auto">
            <a:xfrm>
              <a:off x="474" y="2976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16459" name="Line 51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Text Box 52"/>
            <p:cNvSpPr txBox="1">
              <a:spLocks noChangeArrowheads="1"/>
            </p:cNvSpPr>
            <p:nvPr/>
          </p:nvSpPr>
          <p:spPr bwMode="auto">
            <a:xfrm>
              <a:off x="1437" y="2996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16404" name="Group 53"/>
          <p:cNvGrpSpPr>
            <a:grpSpLocks/>
          </p:cNvGrpSpPr>
          <p:nvPr/>
        </p:nvGrpSpPr>
        <p:grpSpPr bwMode="auto">
          <a:xfrm>
            <a:off x="228600" y="4191000"/>
            <a:ext cx="2667000" cy="376238"/>
            <a:chOff x="144" y="2784"/>
            <a:chExt cx="1680" cy="237"/>
          </a:xfrm>
        </p:grpSpPr>
        <p:grpSp>
          <p:nvGrpSpPr>
            <p:cNvPr id="16453" name="Group 54"/>
            <p:cNvGrpSpPr>
              <a:grpSpLocks/>
            </p:cNvGrpSpPr>
            <p:nvPr/>
          </p:nvGrpSpPr>
          <p:grpSpPr bwMode="auto">
            <a:xfrm>
              <a:off x="144" y="2784"/>
              <a:ext cx="1680" cy="237"/>
              <a:chOff x="144" y="2784"/>
              <a:chExt cx="1680" cy="237"/>
            </a:xfrm>
          </p:grpSpPr>
          <p:sp>
            <p:nvSpPr>
              <p:cNvPr id="16455" name="Text Box 55"/>
              <p:cNvSpPr txBox="1">
                <a:spLocks noChangeArrowheads="1"/>
              </p:cNvSpPr>
              <p:nvPr/>
            </p:nvSpPr>
            <p:spPr bwMode="auto">
              <a:xfrm>
                <a:off x="144" y="2803"/>
                <a:ext cx="81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u="sng"/>
                  <a:t>Network</a:t>
                </a:r>
              </a:p>
            </p:txBody>
          </p:sp>
          <p:sp>
            <p:nvSpPr>
              <p:cNvPr id="16456" name="Text Box 56"/>
              <p:cNvSpPr txBox="1">
                <a:spLocks noChangeArrowheads="1"/>
              </p:cNvSpPr>
              <p:nvPr/>
            </p:nvSpPr>
            <p:spPr bwMode="auto">
              <a:xfrm>
                <a:off x="1200" y="2784"/>
                <a:ext cx="624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Network</a:t>
                </a:r>
              </a:p>
            </p:txBody>
          </p:sp>
        </p:grpSp>
        <p:sp>
          <p:nvSpPr>
            <p:cNvPr id="16454" name="Line 57"/>
            <p:cNvSpPr>
              <a:spLocks noChangeShapeType="1"/>
            </p:cNvSpPr>
            <p:nvPr/>
          </p:nvSpPr>
          <p:spPr bwMode="auto">
            <a:xfrm>
              <a:off x="960" y="2880"/>
              <a:ext cx="24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05" name="Group 58"/>
          <p:cNvGrpSpPr>
            <a:grpSpLocks/>
          </p:cNvGrpSpPr>
          <p:nvPr/>
        </p:nvGrpSpPr>
        <p:grpSpPr bwMode="auto">
          <a:xfrm>
            <a:off x="457200" y="4876800"/>
            <a:ext cx="2362200" cy="346075"/>
            <a:chOff x="288" y="3190"/>
            <a:chExt cx="1488" cy="218"/>
          </a:xfrm>
        </p:grpSpPr>
        <p:grpSp>
          <p:nvGrpSpPr>
            <p:cNvPr id="16449" name="Group 59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16451" name="Text Box 60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Link</a:t>
                </a:r>
              </a:p>
            </p:txBody>
          </p:sp>
          <p:sp>
            <p:nvSpPr>
              <p:cNvPr id="16452" name="Text Box 61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Link</a:t>
                </a:r>
              </a:p>
            </p:txBody>
          </p:sp>
        </p:grpSp>
        <p:sp>
          <p:nvSpPr>
            <p:cNvPr id="16450" name="Line 62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06" name="Group 63"/>
          <p:cNvGrpSpPr>
            <a:grpSpLocks/>
          </p:cNvGrpSpPr>
          <p:nvPr/>
        </p:nvGrpSpPr>
        <p:grpSpPr bwMode="auto">
          <a:xfrm>
            <a:off x="752475" y="5181600"/>
            <a:ext cx="2447925" cy="381000"/>
            <a:chOff x="474" y="2976"/>
            <a:chExt cx="1542" cy="240"/>
          </a:xfrm>
        </p:grpSpPr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Text Box 65"/>
            <p:cNvSpPr txBox="1">
              <a:spLocks noChangeArrowheads="1"/>
            </p:cNvSpPr>
            <p:nvPr/>
          </p:nvSpPr>
          <p:spPr bwMode="auto">
            <a:xfrm>
              <a:off x="474" y="2976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7"/>
            <p:cNvSpPr txBox="1">
              <a:spLocks noChangeArrowheads="1"/>
            </p:cNvSpPr>
            <p:nvPr/>
          </p:nvSpPr>
          <p:spPr bwMode="auto">
            <a:xfrm>
              <a:off x="1437" y="2996"/>
              <a:ext cx="579" cy="21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16407" name="Group 68"/>
          <p:cNvGrpSpPr>
            <a:grpSpLocks/>
          </p:cNvGrpSpPr>
          <p:nvPr/>
        </p:nvGrpSpPr>
        <p:grpSpPr bwMode="auto">
          <a:xfrm>
            <a:off x="457200" y="5562600"/>
            <a:ext cx="2362200" cy="346075"/>
            <a:chOff x="288" y="3190"/>
            <a:chExt cx="1488" cy="218"/>
          </a:xfrm>
        </p:grpSpPr>
        <p:grpSp>
          <p:nvGrpSpPr>
            <p:cNvPr id="16441" name="Group 69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16443" name="Text Box 70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Phys.</a:t>
                </a:r>
              </a:p>
            </p:txBody>
          </p:sp>
          <p:sp>
            <p:nvSpPr>
              <p:cNvPr id="16444" name="Text Box 71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Phys</a:t>
                </a:r>
              </a:p>
            </p:txBody>
          </p:sp>
        </p:grpSp>
        <p:sp>
          <p:nvSpPr>
            <p:cNvPr id="16442" name="Line 72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08" name="Group 73"/>
          <p:cNvGrpSpPr>
            <a:grpSpLocks/>
          </p:cNvGrpSpPr>
          <p:nvPr/>
        </p:nvGrpSpPr>
        <p:grpSpPr bwMode="auto">
          <a:xfrm>
            <a:off x="5400675" y="4572000"/>
            <a:ext cx="2600325" cy="377825"/>
            <a:chOff x="3402" y="3004"/>
            <a:chExt cx="1638" cy="238"/>
          </a:xfrm>
        </p:grpSpPr>
        <p:grpSp>
          <p:nvGrpSpPr>
            <p:cNvPr id="16435" name="Group 74"/>
            <p:cNvGrpSpPr>
              <a:grpSpLocks/>
            </p:cNvGrpSpPr>
            <p:nvPr/>
          </p:nvGrpSpPr>
          <p:grpSpPr bwMode="auto">
            <a:xfrm>
              <a:off x="4461" y="3004"/>
              <a:ext cx="579" cy="218"/>
              <a:chOff x="4461" y="3004"/>
              <a:chExt cx="579" cy="218"/>
            </a:xfrm>
          </p:grpSpPr>
          <p:sp>
            <p:nvSpPr>
              <p:cNvPr id="16439" name="Line 75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Text Box 76"/>
              <p:cNvSpPr txBox="1">
                <a:spLocks noChangeArrowheads="1"/>
              </p:cNvSpPr>
              <p:nvPr/>
            </p:nvSpPr>
            <p:spPr bwMode="auto">
              <a:xfrm>
                <a:off x="4461" y="3004"/>
                <a:ext cx="579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16436" name="Group 77"/>
            <p:cNvGrpSpPr>
              <a:grpSpLocks/>
            </p:cNvGrpSpPr>
            <p:nvPr/>
          </p:nvGrpSpPr>
          <p:grpSpPr bwMode="auto">
            <a:xfrm>
              <a:off x="3402" y="3024"/>
              <a:ext cx="579" cy="218"/>
              <a:chOff x="4461" y="3004"/>
              <a:chExt cx="579" cy="218"/>
            </a:xfrm>
          </p:grpSpPr>
          <p:sp>
            <p:nvSpPr>
              <p:cNvPr id="16437" name="Line 78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Text Box 79"/>
              <p:cNvSpPr txBox="1">
                <a:spLocks noChangeArrowheads="1"/>
              </p:cNvSpPr>
              <p:nvPr/>
            </p:nvSpPr>
            <p:spPr bwMode="auto">
              <a:xfrm>
                <a:off x="4461" y="3004"/>
                <a:ext cx="579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16409" name="Group 80"/>
          <p:cNvGrpSpPr>
            <a:grpSpLocks/>
          </p:cNvGrpSpPr>
          <p:nvPr/>
        </p:nvGrpSpPr>
        <p:grpSpPr bwMode="auto">
          <a:xfrm>
            <a:off x="5943600" y="4876800"/>
            <a:ext cx="2362200" cy="346075"/>
            <a:chOff x="288" y="3190"/>
            <a:chExt cx="1488" cy="218"/>
          </a:xfrm>
        </p:grpSpPr>
        <p:grpSp>
          <p:nvGrpSpPr>
            <p:cNvPr id="16431" name="Group 81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16433" name="Text Box 82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Link</a:t>
                </a:r>
              </a:p>
            </p:txBody>
          </p:sp>
          <p:sp>
            <p:nvSpPr>
              <p:cNvPr id="16434" name="Text Box 83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Link</a:t>
                </a:r>
              </a:p>
            </p:txBody>
          </p:sp>
        </p:grpSp>
        <p:sp>
          <p:nvSpPr>
            <p:cNvPr id="16432" name="Line 84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0" name="Group 85"/>
          <p:cNvGrpSpPr>
            <a:grpSpLocks/>
          </p:cNvGrpSpPr>
          <p:nvPr/>
        </p:nvGrpSpPr>
        <p:grpSpPr bwMode="auto">
          <a:xfrm>
            <a:off x="5400675" y="5257800"/>
            <a:ext cx="2600325" cy="377825"/>
            <a:chOff x="3402" y="3004"/>
            <a:chExt cx="1638" cy="238"/>
          </a:xfrm>
        </p:grpSpPr>
        <p:grpSp>
          <p:nvGrpSpPr>
            <p:cNvPr id="16425" name="Group 86"/>
            <p:cNvGrpSpPr>
              <a:grpSpLocks/>
            </p:cNvGrpSpPr>
            <p:nvPr/>
          </p:nvGrpSpPr>
          <p:grpSpPr bwMode="auto">
            <a:xfrm>
              <a:off x="4461" y="3004"/>
              <a:ext cx="579" cy="218"/>
              <a:chOff x="4461" y="3004"/>
              <a:chExt cx="579" cy="218"/>
            </a:xfrm>
          </p:grpSpPr>
          <p:sp>
            <p:nvSpPr>
              <p:cNvPr id="16429" name="Line 87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88"/>
              <p:cNvSpPr txBox="1">
                <a:spLocks noChangeArrowheads="1"/>
              </p:cNvSpPr>
              <p:nvPr/>
            </p:nvSpPr>
            <p:spPr bwMode="auto">
              <a:xfrm>
                <a:off x="4461" y="3004"/>
                <a:ext cx="579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16426" name="Group 89"/>
            <p:cNvGrpSpPr>
              <a:grpSpLocks/>
            </p:cNvGrpSpPr>
            <p:nvPr/>
          </p:nvGrpSpPr>
          <p:grpSpPr bwMode="auto">
            <a:xfrm>
              <a:off x="3402" y="3024"/>
              <a:ext cx="579" cy="218"/>
              <a:chOff x="4461" y="3004"/>
              <a:chExt cx="579" cy="218"/>
            </a:xfrm>
          </p:grpSpPr>
          <p:sp>
            <p:nvSpPr>
              <p:cNvPr id="16427" name="Line 90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Text Box 91"/>
              <p:cNvSpPr txBox="1">
                <a:spLocks noChangeArrowheads="1"/>
              </p:cNvSpPr>
              <p:nvPr/>
            </p:nvSpPr>
            <p:spPr bwMode="auto">
              <a:xfrm>
                <a:off x="4461" y="3004"/>
                <a:ext cx="579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16411" name="Group 92"/>
          <p:cNvGrpSpPr>
            <a:grpSpLocks/>
          </p:cNvGrpSpPr>
          <p:nvPr/>
        </p:nvGrpSpPr>
        <p:grpSpPr bwMode="auto">
          <a:xfrm>
            <a:off x="5943600" y="5597525"/>
            <a:ext cx="2362200" cy="346075"/>
            <a:chOff x="288" y="3190"/>
            <a:chExt cx="1488" cy="218"/>
          </a:xfrm>
        </p:grpSpPr>
        <p:grpSp>
          <p:nvGrpSpPr>
            <p:cNvPr id="16421" name="Group 93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16423" name="Text Box 94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Phys.</a:t>
                </a:r>
              </a:p>
            </p:txBody>
          </p:sp>
          <p:sp>
            <p:nvSpPr>
              <p:cNvPr id="16424" name="Text Box 95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Phys</a:t>
                </a:r>
              </a:p>
            </p:txBody>
          </p:sp>
        </p:grpSp>
        <p:sp>
          <p:nvSpPr>
            <p:cNvPr id="16422" name="Line 96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2" name="Group 97"/>
          <p:cNvGrpSpPr>
            <a:grpSpLocks/>
          </p:cNvGrpSpPr>
          <p:nvPr/>
        </p:nvGrpSpPr>
        <p:grpSpPr bwMode="auto">
          <a:xfrm>
            <a:off x="5867400" y="4225925"/>
            <a:ext cx="2819400" cy="346075"/>
            <a:chOff x="3696" y="2806"/>
            <a:chExt cx="1776" cy="218"/>
          </a:xfrm>
        </p:grpSpPr>
        <p:grpSp>
          <p:nvGrpSpPr>
            <p:cNvPr id="16417" name="Group 98"/>
            <p:cNvGrpSpPr>
              <a:grpSpLocks/>
            </p:cNvGrpSpPr>
            <p:nvPr/>
          </p:nvGrpSpPr>
          <p:grpSpPr bwMode="auto">
            <a:xfrm>
              <a:off x="3696" y="2806"/>
              <a:ext cx="1776" cy="218"/>
              <a:chOff x="3696" y="2806"/>
              <a:chExt cx="1776" cy="218"/>
            </a:xfrm>
          </p:grpSpPr>
          <p:sp>
            <p:nvSpPr>
              <p:cNvPr id="16419" name="Text Box 99"/>
              <p:cNvSpPr txBox="1">
                <a:spLocks noChangeArrowheads="1"/>
              </p:cNvSpPr>
              <p:nvPr/>
            </p:nvSpPr>
            <p:spPr bwMode="auto">
              <a:xfrm>
                <a:off x="4656" y="2806"/>
                <a:ext cx="816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u="sng"/>
                  <a:t>Network</a:t>
                </a:r>
              </a:p>
            </p:txBody>
          </p:sp>
          <p:sp>
            <p:nvSpPr>
              <p:cNvPr id="16420" name="Text Box 100"/>
              <p:cNvSpPr txBox="1">
                <a:spLocks noChangeArrowheads="1"/>
              </p:cNvSpPr>
              <p:nvPr/>
            </p:nvSpPr>
            <p:spPr bwMode="auto">
              <a:xfrm>
                <a:off x="3696" y="2806"/>
                <a:ext cx="624" cy="218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Network</a:t>
                </a:r>
              </a:p>
            </p:txBody>
          </p:sp>
        </p:grpSp>
        <p:sp>
          <p:nvSpPr>
            <p:cNvPr id="16418" name="Line 101"/>
            <p:cNvSpPr>
              <a:spLocks noChangeShapeType="1"/>
            </p:cNvSpPr>
            <p:nvPr/>
          </p:nvSpPr>
          <p:spPr bwMode="auto">
            <a:xfrm>
              <a:off x="4320" y="292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3" name="Rectangle 102"/>
          <p:cNvSpPr>
            <a:spLocks noChangeArrowheads="1"/>
          </p:cNvSpPr>
          <p:nvPr/>
        </p:nvSpPr>
        <p:spPr bwMode="auto">
          <a:xfrm>
            <a:off x="3352800" y="4114800"/>
            <a:ext cx="2133600" cy="17526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4" name="Group 103"/>
          <p:cNvGrpSpPr>
            <a:grpSpLocks/>
          </p:cNvGrpSpPr>
          <p:nvPr/>
        </p:nvGrpSpPr>
        <p:grpSpPr bwMode="auto">
          <a:xfrm>
            <a:off x="152400" y="1070916"/>
            <a:ext cx="8515350" cy="366713"/>
            <a:chOff x="96" y="912"/>
            <a:chExt cx="5364" cy="231"/>
          </a:xfrm>
        </p:grpSpPr>
        <p:sp>
          <p:nvSpPr>
            <p:cNvPr id="16415" name="Text Box 104"/>
            <p:cNvSpPr txBox="1">
              <a:spLocks noChangeArrowheads="1"/>
            </p:cNvSpPr>
            <p:nvPr/>
          </p:nvSpPr>
          <p:spPr bwMode="auto">
            <a:xfrm>
              <a:off x="96" y="912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User/Client</a:t>
              </a:r>
            </a:p>
          </p:txBody>
        </p:sp>
        <p:sp>
          <p:nvSpPr>
            <p:cNvPr id="16416" name="Text Box 105"/>
            <p:cNvSpPr txBox="1">
              <a:spLocks noChangeArrowheads="1"/>
            </p:cNvSpPr>
            <p:nvPr/>
          </p:nvSpPr>
          <p:spPr bwMode="auto">
            <a:xfrm>
              <a:off x="4608" y="91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40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6458408" cy="611191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HTTP Server (Sends Back Response (file))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989" y="2514600"/>
            <a:ext cx="2145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HTTP Server (80)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01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076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607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TCP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58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Data: pictures, …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6705223" y="1868742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42DFD-6195-8343-93FE-9FA49CE8E45D}"/>
              </a:ext>
            </a:extLst>
          </p:cNvPr>
          <p:cNvSpPr txBox="1"/>
          <p:nvPr/>
        </p:nvSpPr>
        <p:spPr>
          <a:xfrm>
            <a:off x="279723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Data: pictures, text,…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E04F6-6DE5-6F48-A99C-062FF3285647}"/>
              </a:ext>
            </a:extLst>
          </p:cNvPr>
          <p:cNvSpPr txBox="1"/>
          <p:nvPr/>
        </p:nvSpPr>
        <p:spPr>
          <a:xfrm>
            <a:off x="137620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05FDD-DBC0-4448-BC0E-2FC2FE560157}"/>
              </a:ext>
            </a:extLst>
          </p:cNvPr>
          <p:cNvSpPr txBox="1"/>
          <p:nvPr/>
        </p:nvSpPr>
        <p:spPr>
          <a:xfrm>
            <a:off x="280547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Data: pictures, ..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9A631F-6AD4-6040-B7E8-6C90177CD4C1}"/>
              </a:ext>
            </a:extLst>
          </p:cNvPr>
          <p:cNvSpPr txBox="1"/>
          <p:nvPr/>
        </p:nvSpPr>
        <p:spPr>
          <a:xfrm>
            <a:off x="139267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30331-A182-634F-9C9B-6A53AC4BD3E3}"/>
              </a:ext>
            </a:extLst>
          </p:cNvPr>
          <p:cNvSpPr txBox="1"/>
          <p:nvPr/>
        </p:nvSpPr>
        <p:spPr>
          <a:xfrm>
            <a:off x="282194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</a:t>
            </a:r>
            <a:r>
              <a:rPr lang="en-US" b="1" dirty="0">
                <a:solidFill>
                  <a:srgbClr val="FF0000"/>
                </a:solidFill>
              </a:rPr>
              <a:t>Data: pictures, …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31A7E4-8497-C74F-BC2B-E211FAE08130}"/>
              </a:ext>
            </a:extLst>
          </p:cNvPr>
          <p:cNvSpPr txBox="1"/>
          <p:nvPr/>
        </p:nvSpPr>
        <p:spPr>
          <a:xfrm>
            <a:off x="19668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B73C6F-340F-4A48-8944-5279B1BAB6BB}"/>
              </a:ext>
            </a:extLst>
          </p:cNvPr>
          <p:cNvSpPr txBox="1"/>
          <p:nvPr/>
        </p:nvSpPr>
        <p:spPr>
          <a:xfrm>
            <a:off x="113986" y="310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Segment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F1137F-65B8-C643-B35A-DE1BA1D23655}"/>
              </a:ext>
            </a:extLst>
          </p:cNvPr>
          <p:cNvSpPr txBox="1"/>
          <p:nvPr/>
        </p:nvSpPr>
        <p:spPr>
          <a:xfrm>
            <a:off x="22828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478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515DFEC-277D-064F-93A8-8E866F7FF2BE}" type="slidenum">
              <a:rPr lang="en-US" sz="1400"/>
              <a:pPr algn="r" eaLnBrk="1" hangingPunct="1"/>
              <a:t>41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Accessing a Page Without a Browser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What do I need to send a request to the server and receive a response?</a:t>
            </a:r>
          </a:p>
          <a:p>
            <a:r>
              <a:rPr lang="en-US" dirty="0">
                <a:latin typeface="Times New Roman" charset="0"/>
              </a:rPr>
              <a:t>Think about it…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imes New Roman" charset="0"/>
              </a:rPr>
              <a:t>I </a:t>
            </a:r>
            <a:r>
              <a:rPr lang="en-US" dirty="0">
                <a:latin typeface="Times New Roman" charset="0"/>
              </a:rPr>
              <a:t>need some tool to open a TCP connection!</a:t>
            </a:r>
          </a:p>
          <a:p>
            <a:pPr marL="720090" lvl="1" indent="-342900">
              <a:buFont typeface="+mj-lt"/>
              <a:buAutoNum type="alphaLcParenR"/>
            </a:pPr>
            <a:r>
              <a:rPr lang="en-US" dirty="0">
                <a:latin typeface="Times New Roman" charset="0"/>
              </a:rPr>
              <a:t>Telnet</a:t>
            </a:r>
          </a:p>
          <a:p>
            <a:pPr marL="720090" lvl="1" indent="-342900">
              <a:buFont typeface="+mj-lt"/>
              <a:buAutoNum type="alphaLcParenR"/>
            </a:pPr>
            <a:r>
              <a:rPr lang="en-US" dirty="0" err="1">
                <a:latin typeface="Times New Roman" charset="0"/>
              </a:rPr>
              <a:t>netcat</a:t>
            </a:r>
            <a:r>
              <a:rPr lang="en-US" dirty="0">
                <a:latin typeface="Times New Roman" charset="0"/>
              </a:rPr>
              <a:t> (windows, ubuntu)</a:t>
            </a:r>
          </a:p>
          <a:p>
            <a:pPr marL="720090" lvl="1" indent="-342900">
              <a:buFont typeface="+mj-lt"/>
              <a:buAutoNum type="alphaLcParenR"/>
            </a:pPr>
            <a:r>
              <a:rPr lang="en-US" dirty="0" err="1">
                <a:latin typeface="Times New Roman" charset="0"/>
              </a:rPr>
              <a:t>nc</a:t>
            </a:r>
            <a:r>
              <a:rPr lang="en-US" dirty="0">
                <a:latin typeface="Times New Roman" charset="0"/>
              </a:rPr>
              <a:t> on MacOS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charset="0"/>
              </a:rPr>
              <a:t>Form a valid request that follows HTTP format</a:t>
            </a:r>
          </a:p>
          <a:p>
            <a:pPr marL="377190" lvl="1" indent="0">
              <a:buNone/>
            </a:pPr>
            <a:r>
              <a:rPr lang="en-US" dirty="0">
                <a:latin typeface="Courier" pitchFamily="2" charset="0"/>
              </a:rPr>
              <a:t>GET filename HTTP/1.1</a:t>
            </a:r>
          </a:p>
          <a:p>
            <a:pPr marL="377190" lvl="1" indent="0">
              <a:buNone/>
            </a:pPr>
            <a:r>
              <a:rPr lang="en-US" dirty="0">
                <a:latin typeface="Courier" pitchFamily="2" charset="0"/>
              </a:rPr>
              <a:t>host: hostname	</a:t>
            </a:r>
          </a:p>
          <a:p>
            <a:r>
              <a:rPr lang="en-US" dirty="0"/>
              <a:t>Example: get RFC 2068 (Original RFC specifying HTTP 1.1)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Find the URL for RFC 2068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I found URL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>
                <a:solidFill>
                  <a:srgbClr val="00B0F0"/>
                </a:solidFill>
                <a:hlinkClick r:id="rId2"/>
              </a:rPr>
              <a:t>www.ietf.org</a:t>
            </a:r>
            <a:r>
              <a:rPr lang="en-US" i="1" dirty="0">
                <a:hlinkClick r:id="rId2"/>
              </a:rPr>
              <a:t>/rfc/rfc2068.txt</a:t>
            </a:r>
            <a:r>
              <a:rPr lang="en-US" i="1" dirty="0"/>
              <a:t>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Open a TCP connection to host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www.ietf.org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Port 80 (HTTP port)</a:t>
            </a:r>
          </a:p>
          <a:p>
            <a:pPr marL="720090" lvl="2" indent="0">
              <a:buNone/>
            </a:pPr>
            <a:r>
              <a:rPr lang="en-US" i="1" dirty="0"/>
              <a:t>(Used on MacOS 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nc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 -c 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www.ietf.org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 80</a:t>
            </a:r>
            <a:r>
              <a:rPr lang="en-US" i="1" dirty="0"/>
              <a:t>)</a:t>
            </a:r>
            <a:endParaRPr lang="en-US" dirty="0"/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GET https://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www.ietf.org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rfc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/rfc2068.tx</a:t>
            </a:r>
            <a:r>
              <a:rPr lang="en-US" i="1" dirty="0">
                <a:solidFill>
                  <a:srgbClr val="00B0F0"/>
                </a:solidFill>
                <a:latin typeface="Courier" pitchFamily="2" charset="0"/>
              </a:rPr>
              <a:t>t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hit enter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host: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  <a:hlinkClick r:id="rId3"/>
              </a:rPr>
              <a:t>www.ietf.org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hit enter twice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get back the text of RFC 2068</a:t>
            </a:r>
          </a:p>
          <a:p>
            <a:pPr marL="720090" lvl="1" indent="-342900">
              <a:buFont typeface="+mj-lt"/>
              <a:buAutoNum type="arabicPeriod"/>
            </a:pPr>
            <a:endParaRPr lang="en-US" dirty="0">
              <a:solidFill>
                <a:srgbClr val="00B0F0"/>
              </a:solidFill>
              <a:latin typeface="Courier" pitchFamily="2" charset="0"/>
            </a:endParaRPr>
          </a:p>
          <a:p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5020298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and understand the  </a:t>
            </a:r>
            <a:r>
              <a:rPr lang="en-US" dirty="0">
                <a:solidFill>
                  <a:srgbClr val="FF6600"/>
                </a:solidFill>
              </a:rPr>
              <a:t>application layer (in general)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 Internet, protocols at the application layer use either TCP or UDP at the transport layer.</a:t>
            </a:r>
          </a:p>
          <a:p>
            <a:r>
              <a:rPr lang="en-US" dirty="0"/>
              <a:t>Learn and  understand the   </a:t>
            </a:r>
            <a:r>
              <a:rPr lang="en-US" dirty="0">
                <a:solidFill>
                  <a:srgbClr val="FF6600"/>
                </a:solidFill>
              </a:rPr>
              <a:t>Domain Name System (DNS)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Mapping service host names </a:t>
            </a:r>
            <a:r>
              <a:rPr lang="en-US" dirty="0">
                <a:sym typeface="Wingdings" pitchFamily="2" charset="2"/>
              </a:rPr>
              <a:t> IP addresses</a:t>
            </a:r>
          </a:p>
          <a:p>
            <a:pPr lvl="1"/>
            <a:r>
              <a:rPr lang="en-US" dirty="0">
                <a:sym typeface="Wingdings" pitchFamily="2" charset="2"/>
              </a:rPr>
              <a:t>Name domains</a:t>
            </a:r>
          </a:p>
          <a:p>
            <a:pPr lvl="1"/>
            <a:r>
              <a:rPr lang="en-US" dirty="0">
                <a:sym typeface="Wingdings" pitchFamily="2" charset="2"/>
              </a:rPr>
              <a:t>DNS zones</a:t>
            </a:r>
          </a:p>
          <a:p>
            <a:pPr lvl="1"/>
            <a:r>
              <a:rPr lang="en-US" dirty="0">
                <a:sym typeface="Wingdings" pitchFamily="2" charset="2"/>
              </a:rPr>
              <a:t>Uses UDP</a:t>
            </a:r>
            <a:endParaRPr lang="en-US" dirty="0"/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email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Main components: user agent sender/receiver, transfer. mailbox</a:t>
            </a:r>
          </a:p>
          <a:p>
            <a:pPr lvl="1"/>
            <a:r>
              <a:rPr lang="en-US" dirty="0"/>
              <a:t>Primary operation: submission, transfer, delivery</a:t>
            </a:r>
          </a:p>
          <a:p>
            <a:pPr lvl="1"/>
            <a:r>
              <a:rPr lang="en-US" dirty="0"/>
              <a:t>SMTP, POP3, and IMAP all use TCP</a:t>
            </a:r>
          </a:p>
          <a:p>
            <a:r>
              <a:rPr lang="en-US" dirty="0"/>
              <a:t>Learn and  understand the  </a:t>
            </a:r>
            <a:r>
              <a:rPr lang="en-US" dirty="0">
                <a:solidFill>
                  <a:srgbClr val="FF6600"/>
                </a:solidFill>
              </a:rPr>
              <a:t>Web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Convenient method to ”browse” the content of the Internet</a:t>
            </a:r>
          </a:p>
          <a:p>
            <a:pPr lvl="1"/>
            <a:r>
              <a:rPr lang="en-US" dirty="0"/>
              <a:t>Key protocol: HTTP</a:t>
            </a:r>
          </a:p>
          <a:p>
            <a:pPr lvl="1"/>
            <a:r>
              <a:rPr lang="en-US" dirty="0"/>
              <a:t>HTTP uses TCP</a:t>
            </a:r>
          </a:p>
          <a:p>
            <a:pPr lvl="1"/>
            <a:r>
              <a:rPr lang="en-US" dirty="0"/>
              <a:t>If we can open a TCP connection, no need of a browser to browse, but…..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3C963F-A425-6744-9C8C-0B828173D2CB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How Do Lower Layers Appear to the Application Layer?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1371600" cy="3937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Application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7239000" y="1524000"/>
            <a:ext cx="1371600" cy="3937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Application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38200" y="1890713"/>
            <a:ext cx="7162800" cy="350837"/>
            <a:chOff x="528" y="1335"/>
            <a:chExt cx="4512" cy="221"/>
          </a:xfrm>
        </p:grpSpPr>
        <p:sp>
          <p:nvSpPr>
            <p:cNvPr id="17423" name="Line 9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1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17426" name="Text Box 12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7416" name="Group 29"/>
          <p:cNvGrpSpPr>
            <a:grpSpLocks/>
          </p:cNvGrpSpPr>
          <p:nvPr/>
        </p:nvGrpSpPr>
        <p:grpSpPr bwMode="auto">
          <a:xfrm>
            <a:off x="1600200" y="1416050"/>
            <a:ext cx="5638800" cy="336550"/>
            <a:chOff x="1008" y="1036"/>
            <a:chExt cx="3552" cy="212"/>
          </a:xfrm>
        </p:grpSpPr>
        <p:sp>
          <p:nvSpPr>
            <p:cNvPr id="17421" name="Line 30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31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17417" name="Group 102"/>
          <p:cNvGrpSpPr>
            <a:grpSpLocks/>
          </p:cNvGrpSpPr>
          <p:nvPr/>
        </p:nvGrpSpPr>
        <p:grpSpPr bwMode="auto">
          <a:xfrm>
            <a:off x="152400" y="1095630"/>
            <a:ext cx="8515350" cy="366713"/>
            <a:chOff x="96" y="912"/>
            <a:chExt cx="5364" cy="231"/>
          </a:xfrm>
        </p:grpSpPr>
        <p:sp>
          <p:nvSpPr>
            <p:cNvPr id="17419" name="Text Box 103"/>
            <p:cNvSpPr txBox="1">
              <a:spLocks noChangeArrowheads="1"/>
            </p:cNvSpPr>
            <p:nvPr/>
          </p:nvSpPr>
          <p:spPr bwMode="auto">
            <a:xfrm>
              <a:off x="96" y="912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User/Client</a:t>
              </a:r>
            </a:p>
          </p:txBody>
        </p:sp>
        <p:sp>
          <p:nvSpPr>
            <p:cNvPr id="17420" name="Text Box 104"/>
            <p:cNvSpPr txBox="1">
              <a:spLocks noChangeArrowheads="1"/>
            </p:cNvSpPr>
            <p:nvPr/>
          </p:nvSpPr>
          <p:spPr bwMode="auto">
            <a:xfrm>
              <a:off x="4608" y="91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User/Server</a:t>
              </a:r>
            </a:p>
          </p:txBody>
        </p:sp>
      </p:grpSp>
      <p:sp>
        <p:nvSpPr>
          <p:cNvPr id="10345" name="Rectangle 105"/>
          <p:cNvSpPr>
            <a:spLocks noChangeArrowheads="1"/>
          </p:cNvSpPr>
          <p:nvPr/>
        </p:nvSpPr>
        <p:spPr bwMode="auto">
          <a:xfrm>
            <a:off x="304800" y="2219325"/>
            <a:ext cx="8305800" cy="3952875"/>
          </a:xfrm>
          <a:prstGeom prst="rect">
            <a:avLst/>
          </a:prstGeom>
          <a:solidFill>
            <a:srgbClr val="000000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93ECD-4374-014E-86D6-10600639DBBB}"/>
              </a:ext>
            </a:extLst>
          </p:cNvPr>
          <p:cNvSpPr txBox="1"/>
          <p:nvPr/>
        </p:nvSpPr>
        <p:spPr>
          <a:xfrm>
            <a:off x="1828801" y="1701114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D4619-63D8-924A-BCD7-0322AFE21718}"/>
              </a:ext>
            </a:extLst>
          </p:cNvPr>
          <p:cNvSpPr txBox="1"/>
          <p:nvPr/>
        </p:nvSpPr>
        <p:spPr>
          <a:xfrm>
            <a:off x="1981201" y="2421929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4CFA-CEE2-8847-8578-24AB91329BAB}"/>
              </a:ext>
            </a:extLst>
          </p:cNvPr>
          <p:cNvSpPr txBox="1"/>
          <p:nvPr/>
        </p:nvSpPr>
        <p:spPr>
          <a:xfrm>
            <a:off x="2133601" y="3098013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41686-70BB-A34B-9D56-E97C7C8D459D}"/>
              </a:ext>
            </a:extLst>
          </p:cNvPr>
          <p:cNvSpPr txBox="1"/>
          <p:nvPr/>
        </p:nvSpPr>
        <p:spPr>
          <a:xfrm>
            <a:off x="2286001" y="3818828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BC3D2-8422-B248-9439-BF08C27362A9}"/>
              </a:ext>
            </a:extLst>
          </p:cNvPr>
          <p:cNvSpPr txBox="1"/>
          <p:nvPr/>
        </p:nvSpPr>
        <p:spPr>
          <a:xfrm>
            <a:off x="2438401" y="4539643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6608B-D55A-214C-9F02-D67CA104895B}"/>
              </a:ext>
            </a:extLst>
          </p:cNvPr>
          <p:cNvSpPr txBox="1"/>
          <p:nvPr/>
        </p:nvSpPr>
        <p:spPr>
          <a:xfrm>
            <a:off x="2590801" y="5260458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9674-6300-624D-822E-3E7517B99DDA}"/>
              </a:ext>
            </a:extLst>
          </p:cNvPr>
          <p:cNvSpPr txBox="1"/>
          <p:nvPr/>
        </p:nvSpPr>
        <p:spPr>
          <a:xfrm>
            <a:off x="2743201" y="5746490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A0D031-0F7A-8E44-9220-961F660DFE47}"/>
              </a:ext>
            </a:extLst>
          </p:cNvPr>
          <p:cNvSpPr txBox="1"/>
          <p:nvPr/>
        </p:nvSpPr>
        <p:spPr>
          <a:xfrm>
            <a:off x="5423591" y="2421929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5BE33-30F6-EC4A-B8E4-D7489694D1C8}"/>
              </a:ext>
            </a:extLst>
          </p:cNvPr>
          <p:cNvSpPr txBox="1"/>
          <p:nvPr/>
        </p:nvSpPr>
        <p:spPr>
          <a:xfrm>
            <a:off x="5341208" y="3098013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CA67E-914B-7C48-B069-31986909AD32}"/>
              </a:ext>
            </a:extLst>
          </p:cNvPr>
          <p:cNvSpPr txBox="1"/>
          <p:nvPr/>
        </p:nvSpPr>
        <p:spPr>
          <a:xfrm>
            <a:off x="5209403" y="3818828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CE4DF-9B20-4B45-9D8C-07A9EE8149F0}"/>
              </a:ext>
            </a:extLst>
          </p:cNvPr>
          <p:cNvSpPr txBox="1"/>
          <p:nvPr/>
        </p:nvSpPr>
        <p:spPr>
          <a:xfrm>
            <a:off x="5089954" y="4539643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FEB975-8B90-EE45-B4E0-F42ADC8CF40B}"/>
              </a:ext>
            </a:extLst>
          </p:cNvPr>
          <p:cNvSpPr txBox="1"/>
          <p:nvPr/>
        </p:nvSpPr>
        <p:spPr>
          <a:xfrm>
            <a:off x="4970507" y="5260458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6A71D-FD2A-6F48-977D-0DEB93576B20}"/>
              </a:ext>
            </a:extLst>
          </p:cNvPr>
          <p:cNvSpPr txBox="1"/>
          <p:nvPr/>
        </p:nvSpPr>
        <p:spPr>
          <a:xfrm>
            <a:off x="4838700" y="5746490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6B4EF-85A5-2049-BFE1-CC2605439BA1}"/>
              </a:ext>
            </a:extLst>
          </p:cNvPr>
          <p:cNvSpPr txBox="1"/>
          <p:nvPr/>
        </p:nvSpPr>
        <p:spPr>
          <a:xfrm>
            <a:off x="5794411" y="1706047"/>
            <a:ext cx="9557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" grpId="0" animBg="1"/>
      <p:bldP spid="2" grpId="0" animBg="1"/>
      <p:bldP spid="2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6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868220" cy="61119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Where in  TCP/IP Model 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23622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5146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2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3434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	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54" y="3155420"/>
            <a:ext cx="11607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50"/>
                </a:solidFill>
              </a:rPr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60303"/>
            <a:ext cx="113378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</a:rPr>
              <a:t>UDP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2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b="1" dirty="0">
                <a:solidFill>
                  <a:srgbClr val="FF00FF"/>
                </a:solidFill>
              </a:rPr>
              <a:t>IP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11FDD1-480B-6844-9BF4-2BB622618686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>
            <a:off x="1790700" y="3048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7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868220" cy="61119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Using </a:t>
            </a:r>
            <a:r>
              <a:rPr lang="en-US" sz="2800" dirty="0">
                <a:solidFill>
                  <a:srgbClr val="00B0F0"/>
                </a:solidFill>
              </a:rPr>
              <a:t>UDP</a:t>
            </a:r>
            <a:r>
              <a:rPr lang="en-US" sz="2800" dirty="0">
                <a:solidFill>
                  <a:schemeClr val="tx2"/>
                </a:solidFill>
              </a:rPr>
              <a:t> as Transport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97" y="25146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34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40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TCP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39C8797-2FB7-BF42-BD92-399FDE95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04548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UDP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2C55-B197-B649-AC11-2D3EBD2342F5}"/>
              </a:ext>
            </a:extLst>
          </p:cNvPr>
          <p:cNvSpPr txBox="1"/>
          <p:nvPr/>
        </p:nvSpPr>
        <p:spPr>
          <a:xfrm>
            <a:off x="526398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83E94-51E4-984B-BB7F-BC4CD4AEC476}"/>
              </a:ext>
            </a:extLst>
          </p:cNvPr>
          <p:cNvSpPr txBox="1"/>
          <p:nvPr/>
        </p:nvSpPr>
        <p:spPr>
          <a:xfrm>
            <a:off x="384295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B239B-668E-F049-938C-B2FCBCDC6C6F}"/>
              </a:ext>
            </a:extLst>
          </p:cNvPr>
          <p:cNvSpPr txBox="1"/>
          <p:nvPr/>
        </p:nvSpPr>
        <p:spPr>
          <a:xfrm>
            <a:off x="527222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3CBFE-3725-1542-B15E-071D00ACFE14}"/>
              </a:ext>
            </a:extLst>
          </p:cNvPr>
          <p:cNvSpPr txBox="1"/>
          <p:nvPr/>
        </p:nvSpPr>
        <p:spPr>
          <a:xfrm>
            <a:off x="385942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B0AF1-CFA0-9A44-96A5-36B14674DE3A}"/>
              </a:ext>
            </a:extLst>
          </p:cNvPr>
          <p:cNvSpPr txBox="1"/>
          <p:nvPr/>
        </p:nvSpPr>
        <p:spPr>
          <a:xfrm>
            <a:off x="528869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81BD4-2D4C-6C4B-B402-30640A301A48}"/>
              </a:ext>
            </a:extLst>
          </p:cNvPr>
          <p:cNvSpPr txBox="1"/>
          <p:nvPr/>
        </p:nvSpPr>
        <p:spPr>
          <a:xfrm>
            <a:off x="266343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UDP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2D35-C801-674F-84BD-B60AE7C87383}"/>
              </a:ext>
            </a:extLst>
          </p:cNvPr>
          <p:cNvSpPr txBox="1"/>
          <p:nvPr/>
        </p:nvSpPr>
        <p:spPr>
          <a:xfrm>
            <a:off x="2580736" y="31045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Datagram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D47EF-B11B-454E-85BA-2C7FCF67DFBF}"/>
              </a:ext>
            </a:extLst>
          </p:cNvPr>
          <p:cNvSpPr txBox="1"/>
          <p:nvPr/>
        </p:nvSpPr>
        <p:spPr>
          <a:xfrm>
            <a:off x="269503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D6810-F092-D24C-8C96-68E1E02D4653}"/>
              </a:ext>
            </a:extLst>
          </p:cNvPr>
          <p:cNvSpPr txBox="1"/>
          <p:nvPr/>
        </p:nvSpPr>
        <p:spPr>
          <a:xfrm>
            <a:off x="410756" y="1868742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or Server</a:t>
            </a:r>
          </a:p>
        </p:txBody>
      </p:sp>
    </p:spTree>
    <p:extLst>
      <p:ext uri="{BB962C8B-B14F-4D97-AF65-F5344CB8AC3E}">
        <p14:creationId xmlns:p14="http://schemas.microsoft.com/office/powerpoint/2010/main" val="36354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8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868220" cy="61119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Using </a:t>
            </a:r>
            <a:r>
              <a:rPr lang="en-US" sz="2800" dirty="0">
                <a:solidFill>
                  <a:srgbClr val="00B0F0"/>
                </a:solidFill>
              </a:rPr>
              <a:t>TCP</a:t>
            </a:r>
            <a:r>
              <a:rPr lang="en-US" sz="2800" dirty="0">
                <a:solidFill>
                  <a:schemeClr val="tx2"/>
                </a:solidFill>
              </a:rPr>
              <a:t> as Transport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95301E-631A-9F43-A7D8-1F855927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2438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5C6418-935E-3540-A8A6-813D9477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97" y="25146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10CA13-6036-6A4B-8678-76EBAC6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0480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0C79581-7027-3E47-88D2-FF405AA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4200"/>
            <a:ext cx="1620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Transport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F7E0767-565B-7B40-BB36-B9A6F50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36576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AC2FEEF-9DA3-5D4D-AADE-E5B8141C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34" y="37338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Network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9640EA2-7802-DA43-85E7-A9E934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09" y="42672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88EC5F3-C898-224F-8FA2-22E16E7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40" y="4343400"/>
            <a:ext cx="1788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Link Layer</a:t>
            </a:r>
            <a:r>
              <a:rPr lang="en-US" dirty="0"/>
              <a:t>	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DD77AC7A-BD76-9247-8905-808D21550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12196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TCP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1699C37-0750-DB4D-89E0-98FAED36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91" y="3720327"/>
            <a:ext cx="162083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FF"/>
                </a:solidFill>
              </a:rPr>
              <a:t>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2C55-B197-B649-AC11-2D3EBD2342F5}"/>
              </a:ext>
            </a:extLst>
          </p:cNvPr>
          <p:cNvSpPr txBox="1"/>
          <p:nvPr/>
        </p:nvSpPr>
        <p:spPr>
          <a:xfrm>
            <a:off x="5263984" y="2537256"/>
            <a:ext cx="36205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83E94-51E4-984B-BB7F-BC4CD4AEC476}"/>
              </a:ext>
            </a:extLst>
          </p:cNvPr>
          <p:cNvSpPr txBox="1"/>
          <p:nvPr/>
        </p:nvSpPr>
        <p:spPr>
          <a:xfrm>
            <a:off x="3842955" y="315509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B239B-668E-F049-938C-B2FCBCDC6C6F}"/>
              </a:ext>
            </a:extLst>
          </p:cNvPr>
          <p:cNvSpPr txBox="1"/>
          <p:nvPr/>
        </p:nvSpPr>
        <p:spPr>
          <a:xfrm>
            <a:off x="5272221" y="315509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3CBFE-3725-1542-B15E-071D00ACFE14}"/>
              </a:ext>
            </a:extLst>
          </p:cNvPr>
          <p:cNvSpPr txBox="1"/>
          <p:nvPr/>
        </p:nvSpPr>
        <p:spPr>
          <a:xfrm>
            <a:off x="3859428" y="3838836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B0AF1-CFA0-9A44-96A5-36B14674DE3A}"/>
              </a:ext>
            </a:extLst>
          </p:cNvPr>
          <p:cNvSpPr txBox="1"/>
          <p:nvPr/>
        </p:nvSpPr>
        <p:spPr>
          <a:xfrm>
            <a:off x="5288694" y="3838836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81BD4-2D4C-6C4B-B402-30640A301A48}"/>
              </a:ext>
            </a:extLst>
          </p:cNvPr>
          <p:cNvSpPr txBox="1"/>
          <p:nvPr/>
        </p:nvSpPr>
        <p:spPr>
          <a:xfrm>
            <a:off x="2663434" y="3838836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1655A-3EB8-0947-A017-218748193768}"/>
              </a:ext>
            </a:extLst>
          </p:cNvPr>
          <p:cNvSpPr txBox="1"/>
          <p:nvPr/>
        </p:nvSpPr>
        <p:spPr>
          <a:xfrm>
            <a:off x="2697887" y="5177914"/>
            <a:ext cx="1430967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TCP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0DE9B8-D0F8-4D46-9049-74C221A45D45}"/>
              </a:ext>
            </a:extLst>
          </p:cNvPr>
          <p:cNvSpPr txBox="1"/>
          <p:nvPr/>
        </p:nvSpPr>
        <p:spPr>
          <a:xfrm>
            <a:off x="4127153" y="5177914"/>
            <a:ext cx="361229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 (Request/Response)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9C627-CA44-E446-BD9E-BEA273D4036B}"/>
              </a:ext>
            </a:extLst>
          </p:cNvPr>
          <p:cNvSpPr txBox="1"/>
          <p:nvPr/>
        </p:nvSpPr>
        <p:spPr>
          <a:xfrm>
            <a:off x="1501893" y="5177914"/>
            <a:ext cx="1179521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IP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FD4D7-CA95-7248-BCBD-B457922C0EC4}"/>
              </a:ext>
            </a:extLst>
          </p:cNvPr>
          <p:cNvSpPr txBox="1"/>
          <p:nvPr/>
        </p:nvSpPr>
        <p:spPr>
          <a:xfrm>
            <a:off x="332464" y="5177914"/>
            <a:ext cx="117952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C9C8F-57A2-B349-B5A2-F4F9929AE51D}"/>
              </a:ext>
            </a:extLst>
          </p:cNvPr>
          <p:cNvSpPr txBox="1"/>
          <p:nvPr/>
        </p:nvSpPr>
        <p:spPr>
          <a:xfrm>
            <a:off x="7766770" y="5177914"/>
            <a:ext cx="111774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LL Trailer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2D35-C801-674F-84BD-B60AE7C87383}"/>
              </a:ext>
            </a:extLst>
          </p:cNvPr>
          <p:cNvSpPr txBox="1"/>
          <p:nvPr/>
        </p:nvSpPr>
        <p:spPr>
          <a:xfrm>
            <a:off x="2580736" y="310454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D47EF-B11B-454E-85BA-2C7FCF67DFBF}"/>
              </a:ext>
            </a:extLst>
          </p:cNvPr>
          <p:cNvSpPr txBox="1"/>
          <p:nvPr/>
        </p:nvSpPr>
        <p:spPr>
          <a:xfrm>
            <a:off x="2695032" y="4195984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647877-C085-734E-9E7B-BEDA69FBAC83}"/>
              </a:ext>
            </a:extLst>
          </p:cNvPr>
          <p:cNvSpPr txBox="1"/>
          <p:nvPr/>
        </p:nvSpPr>
        <p:spPr>
          <a:xfrm>
            <a:off x="3324761" y="56769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2ED47-A42A-2346-A2F5-CD677DE0E12C}"/>
              </a:ext>
            </a:extLst>
          </p:cNvPr>
          <p:cNvSpPr txBox="1"/>
          <p:nvPr/>
        </p:nvSpPr>
        <p:spPr>
          <a:xfrm>
            <a:off x="410756" y="1868742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or Server</a:t>
            </a:r>
          </a:p>
        </p:txBody>
      </p:sp>
    </p:spTree>
    <p:extLst>
      <p:ext uri="{BB962C8B-B14F-4D97-AF65-F5344CB8AC3E}">
        <p14:creationId xmlns:p14="http://schemas.microsoft.com/office/powerpoint/2010/main" val="42131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7397805-F209-3E42-B638-295F1FE475EB}" type="slidenum">
              <a:rPr lang="en-US" sz="1400"/>
              <a:pPr algn="r"/>
              <a:t>9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868220" cy="611191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TCP</a:t>
            </a:r>
            <a:r>
              <a:rPr lang="en-US" sz="2800" dirty="0">
                <a:solidFill>
                  <a:schemeClr val="tx2"/>
                </a:solidFill>
              </a:rPr>
              <a:t> Or  </a:t>
            </a:r>
            <a:r>
              <a:rPr lang="en-US" sz="2800" dirty="0">
                <a:solidFill>
                  <a:srgbClr val="00B0F0"/>
                </a:solidFill>
              </a:rPr>
              <a:t>UDP</a:t>
            </a:r>
            <a:r>
              <a:rPr lang="en-US" sz="2800" dirty="0">
                <a:solidFill>
                  <a:schemeClr val="tx2"/>
                </a:solidFill>
              </a:rPr>
              <a:t>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6B5C6A-C33F-034D-B208-5E1237C3A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1504"/>
              </p:ext>
            </p:extLst>
          </p:nvPr>
        </p:nvGraphicFramePr>
        <p:xfrm>
          <a:off x="685800" y="2039937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54104782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4592436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8844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wrapper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Reliable in-order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7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 Set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way hand-shake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5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interface with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“Chunks” / datagram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9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effort / Detection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Reliable with </a:t>
                      </a:r>
                      <a:r>
                        <a:rPr lang="en-US" dirty="0" err="1"/>
                        <a:t>acknowlegements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3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2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Traffic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 and congestion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1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20+ bytes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Exchange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(transactional)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to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1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87972"/>
      </p:ext>
    </p:extLst>
  </p:cSld>
  <p:clrMapOvr>
    <a:masterClrMapping/>
  </p:clrMapOvr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82584</TotalTime>
  <Words>2051</Words>
  <Application>Microsoft Macintosh PowerPoint</Application>
  <PresentationFormat>On-screen Show (4:3)</PresentationFormat>
  <Paragraphs>670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ＭＳ Ｐゴシック</vt:lpstr>
      <vt:lpstr>Apple Braille</vt:lpstr>
      <vt:lpstr>Arial</vt:lpstr>
      <vt:lpstr>Calibri</vt:lpstr>
      <vt:lpstr>Century Gothic</vt:lpstr>
      <vt:lpstr>Courier</vt:lpstr>
      <vt:lpstr>Gill Sans MT</vt:lpstr>
      <vt:lpstr>Mangal</vt:lpstr>
      <vt:lpstr>Questrial</vt:lpstr>
      <vt:lpstr>Times New Roman</vt:lpstr>
      <vt:lpstr>Wingdings</vt:lpstr>
      <vt:lpstr>Wingdings 2</vt:lpstr>
      <vt:lpstr>WM_SlideTemplateA_Template</vt:lpstr>
      <vt:lpstr>Application Layer</vt:lpstr>
      <vt:lpstr>PowerPoint Presentation</vt:lpstr>
      <vt:lpstr>Introduction</vt:lpstr>
      <vt:lpstr>Where in the OSI Reference Model?</vt:lpstr>
      <vt:lpstr>How Do Lower Layers Appear to the Application Layer?</vt:lpstr>
      <vt:lpstr>Where in  TCP/IP Model ?</vt:lpstr>
      <vt:lpstr>Using UDP as Transport</vt:lpstr>
      <vt:lpstr>Using TCP as Transport</vt:lpstr>
      <vt:lpstr>TCP Or  UDP?</vt:lpstr>
      <vt:lpstr>Functions of the Application Layer</vt:lpstr>
      <vt:lpstr>Specialized Service To the User</vt:lpstr>
      <vt:lpstr>Specialized Services</vt:lpstr>
      <vt:lpstr>Domain Name System (DNS RFCs 1034/35)</vt:lpstr>
      <vt:lpstr>PowerPoint Presentation</vt:lpstr>
      <vt:lpstr>Why ?</vt:lpstr>
      <vt:lpstr>PowerPoint Presentation</vt:lpstr>
      <vt:lpstr>PowerPoint Presentation</vt:lpstr>
      <vt:lpstr>DNS Client (Sends Request)</vt:lpstr>
      <vt:lpstr>DNS Server (Receives Request)</vt:lpstr>
      <vt:lpstr>DNS Server (Sends Back Response)</vt:lpstr>
      <vt:lpstr>How Does the DNS Retrieve The Response?</vt:lpstr>
      <vt:lpstr>DNS Database (DNS RFCs 1034/35)</vt:lpstr>
      <vt:lpstr>DNS: Internet Domain Space</vt:lpstr>
      <vt:lpstr>DNS: Internet Domain Space</vt:lpstr>
      <vt:lpstr>Name Servers</vt:lpstr>
      <vt:lpstr>Name Servers (Examples)</vt:lpstr>
      <vt:lpstr>Name Servers (Examples)</vt:lpstr>
      <vt:lpstr>Name Resolution</vt:lpstr>
      <vt:lpstr>Name Resolution</vt:lpstr>
      <vt:lpstr>Some Name Resolution Issues</vt:lpstr>
      <vt:lpstr>eMail Multiple Protocols/RFCs</vt:lpstr>
      <vt:lpstr>eMail Architecture</vt:lpstr>
      <vt:lpstr>eMail Architecture</vt:lpstr>
      <vt:lpstr>eMail Architecture: Application Protocols</vt:lpstr>
      <vt:lpstr>eMail Architecture: Transport Protocol</vt:lpstr>
      <vt:lpstr>World Wide Web (www) HTTP (RFC 2068)</vt:lpstr>
      <vt:lpstr>Architecture of the Web</vt:lpstr>
      <vt:lpstr>HTTP Client (Sends HTTP Request)</vt:lpstr>
      <vt:lpstr>HTTP Server (Receives HTTP Request)</vt:lpstr>
      <vt:lpstr>HTTP Server (Sends Back Response (file))</vt:lpstr>
      <vt:lpstr>Accessing a Page Without a Browser</vt:lpstr>
      <vt:lpstr>Wrap 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Microsoft Office User</cp:lastModifiedBy>
  <cp:revision>1943</cp:revision>
  <cp:lastPrinted>2019-02-14T18:58:49Z</cp:lastPrinted>
  <dcterms:created xsi:type="dcterms:W3CDTF">2017-11-05T19:40:43Z</dcterms:created>
  <dcterms:modified xsi:type="dcterms:W3CDTF">2019-10-05T19:25:35Z</dcterms:modified>
</cp:coreProperties>
</file>