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59" r:id="rId6"/>
    <p:sldId id="262" r:id="rId7"/>
    <p:sldId id="285" r:id="rId8"/>
    <p:sldId id="283" r:id="rId9"/>
    <p:sldId id="284" r:id="rId10"/>
    <p:sldId id="286" r:id="rId11"/>
    <p:sldId id="287" r:id="rId12"/>
    <p:sldId id="261" r:id="rId13"/>
    <p:sldId id="288" r:id="rId14"/>
    <p:sldId id="263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65" r:id="rId25"/>
    <p:sldId id="266" r:id="rId26"/>
    <p:sldId id="267" r:id="rId27"/>
    <p:sldId id="268" r:id="rId28"/>
    <p:sldId id="279" r:id="rId29"/>
    <p:sldId id="281" r:id="rId30"/>
    <p:sldId id="289" r:id="rId31"/>
    <p:sldId id="290" r:id="rId32"/>
    <p:sldId id="291" r:id="rId33"/>
    <p:sldId id="292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7" autoAdjust="0"/>
    <p:restoredTop sz="81852" autoAdjust="0"/>
  </p:normalViewPr>
  <p:slideViewPr>
    <p:cSldViewPr>
      <p:cViewPr>
        <p:scale>
          <a:sx n="67" d="100"/>
          <a:sy n="67" d="100"/>
        </p:scale>
        <p:origin x="133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30" d="100"/>
          <a:sy n="130" d="100"/>
        </p:scale>
        <p:origin x="-5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591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3013"/>
            <a:ext cx="30591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63013"/>
            <a:ext cx="30591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5509F-27F7-4696-8713-87D423887F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733800" y="1981200"/>
          <a:ext cx="5815013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Package" r:id="rId4" imgW="1019160" imgH="485640" progId="Package">
                  <p:embed/>
                </p:oleObj>
              </mc:Choice>
              <mc:Fallback>
                <p:oleObj name="Package" r:id="rId4" imgW="1019160" imgH="485640" progId="Packag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5815013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Fault -executed-&gt; Failure</a:t>
            </a:r>
          </a:p>
          <a:p>
            <a:r>
              <a:rPr lang="en-US" dirty="0"/>
              <a:t>Pareto principle 80% of failures can be traced to 20% of faults</a:t>
            </a:r>
          </a:p>
          <a:p>
            <a:r>
              <a:rPr lang="en-US" dirty="0"/>
              <a:t>Those 20% are the vital few. </a:t>
            </a:r>
          </a:p>
          <a:p>
            <a:endParaRPr lang="en-US" dirty="0"/>
          </a:p>
          <a:p>
            <a:r>
              <a:rPr lang="en-US" dirty="0"/>
              <a:t>.02% F1</a:t>
            </a:r>
          </a:p>
          <a:p>
            <a:r>
              <a:rPr lang="en-US" dirty="0"/>
              <a:t>10%  F2</a:t>
            </a:r>
          </a:p>
          <a:p>
            <a:r>
              <a:rPr lang="en-US" dirty="0"/>
              <a:t>1%   F100</a:t>
            </a:r>
          </a:p>
          <a:p>
            <a:endParaRPr lang="en-US" dirty="0"/>
          </a:p>
          <a:p>
            <a:r>
              <a:rPr lang="en-US" dirty="0"/>
              <a:t>Some are executed more frequently</a:t>
            </a:r>
          </a:p>
        </p:txBody>
      </p:sp>
    </p:spTree>
    <p:extLst>
      <p:ext uri="{BB962C8B-B14F-4D97-AF65-F5344CB8AC3E}">
        <p14:creationId xmlns:p14="http://schemas.microsoft.com/office/powerpoint/2010/main" val="2738821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79E01-7F41-4F9E-8262-061AFBA2FC08}" type="datetime5">
              <a:rPr lang="en-US"/>
              <a:pPr/>
              <a:t>11-Sep-19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E5D46-DB71-4555-883A-CD2B5317B5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EDE123-4CBA-4A3D-A022-C892D22183CF}" type="datetime5">
              <a:rPr lang="en-US"/>
              <a:pPr/>
              <a:t>11-Sep-19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C4E7B-CD51-440A-9C71-130B3171BF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A67F32-5C02-4D2C-A66C-80A3826EC1BB}" type="datetime5">
              <a:rPr lang="en-US"/>
              <a:pPr/>
              <a:t>11-Sep-19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F90CC-E624-41CB-9742-77777295B7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E84DA-57F9-426C-94B1-955BCB9DFC92}" type="datetime5">
              <a:rPr lang="en-US"/>
              <a:pPr/>
              <a:t>11-Sep-19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6350F-157F-4096-A4AB-DA8337880B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ED5C9-222A-4830-8DA5-347B0C3BD6E8}" type="datetime5">
              <a:rPr lang="en-US"/>
              <a:pPr/>
              <a:t>11-Sep-19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1CE84-B7CB-41D1-8B8E-FDA036905F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BDABA-6EB9-4405-9499-8BA510AB7745}" type="datetime5">
              <a:rPr lang="en-US"/>
              <a:pPr/>
              <a:t>11-Sep-19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507DC-895D-4FA3-A88D-B4234A923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B2DA6-88E0-4074-9249-B2850A641D3F}" type="datetime5">
              <a:rPr lang="en-US"/>
              <a:pPr/>
              <a:t>11-Sep-19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8A1EB-8175-43BF-AF4F-01AA592C7D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D97FD-897E-4D9C-9D76-446DAC99812A}" type="datetime5">
              <a:rPr lang="en-US"/>
              <a:pPr/>
              <a:t>11-Sep-19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3C055-6AFD-4E33-A443-0B4AD0FF88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D5198-CE33-4BC6-8F43-3D80C372342D}" type="datetime5">
              <a:rPr lang="en-US"/>
              <a:pPr/>
              <a:t>11-Sep-19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FD2D0-EF37-4A0A-A074-07BA0769FF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21BB9-4660-4225-94ED-F1123BFC661D}" type="datetime5">
              <a:rPr lang="en-US"/>
              <a:pPr/>
              <a:t>11-Sep-19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2313C-13DE-4064-9CDC-BB4F9433C8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CAECC-D5FF-4B34-8958-62B3770C4A03}" type="datetime5">
              <a:rPr lang="en-US"/>
              <a:pPr/>
              <a:t>11-Sep-19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00796-84DE-43C5-8E96-B1DB02C136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6098DC2-DF5B-49C9-B885-16826C3EC0C5}" type="datetime5">
              <a:rPr lang="en-US"/>
              <a:pPr/>
              <a:t>11-Sep-19</a:t>
            </a:fld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21CBE3-05D2-45AE-B442-B575043089B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sz="1000" b="1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COMP 6710 Course Notes	Slide 5-</a:t>
            </a:r>
            <a:fld id="{7B5BF37D-C50E-4D41-8650-F0213B9EC2F1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128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8500" y="202565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z="2400" b="0">
                <a:latin typeface="Arial Black" pitchFamily="34" charset="0"/>
              </a:rPr>
              <a:t>Course Notes Set 5:</a:t>
            </a:r>
            <a:br>
              <a:rPr lang="en-US" b="0">
                <a:latin typeface="Arial Black" pitchFamily="34" charset="0"/>
              </a:rPr>
            </a:br>
            <a:r>
              <a:rPr lang="en-US" b="0">
                <a:latin typeface="Arial Black" pitchFamily="34" charset="0"/>
              </a:rPr>
              <a:t>Software Quality Assurance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r>
              <a:rPr lang="en-US" sz="2800"/>
              <a:t>Computer Science and Software Engineering</a:t>
            </a:r>
          </a:p>
          <a:p>
            <a:r>
              <a:rPr lang="en-US" sz="2800"/>
              <a:t>Auburn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Quality Reviews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/>
              <a:t>The fundamental method of validating the quality of a product or a process.</a:t>
            </a:r>
          </a:p>
          <a:p>
            <a:pPr>
              <a:lnSpc>
                <a:spcPct val="90000"/>
              </a:lnSpc>
            </a:pPr>
            <a:r>
              <a:rPr lang="en-US" sz="2000"/>
              <a:t>Applied during and/or at the end of each life cycle phase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Point out needed improvements in the product of a single person or team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Confirm those parts of a product in which improvement is either not desired or not needed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Achieve technical work of more uniform, or at least more predictable, quality than what can be achieved without reviews, in order to make technical work more manageable</a:t>
            </a:r>
          </a:p>
          <a:p>
            <a:pPr>
              <a:lnSpc>
                <a:spcPct val="90000"/>
              </a:lnSpc>
            </a:pPr>
            <a:r>
              <a:rPr lang="en-US" sz="2000"/>
              <a:t>Quality reviews can have different intents: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review for defect removal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review for progress assessment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review for consistency and conformance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Quality Reviews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87350" y="13017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Requirements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911350" y="23685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Design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3511550" y="34353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Code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111750" y="45021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Testing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6788150" y="54165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Maintenance</a:t>
            </a:r>
          </a:p>
        </p:txBody>
      </p:sp>
      <p:sp>
        <p:nvSpPr>
          <p:cNvPr id="16392" name="Arc 8"/>
          <p:cNvSpPr>
            <a:spLocks/>
          </p:cNvSpPr>
          <p:nvPr/>
        </p:nvSpPr>
        <p:spPr bwMode="auto">
          <a:xfrm>
            <a:off x="1522413" y="1525588"/>
            <a:ext cx="992187" cy="838200"/>
          </a:xfrm>
          <a:custGeom>
            <a:avLst/>
            <a:gdLst>
              <a:gd name="T0" fmla="*/ 0 w 21635"/>
              <a:gd name="T1" fmla="*/ 0 h 21600"/>
              <a:gd name="T2" fmla="*/ 2147483647 w 21635"/>
              <a:gd name="T3" fmla="*/ 2147483647 h 21600"/>
              <a:gd name="T4" fmla="*/ 2147483647 w 21635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5"/>
              <a:gd name="T10" fmla="*/ 0 h 21600"/>
              <a:gd name="T11" fmla="*/ 21635 w 216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5" h="21600" fill="none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</a:path>
              <a:path w="21635" h="21600" stroke="0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  <a:lnTo>
                  <a:pt x="35" y="21600"/>
                </a:lnTo>
                <a:close/>
              </a:path>
            </a:pathLst>
          </a:custGeom>
          <a:noFill/>
          <a:ln w="12700" cap="rnd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Arc 9"/>
          <p:cNvSpPr>
            <a:spLocks/>
          </p:cNvSpPr>
          <p:nvPr/>
        </p:nvSpPr>
        <p:spPr bwMode="auto">
          <a:xfrm>
            <a:off x="3048000" y="2592388"/>
            <a:ext cx="1068388" cy="8382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close/>
              </a:path>
            </a:pathLst>
          </a:custGeom>
          <a:noFill/>
          <a:ln w="12700" cap="rnd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Arc 10"/>
          <p:cNvSpPr>
            <a:spLocks/>
          </p:cNvSpPr>
          <p:nvPr/>
        </p:nvSpPr>
        <p:spPr bwMode="auto">
          <a:xfrm>
            <a:off x="4648200" y="3659188"/>
            <a:ext cx="1068388" cy="8382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close/>
              </a:path>
            </a:pathLst>
          </a:custGeom>
          <a:noFill/>
          <a:ln w="12700" cap="rnd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Arc 11"/>
          <p:cNvSpPr>
            <a:spLocks/>
          </p:cNvSpPr>
          <p:nvPr/>
        </p:nvSpPr>
        <p:spPr bwMode="auto">
          <a:xfrm>
            <a:off x="6248400" y="4725988"/>
            <a:ext cx="1144588" cy="685800"/>
          </a:xfrm>
          <a:custGeom>
            <a:avLst/>
            <a:gdLst>
              <a:gd name="T0" fmla="*/ 0 w 21630"/>
              <a:gd name="T1" fmla="*/ 0 h 21600"/>
              <a:gd name="T2" fmla="*/ 2147483647 w 21630"/>
              <a:gd name="T3" fmla="*/ 2147483647 h 21600"/>
              <a:gd name="T4" fmla="*/ 2147483647 w 2163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0"/>
              <a:gd name="T10" fmla="*/ 0 h 21600"/>
              <a:gd name="T11" fmla="*/ 21630 w 216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0" h="21600" fill="none" extrusionOk="0">
                <a:moveTo>
                  <a:pt x="0" y="0"/>
                </a:moveTo>
                <a:cubicBezTo>
                  <a:pt x="10" y="0"/>
                  <a:pt x="20" y="-1"/>
                  <a:pt x="30" y="0"/>
                </a:cubicBezTo>
                <a:cubicBezTo>
                  <a:pt x="11959" y="0"/>
                  <a:pt x="21630" y="9670"/>
                  <a:pt x="21630" y="21600"/>
                </a:cubicBezTo>
              </a:path>
              <a:path w="21630" h="21600" stroke="0" extrusionOk="0">
                <a:moveTo>
                  <a:pt x="0" y="0"/>
                </a:moveTo>
                <a:cubicBezTo>
                  <a:pt x="10" y="0"/>
                  <a:pt x="20" y="-1"/>
                  <a:pt x="30" y="0"/>
                </a:cubicBezTo>
                <a:cubicBezTo>
                  <a:pt x="11959" y="0"/>
                  <a:pt x="21630" y="9670"/>
                  <a:pt x="21630" y="21600"/>
                </a:cubicBezTo>
                <a:lnTo>
                  <a:pt x="30" y="21600"/>
                </a:lnTo>
                <a:close/>
              </a:path>
            </a:pathLst>
          </a:custGeom>
          <a:noFill/>
          <a:ln w="12700" cap="rnd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920750" y="19113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1x</a:t>
            </a:r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2444750" y="30543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3-6x</a:t>
            </a:r>
          </a:p>
        </p:txBody>
      </p: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4121150" y="40449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10x</a:t>
            </a:r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5797550" y="50355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15-70x</a:t>
            </a:r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7854950" y="5873750"/>
            <a:ext cx="977900" cy="6731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40-1000x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2346325" y="1546225"/>
            <a:ext cx="1285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Specification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Review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3717925" y="2384425"/>
            <a:ext cx="795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Design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Review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5394325" y="3451225"/>
            <a:ext cx="795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Code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Review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6689725" y="4289425"/>
            <a:ext cx="795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Test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Review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7985125" y="5203825"/>
            <a:ext cx="1012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Customer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Feedback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800600" y="6248400"/>
            <a:ext cx="1524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Pressman 4th Ed]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Cost Impact of Software Defects</a:t>
            </a:r>
          </a:p>
        </p:txBody>
      </p:sp>
      <p:graphicFrame>
        <p:nvGraphicFramePr>
          <p:cNvPr id="1026" name="Object 3"/>
          <p:cNvGraphicFramePr>
            <a:graphicFrameLocks/>
          </p:cNvGraphicFramePr>
          <p:nvPr/>
        </p:nvGraphicFramePr>
        <p:xfrm>
          <a:off x="2006600" y="2946400"/>
          <a:ext cx="5080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5079960" imgH="1590480" progId="Word.Document.6">
                  <p:embed/>
                </p:oleObj>
              </mc:Choice>
              <mc:Fallback>
                <p:oleObj name="Document" r:id="rId4" imgW="5079960" imgH="159048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946400"/>
                        <a:ext cx="50800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7200" y="1828800"/>
            <a:ext cx="1295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Errors from Previous Steps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914400" y="2667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914400" y="3581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914400" y="3124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467600" y="4953000"/>
            <a:ext cx="1143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Errors Passed to Next Step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086600" y="3581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848600" y="3581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391400" y="6248400"/>
            <a:ext cx="1524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Pressman 4th Ed]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Defect Amplification and Removal</a:t>
            </a:r>
          </a:p>
        </p:txBody>
      </p:sp>
      <p:graphicFrame>
        <p:nvGraphicFramePr>
          <p:cNvPr id="2050" name="Object 3"/>
          <p:cNvGraphicFramePr>
            <a:graphicFrameLocks/>
          </p:cNvGraphicFramePr>
          <p:nvPr/>
        </p:nvGraphicFramePr>
        <p:xfrm>
          <a:off x="1333500" y="2451100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4" imgW="1576080" imgH="1079280" progId="Word.Document.6">
                  <p:embed/>
                </p:oleObj>
              </mc:Choice>
              <mc:Fallback>
                <p:oleObj name="Document" r:id="rId4" imgW="1576080" imgH="107928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451100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/>
          </p:cNvGraphicFramePr>
          <p:nvPr/>
        </p:nvGraphicFramePr>
        <p:xfrm>
          <a:off x="3848100" y="3060700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6" imgW="1576080" imgH="1079280" progId="Word.Document.6">
                  <p:embed/>
                </p:oleObj>
              </mc:Choice>
              <mc:Fallback>
                <p:oleObj name="Document" r:id="rId6" imgW="1576080" imgH="1079280" progId="Word.Document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060700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/>
          </p:cNvGraphicFramePr>
          <p:nvPr/>
        </p:nvGraphicFramePr>
        <p:xfrm>
          <a:off x="6362700" y="3670300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8" imgW="1576080" imgH="1079280" progId="Word.Document.6">
                  <p:embed/>
                </p:oleObj>
              </mc:Choice>
              <mc:Fallback>
                <p:oleObj name="Document" r:id="rId8" imgW="1576080" imgH="1079280" progId="Word.Document.6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670300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2819400" y="2895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3352800" y="2895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352800" y="3505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H="1">
            <a:off x="3352800" y="3200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5334000" y="3505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5867400" y="3505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58674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H="1">
            <a:off x="5867400" y="3810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78486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8382000" y="4114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8382000" y="4724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H="1">
            <a:off x="8382000" y="4419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295400" y="2133600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Preliminary Design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886200" y="2743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Detailed Design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6324600" y="3352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Code/Unit Testing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2895600" y="2590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3429000" y="2895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3429000" y="3200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038600" y="3962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37</a:t>
            </a: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5410200" y="3200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37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5867400" y="3505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5867400" y="3810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27</a:t>
            </a: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6477000" y="4572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116</a:t>
            </a: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7924800" y="3810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94</a:t>
            </a: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7847013" y="4724400"/>
            <a:ext cx="1295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To integration testing...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Defect Amplification (cont’d)</a:t>
            </a:r>
          </a:p>
        </p:txBody>
      </p:sp>
      <p:graphicFrame>
        <p:nvGraphicFramePr>
          <p:cNvPr id="3074" name="Object 3"/>
          <p:cNvGraphicFramePr>
            <a:graphicFrameLocks/>
          </p:cNvGraphicFramePr>
          <p:nvPr/>
        </p:nvGraphicFramePr>
        <p:xfrm>
          <a:off x="1333500" y="2451100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4" imgW="1576080" imgH="1079280" progId="Word.Document.6">
                  <p:embed/>
                </p:oleObj>
              </mc:Choice>
              <mc:Fallback>
                <p:oleObj name="Document" r:id="rId4" imgW="1576080" imgH="107928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451100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/>
          </p:cNvGraphicFramePr>
          <p:nvPr/>
        </p:nvGraphicFramePr>
        <p:xfrm>
          <a:off x="3848100" y="3060700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6" imgW="1576080" imgH="1079280" progId="Word.Document.6">
                  <p:embed/>
                </p:oleObj>
              </mc:Choice>
              <mc:Fallback>
                <p:oleObj name="Document" r:id="rId6" imgW="1576080" imgH="1079280" progId="Word.Document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060700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/>
          </p:cNvGraphicFramePr>
          <p:nvPr/>
        </p:nvGraphicFramePr>
        <p:xfrm>
          <a:off x="6362700" y="3670300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8" imgW="1576080" imgH="1079280" progId="Word.Document.6">
                  <p:embed/>
                </p:oleObj>
              </mc:Choice>
              <mc:Fallback>
                <p:oleObj name="Document" r:id="rId8" imgW="1576080" imgH="1079280" progId="Word.Document.6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670300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819400" y="2895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352800" y="2895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352800" y="3505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H="1">
            <a:off x="3352800" y="3200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5334000" y="3505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867400" y="3505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58674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H="1">
            <a:off x="5867400" y="3810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04800" y="2286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838200" y="2286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838200" y="2895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H="1">
            <a:off x="838200" y="2590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1295400" y="2133600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Integration Testing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810000" y="2743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Validation Testing</a:t>
            </a: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6400800" y="33528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System Testing</a:t>
            </a: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78486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8382000" y="4114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8382000" y="4724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81000" y="1981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94</a:t>
            </a: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838200" y="2286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94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9144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1524000" y="3352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94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2895600" y="2590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47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3352800" y="2895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47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4038600" y="3962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47</a:t>
            </a:r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5410200" y="3200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24</a:t>
            </a: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5867400" y="3505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24</a:t>
            </a: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65532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24</a:t>
            </a: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3429000" y="3200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5943600" y="3810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7924800" y="3810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12</a:t>
            </a:r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7847013" y="48006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Latent Errors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924800" cy="1143000"/>
          </a:xfrm>
          <a:noFill/>
        </p:spPr>
        <p:txBody>
          <a:bodyPr lIns="92075" tIns="46038" rIns="92075" bIns="46038"/>
          <a:lstStyle/>
          <a:p>
            <a:r>
              <a:rPr lang="en-US"/>
              <a:t>Review Checklist for Systems Engineering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000"/>
              <a:t>Are major functions defined in a bounded and unambiguous fashion?</a:t>
            </a:r>
          </a:p>
          <a:p>
            <a:r>
              <a:rPr lang="en-US" sz="2000"/>
              <a:t>Are interfaces between system elements defined?</a:t>
            </a:r>
          </a:p>
          <a:p>
            <a:r>
              <a:rPr lang="en-US" sz="2000"/>
              <a:t>Are performance bounds established for the system as a whole and for each element?</a:t>
            </a:r>
          </a:p>
          <a:p>
            <a:r>
              <a:rPr lang="en-US" sz="2000"/>
              <a:t>Are design constraints established for each element?</a:t>
            </a:r>
          </a:p>
          <a:p>
            <a:r>
              <a:rPr lang="en-US" sz="2000"/>
              <a:t>Has the best alternative been selected?</a:t>
            </a:r>
          </a:p>
          <a:p>
            <a:r>
              <a:rPr lang="en-US" sz="2000"/>
              <a:t>Is the solution technologically feasible?</a:t>
            </a:r>
          </a:p>
          <a:p>
            <a:r>
              <a:rPr lang="en-US" sz="2000"/>
              <a:t>Has a mechanism for system validation and verification been established?</a:t>
            </a:r>
          </a:p>
          <a:p>
            <a:r>
              <a:rPr lang="en-US" sz="2000"/>
              <a:t>Is there consistency among all system elements?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08125" y="6567488"/>
            <a:ext cx="1781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/>
              <a:t>[Adapted from Behforooz and Hudson]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Review Checklist for Software Project Planning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/>
              <a:t>Is the software scope unambiguously defined and bounded?</a:t>
            </a:r>
          </a:p>
          <a:p>
            <a:pPr>
              <a:lnSpc>
                <a:spcPct val="90000"/>
              </a:lnSpc>
            </a:pPr>
            <a:r>
              <a:rPr lang="en-US" sz="2000"/>
              <a:t>Is terminology clear?</a:t>
            </a:r>
          </a:p>
          <a:p>
            <a:pPr>
              <a:lnSpc>
                <a:spcPct val="90000"/>
              </a:lnSpc>
            </a:pPr>
            <a:r>
              <a:rPr lang="en-US" sz="2000"/>
              <a:t>Are resources adequate for the scope?</a:t>
            </a:r>
          </a:p>
          <a:p>
            <a:pPr>
              <a:lnSpc>
                <a:spcPct val="90000"/>
              </a:lnSpc>
            </a:pPr>
            <a:r>
              <a:rPr lang="en-US" sz="2000"/>
              <a:t>Are resources readily available?</a:t>
            </a:r>
          </a:p>
          <a:p>
            <a:pPr>
              <a:lnSpc>
                <a:spcPct val="90000"/>
              </a:lnSpc>
            </a:pPr>
            <a:r>
              <a:rPr lang="en-US" sz="2000"/>
              <a:t>Are tasks properly defined and sequenced?</a:t>
            </a:r>
          </a:p>
          <a:p>
            <a:pPr>
              <a:lnSpc>
                <a:spcPct val="90000"/>
              </a:lnSpc>
            </a:pPr>
            <a:r>
              <a:rPr lang="en-US" sz="2000"/>
              <a:t>Is the basis for cost estimation reasonable?  Has it been developed using two different sources?</a:t>
            </a:r>
          </a:p>
          <a:p>
            <a:pPr>
              <a:lnSpc>
                <a:spcPct val="90000"/>
              </a:lnSpc>
            </a:pPr>
            <a:r>
              <a:rPr lang="en-US" sz="2000"/>
              <a:t>Have historical productivity and quality data been used?</a:t>
            </a:r>
          </a:p>
          <a:p>
            <a:pPr>
              <a:lnSpc>
                <a:spcPct val="90000"/>
              </a:lnSpc>
            </a:pPr>
            <a:r>
              <a:rPr lang="en-US" sz="2000"/>
              <a:t>Have differences in estimates been reconciled?</a:t>
            </a:r>
          </a:p>
          <a:p>
            <a:pPr>
              <a:lnSpc>
                <a:spcPct val="90000"/>
              </a:lnSpc>
            </a:pPr>
            <a:r>
              <a:rPr lang="en-US" sz="2000"/>
              <a:t>Are pre-established budgets and deadlines realistic?</a:t>
            </a:r>
          </a:p>
          <a:p>
            <a:pPr>
              <a:lnSpc>
                <a:spcPct val="90000"/>
              </a:lnSpc>
            </a:pPr>
            <a:r>
              <a:rPr lang="en-US" sz="2000"/>
              <a:t>Is the schedule consistent?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Review Checklist for Software Requirements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000"/>
              <a:t>Is the information domain analysis complete, consistent, and accurate?</a:t>
            </a:r>
          </a:p>
          <a:p>
            <a:r>
              <a:rPr lang="en-US" sz="2000"/>
              <a:t>Is problem partitioning complete?</a:t>
            </a:r>
          </a:p>
          <a:p>
            <a:r>
              <a:rPr lang="en-US" sz="2000"/>
              <a:t>Are external and internal interfaces properly defined?</a:t>
            </a:r>
          </a:p>
          <a:p>
            <a:r>
              <a:rPr lang="en-US" sz="2000"/>
              <a:t>Are all requirements traceable to the system level?</a:t>
            </a:r>
          </a:p>
          <a:p>
            <a:r>
              <a:rPr lang="en-US" sz="2000"/>
              <a:t>Is prototyping conducted for the customer?</a:t>
            </a:r>
          </a:p>
          <a:p>
            <a:r>
              <a:rPr lang="en-US" sz="2000"/>
              <a:t>Is performance achievable with constraints imposed by other system elements?</a:t>
            </a:r>
          </a:p>
          <a:p>
            <a:r>
              <a:rPr lang="en-US" sz="2000"/>
              <a:t>Are requirements consistent with schedule, resources, and budget?</a:t>
            </a:r>
          </a:p>
          <a:p>
            <a:r>
              <a:rPr lang="en-US" sz="2000"/>
              <a:t>Are validation criteria complete?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Review Checklist for Software Design</a:t>
            </a:r>
            <a:br>
              <a:rPr lang="en-US"/>
            </a:br>
            <a:r>
              <a:rPr lang="en-US"/>
              <a:t>(Preliminary Design Review)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/>
              <a:t>Are software requirements reflected in the software architecture?</a:t>
            </a:r>
          </a:p>
          <a:p>
            <a:r>
              <a:rPr lang="en-US" sz="2400"/>
              <a:t>Is effective modularity achieved?  Are modules functionally independent?</a:t>
            </a:r>
          </a:p>
          <a:p>
            <a:r>
              <a:rPr lang="en-US" sz="2400"/>
              <a:t>Is program architecture factored?</a:t>
            </a:r>
          </a:p>
          <a:p>
            <a:r>
              <a:rPr lang="en-US" sz="2400"/>
              <a:t>Are interfaces defined for modules and external system elements?</a:t>
            </a:r>
          </a:p>
          <a:p>
            <a:r>
              <a:rPr lang="en-US" sz="2400"/>
              <a:t>Is data structure consistent with software requirements?</a:t>
            </a:r>
          </a:p>
          <a:p>
            <a:r>
              <a:rPr lang="en-US" sz="2400"/>
              <a:t>Has maintainability been considered?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Review Checklist for Software Design</a:t>
            </a:r>
            <a:br>
              <a:rPr lang="en-US"/>
            </a:br>
            <a:r>
              <a:rPr lang="en-US"/>
              <a:t>(Design Walkthrough)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1800"/>
              <a:t>Does the algorithm accomplish the desired function?</a:t>
            </a:r>
          </a:p>
          <a:p>
            <a:r>
              <a:rPr lang="en-US" sz="1800"/>
              <a:t>Is the algorithm logically correct?</a:t>
            </a:r>
          </a:p>
          <a:p>
            <a:r>
              <a:rPr lang="en-US" sz="1800"/>
              <a:t>Is the interface consistent with architectural design?</a:t>
            </a:r>
          </a:p>
          <a:p>
            <a:r>
              <a:rPr lang="en-US" sz="1800"/>
              <a:t>Is logical complexity reasonable?</a:t>
            </a:r>
          </a:p>
          <a:p>
            <a:r>
              <a:rPr lang="en-US" sz="1800"/>
              <a:t>Have error handling and “antibugging” been specified?</a:t>
            </a:r>
          </a:p>
          <a:p>
            <a:r>
              <a:rPr lang="en-US" sz="1800"/>
              <a:t>Is local data structure properly defined?</a:t>
            </a:r>
          </a:p>
          <a:p>
            <a:r>
              <a:rPr lang="en-US" sz="1800"/>
              <a:t>Are structured programming constructs used throughout?</a:t>
            </a:r>
          </a:p>
          <a:p>
            <a:r>
              <a:rPr lang="en-US" sz="1800"/>
              <a:t>Is design detail amenable to the implementation language?</a:t>
            </a:r>
          </a:p>
          <a:p>
            <a:r>
              <a:rPr lang="en-US" sz="1800"/>
              <a:t>Which are used: operating system or language dependent features?</a:t>
            </a:r>
          </a:p>
          <a:p>
            <a:r>
              <a:rPr lang="en-US" sz="1800"/>
              <a:t>Is compound or inverse logic used?</a:t>
            </a:r>
          </a:p>
          <a:p>
            <a:r>
              <a:rPr lang="en-US" sz="1800"/>
              <a:t>Has maintainability been considered?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What is Software Quality?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Simplistically, quality is an attribute of software that implies the software meets its specification</a:t>
            </a:r>
          </a:p>
          <a:p>
            <a:pPr>
              <a:lnSpc>
                <a:spcPct val="90000"/>
              </a:lnSpc>
            </a:pPr>
            <a:r>
              <a:rPr lang="en-US" sz="2800"/>
              <a:t>This definition is too simple for ensuring quality in software systems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Software specifications are often incomplete or ambiguous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Some quality attributes are difficult to specify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Tension exists between some quality attributes, e.g. efficiency vs. reliability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Review Checklist for Coding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/>
              <a:t>Is the design properly translated into code?  (The results of the procedural design should be available at this review)</a:t>
            </a:r>
          </a:p>
          <a:p>
            <a:pPr>
              <a:lnSpc>
                <a:spcPct val="90000"/>
              </a:lnSpc>
            </a:pPr>
            <a:r>
              <a:rPr lang="en-US" sz="2000"/>
              <a:t>Are there misspellings or typos?</a:t>
            </a:r>
          </a:p>
          <a:p>
            <a:pPr>
              <a:lnSpc>
                <a:spcPct val="90000"/>
              </a:lnSpc>
            </a:pPr>
            <a:r>
              <a:rPr lang="en-US" sz="2000"/>
              <a:t>Has proper use of language conventions been made?</a:t>
            </a:r>
          </a:p>
          <a:p>
            <a:pPr>
              <a:lnSpc>
                <a:spcPct val="90000"/>
              </a:lnSpc>
            </a:pPr>
            <a:r>
              <a:rPr lang="en-US" sz="2000"/>
              <a:t>Is there compliance with coding standards for language style, comments, module prologue?</a:t>
            </a:r>
          </a:p>
          <a:p>
            <a:pPr>
              <a:lnSpc>
                <a:spcPct val="90000"/>
              </a:lnSpc>
            </a:pPr>
            <a:r>
              <a:rPr lang="en-US" sz="2000"/>
              <a:t>Are incorrect or ambiguous comments present?</a:t>
            </a:r>
          </a:p>
          <a:p>
            <a:pPr>
              <a:lnSpc>
                <a:spcPct val="90000"/>
              </a:lnSpc>
            </a:pPr>
            <a:r>
              <a:rPr lang="en-US" sz="2000"/>
              <a:t>Are typing and data declaration proper?</a:t>
            </a:r>
          </a:p>
          <a:p>
            <a:pPr>
              <a:lnSpc>
                <a:spcPct val="90000"/>
              </a:lnSpc>
            </a:pPr>
            <a:r>
              <a:rPr lang="en-US" sz="2000"/>
              <a:t>Are physical constraints correct?</a:t>
            </a:r>
          </a:p>
          <a:p>
            <a:pPr>
              <a:lnSpc>
                <a:spcPct val="90000"/>
              </a:lnSpc>
            </a:pPr>
            <a:r>
              <a:rPr lang="en-US" sz="2000"/>
              <a:t>Have all items on the design walkthrough checklist been reapplied (as required)?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Review Checklist for Software Testing (Test Plan)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/>
              <a:t>Have major test phases been properly identified and sequenced?</a:t>
            </a:r>
          </a:p>
          <a:p>
            <a:pPr>
              <a:lnSpc>
                <a:spcPct val="90000"/>
              </a:lnSpc>
            </a:pPr>
            <a:r>
              <a:rPr lang="en-US" sz="2000"/>
              <a:t>Has traceability to validation criteria/requirements been established as part of software requirements analysis?</a:t>
            </a:r>
          </a:p>
          <a:p>
            <a:pPr>
              <a:lnSpc>
                <a:spcPct val="90000"/>
              </a:lnSpc>
            </a:pPr>
            <a:r>
              <a:rPr lang="en-US" sz="2000"/>
              <a:t>Are major functions demonstrated early?</a:t>
            </a:r>
          </a:p>
          <a:p>
            <a:pPr>
              <a:lnSpc>
                <a:spcPct val="90000"/>
              </a:lnSpc>
            </a:pPr>
            <a:r>
              <a:rPr lang="en-US" sz="2000"/>
              <a:t>Is the test plan consistent with the overall project plan?</a:t>
            </a:r>
          </a:p>
          <a:p>
            <a:pPr>
              <a:lnSpc>
                <a:spcPct val="90000"/>
              </a:lnSpc>
            </a:pPr>
            <a:r>
              <a:rPr lang="en-US" sz="2000"/>
              <a:t>Has a test schedule been explicitly defined?</a:t>
            </a:r>
          </a:p>
          <a:p>
            <a:pPr>
              <a:lnSpc>
                <a:spcPct val="90000"/>
              </a:lnSpc>
            </a:pPr>
            <a:r>
              <a:rPr lang="en-US" sz="2000"/>
              <a:t>Are test resources and tools identified and available?</a:t>
            </a:r>
          </a:p>
          <a:p>
            <a:pPr>
              <a:lnSpc>
                <a:spcPct val="90000"/>
              </a:lnSpc>
            </a:pPr>
            <a:r>
              <a:rPr lang="en-US" sz="2000"/>
              <a:t>Has a test recordkeeping mechanism been established?</a:t>
            </a:r>
          </a:p>
          <a:p>
            <a:pPr>
              <a:lnSpc>
                <a:spcPct val="90000"/>
              </a:lnSpc>
            </a:pPr>
            <a:r>
              <a:rPr lang="en-US" sz="2000"/>
              <a:t>Have test drivers and stubs been identified, and has work to develop them been scheduled?</a:t>
            </a:r>
          </a:p>
          <a:p>
            <a:pPr>
              <a:lnSpc>
                <a:spcPct val="90000"/>
              </a:lnSpc>
            </a:pPr>
            <a:r>
              <a:rPr lang="en-US" sz="2000"/>
              <a:t>Has stress testing for software been specified?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Review Checklist for Software Testing</a:t>
            </a:r>
            <a:br>
              <a:rPr lang="en-US"/>
            </a:br>
            <a:r>
              <a:rPr lang="en-US"/>
              <a:t>(Test Procedure)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/>
              <a:t>Have both white and black box tests been specified?</a:t>
            </a:r>
          </a:p>
          <a:p>
            <a:pPr>
              <a:lnSpc>
                <a:spcPct val="90000"/>
              </a:lnSpc>
            </a:pPr>
            <a:r>
              <a:rPr lang="en-US" sz="2400"/>
              <a:t>Have all independent logic paths been tested?</a:t>
            </a:r>
          </a:p>
          <a:p>
            <a:pPr>
              <a:lnSpc>
                <a:spcPct val="90000"/>
              </a:lnSpc>
            </a:pPr>
            <a:r>
              <a:rPr lang="en-US" sz="2400"/>
              <a:t>Have test cases been identified and listed with expected results?</a:t>
            </a:r>
          </a:p>
          <a:p>
            <a:pPr>
              <a:lnSpc>
                <a:spcPct val="90000"/>
              </a:lnSpc>
            </a:pPr>
            <a:r>
              <a:rPr lang="en-US" sz="2400"/>
              <a:t>Is error handling to be tested?</a:t>
            </a:r>
          </a:p>
          <a:p>
            <a:pPr>
              <a:lnSpc>
                <a:spcPct val="90000"/>
              </a:lnSpc>
            </a:pPr>
            <a:r>
              <a:rPr lang="en-US" sz="2400"/>
              <a:t>Are boundary values to be tested?</a:t>
            </a:r>
          </a:p>
          <a:p>
            <a:pPr>
              <a:lnSpc>
                <a:spcPct val="90000"/>
              </a:lnSpc>
            </a:pPr>
            <a:r>
              <a:rPr lang="en-US" sz="2400"/>
              <a:t>Are timing and performance to be tested?</a:t>
            </a:r>
          </a:p>
          <a:p>
            <a:pPr>
              <a:lnSpc>
                <a:spcPct val="90000"/>
              </a:lnSpc>
            </a:pPr>
            <a:r>
              <a:rPr lang="en-US" sz="2400"/>
              <a:t>Has acceptable variation from expected results been specified?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Review Checklist for Maintenance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/>
              <a:t>Have side effects associated with change been considered?</a:t>
            </a:r>
          </a:p>
          <a:p>
            <a:r>
              <a:rPr lang="en-US" sz="2400"/>
              <a:t>Has the request for change been documented, evaluated, and approved?</a:t>
            </a:r>
          </a:p>
          <a:p>
            <a:r>
              <a:rPr lang="en-US" sz="2400"/>
              <a:t>Has the change, once made, been documented and reported to interested parties?</a:t>
            </a:r>
          </a:p>
          <a:p>
            <a:r>
              <a:rPr lang="en-US" sz="2400"/>
              <a:t>Have appropriate FTRs been conducted?</a:t>
            </a:r>
          </a:p>
          <a:p>
            <a:r>
              <a:rPr lang="en-US" sz="2400"/>
              <a:t>Has a final acceptance review been conducted to assure that all software has been properly updated, tested, and replaced?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Formal Technical Review (FTR)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/>
              <a:t>Software quality assurance activity that is performed by software engineering practitioners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Uncover errors in function, logic, or implementation for any representation of the software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Verify that the software under review meets its requirements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Assure that the software has been represented according to predefined standards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Achieve software that is developed in a uniform manner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Make projects more manageable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FTR is actually a class of reviews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</a:rPr>
              <a:t>Walkthroughs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</a:rPr>
              <a:t>Inspections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</a:rPr>
              <a:t>Round-robin reviews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</a:rPr>
              <a:t>Other small group technical assessments of the software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The Review Meeting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/>
              <a:t>Constraints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Between 3 and 5 people (typically) are involved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Advance preparation should occur, but should involve no more that 2 hours of work for each person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Duration should be less than two hours</a:t>
            </a:r>
          </a:p>
          <a:p>
            <a:pPr>
              <a:lnSpc>
                <a:spcPct val="90000"/>
              </a:lnSpc>
            </a:pPr>
            <a:r>
              <a:rPr lang="en-US" sz="200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Product - A component of software to be reviewed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Producer - The individual who developed the product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Review leader - Appointed by the project leader; evaluates the product for readiness, generates copies of product materials, and distributes them to 2 or 3 reviewers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Reviewers - Spend between 1 and 2 hours reviewing the product, making notes, and otherwise becoming familiar with the work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Recorder - The individual who records (in writing) all important issues raised during the review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Review Reporting and Recordkeeping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Review Summary Report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was reviewed?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Who reviewed it?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were the findings and conclusions?</a:t>
            </a:r>
          </a:p>
          <a:p>
            <a:pPr>
              <a:lnSpc>
                <a:spcPct val="90000"/>
              </a:lnSpc>
            </a:pPr>
            <a:r>
              <a:rPr lang="en-US" sz="2800"/>
              <a:t>Review Issues List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Identify the problem areas within the product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Serve as an action item checklist that guides the producer as corrections are made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Guidelines for FTR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/>
              <a:t>Review the product, not the producer</a:t>
            </a:r>
          </a:p>
          <a:p>
            <a:pPr>
              <a:lnSpc>
                <a:spcPct val="90000"/>
              </a:lnSpc>
            </a:pPr>
            <a:r>
              <a:rPr lang="en-US" sz="2000"/>
              <a:t>Set an agenda and maintain it</a:t>
            </a:r>
          </a:p>
          <a:p>
            <a:pPr>
              <a:lnSpc>
                <a:spcPct val="90000"/>
              </a:lnSpc>
            </a:pPr>
            <a:r>
              <a:rPr lang="en-US" sz="2000"/>
              <a:t>Limit debate and rebuttal</a:t>
            </a:r>
          </a:p>
          <a:p>
            <a:pPr>
              <a:lnSpc>
                <a:spcPct val="90000"/>
              </a:lnSpc>
            </a:pPr>
            <a:r>
              <a:rPr lang="en-US" sz="2000"/>
              <a:t>Enunciate the problem areas, but don’t attempt to solve every problem that is noted</a:t>
            </a:r>
          </a:p>
          <a:p>
            <a:pPr>
              <a:lnSpc>
                <a:spcPct val="90000"/>
              </a:lnSpc>
            </a:pPr>
            <a:r>
              <a:rPr lang="en-US" sz="2000"/>
              <a:t>Take written notes</a:t>
            </a:r>
          </a:p>
          <a:p>
            <a:pPr>
              <a:lnSpc>
                <a:spcPct val="90000"/>
              </a:lnSpc>
            </a:pPr>
            <a:r>
              <a:rPr lang="en-US" sz="2000"/>
              <a:t>Limit the number of participants and insist upon advance preparation</a:t>
            </a:r>
          </a:p>
          <a:p>
            <a:pPr>
              <a:lnSpc>
                <a:spcPct val="90000"/>
              </a:lnSpc>
            </a:pPr>
            <a:r>
              <a:rPr lang="en-US" sz="2000"/>
              <a:t>Develop a checklist for each product that is likely to be reviewed</a:t>
            </a:r>
          </a:p>
          <a:p>
            <a:pPr>
              <a:lnSpc>
                <a:spcPct val="90000"/>
              </a:lnSpc>
            </a:pPr>
            <a:r>
              <a:rPr lang="en-US" sz="2000"/>
              <a:t>Allocate resources and time schedules for FTRs</a:t>
            </a:r>
          </a:p>
          <a:p>
            <a:pPr>
              <a:lnSpc>
                <a:spcPct val="90000"/>
              </a:lnSpc>
            </a:pPr>
            <a:r>
              <a:rPr lang="en-US" sz="2000"/>
              <a:t>Conduct meaningful training for all reviewers</a:t>
            </a:r>
          </a:p>
          <a:p>
            <a:pPr>
              <a:lnSpc>
                <a:spcPct val="90000"/>
              </a:lnSpc>
            </a:pPr>
            <a:r>
              <a:rPr lang="en-US" sz="2000"/>
              <a:t>Review your earlier reviews (if any)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Reviewer’s Preparation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/>
              <a:t>Be sure that you understand the context of the material</a:t>
            </a:r>
          </a:p>
          <a:p>
            <a:r>
              <a:rPr lang="en-US" sz="2400"/>
              <a:t>Skim all product material to understand the location and the format of information</a:t>
            </a:r>
          </a:p>
          <a:p>
            <a:r>
              <a:rPr lang="en-US" sz="2400"/>
              <a:t>Read the product material and annotate a hardcopy</a:t>
            </a:r>
          </a:p>
          <a:p>
            <a:r>
              <a:rPr lang="en-US" sz="2400"/>
              <a:t>Pose your written comments as questions</a:t>
            </a:r>
          </a:p>
          <a:p>
            <a:r>
              <a:rPr lang="en-US" sz="2400"/>
              <a:t>Avoid issues of style</a:t>
            </a:r>
          </a:p>
          <a:p>
            <a:r>
              <a:rPr lang="en-US" sz="2400"/>
              <a:t>Inform the review leader if you cannot prepare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Results of the Review Meeting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/>
              <a:t>All attendees of the FTR must make a decision</a:t>
            </a:r>
          </a:p>
          <a:p>
            <a:pPr lvl="1"/>
            <a:r>
              <a:rPr lang="en-US" sz="2000"/>
              <a:t>Accept the product without further modification</a:t>
            </a:r>
          </a:p>
          <a:p>
            <a:pPr lvl="1"/>
            <a:r>
              <a:rPr lang="en-US" sz="2000"/>
              <a:t>Reject the product due to severe errors (and perform another review after corrections have been made)</a:t>
            </a:r>
          </a:p>
          <a:p>
            <a:pPr lvl="1"/>
            <a:r>
              <a:rPr lang="en-US" sz="2000"/>
              <a:t>Accept the product provisionally (minor corrections are needed, but no further reviews are required)</a:t>
            </a:r>
          </a:p>
          <a:p>
            <a:r>
              <a:rPr lang="en-US" sz="2400"/>
              <a:t>A sign-off is completed, indicating participation and concurrence with the review team’s findings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Software Quality Attributes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3733800" cy="2819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/>
              <a:t>Safety</a:t>
            </a:r>
          </a:p>
          <a:p>
            <a:pPr>
              <a:lnSpc>
                <a:spcPct val="90000"/>
              </a:lnSpc>
            </a:pPr>
            <a:r>
              <a:rPr lang="en-US"/>
              <a:t>Security</a:t>
            </a:r>
          </a:p>
          <a:p>
            <a:pPr>
              <a:lnSpc>
                <a:spcPct val="90000"/>
              </a:lnSpc>
            </a:pPr>
            <a:r>
              <a:rPr lang="en-US"/>
              <a:t>Reliability</a:t>
            </a:r>
          </a:p>
          <a:p>
            <a:pPr>
              <a:lnSpc>
                <a:spcPct val="90000"/>
              </a:lnSpc>
            </a:pPr>
            <a:r>
              <a:rPr lang="en-US"/>
              <a:t>Resilience</a:t>
            </a:r>
          </a:p>
          <a:p>
            <a:pPr>
              <a:lnSpc>
                <a:spcPct val="90000"/>
              </a:lnSpc>
            </a:pPr>
            <a:r>
              <a:rPr lang="en-US"/>
              <a:t>Robustness</a:t>
            </a:r>
          </a:p>
          <a:p>
            <a:pPr>
              <a:lnSpc>
                <a:spcPct val="90000"/>
              </a:lnSpc>
            </a:pPr>
            <a:r>
              <a:rPr lang="en-US"/>
              <a:t>Understandability</a:t>
            </a:r>
          </a:p>
          <a:p>
            <a:pPr>
              <a:lnSpc>
                <a:spcPct val="90000"/>
              </a:lnSpc>
            </a:pPr>
            <a:r>
              <a:rPr lang="en-US"/>
              <a:t>Testability</a:t>
            </a:r>
          </a:p>
          <a:p>
            <a:pPr>
              <a:lnSpc>
                <a:spcPct val="90000"/>
              </a:lnSpc>
            </a:pPr>
            <a:r>
              <a:rPr lang="en-US"/>
              <a:t>Adaptability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828800"/>
            <a:ext cx="2667000" cy="2743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/>
              <a:t>Modularity</a:t>
            </a:r>
          </a:p>
          <a:p>
            <a:pPr>
              <a:lnSpc>
                <a:spcPct val="90000"/>
              </a:lnSpc>
            </a:pPr>
            <a:r>
              <a:rPr lang="en-US"/>
              <a:t>Complexity</a:t>
            </a:r>
          </a:p>
          <a:p>
            <a:pPr>
              <a:lnSpc>
                <a:spcPct val="90000"/>
              </a:lnSpc>
            </a:pPr>
            <a:r>
              <a:rPr lang="en-US"/>
              <a:t>Portability</a:t>
            </a:r>
          </a:p>
          <a:p>
            <a:pPr>
              <a:lnSpc>
                <a:spcPct val="90000"/>
              </a:lnSpc>
            </a:pPr>
            <a:r>
              <a:rPr lang="en-US"/>
              <a:t>Usability</a:t>
            </a:r>
          </a:p>
          <a:p>
            <a:pPr>
              <a:lnSpc>
                <a:spcPct val="90000"/>
              </a:lnSpc>
            </a:pPr>
            <a:r>
              <a:rPr lang="en-US"/>
              <a:t>Reusability</a:t>
            </a:r>
          </a:p>
          <a:p>
            <a:pPr>
              <a:lnSpc>
                <a:spcPct val="90000"/>
              </a:lnSpc>
            </a:pPr>
            <a:r>
              <a:rPr lang="en-US"/>
              <a:t>Efficiency</a:t>
            </a:r>
          </a:p>
          <a:p>
            <a:pPr>
              <a:lnSpc>
                <a:spcPct val="90000"/>
              </a:lnSpc>
            </a:pPr>
            <a:r>
              <a:rPr lang="en-US"/>
              <a:t>Learnability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Software Reliability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/>
              <a:t>Probability of failure-free operation for a specified time in a specified environment.</a:t>
            </a:r>
          </a:p>
          <a:p>
            <a:pPr>
              <a:lnSpc>
                <a:spcPct val="90000"/>
              </a:lnSpc>
            </a:pPr>
            <a:r>
              <a:rPr lang="en-US" sz="2400"/>
              <a:t>This could mean very different things for different systems and different users.</a:t>
            </a:r>
          </a:p>
          <a:p>
            <a:pPr>
              <a:lnSpc>
                <a:spcPct val="90000"/>
              </a:lnSpc>
            </a:pPr>
            <a:r>
              <a:rPr lang="en-US" sz="2400"/>
              <a:t>Informally, reliability is a measure of the users’ perception of how well the software provides the services they need.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Not an objective measure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Must be based on an operational profile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Must consider that there are widely varying consequences for different errors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IO Mapping</a:t>
            </a:r>
          </a:p>
        </p:txBody>
      </p:sp>
      <p:grpSp>
        <p:nvGrpSpPr>
          <p:cNvPr id="33795" name="Group 16"/>
          <p:cNvGrpSpPr>
            <a:grpSpLocks/>
          </p:cNvGrpSpPr>
          <p:nvPr/>
        </p:nvGrpSpPr>
        <p:grpSpPr bwMode="auto">
          <a:xfrm>
            <a:off x="2673350" y="1682750"/>
            <a:ext cx="5946775" cy="4419600"/>
            <a:chOff x="1684" y="1060"/>
            <a:chExt cx="3746" cy="2784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>
              <a:off x="1684" y="1060"/>
              <a:ext cx="2392" cy="6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/>
                <a:t>Input Set</a:t>
              </a:r>
            </a:p>
          </p:txBody>
        </p:sp>
        <p:sp>
          <p:nvSpPr>
            <p:cNvPr id="33798" name="Oval 4"/>
            <p:cNvSpPr>
              <a:spLocks noChangeArrowheads="1"/>
            </p:cNvSpPr>
            <p:nvPr/>
          </p:nvSpPr>
          <p:spPr bwMode="auto">
            <a:xfrm>
              <a:off x="3364" y="1252"/>
              <a:ext cx="376" cy="28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Oval 5"/>
            <p:cNvSpPr>
              <a:spLocks noChangeArrowheads="1"/>
            </p:cNvSpPr>
            <p:nvPr/>
          </p:nvSpPr>
          <p:spPr bwMode="auto">
            <a:xfrm>
              <a:off x="1732" y="2980"/>
              <a:ext cx="2392" cy="6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/>
                <a:t>Output Set</a:t>
              </a:r>
            </a:p>
          </p:txBody>
        </p:sp>
        <p:sp>
          <p:nvSpPr>
            <p:cNvPr id="33800" name="Oval 6"/>
            <p:cNvSpPr>
              <a:spLocks noChangeArrowheads="1"/>
            </p:cNvSpPr>
            <p:nvPr/>
          </p:nvSpPr>
          <p:spPr bwMode="auto">
            <a:xfrm>
              <a:off x="3412" y="3172"/>
              <a:ext cx="376" cy="28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2404" y="2260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/>
                <a:t>Software</a:t>
              </a: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4502" y="1166"/>
              <a:ext cx="928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Subset of inputs</a:t>
              </a:r>
            </a:p>
            <a:p>
              <a:r>
                <a:rPr lang="en-US" sz="1400"/>
                <a:t>causing erroneous</a:t>
              </a:r>
            </a:p>
            <a:p>
              <a:r>
                <a:rPr lang="en-US" sz="1400"/>
                <a:t>outputs</a:t>
              </a:r>
            </a:p>
          </p:txBody>
        </p:sp>
        <p:sp>
          <p:nvSpPr>
            <p:cNvPr id="33803" name="Line 9"/>
            <p:cNvSpPr>
              <a:spLocks noChangeShapeType="1"/>
            </p:cNvSpPr>
            <p:nvPr/>
          </p:nvSpPr>
          <p:spPr bwMode="auto">
            <a:xfrm flipH="1" flipV="1">
              <a:off x="3744" y="3408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4358" y="3518"/>
              <a:ext cx="5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Erroneous</a:t>
              </a:r>
            </a:p>
            <a:p>
              <a:r>
                <a:rPr lang="en-US" sz="1400"/>
                <a:t>outputs</a:t>
              </a:r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 flipH="1">
              <a:off x="3744" y="139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2"/>
            <p:cNvSpPr>
              <a:spLocks noChangeShapeType="1"/>
            </p:cNvSpPr>
            <p:nvPr/>
          </p:nvSpPr>
          <p:spPr bwMode="auto">
            <a:xfrm flipH="1">
              <a:off x="2928" y="1536"/>
              <a:ext cx="57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>
              <a:off x="2256" y="1344"/>
              <a:ext cx="48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4"/>
            <p:cNvSpPr>
              <a:spLocks noChangeShapeType="1"/>
            </p:cNvSpPr>
            <p:nvPr/>
          </p:nvSpPr>
          <p:spPr bwMode="auto">
            <a:xfrm>
              <a:off x="2928" y="2544"/>
              <a:ext cx="57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5"/>
            <p:cNvSpPr>
              <a:spLocks noChangeShapeType="1"/>
            </p:cNvSpPr>
            <p:nvPr/>
          </p:nvSpPr>
          <p:spPr bwMode="auto">
            <a:xfrm flipH="1">
              <a:off x="2304" y="2544"/>
              <a:ext cx="528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6" name="Rectangle 17"/>
          <p:cNvSpPr>
            <a:spLocks noChangeArrowheads="1"/>
          </p:cNvSpPr>
          <p:nvPr/>
        </p:nvSpPr>
        <p:spPr bwMode="auto">
          <a:xfrm>
            <a:off x="1508125" y="6567488"/>
            <a:ext cx="16621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/>
              <a:t>[Adapted from Sommerville 5th Ed]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>
                <a:solidFill>
                  <a:srgbClr val="FF0000"/>
                </a:solidFill>
              </a:rPr>
              <a:t>Software Faults and Failures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1800" dirty="0"/>
              <a:t>A </a:t>
            </a:r>
            <a:r>
              <a:rPr lang="en-US" sz="1800" b="1" dirty="0"/>
              <a:t>failure</a:t>
            </a:r>
            <a:r>
              <a:rPr lang="en-US" sz="1800" dirty="0"/>
              <a:t> corresponds to erroneous/unexpected runtime behavior observed by a user.</a:t>
            </a:r>
          </a:p>
          <a:p>
            <a:r>
              <a:rPr lang="en-US" sz="1800" dirty="0"/>
              <a:t>A </a:t>
            </a:r>
            <a:r>
              <a:rPr lang="en-US" sz="1800" b="1" dirty="0"/>
              <a:t>fault</a:t>
            </a:r>
            <a:r>
              <a:rPr lang="en-US" sz="1800" dirty="0"/>
              <a:t> is a static software characteristic that can cause a failure to occur.</a:t>
            </a:r>
          </a:p>
          <a:p>
            <a:r>
              <a:rPr lang="en-US" sz="1800" dirty="0"/>
              <a:t>The presence of a </a:t>
            </a:r>
            <a:r>
              <a:rPr lang="en-US" sz="1800" b="1" dirty="0"/>
              <a:t>fault doesn’t </a:t>
            </a:r>
            <a:r>
              <a:rPr lang="en-US" sz="1800" dirty="0"/>
              <a:t>necessarily imply the occurrence of a failure.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3435350" y="3816350"/>
            <a:ext cx="2654300" cy="2578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70525" y="6262688"/>
            <a:ext cx="16605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Sommerville 5th Ed]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892550" y="4425950"/>
            <a:ext cx="7493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User A</a:t>
            </a:r>
          </a:p>
          <a:p>
            <a:pPr algn="ctr"/>
            <a:r>
              <a:rPr lang="en-US" sz="1200"/>
              <a:t>Inputs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968750" y="4959350"/>
            <a:ext cx="977900" cy="825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User B</a:t>
            </a:r>
          </a:p>
          <a:p>
            <a:pPr algn="ctr"/>
            <a:r>
              <a:rPr lang="en-US" sz="1200"/>
              <a:t>Inputs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4730750" y="4959350"/>
            <a:ext cx="901700" cy="901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User C</a:t>
            </a:r>
          </a:p>
          <a:p>
            <a:pPr algn="ctr"/>
            <a:r>
              <a:rPr lang="en-US" sz="1200"/>
              <a:t>Inputs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4806950" y="4349750"/>
            <a:ext cx="901700" cy="825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860925" y="4465638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/>
              <a:t>Erroneous</a:t>
            </a:r>
          </a:p>
          <a:p>
            <a:pPr algn="ctr"/>
            <a:r>
              <a:rPr lang="en-US" sz="1200"/>
              <a:t>Inputs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327525" y="4008438"/>
            <a:ext cx="7889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/>
              <a:t>Input Set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Reliability Improvements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/>
              <a:t>Software reliability improves when faults which are present in the most frequently used portions of the software are removed.</a:t>
            </a:r>
          </a:p>
          <a:p>
            <a:r>
              <a:rPr lang="en-US" sz="2400"/>
              <a:t>A removal of X% of faults doesn’t necessarily mean an X% improvement in reliability.</a:t>
            </a:r>
          </a:p>
          <a:p>
            <a:r>
              <a:rPr lang="en-US" sz="2400"/>
              <a:t>In a study by Mills et al. in 1987 removing 60% of faults resulted in a 3% improvement in reliability.</a:t>
            </a:r>
          </a:p>
          <a:p>
            <a:r>
              <a:rPr lang="en-US" sz="2400"/>
              <a:t>Removing faults with the most serious consequences is the primary objective.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Software Quality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/>
              <a:t>Conformance to explicitly stated functional and performance requirements, explicitly documented development standards, and implicit characteristics that are expected of all professionally developed software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Software requirements are the foundation from which quality is measured. 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Lack of conformance to requirements is lack of quality.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Specified standards define a set of development criteria that guide the manner in which software is engineered.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If the criteria are not met, lack of quality will almost surely result.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There is a set of implicit requirements that often goes unmentioned.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If software conforms to its explicit requirements but fails to meet its implicit requirements, software quality is suspect.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467600" y="6248400"/>
            <a:ext cx="1524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Pressman 4th Ed]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Software Quality Assurance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1800"/>
              <a:t>To ensure quality in a software product, an organization must have a three-prong approach to quality management:</a:t>
            </a:r>
          </a:p>
          <a:p>
            <a:pPr lvl="1"/>
            <a:r>
              <a:rPr lang="en-US" sz="1600"/>
              <a:t>Organization-wide policies, procedures and standards must be established.</a:t>
            </a:r>
          </a:p>
          <a:p>
            <a:pPr lvl="1"/>
            <a:r>
              <a:rPr lang="en-US" sz="1600"/>
              <a:t>Project-specific policies, procedures and standards must be tailored from the organization-wide templates.</a:t>
            </a:r>
          </a:p>
          <a:p>
            <a:pPr lvl="1"/>
            <a:r>
              <a:rPr lang="en-US" sz="1600"/>
              <a:t>Quality must be controlled; that is, the organization must ensure that the appropriate procedures are followed for each project</a:t>
            </a:r>
          </a:p>
          <a:p>
            <a:r>
              <a:rPr lang="en-US" sz="1800"/>
              <a:t>Standards exist to help an organization draft an appropriate software quality assurance plan.</a:t>
            </a:r>
          </a:p>
          <a:p>
            <a:pPr lvl="1"/>
            <a:r>
              <a:rPr lang="en-US" sz="1600"/>
              <a:t>ISO 9000-3 (original), now ISO 90003</a:t>
            </a:r>
          </a:p>
          <a:p>
            <a:pPr lvl="1"/>
            <a:r>
              <a:rPr lang="en-US" sz="1600"/>
              <a:t>ANSI/IEEE standards</a:t>
            </a:r>
          </a:p>
          <a:p>
            <a:r>
              <a:rPr lang="en-US" sz="1800"/>
              <a:t>External entities can be contracted to verify that an organization is standard-compliant.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A Software Quality Plan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92550" y="19113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ISO 9000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model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892550" y="31305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Organization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quality plan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063750" y="45783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Project A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quality plan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892550" y="45783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Project B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quality plan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721350" y="4578350"/>
            <a:ext cx="1206500" cy="5207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Project C</a:t>
            </a: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quality plan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495800" y="2438400"/>
            <a:ext cx="0" cy="685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2667000" y="3657600"/>
            <a:ext cx="1828800" cy="9144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495800" y="3657600"/>
            <a:ext cx="0" cy="9144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495800" y="3657600"/>
            <a:ext cx="1828800" cy="9144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239000" y="6248400"/>
            <a:ext cx="16605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[Adapted from Sommerville 5th Ed]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SQA Activities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  <a:noFill/>
        </p:spPr>
        <p:txBody>
          <a:bodyPr lIns="92075" tIns="46038" rIns="92075" bIns="46038"/>
          <a:lstStyle/>
          <a:p>
            <a:r>
              <a:rPr lang="en-US" sz="1600"/>
              <a:t>Applying technical methods</a:t>
            </a:r>
          </a:p>
          <a:p>
            <a:pPr lvl="1"/>
            <a:r>
              <a:rPr lang="en-US" sz="1400"/>
              <a:t>To help the analyst achieve a high quality specification and a high quality design</a:t>
            </a:r>
          </a:p>
          <a:p>
            <a:r>
              <a:rPr lang="en-US" sz="1600"/>
              <a:t>Conducting formal technical reviews</a:t>
            </a:r>
          </a:p>
          <a:p>
            <a:pPr lvl="1"/>
            <a:r>
              <a:rPr lang="en-US" sz="1400"/>
              <a:t>A stylized meeting conducted by technical staff with the sole purpose of uncovering quality problems</a:t>
            </a:r>
          </a:p>
          <a:p>
            <a:r>
              <a:rPr lang="en-US" sz="1600"/>
              <a:t>Testing Software</a:t>
            </a:r>
          </a:p>
          <a:p>
            <a:pPr lvl="1"/>
            <a:r>
              <a:rPr lang="en-US" sz="1400"/>
              <a:t>A series of test case design methods that help ensure effective error detection</a:t>
            </a:r>
          </a:p>
          <a:p>
            <a:r>
              <a:rPr lang="en-US" sz="1600"/>
              <a:t>Enforcing standards</a:t>
            </a:r>
          </a:p>
          <a:p>
            <a:r>
              <a:rPr lang="en-US" sz="1600"/>
              <a:t>Controlling change</a:t>
            </a:r>
          </a:p>
          <a:p>
            <a:pPr lvl="1"/>
            <a:r>
              <a:rPr lang="en-US" sz="1400"/>
              <a:t>Applied during software development and maintenance</a:t>
            </a:r>
          </a:p>
          <a:p>
            <a:r>
              <a:rPr lang="en-US" sz="1600"/>
              <a:t>Measurement</a:t>
            </a:r>
          </a:p>
          <a:p>
            <a:pPr lvl="1"/>
            <a:r>
              <a:rPr lang="en-US" sz="1400"/>
              <a:t>Track software quality and asses the ability of methodological and procedural changes to improve software quality</a:t>
            </a:r>
          </a:p>
          <a:p>
            <a:r>
              <a:rPr lang="en-US" sz="1600"/>
              <a:t>Record keeping and reporting</a:t>
            </a:r>
          </a:p>
          <a:p>
            <a:pPr lvl="1"/>
            <a:r>
              <a:rPr lang="en-US" sz="1400"/>
              <a:t>Provide procedures for the collection and dissemination of SQA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Advantages of SQA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/>
              <a:t>Software will have fewer latent defects, resulting in reduced effort and time spent during testing and maintenance</a:t>
            </a:r>
          </a:p>
          <a:p>
            <a:r>
              <a:rPr lang="en-US" sz="2800"/>
              <a:t>Higher reliability will result in greater customer satisfaction</a:t>
            </a:r>
          </a:p>
          <a:p>
            <a:r>
              <a:rPr lang="en-US" sz="2800"/>
              <a:t>Maintenance costs can be reduced</a:t>
            </a:r>
          </a:p>
          <a:p>
            <a:r>
              <a:rPr lang="en-US" sz="2800"/>
              <a:t>Overall life cycle cost of software is reduced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Disadvantages of SQA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It is difficult to institute in small organizations, where available resources to perform necessary activities are not available</a:t>
            </a:r>
          </a:p>
          <a:p>
            <a:pPr>
              <a:lnSpc>
                <a:spcPct val="90000"/>
              </a:lnSpc>
            </a:pPr>
            <a:r>
              <a:rPr lang="en-US" sz="2800"/>
              <a:t>It represents cultural change - and change is never easy</a:t>
            </a:r>
          </a:p>
          <a:p>
            <a:pPr>
              <a:lnSpc>
                <a:spcPct val="90000"/>
              </a:lnSpc>
            </a:pPr>
            <a:r>
              <a:rPr lang="en-US" sz="2800"/>
              <a:t>It requires the expenditure of dollars that would not otherwise be explicitly budgeted to software engineering  or QA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_Introduction_To_Software_Engineering">
  <a:themeElements>
    <a:clrScheme name="01_Introduction_To_Software_Engineer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_Introduction_To_Software_Engineer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_Introduction_To_Software_Eng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duction_To_Software_Engineer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C:\hendrix\comp6710\notes\01_Introduction_To_Software_Engineering.ppt</Template>
  <TotalTime>985</TotalTime>
  <Words>2182</Words>
  <Application>Microsoft Office PowerPoint</Application>
  <PresentationFormat>On-screen Show (4:3)</PresentationFormat>
  <Paragraphs>329</Paragraphs>
  <Slides>33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Times New Roman</vt:lpstr>
      <vt:lpstr>Verdana</vt:lpstr>
      <vt:lpstr>01_Introduction_To_Software_Engineering</vt:lpstr>
      <vt:lpstr>Document</vt:lpstr>
      <vt:lpstr>Package</vt:lpstr>
      <vt:lpstr>Course Notes Set 5: Software Quality Assurance</vt:lpstr>
      <vt:lpstr>What is Software Quality?</vt:lpstr>
      <vt:lpstr>Software Quality Attributes</vt:lpstr>
      <vt:lpstr>Software Quality</vt:lpstr>
      <vt:lpstr>Software Quality Assurance</vt:lpstr>
      <vt:lpstr>A Software Quality Plan</vt:lpstr>
      <vt:lpstr>SQA Activities</vt:lpstr>
      <vt:lpstr>Advantages of SQA</vt:lpstr>
      <vt:lpstr>Disadvantages of SQA</vt:lpstr>
      <vt:lpstr>Quality Reviews</vt:lpstr>
      <vt:lpstr>Quality Reviews</vt:lpstr>
      <vt:lpstr>Cost Impact of Software Defects</vt:lpstr>
      <vt:lpstr>Defect Amplification and Removal</vt:lpstr>
      <vt:lpstr>Defect Amplification (cont’d)</vt:lpstr>
      <vt:lpstr>Review Checklist for Systems Engineering</vt:lpstr>
      <vt:lpstr>Review Checklist for Software Project Planning</vt:lpstr>
      <vt:lpstr>Review Checklist for Software Requirements Analysis</vt:lpstr>
      <vt:lpstr>Review Checklist for Software Design (Preliminary Design Review)</vt:lpstr>
      <vt:lpstr>Review Checklist for Software Design (Design Walkthrough)</vt:lpstr>
      <vt:lpstr>Review Checklist for Coding</vt:lpstr>
      <vt:lpstr>Review Checklist for Software Testing (Test Plan)</vt:lpstr>
      <vt:lpstr>Review Checklist for Software Testing (Test Procedure)</vt:lpstr>
      <vt:lpstr>Review Checklist for Maintenance</vt:lpstr>
      <vt:lpstr>Formal Technical Review (FTR)</vt:lpstr>
      <vt:lpstr>The Review Meeting</vt:lpstr>
      <vt:lpstr>Review Reporting and Recordkeeping</vt:lpstr>
      <vt:lpstr>Guidelines for FTR</vt:lpstr>
      <vt:lpstr>Reviewer’s Preparation</vt:lpstr>
      <vt:lpstr>Results of the Review Meeting</vt:lpstr>
      <vt:lpstr>Software Reliability</vt:lpstr>
      <vt:lpstr>IO Mapping</vt:lpstr>
      <vt:lpstr>Software Faults and Failures</vt:lpstr>
      <vt:lpstr>Reliability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Engineering Network Services</dc:creator>
  <cp:lastModifiedBy>Kareith D</cp:lastModifiedBy>
  <cp:revision>56</cp:revision>
  <cp:lastPrinted>2000-01-18T20:55:47Z</cp:lastPrinted>
  <dcterms:created xsi:type="dcterms:W3CDTF">1995-06-17T23:31:02Z</dcterms:created>
  <dcterms:modified xsi:type="dcterms:W3CDTF">2019-09-11T15:12:16Z</dcterms:modified>
</cp:coreProperties>
</file>