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45"/>
  </p:notesMasterIdLst>
  <p:handoutMasterIdLst>
    <p:handoutMasterId r:id="rId46"/>
  </p:handout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Lst>
  <p:sldSz cx="9144000" cy="6858000" type="letter"/>
  <p:notesSz cx="6997700" cy="9283700"/>
  <p:defaultTextStyle>
    <a:defPPr>
      <a:defRPr lang="en-US"/>
    </a:defPPr>
    <a:lvl1pPr algn="l" rtl="0" eaLnBrk="0" fontAlgn="base" hangingPunct="0">
      <a:spcBef>
        <a:spcPct val="0"/>
      </a:spcBef>
      <a:spcAft>
        <a:spcPct val="0"/>
      </a:spcAft>
      <a:defRPr sz="2400" kern="1200">
        <a:solidFill>
          <a:schemeClr val="tx1"/>
        </a:solidFill>
        <a:latin typeface="Arial" charset="0"/>
        <a:ea typeface="+mn-ea"/>
        <a:cs typeface="+mn-cs"/>
      </a:defRPr>
    </a:lvl1pPr>
    <a:lvl2pPr marL="457200" algn="l" rtl="0" eaLnBrk="0" fontAlgn="base" hangingPunct="0">
      <a:spcBef>
        <a:spcPct val="0"/>
      </a:spcBef>
      <a:spcAft>
        <a:spcPct val="0"/>
      </a:spcAft>
      <a:defRPr sz="2400" kern="1200">
        <a:solidFill>
          <a:schemeClr val="tx1"/>
        </a:solidFill>
        <a:latin typeface="Arial" charset="0"/>
        <a:ea typeface="+mn-ea"/>
        <a:cs typeface="+mn-cs"/>
      </a:defRPr>
    </a:lvl2pPr>
    <a:lvl3pPr marL="914400" algn="l" rtl="0" eaLnBrk="0" fontAlgn="base" hangingPunct="0">
      <a:spcBef>
        <a:spcPct val="0"/>
      </a:spcBef>
      <a:spcAft>
        <a:spcPct val="0"/>
      </a:spcAft>
      <a:defRPr sz="2400" kern="1200">
        <a:solidFill>
          <a:schemeClr val="tx1"/>
        </a:solidFill>
        <a:latin typeface="Arial" charset="0"/>
        <a:ea typeface="+mn-ea"/>
        <a:cs typeface="+mn-cs"/>
      </a:defRPr>
    </a:lvl3pPr>
    <a:lvl4pPr marL="1371600" algn="l" rtl="0" eaLnBrk="0" fontAlgn="base" hangingPunct="0">
      <a:spcBef>
        <a:spcPct val="0"/>
      </a:spcBef>
      <a:spcAft>
        <a:spcPct val="0"/>
      </a:spcAft>
      <a:defRPr sz="2400" kern="1200">
        <a:solidFill>
          <a:schemeClr val="tx1"/>
        </a:solidFill>
        <a:latin typeface="Arial" charset="0"/>
        <a:ea typeface="+mn-ea"/>
        <a:cs typeface="+mn-cs"/>
      </a:defRPr>
    </a:lvl4pPr>
    <a:lvl5pPr marL="1828800" algn="l"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2" autoAdjust="0"/>
    <p:restoredTop sz="71336" autoAdjust="0"/>
  </p:normalViewPr>
  <p:slideViewPr>
    <p:cSldViewPr>
      <p:cViewPr varScale="1">
        <p:scale>
          <a:sx n="48" d="100"/>
          <a:sy n="48" d="100"/>
        </p:scale>
        <p:origin x="1800"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2946400" y="8804275"/>
            <a:ext cx="793750" cy="309563"/>
          </a:xfrm>
          <a:prstGeom prst="rect">
            <a:avLst/>
          </a:prstGeom>
          <a:noFill/>
          <a:ln w="12700">
            <a:noFill/>
            <a:miter lim="800000"/>
            <a:headEnd/>
            <a:tailEnd/>
          </a:ln>
          <a:effectLst/>
        </p:spPr>
        <p:txBody>
          <a:bodyPr wrap="none" anchor="ctr"/>
          <a:lstStyle/>
          <a:p>
            <a:endParaRPr lang="en-US"/>
          </a:p>
        </p:txBody>
      </p:sp>
      <p:sp>
        <p:nvSpPr>
          <p:cNvPr id="3075" name="Rectangle 3"/>
          <p:cNvSpPr>
            <a:spLocks noChangeArrowheads="1"/>
          </p:cNvSpPr>
          <p:nvPr/>
        </p:nvSpPr>
        <p:spPr bwMode="auto">
          <a:xfrm>
            <a:off x="3249613" y="8828088"/>
            <a:ext cx="612775" cy="247650"/>
          </a:xfrm>
          <a:prstGeom prst="rect">
            <a:avLst/>
          </a:prstGeom>
          <a:noFill/>
          <a:ln w="12700">
            <a:noFill/>
            <a:miter lim="800000"/>
            <a:headEnd/>
            <a:tailEnd/>
          </a:ln>
          <a:effectLst/>
        </p:spPr>
        <p:txBody>
          <a:bodyPr wrap="none" lIns="92062" tIns="45223" rIns="92062" bIns="45223">
            <a:spAutoFit/>
          </a:bodyPr>
          <a:lstStyle/>
          <a:p>
            <a:pPr defTabSz="930275"/>
            <a:r>
              <a:rPr lang="en-US" sz="1000"/>
              <a:t>CM -</a:t>
            </a:r>
            <a:fld id="{0C1307EC-335B-406E-9163-99FAE0AF5FFB}" type="slidenum">
              <a:rPr lang="en-US" sz="1000"/>
              <a:pPr defTabSz="930275"/>
              <a:t>‹#›</a:t>
            </a:fld>
            <a:endParaRPr lang="en-US" sz="100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233363" y="4410075"/>
            <a:ext cx="6453187" cy="4176713"/>
          </a:xfrm>
          <a:prstGeom prst="rect">
            <a:avLst/>
          </a:prstGeom>
          <a:noFill/>
          <a:ln w="12700">
            <a:noFill/>
            <a:miter lim="800000"/>
            <a:headEnd/>
            <a:tailEnd/>
          </a:ln>
          <a:effectLst/>
        </p:spPr>
        <p:txBody>
          <a:bodyPr vert="horz" wrap="square" lIns="92062" tIns="45223" rIns="92062" bIns="45223"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7107" name="Rectangle 3"/>
          <p:cNvSpPr>
            <a:spLocks noGrp="1" noRot="1" noChangeAspect="1" noChangeArrowheads="1" noTextEdit="1"/>
          </p:cNvSpPr>
          <p:nvPr>
            <p:ph type="sldImg" idx="2"/>
          </p:nvPr>
        </p:nvSpPr>
        <p:spPr bwMode="auto">
          <a:xfrm>
            <a:off x="1185863" y="703263"/>
            <a:ext cx="4625975" cy="3468687"/>
          </a:xfrm>
          <a:prstGeom prst="rect">
            <a:avLst/>
          </a:prstGeom>
          <a:noFill/>
          <a:ln w="12700">
            <a:solidFill>
              <a:schemeClr val="tx1"/>
            </a:solidFill>
            <a:miter lim="800000"/>
            <a:headEnd/>
            <a:tailEnd/>
          </a:ln>
        </p:spPr>
      </p:sp>
      <p:sp>
        <p:nvSpPr>
          <p:cNvPr id="2052" name="Rectangle 4"/>
          <p:cNvSpPr>
            <a:spLocks noChangeArrowheads="1"/>
          </p:cNvSpPr>
          <p:nvPr/>
        </p:nvSpPr>
        <p:spPr bwMode="auto">
          <a:xfrm>
            <a:off x="6537325" y="8882063"/>
            <a:ext cx="390525" cy="309562"/>
          </a:xfrm>
          <a:prstGeom prst="rect">
            <a:avLst/>
          </a:prstGeom>
          <a:noFill/>
          <a:ln w="12700">
            <a:noFill/>
            <a:miter lim="800000"/>
            <a:headEnd/>
            <a:tailEnd/>
          </a:ln>
          <a:effectLst/>
        </p:spPr>
        <p:txBody>
          <a:bodyPr wrap="none" lIns="92062" tIns="45223" rIns="92062" bIns="45223" anchor="ctr">
            <a:spAutoFit/>
          </a:bodyPr>
          <a:lstStyle/>
          <a:p>
            <a:pPr algn="r" defTabSz="930275"/>
            <a:fld id="{5C00509E-C686-4F6C-B95A-5D7CC9B69E5C}" type="slidenum">
              <a:rPr lang="en-US" sz="1400"/>
              <a:pPr algn="r" defTabSz="930275"/>
              <a:t>‹#›</a:t>
            </a:fld>
            <a:endParaRPr lang="en-US" sz="1400"/>
          </a:p>
        </p:txBody>
      </p:sp>
    </p:spTree>
  </p:cSld>
  <p:clrMap bg1="lt1" tx1="dk1" bg2="lt2" tx2="dk2" accent1="accent1" accent2="accent2" accent3="accent3" accent4="accent4" accent5="accent5" accent6="accent6" hlink="hlink" folHlink="folHlink"/>
  <p:notesStyle>
    <a:lvl1pPr marL="280988" indent="-280988" algn="l" rtl="0" eaLnBrk="0" fontAlgn="base" hangingPunct="0">
      <a:spcBef>
        <a:spcPct val="30000"/>
      </a:spcBef>
      <a:spcAft>
        <a:spcPct val="0"/>
      </a:spcAft>
      <a:buSzPct val="100000"/>
      <a:buFont typeface="Wingdings" pitchFamily="2" charset="2"/>
      <a:buChar char="‹"/>
      <a:defRPr sz="1200" kern="1200">
        <a:solidFill>
          <a:schemeClr val="tx1"/>
        </a:solidFill>
        <a:latin typeface="Arial" charset="0"/>
        <a:ea typeface="+mn-ea"/>
        <a:cs typeface="+mn-cs"/>
      </a:defRPr>
    </a:lvl1pPr>
    <a:lvl2pPr marL="660400" indent="-265113" algn="l" rtl="0" eaLnBrk="0" fontAlgn="base" hangingPunct="0">
      <a:spcBef>
        <a:spcPct val="30000"/>
      </a:spcBef>
      <a:spcAft>
        <a:spcPct val="0"/>
      </a:spcAft>
      <a:buSzPct val="100000"/>
      <a:buFont typeface="Wingdings" pitchFamily="2" charset="2"/>
      <a:buChar char="Œ"/>
      <a:defRPr sz="1200" kern="1200">
        <a:solidFill>
          <a:schemeClr val="tx1"/>
        </a:solidFill>
        <a:latin typeface="Arial" charset="0"/>
        <a:ea typeface="+mn-ea"/>
        <a:cs typeface="+mn-cs"/>
      </a:defRPr>
    </a:lvl2pPr>
    <a:lvl3pPr marL="1050925" indent="-276225" algn="l" rtl="0" eaLnBrk="0" fontAlgn="base" hangingPunct="0">
      <a:spcBef>
        <a:spcPct val="30000"/>
      </a:spcBef>
      <a:spcAft>
        <a:spcPct val="0"/>
      </a:spcAft>
      <a:buSzPct val="100000"/>
      <a:buFont typeface="Wingdings" pitchFamily="2" charset="2"/>
      <a:buChar char=""/>
      <a:defRPr sz="1200" kern="1200">
        <a:solidFill>
          <a:schemeClr val="tx1"/>
        </a:solidFill>
        <a:latin typeface="Arial" charset="0"/>
        <a:ea typeface="+mn-ea"/>
        <a:cs typeface="+mn-cs"/>
      </a:defRPr>
    </a:lvl3pPr>
    <a:lvl4pPr marL="1463675" indent="-298450" algn="l" rtl="0" eaLnBrk="0" fontAlgn="base" hangingPunct="0">
      <a:spcBef>
        <a:spcPct val="30000"/>
      </a:spcBef>
      <a:spcAft>
        <a:spcPct val="0"/>
      </a:spcAft>
      <a:buSzPct val="100000"/>
      <a:buFont typeface="Wingdings" pitchFamily="2" charset="2"/>
      <a:buChar char="Ž"/>
      <a:defRPr sz="1200" kern="1200">
        <a:solidFill>
          <a:schemeClr val="tx1"/>
        </a:solidFill>
        <a:latin typeface="Arial" charset="0"/>
        <a:ea typeface="+mn-ea"/>
        <a:cs typeface="+mn-cs"/>
      </a:defRPr>
    </a:lvl4pPr>
    <a:lvl5pPr marL="1822450" indent="-244475" algn="l" rtl="0" eaLnBrk="0" fontAlgn="base" hangingPunct="0">
      <a:spcBef>
        <a:spcPct val="30000"/>
      </a:spcBef>
      <a:spcAft>
        <a:spcPct val="0"/>
      </a:spcAft>
      <a:buSzPct val="100000"/>
      <a:buFont typeface="Wingdings" pitchFamily="2" charset="2"/>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noFill/>
          <a:ln w="9525"/>
        </p:spPr>
        <p:txBody>
          <a:bodyPr/>
          <a:lstStyle/>
          <a:p>
            <a:pPr marL="0" indent="0">
              <a:buNone/>
            </a:pPr>
            <a:r>
              <a:rPr lang="en-US" dirty="0"/>
              <a:t>Input                             </a:t>
            </a:r>
          </a:p>
          <a:p>
            <a:pPr marL="0" indent="0">
              <a:buNone/>
            </a:pPr>
            <a:r>
              <a:rPr lang="en-US" dirty="0"/>
              <a:t>Reviewers</a:t>
            </a:r>
          </a:p>
          <a:p>
            <a:pPr marL="0" indent="0">
              <a:buNone/>
            </a:pPr>
            <a:r>
              <a:rPr lang="en-US" dirty="0"/>
              <a:t>Size</a:t>
            </a:r>
          </a:p>
          <a:p>
            <a:pPr marL="0" indent="0">
              <a:buNone/>
            </a:pPr>
            <a:r>
              <a:rPr lang="en-US" dirty="0"/>
              <a:t>Type of codes</a:t>
            </a:r>
          </a:p>
          <a:p>
            <a:pPr marL="0" indent="0">
              <a:buNone/>
            </a:pPr>
            <a:r>
              <a:rPr lang="en-US" dirty="0"/>
              <a:t>Who produced the  code</a:t>
            </a:r>
          </a:p>
          <a:p>
            <a:pPr marL="0" indent="0">
              <a:buNone/>
            </a:pPr>
            <a:endParaRPr lang="en-US" dirty="0"/>
          </a:p>
          <a:p>
            <a:pPr marL="0" indent="0">
              <a:buNone/>
            </a:pPr>
            <a:r>
              <a:rPr lang="en-US" dirty="0"/>
              <a:t>Review </a:t>
            </a:r>
          </a:p>
          <a:p>
            <a:pPr marL="0" indent="0">
              <a:buNone/>
            </a:pPr>
            <a:r>
              <a:rPr lang="en-US" dirty="0"/>
              <a:t>Structure</a:t>
            </a:r>
          </a:p>
          <a:p>
            <a:pPr marL="0" indent="0">
              <a:buNone/>
            </a:pPr>
            <a:r>
              <a:rPr lang="en-US" dirty="0"/>
              <a:t>Techniques</a:t>
            </a:r>
          </a:p>
          <a:p>
            <a:pPr marL="0" indent="0">
              <a:buNone/>
            </a:pPr>
            <a:r>
              <a:rPr lang="en-US" dirty="0"/>
              <a:t>Meeting org</a:t>
            </a:r>
          </a:p>
          <a:p>
            <a:pPr marL="0" indent="0">
              <a:buNone/>
            </a:pPr>
            <a:endParaRPr lang="en-US" dirty="0"/>
          </a:p>
          <a:p>
            <a:pPr marL="0" indent="0">
              <a:buNone/>
            </a:pPr>
            <a:r>
              <a:rPr lang="en-US" dirty="0"/>
              <a:t>Output</a:t>
            </a:r>
          </a:p>
          <a:p>
            <a:pPr marL="0" indent="0">
              <a:buNone/>
            </a:pPr>
            <a:endParaRPr lang="en-US" dirty="0"/>
          </a:p>
          <a:p>
            <a:pPr marL="0" indent="0">
              <a:buNone/>
            </a:pPr>
            <a:endParaRPr lang="en-US" dirty="0"/>
          </a:p>
          <a:p>
            <a:pPr marL="0" indent="0">
              <a:buNone/>
            </a:pPr>
            <a:endParaRPr lang="en-US" dirty="0"/>
          </a:p>
          <a:p>
            <a:pPr marL="0" indent="0">
              <a:buNone/>
            </a:pPr>
            <a:r>
              <a:rPr lang="en-US" dirty="0"/>
              <a:t>Not-coordinated</a:t>
            </a:r>
          </a:p>
          <a:p>
            <a:pPr marL="0" indent="0">
              <a:buNone/>
            </a:pPr>
            <a:r>
              <a:rPr lang="en-US" dirty="0"/>
              <a:t>Everyone has same assignment choose what you like to review</a:t>
            </a:r>
          </a:p>
          <a:p>
            <a:pPr marL="0" indent="0">
              <a:buNone/>
            </a:pPr>
            <a:r>
              <a:rPr lang="en-US" dirty="0"/>
              <a:t>Gaps not fully covered</a:t>
            </a:r>
          </a:p>
          <a:p>
            <a:pPr marL="0" indent="0">
              <a:buNone/>
            </a:pPr>
            <a:endParaRPr lang="en-US" dirty="0"/>
          </a:p>
          <a:p>
            <a:pPr marL="0" indent="0">
              <a:buNone/>
            </a:pPr>
            <a:r>
              <a:rPr lang="en-US" dirty="0"/>
              <a:t>Coordinated scenario-based</a:t>
            </a:r>
          </a:p>
          <a:p>
            <a:pPr marL="0" indent="0">
              <a:buNone/>
            </a:pPr>
            <a:r>
              <a:rPr lang="en-US" dirty="0"/>
              <a:t>No gaps</a:t>
            </a:r>
          </a:p>
        </p:txBody>
      </p:sp>
      <p:sp>
        <p:nvSpPr>
          <p:cNvPr id="48131" name="Rectangle 3"/>
          <p:cNvSpPr>
            <a:spLocks noGrp="1" noRot="1" noChangeAspect="1" noChangeArrowheads="1" noTextEdit="1"/>
          </p:cNvSpPr>
          <p:nvPr>
            <p:ph type="sldImg"/>
          </p:nvPr>
        </p:nvSpPr>
        <p:spPr>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noFill/>
          <a:ln w="9525"/>
        </p:spPr>
        <p:txBody>
          <a:bodyPr/>
          <a:lstStyle/>
          <a:p>
            <a:endParaRPr lang="en-US"/>
          </a:p>
        </p:txBody>
      </p:sp>
      <p:sp>
        <p:nvSpPr>
          <p:cNvPr id="57347" name="Rectangle 3"/>
          <p:cNvSpPr>
            <a:spLocks noGrp="1" noRot="1" noChangeAspect="1" noChangeArrowheads="1" noTextEdit="1"/>
          </p:cNvSpPr>
          <p:nvPr>
            <p:ph type="sldImg"/>
          </p:nvPr>
        </p:nvSpPr>
        <p:spPr>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noFill/>
          <a:ln w="9525"/>
        </p:spPr>
        <p:txBody>
          <a:bodyPr/>
          <a:lstStyle/>
          <a:p>
            <a:endParaRPr lang="en-US"/>
          </a:p>
        </p:txBody>
      </p:sp>
      <p:sp>
        <p:nvSpPr>
          <p:cNvPr id="58371" name="Rectangle 3"/>
          <p:cNvSpPr>
            <a:spLocks noGrp="1" noRot="1" noChangeAspect="1" noChangeArrowheads="1" noTextEdit="1"/>
          </p:cNvSpPr>
          <p:nvPr>
            <p:ph type="sldImg"/>
          </p:nvPr>
        </p:nvSpPr>
        <p:spPr>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body" idx="1"/>
          </p:nvPr>
        </p:nvSpPr>
        <p:spPr>
          <a:noFill/>
          <a:ln w="9525"/>
        </p:spPr>
        <p:txBody>
          <a:bodyPr/>
          <a:lstStyle/>
          <a:p>
            <a:endParaRPr lang="en-US"/>
          </a:p>
        </p:txBody>
      </p:sp>
      <p:sp>
        <p:nvSpPr>
          <p:cNvPr id="59395" name="Rectangle 3"/>
          <p:cNvSpPr>
            <a:spLocks noGrp="1" noRot="1" noChangeAspect="1" noChangeArrowheads="1" noTextEdit="1"/>
          </p:cNvSpPr>
          <p:nvPr>
            <p:ph type="sldImg"/>
          </p:nvPr>
        </p:nvSpPr>
        <p:spPr>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noFill/>
          <a:ln w="9525"/>
        </p:spPr>
        <p:txBody>
          <a:bodyPr/>
          <a:lstStyle/>
          <a:p>
            <a:r>
              <a:rPr lang="en-US"/>
              <a:t>note that CM organization should be located away from product team, in own lateral part of org (see QA notes)</a:t>
            </a:r>
          </a:p>
        </p:txBody>
      </p:sp>
      <p:sp>
        <p:nvSpPr>
          <p:cNvPr id="60419" name="Rectangle 3"/>
          <p:cNvSpPr>
            <a:spLocks noGrp="1" noRot="1" noChangeAspect="1" noChangeArrowheads="1" noTextEdit="1"/>
          </p:cNvSpPr>
          <p:nvPr>
            <p:ph type="sldImg"/>
          </p:nvPr>
        </p:nvSpPr>
        <p:spPr>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noFill/>
          <a:ln w="9525"/>
        </p:spPr>
        <p:txBody>
          <a:bodyPr/>
          <a:lstStyle/>
          <a:p>
            <a:endParaRPr lang="en-US"/>
          </a:p>
        </p:txBody>
      </p:sp>
      <p:sp>
        <p:nvSpPr>
          <p:cNvPr id="61443" name="Rectangle 3"/>
          <p:cNvSpPr>
            <a:spLocks noGrp="1" noRot="1" noChangeAspect="1" noChangeArrowheads="1" noTextEdit="1"/>
          </p:cNvSpPr>
          <p:nvPr>
            <p:ph type="sldImg"/>
          </p:nvPr>
        </p:nvSpPr>
        <p:spPr>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noFill/>
          <a:ln w="9525"/>
        </p:spPr>
        <p:txBody>
          <a:bodyPr/>
          <a:lstStyle/>
          <a:p>
            <a:r>
              <a:rPr lang="en-US"/>
              <a:t>example configuration item relationships:</a:t>
            </a:r>
          </a:p>
          <a:p>
            <a:pPr lvl="1"/>
            <a:r>
              <a:rPr lang="en-US"/>
              <a:t>calls/calling relationship</a:t>
            </a:r>
          </a:p>
          <a:p>
            <a:pPr lvl="1"/>
            <a:r>
              <a:rPr lang="en-US"/>
              <a:t>“use” hierarchy</a:t>
            </a:r>
          </a:p>
          <a:p>
            <a:pPr lvl="1"/>
            <a:r>
              <a:rPr lang="en-US"/>
              <a:t>“include” hierarchy</a:t>
            </a:r>
          </a:p>
        </p:txBody>
      </p:sp>
      <p:sp>
        <p:nvSpPr>
          <p:cNvPr id="62467" name="Rectangle 3"/>
          <p:cNvSpPr>
            <a:spLocks noGrp="1" noRot="1" noChangeAspect="1" noChangeArrowheads="1" noTextEdit="1"/>
          </p:cNvSpPr>
          <p:nvPr>
            <p:ph type="sldImg"/>
          </p:nvPr>
        </p:nvSpPr>
        <p:spPr>
          <a:ln cap="flat"/>
        </p:spPr>
      </p:sp>
      <p:sp>
        <p:nvSpPr>
          <p:cNvPr id="62468" name="Rectangle 4"/>
          <p:cNvSpPr>
            <a:spLocks noChangeArrowheads="1"/>
          </p:cNvSpPr>
          <p:nvPr/>
        </p:nvSpPr>
        <p:spPr bwMode="auto">
          <a:xfrm>
            <a:off x="1639888" y="5421313"/>
            <a:ext cx="3717925" cy="1689100"/>
          </a:xfrm>
          <a:prstGeom prst="rect">
            <a:avLst/>
          </a:prstGeom>
          <a:noFill/>
          <a:ln w="12700">
            <a:solidFill>
              <a:schemeClr val="tx1"/>
            </a:solidFill>
            <a:miter lim="800000"/>
            <a:headEnd/>
            <a:tailEnd/>
          </a:ln>
        </p:spPr>
        <p:txBody>
          <a:bodyPr wrap="none" anchor="ctr"/>
          <a:lstStyle/>
          <a:p>
            <a:endParaRPr lang="en-US"/>
          </a:p>
        </p:txBody>
      </p:sp>
      <p:sp>
        <p:nvSpPr>
          <p:cNvPr id="62469" name="Freeform 5"/>
          <p:cNvSpPr>
            <a:spLocks/>
          </p:cNvSpPr>
          <p:nvPr/>
        </p:nvSpPr>
        <p:spPr bwMode="auto">
          <a:xfrm>
            <a:off x="2798763" y="5414963"/>
            <a:ext cx="468312" cy="1703387"/>
          </a:xfrm>
          <a:custGeom>
            <a:avLst/>
            <a:gdLst>
              <a:gd name="T0" fmla="*/ 2147483647 w 289"/>
              <a:gd name="T1" fmla="*/ 0 h 1057"/>
              <a:gd name="T2" fmla="*/ 0 w 289"/>
              <a:gd name="T3" fmla="*/ 2147483647 h 1057"/>
              <a:gd name="T4" fmla="*/ 2147483647 w 289"/>
              <a:gd name="T5" fmla="*/ 2147483647 h 1057"/>
              <a:gd name="T6" fmla="*/ 2147483647 w 289"/>
              <a:gd name="T7" fmla="*/ 2147483647 h 1057"/>
              <a:gd name="T8" fmla="*/ 2147483647 w 289"/>
              <a:gd name="T9" fmla="*/ 2147483647 h 1057"/>
              <a:gd name="T10" fmla="*/ 0 60000 65536"/>
              <a:gd name="T11" fmla="*/ 0 60000 65536"/>
              <a:gd name="T12" fmla="*/ 0 60000 65536"/>
              <a:gd name="T13" fmla="*/ 0 60000 65536"/>
              <a:gd name="T14" fmla="*/ 0 60000 65536"/>
              <a:gd name="T15" fmla="*/ 0 w 289"/>
              <a:gd name="T16" fmla="*/ 0 h 1057"/>
              <a:gd name="T17" fmla="*/ 289 w 289"/>
              <a:gd name="T18" fmla="*/ 1057 h 1057"/>
            </a:gdLst>
            <a:ahLst/>
            <a:cxnLst>
              <a:cxn ang="T10">
                <a:pos x="T0" y="T1"/>
              </a:cxn>
              <a:cxn ang="T11">
                <a:pos x="T2" y="T3"/>
              </a:cxn>
              <a:cxn ang="T12">
                <a:pos x="T4" y="T5"/>
              </a:cxn>
              <a:cxn ang="T13">
                <a:pos x="T6" y="T7"/>
              </a:cxn>
              <a:cxn ang="T14">
                <a:pos x="T8" y="T9"/>
              </a:cxn>
            </a:cxnLst>
            <a:rect l="T15" t="T16" r="T17" b="T18"/>
            <a:pathLst>
              <a:path w="289" h="1057">
                <a:moveTo>
                  <a:pt x="144" y="0"/>
                </a:moveTo>
                <a:lnTo>
                  <a:pt x="0" y="240"/>
                </a:lnTo>
                <a:lnTo>
                  <a:pt x="288" y="624"/>
                </a:lnTo>
                <a:lnTo>
                  <a:pt x="288" y="864"/>
                </a:lnTo>
                <a:lnTo>
                  <a:pt x="144" y="1056"/>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62470" name="Freeform 6"/>
          <p:cNvSpPr>
            <a:spLocks/>
          </p:cNvSpPr>
          <p:nvPr/>
        </p:nvSpPr>
        <p:spPr bwMode="auto">
          <a:xfrm>
            <a:off x="3032125" y="5440363"/>
            <a:ext cx="969963" cy="730250"/>
          </a:xfrm>
          <a:custGeom>
            <a:avLst/>
            <a:gdLst>
              <a:gd name="T0" fmla="*/ 0 w 599"/>
              <a:gd name="T1" fmla="*/ 2147483647 h 454"/>
              <a:gd name="T2" fmla="*/ 2147483647 w 599"/>
              <a:gd name="T3" fmla="*/ 2147483647 h 454"/>
              <a:gd name="T4" fmla="*/ 2147483647 w 599"/>
              <a:gd name="T5" fmla="*/ 2147483647 h 454"/>
              <a:gd name="T6" fmla="*/ 2147483647 w 599"/>
              <a:gd name="T7" fmla="*/ 2147483647 h 454"/>
              <a:gd name="T8" fmla="*/ 2147483647 w 599"/>
              <a:gd name="T9" fmla="*/ 2147483647 h 454"/>
              <a:gd name="T10" fmla="*/ 2147483647 w 599"/>
              <a:gd name="T11" fmla="*/ 2147483647 h 454"/>
              <a:gd name="T12" fmla="*/ 2147483647 w 599"/>
              <a:gd name="T13" fmla="*/ 2147483647 h 454"/>
              <a:gd name="T14" fmla="*/ 2147483647 w 599"/>
              <a:gd name="T15" fmla="*/ 2147483647 h 454"/>
              <a:gd name="T16" fmla="*/ 2147483647 w 599"/>
              <a:gd name="T17" fmla="*/ 2147483647 h 454"/>
              <a:gd name="T18" fmla="*/ 2147483647 w 599"/>
              <a:gd name="T19" fmla="*/ 2147483647 h 454"/>
              <a:gd name="T20" fmla="*/ 2147483647 w 599"/>
              <a:gd name="T21" fmla="*/ 2147483647 h 454"/>
              <a:gd name="T22" fmla="*/ 2147483647 w 599"/>
              <a:gd name="T23" fmla="*/ 2147483647 h 454"/>
              <a:gd name="T24" fmla="*/ 2147483647 w 599"/>
              <a:gd name="T25" fmla="*/ 2147483647 h 454"/>
              <a:gd name="T26" fmla="*/ 2147483647 w 599"/>
              <a:gd name="T27" fmla="*/ 2147483647 h 454"/>
              <a:gd name="T28" fmla="*/ 2147483647 w 599"/>
              <a:gd name="T29" fmla="*/ 2147483647 h 454"/>
              <a:gd name="T30" fmla="*/ 2147483647 w 599"/>
              <a:gd name="T31" fmla="*/ 2147483647 h 454"/>
              <a:gd name="T32" fmla="*/ 2147483647 w 599"/>
              <a:gd name="T33" fmla="*/ 2147483647 h 454"/>
              <a:gd name="T34" fmla="*/ 2147483647 w 599"/>
              <a:gd name="T35" fmla="*/ 2147483647 h 454"/>
              <a:gd name="T36" fmla="*/ 2147483647 w 599"/>
              <a:gd name="T37" fmla="*/ 2147483647 h 454"/>
              <a:gd name="T38" fmla="*/ 2147483647 w 599"/>
              <a:gd name="T39" fmla="*/ 2147483647 h 454"/>
              <a:gd name="T40" fmla="*/ 2147483647 w 599"/>
              <a:gd name="T41" fmla="*/ 2147483647 h 454"/>
              <a:gd name="T42" fmla="*/ 2147483647 w 599"/>
              <a:gd name="T43" fmla="*/ 2147483647 h 454"/>
              <a:gd name="T44" fmla="*/ 2147483647 w 599"/>
              <a:gd name="T45" fmla="*/ 2147483647 h 454"/>
              <a:gd name="T46" fmla="*/ 2147483647 w 599"/>
              <a:gd name="T47" fmla="*/ 2147483647 h 454"/>
              <a:gd name="T48" fmla="*/ 2147483647 w 599"/>
              <a:gd name="T49" fmla="*/ 2147483647 h 454"/>
              <a:gd name="T50" fmla="*/ 2147483647 w 599"/>
              <a:gd name="T51" fmla="*/ 2147483647 h 454"/>
              <a:gd name="T52" fmla="*/ 2147483647 w 599"/>
              <a:gd name="T53" fmla="*/ 2147483647 h 454"/>
              <a:gd name="T54" fmla="*/ 2147483647 w 599"/>
              <a:gd name="T55" fmla="*/ 2147483647 h 454"/>
              <a:gd name="T56" fmla="*/ 2147483647 w 599"/>
              <a:gd name="T57" fmla="*/ 2147483647 h 454"/>
              <a:gd name="T58" fmla="*/ 2147483647 w 599"/>
              <a:gd name="T59" fmla="*/ 2147483647 h 454"/>
              <a:gd name="T60" fmla="*/ 2147483647 w 599"/>
              <a:gd name="T61" fmla="*/ 2147483647 h 454"/>
              <a:gd name="T62" fmla="*/ 2147483647 w 599"/>
              <a:gd name="T63" fmla="*/ 2147483647 h 454"/>
              <a:gd name="T64" fmla="*/ 2147483647 w 599"/>
              <a:gd name="T65" fmla="*/ 2147483647 h 454"/>
              <a:gd name="T66" fmla="*/ 2147483647 w 599"/>
              <a:gd name="T67" fmla="*/ 0 h 45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99"/>
              <a:gd name="T103" fmla="*/ 0 h 454"/>
              <a:gd name="T104" fmla="*/ 599 w 599"/>
              <a:gd name="T105" fmla="*/ 454 h 45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99" h="454">
                <a:moveTo>
                  <a:pt x="0" y="417"/>
                </a:moveTo>
                <a:lnTo>
                  <a:pt x="29" y="417"/>
                </a:lnTo>
                <a:lnTo>
                  <a:pt x="57" y="396"/>
                </a:lnTo>
                <a:lnTo>
                  <a:pt x="79" y="388"/>
                </a:lnTo>
                <a:lnTo>
                  <a:pt x="108" y="381"/>
                </a:lnTo>
                <a:lnTo>
                  <a:pt x="144" y="367"/>
                </a:lnTo>
                <a:lnTo>
                  <a:pt x="180" y="367"/>
                </a:lnTo>
                <a:lnTo>
                  <a:pt x="209" y="367"/>
                </a:lnTo>
                <a:lnTo>
                  <a:pt x="237" y="374"/>
                </a:lnTo>
                <a:lnTo>
                  <a:pt x="266" y="381"/>
                </a:lnTo>
                <a:lnTo>
                  <a:pt x="295" y="396"/>
                </a:lnTo>
                <a:lnTo>
                  <a:pt x="324" y="410"/>
                </a:lnTo>
                <a:lnTo>
                  <a:pt x="353" y="424"/>
                </a:lnTo>
                <a:lnTo>
                  <a:pt x="381" y="424"/>
                </a:lnTo>
                <a:lnTo>
                  <a:pt x="403" y="432"/>
                </a:lnTo>
                <a:lnTo>
                  <a:pt x="425" y="446"/>
                </a:lnTo>
                <a:lnTo>
                  <a:pt x="454" y="446"/>
                </a:lnTo>
                <a:lnTo>
                  <a:pt x="483" y="453"/>
                </a:lnTo>
                <a:lnTo>
                  <a:pt x="511" y="439"/>
                </a:lnTo>
                <a:lnTo>
                  <a:pt x="526" y="417"/>
                </a:lnTo>
                <a:lnTo>
                  <a:pt x="547" y="388"/>
                </a:lnTo>
                <a:lnTo>
                  <a:pt x="583" y="338"/>
                </a:lnTo>
                <a:lnTo>
                  <a:pt x="583" y="316"/>
                </a:lnTo>
                <a:lnTo>
                  <a:pt x="598" y="273"/>
                </a:lnTo>
                <a:lnTo>
                  <a:pt x="598" y="244"/>
                </a:lnTo>
                <a:lnTo>
                  <a:pt x="591" y="216"/>
                </a:lnTo>
                <a:lnTo>
                  <a:pt x="583" y="194"/>
                </a:lnTo>
                <a:lnTo>
                  <a:pt x="583" y="165"/>
                </a:lnTo>
                <a:lnTo>
                  <a:pt x="569" y="136"/>
                </a:lnTo>
                <a:lnTo>
                  <a:pt x="555" y="108"/>
                </a:lnTo>
                <a:lnTo>
                  <a:pt x="555" y="79"/>
                </a:lnTo>
                <a:lnTo>
                  <a:pt x="555" y="57"/>
                </a:lnTo>
                <a:lnTo>
                  <a:pt x="555" y="28"/>
                </a:lnTo>
                <a:lnTo>
                  <a:pt x="569" y="0"/>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62471" name="Freeform 7"/>
          <p:cNvSpPr>
            <a:spLocks/>
          </p:cNvSpPr>
          <p:nvPr/>
        </p:nvSpPr>
        <p:spPr bwMode="auto">
          <a:xfrm>
            <a:off x="3638550" y="6111875"/>
            <a:ext cx="339725" cy="998538"/>
          </a:xfrm>
          <a:custGeom>
            <a:avLst/>
            <a:gdLst>
              <a:gd name="T0" fmla="*/ 2147483647 w 210"/>
              <a:gd name="T1" fmla="*/ 0 h 620"/>
              <a:gd name="T2" fmla="*/ 2147483647 w 210"/>
              <a:gd name="T3" fmla="*/ 2147483647 h 620"/>
              <a:gd name="T4" fmla="*/ 2147483647 w 210"/>
              <a:gd name="T5" fmla="*/ 2147483647 h 620"/>
              <a:gd name="T6" fmla="*/ 2147483647 w 210"/>
              <a:gd name="T7" fmla="*/ 2147483647 h 620"/>
              <a:gd name="T8" fmla="*/ 2147483647 w 210"/>
              <a:gd name="T9" fmla="*/ 2147483647 h 620"/>
              <a:gd name="T10" fmla="*/ 2147483647 w 210"/>
              <a:gd name="T11" fmla="*/ 2147483647 h 620"/>
              <a:gd name="T12" fmla="*/ 2147483647 w 210"/>
              <a:gd name="T13" fmla="*/ 2147483647 h 620"/>
              <a:gd name="T14" fmla="*/ 2147483647 w 210"/>
              <a:gd name="T15" fmla="*/ 2147483647 h 620"/>
              <a:gd name="T16" fmla="*/ 2147483647 w 210"/>
              <a:gd name="T17" fmla="*/ 2147483647 h 620"/>
              <a:gd name="T18" fmla="*/ 2147483647 w 210"/>
              <a:gd name="T19" fmla="*/ 2147483647 h 620"/>
              <a:gd name="T20" fmla="*/ 2147483647 w 210"/>
              <a:gd name="T21" fmla="*/ 2147483647 h 620"/>
              <a:gd name="T22" fmla="*/ 2147483647 w 210"/>
              <a:gd name="T23" fmla="*/ 2147483647 h 620"/>
              <a:gd name="T24" fmla="*/ 2147483647 w 210"/>
              <a:gd name="T25" fmla="*/ 2147483647 h 620"/>
              <a:gd name="T26" fmla="*/ 2147483647 w 210"/>
              <a:gd name="T27" fmla="*/ 2147483647 h 620"/>
              <a:gd name="T28" fmla="*/ 2147483647 w 210"/>
              <a:gd name="T29" fmla="*/ 2147483647 h 620"/>
              <a:gd name="T30" fmla="*/ 2147483647 w 210"/>
              <a:gd name="T31" fmla="*/ 2147483647 h 620"/>
              <a:gd name="T32" fmla="*/ 2147483647 w 210"/>
              <a:gd name="T33" fmla="*/ 2147483647 h 620"/>
              <a:gd name="T34" fmla="*/ 2147483647 w 210"/>
              <a:gd name="T35" fmla="*/ 2147483647 h 620"/>
              <a:gd name="T36" fmla="*/ 2147483647 w 210"/>
              <a:gd name="T37" fmla="*/ 2147483647 h 620"/>
              <a:gd name="T38" fmla="*/ 2147483647 w 210"/>
              <a:gd name="T39" fmla="*/ 2147483647 h 620"/>
              <a:gd name="T40" fmla="*/ 2147483647 w 210"/>
              <a:gd name="T41" fmla="*/ 2147483647 h 620"/>
              <a:gd name="T42" fmla="*/ 2147483647 w 210"/>
              <a:gd name="T43" fmla="*/ 2147483647 h 620"/>
              <a:gd name="T44" fmla="*/ 2147483647 w 210"/>
              <a:gd name="T45" fmla="*/ 2147483647 h 620"/>
              <a:gd name="T46" fmla="*/ 2147483647 w 210"/>
              <a:gd name="T47" fmla="*/ 2147483647 h 620"/>
              <a:gd name="T48" fmla="*/ 0 w 210"/>
              <a:gd name="T49" fmla="*/ 2147483647 h 62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10"/>
              <a:gd name="T76" fmla="*/ 0 h 620"/>
              <a:gd name="T77" fmla="*/ 210 w 210"/>
              <a:gd name="T78" fmla="*/ 620 h 62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10" h="620">
                <a:moveTo>
                  <a:pt x="154" y="0"/>
                </a:moveTo>
                <a:lnTo>
                  <a:pt x="137" y="22"/>
                </a:lnTo>
                <a:lnTo>
                  <a:pt x="152" y="58"/>
                </a:lnTo>
                <a:lnTo>
                  <a:pt x="159" y="94"/>
                </a:lnTo>
                <a:lnTo>
                  <a:pt x="181" y="130"/>
                </a:lnTo>
                <a:lnTo>
                  <a:pt x="188" y="159"/>
                </a:lnTo>
                <a:lnTo>
                  <a:pt x="195" y="187"/>
                </a:lnTo>
                <a:lnTo>
                  <a:pt x="209" y="216"/>
                </a:lnTo>
                <a:lnTo>
                  <a:pt x="209" y="245"/>
                </a:lnTo>
                <a:lnTo>
                  <a:pt x="209" y="267"/>
                </a:lnTo>
                <a:lnTo>
                  <a:pt x="209" y="295"/>
                </a:lnTo>
                <a:lnTo>
                  <a:pt x="209" y="324"/>
                </a:lnTo>
                <a:lnTo>
                  <a:pt x="195" y="360"/>
                </a:lnTo>
                <a:lnTo>
                  <a:pt x="188" y="389"/>
                </a:lnTo>
                <a:lnTo>
                  <a:pt x="181" y="411"/>
                </a:lnTo>
                <a:lnTo>
                  <a:pt x="166" y="439"/>
                </a:lnTo>
                <a:lnTo>
                  <a:pt x="152" y="461"/>
                </a:lnTo>
                <a:lnTo>
                  <a:pt x="130" y="475"/>
                </a:lnTo>
                <a:lnTo>
                  <a:pt x="123" y="497"/>
                </a:lnTo>
                <a:lnTo>
                  <a:pt x="101" y="519"/>
                </a:lnTo>
                <a:lnTo>
                  <a:pt x="80" y="547"/>
                </a:lnTo>
                <a:lnTo>
                  <a:pt x="58" y="562"/>
                </a:lnTo>
                <a:lnTo>
                  <a:pt x="36" y="576"/>
                </a:lnTo>
                <a:lnTo>
                  <a:pt x="22" y="598"/>
                </a:lnTo>
                <a:lnTo>
                  <a:pt x="0" y="619"/>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62472" name="Freeform 8"/>
          <p:cNvSpPr>
            <a:spLocks/>
          </p:cNvSpPr>
          <p:nvPr/>
        </p:nvSpPr>
        <p:spPr bwMode="auto">
          <a:xfrm>
            <a:off x="3976688" y="5414963"/>
            <a:ext cx="854075" cy="652462"/>
          </a:xfrm>
          <a:custGeom>
            <a:avLst/>
            <a:gdLst>
              <a:gd name="T0" fmla="*/ 2147483647 w 527"/>
              <a:gd name="T1" fmla="*/ 0 h 404"/>
              <a:gd name="T2" fmla="*/ 2147483647 w 527"/>
              <a:gd name="T3" fmla="*/ 2147483647 h 404"/>
              <a:gd name="T4" fmla="*/ 2147483647 w 527"/>
              <a:gd name="T5" fmla="*/ 2147483647 h 404"/>
              <a:gd name="T6" fmla="*/ 2147483647 w 527"/>
              <a:gd name="T7" fmla="*/ 2147483647 h 404"/>
              <a:gd name="T8" fmla="*/ 2147483647 w 527"/>
              <a:gd name="T9" fmla="*/ 2147483647 h 404"/>
              <a:gd name="T10" fmla="*/ 2147483647 w 527"/>
              <a:gd name="T11" fmla="*/ 2147483647 h 404"/>
              <a:gd name="T12" fmla="*/ 2147483647 w 527"/>
              <a:gd name="T13" fmla="*/ 2147483647 h 404"/>
              <a:gd name="T14" fmla="*/ 2147483647 w 527"/>
              <a:gd name="T15" fmla="*/ 2147483647 h 404"/>
              <a:gd name="T16" fmla="*/ 2147483647 w 527"/>
              <a:gd name="T17" fmla="*/ 2147483647 h 404"/>
              <a:gd name="T18" fmla="*/ 2147483647 w 527"/>
              <a:gd name="T19" fmla="*/ 2147483647 h 404"/>
              <a:gd name="T20" fmla="*/ 2147483647 w 527"/>
              <a:gd name="T21" fmla="*/ 2147483647 h 404"/>
              <a:gd name="T22" fmla="*/ 2147483647 w 527"/>
              <a:gd name="T23" fmla="*/ 2147483647 h 404"/>
              <a:gd name="T24" fmla="*/ 2147483647 w 527"/>
              <a:gd name="T25" fmla="*/ 2147483647 h 404"/>
              <a:gd name="T26" fmla="*/ 2147483647 w 527"/>
              <a:gd name="T27" fmla="*/ 2147483647 h 404"/>
              <a:gd name="T28" fmla="*/ 2147483647 w 527"/>
              <a:gd name="T29" fmla="*/ 2147483647 h 404"/>
              <a:gd name="T30" fmla="*/ 2147483647 w 527"/>
              <a:gd name="T31" fmla="*/ 2147483647 h 404"/>
              <a:gd name="T32" fmla="*/ 2147483647 w 527"/>
              <a:gd name="T33" fmla="*/ 2147483647 h 404"/>
              <a:gd name="T34" fmla="*/ 2147483647 w 527"/>
              <a:gd name="T35" fmla="*/ 2147483647 h 404"/>
              <a:gd name="T36" fmla="*/ 2147483647 w 527"/>
              <a:gd name="T37" fmla="*/ 2147483647 h 404"/>
              <a:gd name="T38" fmla="*/ 2147483647 w 527"/>
              <a:gd name="T39" fmla="*/ 2147483647 h 404"/>
              <a:gd name="T40" fmla="*/ 2147483647 w 527"/>
              <a:gd name="T41" fmla="*/ 2147483647 h 404"/>
              <a:gd name="T42" fmla="*/ 2147483647 w 527"/>
              <a:gd name="T43" fmla="*/ 2147483647 h 404"/>
              <a:gd name="T44" fmla="*/ 2147483647 w 527"/>
              <a:gd name="T45" fmla="*/ 2147483647 h 404"/>
              <a:gd name="T46" fmla="*/ 2147483647 w 527"/>
              <a:gd name="T47" fmla="*/ 2147483647 h 404"/>
              <a:gd name="T48" fmla="*/ 2147483647 w 527"/>
              <a:gd name="T49" fmla="*/ 2147483647 h 404"/>
              <a:gd name="T50" fmla="*/ 2147483647 w 527"/>
              <a:gd name="T51" fmla="*/ 2147483647 h 404"/>
              <a:gd name="T52" fmla="*/ 2147483647 w 527"/>
              <a:gd name="T53" fmla="*/ 2147483647 h 404"/>
              <a:gd name="T54" fmla="*/ 2147483647 w 527"/>
              <a:gd name="T55" fmla="*/ 2147483647 h 404"/>
              <a:gd name="T56" fmla="*/ 2147483647 w 527"/>
              <a:gd name="T57" fmla="*/ 2147483647 h 404"/>
              <a:gd name="T58" fmla="*/ 2147483647 w 527"/>
              <a:gd name="T59" fmla="*/ 2147483647 h 404"/>
              <a:gd name="T60" fmla="*/ 0 w 527"/>
              <a:gd name="T61" fmla="*/ 2147483647 h 40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527"/>
              <a:gd name="T94" fmla="*/ 0 h 404"/>
              <a:gd name="T95" fmla="*/ 527 w 527"/>
              <a:gd name="T96" fmla="*/ 404 h 40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527" h="404">
                <a:moveTo>
                  <a:pt x="521" y="0"/>
                </a:moveTo>
                <a:lnTo>
                  <a:pt x="526" y="22"/>
                </a:lnTo>
                <a:lnTo>
                  <a:pt x="526" y="51"/>
                </a:lnTo>
                <a:lnTo>
                  <a:pt x="526" y="79"/>
                </a:lnTo>
                <a:lnTo>
                  <a:pt x="526" y="101"/>
                </a:lnTo>
                <a:lnTo>
                  <a:pt x="526" y="123"/>
                </a:lnTo>
                <a:lnTo>
                  <a:pt x="526" y="151"/>
                </a:lnTo>
                <a:lnTo>
                  <a:pt x="519" y="173"/>
                </a:lnTo>
                <a:lnTo>
                  <a:pt x="512" y="195"/>
                </a:lnTo>
                <a:lnTo>
                  <a:pt x="497" y="223"/>
                </a:lnTo>
                <a:lnTo>
                  <a:pt x="483" y="245"/>
                </a:lnTo>
                <a:lnTo>
                  <a:pt x="461" y="252"/>
                </a:lnTo>
                <a:lnTo>
                  <a:pt x="425" y="252"/>
                </a:lnTo>
                <a:lnTo>
                  <a:pt x="396" y="252"/>
                </a:lnTo>
                <a:lnTo>
                  <a:pt x="368" y="245"/>
                </a:lnTo>
                <a:lnTo>
                  <a:pt x="346" y="245"/>
                </a:lnTo>
                <a:lnTo>
                  <a:pt x="324" y="252"/>
                </a:lnTo>
                <a:lnTo>
                  <a:pt x="310" y="274"/>
                </a:lnTo>
                <a:lnTo>
                  <a:pt x="288" y="288"/>
                </a:lnTo>
                <a:lnTo>
                  <a:pt x="267" y="310"/>
                </a:lnTo>
                <a:lnTo>
                  <a:pt x="252" y="339"/>
                </a:lnTo>
                <a:lnTo>
                  <a:pt x="231" y="367"/>
                </a:lnTo>
                <a:lnTo>
                  <a:pt x="209" y="382"/>
                </a:lnTo>
                <a:lnTo>
                  <a:pt x="180" y="396"/>
                </a:lnTo>
                <a:lnTo>
                  <a:pt x="152" y="403"/>
                </a:lnTo>
                <a:lnTo>
                  <a:pt x="130" y="403"/>
                </a:lnTo>
                <a:lnTo>
                  <a:pt x="108" y="396"/>
                </a:lnTo>
                <a:lnTo>
                  <a:pt x="80" y="396"/>
                </a:lnTo>
                <a:lnTo>
                  <a:pt x="51" y="389"/>
                </a:lnTo>
                <a:lnTo>
                  <a:pt x="29" y="389"/>
                </a:lnTo>
                <a:lnTo>
                  <a:pt x="0" y="382"/>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62473" name="Freeform 9"/>
          <p:cNvSpPr>
            <a:spLocks/>
          </p:cNvSpPr>
          <p:nvPr/>
        </p:nvSpPr>
        <p:spPr bwMode="auto">
          <a:xfrm>
            <a:off x="3965575" y="5775325"/>
            <a:ext cx="828675" cy="1011238"/>
          </a:xfrm>
          <a:custGeom>
            <a:avLst/>
            <a:gdLst>
              <a:gd name="T0" fmla="*/ 0 w 512"/>
              <a:gd name="T1" fmla="*/ 2147483647 h 628"/>
              <a:gd name="T2" fmla="*/ 2147483647 w 512"/>
              <a:gd name="T3" fmla="*/ 2147483647 h 628"/>
              <a:gd name="T4" fmla="*/ 2147483647 w 512"/>
              <a:gd name="T5" fmla="*/ 2147483647 h 628"/>
              <a:gd name="T6" fmla="*/ 2147483647 w 512"/>
              <a:gd name="T7" fmla="*/ 2147483647 h 628"/>
              <a:gd name="T8" fmla="*/ 2147483647 w 512"/>
              <a:gd name="T9" fmla="*/ 2147483647 h 628"/>
              <a:gd name="T10" fmla="*/ 2147483647 w 512"/>
              <a:gd name="T11" fmla="*/ 2147483647 h 628"/>
              <a:gd name="T12" fmla="*/ 2147483647 w 512"/>
              <a:gd name="T13" fmla="*/ 2147483647 h 628"/>
              <a:gd name="T14" fmla="*/ 2147483647 w 512"/>
              <a:gd name="T15" fmla="*/ 2147483647 h 628"/>
              <a:gd name="T16" fmla="*/ 2147483647 w 512"/>
              <a:gd name="T17" fmla="*/ 2147483647 h 628"/>
              <a:gd name="T18" fmla="*/ 2147483647 w 512"/>
              <a:gd name="T19" fmla="*/ 2147483647 h 628"/>
              <a:gd name="T20" fmla="*/ 2147483647 w 512"/>
              <a:gd name="T21" fmla="*/ 2147483647 h 628"/>
              <a:gd name="T22" fmla="*/ 2147483647 w 512"/>
              <a:gd name="T23" fmla="*/ 2147483647 h 628"/>
              <a:gd name="T24" fmla="*/ 2147483647 w 512"/>
              <a:gd name="T25" fmla="*/ 2147483647 h 628"/>
              <a:gd name="T26" fmla="*/ 2147483647 w 512"/>
              <a:gd name="T27" fmla="*/ 2147483647 h 628"/>
              <a:gd name="T28" fmla="*/ 2147483647 w 512"/>
              <a:gd name="T29" fmla="*/ 2147483647 h 628"/>
              <a:gd name="T30" fmla="*/ 2147483647 w 512"/>
              <a:gd name="T31" fmla="*/ 2147483647 h 628"/>
              <a:gd name="T32" fmla="*/ 2147483647 w 512"/>
              <a:gd name="T33" fmla="*/ 2147483647 h 628"/>
              <a:gd name="T34" fmla="*/ 2147483647 w 512"/>
              <a:gd name="T35" fmla="*/ 2147483647 h 628"/>
              <a:gd name="T36" fmla="*/ 2147483647 w 512"/>
              <a:gd name="T37" fmla="*/ 2147483647 h 628"/>
              <a:gd name="T38" fmla="*/ 2147483647 w 512"/>
              <a:gd name="T39" fmla="*/ 2147483647 h 628"/>
              <a:gd name="T40" fmla="*/ 2147483647 w 512"/>
              <a:gd name="T41" fmla="*/ 2147483647 h 628"/>
              <a:gd name="T42" fmla="*/ 2147483647 w 512"/>
              <a:gd name="T43" fmla="*/ 2147483647 h 628"/>
              <a:gd name="T44" fmla="*/ 2147483647 w 512"/>
              <a:gd name="T45" fmla="*/ 2147483647 h 628"/>
              <a:gd name="T46" fmla="*/ 2147483647 w 512"/>
              <a:gd name="T47" fmla="*/ 2147483647 h 628"/>
              <a:gd name="T48" fmla="*/ 2147483647 w 512"/>
              <a:gd name="T49" fmla="*/ 2147483647 h 628"/>
              <a:gd name="T50" fmla="*/ 2147483647 w 512"/>
              <a:gd name="T51" fmla="*/ 2147483647 h 628"/>
              <a:gd name="T52" fmla="*/ 2147483647 w 512"/>
              <a:gd name="T53" fmla="*/ 2147483647 h 628"/>
              <a:gd name="T54" fmla="*/ 2147483647 w 512"/>
              <a:gd name="T55" fmla="*/ 2147483647 h 628"/>
              <a:gd name="T56" fmla="*/ 2147483647 w 512"/>
              <a:gd name="T57" fmla="*/ 2147483647 h 628"/>
              <a:gd name="T58" fmla="*/ 2147483647 w 512"/>
              <a:gd name="T59" fmla="*/ 2147483647 h 628"/>
              <a:gd name="T60" fmla="*/ 2147483647 w 512"/>
              <a:gd name="T61" fmla="*/ 2147483647 h 628"/>
              <a:gd name="T62" fmla="*/ 2147483647 w 512"/>
              <a:gd name="T63" fmla="*/ 2147483647 h 628"/>
              <a:gd name="T64" fmla="*/ 2147483647 w 512"/>
              <a:gd name="T65" fmla="*/ 2147483647 h 628"/>
              <a:gd name="T66" fmla="*/ 2147483647 w 512"/>
              <a:gd name="T67" fmla="*/ 2147483647 h 628"/>
              <a:gd name="T68" fmla="*/ 2147483647 w 512"/>
              <a:gd name="T69" fmla="*/ 0 h 628"/>
              <a:gd name="T70" fmla="*/ 2147483647 w 512"/>
              <a:gd name="T71" fmla="*/ 2147483647 h 62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12"/>
              <a:gd name="T109" fmla="*/ 0 h 628"/>
              <a:gd name="T110" fmla="*/ 512 w 512"/>
              <a:gd name="T111" fmla="*/ 628 h 62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12" h="628">
                <a:moveTo>
                  <a:pt x="0" y="593"/>
                </a:moveTo>
                <a:lnTo>
                  <a:pt x="22" y="584"/>
                </a:lnTo>
                <a:lnTo>
                  <a:pt x="72" y="591"/>
                </a:lnTo>
                <a:lnTo>
                  <a:pt x="94" y="591"/>
                </a:lnTo>
                <a:lnTo>
                  <a:pt x="137" y="598"/>
                </a:lnTo>
                <a:lnTo>
                  <a:pt x="159" y="598"/>
                </a:lnTo>
                <a:lnTo>
                  <a:pt x="231" y="605"/>
                </a:lnTo>
                <a:lnTo>
                  <a:pt x="259" y="612"/>
                </a:lnTo>
                <a:lnTo>
                  <a:pt x="288" y="620"/>
                </a:lnTo>
                <a:lnTo>
                  <a:pt x="310" y="627"/>
                </a:lnTo>
                <a:lnTo>
                  <a:pt x="339" y="627"/>
                </a:lnTo>
                <a:lnTo>
                  <a:pt x="367" y="620"/>
                </a:lnTo>
                <a:lnTo>
                  <a:pt x="396" y="605"/>
                </a:lnTo>
                <a:lnTo>
                  <a:pt x="425" y="584"/>
                </a:lnTo>
                <a:lnTo>
                  <a:pt x="454" y="555"/>
                </a:lnTo>
                <a:lnTo>
                  <a:pt x="461" y="533"/>
                </a:lnTo>
                <a:lnTo>
                  <a:pt x="475" y="490"/>
                </a:lnTo>
                <a:lnTo>
                  <a:pt x="483" y="461"/>
                </a:lnTo>
                <a:lnTo>
                  <a:pt x="483" y="432"/>
                </a:lnTo>
                <a:lnTo>
                  <a:pt x="490" y="404"/>
                </a:lnTo>
                <a:lnTo>
                  <a:pt x="483" y="368"/>
                </a:lnTo>
                <a:lnTo>
                  <a:pt x="483" y="346"/>
                </a:lnTo>
                <a:lnTo>
                  <a:pt x="483" y="324"/>
                </a:lnTo>
                <a:lnTo>
                  <a:pt x="475" y="288"/>
                </a:lnTo>
                <a:lnTo>
                  <a:pt x="468" y="252"/>
                </a:lnTo>
                <a:lnTo>
                  <a:pt x="468" y="224"/>
                </a:lnTo>
                <a:lnTo>
                  <a:pt x="468" y="195"/>
                </a:lnTo>
                <a:lnTo>
                  <a:pt x="468" y="173"/>
                </a:lnTo>
                <a:lnTo>
                  <a:pt x="483" y="144"/>
                </a:lnTo>
                <a:lnTo>
                  <a:pt x="490" y="116"/>
                </a:lnTo>
                <a:lnTo>
                  <a:pt x="511" y="94"/>
                </a:lnTo>
                <a:lnTo>
                  <a:pt x="511" y="72"/>
                </a:lnTo>
                <a:lnTo>
                  <a:pt x="511" y="44"/>
                </a:lnTo>
                <a:lnTo>
                  <a:pt x="511" y="22"/>
                </a:lnTo>
                <a:lnTo>
                  <a:pt x="490" y="0"/>
                </a:lnTo>
                <a:lnTo>
                  <a:pt x="483" y="22"/>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62474" name="Freeform 10"/>
          <p:cNvSpPr>
            <a:spLocks/>
          </p:cNvSpPr>
          <p:nvPr/>
        </p:nvSpPr>
        <p:spPr bwMode="auto">
          <a:xfrm>
            <a:off x="4665663" y="6623050"/>
            <a:ext cx="688975" cy="255588"/>
          </a:xfrm>
          <a:custGeom>
            <a:avLst/>
            <a:gdLst>
              <a:gd name="T0" fmla="*/ 0 w 426"/>
              <a:gd name="T1" fmla="*/ 2147483647 h 159"/>
              <a:gd name="T2" fmla="*/ 2147483647 w 426"/>
              <a:gd name="T3" fmla="*/ 2147483647 h 159"/>
              <a:gd name="T4" fmla="*/ 2147483647 w 426"/>
              <a:gd name="T5" fmla="*/ 2147483647 h 159"/>
              <a:gd name="T6" fmla="*/ 2147483647 w 426"/>
              <a:gd name="T7" fmla="*/ 0 h 159"/>
              <a:gd name="T8" fmla="*/ 2147483647 w 426"/>
              <a:gd name="T9" fmla="*/ 0 h 159"/>
              <a:gd name="T10" fmla="*/ 2147483647 w 426"/>
              <a:gd name="T11" fmla="*/ 0 h 159"/>
              <a:gd name="T12" fmla="*/ 2147483647 w 426"/>
              <a:gd name="T13" fmla="*/ 0 h 159"/>
              <a:gd name="T14" fmla="*/ 2147483647 w 426"/>
              <a:gd name="T15" fmla="*/ 2147483647 h 159"/>
              <a:gd name="T16" fmla="*/ 2147483647 w 426"/>
              <a:gd name="T17" fmla="*/ 2147483647 h 159"/>
              <a:gd name="T18" fmla="*/ 2147483647 w 426"/>
              <a:gd name="T19" fmla="*/ 2147483647 h 159"/>
              <a:gd name="T20" fmla="*/ 2147483647 w 426"/>
              <a:gd name="T21" fmla="*/ 2147483647 h 159"/>
              <a:gd name="T22" fmla="*/ 2147483647 w 426"/>
              <a:gd name="T23" fmla="*/ 2147483647 h 159"/>
              <a:gd name="T24" fmla="*/ 2147483647 w 426"/>
              <a:gd name="T25" fmla="*/ 2147483647 h 159"/>
              <a:gd name="T26" fmla="*/ 2147483647 w 426"/>
              <a:gd name="T27" fmla="*/ 2147483647 h 159"/>
              <a:gd name="T28" fmla="*/ 2147483647 w 426"/>
              <a:gd name="T29" fmla="*/ 2147483647 h 159"/>
              <a:gd name="T30" fmla="*/ 2147483647 w 426"/>
              <a:gd name="T31" fmla="*/ 2147483647 h 159"/>
              <a:gd name="T32" fmla="*/ 2147483647 w 426"/>
              <a:gd name="T33" fmla="*/ 2147483647 h 159"/>
              <a:gd name="T34" fmla="*/ 2147483647 w 426"/>
              <a:gd name="T35" fmla="*/ 2147483647 h 15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26"/>
              <a:gd name="T55" fmla="*/ 0 h 159"/>
              <a:gd name="T56" fmla="*/ 426 w 426"/>
              <a:gd name="T57" fmla="*/ 159 h 15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26" h="159">
                <a:moveTo>
                  <a:pt x="0" y="19"/>
                </a:moveTo>
                <a:lnTo>
                  <a:pt x="29" y="14"/>
                </a:lnTo>
                <a:lnTo>
                  <a:pt x="51" y="14"/>
                </a:lnTo>
                <a:lnTo>
                  <a:pt x="79" y="0"/>
                </a:lnTo>
                <a:lnTo>
                  <a:pt x="108" y="0"/>
                </a:lnTo>
                <a:lnTo>
                  <a:pt x="137" y="0"/>
                </a:lnTo>
                <a:lnTo>
                  <a:pt x="159" y="0"/>
                </a:lnTo>
                <a:lnTo>
                  <a:pt x="195" y="7"/>
                </a:lnTo>
                <a:lnTo>
                  <a:pt x="223" y="14"/>
                </a:lnTo>
                <a:lnTo>
                  <a:pt x="245" y="22"/>
                </a:lnTo>
                <a:lnTo>
                  <a:pt x="267" y="36"/>
                </a:lnTo>
                <a:lnTo>
                  <a:pt x="295" y="50"/>
                </a:lnTo>
                <a:lnTo>
                  <a:pt x="310" y="72"/>
                </a:lnTo>
                <a:lnTo>
                  <a:pt x="339" y="86"/>
                </a:lnTo>
                <a:lnTo>
                  <a:pt x="353" y="108"/>
                </a:lnTo>
                <a:lnTo>
                  <a:pt x="375" y="122"/>
                </a:lnTo>
                <a:lnTo>
                  <a:pt x="403" y="137"/>
                </a:lnTo>
                <a:lnTo>
                  <a:pt x="425" y="158"/>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62475" name="Freeform 11"/>
          <p:cNvSpPr>
            <a:spLocks/>
          </p:cNvSpPr>
          <p:nvPr/>
        </p:nvSpPr>
        <p:spPr bwMode="auto">
          <a:xfrm>
            <a:off x="4743450" y="6034088"/>
            <a:ext cx="600075" cy="125412"/>
          </a:xfrm>
          <a:custGeom>
            <a:avLst/>
            <a:gdLst>
              <a:gd name="T0" fmla="*/ 0 w 371"/>
              <a:gd name="T1" fmla="*/ 0 h 78"/>
              <a:gd name="T2" fmla="*/ 2147483647 w 371"/>
              <a:gd name="T3" fmla="*/ 2147483647 h 78"/>
              <a:gd name="T4" fmla="*/ 2147483647 w 371"/>
              <a:gd name="T5" fmla="*/ 2147483647 h 78"/>
              <a:gd name="T6" fmla="*/ 2147483647 w 371"/>
              <a:gd name="T7" fmla="*/ 2147483647 h 78"/>
              <a:gd name="T8" fmla="*/ 2147483647 w 371"/>
              <a:gd name="T9" fmla="*/ 2147483647 h 78"/>
              <a:gd name="T10" fmla="*/ 2147483647 w 371"/>
              <a:gd name="T11" fmla="*/ 2147483647 h 78"/>
              <a:gd name="T12" fmla="*/ 2147483647 w 371"/>
              <a:gd name="T13" fmla="*/ 2147483647 h 78"/>
              <a:gd name="T14" fmla="*/ 2147483647 w 371"/>
              <a:gd name="T15" fmla="*/ 2147483647 h 78"/>
              <a:gd name="T16" fmla="*/ 2147483647 w 371"/>
              <a:gd name="T17" fmla="*/ 2147483647 h 78"/>
              <a:gd name="T18" fmla="*/ 2147483647 w 371"/>
              <a:gd name="T19" fmla="*/ 2147483647 h 78"/>
              <a:gd name="T20" fmla="*/ 2147483647 w 371"/>
              <a:gd name="T21" fmla="*/ 2147483647 h 78"/>
              <a:gd name="T22" fmla="*/ 2147483647 w 371"/>
              <a:gd name="T23" fmla="*/ 2147483647 h 78"/>
              <a:gd name="T24" fmla="*/ 2147483647 w 371"/>
              <a:gd name="T25" fmla="*/ 2147483647 h 78"/>
              <a:gd name="T26" fmla="*/ 2147483647 w 371"/>
              <a:gd name="T27" fmla="*/ 2147483647 h 78"/>
              <a:gd name="T28" fmla="*/ 2147483647 w 371"/>
              <a:gd name="T29" fmla="*/ 2147483647 h 78"/>
              <a:gd name="T30" fmla="*/ 2147483647 w 371"/>
              <a:gd name="T31" fmla="*/ 2147483647 h 7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71"/>
              <a:gd name="T49" fmla="*/ 0 h 78"/>
              <a:gd name="T50" fmla="*/ 371 w 371"/>
              <a:gd name="T51" fmla="*/ 78 h 7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71" h="78">
                <a:moveTo>
                  <a:pt x="0" y="0"/>
                </a:moveTo>
                <a:lnTo>
                  <a:pt x="17" y="27"/>
                </a:lnTo>
                <a:lnTo>
                  <a:pt x="39" y="34"/>
                </a:lnTo>
                <a:lnTo>
                  <a:pt x="67" y="41"/>
                </a:lnTo>
                <a:lnTo>
                  <a:pt x="89" y="48"/>
                </a:lnTo>
                <a:lnTo>
                  <a:pt x="111" y="63"/>
                </a:lnTo>
                <a:lnTo>
                  <a:pt x="147" y="63"/>
                </a:lnTo>
                <a:lnTo>
                  <a:pt x="175" y="70"/>
                </a:lnTo>
                <a:lnTo>
                  <a:pt x="197" y="70"/>
                </a:lnTo>
                <a:lnTo>
                  <a:pt x="219" y="77"/>
                </a:lnTo>
                <a:lnTo>
                  <a:pt x="247" y="77"/>
                </a:lnTo>
                <a:lnTo>
                  <a:pt x="269" y="77"/>
                </a:lnTo>
                <a:lnTo>
                  <a:pt x="291" y="77"/>
                </a:lnTo>
                <a:lnTo>
                  <a:pt x="319" y="70"/>
                </a:lnTo>
                <a:lnTo>
                  <a:pt x="348" y="70"/>
                </a:lnTo>
                <a:lnTo>
                  <a:pt x="370" y="63"/>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62476" name="Rectangle 12"/>
          <p:cNvSpPr>
            <a:spLocks noChangeArrowheads="1"/>
          </p:cNvSpPr>
          <p:nvPr/>
        </p:nvSpPr>
        <p:spPr bwMode="auto">
          <a:xfrm>
            <a:off x="2254250" y="7194550"/>
            <a:ext cx="1176338" cy="241300"/>
          </a:xfrm>
          <a:prstGeom prst="rect">
            <a:avLst/>
          </a:prstGeom>
          <a:noFill/>
          <a:ln w="12700">
            <a:noFill/>
            <a:miter lim="800000"/>
            <a:headEnd/>
            <a:tailEnd/>
          </a:ln>
        </p:spPr>
        <p:txBody>
          <a:bodyPr lIns="92062" tIns="45223" rIns="92062" bIns="45223">
            <a:spAutoFit/>
          </a:bodyPr>
          <a:lstStyle/>
          <a:p>
            <a:pPr defTabSz="930275">
              <a:spcBef>
                <a:spcPct val="50000"/>
              </a:spcBef>
            </a:pPr>
            <a:r>
              <a:rPr lang="en-US" sz="1000"/>
              <a:t>hardware</a:t>
            </a:r>
          </a:p>
        </p:txBody>
      </p:sp>
      <p:sp>
        <p:nvSpPr>
          <p:cNvPr id="62477" name="Rectangle 13"/>
          <p:cNvSpPr>
            <a:spLocks noChangeArrowheads="1"/>
          </p:cNvSpPr>
          <p:nvPr/>
        </p:nvSpPr>
        <p:spPr bwMode="auto">
          <a:xfrm>
            <a:off x="3187700" y="7194550"/>
            <a:ext cx="1176338" cy="241300"/>
          </a:xfrm>
          <a:prstGeom prst="rect">
            <a:avLst/>
          </a:prstGeom>
          <a:noFill/>
          <a:ln w="12700">
            <a:noFill/>
            <a:miter lim="800000"/>
            <a:headEnd/>
            <a:tailEnd/>
          </a:ln>
        </p:spPr>
        <p:txBody>
          <a:bodyPr lIns="92062" tIns="45223" rIns="92062" bIns="45223">
            <a:spAutoFit/>
          </a:bodyPr>
          <a:lstStyle/>
          <a:p>
            <a:pPr defTabSz="930275">
              <a:spcBef>
                <a:spcPct val="50000"/>
              </a:spcBef>
            </a:pPr>
            <a:r>
              <a:rPr lang="en-US" sz="1000"/>
              <a:t>software</a:t>
            </a:r>
          </a:p>
        </p:txBody>
      </p:sp>
      <p:sp>
        <p:nvSpPr>
          <p:cNvPr id="62478" name="Line 14"/>
          <p:cNvSpPr>
            <a:spLocks noChangeShapeType="1"/>
          </p:cNvSpPr>
          <p:nvPr/>
        </p:nvSpPr>
        <p:spPr bwMode="auto">
          <a:xfrm flipV="1">
            <a:off x="3032125" y="5183188"/>
            <a:ext cx="0" cy="231775"/>
          </a:xfrm>
          <a:prstGeom prst="line">
            <a:avLst/>
          </a:prstGeom>
          <a:noFill/>
          <a:ln w="12700">
            <a:solidFill>
              <a:schemeClr val="tx1"/>
            </a:solidFill>
            <a:round/>
            <a:headEnd/>
            <a:tailEnd/>
          </a:ln>
        </p:spPr>
        <p:txBody>
          <a:bodyPr/>
          <a:lstStyle/>
          <a:p>
            <a:endParaRPr lang="en-US"/>
          </a:p>
        </p:txBody>
      </p:sp>
      <p:sp>
        <p:nvSpPr>
          <p:cNvPr id="62479" name="Line 15"/>
          <p:cNvSpPr>
            <a:spLocks noChangeShapeType="1"/>
          </p:cNvSpPr>
          <p:nvPr/>
        </p:nvSpPr>
        <p:spPr bwMode="auto">
          <a:xfrm flipV="1">
            <a:off x="3032125" y="7116763"/>
            <a:ext cx="0" cy="233362"/>
          </a:xfrm>
          <a:prstGeom prst="line">
            <a:avLst/>
          </a:prstGeom>
          <a:noFill/>
          <a:ln w="12700">
            <a:solidFill>
              <a:schemeClr val="tx1"/>
            </a:solidFill>
            <a:round/>
            <a:headEnd/>
            <a:tailEnd/>
          </a:ln>
        </p:spPr>
        <p:txBody>
          <a:bodyPr/>
          <a:lstStyle/>
          <a:p>
            <a:endParaRPr lang="en-US"/>
          </a:p>
        </p:txBody>
      </p:sp>
      <p:sp>
        <p:nvSpPr>
          <p:cNvPr id="62480" name="Rectangle 16"/>
          <p:cNvSpPr>
            <a:spLocks noChangeArrowheads="1"/>
          </p:cNvSpPr>
          <p:nvPr/>
        </p:nvSpPr>
        <p:spPr bwMode="auto">
          <a:xfrm>
            <a:off x="3343275" y="5648325"/>
            <a:ext cx="476250" cy="241300"/>
          </a:xfrm>
          <a:prstGeom prst="rect">
            <a:avLst/>
          </a:prstGeom>
          <a:noFill/>
          <a:ln w="12700">
            <a:noFill/>
            <a:miter lim="800000"/>
            <a:headEnd/>
            <a:tailEnd/>
          </a:ln>
        </p:spPr>
        <p:txBody>
          <a:bodyPr lIns="92062" tIns="45223" rIns="92062" bIns="45223">
            <a:spAutoFit/>
          </a:bodyPr>
          <a:lstStyle/>
          <a:p>
            <a:pPr defTabSz="930275">
              <a:spcBef>
                <a:spcPct val="50000"/>
              </a:spcBef>
            </a:pPr>
            <a:r>
              <a:rPr lang="en-US" sz="1000"/>
              <a:t>SCI</a:t>
            </a:r>
          </a:p>
        </p:txBody>
      </p:sp>
      <p:sp>
        <p:nvSpPr>
          <p:cNvPr id="62481" name="Rectangle 17"/>
          <p:cNvSpPr>
            <a:spLocks noChangeArrowheads="1"/>
          </p:cNvSpPr>
          <p:nvPr/>
        </p:nvSpPr>
        <p:spPr bwMode="auto">
          <a:xfrm>
            <a:off x="4198938" y="5570538"/>
            <a:ext cx="476250" cy="241300"/>
          </a:xfrm>
          <a:prstGeom prst="rect">
            <a:avLst/>
          </a:prstGeom>
          <a:noFill/>
          <a:ln w="12700">
            <a:noFill/>
            <a:miter lim="800000"/>
            <a:headEnd/>
            <a:tailEnd/>
          </a:ln>
        </p:spPr>
        <p:txBody>
          <a:bodyPr lIns="92062" tIns="45223" rIns="92062" bIns="45223">
            <a:spAutoFit/>
          </a:bodyPr>
          <a:lstStyle/>
          <a:p>
            <a:pPr defTabSz="930275">
              <a:spcBef>
                <a:spcPct val="50000"/>
              </a:spcBef>
            </a:pPr>
            <a:r>
              <a:rPr lang="en-US" sz="1000"/>
              <a:t>SCI</a:t>
            </a:r>
          </a:p>
        </p:txBody>
      </p:sp>
      <p:sp>
        <p:nvSpPr>
          <p:cNvPr id="62482" name="Rectangle 18"/>
          <p:cNvSpPr>
            <a:spLocks noChangeArrowheads="1"/>
          </p:cNvSpPr>
          <p:nvPr/>
        </p:nvSpPr>
        <p:spPr bwMode="auto">
          <a:xfrm>
            <a:off x="4899025" y="5648325"/>
            <a:ext cx="476250" cy="241300"/>
          </a:xfrm>
          <a:prstGeom prst="rect">
            <a:avLst/>
          </a:prstGeom>
          <a:noFill/>
          <a:ln w="12700">
            <a:noFill/>
            <a:miter lim="800000"/>
            <a:headEnd/>
            <a:tailEnd/>
          </a:ln>
        </p:spPr>
        <p:txBody>
          <a:bodyPr lIns="92062" tIns="45223" rIns="92062" bIns="45223">
            <a:spAutoFit/>
          </a:bodyPr>
          <a:lstStyle/>
          <a:p>
            <a:pPr defTabSz="930275">
              <a:spcBef>
                <a:spcPct val="50000"/>
              </a:spcBef>
            </a:pPr>
            <a:r>
              <a:rPr lang="en-US" sz="1000"/>
              <a:t>SCI</a:t>
            </a:r>
          </a:p>
        </p:txBody>
      </p:sp>
      <p:sp>
        <p:nvSpPr>
          <p:cNvPr id="62483" name="Rectangle 19"/>
          <p:cNvSpPr>
            <a:spLocks noChangeArrowheads="1"/>
          </p:cNvSpPr>
          <p:nvPr/>
        </p:nvSpPr>
        <p:spPr bwMode="auto">
          <a:xfrm>
            <a:off x="4121150" y="6189663"/>
            <a:ext cx="476250" cy="241300"/>
          </a:xfrm>
          <a:prstGeom prst="rect">
            <a:avLst/>
          </a:prstGeom>
          <a:noFill/>
          <a:ln w="12700">
            <a:noFill/>
            <a:miter lim="800000"/>
            <a:headEnd/>
            <a:tailEnd/>
          </a:ln>
        </p:spPr>
        <p:txBody>
          <a:bodyPr lIns="92062" tIns="45223" rIns="92062" bIns="45223">
            <a:spAutoFit/>
          </a:bodyPr>
          <a:lstStyle/>
          <a:p>
            <a:pPr defTabSz="930275">
              <a:spcBef>
                <a:spcPct val="50000"/>
              </a:spcBef>
            </a:pPr>
            <a:r>
              <a:rPr lang="en-US" sz="1000"/>
              <a:t>SCI</a:t>
            </a:r>
          </a:p>
        </p:txBody>
      </p:sp>
      <p:sp>
        <p:nvSpPr>
          <p:cNvPr id="62484" name="Rectangle 20"/>
          <p:cNvSpPr>
            <a:spLocks noChangeArrowheads="1"/>
          </p:cNvSpPr>
          <p:nvPr/>
        </p:nvSpPr>
        <p:spPr bwMode="auto">
          <a:xfrm>
            <a:off x="3343275" y="6421438"/>
            <a:ext cx="476250" cy="241300"/>
          </a:xfrm>
          <a:prstGeom prst="rect">
            <a:avLst/>
          </a:prstGeom>
          <a:noFill/>
          <a:ln w="12700">
            <a:noFill/>
            <a:miter lim="800000"/>
            <a:headEnd/>
            <a:tailEnd/>
          </a:ln>
        </p:spPr>
        <p:txBody>
          <a:bodyPr lIns="92062" tIns="45223" rIns="92062" bIns="45223">
            <a:spAutoFit/>
          </a:bodyPr>
          <a:lstStyle/>
          <a:p>
            <a:pPr defTabSz="930275">
              <a:spcBef>
                <a:spcPct val="50000"/>
              </a:spcBef>
            </a:pPr>
            <a:r>
              <a:rPr lang="en-US" sz="1000"/>
              <a:t>SCI</a:t>
            </a:r>
          </a:p>
        </p:txBody>
      </p:sp>
      <p:sp>
        <p:nvSpPr>
          <p:cNvPr id="62485" name="Rectangle 21"/>
          <p:cNvSpPr>
            <a:spLocks noChangeArrowheads="1"/>
          </p:cNvSpPr>
          <p:nvPr/>
        </p:nvSpPr>
        <p:spPr bwMode="auto">
          <a:xfrm>
            <a:off x="4510088" y="6808788"/>
            <a:ext cx="476250" cy="241300"/>
          </a:xfrm>
          <a:prstGeom prst="rect">
            <a:avLst/>
          </a:prstGeom>
          <a:noFill/>
          <a:ln w="12700">
            <a:noFill/>
            <a:miter lim="800000"/>
            <a:headEnd/>
            <a:tailEnd/>
          </a:ln>
        </p:spPr>
        <p:txBody>
          <a:bodyPr lIns="92062" tIns="45223" rIns="92062" bIns="45223">
            <a:spAutoFit/>
          </a:bodyPr>
          <a:lstStyle/>
          <a:p>
            <a:pPr defTabSz="930275">
              <a:spcBef>
                <a:spcPct val="50000"/>
              </a:spcBef>
            </a:pPr>
            <a:r>
              <a:rPr lang="en-US" sz="1000"/>
              <a:t>SCI</a:t>
            </a:r>
          </a:p>
        </p:txBody>
      </p:sp>
      <p:sp>
        <p:nvSpPr>
          <p:cNvPr id="62486" name="Rectangle 22"/>
          <p:cNvSpPr>
            <a:spLocks noChangeArrowheads="1"/>
          </p:cNvSpPr>
          <p:nvPr/>
        </p:nvSpPr>
        <p:spPr bwMode="auto">
          <a:xfrm>
            <a:off x="4899025" y="6265863"/>
            <a:ext cx="476250" cy="241300"/>
          </a:xfrm>
          <a:prstGeom prst="rect">
            <a:avLst/>
          </a:prstGeom>
          <a:noFill/>
          <a:ln w="12700">
            <a:noFill/>
            <a:miter lim="800000"/>
            <a:headEnd/>
            <a:tailEnd/>
          </a:ln>
        </p:spPr>
        <p:txBody>
          <a:bodyPr lIns="92062" tIns="45223" rIns="92062" bIns="45223">
            <a:spAutoFit/>
          </a:bodyPr>
          <a:lstStyle/>
          <a:p>
            <a:pPr defTabSz="930275">
              <a:spcBef>
                <a:spcPct val="50000"/>
              </a:spcBef>
            </a:pPr>
            <a:r>
              <a:rPr lang="en-US" sz="1000"/>
              <a:t>SCI</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noFill/>
          <a:ln w="9525"/>
        </p:spPr>
        <p:txBody>
          <a:bodyPr/>
          <a:lstStyle/>
          <a:p>
            <a:r>
              <a:rPr lang="en-US"/>
              <a:t>Paraphrased from Bersoff’s book:</a:t>
            </a:r>
          </a:p>
          <a:p>
            <a:pPr lvl="1"/>
            <a:r>
              <a:rPr lang="en-US"/>
              <a:t>Consider example of couple having house build.  They specified to the contractor how they wanted the kitchen laid out.  The house is underway when the contractor realizes that the cost of materials has risen so much that he is going to exhaust his funds setaside for such a contengency.  Rather than go back to the clients, he decides to cut a few costs.  Instead of installing copper water pipes throughout the house, he opts to install a new, recently introduced plastic wonder pipe that is guaranteed to last 100 years if embedded in concrete.  He installs the pipe throughout the first floor, embedding it in the concrete slab.  Of course, this small cost saver is not evident to the untrained eye.  On moving day, the clients -- overjoyed at having their house build on schedule and within budget -- are installing their new refrigerator, the kind with the crushed ice dispenser in the door.  The client turns to the builder and  says “where is the nearest water pipe I can hook this thing to?”</a:t>
            </a:r>
          </a:p>
          <a:p>
            <a:pPr lvl="1"/>
            <a:r>
              <a:rPr lang="en-US"/>
              <a:t>here we have an example of uncontrolled change that was painful.  </a:t>
            </a:r>
          </a:p>
        </p:txBody>
      </p:sp>
      <p:sp>
        <p:nvSpPr>
          <p:cNvPr id="63491" name="Rectangle 3"/>
          <p:cNvSpPr>
            <a:spLocks noGrp="1" noRot="1" noChangeAspect="1" noChangeArrowheads="1" noTextEdit="1"/>
          </p:cNvSpPr>
          <p:nvPr>
            <p:ph type="sldImg"/>
          </p:nvPr>
        </p:nvSpPr>
        <p:spPr>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noFill/>
          <a:ln w="9525"/>
        </p:spPr>
        <p:txBody>
          <a:bodyPr/>
          <a:lstStyle/>
          <a:p>
            <a:endParaRPr lang="en-US"/>
          </a:p>
        </p:txBody>
      </p:sp>
      <p:sp>
        <p:nvSpPr>
          <p:cNvPr id="64515" name="Rectangle 3"/>
          <p:cNvSpPr>
            <a:spLocks noGrp="1" noRot="1" noChangeAspect="1" noChangeArrowheads="1" noTextEdit="1"/>
          </p:cNvSpPr>
          <p:nvPr>
            <p:ph type="sldImg"/>
          </p:nvPr>
        </p:nvSpPr>
        <p:spPr>
          <a:ln cap="fla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noFill/>
          <a:ln w="9525"/>
        </p:spPr>
        <p:txBody>
          <a:bodyPr/>
          <a:lstStyle/>
          <a:p>
            <a:r>
              <a:rPr lang="en-US"/>
              <a:t>CCB principles</a:t>
            </a:r>
          </a:p>
          <a:p>
            <a:pPr lvl="1"/>
            <a:r>
              <a:rPr lang="en-US"/>
              <a:t>principle of authority:  must have authority to evaluate and direct implemention of change</a:t>
            </a:r>
          </a:p>
          <a:p>
            <a:pPr lvl="1"/>
            <a:r>
              <a:rPr lang="en-US"/>
              <a:t>principle of solitary responsibility:  must have one person who makes decisions based on advice of other members.  Not a democratic process</a:t>
            </a:r>
          </a:p>
          <a:p>
            <a:pPr lvl="1"/>
            <a:r>
              <a:rPr lang="en-US"/>
              <a:t>principle of specificity:  scope of responsibility of CCB limited to predefined area of product development</a:t>
            </a:r>
          </a:p>
          <a:p>
            <a:pPr lvl="1"/>
            <a:r>
              <a:rPr lang="en-US"/>
              <a:t>principle of responsiveness:  tardy consideration of items by the CCB undermines its operation.  If the developers or customers feel that their reports are not taken into consideration promptly, they may try to circumvent the board or find  another company to do buisness with.  </a:t>
            </a:r>
          </a:p>
        </p:txBody>
      </p:sp>
      <p:sp>
        <p:nvSpPr>
          <p:cNvPr id="65539" name="Rectangle 3"/>
          <p:cNvSpPr>
            <a:spLocks noGrp="1" noRot="1" noChangeAspect="1" noChangeArrowheads="1" noTextEdit="1"/>
          </p:cNvSpPr>
          <p:nvPr>
            <p:ph type="sldImg"/>
          </p:nvPr>
        </p:nvSpPr>
        <p:spPr>
          <a:ln cap="fla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noFill/>
          <a:ln w="9525"/>
        </p:spPr>
        <p:txBody>
          <a:bodyPr/>
          <a:lstStyle/>
          <a:p>
            <a:endParaRPr lang="en-US"/>
          </a:p>
        </p:txBody>
      </p:sp>
      <p:sp>
        <p:nvSpPr>
          <p:cNvPr id="66563"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noFill/>
          <a:ln w="9525"/>
        </p:spPr>
        <p:txBody>
          <a:bodyPr/>
          <a:lstStyle/>
          <a:p>
            <a:pPr marL="0" indent="0">
              <a:buNone/>
            </a:pPr>
            <a:r>
              <a:rPr lang="en-US" dirty="0"/>
              <a:t>Change Management</a:t>
            </a:r>
          </a:p>
          <a:p>
            <a:pPr marL="0" indent="0">
              <a:buNone/>
            </a:pPr>
            <a:r>
              <a:rPr lang="en-US" dirty="0"/>
              <a:t>Changes are meaningless without a reference </a:t>
            </a:r>
          </a:p>
          <a:p>
            <a:pPr marL="0" indent="0">
              <a:buNone/>
            </a:pPr>
            <a:r>
              <a:rPr lang="en-US" dirty="0"/>
              <a:t>Baseline</a:t>
            </a:r>
          </a:p>
          <a:p>
            <a:pPr marL="0" indent="0">
              <a:buNone/>
            </a:pPr>
            <a:r>
              <a:rPr lang="en-US" dirty="0"/>
              <a:t>identification</a:t>
            </a:r>
          </a:p>
          <a:p>
            <a:pPr marL="0" indent="0">
              <a:buNone/>
            </a:pPr>
            <a:endParaRPr lang="en-US" dirty="0"/>
          </a:p>
          <a:p>
            <a:pPr marL="0" indent="0">
              <a:buNone/>
            </a:pPr>
            <a:r>
              <a:rPr lang="en-US" dirty="0"/>
              <a:t>				Ref </a:t>
            </a:r>
            <a:r>
              <a:rPr lang="en-US" dirty="0" err="1"/>
              <a:t>pt</a:t>
            </a:r>
            <a:r>
              <a:rPr lang="en-US" dirty="0"/>
              <a:t>			New product</a:t>
            </a:r>
          </a:p>
          <a:p>
            <a:pPr marL="0" indent="0">
              <a:buNone/>
            </a:pPr>
            <a:r>
              <a:rPr lang="en-US" dirty="0"/>
              <a:t>			                     /             \			review/audit</a:t>
            </a:r>
          </a:p>
          <a:p>
            <a:pPr marL="0" indent="0">
              <a:buNone/>
            </a:pPr>
            <a:r>
              <a:rPr lang="en-US" dirty="0"/>
              <a:t>			                  what           how			approved</a:t>
            </a:r>
          </a:p>
          <a:p>
            <a:pPr marL="0" indent="0">
              <a:buNone/>
            </a:pPr>
            <a:r>
              <a:rPr lang="en-US" dirty="0"/>
              <a:t>			              items…			^</a:t>
            </a:r>
          </a:p>
          <a:p>
            <a:pPr marL="0" indent="0">
              <a:buNone/>
            </a:pPr>
            <a:r>
              <a:rPr lang="en-US" dirty="0"/>
              <a:t>				Configuration			 |</a:t>
            </a:r>
          </a:p>
          <a:p>
            <a:pPr marL="0" indent="0">
              <a:buNone/>
            </a:pPr>
            <a:r>
              <a:rPr lang="en-US" dirty="0"/>
              <a:t>			          documentation		becomes new reference or baseline</a:t>
            </a:r>
          </a:p>
          <a:p>
            <a:pPr marL="0" indent="0">
              <a:buNone/>
            </a:pPr>
            <a:r>
              <a:rPr lang="en-US" dirty="0"/>
              <a:t>Change control</a:t>
            </a:r>
          </a:p>
          <a:p>
            <a:pPr marL="0" indent="0">
              <a:buNone/>
            </a:pPr>
            <a:r>
              <a:rPr lang="en-US" dirty="0"/>
              <a:t>-Proposed changes</a:t>
            </a:r>
          </a:p>
          <a:p>
            <a:pPr marL="0" indent="0">
              <a:buNone/>
            </a:pPr>
            <a:r>
              <a:rPr lang="en-US" dirty="0"/>
              <a:t>-Prioritize</a:t>
            </a:r>
          </a:p>
          <a:p>
            <a:pPr marL="0" indent="0">
              <a:buNone/>
            </a:pPr>
            <a:r>
              <a:rPr lang="en-US" dirty="0"/>
              <a:t>-Implement changes</a:t>
            </a:r>
          </a:p>
        </p:txBody>
      </p:sp>
      <p:sp>
        <p:nvSpPr>
          <p:cNvPr id="49155" name="Rectangle 3"/>
          <p:cNvSpPr>
            <a:spLocks noGrp="1" noRot="1" noChangeAspect="1" noChangeArrowheads="1" noTextEdit="1"/>
          </p:cNvSpPr>
          <p:nvPr>
            <p:ph type="sldImg"/>
          </p:nvPr>
        </p:nvSpPr>
        <p:spPr>
          <a:ln cap="fla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a:noFill/>
          <a:ln w="9525"/>
        </p:spPr>
        <p:txBody>
          <a:bodyPr/>
          <a:lstStyle/>
          <a:p>
            <a:r>
              <a:rPr lang="en-US"/>
              <a:t>This exemplifies the idea of subordinate boards</a:t>
            </a:r>
          </a:p>
        </p:txBody>
      </p:sp>
      <p:sp>
        <p:nvSpPr>
          <p:cNvPr id="67587" name="Rectangle 3"/>
          <p:cNvSpPr>
            <a:spLocks noGrp="1" noRot="1" noChangeAspect="1" noChangeArrowheads="1" noTextEdit="1"/>
          </p:cNvSpPr>
          <p:nvPr>
            <p:ph type="sldImg"/>
          </p:nvPr>
        </p:nvSpPr>
        <p:spPr>
          <a:ln cap="flat"/>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noFill/>
          <a:ln w="9525"/>
        </p:spPr>
        <p:txBody>
          <a:bodyPr/>
          <a:lstStyle/>
          <a:p>
            <a:r>
              <a:rPr lang="en-US"/>
              <a:t>CCB activities:  the most important activity of a CCB is evaluation of descrepancy reports and requests for changes.  Key factors considered by a board in making decisions are:</a:t>
            </a:r>
          </a:p>
          <a:p>
            <a:pPr lvl="1"/>
            <a:r>
              <a:rPr lang="en-US"/>
              <a:t>size of change</a:t>
            </a:r>
          </a:p>
          <a:p>
            <a:pPr lvl="1"/>
            <a:r>
              <a:rPr lang="en-US"/>
              <a:t>complexity in reference to related systems</a:t>
            </a:r>
          </a:p>
          <a:p>
            <a:pPr lvl="1"/>
            <a:r>
              <a:rPr lang="en-US"/>
              <a:t>date when it is needed</a:t>
            </a:r>
          </a:p>
          <a:p>
            <a:pPr lvl="1"/>
            <a:r>
              <a:rPr lang="en-US"/>
              <a:t>impact on current and subsequent work</a:t>
            </a:r>
          </a:p>
          <a:p>
            <a:pPr lvl="1"/>
            <a:r>
              <a:rPr lang="en-US"/>
              <a:t>cost</a:t>
            </a:r>
          </a:p>
          <a:p>
            <a:pPr lvl="1"/>
            <a:r>
              <a:rPr lang="en-US"/>
              <a:t>criticality of area involved</a:t>
            </a:r>
          </a:p>
          <a:p>
            <a:pPr lvl="1"/>
            <a:r>
              <a:rPr lang="en-US"/>
              <a:t>approved changes already in place</a:t>
            </a:r>
          </a:p>
          <a:p>
            <a:pPr lvl="1"/>
            <a:r>
              <a:rPr lang="en-US"/>
              <a:t>test requirments</a:t>
            </a:r>
          </a:p>
          <a:p>
            <a:pPr lvl="1"/>
            <a:r>
              <a:rPr lang="en-US"/>
              <a:t>resources (skills, hardware, system)</a:t>
            </a:r>
          </a:p>
          <a:p>
            <a:pPr lvl="1"/>
            <a:r>
              <a:rPr lang="en-US"/>
              <a:t>CPU and memory impact</a:t>
            </a:r>
          </a:p>
          <a:p>
            <a:pPr lvl="1"/>
            <a:r>
              <a:rPr lang="en-US"/>
              <a:t>politics (customer/marketing desires)</a:t>
            </a:r>
          </a:p>
          <a:p>
            <a:pPr lvl="1"/>
            <a:r>
              <a:rPr lang="en-US"/>
              <a:t>maturity of the change</a:t>
            </a:r>
          </a:p>
          <a:p>
            <a:pPr lvl="1"/>
            <a:r>
              <a:rPr lang="en-US"/>
              <a:t>other alternatives to change</a:t>
            </a:r>
          </a:p>
        </p:txBody>
      </p:sp>
      <p:sp>
        <p:nvSpPr>
          <p:cNvPr id="68611" name="Rectangle 3"/>
          <p:cNvSpPr>
            <a:spLocks noGrp="1" noRot="1" noChangeAspect="1" noChangeArrowheads="1" noTextEdit="1"/>
          </p:cNvSpPr>
          <p:nvPr>
            <p:ph type="sldImg"/>
          </p:nvPr>
        </p:nvSpPr>
        <p:spPr>
          <a:ln cap="flat"/>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noFill/>
          <a:ln w="9525"/>
        </p:spPr>
        <p:txBody>
          <a:bodyPr/>
          <a:lstStyle/>
          <a:p>
            <a:r>
              <a:rPr lang="en-US"/>
              <a:t>example (from Bersoff’s book)</a:t>
            </a:r>
          </a:p>
          <a:p>
            <a:pPr lvl="1"/>
            <a:r>
              <a:rPr lang="en-US"/>
              <a:t>You want to build a new office building on some land within the city limits you recently purchased.   However,  not all the land is zoned for commercial buildings.  You plead your case before the city planning board and (after much wrangling) they endorse a zoning change request based on the following stipulations:</a:t>
            </a:r>
          </a:p>
          <a:p>
            <a:pPr lvl="2"/>
            <a:r>
              <a:rPr lang="en-US"/>
              <a:t>your buildings are not taller than four stories</a:t>
            </a:r>
          </a:p>
          <a:p>
            <a:pPr lvl="2"/>
            <a:r>
              <a:rPr lang="en-US"/>
              <a:t>the natural terrain and vegetation must be preserved to the extent possible</a:t>
            </a:r>
          </a:p>
          <a:p>
            <a:pPr lvl="2"/>
            <a:r>
              <a:rPr lang="en-US"/>
              <a:t>all architectural and construction must conform to local codes and must blend in with existing architectural style of the area</a:t>
            </a:r>
          </a:p>
          <a:p>
            <a:pPr lvl="1"/>
            <a:r>
              <a:rPr lang="en-US"/>
              <a:t>how do you think these stipulations will be enforced? </a:t>
            </a:r>
          </a:p>
        </p:txBody>
      </p:sp>
      <p:sp>
        <p:nvSpPr>
          <p:cNvPr id="69635" name="Rectangle 3"/>
          <p:cNvSpPr>
            <a:spLocks noGrp="1" noRot="1" noChangeAspect="1" noChangeArrowheads="1" noTextEdit="1"/>
          </p:cNvSpPr>
          <p:nvPr>
            <p:ph type="sldImg"/>
          </p:nvPr>
        </p:nvSpPr>
        <p:spPr>
          <a:ln cap="flat"/>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a:noFill/>
          <a:ln w="9525"/>
        </p:spPr>
        <p:txBody>
          <a:bodyPr/>
          <a:lstStyle/>
          <a:p>
            <a:endParaRPr lang="en-US"/>
          </a:p>
        </p:txBody>
      </p:sp>
      <p:sp>
        <p:nvSpPr>
          <p:cNvPr id="70659" name="Rectangle 3"/>
          <p:cNvSpPr>
            <a:spLocks noGrp="1" noRot="1" noChangeAspect="1" noChangeArrowheads="1" noTextEdit="1"/>
          </p:cNvSpPr>
          <p:nvPr>
            <p:ph type="sldImg"/>
          </p:nvPr>
        </p:nvSpPr>
        <p:spPr>
          <a:ln cap="flat"/>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body" idx="1"/>
          </p:nvPr>
        </p:nvSpPr>
        <p:spPr>
          <a:noFill/>
          <a:ln w="9525"/>
        </p:spPr>
        <p:txBody>
          <a:bodyPr/>
          <a:lstStyle/>
          <a:p>
            <a:endParaRPr lang="en-US"/>
          </a:p>
        </p:txBody>
      </p:sp>
      <p:sp>
        <p:nvSpPr>
          <p:cNvPr id="71683" name="Rectangle 3"/>
          <p:cNvSpPr>
            <a:spLocks noGrp="1" noRot="1" noChangeAspect="1" noChangeArrowheads="1" noTextEdit="1"/>
          </p:cNvSpPr>
          <p:nvPr>
            <p:ph type="sldImg"/>
          </p:nvPr>
        </p:nvSpPr>
        <p:spPr>
          <a:ln cap="flat"/>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a:noFill/>
          <a:ln w="9525"/>
        </p:spPr>
        <p:txBody>
          <a:bodyPr/>
          <a:lstStyle/>
          <a:p>
            <a:r>
              <a:rPr lang="en-US"/>
              <a:t>consider a the FAA’s new ATC software system.  It was projected to be more than seven years in development.  Given that the personnel turnover rate in the software industry is roughly 95% in five years,  imagin the difficulties in keeping track of decisions.  How do you keep from having to “rediscover that the world is not flat” every few years?</a:t>
            </a:r>
          </a:p>
        </p:txBody>
      </p:sp>
      <p:sp>
        <p:nvSpPr>
          <p:cNvPr id="72707" name="Rectangle 3"/>
          <p:cNvSpPr>
            <a:spLocks noGrp="1" noRot="1" noChangeAspect="1" noChangeArrowheads="1" noTextEdit="1"/>
          </p:cNvSpPr>
          <p:nvPr>
            <p:ph type="sldImg"/>
          </p:nvPr>
        </p:nvSpPr>
        <p:spPr>
          <a:ln cap="flat"/>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idx="1"/>
          </p:nvPr>
        </p:nvSpPr>
        <p:spPr>
          <a:noFill/>
          <a:ln w="9525"/>
        </p:spPr>
        <p:txBody>
          <a:bodyPr/>
          <a:lstStyle/>
          <a:p>
            <a:r>
              <a:rPr lang="en-US"/>
              <a:t>metrics</a:t>
            </a:r>
          </a:p>
          <a:p>
            <a:pPr lvl="1"/>
            <a:r>
              <a:rPr lang="en-US"/>
              <a:t>An important metric for CCB purposes is a trend analysis of discrepancy and change requests.  Even simple counts of change requests and discrepancy reports will give an indication of whether side effects from fixes or changes are occurring.  Also, some differentiation in terms of the severity of the error should be exercised.</a:t>
            </a:r>
          </a:p>
        </p:txBody>
      </p:sp>
      <p:sp>
        <p:nvSpPr>
          <p:cNvPr id="73731" name="Rectangle 3"/>
          <p:cNvSpPr>
            <a:spLocks noGrp="1" noRot="1" noChangeAspect="1" noChangeArrowheads="1" noTextEdit="1"/>
          </p:cNvSpPr>
          <p:nvPr>
            <p:ph type="sldImg"/>
          </p:nvPr>
        </p:nvSpPr>
        <p:spPr>
          <a:ln cap="flat"/>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body" idx="1"/>
          </p:nvPr>
        </p:nvSpPr>
        <p:spPr>
          <a:noFill/>
          <a:ln w="9525"/>
        </p:spPr>
        <p:txBody>
          <a:bodyPr/>
          <a:lstStyle/>
          <a:p>
            <a:endParaRPr lang="en-US"/>
          </a:p>
        </p:txBody>
      </p:sp>
      <p:sp>
        <p:nvSpPr>
          <p:cNvPr id="74755" name="Rectangle 3"/>
          <p:cNvSpPr>
            <a:spLocks noGrp="1" noRot="1" noChangeAspect="1" noChangeArrowheads="1" noTextEdit="1"/>
          </p:cNvSpPr>
          <p:nvPr>
            <p:ph type="sldImg"/>
          </p:nvPr>
        </p:nvSpPr>
        <p:spPr>
          <a:ln cap="flat"/>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body" idx="1"/>
          </p:nvPr>
        </p:nvSpPr>
        <p:spPr>
          <a:noFill/>
          <a:ln w="9525"/>
        </p:spPr>
        <p:txBody>
          <a:bodyPr/>
          <a:lstStyle/>
          <a:p>
            <a:r>
              <a:rPr lang="en-US"/>
              <a:t>components:  generally separate and do not interact</a:t>
            </a:r>
          </a:p>
        </p:txBody>
      </p:sp>
      <p:sp>
        <p:nvSpPr>
          <p:cNvPr id="75779" name="Rectangle 3"/>
          <p:cNvSpPr>
            <a:spLocks noGrp="1" noRot="1" noChangeAspect="1" noChangeArrowheads="1" noTextEdit="1"/>
          </p:cNvSpPr>
          <p:nvPr>
            <p:ph type="sldImg"/>
          </p:nvPr>
        </p:nvSpPr>
        <p:spPr>
          <a:ln cap="flat"/>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noFill/>
          <a:ln w="9525"/>
        </p:spPr>
        <p:txBody>
          <a:bodyPr/>
          <a:lstStyle/>
          <a:p>
            <a:r>
              <a:rPr lang="en-US"/>
              <a:t>Repository perspective</a:t>
            </a:r>
          </a:p>
          <a:p>
            <a:pPr lvl="1"/>
            <a:r>
              <a:rPr lang="en-US"/>
              <a:t>picture file structure without arrows (build tool determines relationships among configuration items)</a:t>
            </a:r>
          </a:p>
          <a:p>
            <a:r>
              <a:rPr lang="en-US"/>
              <a:t>Build tool perspective</a:t>
            </a:r>
          </a:p>
          <a:p>
            <a:pPr lvl="1"/>
            <a:r>
              <a:rPr lang="en-US"/>
              <a:t>picture arrows without lower subdirectories</a:t>
            </a:r>
          </a:p>
          <a:p>
            <a:r>
              <a:rPr lang="en-US"/>
              <a:t>Workspace</a:t>
            </a:r>
          </a:p>
          <a:p>
            <a:pPr lvl="1"/>
            <a:r>
              <a:rPr lang="en-US"/>
              <a:t>user’s working directory</a:t>
            </a:r>
          </a:p>
          <a:p>
            <a:pPr lvl="1"/>
            <a:r>
              <a:rPr lang="en-US"/>
              <a:t>repository tool does not provide workarea for user to work</a:t>
            </a:r>
          </a:p>
          <a:p>
            <a:pPr lvl="1"/>
            <a:r>
              <a:rPr lang="en-US"/>
              <a:t>software engineering tools unaware of repository system once configuration item is in workarea</a:t>
            </a:r>
          </a:p>
          <a:p>
            <a:pPr lvl="1"/>
            <a:r>
              <a:rPr lang="en-US"/>
              <a:t>Once configuration item is retrieved, it is out of control of CM system</a:t>
            </a:r>
          </a:p>
        </p:txBody>
      </p:sp>
      <p:sp>
        <p:nvSpPr>
          <p:cNvPr id="76803"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noFill/>
          <a:ln w="9525"/>
        </p:spPr>
        <p:txBody>
          <a:bodyPr/>
          <a:lstStyle/>
          <a:p>
            <a:r>
              <a:rPr lang="en-US"/>
              <a:t>From SEI-CM-4-1.4:</a:t>
            </a:r>
          </a:p>
          <a:p>
            <a:pPr lvl="1"/>
            <a:r>
              <a:rPr lang="en-US"/>
              <a:t>“Software is evolutionary in nature.  From the time a software product is defined until it is no longer used, it changes.  Each change results in a different version of the product.  Initiating, evaluating, and implementing the changes while maintaining product integrity is the purpose of configuration management.  It provides a rational framework with which to deal with the irrational world of user demands and resource constraints.  In terms of maintaining product integrity, it works closely with quality assurance and verification and validation teams.</a:t>
            </a:r>
          </a:p>
        </p:txBody>
      </p:sp>
      <p:sp>
        <p:nvSpPr>
          <p:cNvPr id="50179" name="Rectangle 3"/>
          <p:cNvSpPr>
            <a:spLocks noGrp="1" noRot="1" noChangeAspect="1" noChangeArrowheads="1" noTextEdit="1"/>
          </p:cNvSpPr>
          <p:nvPr>
            <p:ph type="sldImg"/>
          </p:nvPr>
        </p:nvSpPr>
        <p:spPr>
          <a:ln cap="flat"/>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body" idx="1"/>
          </p:nvPr>
        </p:nvSpPr>
        <p:spPr>
          <a:noFill/>
          <a:ln w="9525"/>
        </p:spPr>
        <p:txBody>
          <a:bodyPr/>
          <a:lstStyle/>
          <a:p>
            <a:r>
              <a:rPr lang="en-US"/>
              <a:t>controlling concurrent modification</a:t>
            </a:r>
          </a:p>
          <a:p>
            <a:pPr lvl="1"/>
            <a:r>
              <a:rPr lang="en-US"/>
              <a:t>deadlock:</a:t>
            </a:r>
          </a:p>
          <a:p>
            <a:pPr lvl="2"/>
            <a:r>
              <a:rPr lang="en-US"/>
              <a:t>person x checks out item A  then needs B; person y checks out B then needs A.</a:t>
            </a:r>
          </a:p>
          <a:p>
            <a:pPr lvl="2"/>
            <a:r>
              <a:rPr lang="en-US"/>
              <a:t>if lock out entire configuration, then called pessimistic scheme</a:t>
            </a:r>
          </a:p>
          <a:p>
            <a:pPr lvl="2"/>
            <a:r>
              <a:rPr lang="en-US"/>
              <a:t>may want to allow access in predefined order (such as locking out items that use the item being  checked out).  But this requires more sophistication on tool part.</a:t>
            </a:r>
          </a:p>
        </p:txBody>
      </p:sp>
      <p:sp>
        <p:nvSpPr>
          <p:cNvPr id="77827" name="Rectangle 3"/>
          <p:cNvSpPr>
            <a:spLocks noGrp="1" noRot="1" noChangeAspect="1" noChangeArrowheads="1" noTextEdit="1"/>
          </p:cNvSpPr>
          <p:nvPr>
            <p:ph type="sldImg"/>
          </p:nvPr>
        </p:nvSpPr>
        <p:spPr>
          <a:ln cap="flat"/>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a:noFill/>
          <a:ln w="9525"/>
        </p:spPr>
        <p:txBody>
          <a:bodyPr/>
          <a:lstStyle/>
          <a:p>
            <a:r>
              <a:rPr lang="en-US"/>
              <a:t>system:  list of all components that make up a system</a:t>
            </a:r>
          </a:p>
          <a:p>
            <a:pPr lvl="1"/>
            <a:r>
              <a:rPr lang="en-US"/>
              <a:t>can be represented as and/or graph (see below)</a:t>
            </a:r>
          </a:p>
          <a:p>
            <a:r>
              <a:rPr lang="en-US"/>
              <a:t>selection rules determine which version is to be chosen for each component to make up the configuration</a:t>
            </a:r>
          </a:p>
          <a:p>
            <a:pPr lvl="1"/>
            <a:r>
              <a:rPr lang="en-US"/>
              <a:t>vs manual selection based on version as in ci-co model</a:t>
            </a:r>
          </a:p>
          <a:p>
            <a:pPr lvl="1"/>
            <a:r>
              <a:rPr lang="en-US"/>
              <a:t>here, components are “bound” to a version</a:t>
            </a:r>
          </a:p>
          <a:p>
            <a:pPr lvl="1"/>
            <a:r>
              <a:rPr lang="en-US"/>
              <a:t>rules allow related portions of a configuration to be retrieved (e.g., all items that follow a particular “use” hierarchy, etc.)</a:t>
            </a:r>
          </a:p>
          <a:p>
            <a:r>
              <a:rPr lang="en-US"/>
              <a:t>can think of each A, B, and C as being queues.  last one in the queue is the newest</a:t>
            </a:r>
          </a:p>
          <a:p>
            <a:r>
              <a:rPr lang="en-US"/>
              <a:t>Note that selection rules allow the engineer to select only those components needed</a:t>
            </a:r>
          </a:p>
        </p:txBody>
      </p:sp>
      <p:sp>
        <p:nvSpPr>
          <p:cNvPr id="78851" name="Rectangle 3"/>
          <p:cNvSpPr>
            <a:spLocks noGrp="1" noRot="1" noChangeAspect="1" noChangeArrowheads="1" noTextEdit="1"/>
          </p:cNvSpPr>
          <p:nvPr>
            <p:ph type="sldImg"/>
          </p:nvPr>
        </p:nvSpPr>
        <p:spPr>
          <a:ln cap="flat"/>
        </p:spPr>
      </p:sp>
      <p:grpSp>
        <p:nvGrpSpPr>
          <p:cNvPr id="78852" name="Group 19"/>
          <p:cNvGrpSpPr>
            <a:grpSpLocks/>
          </p:cNvGrpSpPr>
          <p:nvPr/>
        </p:nvGrpSpPr>
        <p:grpSpPr bwMode="auto">
          <a:xfrm>
            <a:off x="1943100" y="7040563"/>
            <a:ext cx="3819525" cy="1911350"/>
            <a:chOff x="1200" y="4368"/>
            <a:chExt cx="2358" cy="1186"/>
          </a:xfrm>
        </p:grpSpPr>
        <p:sp>
          <p:nvSpPr>
            <p:cNvPr id="78853" name="Rectangle 4"/>
            <p:cNvSpPr>
              <a:spLocks noChangeArrowheads="1"/>
            </p:cNvSpPr>
            <p:nvPr/>
          </p:nvSpPr>
          <p:spPr bwMode="auto">
            <a:xfrm>
              <a:off x="2016" y="4704"/>
              <a:ext cx="822" cy="226"/>
            </a:xfrm>
            <a:prstGeom prst="rect">
              <a:avLst/>
            </a:prstGeom>
            <a:noFill/>
            <a:ln w="12700">
              <a:noFill/>
              <a:miter lim="800000"/>
              <a:headEnd/>
              <a:tailEnd/>
            </a:ln>
          </p:spPr>
          <p:txBody>
            <a:bodyPr lIns="92062" tIns="45223" rIns="92062" bIns="45223">
              <a:spAutoFit/>
            </a:bodyPr>
            <a:lstStyle/>
            <a:p>
              <a:pPr defTabSz="930275">
                <a:spcBef>
                  <a:spcPct val="50000"/>
                </a:spcBef>
              </a:pPr>
              <a:r>
                <a:rPr lang="en-US" sz="1800"/>
                <a:t>A   B   C</a:t>
              </a:r>
            </a:p>
          </p:txBody>
        </p:sp>
        <p:sp>
          <p:nvSpPr>
            <p:cNvPr id="78854" name="Rectangle 5"/>
            <p:cNvSpPr>
              <a:spLocks noChangeArrowheads="1"/>
            </p:cNvSpPr>
            <p:nvPr/>
          </p:nvSpPr>
          <p:spPr bwMode="auto">
            <a:xfrm>
              <a:off x="1200" y="5328"/>
              <a:ext cx="2358" cy="226"/>
            </a:xfrm>
            <a:prstGeom prst="rect">
              <a:avLst/>
            </a:prstGeom>
            <a:noFill/>
            <a:ln w="12700">
              <a:noFill/>
              <a:miter lim="800000"/>
              <a:headEnd/>
              <a:tailEnd/>
            </a:ln>
          </p:spPr>
          <p:txBody>
            <a:bodyPr lIns="92062" tIns="45223" rIns="92062" bIns="45223">
              <a:spAutoFit/>
            </a:bodyPr>
            <a:lstStyle/>
            <a:p>
              <a:pPr defTabSz="930275">
                <a:spcBef>
                  <a:spcPct val="50000"/>
                </a:spcBef>
              </a:pPr>
              <a:r>
                <a:rPr lang="en-US" sz="1800"/>
                <a:t>1.0  1.1  2.0  1.0  2.0  1.0  1.1  2.0</a:t>
              </a:r>
            </a:p>
          </p:txBody>
        </p:sp>
        <p:sp>
          <p:nvSpPr>
            <p:cNvPr id="78855" name="Line 6"/>
            <p:cNvSpPr>
              <a:spLocks noChangeShapeType="1"/>
            </p:cNvSpPr>
            <p:nvPr/>
          </p:nvSpPr>
          <p:spPr bwMode="auto">
            <a:xfrm flipH="1">
              <a:off x="1392" y="4944"/>
              <a:ext cx="720" cy="384"/>
            </a:xfrm>
            <a:prstGeom prst="line">
              <a:avLst/>
            </a:prstGeom>
            <a:noFill/>
            <a:ln w="12700">
              <a:solidFill>
                <a:schemeClr val="tx1"/>
              </a:solidFill>
              <a:round/>
              <a:headEnd/>
              <a:tailEnd/>
            </a:ln>
          </p:spPr>
          <p:txBody>
            <a:bodyPr/>
            <a:lstStyle/>
            <a:p>
              <a:endParaRPr lang="en-US"/>
            </a:p>
          </p:txBody>
        </p:sp>
        <p:sp>
          <p:nvSpPr>
            <p:cNvPr id="78856" name="Line 7"/>
            <p:cNvSpPr>
              <a:spLocks noChangeShapeType="1"/>
            </p:cNvSpPr>
            <p:nvPr/>
          </p:nvSpPr>
          <p:spPr bwMode="auto">
            <a:xfrm flipH="1">
              <a:off x="1680" y="4944"/>
              <a:ext cx="432" cy="384"/>
            </a:xfrm>
            <a:prstGeom prst="line">
              <a:avLst/>
            </a:prstGeom>
            <a:noFill/>
            <a:ln w="12700">
              <a:solidFill>
                <a:schemeClr val="tx1"/>
              </a:solidFill>
              <a:round/>
              <a:headEnd/>
              <a:tailEnd/>
            </a:ln>
          </p:spPr>
          <p:txBody>
            <a:bodyPr/>
            <a:lstStyle/>
            <a:p>
              <a:endParaRPr lang="en-US"/>
            </a:p>
          </p:txBody>
        </p:sp>
        <p:sp>
          <p:nvSpPr>
            <p:cNvPr id="78857" name="Line 8"/>
            <p:cNvSpPr>
              <a:spLocks noChangeShapeType="1"/>
            </p:cNvSpPr>
            <p:nvPr/>
          </p:nvSpPr>
          <p:spPr bwMode="auto">
            <a:xfrm flipH="1">
              <a:off x="1920" y="4944"/>
              <a:ext cx="192" cy="384"/>
            </a:xfrm>
            <a:prstGeom prst="line">
              <a:avLst/>
            </a:prstGeom>
            <a:noFill/>
            <a:ln w="12700">
              <a:solidFill>
                <a:schemeClr val="tx1"/>
              </a:solidFill>
              <a:round/>
              <a:headEnd/>
              <a:tailEnd/>
            </a:ln>
          </p:spPr>
          <p:txBody>
            <a:bodyPr/>
            <a:lstStyle/>
            <a:p>
              <a:endParaRPr lang="en-US"/>
            </a:p>
          </p:txBody>
        </p:sp>
        <p:sp>
          <p:nvSpPr>
            <p:cNvPr id="78858" name="Line 9"/>
            <p:cNvSpPr>
              <a:spLocks noChangeShapeType="1"/>
            </p:cNvSpPr>
            <p:nvPr/>
          </p:nvSpPr>
          <p:spPr bwMode="auto">
            <a:xfrm flipH="1">
              <a:off x="2208" y="4944"/>
              <a:ext cx="96" cy="384"/>
            </a:xfrm>
            <a:prstGeom prst="line">
              <a:avLst/>
            </a:prstGeom>
            <a:noFill/>
            <a:ln w="12700">
              <a:solidFill>
                <a:schemeClr val="tx1"/>
              </a:solidFill>
              <a:round/>
              <a:headEnd/>
              <a:tailEnd/>
            </a:ln>
          </p:spPr>
          <p:txBody>
            <a:bodyPr/>
            <a:lstStyle/>
            <a:p>
              <a:endParaRPr lang="en-US"/>
            </a:p>
          </p:txBody>
        </p:sp>
        <p:sp>
          <p:nvSpPr>
            <p:cNvPr id="78859" name="Line 10"/>
            <p:cNvSpPr>
              <a:spLocks noChangeShapeType="1"/>
            </p:cNvSpPr>
            <p:nvPr/>
          </p:nvSpPr>
          <p:spPr bwMode="auto">
            <a:xfrm>
              <a:off x="2304" y="4944"/>
              <a:ext cx="144" cy="384"/>
            </a:xfrm>
            <a:prstGeom prst="line">
              <a:avLst/>
            </a:prstGeom>
            <a:noFill/>
            <a:ln w="12700">
              <a:solidFill>
                <a:schemeClr val="tx1"/>
              </a:solidFill>
              <a:round/>
              <a:headEnd/>
              <a:tailEnd/>
            </a:ln>
          </p:spPr>
          <p:txBody>
            <a:bodyPr/>
            <a:lstStyle/>
            <a:p>
              <a:endParaRPr lang="en-US"/>
            </a:p>
          </p:txBody>
        </p:sp>
        <p:sp>
          <p:nvSpPr>
            <p:cNvPr id="78860" name="Line 11"/>
            <p:cNvSpPr>
              <a:spLocks noChangeShapeType="1"/>
            </p:cNvSpPr>
            <p:nvPr/>
          </p:nvSpPr>
          <p:spPr bwMode="auto">
            <a:xfrm>
              <a:off x="2544" y="4944"/>
              <a:ext cx="240" cy="432"/>
            </a:xfrm>
            <a:prstGeom prst="line">
              <a:avLst/>
            </a:prstGeom>
            <a:noFill/>
            <a:ln w="12700">
              <a:solidFill>
                <a:schemeClr val="tx1"/>
              </a:solidFill>
              <a:round/>
              <a:headEnd/>
              <a:tailEnd/>
            </a:ln>
          </p:spPr>
          <p:txBody>
            <a:bodyPr/>
            <a:lstStyle/>
            <a:p>
              <a:endParaRPr lang="en-US"/>
            </a:p>
          </p:txBody>
        </p:sp>
        <p:sp>
          <p:nvSpPr>
            <p:cNvPr id="78861" name="Line 12"/>
            <p:cNvSpPr>
              <a:spLocks noChangeShapeType="1"/>
            </p:cNvSpPr>
            <p:nvPr/>
          </p:nvSpPr>
          <p:spPr bwMode="auto">
            <a:xfrm>
              <a:off x="2544" y="4944"/>
              <a:ext cx="432" cy="384"/>
            </a:xfrm>
            <a:prstGeom prst="line">
              <a:avLst/>
            </a:prstGeom>
            <a:noFill/>
            <a:ln w="12700">
              <a:solidFill>
                <a:schemeClr val="tx1"/>
              </a:solidFill>
              <a:round/>
              <a:headEnd/>
              <a:tailEnd/>
            </a:ln>
          </p:spPr>
          <p:txBody>
            <a:bodyPr/>
            <a:lstStyle/>
            <a:p>
              <a:endParaRPr lang="en-US"/>
            </a:p>
          </p:txBody>
        </p:sp>
        <p:sp>
          <p:nvSpPr>
            <p:cNvPr id="78862" name="Line 13"/>
            <p:cNvSpPr>
              <a:spLocks noChangeShapeType="1"/>
            </p:cNvSpPr>
            <p:nvPr/>
          </p:nvSpPr>
          <p:spPr bwMode="auto">
            <a:xfrm>
              <a:off x="2544" y="4944"/>
              <a:ext cx="720" cy="384"/>
            </a:xfrm>
            <a:prstGeom prst="line">
              <a:avLst/>
            </a:prstGeom>
            <a:noFill/>
            <a:ln w="12700">
              <a:solidFill>
                <a:schemeClr val="tx1"/>
              </a:solidFill>
              <a:round/>
              <a:headEnd/>
              <a:tailEnd/>
            </a:ln>
          </p:spPr>
          <p:txBody>
            <a:bodyPr/>
            <a:lstStyle/>
            <a:p>
              <a:endParaRPr lang="en-US"/>
            </a:p>
          </p:txBody>
        </p:sp>
        <p:sp>
          <p:nvSpPr>
            <p:cNvPr id="78863" name="Line 14"/>
            <p:cNvSpPr>
              <a:spLocks noChangeShapeType="1"/>
            </p:cNvSpPr>
            <p:nvPr/>
          </p:nvSpPr>
          <p:spPr bwMode="auto">
            <a:xfrm flipH="1">
              <a:off x="2160" y="4368"/>
              <a:ext cx="144" cy="336"/>
            </a:xfrm>
            <a:prstGeom prst="line">
              <a:avLst/>
            </a:prstGeom>
            <a:noFill/>
            <a:ln w="12700">
              <a:solidFill>
                <a:schemeClr val="tx1"/>
              </a:solidFill>
              <a:round/>
              <a:headEnd/>
              <a:tailEnd/>
            </a:ln>
          </p:spPr>
          <p:txBody>
            <a:bodyPr/>
            <a:lstStyle/>
            <a:p>
              <a:endParaRPr lang="en-US"/>
            </a:p>
          </p:txBody>
        </p:sp>
        <p:sp>
          <p:nvSpPr>
            <p:cNvPr id="78864" name="Line 15"/>
            <p:cNvSpPr>
              <a:spLocks noChangeShapeType="1"/>
            </p:cNvSpPr>
            <p:nvPr/>
          </p:nvSpPr>
          <p:spPr bwMode="auto">
            <a:xfrm>
              <a:off x="2304" y="4368"/>
              <a:ext cx="0" cy="336"/>
            </a:xfrm>
            <a:prstGeom prst="line">
              <a:avLst/>
            </a:prstGeom>
            <a:noFill/>
            <a:ln w="12700">
              <a:solidFill>
                <a:schemeClr val="tx1"/>
              </a:solidFill>
              <a:round/>
              <a:headEnd/>
              <a:tailEnd/>
            </a:ln>
          </p:spPr>
          <p:txBody>
            <a:bodyPr/>
            <a:lstStyle/>
            <a:p>
              <a:endParaRPr lang="en-US"/>
            </a:p>
          </p:txBody>
        </p:sp>
        <p:sp>
          <p:nvSpPr>
            <p:cNvPr id="78865" name="Line 16"/>
            <p:cNvSpPr>
              <a:spLocks noChangeShapeType="1"/>
            </p:cNvSpPr>
            <p:nvPr/>
          </p:nvSpPr>
          <p:spPr bwMode="auto">
            <a:xfrm>
              <a:off x="2304" y="4368"/>
              <a:ext cx="192" cy="336"/>
            </a:xfrm>
            <a:prstGeom prst="line">
              <a:avLst/>
            </a:prstGeom>
            <a:noFill/>
            <a:ln w="12700">
              <a:solidFill>
                <a:schemeClr val="tx1"/>
              </a:solidFill>
              <a:round/>
              <a:headEnd/>
              <a:tailEnd/>
            </a:ln>
          </p:spPr>
          <p:txBody>
            <a:bodyPr/>
            <a:lstStyle/>
            <a:p>
              <a:endParaRPr lang="en-US"/>
            </a:p>
          </p:txBody>
        </p:sp>
        <p:sp>
          <p:nvSpPr>
            <p:cNvPr id="78866" name="Arc 17"/>
            <p:cNvSpPr>
              <a:spLocks/>
            </p:cNvSpPr>
            <p:nvPr/>
          </p:nvSpPr>
          <p:spPr bwMode="auto">
            <a:xfrm>
              <a:off x="2256" y="4512"/>
              <a:ext cx="48"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a:tailEnd/>
            </a:ln>
          </p:spPr>
          <p:txBody>
            <a:bodyPr/>
            <a:lstStyle/>
            <a:p>
              <a:endParaRPr lang="en-US"/>
            </a:p>
          </p:txBody>
        </p:sp>
        <p:sp>
          <p:nvSpPr>
            <p:cNvPr id="78867" name="Arc 18"/>
            <p:cNvSpPr>
              <a:spLocks/>
            </p:cNvSpPr>
            <p:nvPr/>
          </p:nvSpPr>
          <p:spPr bwMode="auto">
            <a:xfrm>
              <a:off x="2304" y="4512"/>
              <a:ext cx="48"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a:tailEnd/>
            </a:ln>
          </p:spPr>
          <p:txBody>
            <a:bodyPr/>
            <a:lstStyle/>
            <a:p>
              <a:endParaRPr lang="en-US"/>
            </a:p>
          </p:txBody>
        </p:sp>
      </p:gr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noFill/>
          <a:ln w="9525"/>
        </p:spPr>
        <p:txBody>
          <a:bodyPr/>
          <a:lstStyle/>
          <a:p>
            <a:r>
              <a:rPr lang="en-US"/>
              <a:t>system:  list of all components that make up a system</a:t>
            </a:r>
          </a:p>
          <a:p>
            <a:r>
              <a:rPr lang="en-US"/>
              <a:t>selection rules determine which version is to be chosen for each component to make up the configuration</a:t>
            </a:r>
          </a:p>
          <a:p>
            <a:pPr lvl="1"/>
            <a:r>
              <a:rPr lang="en-US"/>
              <a:t>i.e., components are “bound” to a version</a:t>
            </a:r>
          </a:p>
          <a:p>
            <a:r>
              <a:rPr lang="en-US"/>
              <a:t>can think of each A, B, and C as being queues.  last one in the queue is the newest</a:t>
            </a:r>
          </a:p>
        </p:txBody>
      </p:sp>
      <p:sp>
        <p:nvSpPr>
          <p:cNvPr id="79875" name="Rectangle 3"/>
          <p:cNvSpPr>
            <a:spLocks noGrp="1" noRot="1" noChangeAspect="1" noChangeArrowheads="1" noTextEdit="1"/>
          </p:cNvSpPr>
          <p:nvPr>
            <p:ph type="sldImg"/>
          </p:nvPr>
        </p:nvSpPr>
        <p:spPr>
          <a:ln cap="flat"/>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noFill/>
          <a:ln w="9525"/>
        </p:spPr>
        <p:txBody>
          <a:bodyPr/>
          <a:lstStyle/>
          <a:p>
            <a:r>
              <a:rPr lang="en-US"/>
              <a:t>repository</a:t>
            </a:r>
          </a:p>
          <a:p>
            <a:pPr lvl="1"/>
            <a:r>
              <a:rPr lang="en-US"/>
              <a:t>selecting config, then components is contrary to composite model (in which developer concerned with system structure, then selects versioned components)</a:t>
            </a:r>
          </a:p>
          <a:p>
            <a:pPr lvl="1"/>
            <a:r>
              <a:rPr lang="en-US"/>
              <a:t>similarities to db</a:t>
            </a:r>
          </a:p>
          <a:p>
            <a:pPr lvl="2"/>
            <a:r>
              <a:rPr lang="en-US"/>
              <a:t>transaction results in new config (whereas db replaces values)</a:t>
            </a:r>
          </a:p>
          <a:p>
            <a:pPr lvl="2"/>
            <a:r>
              <a:rPr lang="en-US"/>
              <a:t>transaction is persistent (i.e., it exists beyond the developers login session)</a:t>
            </a:r>
          </a:p>
          <a:p>
            <a:pPr lvl="2"/>
            <a:r>
              <a:rPr lang="en-US"/>
              <a:t>transaction may represent group effort with nested transactions</a:t>
            </a:r>
          </a:p>
        </p:txBody>
      </p:sp>
      <p:sp>
        <p:nvSpPr>
          <p:cNvPr id="80899" name="Rectangle 3"/>
          <p:cNvSpPr>
            <a:spLocks noGrp="1" noRot="1" noChangeAspect="1" noChangeArrowheads="1" noTextEdit="1"/>
          </p:cNvSpPr>
          <p:nvPr>
            <p:ph type="sldImg"/>
          </p:nvPr>
        </p:nvSpPr>
        <p:spPr>
          <a:ln cap="flat"/>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body" idx="1"/>
          </p:nvPr>
        </p:nvSpPr>
        <p:spPr>
          <a:noFill/>
          <a:ln w="9525"/>
        </p:spPr>
        <p:txBody>
          <a:bodyPr/>
          <a:lstStyle/>
          <a:p>
            <a:r>
              <a:rPr lang="en-US"/>
              <a:t>Vendor:</a:t>
            </a:r>
          </a:p>
          <a:p>
            <a:pPr lvl="1"/>
            <a:r>
              <a:rPr lang="en-US"/>
              <a:t>SMDS = Software Maintenance and Development Systems</a:t>
            </a:r>
          </a:p>
          <a:p>
            <a:pPr lvl="1"/>
            <a:r>
              <a:rPr lang="en-US"/>
              <a:t>IDE = Interactive Development Environments</a:t>
            </a:r>
          </a:p>
        </p:txBody>
      </p:sp>
      <p:sp>
        <p:nvSpPr>
          <p:cNvPr id="81923" name="Rectangle 3"/>
          <p:cNvSpPr>
            <a:spLocks noGrp="1" noRot="1" noChangeAspect="1" noChangeArrowheads="1" noTextEdit="1"/>
          </p:cNvSpPr>
          <p:nvPr>
            <p:ph type="sldImg"/>
          </p:nvPr>
        </p:nvSpPr>
        <p:spPr>
          <a:ln cap="flat"/>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body" idx="1"/>
          </p:nvPr>
        </p:nvSpPr>
        <p:spPr>
          <a:noFill/>
          <a:ln w="9525"/>
        </p:spPr>
        <p:txBody>
          <a:bodyPr/>
          <a:lstStyle/>
          <a:p>
            <a:r>
              <a:rPr lang="en-US"/>
              <a:t>Ideas from “Software Configuration Management - A Practical Look”</a:t>
            </a:r>
          </a:p>
          <a:p>
            <a:r>
              <a:rPr lang="en-US"/>
              <a:t>CM checks and balances need to be endorsed by management and ratified by workers</a:t>
            </a:r>
          </a:p>
          <a:p>
            <a:pPr lvl="1"/>
            <a:r>
              <a:rPr lang="en-US"/>
              <a:t>need to maintain healthy balance of CM and production.  May not want EVERY action monitored, controlled, etc.</a:t>
            </a:r>
          </a:p>
          <a:p>
            <a:r>
              <a:rPr lang="en-US"/>
              <a:t>Well-defined CCB is vital to proper workings of CM</a:t>
            </a:r>
          </a:p>
          <a:p>
            <a:r>
              <a:rPr lang="en-US"/>
              <a:t>CM necessary during all phases of life cycle, even acceptance testing</a:t>
            </a:r>
          </a:p>
          <a:p>
            <a:pPr lvl="1"/>
            <a:r>
              <a:rPr lang="en-US"/>
              <a:t>tendency to abandon CM during final product stages</a:t>
            </a:r>
          </a:p>
          <a:p>
            <a:r>
              <a:rPr lang="en-US"/>
              <a:t>Balance CM resources</a:t>
            </a:r>
          </a:p>
          <a:p>
            <a:pPr lvl="1"/>
            <a:r>
              <a:rPr lang="en-US"/>
              <a:t>may not have enough $ for full functioning of all CM activities (id, control, audit, status accounting).  Be aware of the function and impact of each within organization and allocated $ to CM activities accordingly</a:t>
            </a:r>
          </a:p>
          <a:p>
            <a:r>
              <a:rPr lang="en-US"/>
              <a:t>Avoid paperwork nightmare</a:t>
            </a:r>
          </a:p>
          <a:p>
            <a:pPr lvl="1"/>
            <a:r>
              <a:rPr lang="en-US"/>
              <a:t>keep paperwork to a minimum.  Agree with customer what paperwork is necessary, extent of CCB minutes, etc.</a:t>
            </a:r>
          </a:p>
        </p:txBody>
      </p:sp>
      <p:sp>
        <p:nvSpPr>
          <p:cNvPr id="82947" name="Rectangle 3"/>
          <p:cNvSpPr>
            <a:spLocks noGrp="1" noRot="1" noChangeAspect="1" noChangeArrowheads="1" noTextEdit="1"/>
          </p:cNvSpPr>
          <p:nvPr>
            <p:ph type="sldImg"/>
          </p:nvPr>
        </p:nvSpPr>
        <p:spPr>
          <a:ln cap="flat"/>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cap="flat"/>
        </p:spPr>
      </p:sp>
      <p:sp>
        <p:nvSpPr>
          <p:cNvPr id="83971" name="Rectangle 3"/>
          <p:cNvSpPr>
            <a:spLocks noGrp="1" noChangeArrowheads="1"/>
          </p:cNvSpPr>
          <p:nvPr>
            <p:ph type="body" idx="1"/>
          </p:nvPr>
        </p:nvSpPr>
        <p:spPr>
          <a:noFill/>
          <a:ln w="9525"/>
        </p:spPr>
        <p:txBody>
          <a:bodyPr/>
          <a:lstStyle/>
          <a:p>
            <a:r>
              <a:rPr lang="en-US"/>
              <a:t>imagine a store that does not know what is in its inventory, that doesn’t know when to re-order stock, that relies on its stock people keep an eye out for new products, that does not know what has been purchased from whom in the past.   Do you think such a store would be successful?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noFill/>
          <a:ln w="9525"/>
        </p:spPr>
        <p:txBody>
          <a:bodyPr/>
          <a:lstStyle/>
          <a:p>
            <a:r>
              <a:rPr lang="en-US"/>
              <a:t>purpose: integrity of products</a:t>
            </a:r>
          </a:p>
          <a:p>
            <a:r>
              <a:rPr lang="en-US"/>
              <a:t>involves</a:t>
            </a:r>
          </a:p>
          <a:p>
            <a:pPr lvl="1"/>
            <a:r>
              <a:rPr lang="en-US"/>
              <a:t>identifying configuration</a:t>
            </a:r>
          </a:p>
          <a:p>
            <a:pPr lvl="1"/>
            <a:r>
              <a:rPr lang="en-US"/>
              <a:t>systematically controlling changes</a:t>
            </a:r>
          </a:p>
          <a:p>
            <a:r>
              <a:rPr lang="en-US"/>
              <a:t>baseline library established</a:t>
            </a:r>
          </a:p>
          <a:p>
            <a:pPr lvl="1"/>
            <a:r>
              <a:rPr lang="en-US"/>
              <a:t>changes to baseline controlled</a:t>
            </a:r>
          </a:p>
        </p:txBody>
      </p:sp>
      <p:sp>
        <p:nvSpPr>
          <p:cNvPr id="51203"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noFill/>
          <a:ln w="9525"/>
        </p:spPr>
        <p:txBody>
          <a:bodyPr/>
          <a:lstStyle/>
          <a:p>
            <a:r>
              <a:rPr lang="en-US"/>
              <a:t>controlling tool</a:t>
            </a:r>
          </a:p>
          <a:p>
            <a:pPr lvl="1"/>
            <a:r>
              <a:rPr lang="en-US"/>
              <a:t>integrity:  changes to one configuration item usually require changes in others.  For instance, a requirements change means spec, design, code and testing changes.  CM helps maintain the integrity of specific items in an atmosphere of change.</a:t>
            </a:r>
          </a:p>
          <a:p>
            <a:pPr lvl="1"/>
            <a:r>
              <a:rPr lang="en-US"/>
              <a:t>evaluating and performing change:  configuration control boards, established under a CM plan, evaluate proposed changes and discrepancy reports, authorize or do not authorize change, and track the implementation of the decision</a:t>
            </a:r>
          </a:p>
          <a:p>
            <a:r>
              <a:rPr lang="en-US"/>
              <a:t>status accounting and auditing</a:t>
            </a:r>
          </a:p>
          <a:p>
            <a:pPr lvl="1"/>
            <a:r>
              <a:rPr lang="en-US"/>
              <a:t>by defining baselines and placing documents and other items under configuration control, CM management provides project leaders and higher management with concrete evidence that a product is being created.  Audits establish what the status of the project is at particular points in time.</a:t>
            </a:r>
          </a:p>
          <a:p>
            <a:r>
              <a:rPr lang="en-US"/>
              <a:t>cost saving</a:t>
            </a:r>
          </a:p>
          <a:p>
            <a:pPr lvl="1"/>
            <a:r>
              <a:rPr lang="en-US"/>
              <a:t>By helping to maintain product integrity, CM reduces overall software development costs.  Cost savings during a particular phases of the life cycle depend on the depth of application of CM.  For instance, controlling individual source code modules costs more than only controlling the fully integrated product, but should result in overall savings due to reduction in side effects from individual changes. </a:t>
            </a:r>
          </a:p>
        </p:txBody>
      </p:sp>
      <p:sp>
        <p:nvSpPr>
          <p:cNvPr id="52227"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noFill/>
          <a:ln w="9525"/>
        </p:spPr>
        <p:txBody>
          <a:bodyPr/>
          <a:lstStyle/>
          <a:p>
            <a:endParaRPr lang="en-US"/>
          </a:p>
        </p:txBody>
      </p:sp>
      <p:sp>
        <p:nvSpPr>
          <p:cNvPr id="53251"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noFill/>
          <a:ln w="9525"/>
        </p:spPr>
        <p:txBody>
          <a:bodyPr/>
          <a:lstStyle/>
          <a:p>
            <a:r>
              <a:rPr lang="en-US"/>
              <a:t>note also that some organizations have specific names for the developmental baselines (preliminary design baseline, critical design  baseline, etc.)</a:t>
            </a:r>
          </a:p>
        </p:txBody>
      </p:sp>
      <p:sp>
        <p:nvSpPr>
          <p:cNvPr id="54275" name="Rectangle 3"/>
          <p:cNvSpPr>
            <a:spLocks noGrp="1" noRot="1" noChangeAspect="1"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noFill/>
          <a:ln w="9525"/>
        </p:spPr>
        <p:txBody>
          <a:bodyPr/>
          <a:lstStyle/>
          <a:p>
            <a:endParaRPr lang="en-US"/>
          </a:p>
        </p:txBody>
      </p:sp>
      <p:sp>
        <p:nvSpPr>
          <p:cNvPr id="55299" name="Rectangle 3"/>
          <p:cNvSpPr>
            <a:spLocks noGrp="1" noRot="1" noChangeAspect="1" noChangeArrowheads="1" noTextEdit="1"/>
          </p:cNvSpPr>
          <p:nvPr>
            <p:ph type="sldImg"/>
          </p:nvPr>
        </p:nvSpPr>
        <p:spPr>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noFill/>
          <a:ln w="9525"/>
        </p:spPr>
        <p:txBody>
          <a:bodyPr/>
          <a:lstStyle/>
          <a:p>
            <a:r>
              <a:rPr lang="en-US"/>
              <a:t>discrepancies:  may be filed by anyone in the production or user organization.  Discrepancy reports are tracked by the CM organization through finally logging, scheduled evaluation by the CCB, and through the disposition process.  </a:t>
            </a:r>
          </a:p>
          <a:p>
            <a:pPr lvl="1"/>
            <a:r>
              <a:rPr lang="en-US"/>
              <a:t>requirements errors:  an error in requirements.  Either the customer or marketing did not fully or clearly express the requirements, or incorrect information was give.</a:t>
            </a:r>
          </a:p>
          <a:p>
            <a:pPr lvl="1"/>
            <a:r>
              <a:rPr lang="en-US"/>
              <a:t>development errors:  a correct requirement was improperly implemented.  Development eeros occur between the time the requirements are baselined and the time the product is turned over to the customer</a:t>
            </a:r>
          </a:p>
          <a:p>
            <a:pPr lvl="1"/>
            <a:r>
              <a:rPr lang="en-US"/>
              <a:t>violations of standards: ...</a:t>
            </a:r>
          </a:p>
        </p:txBody>
      </p:sp>
      <p:sp>
        <p:nvSpPr>
          <p:cNvPr id="56323"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28600"/>
            <a:ext cx="217170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228600"/>
            <a:ext cx="636270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152400" y="1600200"/>
            <a:ext cx="86868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2400" y="4152900"/>
            <a:ext cx="86868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6553200"/>
            <a:ext cx="9144000" cy="304800"/>
          </a:xfrm>
          <a:prstGeom prst="rect">
            <a:avLst/>
          </a:prstGeom>
          <a:solidFill>
            <a:srgbClr val="003399"/>
          </a:solidFill>
          <a:ln w="9525">
            <a:solidFill>
              <a:schemeClr val="tx1"/>
            </a:solidFill>
            <a:miter lim="800000"/>
            <a:headEnd/>
            <a:tailEnd/>
          </a:ln>
          <a:effectLst/>
        </p:spPr>
        <p:txBody>
          <a:bodyPr wrap="none" anchor="ctr"/>
          <a:lstStyle/>
          <a:p>
            <a:pPr algn="r"/>
            <a:endParaRPr lang="en-US" sz="800" b="1">
              <a:solidFill>
                <a:schemeClr val="bg1"/>
              </a:solidFill>
              <a:latin typeface="Verdana" pitchFamily="34" charset="0"/>
            </a:endParaRPr>
          </a:p>
          <a:p>
            <a:pPr algn="r"/>
            <a:r>
              <a:rPr lang="en-US" sz="900" b="1">
                <a:solidFill>
                  <a:schemeClr val="bg1"/>
                </a:solidFill>
                <a:latin typeface="Verdana" pitchFamily="34" charset="0"/>
              </a:rPr>
              <a:t>COMP 6710 Course Notes	Slide 6-</a:t>
            </a:r>
            <a:fld id="{887D6CB8-EA0D-4AD9-8111-AC3D18D15941}" type="slidenum">
              <a:rPr lang="en-US" sz="900" b="1">
                <a:solidFill>
                  <a:schemeClr val="bg1"/>
                </a:solidFill>
                <a:latin typeface="Verdana" pitchFamily="34" charset="0"/>
              </a:rPr>
              <a:pPr algn="r"/>
              <a:t>‹#›</a:t>
            </a:fld>
            <a:endParaRPr lang="en-US" sz="900">
              <a:solidFill>
                <a:schemeClr val="bg1"/>
              </a:solidFill>
            </a:endParaRPr>
          </a:p>
        </p:txBody>
      </p:sp>
      <p:pic>
        <p:nvPicPr>
          <p:cNvPr id="5" name="Picture 8" descr="C:\hendrix\COMP2210\web\draft\images\cse_logo_blue.gif"/>
          <p:cNvPicPr>
            <a:picLocks noChangeAspect="1" noChangeArrowheads="1"/>
          </p:cNvPicPr>
          <p:nvPr userDrawn="1"/>
        </p:nvPicPr>
        <p:blipFill>
          <a:blip r:embed="rId2" cstate="print"/>
          <a:srcRect/>
          <a:stretch>
            <a:fillRect/>
          </a:stretch>
        </p:blipFill>
        <p:spPr bwMode="auto">
          <a:xfrm>
            <a:off x="152400" y="6553200"/>
            <a:ext cx="371475" cy="304800"/>
          </a:xfrm>
          <a:prstGeom prst="rect">
            <a:avLst/>
          </a:prstGeom>
          <a:noFill/>
          <a:ln w="9525">
            <a:noFill/>
            <a:miter lim="800000"/>
            <a:headEnd/>
            <a:tailEnd/>
          </a:ln>
        </p:spPr>
      </p:pic>
      <p:sp>
        <p:nvSpPr>
          <p:cNvPr id="6" name="Text Box 9"/>
          <p:cNvSpPr txBox="1">
            <a:spLocks noChangeArrowheads="1"/>
          </p:cNvSpPr>
          <p:nvPr userDrawn="1"/>
        </p:nvSpPr>
        <p:spPr bwMode="auto">
          <a:xfrm>
            <a:off x="609600" y="6534150"/>
            <a:ext cx="3071813" cy="323850"/>
          </a:xfrm>
          <a:prstGeom prst="rect">
            <a:avLst/>
          </a:prstGeom>
          <a:noFill/>
          <a:ln w="9525">
            <a:noFill/>
            <a:miter lim="800000"/>
            <a:headEnd/>
            <a:tailEnd/>
          </a:ln>
          <a:effectLst/>
        </p:spPr>
        <p:txBody>
          <a:bodyPr wrap="none">
            <a:spAutoFit/>
          </a:bodyPr>
          <a:lstStyle/>
          <a:p>
            <a:pPr>
              <a:lnSpc>
                <a:spcPts val="900"/>
              </a:lnSpc>
              <a:defRPr/>
            </a:pPr>
            <a:r>
              <a:rPr lang="en-US" sz="900" b="1" dirty="0">
                <a:solidFill>
                  <a:schemeClr val="bg1"/>
                </a:solidFill>
                <a:latin typeface="Verdana" pitchFamily="34" charset="0"/>
              </a:rPr>
              <a:t>Auburn University</a:t>
            </a:r>
          </a:p>
          <a:p>
            <a:pPr>
              <a:lnSpc>
                <a:spcPts val="900"/>
              </a:lnSpc>
              <a:defRPr/>
            </a:pPr>
            <a:r>
              <a:rPr lang="en-US" sz="900" b="1" dirty="0">
                <a:solidFill>
                  <a:schemeClr val="bg1"/>
                </a:solidFill>
                <a:latin typeface="Verdana" pitchFamily="34" charset="0"/>
              </a:rPr>
              <a:t>Computer Science and Software Engineering</a:t>
            </a: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400" y="1600200"/>
            <a:ext cx="8686800" cy="4876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1600200"/>
            <a:ext cx="42672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600200"/>
            <a:ext cx="42672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0" name="Group 4"/>
          <p:cNvGrpSpPr>
            <a:grpSpLocks/>
          </p:cNvGrpSpPr>
          <p:nvPr/>
        </p:nvGrpSpPr>
        <p:grpSpPr bwMode="auto">
          <a:xfrm>
            <a:off x="0" y="1428750"/>
            <a:ext cx="9132888" cy="152400"/>
            <a:chOff x="0" y="900"/>
            <a:chExt cx="5753" cy="96"/>
          </a:xfrm>
        </p:grpSpPr>
        <p:sp>
          <p:nvSpPr>
            <p:cNvPr id="1026" name="Rectangle 2"/>
            <p:cNvSpPr>
              <a:spLocks noChangeArrowheads="1"/>
            </p:cNvSpPr>
            <p:nvPr/>
          </p:nvSpPr>
          <p:spPr bwMode="auto">
            <a:xfrm>
              <a:off x="0" y="900"/>
              <a:ext cx="5753" cy="47"/>
            </a:xfrm>
            <a:prstGeom prst="rect">
              <a:avLst/>
            </a:prstGeom>
            <a:gradFill rotWithShape="0">
              <a:gsLst>
                <a:gs pos="0">
                  <a:srgbClr val="EBEBEB">
                    <a:gamma/>
                    <a:shade val="80000"/>
                    <a:invGamma/>
                  </a:srgbClr>
                </a:gs>
                <a:gs pos="50000">
                  <a:srgbClr val="EBEBEB"/>
                </a:gs>
                <a:gs pos="100000">
                  <a:srgbClr val="EBEBEB">
                    <a:gamma/>
                    <a:shade val="80000"/>
                    <a:invGamma/>
                  </a:srgbClr>
                </a:gs>
              </a:gsLst>
              <a:lin ang="0" scaled="1"/>
            </a:gradFill>
            <a:ln w="12700">
              <a:noFill/>
              <a:miter lim="800000"/>
              <a:headEnd/>
              <a:tailEnd/>
            </a:ln>
            <a:effectLst/>
          </p:spPr>
          <p:txBody>
            <a:bodyPr wrap="none" anchor="ctr"/>
            <a:lstStyle/>
            <a:p>
              <a:endParaRPr lang="en-US"/>
            </a:p>
          </p:txBody>
        </p:sp>
        <p:sp>
          <p:nvSpPr>
            <p:cNvPr id="1027" name="Rectangle 3"/>
            <p:cNvSpPr>
              <a:spLocks noChangeArrowheads="1"/>
            </p:cNvSpPr>
            <p:nvPr/>
          </p:nvSpPr>
          <p:spPr bwMode="auto">
            <a:xfrm>
              <a:off x="0" y="972"/>
              <a:ext cx="5753" cy="24"/>
            </a:xfrm>
            <a:prstGeom prst="rect">
              <a:avLst/>
            </a:prstGeom>
            <a:gradFill rotWithShape="0">
              <a:gsLst>
                <a:gs pos="0">
                  <a:srgbClr val="CECECE">
                    <a:gamma/>
                    <a:shade val="60000"/>
                    <a:invGamma/>
                  </a:srgbClr>
                </a:gs>
                <a:gs pos="50000">
                  <a:srgbClr val="CECECE"/>
                </a:gs>
                <a:gs pos="100000">
                  <a:srgbClr val="CECECE">
                    <a:gamma/>
                    <a:shade val="60000"/>
                    <a:invGamma/>
                  </a:srgbClr>
                </a:gs>
              </a:gsLst>
              <a:lin ang="0" scaled="1"/>
            </a:gradFill>
            <a:ln w="12700">
              <a:noFill/>
              <a:miter lim="800000"/>
              <a:headEnd/>
              <a:tailEnd/>
            </a:ln>
            <a:effectLst/>
          </p:spPr>
          <p:txBody>
            <a:bodyPr wrap="none" anchor="ctr"/>
            <a:lstStyle/>
            <a:p>
              <a:endParaRPr lang="en-US"/>
            </a:p>
          </p:txBody>
        </p:sp>
      </p:grpSp>
      <p:sp>
        <p:nvSpPr>
          <p:cNvPr id="2051" name="Rectangle 5"/>
          <p:cNvSpPr>
            <a:spLocks noGrp="1" noChangeArrowheads="1"/>
          </p:cNvSpPr>
          <p:nvPr>
            <p:ph type="body" idx="1"/>
          </p:nvPr>
        </p:nvSpPr>
        <p:spPr bwMode="auto">
          <a:xfrm>
            <a:off x="152400" y="1600200"/>
            <a:ext cx="8686800" cy="4953000"/>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title"/>
          </p:nvPr>
        </p:nvSpPr>
        <p:spPr bwMode="auto">
          <a:xfrm>
            <a:off x="685800" y="228600"/>
            <a:ext cx="7772400" cy="1143000"/>
          </a:xfrm>
          <a:prstGeom prst="rect">
            <a:avLst/>
          </a:prstGeom>
          <a:noFill/>
          <a:ln w="12700">
            <a:noFill/>
            <a:miter lim="800000"/>
            <a:headEnd/>
            <a:tailEnd/>
          </a:ln>
          <a:effectLst/>
        </p:spPr>
        <p:txBody>
          <a:bodyPr vert="horz" wrap="square" lIns="90488" tIns="44450" rIns="90488" bIns="44450" numCol="1" anchor="b" anchorCtr="0" compatLnSpc="1">
            <a:prstTxWarp prst="textNoShape">
              <a:avLst/>
            </a:prstTxWarp>
          </a:bodyPr>
          <a:lstStyle/>
          <a:p>
            <a:pPr lvl="0"/>
            <a:r>
              <a:rPr lang="en-US"/>
              <a:t>Click to edit Master title style</a:t>
            </a:r>
          </a:p>
        </p:txBody>
      </p:sp>
      <p:sp>
        <p:nvSpPr>
          <p:cNvPr id="7" name="Rectangle 7"/>
          <p:cNvSpPr>
            <a:spLocks noChangeArrowheads="1"/>
          </p:cNvSpPr>
          <p:nvPr userDrawn="1"/>
        </p:nvSpPr>
        <p:spPr bwMode="auto">
          <a:xfrm>
            <a:off x="0" y="6553200"/>
            <a:ext cx="9144000" cy="304800"/>
          </a:xfrm>
          <a:prstGeom prst="rect">
            <a:avLst/>
          </a:prstGeom>
          <a:solidFill>
            <a:srgbClr val="003399"/>
          </a:solidFill>
          <a:ln w="9525">
            <a:solidFill>
              <a:schemeClr val="tx1"/>
            </a:solidFill>
            <a:miter lim="800000"/>
            <a:headEnd/>
            <a:tailEnd/>
          </a:ln>
          <a:effectLst/>
        </p:spPr>
        <p:txBody>
          <a:bodyPr wrap="none" anchor="ctr"/>
          <a:lstStyle/>
          <a:p>
            <a:pPr algn="r"/>
            <a:endParaRPr lang="en-US" sz="800" b="1">
              <a:solidFill>
                <a:schemeClr val="bg1"/>
              </a:solidFill>
              <a:latin typeface="Verdana" pitchFamily="34" charset="0"/>
            </a:endParaRPr>
          </a:p>
          <a:p>
            <a:pPr algn="r"/>
            <a:r>
              <a:rPr lang="en-US" sz="900" b="1">
                <a:solidFill>
                  <a:schemeClr val="bg1"/>
                </a:solidFill>
                <a:latin typeface="Verdana" pitchFamily="34" charset="0"/>
              </a:rPr>
              <a:t>COMP 6710 Course Notes   Slide 6-</a:t>
            </a:r>
            <a:fld id="{C115B1D0-7A86-449C-A3AA-C51DE7F176D0}" type="slidenum">
              <a:rPr lang="en-US" sz="900" b="1">
                <a:solidFill>
                  <a:schemeClr val="bg1"/>
                </a:solidFill>
                <a:latin typeface="Verdana" pitchFamily="34" charset="0"/>
              </a:rPr>
              <a:pPr algn="r"/>
              <a:t>‹#›</a:t>
            </a:fld>
            <a:endParaRPr lang="en-US" sz="900">
              <a:solidFill>
                <a:schemeClr val="bg1"/>
              </a:solidFill>
              <a:latin typeface="Times New Roman" pitchFamily="18" charset="0"/>
            </a:endParaRPr>
          </a:p>
        </p:txBody>
      </p:sp>
      <p:pic>
        <p:nvPicPr>
          <p:cNvPr id="2054" name="Picture 8" descr="C:\hendrix\COMP2210\web\draft\images\cse_logo_blue.gif"/>
          <p:cNvPicPr>
            <a:picLocks noChangeAspect="1" noChangeArrowheads="1"/>
          </p:cNvPicPr>
          <p:nvPr userDrawn="1"/>
        </p:nvPicPr>
        <p:blipFill>
          <a:blip r:embed="rId14" cstate="print"/>
          <a:srcRect/>
          <a:stretch>
            <a:fillRect/>
          </a:stretch>
        </p:blipFill>
        <p:spPr bwMode="auto">
          <a:xfrm>
            <a:off x="152400" y="6553200"/>
            <a:ext cx="371475" cy="304800"/>
          </a:xfrm>
          <a:prstGeom prst="rect">
            <a:avLst/>
          </a:prstGeom>
          <a:noFill/>
          <a:ln w="9525">
            <a:noFill/>
            <a:miter lim="800000"/>
            <a:headEnd/>
            <a:tailEnd/>
          </a:ln>
        </p:spPr>
      </p:pic>
      <p:sp>
        <p:nvSpPr>
          <p:cNvPr id="9" name="Text Box 9"/>
          <p:cNvSpPr txBox="1">
            <a:spLocks noChangeArrowheads="1"/>
          </p:cNvSpPr>
          <p:nvPr userDrawn="1"/>
        </p:nvSpPr>
        <p:spPr bwMode="auto">
          <a:xfrm>
            <a:off x="609600" y="6553200"/>
            <a:ext cx="3071813" cy="323850"/>
          </a:xfrm>
          <a:prstGeom prst="rect">
            <a:avLst/>
          </a:prstGeom>
          <a:noFill/>
          <a:ln w="9525">
            <a:noFill/>
            <a:miter lim="800000"/>
            <a:headEnd/>
            <a:tailEnd/>
          </a:ln>
          <a:effectLst/>
        </p:spPr>
        <p:txBody>
          <a:bodyPr>
            <a:spAutoFit/>
          </a:bodyPr>
          <a:lstStyle/>
          <a:p>
            <a:pPr>
              <a:lnSpc>
                <a:spcPts val="900"/>
              </a:lnSpc>
              <a:spcBef>
                <a:spcPts val="400"/>
              </a:spcBef>
              <a:defRPr/>
            </a:pPr>
            <a:r>
              <a:rPr lang="en-US" sz="900" b="1" dirty="0">
                <a:solidFill>
                  <a:schemeClr val="bg1"/>
                </a:solidFill>
                <a:latin typeface="Verdana" pitchFamily="34" charset="0"/>
              </a:rPr>
              <a:t>Auburn University</a:t>
            </a:r>
          </a:p>
          <a:p>
            <a:pPr>
              <a:lnSpc>
                <a:spcPts val="900"/>
              </a:lnSpc>
              <a:defRPr/>
            </a:pPr>
            <a:r>
              <a:rPr lang="en-US" sz="900" b="1" dirty="0">
                <a:solidFill>
                  <a:schemeClr val="bg1"/>
                </a:solidFill>
                <a:latin typeface="Verdana" pitchFamily="34" charset="0"/>
              </a:rPr>
              <a:t>Computer Science and Software Engineering</a:t>
            </a:r>
          </a:p>
        </p:txBody>
      </p:sp>
    </p:spTree>
  </p:cSld>
  <p:clrMap bg1="lt1" tx1="dk1" bg2="lt2" tx2="dk2" accent1="accent1" accent2="accent2" accent3="accent3" accent4="accent4" accent5="accent5" accent6="accent6" hlink="hlink" folHlink="folHlink"/>
  <p:sldLayoutIdLst>
    <p:sldLayoutId id="2147483714" r:id="rId1"/>
    <p:sldLayoutId id="2147483725"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xStyles>
    <p:titleStyle>
      <a:lvl1pPr algn="ctr" rtl="0" eaLnBrk="0" fontAlgn="base" hangingPunct="0">
        <a:spcBef>
          <a:spcPct val="0"/>
        </a:spcBef>
        <a:spcAft>
          <a:spcPct val="0"/>
        </a:spcAft>
        <a:defRPr sz="3600" b="1">
          <a:solidFill>
            <a:schemeClr val="tx1"/>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600" b="1">
          <a:solidFill>
            <a:schemeClr val="tx1"/>
          </a:solidFill>
          <a:effectLst>
            <a:outerShdw blurRad="38100" dist="38100" dir="2700000" algn="tl">
              <a:srgbClr val="C0C0C0"/>
            </a:outerShdw>
          </a:effectLst>
          <a:latin typeface="Book Antiqua" pitchFamily="18" charset="0"/>
        </a:defRPr>
      </a:lvl2pPr>
      <a:lvl3pPr algn="ctr" rtl="0" eaLnBrk="0" fontAlgn="base" hangingPunct="0">
        <a:spcBef>
          <a:spcPct val="0"/>
        </a:spcBef>
        <a:spcAft>
          <a:spcPct val="0"/>
        </a:spcAft>
        <a:defRPr sz="3600" b="1">
          <a:solidFill>
            <a:schemeClr val="tx1"/>
          </a:solidFill>
          <a:effectLst>
            <a:outerShdw blurRad="38100" dist="38100" dir="2700000" algn="tl">
              <a:srgbClr val="C0C0C0"/>
            </a:outerShdw>
          </a:effectLst>
          <a:latin typeface="Book Antiqua" pitchFamily="18" charset="0"/>
        </a:defRPr>
      </a:lvl3pPr>
      <a:lvl4pPr algn="ctr" rtl="0" eaLnBrk="0" fontAlgn="base" hangingPunct="0">
        <a:spcBef>
          <a:spcPct val="0"/>
        </a:spcBef>
        <a:spcAft>
          <a:spcPct val="0"/>
        </a:spcAft>
        <a:defRPr sz="3600" b="1">
          <a:solidFill>
            <a:schemeClr val="tx1"/>
          </a:solidFill>
          <a:effectLst>
            <a:outerShdw blurRad="38100" dist="38100" dir="2700000" algn="tl">
              <a:srgbClr val="C0C0C0"/>
            </a:outerShdw>
          </a:effectLst>
          <a:latin typeface="Book Antiqua" pitchFamily="18" charset="0"/>
        </a:defRPr>
      </a:lvl4pPr>
      <a:lvl5pPr algn="ctr" rtl="0" eaLnBrk="0" fontAlgn="base" hangingPunct="0">
        <a:spcBef>
          <a:spcPct val="0"/>
        </a:spcBef>
        <a:spcAft>
          <a:spcPct val="0"/>
        </a:spcAft>
        <a:defRPr sz="3600" b="1">
          <a:solidFill>
            <a:schemeClr val="tx1"/>
          </a:solidFill>
          <a:effectLst>
            <a:outerShdw blurRad="38100" dist="38100" dir="2700000" algn="tl">
              <a:srgbClr val="C0C0C0"/>
            </a:outerShdw>
          </a:effectLst>
          <a:latin typeface="Book Antiqua" pitchFamily="18" charset="0"/>
        </a:defRPr>
      </a:lvl5pPr>
      <a:lvl6pPr marL="457200" algn="ctr" rtl="0" eaLnBrk="0" fontAlgn="base" hangingPunct="0">
        <a:spcBef>
          <a:spcPct val="0"/>
        </a:spcBef>
        <a:spcAft>
          <a:spcPct val="0"/>
        </a:spcAft>
        <a:defRPr sz="3600" b="1">
          <a:solidFill>
            <a:schemeClr val="tx1"/>
          </a:solidFill>
          <a:effectLst>
            <a:outerShdw blurRad="38100" dist="38100" dir="2700000" algn="tl">
              <a:srgbClr val="C0C0C0"/>
            </a:outerShdw>
          </a:effectLst>
          <a:latin typeface="Book Antiqua" pitchFamily="18" charset="0"/>
        </a:defRPr>
      </a:lvl6pPr>
      <a:lvl7pPr marL="914400" algn="ctr" rtl="0" eaLnBrk="0" fontAlgn="base" hangingPunct="0">
        <a:spcBef>
          <a:spcPct val="0"/>
        </a:spcBef>
        <a:spcAft>
          <a:spcPct val="0"/>
        </a:spcAft>
        <a:defRPr sz="3600" b="1">
          <a:solidFill>
            <a:schemeClr val="tx1"/>
          </a:solidFill>
          <a:effectLst>
            <a:outerShdw blurRad="38100" dist="38100" dir="2700000" algn="tl">
              <a:srgbClr val="C0C0C0"/>
            </a:outerShdw>
          </a:effectLst>
          <a:latin typeface="Book Antiqua" pitchFamily="18" charset="0"/>
        </a:defRPr>
      </a:lvl7pPr>
      <a:lvl8pPr marL="1371600" algn="ctr" rtl="0" eaLnBrk="0" fontAlgn="base" hangingPunct="0">
        <a:spcBef>
          <a:spcPct val="0"/>
        </a:spcBef>
        <a:spcAft>
          <a:spcPct val="0"/>
        </a:spcAft>
        <a:defRPr sz="3600" b="1">
          <a:solidFill>
            <a:schemeClr val="tx1"/>
          </a:solidFill>
          <a:effectLst>
            <a:outerShdw blurRad="38100" dist="38100" dir="2700000" algn="tl">
              <a:srgbClr val="C0C0C0"/>
            </a:outerShdw>
          </a:effectLst>
          <a:latin typeface="Book Antiqua" pitchFamily="18" charset="0"/>
        </a:defRPr>
      </a:lvl8pPr>
      <a:lvl9pPr marL="1828800" algn="ctr" rtl="0" eaLnBrk="0" fontAlgn="base" hangingPunct="0">
        <a:spcBef>
          <a:spcPct val="0"/>
        </a:spcBef>
        <a:spcAft>
          <a:spcPct val="0"/>
        </a:spcAft>
        <a:defRPr sz="3600" b="1">
          <a:solidFill>
            <a:schemeClr val="tx1"/>
          </a:solidFill>
          <a:effectLst>
            <a:outerShdw blurRad="38100" dist="38100" dir="2700000" algn="tl">
              <a:srgbClr val="C0C0C0"/>
            </a:outerShdw>
          </a:effectLst>
          <a:latin typeface="Book Antiqua" pitchFamily="18" charset="0"/>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100000"/>
        <a:buFont typeface="Wingdings" pitchFamily="2" charset="2"/>
        <a:buChar char="ú"/>
        <a:defRPr b="1">
          <a:solidFill>
            <a:schemeClr val="tx1"/>
          </a:solidFill>
          <a:latin typeface="+mn-lt"/>
        </a:defRPr>
      </a:lvl2pPr>
      <a:lvl3pPr marL="1143000" indent="-228600" algn="l" rtl="0" eaLnBrk="0" fontAlgn="base" hangingPunct="0">
        <a:spcBef>
          <a:spcPct val="20000"/>
        </a:spcBef>
        <a:spcAft>
          <a:spcPct val="0"/>
        </a:spcAft>
        <a:buClr>
          <a:schemeClr val="tx1"/>
        </a:buClr>
        <a:buSzPct val="100000"/>
        <a:buFont typeface="Wingdings" pitchFamily="2" charset="2"/>
        <a:buChar char="w"/>
        <a:defRPr b="1">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itchFamily="2" charset="2"/>
        <a:buChar char="Ÿ"/>
        <a:defRPr sz="1400" b="1">
          <a:solidFill>
            <a:schemeClr val="tx1"/>
          </a:solidFill>
          <a:latin typeface="+mn-lt"/>
        </a:defRPr>
      </a:lvl4pPr>
      <a:lvl5pPr marL="2057400" indent="-228600" algn="l" rtl="0" eaLnBrk="0" fontAlgn="base" hangingPunct="0">
        <a:spcBef>
          <a:spcPct val="20000"/>
        </a:spcBef>
        <a:spcAft>
          <a:spcPct val="0"/>
        </a:spcAft>
        <a:buClr>
          <a:schemeClr val="tx1"/>
        </a:buClr>
        <a:buSzPct val="100000"/>
        <a:buFont typeface="Wingdings" pitchFamily="2" charset="2"/>
        <a:buChar char=" "/>
        <a:defRPr sz="1400" b="1">
          <a:solidFill>
            <a:schemeClr val="tx1"/>
          </a:solidFill>
          <a:latin typeface="+mn-lt"/>
        </a:defRPr>
      </a:lvl5pPr>
      <a:lvl6pPr marL="2514600" indent="-228600" algn="l" rtl="0" eaLnBrk="0" fontAlgn="base" hangingPunct="0">
        <a:spcBef>
          <a:spcPct val="20000"/>
        </a:spcBef>
        <a:spcAft>
          <a:spcPct val="0"/>
        </a:spcAft>
        <a:buClr>
          <a:schemeClr val="tx1"/>
        </a:buClr>
        <a:buSzPct val="100000"/>
        <a:buFont typeface="Wingdings" pitchFamily="2" charset="2"/>
        <a:buChar char=" "/>
        <a:defRPr sz="1400" b="1">
          <a:solidFill>
            <a:schemeClr val="tx1"/>
          </a:solidFill>
          <a:latin typeface="+mn-lt"/>
        </a:defRPr>
      </a:lvl6pPr>
      <a:lvl7pPr marL="2971800" indent="-228600" algn="l" rtl="0" eaLnBrk="0" fontAlgn="base" hangingPunct="0">
        <a:spcBef>
          <a:spcPct val="20000"/>
        </a:spcBef>
        <a:spcAft>
          <a:spcPct val="0"/>
        </a:spcAft>
        <a:buClr>
          <a:schemeClr val="tx1"/>
        </a:buClr>
        <a:buSzPct val="100000"/>
        <a:buFont typeface="Wingdings" pitchFamily="2" charset="2"/>
        <a:buChar char=" "/>
        <a:defRPr sz="1400" b="1">
          <a:solidFill>
            <a:schemeClr val="tx1"/>
          </a:solidFill>
          <a:latin typeface="+mn-lt"/>
        </a:defRPr>
      </a:lvl7pPr>
      <a:lvl8pPr marL="3429000" indent="-228600" algn="l" rtl="0" eaLnBrk="0" fontAlgn="base" hangingPunct="0">
        <a:spcBef>
          <a:spcPct val="20000"/>
        </a:spcBef>
        <a:spcAft>
          <a:spcPct val="0"/>
        </a:spcAft>
        <a:buClr>
          <a:schemeClr val="tx1"/>
        </a:buClr>
        <a:buSzPct val="100000"/>
        <a:buFont typeface="Wingdings" pitchFamily="2" charset="2"/>
        <a:buChar char=" "/>
        <a:defRPr sz="1400" b="1">
          <a:solidFill>
            <a:schemeClr val="tx1"/>
          </a:solidFill>
          <a:latin typeface="+mn-lt"/>
        </a:defRPr>
      </a:lvl8pPr>
      <a:lvl9pPr marL="3886200" indent="-228600" algn="l" rtl="0" eaLnBrk="0" fontAlgn="base" hangingPunct="0">
        <a:spcBef>
          <a:spcPct val="20000"/>
        </a:spcBef>
        <a:spcAft>
          <a:spcPct val="0"/>
        </a:spcAft>
        <a:buClr>
          <a:schemeClr val="tx1"/>
        </a:buClr>
        <a:buSzPct val="100000"/>
        <a:buFont typeface="Wingdings" pitchFamily="2" charset="2"/>
        <a:buChar char=" "/>
        <a:defRPr sz="14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txBox="1">
            <a:spLocks noChangeArrowheads="1"/>
          </p:cNvSpPr>
          <p:nvPr/>
        </p:nvSpPr>
        <p:spPr bwMode="auto">
          <a:xfrm>
            <a:off x="228600" y="2057400"/>
            <a:ext cx="8712200" cy="4114800"/>
          </a:xfrm>
          <a:prstGeom prst="rect">
            <a:avLst/>
          </a:prstGeom>
          <a:noFill/>
          <a:ln w="12700">
            <a:noFill/>
            <a:miter lim="800000"/>
            <a:headEnd/>
            <a:tailEnd/>
          </a:ln>
          <a:effectLst/>
        </p:spPr>
        <p:txBody>
          <a:bodyPr lIns="92075" tIns="46038" rIns="92075" bIns="46038" anchor="b"/>
          <a:lstStyle/>
          <a:p>
            <a:pPr algn="ctr"/>
            <a:r>
              <a:rPr lang="en-US">
                <a:effectLst>
                  <a:outerShdw blurRad="38100" dist="38100" dir="2700000" algn="tl">
                    <a:srgbClr val="C0C0C0"/>
                  </a:outerShdw>
                </a:effectLst>
                <a:latin typeface="Arial Black" pitchFamily="34" charset="0"/>
              </a:rPr>
              <a:t>Course Notes Set 6:</a:t>
            </a:r>
            <a:br>
              <a:rPr lang="en-US" sz="3600">
                <a:effectLst>
                  <a:outerShdw blurRad="38100" dist="38100" dir="2700000" algn="tl">
                    <a:srgbClr val="C0C0C0"/>
                  </a:outerShdw>
                </a:effectLst>
                <a:latin typeface="Arial Black" pitchFamily="34" charset="0"/>
              </a:rPr>
            </a:br>
            <a:r>
              <a:rPr lang="en-US" sz="3600">
                <a:effectLst>
                  <a:outerShdw blurRad="38100" dist="38100" dir="2700000" algn="tl">
                    <a:srgbClr val="C0C0C0"/>
                  </a:outerShdw>
                </a:effectLst>
                <a:latin typeface="Arial Black" pitchFamily="34" charset="0"/>
              </a:rPr>
              <a:t>Software Configuration Management</a:t>
            </a:r>
          </a:p>
          <a:p>
            <a:pPr algn="ctr"/>
            <a:endParaRPr lang="en-US" sz="3600">
              <a:effectLst>
                <a:outerShdw blurRad="38100" dist="38100" dir="2700000" algn="tl">
                  <a:srgbClr val="C0C0C0"/>
                </a:outerShdw>
              </a:effectLst>
              <a:latin typeface="Arial Black" pitchFamily="34" charset="0"/>
            </a:endParaRPr>
          </a:p>
          <a:p>
            <a:pPr algn="ctr"/>
            <a:endParaRPr lang="en-US" sz="3600">
              <a:effectLst>
                <a:outerShdw blurRad="38100" dist="38100" dir="2700000" algn="tl">
                  <a:srgbClr val="C0C0C0"/>
                </a:outerShdw>
              </a:effectLst>
              <a:latin typeface="Arial Black" pitchFamily="34" charset="0"/>
            </a:endParaRPr>
          </a:p>
          <a:p>
            <a:pPr algn="ctr"/>
            <a:r>
              <a:rPr lang="en-US" sz="2800"/>
              <a:t>Computer Science and Software Engineering</a:t>
            </a:r>
          </a:p>
          <a:p>
            <a:pPr algn="ctr"/>
            <a:r>
              <a:rPr lang="en-US" sz="2800"/>
              <a:t>Auburn University</a:t>
            </a:r>
          </a:p>
          <a:p>
            <a:pPr algn="ctr"/>
            <a:endParaRPr lang="en-US" sz="3600">
              <a:effectLst>
                <a:outerShdw blurRad="38100" dist="38100" dir="2700000" algn="tl">
                  <a:srgbClr val="C0C0C0"/>
                </a:outerShdw>
              </a:effectLst>
              <a:latin typeface="Arial Black" pitchFamily="34" charset="0"/>
            </a:endParaRPr>
          </a:p>
          <a:p>
            <a:pPr algn="ctr"/>
            <a:endParaRPr lang="en-US" sz="3600">
              <a:effectLst>
                <a:outerShdw blurRad="38100" dist="38100" dir="2700000" algn="tl">
                  <a:srgbClr val="C0C0C0"/>
                </a:outerShdw>
              </a:effectLst>
              <a:latin typeface="Arial Black" pitchFamily="34" charset="0"/>
            </a:endParaRPr>
          </a:p>
        </p:txBody>
      </p:sp>
    </p:spTree>
  </p:cSld>
  <p:clrMapOvr>
    <a:overrideClrMapping bg1="lt1" tx1="dk1" bg2="lt2" tx2="dk2" accent1="accent1" accent2="accent2" accent3="accent3" accent4="accent4" accent5="accent5" accent6="accent6" hlink="hlink" folHlink="folHlink"/>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defRPr/>
            </a:pPr>
            <a:r>
              <a:rPr lang="en-US"/>
              <a:t>Management activities</a:t>
            </a:r>
            <a:br>
              <a:rPr lang="en-US"/>
            </a:br>
            <a:r>
              <a:rPr lang="en-US"/>
              <a:t>CM goals</a:t>
            </a:r>
          </a:p>
        </p:txBody>
      </p:sp>
      <p:sp>
        <p:nvSpPr>
          <p:cNvPr id="13315" name="Rectangle 3"/>
          <p:cNvSpPr>
            <a:spLocks noGrp="1" noChangeArrowheads="1"/>
          </p:cNvSpPr>
          <p:nvPr>
            <p:ph type="body" idx="1"/>
          </p:nvPr>
        </p:nvSpPr>
        <p:spPr>
          <a:noFill/>
        </p:spPr>
        <p:txBody>
          <a:bodyPr/>
          <a:lstStyle/>
          <a:p>
            <a:r>
              <a:rPr lang="en-US"/>
              <a:t>CM activities are planned</a:t>
            </a:r>
          </a:p>
          <a:p>
            <a:r>
              <a:rPr lang="en-US"/>
              <a:t>Configuration items are identified, controlled, and available</a:t>
            </a:r>
          </a:p>
          <a:p>
            <a:r>
              <a:rPr lang="en-US"/>
              <a:t>Changes to configuration items are controlled</a:t>
            </a:r>
          </a:p>
          <a:p>
            <a:r>
              <a:rPr lang="en-US"/>
              <a:t>Affected groups and individuals are informed of status and content of software baselines</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defRPr/>
            </a:pPr>
            <a:r>
              <a:rPr lang="en-US"/>
              <a:t>Management activities</a:t>
            </a:r>
            <a:br>
              <a:rPr lang="en-US"/>
            </a:br>
            <a:r>
              <a:rPr lang="en-US"/>
              <a:t>CM key practices</a:t>
            </a:r>
          </a:p>
        </p:txBody>
      </p:sp>
      <p:sp>
        <p:nvSpPr>
          <p:cNvPr id="14339" name="Rectangle 3"/>
          <p:cNvSpPr>
            <a:spLocks noGrp="1" noChangeArrowheads="1"/>
          </p:cNvSpPr>
          <p:nvPr>
            <p:ph type="body" idx="1"/>
          </p:nvPr>
        </p:nvSpPr>
        <p:spPr>
          <a:noFill/>
        </p:spPr>
        <p:txBody>
          <a:bodyPr/>
          <a:lstStyle/>
          <a:p>
            <a:pPr>
              <a:spcBef>
                <a:spcPct val="10000"/>
              </a:spcBef>
            </a:pPr>
            <a:r>
              <a:rPr lang="en-US" sz="1800"/>
              <a:t>written policy for implementing and conducting CM</a:t>
            </a:r>
          </a:p>
          <a:p>
            <a:pPr>
              <a:spcBef>
                <a:spcPct val="10000"/>
              </a:spcBef>
            </a:pPr>
            <a:r>
              <a:rPr lang="en-US" sz="1800"/>
              <a:t>board exists to manage baseline</a:t>
            </a:r>
          </a:p>
          <a:p>
            <a:pPr>
              <a:spcBef>
                <a:spcPct val="10000"/>
              </a:spcBef>
            </a:pPr>
            <a:r>
              <a:rPr lang="en-US" sz="1800"/>
              <a:t>CM group exists</a:t>
            </a:r>
          </a:p>
          <a:p>
            <a:pPr>
              <a:spcBef>
                <a:spcPct val="10000"/>
              </a:spcBef>
            </a:pPr>
            <a:r>
              <a:rPr lang="en-US" sz="1800"/>
              <a:t>adequate resources for performing CM</a:t>
            </a:r>
          </a:p>
          <a:p>
            <a:pPr>
              <a:spcBef>
                <a:spcPct val="10000"/>
              </a:spcBef>
            </a:pPr>
            <a:r>
              <a:rPr lang="en-US" sz="1800"/>
              <a:t>CM staff trained</a:t>
            </a:r>
          </a:p>
          <a:p>
            <a:pPr>
              <a:spcBef>
                <a:spcPct val="10000"/>
              </a:spcBef>
            </a:pPr>
            <a:r>
              <a:rPr lang="en-US" sz="1800"/>
              <a:t>software engineers oriented to CM activities</a:t>
            </a:r>
          </a:p>
          <a:p>
            <a:pPr>
              <a:spcBef>
                <a:spcPct val="10000"/>
              </a:spcBef>
            </a:pPr>
            <a:r>
              <a:rPr lang="en-US" sz="1800"/>
              <a:t>CM plan prepared </a:t>
            </a:r>
            <a:r>
              <a:rPr lang="en-US" sz="1800" i="1"/>
              <a:t>in accordance with </a:t>
            </a:r>
            <a:r>
              <a:rPr lang="en-US" sz="1800"/>
              <a:t>(iaw) procedure</a:t>
            </a:r>
          </a:p>
          <a:p>
            <a:pPr>
              <a:spcBef>
                <a:spcPct val="10000"/>
              </a:spcBef>
            </a:pPr>
            <a:r>
              <a:rPr lang="en-US" sz="1800"/>
              <a:t>CM library maintains repository of baselines</a:t>
            </a:r>
          </a:p>
          <a:p>
            <a:pPr>
              <a:spcBef>
                <a:spcPct val="10000"/>
              </a:spcBef>
            </a:pPr>
            <a:r>
              <a:rPr lang="en-US" sz="1800"/>
              <a:t>work products placed under CM are identified</a:t>
            </a:r>
          </a:p>
          <a:p>
            <a:pPr>
              <a:spcBef>
                <a:spcPct val="10000"/>
              </a:spcBef>
            </a:pPr>
            <a:r>
              <a:rPr lang="en-US" sz="1800"/>
              <a:t>changes to baseline handled iaw procedure</a:t>
            </a:r>
          </a:p>
          <a:p>
            <a:pPr>
              <a:spcBef>
                <a:spcPct val="10000"/>
              </a:spcBef>
            </a:pPr>
            <a:r>
              <a:rPr lang="en-US" sz="1800"/>
              <a:t>status of configuration items known</a:t>
            </a:r>
          </a:p>
          <a:p>
            <a:pPr>
              <a:spcBef>
                <a:spcPct val="10000"/>
              </a:spcBef>
            </a:pPr>
            <a:r>
              <a:rPr lang="en-US" sz="1800"/>
              <a:t>contents of baseline documented and disseminated</a:t>
            </a:r>
          </a:p>
          <a:p>
            <a:pPr>
              <a:spcBef>
                <a:spcPct val="10000"/>
              </a:spcBef>
            </a:pPr>
            <a:r>
              <a:rPr lang="en-US" sz="1800"/>
              <a:t>baseline audits conducted iaw procedure</a:t>
            </a:r>
          </a:p>
          <a:p>
            <a:pPr>
              <a:spcBef>
                <a:spcPct val="10000"/>
              </a:spcBef>
            </a:pPr>
            <a:r>
              <a:rPr lang="en-US" sz="1800"/>
              <a:t>status of CM activities known</a:t>
            </a:r>
          </a:p>
          <a:p>
            <a:pPr>
              <a:spcBef>
                <a:spcPct val="10000"/>
              </a:spcBef>
            </a:pPr>
            <a:r>
              <a:rPr lang="en-US" sz="1800"/>
              <a:t>CM activities reviewed with management</a:t>
            </a:r>
          </a:p>
          <a:p>
            <a:r>
              <a:rPr lang="en-US" sz="1800"/>
              <a:t>QA audits CM</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defRPr/>
            </a:pPr>
            <a:r>
              <a:rPr lang="en-US"/>
              <a:t>Management activities</a:t>
            </a:r>
            <a:br>
              <a:rPr lang="en-US"/>
            </a:br>
            <a:r>
              <a:rPr lang="en-US"/>
              <a:t>CM plan</a:t>
            </a:r>
          </a:p>
        </p:txBody>
      </p:sp>
      <p:sp>
        <p:nvSpPr>
          <p:cNvPr id="15363" name="Rectangle 3"/>
          <p:cNvSpPr>
            <a:spLocks noGrp="1" noChangeArrowheads="1"/>
          </p:cNvSpPr>
          <p:nvPr>
            <p:ph type="body" idx="1"/>
          </p:nvPr>
        </p:nvSpPr>
        <p:spPr>
          <a:noFill/>
        </p:spPr>
        <p:txBody>
          <a:bodyPr/>
          <a:lstStyle/>
          <a:p>
            <a:r>
              <a:rPr lang="en-US"/>
              <a:t>CM plan (see ANSI/IEEE Standard 828-1983)</a:t>
            </a:r>
          </a:p>
          <a:p>
            <a:pPr lvl="1"/>
            <a:r>
              <a:rPr lang="en-US"/>
              <a:t>organizational responsibilities for CM</a:t>
            </a:r>
          </a:p>
          <a:p>
            <a:pPr lvl="1"/>
            <a:r>
              <a:rPr lang="en-US"/>
              <a:t>relationships between CM and QA and software production groups</a:t>
            </a:r>
          </a:p>
          <a:p>
            <a:pPr lvl="1"/>
            <a:r>
              <a:rPr lang="en-US"/>
              <a:t>responsibilities of users and software production groups for CM</a:t>
            </a:r>
          </a:p>
          <a:p>
            <a:pPr lvl="1"/>
            <a:r>
              <a:rPr lang="en-US"/>
              <a:t>structure, responsibility of Configuration Control Board</a:t>
            </a:r>
          </a:p>
          <a:p>
            <a:pPr lvl="1"/>
            <a:r>
              <a:rPr lang="en-US"/>
              <a:t>CM milestones (e.g., establishment of CCB, baseline milestones, audit milestones, etc.)</a:t>
            </a:r>
          </a:p>
          <a:p>
            <a:pPr lvl="1"/>
            <a:r>
              <a:rPr lang="en-US"/>
              <a:t>procedures for CM activities:  configuration identification, control, audits, status accounting</a:t>
            </a:r>
          </a:p>
          <a:p>
            <a:pPr lvl="1"/>
            <a:r>
              <a:rPr lang="en-US"/>
              <a:t>CM policies</a:t>
            </a:r>
          </a:p>
          <a:p>
            <a:pPr lvl="2">
              <a:lnSpc>
                <a:spcPct val="60000"/>
              </a:lnSpc>
            </a:pPr>
            <a:r>
              <a:rPr lang="en-US" sz="1600"/>
              <a:t>program and module naming conventions</a:t>
            </a:r>
          </a:p>
          <a:p>
            <a:pPr lvl="2">
              <a:lnSpc>
                <a:spcPct val="60000"/>
              </a:lnSpc>
            </a:pPr>
            <a:r>
              <a:rPr lang="en-US" sz="1600"/>
              <a:t>version level designations</a:t>
            </a:r>
          </a:p>
          <a:p>
            <a:pPr lvl="2">
              <a:lnSpc>
                <a:spcPct val="60000"/>
              </a:lnSpc>
            </a:pPr>
            <a:r>
              <a:rPr lang="en-US" sz="1600"/>
              <a:t>configuration item identification methods</a:t>
            </a:r>
          </a:p>
          <a:p>
            <a:pPr lvl="2">
              <a:lnSpc>
                <a:spcPct val="60000"/>
              </a:lnSpc>
            </a:pPr>
            <a:r>
              <a:rPr lang="en-US" sz="1600"/>
              <a:t>baseline release process</a:t>
            </a:r>
          </a:p>
          <a:p>
            <a:pPr lvl="2">
              <a:lnSpc>
                <a:spcPct val="60000"/>
              </a:lnSpc>
            </a:pPr>
            <a:r>
              <a:rPr lang="en-US" sz="1600"/>
              <a:t>baseline acceptance process</a:t>
            </a:r>
          </a:p>
          <a:p>
            <a:pPr lvl="2">
              <a:lnSpc>
                <a:spcPct val="60000"/>
              </a:lnSpc>
            </a:pPr>
            <a:r>
              <a:rPr lang="en-US" sz="1600"/>
              <a:t>processing of problem reports, change requests</a:t>
            </a:r>
          </a:p>
          <a:p>
            <a:pPr lvl="2">
              <a:lnSpc>
                <a:spcPct val="60000"/>
              </a:lnSpc>
            </a:pPr>
            <a:r>
              <a:rPr lang="en-US" sz="1600"/>
              <a:t>structure and operation of configuration boards</a:t>
            </a:r>
          </a:p>
          <a:p>
            <a:pPr lvl="2">
              <a:lnSpc>
                <a:spcPct val="60000"/>
              </a:lnSpc>
            </a:pPr>
            <a:r>
              <a:rPr lang="en-US" sz="1600"/>
              <a:t>configuration item repository submission procedures, operation</a:t>
            </a:r>
          </a:p>
          <a:p>
            <a:pPr lvl="2">
              <a:lnSpc>
                <a:spcPct val="60000"/>
              </a:lnSpc>
            </a:pPr>
            <a:r>
              <a:rPr lang="en-US" sz="1600"/>
              <a:t>auditing procedures</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defRPr/>
            </a:pPr>
            <a:r>
              <a:rPr lang="en-US"/>
              <a:t>Management activities</a:t>
            </a:r>
            <a:br>
              <a:rPr lang="en-US"/>
            </a:br>
            <a:r>
              <a:rPr lang="en-US"/>
              <a:t>People</a:t>
            </a:r>
          </a:p>
        </p:txBody>
      </p:sp>
      <p:sp>
        <p:nvSpPr>
          <p:cNvPr id="16387" name="Rectangle 3"/>
          <p:cNvSpPr>
            <a:spLocks noGrp="1" noChangeArrowheads="1"/>
          </p:cNvSpPr>
          <p:nvPr>
            <p:ph type="body" idx="1"/>
          </p:nvPr>
        </p:nvSpPr>
        <p:spPr>
          <a:noFill/>
        </p:spPr>
        <p:txBody>
          <a:bodyPr/>
          <a:lstStyle/>
          <a:p>
            <a:pPr marL="2065338" indent="-2065338">
              <a:spcBef>
                <a:spcPct val="60000"/>
              </a:spcBef>
              <a:buFont typeface="Wingdings" pitchFamily="2" charset="2"/>
              <a:buNone/>
              <a:tabLst>
                <a:tab pos="2060575" algn="l"/>
                <a:tab pos="2284413" algn="l"/>
              </a:tabLst>
            </a:pPr>
            <a:r>
              <a:rPr lang="en-US" sz="1800" u="sng"/>
              <a:t>Function	Personnel qualifications</a:t>
            </a:r>
          </a:p>
          <a:p>
            <a:pPr marL="2065338" indent="-2065338">
              <a:spcBef>
                <a:spcPct val="60000"/>
              </a:spcBef>
              <a:buFont typeface="Wingdings" pitchFamily="2" charset="2"/>
              <a:buNone/>
              <a:tabLst>
                <a:tab pos="2060575" algn="l"/>
                <a:tab pos="2284413" algn="l"/>
              </a:tabLst>
            </a:pPr>
            <a:r>
              <a:rPr lang="en-US" sz="1800" b="0"/>
              <a:t>Identification	-	ability to see partitions</a:t>
            </a:r>
            <a:br>
              <a:rPr lang="en-US" sz="1800" b="0"/>
            </a:br>
            <a:r>
              <a:rPr lang="en-US" sz="1800" b="0"/>
              <a:t>-	ability to see relationships</a:t>
            </a:r>
            <a:br>
              <a:rPr lang="en-US" sz="1800" b="0"/>
            </a:br>
            <a:r>
              <a:rPr lang="en-US" sz="1800" b="0"/>
              <a:t>- 	some technical ability (systems engineering, programming)</a:t>
            </a:r>
          </a:p>
          <a:p>
            <a:pPr marL="2065338" indent="-2065338">
              <a:spcBef>
                <a:spcPct val="60000"/>
              </a:spcBef>
              <a:buFont typeface="Wingdings" pitchFamily="2" charset="2"/>
              <a:buNone/>
              <a:tabLst>
                <a:tab pos="2060575" algn="l"/>
                <a:tab pos="2284413" algn="l"/>
              </a:tabLst>
            </a:pPr>
            <a:r>
              <a:rPr lang="en-US" sz="1800" b="0"/>
              <a:t>Control	-	ability to evaluate benefits vs costs</a:t>
            </a:r>
            <a:br>
              <a:rPr lang="en-US" sz="1800" b="0"/>
            </a:br>
            <a:r>
              <a:rPr lang="en-US" sz="1800" b="0"/>
              <a:t>-	system viewpoint (technical/managerial, user/seller, etc.)</a:t>
            </a:r>
            <a:br>
              <a:rPr lang="en-US" sz="1800" b="0"/>
            </a:br>
            <a:r>
              <a:rPr lang="en-US" sz="1800" b="0"/>
              <a:t>-	appreciation of what is involved in software change</a:t>
            </a:r>
          </a:p>
          <a:p>
            <a:pPr marL="2065338" indent="-2065338">
              <a:spcBef>
                <a:spcPct val="60000"/>
              </a:spcBef>
              <a:buFont typeface="Wingdings" pitchFamily="2" charset="2"/>
              <a:buNone/>
              <a:tabLst>
                <a:tab pos="2060575" algn="l"/>
                <a:tab pos="2284413" algn="l"/>
              </a:tabLst>
            </a:pPr>
            <a:r>
              <a:rPr lang="en-US" sz="1800" b="0"/>
              <a:t>Auditing	-	extreme attention to detail</a:t>
            </a:r>
            <a:br>
              <a:rPr lang="en-US" sz="1800" b="0"/>
            </a:br>
            <a:r>
              <a:rPr lang="en-US" sz="1800" b="0"/>
              <a:t>-	ability to see congruence</a:t>
            </a:r>
            <a:br>
              <a:rPr lang="en-US" sz="1800" b="0"/>
            </a:br>
            <a:r>
              <a:rPr lang="en-US" sz="1800" b="0"/>
              <a:t>-	ability to perceive what is missing</a:t>
            </a:r>
            <a:br>
              <a:rPr lang="en-US" sz="1800" b="0"/>
            </a:br>
            <a:r>
              <a:rPr lang="en-US" sz="1800" b="0"/>
              <a:t>-	extensive experience with technical applications, 			software engineering</a:t>
            </a:r>
          </a:p>
          <a:p>
            <a:pPr marL="2065338" indent="-2065338">
              <a:spcBef>
                <a:spcPct val="60000"/>
              </a:spcBef>
              <a:buFont typeface="Wingdings" pitchFamily="2" charset="2"/>
              <a:buNone/>
              <a:tabLst>
                <a:tab pos="2060575" algn="l"/>
                <a:tab pos="2284413" algn="l"/>
              </a:tabLst>
            </a:pPr>
            <a:r>
              <a:rPr lang="en-US" sz="1800" b="0"/>
              <a:t>Status Accounting	-	ability to take notes and record data</a:t>
            </a:r>
            <a:br>
              <a:rPr lang="en-US" sz="1800" b="0"/>
            </a:br>
            <a:r>
              <a:rPr lang="en-US" sz="1800" b="0"/>
              <a:t>-	ability to organize data</a:t>
            </a:r>
            <a:br>
              <a:rPr lang="en-US" sz="1800" b="0"/>
            </a:br>
            <a:r>
              <a:rPr lang="en-US" sz="1800" b="0"/>
              <a:t>-	some technical familiarity</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defRPr/>
            </a:pPr>
            <a:r>
              <a:rPr lang="en-US" dirty="0">
                <a:solidFill>
                  <a:srgbClr val="FF0000"/>
                </a:solidFill>
              </a:rPr>
              <a:t>CM activities</a:t>
            </a:r>
          </a:p>
        </p:txBody>
      </p:sp>
      <p:grpSp>
        <p:nvGrpSpPr>
          <p:cNvPr id="17411" name="Group 7"/>
          <p:cNvGrpSpPr>
            <a:grpSpLocks/>
          </p:cNvGrpSpPr>
          <p:nvPr/>
        </p:nvGrpSpPr>
        <p:grpSpPr bwMode="auto">
          <a:xfrm>
            <a:off x="2971800" y="2901950"/>
            <a:ext cx="2362200" cy="2120900"/>
            <a:chOff x="1872" y="1828"/>
            <a:chExt cx="1488" cy="1336"/>
          </a:xfrm>
        </p:grpSpPr>
        <p:sp>
          <p:nvSpPr>
            <p:cNvPr id="17422" name="Rectangle 3"/>
            <p:cNvSpPr>
              <a:spLocks noChangeArrowheads="1"/>
            </p:cNvSpPr>
            <p:nvPr/>
          </p:nvSpPr>
          <p:spPr bwMode="auto">
            <a:xfrm>
              <a:off x="1876" y="1828"/>
              <a:ext cx="1480" cy="1336"/>
            </a:xfrm>
            <a:prstGeom prst="rect">
              <a:avLst/>
            </a:prstGeom>
            <a:noFill/>
            <a:ln w="12700">
              <a:solidFill>
                <a:schemeClr val="tx1"/>
              </a:solidFill>
              <a:miter lim="800000"/>
              <a:headEnd/>
              <a:tailEnd/>
            </a:ln>
          </p:spPr>
          <p:txBody>
            <a:bodyPr wrap="none" lIns="90488" tIns="44450" rIns="90488" bIns="44450" anchor="ctr"/>
            <a:lstStyle/>
            <a:p>
              <a:pPr algn="ctr">
                <a:lnSpc>
                  <a:spcPct val="150000"/>
                </a:lnSpc>
              </a:pPr>
              <a:r>
                <a:rPr lang="en-US" sz="2000"/>
                <a:t>Identification</a:t>
              </a:r>
            </a:p>
            <a:p>
              <a:pPr algn="ctr">
                <a:lnSpc>
                  <a:spcPct val="150000"/>
                </a:lnSpc>
              </a:pPr>
              <a:r>
                <a:rPr lang="en-US" sz="2000"/>
                <a:t>Control</a:t>
              </a:r>
            </a:p>
            <a:p>
              <a:pPr algn="ctr">
                <a:lnSpc>
                  <a:spcPct val="150000"/>
                </a:lnSpc>
              </a:pPr>
              <a:r>
                <a:rPr lang="en-US" sz="2000"/>
                <a:t>Auditing</a:t>
              </a:r>
            </a:p>
            <a:p>
              <a:pPr algn="ctr">
                <a:lnSpc>
                  <a:spcPct val="150000"/>
                </a:lnSpc>
              </a:pPr>
              <a:r>
                <a:rPr lang="en-US" sz="2000"/>
                <a:t>Status Accounting</a:t>
              </a:r>
            </a:p>
          </p:txBody>
        </p:sp>
        <p:sp>
          <p:nvSpPr>
            <p:cNvPr id="17423" name="Line 4"/>
            <p:cNvSpPr>
              <a:spLocks noChangeShapeType="1"/>
            </p:cNvSpPr>
            <p:nvPr/>
          </p:nvSpPr>
          <p:spPr bwMode="auto">
            <a:xfrm>
              <a:off x="1872" y="2160"/>
              <a:ext cx="1488" cy="0"/>
            </a:xfrm>
            <a:prstGeom prst="line">
              <a:avLst/>
            </a:prstGeom>
            <a:noFill/>
            <a:ln w="12700">
              <a:solidFill>
                <a:schemeClr val="tx1"/>
              </a:solidFill>
              <a:round/>
              <a:headEnd/>
              <a:tailEnd/>
            </a:ln>
          </p:spPr>
          <p:txBody>
            <a:bodyPr/>
            <a:lstStyle/>
            <a:p>
              <a:endParaRPr lang="en-US"/>
            </a:p>
          </p:txBody>
        </p:sp>
        <p:sp>
          <p:nvSpPr>
            <p:cNvPr id="17424" name="Line 5"/>
            <p:cNvSpPr>
              <a:spLocks noChangeShapeType="1"/>
            </p:cNvSpPr>
            <p:nvPr/>
          </p:nvSpPr>
          <p:spPr bwMode="auto">
            <a:xfrm>
              <a:off x="1872" y="2496"/>
              <a:ext cx="1488" cy="0"/>
            </a:xfrm>
            <a:prstGeom prst="line">
              <a:avLst/>
            </a:prstGeom>
            <a:noFill/>
            <a:ln w="12700">
              <a:solidFill>
                <a:schemeClr val="tx1"/>
              </a:solidFill>
              <a:round/>
              <a:headEnd/>
              <a:tailEnd/>
            </a:ln>
          </p:spPr>
          <p:txBody>
            <a:bodyPr/>
            <a:lstStyle/>
            <a:p>
              <a:endParaRPr lang="en-US"/>
            </a:p>
          </p:txBody>
        </p:sp>
        <p:sp>
          <p:nvSpPr>
            <p:cNvPr id="17425" name="Line 6"/>
            <p:cNvSpPr>
              <a:spLocks noChangeShapeType="1"/>
            </p:cNvSpPr>
            <p:nvPr/>
          </p:nvSpPr>
          <p:spPr bwMode="auto">
            <a:xfrm>
              <a:off x="1872" y="2832"/>
              <a:ext cx="1488" cy="0"/>
            </a:xfrm>
            <a:prstGeom prst="line">
              <a:avLst/>
            </a:prstGeom>
            <a:noFill/>
            <a:ln w="12700">
              <a:solidFill>
                <a:schemeClr val="tx1"/>
              </a:solidFill>
              <a:round/>
              <a:headEnd/>
              <a:tailEnd/>
            </a:ln>
          </p:spPr>
          <p:txBody>
            <a:bodyPr/>
            <a:lstStyle/>
            <a:p>
              <a:endParaRPr lang="en-US"/>
            </a:p>
          </p:txBody>
        </p:sp>
      </p:grpSp>
      <p:sp>
        <p:nvSpPr>
          <p:cNvPr id="17412" name="Rectangle 8"/>
          <p:cNvSpPr>
            <a:spLocks noChangeArrowheads="1"/>
          </p:cNvSpPr>
          <p:nvPr/>
        </p:nvSpPr>
        <p:spPr bwMode="auto">
          <a:xfrm>
            <a:off x="0" y="2286000"/>
            <a:ext cx="2447925" cy="3270250"/>
          </a:xfrm>
          <a:prstGeom prst="rect">
            <a:avLst/>
          </a:prstGeom>
          <a:noFill/>
          <a:ln w="12700">
            <a:noFill/>
            <a:miter lim="800000"/>
            <a:headEnd/>
            <a:tailEnd/>
          </a:ln>
        </p:spPr>
        <p:txBody>
          <a:bodyPr lIns="90488" tIns="44450" rIns="90488" bIns="44450">
            <a:spAutoFit/>
          </a:bodyPr>
          <a:lstStyle/>
          <a:p>
            <a:pPr marL="223838" indent="-223838">
              <a:spcBef>
                <a:spcPct val="100000"/>
              </a:spcBef>
              <a:buSzPct val="100000"/>
              <a:buFontTx/>
              <a:buChar char="•"/>
            </a:pPr>
            <a:r>
              <a:rPr lang="en-US" sz="1600"/>
              <a:t>What is my system configuration?</a:t>
            </a:r>
          </a:p>
          <a:p>
            <a:pPr marL="223838" indent="-223838">
              <a:spcBef>
                <a:spcPct val="100000"/>
              </a:spcBef>
              <a:buSzPct val="100000"/>
              <a:buFontTx/>
              <a:buChar char="•"/>
            </a:pPr>
            <a:r>
              <a:rPr lang="en-US" sz="1600"/>
              <a:t>How do I control changes to my configuration?</a:t>
            </a:r>
          </a:p>
          <a:p>
            <a:pPr marL="223838" indent="-223838">
              <a:spcBef>
                <a:spcPct val="100000"/>
              </a:spcBef>
              <a:buSzPct val="100000"/>
              <a:buFontTx/>
              <a:buChar char="•"/>
            </a:pPr>
            <a:r>
              <a:rPr lang="en-US" sz="1600"/>
              <a:t>Does the system I am building satisfy the stated needs?</a:t>
            </a:r>
          </a:p>
          <a:p>
            <a:pPr marL="223838" indent="-223838">
              <a:spcBef>
                <a:spcPct val="100000"/>
              </a:spcBef>
              <a:buSzPct val="100000"/>
              <a:buFontTx/>
              <a:buChar char="•"/>
            </a:pPr>
            <a:r>
              <a:rPr lang="en-US" sz="1600"/>
              <a:t>What changes have I made to my system?</a:t>
            </a:r>
          </a:p>
        </p:txBody>
      </p:sp>
      <p:sp>
        <p:nvSpPr>
          <p:cNvPr id="17413" name="Rectangle 9"/>
          <p:cNvSpPr>
            <a:spLocks noChangeArrowheads="1"/>
          </p:cNvSpPr>
          <p:nvPr/>
        </p:nvSpPr>
        <p:spPr bwMode="auto">
          <a:xfrm>
            <a:off x="6019800" y="1752600"/>
            <a:ext cx="3057525" cy="4737100"/>
          </a:xfrm>
          <a:prstGeom prst="rect">
            <a:avLst/>
          </a:prstGeom>
          <a:noFill/>
          <a:ln w="12700">
            <a:noFill/>
            <a:miter lim="800000"/>
            <a:headEnd/>
            <a:tailEnd/>
          </a:ln>
        </p:spPr>
        <p:txBody>
          <a:bodyPr lIns="90488" tIns="44450" rIns="90488" bIns="44450">
            <a:spAutoFit/>
          </a:bodyPr>
          <a:lstStyle/>
          <a:p>
            <a:pPr marL="223838" indent="-223838">
              <a:spcBef>
                <a:spcPct val="100000"/>
              </a:spcBef>
              <a:buSzPct val="100000"/>
              <a:buFontTx/>
              <a:buChar char="•"/>
            </a:pPr>
            <a:r>
              <a:rPr lang="en-US" sz="1600"/>
              <a:t>Your system configuration consists of item</a:t>
            </a:r>
            <a:r>
              <a:rPr lang="en-US" sz="1600" baseline="-25000"/>
              <a:t>1</a:t>
            </a:r>
            <a:r>
              <a:rPr lang="en-US" sz="1600"/>
              <a:t>, ..., item</a:t>
            </a:r>
            <a:r>
              <a:rPr lang="en-US" sz="1600" baseline="-25000"/>
              <a:t>n</a:t>
            </a:r>
            <a:endParaRPr lang="en-US" sz="1600"/>
          </a:p>
          <a:p>
            <a:pPr marL="223838" indent="-223838">
              <a:spcBef>
                <a:spcPct val="100000"/>
              </a:spcBef>
              <a:buSzPct val="100000"/>
              <a:buFontTx/>
              <a:buChar char="•"/>
            </a:pPr>
            <a:r>
              <a:rPr lang="en-US" sz="1600"/>
              <a:t>The steps in processing changes that affect your configuration are step</a:t>
            </a:r>
            <a:r>
              <a:rPr lang="en-US" sz="1600" baseline="-25000"/>
              <a:t>1</a:t>
            </a:r>
            <a:r>
              <a:rPr lang="en-US" sz="1600"/>
              <a:t>, ..., step</a:t>
            </a:r>
            <a:r>
              <a:rPr lang="en-US" sz="1600" baseline="-25000"/>
              <a:t>m</a:t>
            </a:r>
          </a:p>
          <a:p>
            <a:pPr marL="223838" indent="-223838">
              <a:spcBef>
                <a:spcPct val="100000"/>
              </a:spcBef>
              <a:buSzPct val="100000"/>
              <a:buFontTx/>
              <a:buChar char="•"/>
            </a:pPr>
            <a:r>
              <a:rPr lang="en-US" sz="1600"/>
              <a:t>Your system as currently built differs from stated needs as follows: difference</a:t>
            </a:r>
            <a:r>
              <a:rPr lang="en-US" sz="1600" baseline="-25000"/>
              <a:t>1</a:t>
            </a:r>
            <a:r>
              <a:rPr lang="en-US" sz="1600"/>
              <a:t>, ..., difference</a:t>
            </a:r>
            <a:r>
              <a:rPr lang="en-US" sz="1600" baseline="-25000"/>
              <a:t>k</a:t>
            </a:r>
            <a:endParaRPr lang="en-US" sz="1600"/>
          </a:p>
          <a:p>
            <a:pPr marL="223838" indent="-223838">
              <a:spcBef>
                <a:spcPct val="100000"/>
              </a:spcBef>
              <a:buSzPct val="100000"/>
              <a:buFontTx/>
              <a:buChar char="•"/>
            </a:pPr>
            <a:r>
              <a:rPr lang="en-US" sz="1600"/>
              <a:t>Your system configuration and related changes are (item</a:t>
            </a:r>
            <a:r>
              <a:rPr lang="en-US" sz="1600" baseline="-25000"/>
              <a:t>1</a:t>
            </a:r>
            <a:r>
              <a:rPr lang="en-US" sz="1600"/>
              <a:t>, ..., item</a:t>
            </a:r>
            <a:r>
              <a:rPr lang="en-US" sz="1600" baseline="-25000"/>
              <a:t>w</a:t>
            </a:r>
            <a:r>
              <a:rPr lang="en-US" sz="1600"/>
              <a:t>) + (change</a:t>
            </a:r>
            <a:r>
              <a:rPr lang="en-US" sz="1600" baseline="-25000"/>
              <a:t>1</a:t>
            </a:r>
            <a:r>
              <a:rPr lang="en-US" sz="1600"/>
              <a:t>, ..., change</a:t>
            </a:r>
            <a:r>
              <a:rPr lang="en-US" sz="1600" baseline="-25000"/>
              <a:t>x</a:t>
            </a:r>
            <a:r>
              <a:rPr lang="en-US" sz="1600"/>
              <a:t>) + (pending change</a:t>
            </a:r>
            <a:r>
              <a:rPr lang="en-US" sz="1600" baseline="-25000"/>
              <a:t>1</a:t>
            </a:r>
            <a:r>
              <a:rPr lang="en-US" sz="1600"/>
              <a:t>, ..., pending change</a:t>
            </a:r>
            <a:r>
              <a:rPr lang="en-US" sz="1600" baseline="-25000"/>
              <a:t>y</a:t>
            </a:r>
            <a:r>
              <a:rPr lang="en-US" sz="1600"/>
              <a:t>)</a:t>
            </a:r>
          </a:p>
        </p:txBody>
      </p:sp>
      <p:sp>
        <p:nvSpPr>
          <p:cNvPr id="17414" name="Line 10"/>
          <p:cNvSpPr>
            <a:spLocks noChangeShapeType="1"/>
          </p:cNvSpPr>
          <p:nvPr/>
        </p:nvSpPr>
        <p:spPr bwMode="auto">
          <a:xfrm>
            <a:off x="1752600" y="2667000"/>
            <a:ext cx="1143000" cy="457200"/>
          </a:xfrm>
          <a:prstGeom prst="line">
            <a:avLst/>
          </a:prstGeom>
          <a:noFill/>
          <a:ln w="12700">
            <a:solidFill>
              <a:schemeClr val="tx1"/>
            </a:solidFill>
            <a:round/>
            <a:headEnd/>
            <a:tailEnd type="triangle" w="med" len="med"/>
          </a:ln>
        </p:spPr>
        <p:txBody>
          <a:bodyPr/>
          <a:lstStyle/>
          <a:p>
            <a:endParaRPr lang="en-US"/>
          </a:p>
        </p:txBody>
      </p:sp>
      <p:sp>
        <p:nvSpPr>
          <p:cNvPr id="17415" name="Line 11"/>
          <p:cNvSpPr>
            <a:spLocks noChangeShapeType="1"/>
          </p:cNvSpPr>
          <p:nvPr/>
        </p:nvSpPr>
        <p:spPr bwMode="auto">
          <a:xfrm>
            <a:off x="1828800" y="3429000"/>
            <a:ext cx="1066800" cy="304800"/>
          </a:xfrm>
          <a:prstGeom prst="line">
            <a:avLst/>
          </a:prstGeom>
          <a:noFill/>
          <a:ln w="12700">
            <a:solidFill>
              <a:schemeClr val="tx1"/>
            </a:solidFill>
            <a:round/>
            <a:headEnd/>
            <a:tailEnd type="triangle" w="med" len="med"/>
          </a:ln>
        </p:spPr>
        <p:txBody>
          <a:bodyPr/>
          <a:lstStyle/>
          <a:p>
            <a:endParaRPr lang="en-US"/>
          </a:p>
        </p:txBody>
      </p:sp>
      <p:sp>
        <p:nvSpPr>
          <p:cNvPr id="17416" name="Line 12"/>
          <p:cNvSpPr>
            <a:spLocks noChangeShapeType="1"/>
          </p:cNvSpPr>
          <p:nvPr/>
        </p:nvSpPr>
        <p:spPr bwMode="auto">
          <a:xfrm flipV="1">
            <a:off x="2133600" y="4267200"/>
            <a:ext cx="762000" cy="228600"/>
          </a:xfrm>
          <a:prstGeom prst="line">
            <a:avLst/>
          </a:prstGeom>
          <a:noFill/>
          <a:ln w="12700">
            <a:solidFill>
              <a:schemeClr val="tx1"/>
            </a:solidFill>
            <a:round/>
            <a:headEnd/>
            <a:tailEnd type="triangle" w="med" len="med"/>
          </a:ln>
        </p:spPr>
        <p:txBody>
          <a:bodyPr/>
          <a:lstStyle/>
          <a:p>
            <a:endParaRPr lang="en-US"/>
          </a:p>
        </p:txBody>
      </p:sp>
      <p:sp>
        <p:nvSpPr>
          <p:cNvPr id="17417" name="Line 13"/>
          <p:cNvSpPr>
            <a:spLocks noChangeShapeType="1"/>
          </p:cNvSpPr>
          <p:nvPr/>
        </p:nvSpPr>
        <p:spPr bwMode="auto">
          <a:xfrm flipV="1">
            <a:off x="2362200" y="4876800"/>
            <a:ext cx="457200" cy="457200"/>
          </a:xfrm>
          <a:prstGeom prst="line">
            <a:avLst/>
          </a:prstGeom>
          <a:noFill/>
          <a:ln w="12700">
            <a:solidFill>
              <a:schemeClr val="tx1"/>
            </a:solidFill>
            <a:round/>
            <a:headEnd/>
            <a:tailEnd type="triangle" w="med" len="med"/>
          </a:ln>
        </p:spPr>
        <p:txBody>
          <a:bodyPr/>
          <a:lstStyle/>
          <a:p>
            <a:endParaRPr lang="en-US"/>
          </a:p>
        </p:txBody>
      </p:sp>
      <p:sp>
        <p:nvSpPr>
          <p:cNvPr id="17418" name="Line 14"/>
          <p:cNvSpPr>
            <a:spLocks noChangeShapeType="1"/>
          </p:cNvSpPr>
          <p:nvPr/>
        </p:nvSpPr>
        <p:spPr bwMode="auto">
          <a:xfrm flipV="1">
            <a:off x="5334000" y="2057400"/>
            <a:ext cx="762000" cy="1066800"/>
          </a:xfrm>
          <a:prstGeom prst="line">
            <a:avLst/>
          </a:prstGeom>
          <a:noFill/>
          <a:ln w="12700">
            <a:solidFill>
              <a:schemeClr val="tx1"/>
            </a:solidFill>
            <a:round/>
            <a:headEnd/>
            <a:tailEnd type="triangle" w="med" len="med"/>
          </a:ln>
        </p:spPr>
        <p:txBody>
          <a:bodyPr/>
          <a:lstStyle/>
          <a:p>
            <a:endParaRPr lang="en-US"/>
          </a:p>
        </p:txBody>
      </p:sp>
      <p:sp>
        <p:nvSpPr>
          <p:cNvPr id="17419" name="Line 15"/>
          <p:cNvSpPr>
            <a:spLocks noChangeShapeType="1"/>
          </p:cNvSpPr>
          <p:nvPr/>
        </p:nvSpPr>
        <p:spPr bwMode="auto">
          <a:xfrm flipV="1">
            <a:off x="5334000" y="2743200"/>
            <a:ext cx="762000" cy="914400"/>
          </a:xfrm>
          <a:prstGeom prst="line">
            <a:avLst/>
          </a:prstGeom>
          <a:noFill/>
          <a:ln w="12700">
            <a:solidFill>
              <a:schemeClr val="tx1"/>
            </a:solidFill>
            <a:round/>
            <a:headEnd/>
            <a:tailEnd type="triangle" w="med" len="med"/>
          </a:ln>
        </p:spPr>
        <p:txBody>
          <a:bodyPr/>
          <a:lstStyle/>
          <a:p>
            <a:endParaRPr lang="en-US"/>
          </a:p>
        </p:txBody>
      </p:sp>
      <p:sp>
        <p:nvSpPr>
          <p:cNvPr id="17420" name="Line 16"/>
          <p:cNvSpPr>
            <a:spLocks noChangeShapeType="1"/>
          </p:cNvSpPr>
          <p:nvPr/>
        </p:nvSpPr>
        <p:spPr bwMode="auto">
          <a:xfrm flipV="1">
            <a:off x="5334000" y="3886200"/>
            <a:ext cx="685800" cy="381000"/>
          </a:xfrm>
          <a:prstGeom prst="line">
            <a:avLst/>
          </a:prstGeom>
          <a:noFill/>
          <a:ln w="12700">
            <a:solidFill>
              <a:schemeClr val="tx1"/>
            </a:solidFill>
            <a:round/>
            <a:headEnd/>
            <a:tailEnd type="triangle" w="med" len="med"/>
          </a:ln>
        </p:spPr>
        <p:txBody>
          <a:bodyPr/>
          <a:lstStyle/>
          <a:p>
            <a:endParaRPr lang="en-US"/>
          </a:p>
        </p:txBody>
      </p:sp>
      <p:sp>
        <p:nvSpPr>
          <p:cNvPr id="17421" name="Line 17"/>
          <p:cNvSpPr>
            <a:spLocks noChangeShapeType="1"/>
          </p:cNvSpPr>
          <p:nvPr/>
        </p:nvSpPr>
        <p:spPr bwMode="auto">
          <a:xfrm>
            <a:off x="5334000" y="4724400"/>
            <a:ext cx="609600" cy="304800"/>
          </a:xfrm>
          <a:prstGeom prst="line">
            <a:avLst/>
          </a:prstGeom>
          <a:noFill/>
          <a:ln w="12700">
            <a:solidFill>
              <a:schemeClr val="tx1"/>
            </a:solidFill>
            <a:round/>
            <a:headEnd/>
            <a:tailEnd type="triangle" w="med" len="med"/>
          </a:ln>
        </p:spPr>
        <p:txBody>
          <a:bodyPr/>
          <a:lstStyle/>
          <a:p>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defRPr/>
            </a:pPr>
            <a:r>
              <a:rPr lang="en-US"/>
              <a:t>CM activities</a:t>
            </a:r>
            <a:br>
              <a:rPr lang="en-US"/>
            </a:br>
            <a:r>
              <a:rPr lang="en-US"/>
              <a:t>Configuration identification</a:t>
            </a:r>
          </a:p>
        </p:txBody>
      </p:sp>
      <p:sp>
        <p:nvSpPr>
          <p:cNvPr id="18435" name="Rectangle 3"/>
          <p:cNvSpPr>
            <a:spLocks noGrp="1" noChangeArrowheads="1"/>
          </p:cNvSpPr>
          <p:nvPr>
            <p:ph type="body" idx="1"/>
          </p:nvPr>
        </p:nvSpPr>
        <p:spPr>
          <a:xfrm>
            <a:off x="228600" y="1600200"/>
            <a:ext cx="8686800" cy="4953000"/>
          </a:xfrm>
          <a:noFill/>
        </p:spPr>
        <p:txBody>
          <a:bodyPr/>
          <a:lstStyle/>
          <a:p>
            <a:r>
              <a:rPr lang="en-US"/>
              <a:t>Premise:  change is a meaningless concept in the absence of the notion of a reference point.</a:t>
            </a:r>
          </a:p>
          <a:p>
            <a:r>
              <a:rPr lang="en-US"/>
              <a:t>Activities of configuration identification:</a:t>
            </a:r>
          </a:p>
          <a:p>
            <a:pPr lvl="1"/>
            <a:r>
              <a:rPr lang="en-US"/>
              <a:t>identify versions, revisions, etc.</a:t>
            </a:r>
          </a:p>
          <a:p>
            <a:pPr lvl="1"/>
            <a:r>
              <a:rPr lang="en-US"/>
              <a:t>identify and name software that constitute the baseline configuration</a:t>
            </a:r>
          </a:p>
          <a:p>
            <a:pPr lvl="1"/>
            <a:r>
              <a:rPr lang="en-US"/>
              <a:t>identify derived vs non-derived configuration items</a:t>
            </a:r>
          </a:p>
          <a:p>
            <a:pPr lvl="1"/>
            <a:r>
              <a:rPr lang="en-US"/>
              <a:t>identify deliverable vs internal configuration items</a:t>
            </a:r>
          </a:p>
          <a:p>
            <a:pPr lvl="1"/>
            <a:r>
              <a:rPr lang="en-US"/>
              <a:t>establish relationships among parts and configuration parts repository</a:t>
            </a:r>
          </a:p>
          <a:p>
            <a:pPr lvl="1"/>
            <a:r>
              <a:rPr lang="en-US"/>
              <a:t>establish review and approval events, and the acceptance criteria associated with establishing each baseline</a:t>
            </a:r>
          </a:p>
          <a:p>
            <a:pPr lvl="1"/>
            <a:r>
              <a:rPr lang="en-US"/>
              <a:t>establish user and developer participation in establishing baseline</a:t>
            </a:r>
          </a:p>
          <a:p>
            <a:pPr lvl="1"/>
            <a:r>
              <a:rPr lang="en-US"/>
              <a:t>document known faults and failures in each baseline</a:t>
            </a:r>
          </a:p>
          <a:p>
            <a:pPr lvl="1"/>
            <a:r>
              <a:rPr lang="en-US"/>
              <a:t>establish build, installation instructions for product baseline</a:t>
            </a:r>
          </a:p>
          <a:p>
            <a:pPr lvl="1"/>
            <a:r>
              <a:rPr lang="en-US"/>
              <a:t>identify software media and media identification for product baseline</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defRPr/>
            </a:pPr>
            <a:r>
              <a:rPr lang="en-US"/>
              <a:t>CM activities</a:t>
            </a:r>
            <a:br>
              <a:rPr lang="en-US"/>
            </a:br>
            <a:r>
              <a:rPr lang="en-US"/>
              <a:t>Configuration control</a:t>
            </a:r>
          </a:p>
        </p:txBody>
      </p:sp>
      <p:sp>
        <p:nvSpPr>
          <p:cNvPr id="19459" name="Rectangle 3"/>
          <p:cNvSpPr>
            <a:spLocks noGrp="1" noChangeArrowheads="1"/>
          </p:cNvSpPr>
          <p:nvPr>
            <p:ph type="body" idx="1"/>
          </p:nvPr>
        </p:nvSpPr>
        <p:spPr>
          <a:noFill/>
        </p:spPr>
        <p:txBody>
          <a:bodyPr/>
          <a:lstStyle/>
          <a:p>
            <a:r>
              <a:rPr lang="en-US"/>
              <a:t>... is the orchestration of the processes by which the software portion of the system can achieve and maintain visibility throughout its journey through the life cycle.  It provides the tools (i.e., documentation, procedures, and an organizational body) to control the system implementation as well as any changes to it.</a:t>
            </a:r>
          </a:p>
          <a:p>
            <a:r>
              <a:rPr lang="en-US"/>
              <a:t>... affects the operations of  two organizations</a:t>
            </a:r>
          </a:p>
          <a:p>
            <a:pPr lvl="1"/>
            <a:r>
              <a:rPr lang="en-US"/>
              <a:t>technical agents (producers and CM group)</a:t>
            </a:r>
          </a:p>
          <a:p>
            <a:pPr lvl="1"/>
            <a:r>
              <a:rPr lang="en-US"/>
              <a:t>user/management agents (configuration control board)</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defRPr/>
            </a:pPr>
            <a:r>
              <a:rPr lang="en-US"/>
              <a:t>CM activities</a:t>
            </a:r>
            <a:br>
              <a:rPr lang="en-US"/>
            </a:br>
            <a:r>
              <a:rPr lang="en-US"/>
              <a:t>Configuration control</a:t>
            </a:r>
          </a:p>
        </p:txBody>
      </p:sp>
      <p:sp>
        <p:nvSpPr>
          <p:cNvPr id="20483" name="Rectangle 3"/>
          <p:cNvSpPr>
            <a:spLocks noGrp="1" noChangeArrowheads="1"/>
          </p:cNvSpPr>
          <p:nvPr>
            <p:ph type="body" idx="1"/>
          </p:nvPr>
        </p:nvSpPr>
        <p:spPr>
          <a:noFill/>
        </p:spPr>
        <p:txBody>
          <a:bodyPr/>
          <a:lstStyle/>
          <a:p>
            <a:r>
              <a:rPr lang="en-US"/>
              <a:t>Technical agents are affected by methods used to process change proposals to established configurations.  Control includes:</a:t>
            </a:r>
          </a:p>
          <a:p>
            <a:pPr lvl="1"/>
            <a:r>
              <a:rPr lang="en-US"/>
              <a:t>change proposal routing</a:t>
            </a:r>
          </a:p>
          <a:p>
            <a:pPr lvl="1"/>
            <a:r>
              <a:rPr lang="en-US"/>
              <a:t>methods of implementing approved change proposals</a:t>
            </a:r>
          </a:p>
          <a:p>
            <a:pPr lvl="1"/>
            <a:r>
              <a:rPr lang="en-US"/>
              <a:t>software library control</a:t>
            </a:r>
          </a:p>
          <a:p>
            <a:pPr lvl="2"/>
            <a:r>
              <a:rPr lang="en-US"/>
              <a:t>access control</a:t>
            </a:r>
          </a:p>
          <a:p>
            <a:pPr lvl="2"/>
            <a:r>
              <a:rPr lang="en-US"/>
              <a:t>read/write protection for applicable baselines</a:t>
            </a:r>
          </a:p>
          <a:p>
            <a:pPr lvl="2"/>
            <a:r>
              <a:rPr lang="en-US"/>
              <a:t>archive maintenance</a:t>
            </a:r>
          </a:p>
          <a:p>
            <a:pPr lvl="2"/>
            <a:r>
              <a:rPr lang="en-US"/>
              <a:t>change history</a:t>
            </a:r>
          </a:p>
          <a:p>
            <a:pPr lvl="2"/>
            <a:r>
              <a:rPr lang="en-US"/>
              <a:t>disaster recovery</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defRPr/>
            </a:pPr>
            <a:r>
              <a:rPr lang="en-US"/>
              <a:t>CM activities</a:t>
            </a:r>
            <a:br>
              <a:rPr lang="en-US"/>
            </a:br>
            <a:r>
              <a:rPr lang="en-US"/>
              <a:t>Configuration control</a:t>
            </a:r>
          </a:p>
        </p:txBody>
      </p:sp>
      <p:sp>
        <p:nvSpPr>
          <p:cNvPr id="21507" name="Rectangle 3"/>
          <p:cNvSpPr>
            <a:spLocks noGrp="1" noChangeArrowheads="1"/>
          </p:cNvSpPr>
          <p:nvPr>
            <p:ph type="body" idx="1"/>
          </p:nvPr>
        </p:nvSpPr>
        <p:spPr>
          <a:noFill/>
        </p:spPr>
        <p:txBody>
          <a:bodyPr/>
          <a:lstStyle/>
          <a:p>
            <a:r>
              <a:rPr lang="en-US"/>
              <a:t>User/managerial agents are granted visibility and control of the product through a Configuration Control Board.  CCB characteristics:</a:t>
            </a:r>
          </a:p>
          <a:p>
            <a:pPr lvl="1"/>
            <a:r>
              <a:rPr lang="en-US"/>
              <a:t>purpose is to approve, monitor, control, and prioritize changes to system</a:t>
            </a:r>
          </a:p>
          <a:p>
            <a:pPr lvl="1"/>
            <a:r>
              <a:rPr lang="en-US"/>
              <a:t>membership should have authority to make and enforce decisions</a:t>
            </a:r>
          </a:p>
          <a:p>
            <a:pPr lvl="1"/>
            <a:r>
              <a:rPr lang="en-US"/>
              <a:t>defined charter</a:t>
            </a:r>
          </a:p>
          <a:p>
            <a:pPr lvl="2"/>
            <a:r>
              <a:rPr lang="en-US"/>
              <a:t>CCB role well defined</a:t>
            </a:r>
          </a:p>
          <a:p>
            <a:pPr lvl="2"/>
            <a:r>
              <a:rPr lang="en-US"/>
              <a:t>chairperson identified, membership among organizations</a:t>
            </a:r>
          </a:p>
          <a:p>
            <a:pPr lvl="2"/>
            <a:r>
              <a:rPr lang="en-US"/>
              <a:t>statement of how chairperson and members appointed</a:t>
            </a:r>
          </a:p>
          <a:p>
            <a:pPr lvl="2"/>
            <a:r>
              <a:rPr lang="en-US"/>
              <a:t>relationship of developers and users to CCB</a:t>
            </a:r>
          </a:p>
          <a:p>
            <a:pPr lvl="2"/>
            <a:r>
              <a:rPr lang="en-US"/>
              <a:t>change routine/approval procedures</a:t>
            </a:r>
          </a:p>
          <a:p>
            <a:pPr lvl="2"/>
            <a:r>
              <a:rPr lang="en-US"/>
              <a:t>relationship of CCB with other management boards (e.g., requirements mgmt boards, risk mgmt boards, etc.)</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defRPr/>
            </a:pPr>
            <a:r>
              <a:rPr lang="en-US"/>
              <a:t>CM activities</a:t>
            </a:r>
            <a:br>
              <a:rPr lang="en-US"/>
            </a:br>
            <a:r>
              <a:rPr lang="en-US"/>
              <a:t>Configuration control</a:t>
            </a:r>
          </a:p>
        </p:txBody>
      </p:sp>
      <p:sp>
        <p:nvSpPr>
          <p:cNvPr id="22531" name="Rectangle 3"/>
          <p:cNvSpPr>
            <a:spLocks noGrp="1" noChangeArrowheads="1"/>
          </p:cNvSpPr>
          <p:nvPr>
            <p:ph type="body" idx="1"/>
          </p:nvPr>
        </p:nvSpPr>
        <p:spPr>
          <a:xfrm>
            <a:off x="152400" y="1600200"/>
            <a:ext cx="8686800" cy="1143000"/>
          </a:xfrm>
          <a:noFill/>
        </p:spPr>
        <p:txBody>
          <a:bodyPr/>
          <a:lstStyle/>
          <a:p>
            <a:r>
              <a:rPr lang="en-US"/>
              <a:t>CCB membership should be tailored to needs of organization.  Indeed, CCBs may exist at various levels of management.  A recommendation for “the CCB”:</a:t>
            </a:r>
          </a:p>
        </p:txBody>
      </p:sp>
      <p:sp>
        <p:nvSpPr>
          <p:cNvPr id="22532" name="Rectangle 4"/>
          <p:cNvSpPr>
            <a:spLocks noChangeArrowheads="1"/>
          </p:cNvSpPr>
          <p:nvPr/>
        </p:nvSpPr>
        <p:spPr bwMode="auto">
          <a:xfrm>
            <a:off x="914400" y="2819400"/>
            <a:ext cx="6769100" cy="3568700"/>
          </a:xfrm>
          <a:prstGeom prst="rect">
            <a:avLst/>
          </a:prstGeom>
          <a:noFill/>
          <a:ln w="12700">
            <a:solidFill>
              <a:schemeClr val="tx1"/>
            </a:solidFill>
            <a:miter lim="800000"/>
            <a:headEnd/>
            <a:tailEnd/>
          </a:ln>
        </p:spPr>
        <p:txBody>
          <a:bodyPr wrap="none" lIns="90488" tIns="44450" rIns="90488" bIns="44450"/>
          <a:lstStyle/>
          <a:p>
            <a:pPr>
              <a:tabLst>
                <a:tab pos="1598613" algn="l"/>
                <a:tab pos="3711575" algn="l"/>
              </a:tabLst>
            </a:pPr>
            <a:r>
              <a:rPr lang="en-US" sz="1800"/>
              <a:t> 	Chair - Senior manager (buyer)</a:t>
            </a:r>
          </a:p>
          <a:p>
            <a:pPr>
              <a:tabLst>
                <a:tab pos="1598613" algn="l"/>
                <a:tab pos="3711575" algn="l"/>
              </a:tabLst>
            </a:pPr>
            <a:r>
              <a:rPr lang="en-US" sz="1800"/>
              <a:t> 	Co-Chair - System CM (Buyer)</a:t>
            </a:r>
          </a:p>
          <a:p>
            <a:pPr>
              <a:tabLst>
                <a:tab pos="1598613" algn="l"/>
                <a:tab pos="3711575" algn="l"/>
              </a:tabLst>
            </a:pPr>
            <a:r>
              <a:rPr lang="en-US" sz="1800"/>
              <a:t> 	Co-Chair - System CM (Seller)</a:t>
            </a:r>
          </a:p>
          <a:p>
            <a:pPr>
              <a:tabLst>
                <a:tab pos="1598613" algn="l"/>
                <a:tab pos="3711575" algn="l"/>
              </a:tabLst>
            </a:pPr>
            <a:r>
              <a:rPr lang="en-US" sz="1800" u="sng"/>
              <a:t>Buyer Representatives</a:t>
            </a:r>
            <a:r>
              <a:rPr lang="en-US" sz="1800"/>
              <a:t>	</a:t>
            </a:r>
            <a:r>
              <a:rPr lang="en-US" sz="1800" u="sng"/>
              <a:t>Seller Representatives</a:t>
            </a:r>
            <a:endParaRPr lang="en-US" sz="1800"/>
          </a:p>
          <a:p>
            <a:pPr>
              <a:tabLst>
                <a:tab pos="1598613" algn="l"/>
                <a:tab pos="3711575" algn="l"/>
              </a:tabLst>
            </a:pPr>
            <a:r>
              <a:rPr lang="en-US" sz="1800"/>
              <a:t>Project manager	Manager of systems</a:t>
            </a:r>
          </a:p>
          <a:p>
            <a:pPr>
              <a:tabLst>
                <a:tab pos="1598613" algn="l"/>
                <a:tab pos="3711575" algn="l"/>
              </a:tabLst>
            </a:pPr>
            <a:r>
              <a:rPr lang="en-US" sz="1800"/>
              <a:t>Technical support staff	Manager of hardware</a:t>
            </a:r>
          </a:p>
          <a:p>
            <a:pPr>
              <a:tabLst>
                <a:tab pos="1598613" algn="l"/>
                <a:tab pos="3711575" algn="l"/>
              </a:tabLst>
            </a:pPr>
            <a:r>
              <a:rPr lang="en-US" sz="1800"/>
              <a:t> - Systems		Manager of software</a:t>
            </a:r>
          </a:p>
          <a:p>
            <a:pPr>
              <a:tabLst>
                <a:tab pos="1598613" algn="l"/>
                <a:tab pos="3711575" algn="l"/>
              </a:tabLst>
            </a:pPr>
            <a:r>
              <a:rPr lang="en-US" sz="1800"/>
              <a:t> - Hardware		Program manager</a:t>
            </a:r>
          </a:p>
          <a:p>
            <a:pPr>
              <a:tabLst>
                <a:tab pos="1598613" algn="l"/>
                <a:tab pos="3711575" algn="l"/>
              </a:tabLst>
            </a:pPr>
            <a:r>
              <a:rPr lang="en-US" sz="1800"/>
              <a:t> - Software		QA manager</a:t>
            </a:r>
          </a:p>
          <a:p>
            <a:pPr>
              <a:tabLst>
                <a:tab pos="1598613" algn="l"/>
                <a:tab pos="3711575" algn="l"/>
              </a:tabLst>
            </a:pPr>
            <a:r>
              <a:rPr lang="en-US" sz="1800"/>
              <a:t>QA manager 		Hardware CM</a:t>
            </a:r>
          </a:p>
          <a:p>
            <a:pPr>
              <a:tabLst>
                <a:tab pos="1598613" algn="l"/>
                <a:tab pos="3711575" algn="l"/>
              </a:tabLst>
            </a:pPr>
            <a:r>
              <a:rPr lang="en-US" sz="1800"/>
              <a:t>Senior user rep		Software CM</a:t>
            </a:r>
          </a:p>
          <a:p>
            <a:pPr>
              <a:tabLst>
                <a:tab pos="1598613" algn="l"/>
                <a:tab pos="3711575" algn="l"/>
              </a:tabLst>
            </a:pPr>
            <a:r>
              <a:rPr lang="en-US" sz="1800"/>
              <a:t>Hardware CM		Documentation manager</a:t>
            </a:r>
          </a:p>
          <a:p>
            <a:pPr>
              <a:tabLst>
                <a:tab pos="1598613" algn="l"/>
                <a:tab pos="3711575" algn="l"/>
              </a:tabLst>
            </a:pPr>
            <a:r>
              <a:rPr lang="en-US" sz="1800"/>
              <a:t>Software CM</a:t>
            </a:r>
          </a:p>
          <a:p>
            <a:pPr eaLnBrk="1" hangingPunct="1">
              <a:tabLst>
                <a:tab pos="1598613" algn="l"/>
                <a:tab pos="3711575" algn="l"/>
              </a:tabLst>
            </a:pPr>
            <a:endParaRPr lang="en-US" sz="180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228600" y="1828800"/>
            <a:ext cx="8686800" cy="4800600"/>
          </a:xfrm>
          <a:noFill/>
        </p:spPr>
        <p:txBody>
          <a:bodyPr/>
          <a:lstStyle/>
          <a:p>
            <a:r>
              <a:rPr lang="en-US"/>
              <a:t>Lesson:	Configuration Management</a:t>
            </a:r>
          </a:p>
          <a:p>
            <a:r>
              <a:rPr lang="en-US"/>
              <a:t>Strategic Objective: understand the CM process</a:t>
            </a:r>
          </a:p>
          <a:p>
            <a:r>
              <a:rPr lang="en-US"/>
              <a:t>Tactical Objectives:  </a:t>
            </a:r>
          </a:p>
          <a:p>
            <a:pPr lvl="1"/>
            <a:r>
              <a:rPr lang="en-US"/>
              <a:t>understand the rationale and importance of CM</a:t>
            </a:r>
          </a:p>
          <a:p>
            <a:pPr lvl="1"/>
            <a:r>
              <a:rPr lang="en-US"/>
              <a:t>understand the management role in CM</a:t>
            </a:r>
          </a:p>
          <a:p>
            <a:pPr lvl="1"/>
            <a:r>
              <a:rPr lang="en-US"/>
              <a:t>understand the four major CM activities:  identification, control, audit, and status accounting</a:t>
            </a:r>
          </a:p>
          <a:p>
            <a:pPr lvl="1"/>
            <a:r>
              <a:rPr lang="en-US"/>
              <a:t>understand the four CM models: check-in/check-out, composition, transaction, change set.</a:t>
            </a:r>
          </a:p>
          <a:p>
            <a:r>
              <a:rPr lang="en-US"/>
              <a:t>Readings:</a:t>
            </a:r>
          </a:p>
          <a:p>
            <a:pPr lvl="1"/>
            <a:r>
              <a:rPr lang="en-US"/>
              <a:t>TBD</a:t>
            </a:r>
          </a:p>
        </p:txBody>
      </p:sp>
      <p:sp>
        <p:nvSpPr>
          <p:cNvPr id="3" name="Rectangle 2"/>
          <p:cNvSpPr>
            <a:spLocks noGrp="1" noChangeArrowheads="1"/>
          </p:cNvSpPr>
          <p:nvPr>
            <p:ph type="title"/>
          </p:nvPr>
        </p:nvSpPr>
        <p:spPr/>
        <p:txBody>
          <a:bodyPr/>
          <a:lstStyle/>
          <a:p>
            <a:pPr>
              <a:defRPr/>
            </a:pPr>
            <a:r>
              <a:rPr lang="en-US" dirty="0"/>
              <a:t>Overview</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defRPr/>
            </a:pPr>
            <a:r>
              <a:rPr lang="en-US"/>
              <a:t>CM activities</a:t>
            </a:r>
            <a:br>
              <a:rPr lang="en-US"/>
            </a:br>
            <a:r>
              <a:rPr lang="en-US"/>
              <a:t>Configuration control</a:t>
            </a:r>
          </a:p>
        </p:txBody>
      </p:sp>
      <p:sp>
        <p:nvSpPr>
          <p:cNvPr id="23555" name="Rectangle 3"/>
          <p:cNvSpPr>
            <a:spLocks noChangeArrowheads="1"/>
          </p:cNvSpPr>
          <p:nvPr/>
        </p:nvSpPr>
        <p:spPr bwMode="auto">
          <a:xfrm>
            <a:off x="3816350" y="1835150"/>
            <a:ext cx="1435100" cy="292100"/>
          </a:xfrm>
          <a:prstGeom prst="rect">
            <a:avLst/>
          </a:prstGeom>
          <a:noFill/>
          <a:ln w="12700">
            <a:solidFill>
              <a:schemeClr val="tx1"/>
            </a:solidFill>
            <a:miter lim="800000"/>
            <a:headEnd/>
            <a:tailEnd/>
          </a:ln>
        </p:spPr>
        <p:txBody>
          <a:bodyPr wrap="none" lIns="90488" tIns="44450" rIns="90488" bIns="44450" anchor="ctr"/>
          <a:lstStyle/>
          <a:p>
            <a:pPr algn="ctr"/>
            <a:r>
              <a:rPr lang="en-US" sz="2000"/>
              <a:t>“The CCB”</a:t>
            </a:r>
          </a:p>
        </p:txBody>
      </p:sp>
      <p:sp>
        <p:nvSpPr>
          <p:cNvPr id="23556" name="Rectangle 4"/>
          <p:cNvSpPr>
            <a:spLocks noChangeArrowheads="1"/>
          </p:cNvSpPr>
          <p:nvPr/>
        </p:nvSpPr>
        <p:spPr bwMode="auto">
          <a:xfrm>
            <a:off x="234950" y="2673350"/>
            <a:ext cx="3949700" cy="3797300"/>
          </a:xfrm>
          <a:prstGeom prst="rect">
            <a:avLst/>
          </a:prstGeom>
          <a:noFill/>
          <a:ln w="12700">
            <a:solidFill>
              <a:schemeClr val="tx1"/>
            </a:solidFill>
            <a:miter lim="800000"/>
            <a:headEnd/>
            <a:tailEnd/>
          </a:ln>
        </p:spPr>
        <p:txBody>
          <a:bodyPr wrap="none" lIns="90488" tIns="44450" rIns="90488" bIns="44450"/>
          <a:lstStyle/>
          <a:p>
            <a:pPr>
              <a:tabLst>
                <a:tab pos="1949450" algn="l"/>
              </a:tabLst>
            </a:pPr>
            <a:r>
              <a:rPr lang="en-US" sz="1800"/>
              <a:t>Chair - H/W CM manager (buyer)</a:t>
            </a:r>
          </a:p>
          <a:p>
            <a:pPr>
              <a:tabLst>
                <a:tab pos="1949450" algn="l"/>
              </a:tabLst>
            </a:pPr>
            <a:r>
              <a:rPr lang="en-US" sz="1800"/>
              <a:t>Co-Chair -  H/W CM manager (seller)</a:t>
            </a:r>
          </a:p>
          <a:p>
            <a:pPr>
              <a:tabLst>
                <a:tab pos="1949450" algn="l"/>
              </a:tabLst>
            </a:pPr>
            <a:endParaRPr lang="en-US" sz="1800"/>
          </a:p>
          <a:p>
            <a:pPr>
              <a:tabLst>
                <a:tab pos="1949450" algn="l"/>
              </a:tabLst>
            </a:pPr>
            <a:r>
              <a:rPr lang="en-US" sz="1800" u="sng"/>
              <a:t>Buyer	Seller</a:t>
            </a:r>
          </a:p>
          <a:p>
            <a:pPr>
              <a:tabLst>
                <a:tab pos="1949450" algn="l"/>
              </a:tabLst>
            </a:pPr>
            <a:r>
              <a:rPr lang="en-US" sz="1800"/>
              <a:t>Proj mgr	Prog mgr</a:t>
            </a:r>
          </a:p>
          <a:p>
            <a:pPr>
              <a:tabLst>
                <a:tab pos="1949450" algn="l"/>
              </a:tabLst>
            </a:pPr>
            <a:r>
              <a:rPr lang="en-US" sz="1800"/>
              <a:t>Sys engr	Sys mgr</a:t>
            </a:r>
          </a:p>
          <a:p>
            <a:pPr>
              <a:tabLst>
                <a:tab pos="1949450" algn="l"/>
              </a:tabLst>
            </a:pPr>
            <a:r>
              <a:rPr lang="en-US" sz="1800"/>
              <a:t>S/W CM	H/W mgr</a:t>
            </a:r>
          </a:p>
          <a:p>
            <a:pPr>
              <a:tabLst>
                <a:tab pos="1949450" algn="l"/>
              </a:tabLst>
            </a:pPr>
            <a:r>
              <a:rPr lang="en-US" sz="1800"/>
              <a:t>QA mgr	S/W CM</a:t>
            </a:r>
          </a:p>
          <a:p>
            <a:pPr>
              <a:tabLst>
                <a:tab pos="1949450" algn="l"/>
              </a:tabLst>
            </a:pPr>
            <a:r>
              <a:rPr lang="en-US" sz="1800"/>
              <a:t>User rep	QA Mgr	</a:t>
            </a:r>
          </a:p>
          <a:p>
            <a:pPr>
              <a:tabLst>
                <a:tab pos="1949450" algn="l"/>
              </a:tabLst>
            </a:pPr>
            <a:r>
              <a:rPr lang="en-US" sz="1800"/>
              <a:t>	S/W rep</a:t>
            </a:r>
          </a:p>
        </p:txBody>
      </p:sp>
      <p:sp>
        <p:nvSpPr>
          <p:cNvPr id="23557" name="Rectangle 5"/>
          <p:cNvSpPr>
            <a:spLocks noChangeArrowheads="1"/>
          </p:cNvSpPr>
          <p:nvPr/>
        </p:nvSpPr>
        <p:spPr bwMode="auto">
          <a:xfrm>
            <a:off x="4806950" y="2673350"/>
            <a:ext cx="3949700" cy="3797300"/>
          </a:xfrm>
          <a:prstGeom prst="rect">
            <a:avLst/>
          </a:prstGeom>
          <a:noFill/>
          <a:ln w="12700">
            <a:solidFill>
              <a:schemeClr val="tx1"/>
            </a:solidFill>
            <a:miter lim="800000"/>
            <a:headEnd/>
            <a:tailEnd/>
          </a:ln>
        </p:spPr>
        <p:txBody>
          <a:bodyPr wrap="none" lIns="90488" tIns="44450" rIns="90488" bIns="44450"/>
          <a:lstStyle/>
          <a:p>
            <a:pPr>
              <a:tabLst>
                <a:tab pos="1949450" algn="l"/>
              </a:tabLst>
            </a:pPr>
            <a:r>
              <a:rPr lang="en-US" sz="1800"/>
              <a:t>Chair - S/W CM manager (buyer)</a:t>
            </a:r>
          </a:p>
          <a:p>
            <a:pPr>
              <a:tabLst>
                <a:tab pos="1949450" algn="l"/>
              </a:tabLst>
            </a:pPr>
            <a:r>
              <a:rPr lang="en-US" sz="1800"/>
              <a:t>Co-Chair -  S/W CM manager (seller)</a:t>
            </a:r>
          </a:p>
          <a:p>
            <a:pPr>
              <a:tabLst>
                <a:tab pos="1949450" algn="l"/>
              </a:tabLst>
            </a:pPr>
            <a:endParaRPr lang="en-US" sz="1800"/>
          </a:p>
          <a:p>
            <a:pPr>
              <a:tabLst>
                <a:tab pos="1949450" algn="l"/>
              </a:tabLst>
            </a:pPr>
            <a:r>
              <a:rPr lang="en-US" sz="1800" u="sng"/>
              <a:t>Buyer	Seller</a:t>
            </a:r>
          </a:p>
          <a:p>
            <a:pPr>
              <a:tabLst>
                <a:tab pos="1949450" algn="l"/>
              </a:tabLst>
            </a:pPr>
            <a:r>
              <a:rPr lang="en-US" sz="1800"/>
              <a:t>Proj mgr	Prog mgr</a:t>
            </a:r>
          </a:p>
          <a:p>
            <a:pPr>
              <a:tabLst>
                <a:tab pos="1949450" algn="l"/>
              </a:tabLst>
            </a:pPr>
            <a:r>
              <a:rPr lang="en-US" sz="1800"/>
              <a:t>Sys engr	Sys mgr</a:t>
            </a:r>
          </a:p>
          <a:p>
            <a:pPr>
              <a:tabLst>
                <a:tab pos="1949450" algn="l"/>
              </a:tabLst>
            </a:pPr>
            <a:r>
              <a:rPr lang="en-US" sz="1800"/>
              <a:t>S/E engr	S/W mgr</a:t>
            </a:r>
          </a:p>
          <a:p>
            <a:pPr>
              <a:tabLst>
                <a:tab pos="1949450" algn="l"/>
              </a:tabLst>
            </a:pPr>
            <a:r>
              <a:rPr lang="en-US" sz="1800"/>
              <a:t>H/W CM	H/W CM</a:t>
            </a:r>
          </a:p>
          <a:p>
            <a:pPr>
              <a:tabLst>
                <a:tab pos="1949450" algn="l"/>
              </a:tabLst>
            </a:pPr>
            <a:r>
              <a:rPr lang="en-US" sz="1800"/>
              <a:t>QA mgr	QA Mgr</a:t>
            </a:r>
          </a:p>
          <a:p>
            <a:pPr>
              <a:tabLst>
                <a:tab pos="1949450" algn="l"/>
              </a:tabLst>
            </a:pPr>
            <a:r>
              <a:rPr lang="en-US" sz="1800"/>
              <a:t>User rep	H/W rep 	</a:t>
            </a:r>
          </a:p>
          <a:p>
            <a:pPr>
              <a:tabLst>
                <a:tab pos="1949450" algn="l"/>
              </a:tabLst>
            </a:pPr>
            <a:r>
              <a:rPr lang="en-US" sz="1800"/>
              <a:t>	</a:t>
            </a:r>
          </a:p>
        </p:txBody>
      </p:sp>
      <p:sp>
        <p:nvSpPr>
          <p:cNvPr id="23558" name="Freeform 6"/>
          <p:cNvSpPr>
            <a:spLocks/>
          </p:cNvSpPr>
          <p:nvPr/>
        </p:nvSpPr>
        <p:spPr bwMode="auto">
          <a:xfrm>
            <a:off x="1752600" y="2438400"/>
            <a:ext cx="5183188" cy="230188"/>
          </a:xfrm>
          <a:custGeom>
            <a:avLst/>
            <a:gdLst>
              <a:gd name="T0" fmla="*/ 0 w 3265"/>
              <a:gd name="T1" fmla="*/ 2147483647 h 145"/>
              <a:gd name="T2" fmla="*/ 0 w 3265"/>
              <a:gd name="T3" fmla="*/ 0 h 145"/>
              <a:gd name="T4" fmla="*/ 2147483647 w 3265"/>
              <a:gd name="T5" fmla="*/ 0 h 145"/>
              <a:gd name="T6" fmla="*/ 2147483647 w 3265"/>
              <a:gd name="T7" fmla="*/ 2147483647 h 145"/>
              <a:gd name="T8" fmla="*/ 0 60000 65536"/>
              <a:gd name="T9" fmla="*/ 0 60000 65536"/>
              <a:gd name="T10" fmla="*/ 0 60000 65536"/>
              <a:gd name="T11" fmla="*/ 0 60000 65536"/>
              <a:gd name="T12" fmla="*/ 0 w 3265"/>
              <a:gd name="T13" fmla="*/ 0 h 145"/>
              <a:gd name="T14" fmla="*/ 3265 w 3265"/>
              <a:gd name="T15" fmla="*/ 145 h 145"/>
            </a:gdLst>
            <a:ahLst/>
            <a:cxnLst>
              <a:cxn ang="T8">
                <a:pos x="T0" y="T1"/>
              </a:cxn>
              <a:cxn ang="T9">
                <a:pos x="T2" y="T3"/>
              </a:cxn>
              <a:cxn ang="T10">
                <a:pos x="T4" y="T5"/>
              </a:cxn>
              <a:cxn ang="T11">
                <a:pos x="T6" y="T7"/>
              </a:cxn>
            </a:cxnLst>
            <a:rect l="T12" t="T13" r="T14" b="T15"/>
            <a:pathLst>
              <a:path w="3265" h="145">
                <a:moveTo>
                  <a:pt x="0" y="144"/>
                </a:moveTo>
                <a:lnTo>
                  <a:pt x="0" y="0"/>
                </a:lnTo>
                <a:lnTo>
                  <a:pt x="3264" y="0"/>
                </a:lnTo>
                <a:lnTo>
                  <a:pt x="3264" y="144"/>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23559" name="Freeform 7"/>
          <p:cNvSpPr>
            <a:spLocks/>
          </p:cNvSpPr>
          <p:nvPr/>
        </p:nvSpPr>
        <p:spPr bwMode="auto">
          <a:xfrm>
            <a:off x="4495800" y="2133600"/>
            <a:ext cx="1588" cy="306388"/>
          </a:xfrm>
          <a:custGeom>
            <a:avLst/>
            <a:gdLst>
              <a:gd name="T0" fmla="*/ 0 w 1"/>
              <a:gd name="T1" fmla="*/ 2147483647 h 193"/>
              <a:gd name="T2" fmla="*/ 0 w 1"/>
              <a:gd name="T3" fmla="*/ 0 h 193"/>
              <a:gd name="T4" fmla="*/ 0 60000 65536"/>
              <a:gd name="T5" fmla="*/ 0 60000 65536"/>
              <a:gd name="T6" fmla="*/ 0 w 1"/>
              <a:gd name="T7" fmla="*/ 0 h 193"/>
              <a:gd name="T8" fmla="*/ 1 w 1"/>
              <a:gd name="T9" fmla="*/ 193 h 193"/>
            </a:gdLst>
            <a:ahLst/>
            <a:cxnLst>
              <a:cxn ang="T4">
                <a:pos x="T0" y="T1"/>
              </a:cxn>
              <a:cxn ang="T5">
                <a:pos x="T2" y="T3"/>
              </a:cxn>
            </a:cxnLst>
            <a:rect l="T6" t="T7" r="T8" b="T9"/>
            <a:pathLst>
              <a:path w="1" h="193">
                <a:moveTo>
                  <a:pt x="0" y="192"/>
                </a:moveTo>
                <a:lnTo>
                  <a:pt x="0" y="0"/>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23560" name="Rectangle 8"/>
          <p:cNvSpPr>
            <a:spLocks noChangeArrowheads="1"/>
          </p:cNvSpPr>
          <p:nvPr/>
        </p:nvSpPr>
        <p:spPr bwMode="auto">
          <a:xfrm>
            <a:off x="5638800" y="2133600"/>
            <a:ext cx="1762125" cy="336550"/>
          </a:xfrm>
          <a:prstGeom prst="rect">
            <a:avLst/>
          </a:prstGeom>
          <a:noFill/>
          <a:ln w="12700">
            <a:noFill/>
            <a:miter lim="800000"/>
            <a:headEnd/>
            <a:tailEnd/>
          </a:ln>
        </p:spPr>
        <p:txBody>
          <a:bodyPr lIns="90488" tIns="44450" rIns="90488" bIns="44450">
            <a:spAutoFit/>
          </a:bodyPr>
          <a:lstStyle/>
          <a:p>
            <a:pPr>
              <a:spcBef>
                <a:spcPct val="50000"/>
              </a:spcBef>
            </a:pPr>
            <a:r>
              <a:rPr lang="en-US" sz="1600"/>
              <a:t>Software CCB</a:t>
            </a:r>
          </a:p>
        </p:txBody>
      </p:sp>
      <p:sp>
        <p:nvSpPr>
          <p:cNvPr id="23561" name="Rectangle 9"/>
          <p:cNvSpPr>
            <a:spLocks noChangeArrowheads="1"/>
          </p:cNvSpPr>
          <p:nvPr/>
        </p:nvSpPr>
        <p:spPr bwMode="auto">
          <a:xfrm>
            <a:off x="1524000" y="2133600"/>
            <a:ext cx="1762125" cy="336550"/>
          </a:xfrm>
          <a:prstGeom prst="rect">
            <a:avLst/>
          </a:prstGeom>
          <a:noFill/>
          <a:ln w="12700">
            <a:noFill/>
            <a:miter lim="800000"/>
            <a:headEnd/>
            <a:tailEnd/>
          </a:ln>
        </p:spPr>
        <p:txBody>
          <a:bodyPr lIns="90488" tIns="44450" rIns="90488" bIns="44450">
            <a:spAutoFit/>
          </a:bodyPr>
          <a:lstStyle/>
          <a:p>
            <a:pPr>
              <a:spcBef>
                <a:spcPct val="50000"/>
              </a:spcBef>
            </a:pPr>
            <a:r>
              <a:rPr lang="en-US" sz="1600"/>
              <a:t>Hardware CCB</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defRPr/>
            </a:pPr>
            <a:r>
              <a:rPr lang="en-US"/>
              <a:t>CM activities</a:t>
            </a:r>
            <a:br>
              <a:rPr lang="en-US"/>
            </a:br>
            <a:r>
              <a:rPr lang="en-US"/>
              <a:t>Configuration control</a:t>
            </a:r>
          </a:p>
        </p:txBody>
      </p:sp>
      <p:sp>
        <p:nvSpPr>
          <p:cNvPr id="24579" name="Oval 3"/>
          <p:cNvSpPr>
            <a:spLocks noChangeArrowheads="1"/>
          </p:cNvSpPr>
          <p:nvPr/>
        </p:nvSpPr>
        <p:spPr bwMode="auto">
          <a:xfrm>
            <a:off x="674688" y="2800350"/>
            <a:ext cx="1928812" cy="495300"/>
          </a:xfrm>
          <a:prstGeom prst="ellipse">
            <a:avLst/>
          </a:prstGeom>
          <a:noFill/>
          <a:ln w="12700">
            <a:solidFill>
              <a:schemeClr val="tx1"/>
            </a:solidFill>
            <a:round/>
            <a:headEnd/>
            <a:tailEnd/>
          </a:ln>
        </p:spPr>
        <p:txBody>
          <a:bodyPr wrap="none" lIns="90488" tIns="44450" rIns="90488" bIns="44450" anchor="ctr">
            <a:spAutoFit/>
          </a:bodyPr>
          <a:lstStyle/>
          <a:p>
            <a:pPr algn="ctr"/>
            <a:r>
              <a:rPr lang="en-US" sz="1600"/>
              <a:t>System CCB</a:t>
            </a:r>
          </a:p>
        </p:txBody>
      </p:sp>
      <p:sp>
        <p:nvSpPr>
          <p:cNvPr id="24580" name="Oval 4"/>
          <p:cNvSpPr>
            <a:spLocks noChangeArrowheads="1"/>
          </p:cNvSpPr>
          <p:nvPr/>
        </p:nvSpPr>
        <p:spPr bwMode="auto">
          <a:xfrm>
            <a:off x="2259013" y="3790950"/>
            <a:ext cx="1960562" cy="495300"/>
          </a:xfrm>
          <a:prstGeom prst="ellipse">
            <a:avLst/>
          </a:prstGeom>
          <a:noFill/>
          <a:ln w="12700">
            <a:solidFill>
              <a:schemeClr val="tx1"/>
            </a:solidFill>
            <a:round/>
            <a:headEnd/>
            <a:tailEnd/>
          </a:ln>
        </p:spPr>
        <p:txBody>
          <a:bodyPr wrap="none" lIns="90488" tIns="44450" rIns="90488" bIns="44450" anchor="ctr">
            <a:spAutoFit/>
          </a:bodyPr>
          <a:lstStyle/>
          <a:p>
            <a:pPr algn="ctr"/>
            <a:r>
              <a:rPr lang="en-US" sz="1600"/>
              <a:t>Product CCB</a:t>
            </a:r>
          </a:p>
        </p:txBody>
      </p:sp>
      <p:sp>
        <p:nvSpPr>
          <p:cNvPr id="24581" name="Oval 5"/>
          <p:cNvSpPr>
            <a:spLocks noChangeArrowheads="1"/>
          </p:cNvSpPr>
          <p:nvPr/>
        </p:nvSpPr>
        <p:spPr bwMode="auto">
          <a:xfrm>
            <a:off x="4941888" y="4532313"/>
            <a:ext cx="1681162" cy="490537"/>
          </a:xfrm>
          <a:prstGeom prst="ellipse">
            <a:avLst/>
          </a:prstGeom>
          <a:noFill/>
          <a:ln w="12700">
            <a:solidFill>
              <a:schemeClr val="tx1"/>
            </a:solidFill>
            <a:round/>
            <a:headEnd/>
            <a:tailEnd/>
          </a:ln>
        </p:spPr>
        <p:txBody>
          <a:bodyPr lIns="90488" tIns="44450" rIns="90488" bIns="44450" anchor="ctr"/>
          <a:lstStyle/>
          <a:p>
            <a:pPr algn="ctr"/>
            <a:r>
              <a:rPr lang="en-US" sz="1600"/>
              <a:t>Proj CCB</a:t>
            </a:r>
          </a:p>
        </p:txBody>
      </p:sp>
      <p:sp>
        <p:nvSpPr>
          <p:cNvPr id="24582" name="Oval 6"/>
          <p:cNvSpPr>
            <a:spLocks noChangeArrowheads="1"/>
          </p:cNvSpPr>
          <p:nvPr/>
        </p:nvSpPr>
        <p:spPr bwMode="auto">
          <a:xfrm>
            <a:off x="4773613" y="2497138"/>
            <a:ext cx="1739900" cy="493712"/>
          </a:xfrm>
          <a:prstGeom prst="ellipse">
            <a:avLst/>
          </a:prstGeom>
          <a:noFill/>
          <a:ln w="12700">
            <a:solidFill>
              <a:schemeClr val="tx1"/>
            </a:solidFill>
            <a:round/>
            <a:headEnd/>
            <a:tailEnd/>
          </a:ln>
        </p:spPr>
        <p:txBody>
          <a:bodyPr lIns="90488" tIns="44450" rIns="90488" bIns="44450" anchor="ctr">
            <a:spAutoFit/>
          </a:bodyPr>
          <a:lstStyle/>
          <a:p>
            <a:pPr algn="ctr"/>
            <a:r>
              <a:rPr lang="en-US" sz="1600"/>
              <a:t>Proj Team</a:t>
            </a:r>
          </a:p>
        </p:txBody>
      </p:sp>
      <p:sp>
        <p:nvSpPr>
          <p:cNvPr id="24583" name="Oval 7"/>
          <p:cNvSpPr>
            <a:spLocks noChangeArrowheads="1"/>
          </p:cNvSpPr>
          <p:nvPr/>
        </p:nvSpPr>
        <p:spPr bwMode="auto">
          <a:xfrm>
            <a:off x="7092950" y="4400550"/>
            <a:ext cx="1616075" cy="469900"/>
          </a:xfrm>
          <a:prstGeom prst="ellipse">
            <a:avLst/>
          </a:prstGeom>
          <a:noFill/>
          <a:ln w="12700">
            <a:solidFill>
              <a:schemeClr val="tx1"/>
            </a:solidFill>
            <a:round/>
            <a:headEnd/>
            <a:tailEnd/>
          </a:ln>
        </p:spPr>
        <p:txBody>
          <a:bodyPr lIns="90488" tIns="44450" rIns="90488" bIns="44450" anchor="ctr"/>
          <a:lstStyle/>
          <a:p>
            <a:pPr algn="ctr"/>
            <a:r>
              <a:rPr lang="en-US" sz="1600"/>
              <a:t>CM</a:t>
            </a:r>
          </a:p>
        </p:txBody>
      </p:sp>
      <p:sp>
        <p:nvSpPr>
          <p:cNvPr id="24584" name="Arc 8"/>
          <p:cNvSpPr>
            <a:spLocks/>
          </p:cNvSpPr>
          <p:nvPr/>
        </p:nvSpPr>
        <p:spPr bwMode="auto">
          <a:xfrm>
            <a:off x="838200" y="1905000"/>
            <a:ext cx="990600" cy="8382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type="triangle" w="med" len="med"/>
          </a:ln>
        </p:spPr>
        <p:txBody>
          <a:bodyPr/>
          <a:lstStyle/>
          <a:p>
            <a:endParaRPr lang="en-US"/>
          </a:p>
        </p:txBody>
      </p:sp>
      <p:sp>
        <p:nvSpPr>
          <p:cNvPr id="24585" name="Rectangle 9"/>
          <p:cNvSpPr>
            <a:spLocks noChangeArrowheads="1"/>
          </p:cNvSpPr>
          <p:nvPr/>
        </p:nvSpPr>
        <p:spPr bwMode="auto">
          <a:xfrm>
            <a:off x="0" y="1676400"/>
            <a:ext cx="1685925" cy="517525"/>
          </a:xfrm>
          <a:prstGeom prst="rect">
            <a:avLst/>
          </a:prstGeom>
          <a:noFill/>
          <a:ln w="12700">
            <a:noFill/>
            <a:miter lim="800000"/>
            <a:headEnd/>
            <a:tailEnd/>
          </a:ln>
        </p:spPr>
        <p:txBody>
          <a:bodyPr lIns="90488" tIns="44450" rIns="90488" bIns="44450">
            <a:spAutoFit/>
          </a:bodyPr>
          <a:lstStyle/>
          <a:p>
            <a:pPr>
              <a:spcBef>
                <a:spcPct val="50000"/>
              </a:spcBef>
            </a:pPr>
            <a:r>
              <a:rPr lang="en-US" sz="1400"/>
              <a:t>new req,  </a:t>
            </a:r>
            <a:br>
              <a:rPr lang="en-US" sz="1400"/>
            </a:br>
            <a:r>
              <a:rPr lang="en-US" sz="1400"/>
              <a:t>req change</a:t>
            </a:r>
          </a:p>
        </p:txBody>
      </p:sp>
      <p:sp>
        <p:nvSpPr>
          <p:cNvPr id="24586" name="Rectangle 10"/>
          <p:cNvSpPr>
            <a:spLocks noChangeArrowheads="1"/>
          </p:cNvSpPr>
          <p:nvPr/>
        </p:nvSpPr>
        <p:spPr bwMode="auto">
          <a:xfrm>
            <a:off x="76200" y="3733800"/>
            <a:ext cx="1685925" cy="304800"/>
          </a:xfrm>
          <a:prstGeom prst="rect">
            <a:avLst/>
          </a:prstGeom>
          <a:noFill/>
          <a:ln w="12700">
            <a:noFill/>
            <a:miter lim="800000"/>
            <a:headEnd/>
            <a:tailEnd/>
          </a:ln>
        </p:spPr>
        <p:txBody>
          <a:bodyPr lIns="90488" tIns="44450" rIns="90488" bIns="44450">
            <a:spAutoFit/>
          </a:bodyPr>
          <a:lstStyle/>
          <a:p>
            <a:pPr>
              <a:spcBef>
                <a:spcPct val="50000"/>
              </a:spcBef>
            </a:pPr>
            <a:r>
              <a:rPr lang="en-US" sz="1400"/>
              <a:t>status</a:t>
            </a:r>
          </a:p>
        </p:txBody>
      </p:sp>
      <p:sp>
        <p:nvSpPr>
          <p:cNvPr id="24587" name="Arc 11"/>
          <p:cNvSpPr>
            <a:spLocks/>
          </p:cNvSpPr>
          <p:nvPr/>
        </p:nvSpPr>
        <p:spPr bwMode="auto">
          <a:xfrm>
            <a:off x="685800" y="3276600"/>
            <a:ext cx="533400" cy="533400"/>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a:tailEnd type="triangle" w="med" len="med"/>
          </a:ln>
        </p:spPr>
        <p:txBody>
          <a:bodyPr/>
          <a:lstStyle/>
          <a:p>
            <a:endParaRPr lang="en-US"/>
          </a:p>
        </p:txBody>
      </p:sp>
      <p:sp>
        <p:nvSpPr>
          <p:cNvPr id="24588" name="Arc 12"/>
          <p:cNvSpPr>
            <a:spLocks/>
          </p:cNvSpPr>
          <p:nvPr/>
        </p:nvSpPr>
        <p:spPr bwMode="auto">
          <a:xfrm>
            <a:off x="1828800" y="3352800"/>
            <a:ext cx="685800" cy="533400"/>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type="triangle" w="med" len="med"/>
            <a:tailEnd/>
          </a:ln>
        </p:spPr>
        <p:txBody>
          <a:bodyPr/>
          <a:lstStyle/>
          <a:p>
            <a:endParaRPr lang="en-US"/>
          </a:p>
        </p:txBody>
      </p:sp>
      <p:sp>
        <p:nvSpPr>
          <p:cNvPr id="24589" name="Rectangle 13"/>
          <p:cNvSpPr>
            <a:spLocks noChangeArrowheads="1"/>
          </p:cNvSpPr>
          <p:nvPr/>
        </p:nvSpPr>
        <p:spPr bwMode="auto">
          <a:xfrm>
            <a:off x="2971800" y="2895600"/>
            <a:ext cx="1685925" cy="304800"/>
          </a:xfrm>
          <a:prstGeom prst="rect">
            <a:avLst/>
          </a:prstGeom>
          <a:noFill/>
          <a:ln w="12700">
            <a:noFill/>
            <a:miter lim="800000"/>
            <a:headEnd/>
            <a:tailEnd/>
          </a:ln>
        </p:spPr>
        <p:txBody>
          <a:bodyPr lIns="90488" tIns="44450" rIns="90488" bIns="44450">
            <a:spAutoFit/>
          </a:bodyPr>
          <a:lstStyle/>
          <a:p>
            <a:pPr>
              <a:spcBef>
                <a:spcPct val="50000"/>
              </a:spcBef>
            </a:pPr>
            <a:r>
              <a:rPr lang="en-US" sz="1400"/>
              <a:t>disapproved</a:t>
            </a:r>
          </a:p>
        </p:txBody>
      </p:sp>
      <p:sp>
        <p:nvSpPr>
          <p:cNvPr id="24590" name="Rectangle 14"/>
          <p:cNvSpPr>
            <a:spLocks noChangeArrowheads="1"/>
          </p:cNvSpPr>
          <p:nvPr/>
        </p:nvSpPr>
        <p:spPr bwMode="auto">
          <a:xfrm>
            <a:off x="2057400" y="3352800"/>
            <a:ext cx="1685925" cy="304800"/>
          </a:xfrm>
          <a:prstGeom prst="rect">
            <a:avLst/>
          </a:prstGeom>
          <a:noFill/>
          <a:ln w="12700">
            <a:noFill/>
            <a:miter lim="800000"/>
            <a:headEnd/>
            <a:tailEnd/>
          </a:ln>
        </p:spPr>
        <p:txBody>
          <a:bodyPr lIns="90488" tIns="44450" rIns="90488" bIns="44450">
            <a:spAutoFit/>
          </a:bodyPr>
          <a:lstStyle/>
          <a:p>
            <a:pPr>
              <a:spcBef>
                <a:spcPct val="50000"/>
              </a:spcBef>
            </a:pPr>
            <a:r>
              <a:rPr lang="en-US" sz="1400"/>
              <a:t>approved req</a:t>
            </a:r>
          </a:p>
        </p:txBody>
      </p:sp>
      <p:sp>
        <p:nvSpPr>
          <p:cNvPr id="24591" name="Rectangle 15"/>
          <p:cNvSpPr>
            <a:spLocks noChangeArrowheads="1"/>
          </p:cNvSpPr>
          <p:nvPr/>
        </p:nvSpPr>
        <p:spPr bwMode="auto">
          <a:xfrm>
            <a:off x="457200" y="5029200"/>
            <a:ext cx="1685925" cy="730250"/>
          </a:xfrm>
          <a:prstGeom prst="rect">
            <a:avLst/>
          </a:prstGeom>
          <a:noFill/>
          <a:ln w="12700">
            <a:noFill/>
            <a:miter lim="800000"/>
            <a:headEnd/>
            <a:tailEnd/>
          </a:ln>
        </p:spPr>
        <p:txBody>
          <a:bodyPr lIns="90488" tIns="44450" rIns="90488" bIns="44450">
            <a:spAutoFit/>
          </a:bodyPr>
          <a:lstStyle/>
          <a:p>
            <a:pPr>
              <a:spcBef>
                <a:spcPct val="50000"/>
              </a:spcBef>
            </a:pPr>
            <a:r>
              <a:rPr lang="en-US" sz="1400"/>
              <a:t>perfective,</a:t>
            </a:r>
            <a:br>
              <a:rPr lang="en-US" sz="1400"/>
            </a:br>
            <a:r>
              <a:rPr lang="en-US" sz="1400"/>
              <a:t>adaptive,</a:t>
            </a:r>
            <a:br>
              <a:rPr lang="en-US" sz="1400"/>
            </a:br>
            <a:r>
              <a:rPr lang="en-US" sz="1400"/>
              <a:t>corrective</a:t>
            </a:r>
          </a:p>
        </p:txBody>
      </p:sp>
      <p:sp>
        <p:nvSpPr>
          <p:cNvPr id="24592" name="Arc 16"/>
          <p:cNvSpPr>
            <a:spLocks/>
          </p:cNvSpPr>
          <p:nvPr/>
        </p:nvSpPr>
        <p:spPr bwMode="auto">
          <a:xfrm>
            <a:off x="914400" y="4038600"/>
            <a:ext cx="1295400" cy="990600"/>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80"/>
                  <a:pt x="9654" y="14"/>
                  <a:pt x="21574" y="0"/>
                </a:cubicBezTo>
              </a:path>
              <a:path w="21600" h="21600" stroke="0" extrusionOk="0">
                <a:moveTo>
                  <a:pt x="0" y="21600"/>
                </a:moveTo>
                <a:cubicBezTo>
                  <a:pt x="0" y="9680"/>
                  <a:pt x="9654" y="14"/>
                  <a:pt x="21574" y="0"/>
                </a:cubicBezTo>
                <a:lnTo>
                  <a:pt x="21600" y="21600"/>
                </a:lnTo>
                <a:close/>
              </a:path>
            </a:pathLst>
          </a:custGeom>
          <a:noFill/>
          <a:ln w="12700" cap="rnd">
            <a:solidFill>
              <a:schemeClr val="tx1"/>
            </a:solidFill>
            <a:round/>
            <a:headEnd/>
            <a:tailEnd type="triangle" w="med" len="med"/>
          </a:ln>
        </p:spPr>
        <p:txBody>
          <a:bodyPr/>
          <a:lstStyle/>
          <a:p>
            <a:endParaRPr lang="en-US"/>
          </a:p>
        </p:txBody>
      </p:sp>
      <p:sp>
        <p:nvSpPr>
          <p:cNvPr id="24593" name="Arc 17"/>
          <p:cNvSpPr>
            <a:spLocks/>
          </p:cNvSpPr>
          <p:nvPr/>
        </p:nvSpPr>
        <p:spPr bwMode="auto">
          <a:xfrm>
            <a:off x="2514600" y="2362200"/>
            <a:ext cx="914400" cy="533400"/>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triangle" w="med" len="med"/>
            <a:tailEnd/>
          </a:ln>
        </p:spPr>
        <p:txBody>
          <a:bodyPr/>
          <a:lstStyle/>
          <a:p>
            <a:endParaRPr lang="en-US"/>
          </a:p>
        </p:txBody>
      </p:sp>
      <p:sp>
        <p:nvSpPr>
          <p:cNvPr id="24594" name="Arc 18"/>
          <p:cNvSpPr>
            <a:spLocks/>
          </p:cNvSpPr>
          <p:nvPr/>
        </p:nvSpPr>
        <p:spPr bwMode="auto">
          <a:xfrm>
            <a:off x="2743200" y="4267200"/>
            <a:ext cx="762000" cy="1447800"/>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a:tailEnd type="triangle" w="med" len="med"/>
          </a:ln>
        </p:spPr>
        <p:txBody>
          <a:bodyPr/>
          <a:lstStyle/>
          <a:p>
            <a:endParaRPr lang="en-US"/>
          </a:p>
        </p:txBody>
      </p:sp>
      <p:sp>
        <p:nvSpPr>
          <p:cNvPr id="24595" name="Rectangle 19"/>
          <p:cNvSpPr>
            <a:spLocks noChangeArrowheads="1"/>
          </p:cNvSpPr>
          <p:nvPr/>
        </p:nvSpPr>
        <p:spPr bwMode="auto">
          <a:xfrm>
            <a:off x="2057400" y="5715000"/>
            <a:ext cx="1685925" cy="304800"/>
          </a:xfrm>
          <a:prstGeom prst="rect">
            <a:avLst/>
          </a:prstGeom>
          <a:noFill/>
          <a:ln w="12700">
            <a:noFill/>
            <a:miter lim="800000"/>
            <a:headEnd/>
            <a:tailEnd/>
          </a:ln>
        </p:spPr>
        <p:txBody>
          <a:bodyPr lIns="90488" tIns="44450" rIns="90488" bIns="44450">
            <a:spAutoFit/>
          </a:bodyPr>
          <a:lstStyle/>
          <a:p>
            <a:pPr>
              <a:spcBef>
                <a:spcPct val="50000"/>
              </a:spcBef>
            </a:pPr>
            <a:r>
              <a:rPr lang="en-US" sz="1400"/>
              <a:t>status</a:t>
            </a:r>
          </a:p>
        </p:txBody>
      </p:sp>
      <p:sp>
        <p:nvSpPr>
          <p:cNvPr id="24596" name="Rectangle 20"/>
          <p:cNvSpPr>
            <a:spLocks noChangeArrowheads="1"/>
          </p:cNvSpPr>
          <p:nvPr/>
        </p:nvSpPr>
        <p:spPr bwMode="auto">
          <a:xfrm>
            <a:off x="8001000" y="2971800"/>
            <a:ext cx="1076325" cy="517525"/>
          </a:xfrm>
          <a:prstGeom prst="rect">
            <a:avLst/>
          </a:prstGeom>
          <a:noFill/>
          <a:ln w="12700">
            <a:noFill/>
            <a:miter lim="800000"/>
            <a:headEnd/>
            <a:tailEnd/>
          </a:ln>
        </p:spPr>
        <p:txBody>
          <a:bodyPr lIns="90488" tIns="44450" rIns="90488" bIns="44450">
            <a:spAutoFit/>
          </a:bodyPr>
          <a:lstStyle/>
          <a:p>
            <a:pPr>
              <a:spcBef>
                <a:spcPct val="50000"/>
              </a:spcBef>
            </a:pPr>
            <a:r>
              <a:rPr lang="en-US" sz="1400"/>
              <a:t>baselined items</a:t>
            </a:r>
          </a:p>
        </p:txBody>
      </p:sp>
      <p:sp>
        <p:nvSpPr>
          <p:cNvPr id="24597" name="Arc 21"/>
          <p:cNvSpPr>
            <a:spLocks/>
          </p:cNvSpPr>
          <p:nvPr/>
        </p:nvSpPr>
        <p:spPr bwMode="auto">
          <a:xfrm>
            <a:off x="4191000" y="3962400"/>
            <a:ext cx="1371600" cy="5334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type="triangle" w="med" len="med"/>
          </a:ln>
        </p:spPr>
        <p:txBody>
          <a:bodyPr/>
          <a:lstStyle/>
          <a:p>
            <a:endParaRPr lang="en-US"/>
          </a:p>
        </p:txBody>
      </p:sp>
      <p:sp>
        <p:nvSpPr>
          <p:cNvPr id="24598" name="Arc 22"/>
          <p:cNvSpPr>
            <a:spLocks/>
          </p:cNvSpPr>
          <p:nvPr/>
        </p:nvSpPr>
        <p:spPr bwMode="auto">
          <a:xfrm>
            <a:off x="3962400" y="4191000"/>
            <a:ext cx="990600" cy="685800"/>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a:tailEnd type="triangle" w="med" len="med"/>
          </a:ln>
        </p:spPr>
        <p:txBody>
          <a:bodyPr/>
          <a:lstStyle/>
          <a:p>
            <a:endParaRPr lang="en-US"/>
          </a:p>
        </p:txBody>
      </p:sp>
      <p:sp>
        <p:nvSpPr>
          <p:cNvPr id="24599" name="Arc 23"/>
          <p:cNvSpPr>
            <a:spLocks/>
          </p:cNvSpPr>
          <p:nvPr/>
        </p:nvSpPr>
        <p:spPr bwMode="auto">
          <a:xfrm>
            <a:off x="6172200" y="3049588"/>
            <a:ext cx="304800" cy="16002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type="triangle" w="med" len="med"/>
          </a:ln>
        </p:spPr>
        <p:txBody>
          <a:bodyPr/>
          <a:lstStyle/>
          <a:p>
            <a:endParaRPr lang="en-US"/>
          </a:p>
        </p:txBody>
      </p:sp>
      <p:sp>
        <p:nvSpPr>
          <p:cNvPr id="24600" name="Arc 24"/>
          <p:cNvSpPr>
            <a:spLocks/>
          </p:cNvSpPr>
          <p:nvPr/>
        </p:nvSpPr>
        <p:spPr bwMode="auto">
          <a:xfrm>
            <a:off x="5715000" y="3048000"/>
            <a:ext cx="228600" cy="1447800"/>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a:tailEnd type="triangle" w="med" len="med"/>
          </a:ln>
        </p:spPr>
        <p:txBody>
          <a:bodyPr/>
          <a:lstStyle/>
          <a:p>
            <a:endParaRPr lang="en-US"/>
          </a:p>
        </p:txBody>
      </p:sp>
      <p:sp>
        <p:nvSpPr>
          <p:cNvPr id="24601" name="Arc 25"/>
          <p:cNvSpPr>
            <a:spLocks/>
          </p:cNvSpPr>
          <p:nvPr/>
        </p:nvSpPr>
        <p:spPr bwMode="auto">
          <a:xfrm>
            <a:off x="6477000" y="2895600"/>
            <a:ext cx="1600200" cy="14478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type="triangle" w="med" len="med"/>
          </a:ln>
        </p:spPr>
        <p:txBody>
          <a:bodyPr/>
          <a:lstStyle/>
          <a:p>
            <a:endParaRPr lang="en-US"/>
          </a:p>
        </p:txBody>
      </p:sp>
      <p:sp>
        <p:nvSpPr>
          <p:cNvPr id="24602" name="Arc 26"/>
          <p:cNvSpPr>
            <a:spLocks/>
          </p:cNvSpPr>
          <p:nvPr/>
        </p:nvSpPr>
        <p:spPr bwMode="auto">
          <a:xfrm>
            <a:off x="6629400" y="4876800"/>
            <a:ext cx="990600" cy="914400"/>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a:tailEnd type="triangle" w="med" len="med"/>
          </a:ln>
        </p:spPr>
        <p:txBody>
          <a:bodyPr/>
          <a:lstStyle/>
          <a:p>
            <a:endParaRPr lang="en-US"/>
          </a:p>
        </p:txBody>
      </p:sp>
      <p:sp>
        <p:nvSpPr>
          <p:cNvPr id="24603" name="Arc 27"/>
          <p:cNvSpPr>
            <a:spLocks/>
          </p:cNvSpPr>
          <p:nvPr/>
        </p:nvSpPr>
        <p:spPr bwMode="auto">
          <a:xfrm>
            <a:off x="7924800" y="4876800"/>
            <a:ext cx="1066800" cy="990600"/>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a:tailEnd type="triangle" w="med" len="med"/>
          </a:ln>
        </p:spPr>
        <p:txBody>
          <a:bodyPr/>
          <a:lstStyle/>
          <a:p>
            <a:endParaRPr lang="en-US"/>
          </a:p>
        </p:txBody>
      </p:sp>
      <p:sp>
        <p:nvSpPr>
          <p:cNvPr id="24604" name="Arc 28"/>
          <p:cNvSpPr>
            <a:spLocks/>
          </p:cNvSpPr>
          <p:nvPr/>
        </p:nvSpPr>
        <p:spPr bwMode="auto">
          <a:xfrm>
            <a:off x="8154988" y="3505200"/>
            <a:ext cx="381000" cy="838200"/>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05"/>
                  <a:pt x="9615" y="49"/>
                  <a:pt x="21510" y="0"/>
                </a:cubicBezTo>
              </a:path>
              <a:path w="21600" h="21600" stroke="0" extrusionOk="0">
                <a:moveTo>
                  <a:pt x="0" y="21600"/>
                </a:moveTo>
                <a:cubicBezTo>
                  <a:pt x="0" y="9705"/>
                  <a:pt x="9615" y="49"/>
                  <a:pt x="21510" y="0"/>
                </a:cubicBezTo>
                <a:lnTo>
                  <a:pt x="21600" y="21600"/>
                </a:lnTo>
                <a:close/>
              </a:path>
            </a:pathLst>
          </a:custGeom>
          <a:noFill/>
          <a:ln w="12700" cap="rnd">
            <a:solidFill>
              <a:schemeClr val="tx1"/>
            </a:solidFill>
            <a:round/>
            <a:headEnd/>
            <a:tailEnd type="triangle" w="med" len="med"/>
          </a:ln>
        </p:spPr>
        <p:txBody>
          <a:bodyPr/>
          <a:lstStyle/>
          <a:p>
            <a:endParaRPr lang="en-US"/>
          </a:p>
        </p:txBody>
      </p:sp>
      <p:sp>
        <p:nvSpPr>
          <p:cNvPr id="24605" name="Rectangle 29"/>
          <p:cNvSpPr>
            <a:spLocks noChangeArrowheads="1"/>
          </p:cNvSpPr>
          <p:nvPr/>
        </p:nvSpPr>
        <p:spPr bwMode="auto">
          <a:xfrm>
            <a:off x="4114800" y="3657600"/>
            <a:ext cx="1685925" cy="304800"/>
          </a:xfrm>
          <a:prstGeom prst="rect">
            <a:avLst/>
          </a:prstGeom>
          <a:noFill/>
          <a:ln w="12700">
            <a:noFill/>
            <a:miter lim="800000"/>
            <a:headEnd/>
            <a:tailEnd/>
          </a:ln>
        </p:spPr>
        <p:txBody>
          <a:bodyPr lIns="90488" tIns="44450" rIns="90488" bIns="44450">
            <a:spAutoFit/>
          </a:bodyPr>
          <a:lstStyle/>
          <a:p>
            <a:pPr>
              <a:spcBef>
                <a:spcPct val="50000"/>
              </a:spcBef>
            </a:pPr>
            <a:r>
              <a:rPr lang="en-US" sz="1400"/>
              <a:t>prioritized req</a:t>
            </a:r>
          </a:p>
        </p:txBody>
      </p:sp>
      <p:sp>
        <p:nvSpPr>
          <p:cNvPr id="24606" name="Rectangle 30"/>
          <p:cNvSpPr>
            <a:spLocks noChangeArrowheads="1"/>
          </p:cNvSpPr>
          <p:nvPr/>
        </p:nvSpPr>
        <p:spPr bwMode="auto">
          <a:xfrm>
            <a:off x="3962400" y="4876800"/>
            <a:ext cx="1304925" cy="517525"/>
          </a:xfrm>
          <a:prstGeom prst="rect">
            <a:avLst/>
          </a:prstGeom>
          <a:noFill/>
          <a:ln w="12700">
            <a:noFill/>
            <a:miter lim="800000"/>
            <a:headEnd/>
            <a:tailEnd/>
          </a:ln>
        </p:spPr>
        <p:txBody>
          <a:bodyPr lIns="90488" tIns="44450" rIns="90488" bIns="44450">
            <a:spAutoFit/>
          </a:bodyPr>
          <a:lstStyle/>
          <a:p>
            <a:pPr>
              <a:spcBef>
                <a:spcPct val="50000"/>
              </a:spcBef>
            </a:pPr>
            <a:r>
              <a:rPr lang="en-US" sz="1400"/>
              <a:t>out of scope items</a:t>
            </a:r>
          </a:p>
        </p:txBody>
      </p:sp>
      <p:sp>
        <p:nvSpPr>
          <p:cNvPr id="24607" name="Rectangle 31"/>
          <p:cNvSpPr>
            <a:spLocks noChangeArrowheads="1"/>
          </p:cNvSpPr>
          <p:nvPr/>
        </p:nvSpPr>
        <p:spPr bwMode="auto">
          <a:xfrm>
            <a:off x="4114800" y="3200400"/>
            <a:ext cx="1685925" cy="304800"/>
          </a:xfrm>
          <a:prstGeom prst="rect">
            <a:avLst/>
          </a:prstGeom>
          <a:noFill/>
          <a:ln w="12700">
            <a:noFill/>
            <a:miter lim="800000"/>
            <a:headEnd/>
            <a:tailEnd/>
          </a:ln>
        </p:spPr>
        <p:txBody>
          <a:bodyPr lIns="90488" tIns="44450" rIns="90488" bIns="44450">
            <a:spAutoFit/>
          </a:bodyPr>
          <a:lstStyle/>
          <a:p>
            <a:pPr>
              <a:spcBef>
                <a:spcPct val="50000"/>
              </a:spcBef>
            </a:pPr>
            <a:r>
              <a:rPr lang="en-US" sz="1400"/>
              <a:t>prioritized features</a:t>
            </a:r>
          </a:p>
        </p:txBody>
      </p:sp>
      <p:sp>
        <p:nvSpPr>
          <p:cNvPr id="24608" name="Rectangle 32"/>
          <p:cNvSpPr>
            <a:spLocks noChangeArrowheads="1"/>
          </p:cNvSpPr>
          <p:nvPr/>
        </p:nvSpPr>
        <p:spPr bwMode="auto">
          <a:xfrm>
            <a:off x="6400800" y="3429000"/>
            <a:ext cx="1152525" cy="517525"/>
          </a:xfrm>
          <a:prstGeom prst="rect">
            <a:avLst/>
          </a:prstGeom>
          <a:noFill/>
          <a:ln w="12700">
            <a:noFill/>
            <a:miter lim="800000"/>
            <a:headEnd/>
            <a:tailEnd/>
          </a:ln>
        </p:spPr>
        <p:txBody>
          <a:bodyPr lIns="90488" tIns="44450" rIns="90488" bIns="44450">
            <a:spAutoFit/>
          </a:bodyPr>
          <a:lstStyle/>
          <a:p>
            <a:pPr>
              <a:spcBef>
                <a:spcPct val="50000"/>
              </a:spcBef>
            </a:pPr>
            <a:r>
              <a:rPr lang="en-US" sz="1400"/>
              <a:t>problem rpts</a:t>
            </a:r>
          </a:p>
        </p:txBody>
      </p:sp>
      <p:sp>
        <p:nvSpPr>
          <p:cNvPr id="24609" name="Rectangle 33"/>
          <p:cNvSpPr>
            <a:spLocks noChangeArrowheads="1"/>
          </p:cNvSpPr>
          <p:nvPr/>
        </p:nvSpPr>
        <p:spPr bwMode="auto">
          <a:xfrm>
            <a:off x="6629400" y="2590800"/>
            <a:ext cx="1152525" cy="304800"/>
          </a:xfrm>
          <a:prstGeom prst="rect">
            <a:avLst/>
          </a:prstGeom>
          <a:noFill/>
          <a:ln w="12700">
            <a:noFill/>
            <a:miter lim="800000"/>
            <a:headEnd/>
            <a:tailEnd/>
          </a:ln>
        </p:spPr>
        <p:txBody>
          <a:bodyPr lIns="90488" tIns="44450" rIns="90488" bIns="44450">
            <a:spAutoFit/>
          </a:bodyPr>
          <a:lstStyle/>
          <a:p>
            <a:pPr>
              <a:spcBef>
                <a:spcPct val="50000"/>
              </a:spcBef>
            </a:pPr>
            <a:r>
              <a:rPr lang="en-US" sz="1400"/>
              <a:t>config items</a:t>
            </a:r>
          </a:p>
        </p:txBody>
      </p:sp>
      <p:sp>
        <p:nvSpPr>
          <p:cNvPr id="24610" name="Rectangle 34"/>
          <p:cNvSpPr>
            <a:spLocks noChangeArrowheads="1"/>
          </p:cNvSpPr>
          <p:nvPr/>
        </p:nvSpPr>
        <p:spPr bwMode="auto">
          <a:xfrm>
            <a:off x="6019800" y="5562600"/>
            <a:ext cx="1685925" cy="304800"/>
          </a:xfrm>
          <a:prstGeom prst="rect">
            <a:avLst/>
          </a:prstGeom>
          <a:noFill/>
          <a:ln w="12700">
            <a:noFill/>
            <a:miter lim="800000"/>
            <a:headEnd/>
            <a:tailEnd/>
          </a:ln>
        </p:spPr>
        <p:txBody>
          <a:bodyPr lIns="90488" tIns="44450" rIns="90488" bIns="44450">
            <a:spAutoFit/>
          </a:bodyPr>
          <a:lstStyle/>
          <a:p>
            <a:pPr>
              <a:spcBef>
                <a:spcPct val="50000"/>
              </a:spcBef>
            </a:pPr>
            <a:r>
              <a:rPr lang="en-US" sz="1400"/>
              <a:t>status</a:t>
            </a:r>
          </a:p>
        </p:txBody>
      </p:sp>
      <p:sp>
        <p:nvSpPr>
          <p:cNvPr id="24611" name="Rectangle 35"/>
          <p:cNvSpPr>
            <a:spLocks noChangeArrowheads="1"/>
          </p:cNvSpPr>
          <p:nvPr/>
        </p:nvSpPr>
        <p:spPr bwMode="auto">
          <a:xfrm>
            <a:off x="7772400" y="5943600"/>
            <a:ext cx="1228725" cy="304800"/>
          </a:xfrm>
          <a:prstGeom prst="rect">
            <a:avLst/>
          </a:prstGeom>
          <a:noFill/>
          <a:ln w="12700">
            <a:noFill/>
            <a:miter lim="800000"/>
            <a:headEnd/>
            <a:tailEnd/>
          </a:ln>
        </p:spPr>
        <p:txBody>
          <a:bodyPr lIns="90488" tIns="44450" rIns="90488" bIns="44450">
            <a:spAutoFit/>
          </a:bodyPr>
          <a:lstStyle/>
          <a:p>
            <a:pPr>
              <a:spcBef>
                <a:spcPct val="50000"/>
              </a:spcBef>
            </a:pPr>
            <a:r>
              <a:rPr lang="en-US" sz="1400"/>
              <a:t>acceptance</a:t>
            </a:r>
          </a:p>
        </p:txBody>
      </p:sp>
      <p:sp>
        <p:nvSpPr>
          <p:cNvPr id="24612" name="Rectangle 36"/>
          <p:cNvSpPr>
            <a:spLocks noChangeArrowheads="1"/>
          </p:cNvSpPr>
          <p:nvPr/>
        </p:nvSpPr>
        <p:spPr bwMode="auto">
          <a:xfrm>
            <a:off x="3048000" y="2057400"/>
            <a:ext cx="1685925" cy="304800"/>
          </a:xfrm>
          <a:prstGeom prst="rect">
            <a:avLst/>
          </a:prstGeom>
          <a:noFill/>
          <a:ln w="12700">
            <a:noFill/>
            <a:miter lim="800000"/>
            <a:headEnd/>
            <a:tailEnd/>
          </a:ln>
        </p:spPr>
        <p:txBody>
          <a:bodyPr lIns="90488" tIns="44450" rIns="90488" bIns="44450">
            <a:spAutoFit/>
          </a:bodyPr>
          <a:lstStyle/>
          <a:p>
            <a:pPr>
              <a:spcBef>
                <a:spcPct val="50000"/>
              </a:spcBef>
            </a:pPr>
            <a:r>
              <a:rPr lang="en-US" sz="1400"/>
              <a:t>disapproved</a:t>
            </a:r>
          </a:p>
        </p:txBody>
      </p:sp>
      <p:sp>
        <p:nvSpPr>
          <p:cNvPr id="24613" name="Arc 37"/>
          <p:cNvSpPr>
            <a:spLocks/>
          </p:cNvSpPr>
          <p:nvPr/>
        </p:nvSpPr>
        <p:spPr bwMode="auto">
          <a:xfrm>
            <a:off x="2667000" y="3049588"/>
            <a:ext cx="990600" cy="7620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type="triangle" w="med" len="med"/>
            <a:tailEnd/>
          </a:ln>
        </p:spPr>
        <p:txBody>
          <a:bodyPr/>
          <a:lstStyle/>
          <a:p>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defRPr/>
            </a:pPr>
            <a:r>
              <a:rPr lang="en-US"/>
              <a:t>CM activities</a:t>
            </a:r>
            <a:br>
              <a:rPr lang="en-US"/>
            </a:br>
            <a:r>
              <a:rPr lang="en-US"/>
              <a:t>Configuration auditing</a:t>
            </a:r>
          </a:p>
        </p:txBody>
      </p:sp>
      <p:sp>
        <p:nvSpPr>
          <p:cNvPr id="1028" name="Rectangle 3"/>
          <p:cNvSpPr>
            <a:spLocks noGrp="1" noChangeArrowheads="1"/>
          </p:cNvSpPr>
          <p:nvPr>
            <p:ph type="body" sz="half" idx="1"/>
          </p:nvPr>
        </p:nvSpPr>
        <p:spPr>
          <a:noFill/>
        </p:spPr>
        <p:txBody>
          <a:bodyPr/>
          <a:lstStyle/>
          <a:p>
            <a:r>
              <a:rPr lang="en-US"/>
              <a:t>Auditing functions</a:t>
            </a:r>
            <a:endParaRPr lang="en-US" sz="2000"/>
          </a:p>
          <a:p>
            <a:pPr lvl="1"/>
            <a:r>
              <a:rPr lang="en-US"/>
              <a:t>verification - ensuring configuration matches planned baseline </a:t>
            </a:r>
          </a:p>
          <a:p>
            <a:pPr lvl="1"/>
            <a:r>
              <a:rPr lang="en-US"/>
              <a:t>validation - ensuring configuration matches stated requirements</a:t>
            </a:r>
          </a:p>
        </p:txBody>
      </p:sp>
      <p:graphicFrame>
        <p:nvGraphicFramePr>
          <p:cNvPr id="1026" name="Object 4"/>
          <p:cNvGraphicFramePr>
            <a:graphicFrameLocks noGrp="1"/>
          </p:cNvGraphicFramePr>
          <p:nvPr>
            <p:ph sz="half" idx="2"/>
          </p:nvPr>
        </p:nvGraphicFramePr>
        <p:xfrm>
          <a:off x="2946400" y="3322638"/>
          <a:ext cx="2168525" cy="2366962"/>
        </p:xfrm>
        <a:graphic>
          <a:graphicData uri="http://schemas.openxmlformats.org/presentationml/2006/ole">
            <mc:AlternateContent xmlns:mc="http://schemas.openxmlformats.org/markup-compatibility/2006">
              <mc:Choice xmlns:v="urn:schemas-microsoft-com:vml" Requires="v">
                <p:oleObj spid="_x0000_s1033" name="Microsoft ClipArt Gallery" r:id="rId4" imgW="5155920" imgH="5622840" progId="MS_ClipArt_Gallery">
                  <p:embed/>
                </p:oleObj>
              </mc:Choice>
              <mc:Fallback>
                <p:oleObj name="Microsoft ClipArt Gallery" r:id="rId4" imgW="5155920" imgH="5622840" progId="MS_ClipArt_Gallery">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6400" y="3322638"/>
                        <a:ext cx="2168525" cy="236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defRPr/>
            </a:pPr>
            <a:r>
              <a:rPr lang="en-US"/>
              <a:t>CM activities</a:t>
            </a:r>
            <a:br>
              <a:rPr lang="en-US"/>
            </a:br>
            <a:r>
              <a:rPr lang="en-US"/>
              <a:t>Configuration auditing</a:t>
            </a:r>
          </a:p>
        </p:txBody>
      </p:sp>
      <p:sp>
        <p:nvSpPr>
          <p:cNvPr id="25603" name="Rectangle 3"/>
          <p:cNvSpPr>
            <a:spLocks noGrp="1" noChangeArrowheads="1"/>
          </p:cNvSpPr>
          <p:nvPr>
            <p:ph type="body" idx="1"/>
          </p:nvPr>
        </p:nvSpPr>
        <p:spPr>
          <a:xfrm>
            <a:off x="152400" y="1600200"/>
            <a:ext cx="8686800" cy="457200"/>
          </a:xfrm>
          <a:noFill/>
        </p:spPr>
        <p:txBody>
          <a:bodyPr/>
          <a:lstStyle/>
          <a:p>
            <a:r>
              <a:rPr lang="en-US"/>
              <a:t>Audit points</a:t>
            </a:r>
          </a:p>
        </p:txBody>
      </p:sp>
      <p:sp>
        <p:nvSpPr>
          <p:cNvPr id="25604" name="Rectangle 4"/>
          <p:cNvSpPr>
            <a:spLocks noChangeArrowheads="1"/>
          </p:cNvSpPr>
          <p:nvPr/>
        </p:nvSpPr>
        <p:spPr bwMode="auto">
          <a:xfrm>
            <a:off x="82550" y="2533650"/>
            <a:ext cx="8902700" cy="1054100"/>
          </a:xfrm>
          <a:prstGeom prst="rect">
            <a:avLst/>
          </a:prstGeom>
          <a:noFill/>
          <a:ln w="12700">
            <a:solidFill>
              <a:schemeClr val="tx1"/>
            </a:solidFill>
            <a:miter lim="800000"/>
            <a:headEnd/>
            <a:tailEnd/>
          </a:ln>
        </p:spPr>
        <p:txBody>
          <a:bodyPr wrap="none" anchor="ctr"/>
          <a:lstStyle/>
          <a:p>
            <a:endParaRPr lang="en-US"/>
          </a:p>
        </p:txBody>
      </p:sp>
      <p:sp>
        <p:nvSpPr>
          <p:cNvPr id="25605" name="Line 5"/>
          <p:cNvSpPr>
            <a:spLocks noChangeShapeType="1"/>
          </p:cNvSpPr>
          <p:nvPr/>
        </p:nvSpPr>
        <p:spPr bwMode="auto">
          <a:xfrm>
            <a:off x="1066800" y="2527300"/>
            <a:ext cx="0" cy="1066800"/>
          </a:xfrm>
          <a:prstGeom prst="line">
            <a:avLst/>
          </a:prstGeom>
          <a:noFill/>
          <a:ln w="12700">
            <a:solidFill>
              <a:schemeClr val="tx1"/>
            </a:solidFill>
            <a:round/>
            <a:headEnd/>
            <a:tailEnd/>
          </a:ln>
        </p:spPr>
        <p:txBody>
          <a:bodyPr/>
          <a:lstStyle/>
          <a:p>
            <a:endParaRPr lang="en-US"/>
          </a:p>
        </p:txBody>
      </p:sp>
      <p:sp>
        <p:nvSpPr>
          <p:cNvPr id="25606" name="Rectangle 6"/>
          <p:cNvSpPr>
            <a:spLocks noChangeArrowheads="1"/>
          </p:cNvSpPr>
          <p:nvPr/>
        </p:nvSpPr>
        <p:spPr bwMode="auto">
          <a:xfrm>
            <a:off x="76200" y="2603500"/>
            <a:ext cx="1076325" cy="517525"/>
          </a:xfrm>
          <a:prstGeom prst="rect">
            <a:avLst/>
          </a:prstGeom>
          <a:noFill/>
          <a:ln w="12700">
            <a:noFill/>
            <a:miter lim="800000"/>
            <a:headEnd/>
            <a:tailEnd/>
          </a:ln>
        </p:spPr>
        <p:txBody>
          <a:bodyPr lIns="90488" tIns="44450" rIns="90488" bIns="44450">
            <a:spAutoFit/>
          </a:bodyPr>
          <a:lstStyle/>
          <a:p>
            <a:r>
              <a:rPr lang="en-US" sz="1400" b="1">
                <a:latin typeface="Arial Narrow" pitchFamily="34" charset="0"/>
              </a:rPr>
              <a:t>Software life</a:t>
            </a:r>
          </a:p>
          <a:p>
            <a:r>
              <a:rPr lang="en-US" sz="1400" b="1">
                <a:latin typeface="Arial Narrow" pitchFamily="34" charset="0"/>
              </a:rPr>
              <a:t>cycle</a:t>
            </a:r>
          </a:p>
        </p:txBody>
      </p:sp>
      <p:sp>
        <p:nvSpPr>
          <p:cNvPr id="25607" name="Rectangle 7"/>
          <p:cNvSpPr>
            <a:spLocks noChangeArrowheads="1"/>
          </p:cNvSpPr>
          <p:nvPr/>
        </p:nvSpPr>
        <p:spPr bwMode="auto">
          <a:xfrm>
            <a:off x="1066800" y="2603500"/>
            <a:ext cx="847725" cy="730250"/>
          </a:xfrm>
          <a:prstGeom prst="rect">
            <a:avLst/>
          </a:prstGeom>
          <a:noFill/>
          <a:ln w="12700">
            <a:noFill/>
            <a:miter lim="800000"/>
            <a:headEnd/>
            <a:tailEnd/>
          </a:ln>
        </p:spPr>
        <p:txBody>
          <a:bodyPr lIns="90488" tIns="44450" rIns="90488" bIns="44450">
            <a:spAutoFit/>
          </a:bodyPr>
          <a:lstStyle/>
          <a:p>
            <a:r>
              <a:rPr lang="en-US" sz="1400" b="1">
                <a:latin typeface="Arial Narrow" pitchFamily="34" charset="0"/>
              </a:rPr>
              <a:t>Develop-ment planning</a:t>
            </a:r>
          </a:p>
        </p:txBody>
      </p:sp>
      <p:sp>
        <p:nvSpPr>
          <p:cNvPr id="25608" name="Line 8"/>
          <p:cNvSpPr>
            <a:spLocks noChangeShapeType="1"/>
          </p:cNvSpPr>
          <p:nvPr/>
        </p:nvSpPr>
        <p:spPr bwMode="auto">
          <a:xfrm>
            <a:off x="1828800" y="2527300"/>
            <a:ext cx="0" cy="1066800"/>
          </a:xfrm>
          <a:prstGeom prst="line">
            <a:avLst/>
          </a:prstGeom>
          <a:noFill/>
          <a:ln w="12700">
            <a:solidFill>
              <a:schemeClr val="tx1"/>
            </a:solidFill>
            <a:round/>
            <a:headEnd/>
            <a:tailEnd/>
          </a:ln>
        </p:spPr>
        <p:txBody>
          <a:bodyPr/>
          <a:lstStyle/>
          <a:p>
            <a:endParaRPr lang="en-US"/>
          </a:p>
        </p:txBody>
      </p:sp>
      <p:sp>
        <p:nvSpPr>
          <p:cNvPr id="25609" name="Rectangle 9"/>
          <p:cNvSpPr>
            <a:spLocks noChangeArrowheads="1"/>
          </p:cNvSpPr>
          <p:nvPr/>
        </p:nvSpPr>
        <p:spPr bwMode="auto">
          <a:xfrm>
            <a:off x="1828800" y="2603500"/>
            <a:ext cx="1000125" cy="730250"/>
          </a:xfrm>
          <a:prstGeom prst="rect">
            <a:avLst/>
          </a:prstGeom>
          <a:noFill/>
          <a:ln w="12700">
            <a:noFill/>
            <a:miter lim="800000"/>
            <a:headEnd/>
            <a:tailEnd/>
          </a:ln>
        </p:spPr>
        <p:txBody>
          <a:bodyPr lIns="90488" tIns="44450" rIns="90488" bIns="44450">
            <a:spAutoFit/>
          </a:bodyPr>
          <a:lstStyle/>
          <a:p>
            <a:r>
              <a:rPr lang="en-US" sz="1400" b="1">
                <a:latin typeface="Arial Narrow" pitchFamily="34" charset="0"/>
              </a:rPr>
              <a:t>System &amp; s/w rqmt analysis</a:t>
            </a:r>
          </a:p>
        </p:txBody>
      </p:sp>
      <p:sp>
        <p:nvSpPr>
          <p:cNvPr id="25610" name="Line 10"/>
          <p:cNvSpPr>
            <a:spLocks noChangeShapeType="1"/>
          </p:cNvSpPr>
          <p:nvPr/>
        </p:nvSpPr>
        <p:spPr bwMode="auto">
          <a:xfrm>
            <a:off x="2667000" y="2527300"/>
            <a:ext cx="0" cy="1066800"/>
          </a:xfrm>
          <a:prstGeom prst="line">
            <a:avLst/>
          </a:prstGeom>
          <a:noFill/>
          <a:ln w="12700">
            <a:solidFill>
              <a:schemeClr val="tx1"/>
            </a:solidFill>
            <a:round/>
            <a:headEnd/>
            <a:tailEnd/>
          </a:ln>
        </p:spPr>
        <p:txBody>
          <a:bodyPr/>
          <a:lstStyle/>
          <a:p>
            <a:endParaRPr lang="en-US"/>
          </a:p>
        </p:txBody>
      </p:sp>
      <p:sp>
        <p:nvSpPr>
          <p:cNvPr id="25611" name="Rectangle 11"/>
          <p:cNvSpPr>
            <a:spLocks noChangeArrowheads="1"/>
          </p:cNvSpPr>
          <p:nvPr/>
        </p:nvSpPr>
        <p:spPr bwMode="auto">
          <a:xfrm>
            <a:off x="2667000" y="2603500"/>
            <a:ext cx="1381125" cy="517525"/>
          </a:xfrm>
          <a:prstGeom prst="rect">
            <a:avLst/>
          </a:prstGeom>
          <a:noFill/>
          <a:ln w="12700">
            <a:noFill/>
            <a:miter lim="800000"/>
            <a:headEnd/>
            <a:tailEnd/>
          </a:ln>
        </p:spPr>
        <p:txBody>
          <a:bodyPr lIns="90488" tIns="44450" rIns="90488" bIns="44450">
            <a:spAutoFit/>
          </a:bodyPr>
          <a:lstStyle/>
          <a:p>
            <a:pPr>
              <a:tabLst>
                <a:tab pos="571500" algn="l"/>
              </a:tabLst>
            </a:pPr>
            <a:r>
              <a:rPr lang="en-US" sz="1400" b="1">
                <a:latin typeface="Arial Narrow" pitchFamily="34" charset="0"/>
              </a:rPr>
              <a:t>Prelim	Detailed</a:t>
            </a:r>
          </a:p>
          <a:p>
            <a:pPr>
              <a:tabLst>
                <a:tab pos="571500" algn="l"/>
              </a:tabLst>
            </a:pPr>
            <a:r>
              <a:rPr lang="en-US" sz="1400" b="1">
                <a:latin typeface="Arial Narrow" pitchFamily="34" charset="0"/>
              </a:rPr>
              <a:t>design	design</a:t>
            </a:r>
          </a:p>
        </p:txBody>
      </p:sp>
      <p:sp>
        <p:nvSpPr>
          <p:cNvPr id="25612" name="Line 12"/>
          <p:cNvSpPr>
            <a:spLocks noChangeShapeType="1"/>
          </p:cNvSpPr>
          <p:nvPr/>
        </p:nvSpPr>
        <p:spPr bwMode="auto">
          <a:xfrm>
            <a:off x="3276600" y="2527300"/>
            <a:ext cx="0" cy="1066800"/>
          </a:xfrm>
          <a:prstGeom prst="line">
            <a:avLst/>
          </a:prstGeom>
          <a:noFill/>
          <a:ln w="12700">
            <a:solidFill>
              <a:schemeClr val="tx1"/>
            </a:solidFill>
            <a:round/>
            <a:headEnd/>
            <a:tailEnd/>
          </a:ln>
        </p:spPr>
        <p:txBody>
          <a:bodyPr/>
          <a:lstStyle/>
          <a:p>
            <a:endParaRPr lang="en-US"/>
          </a:p>
        </p:txBody>
      </p:sp>
      <p:sp>
        <p:nvSpPr>
          <p:cNvPr id="25613" name="Line 13"/>
          <p:cNvSpPr>
            <a:spLocks noChangeShapeType="1"/>
          </p:cNvSpPr>
          <p:nvPr/>
        </p:nvSpPr>
        <p:spPr bwMode="auto">
          <a:xfrm>
            <a:off x="3962400" y="2527300"/>
            <a:ext cx="0" cy="1066800"/>
          </a:xfrm>
          <a:prstGeom prst="line">
            <a:avLst/>
          </a:prstGeom>
          <a:noFill/>
          <a:ln w="12700">
            <a:solidFill>
              <a:schemeClr val="tx1"/>
            </a:solidFill>
            <a:round/>
            <a:headEnd/>
            <a:tailEnd/>
          </a:ln>
        </p:spPr>
        <p:txBody>
          <a:bodyPr/>
          <a:lstStyle/>
          <a:p>
            <a:endParaRPr lang="en-US"/>
          </a:p>
        </p:txBody>
      </p:sp>
      <p:sp>
        <p:nvSpPr>
          <p:cNvPr id="25614" name="Rectangle 14"/>
          <p:cNvSpPr>
            <a:spLocks noChangeArrowheads="1"/>
          </p:cNvSpPr>
          <p:nvPr/>
        </p:nvSpPr>
        <p:spPr bwMode="auto">
          <a:xfrm>
            <a:off x="3962400" y="2603500"/>
            <a:ext cx="1152525" cy="517525"/>
          </a:xfrm>
          <a:prstGeom prst="rect">
            <a:avLst/>
          </a:prstGeom>
          <a:noFill/>
          <a:ln w="12700">
            <a:noFill/>
            <a:miter lim="800000"/>
            <a:headEnd/>
            <a:tailEnd/>
          </a:ln>
        </p:spPr>
        <p:txBody>
          <a:bodyPr lIns="90488" tIns="44450" rIns="90488" bIns="44450">
            <a:spAutoFit/>
          </a:bodyPr>
          <a:lstStyle/>
          <a:p>
            <a:r>
              <a:rPr lang="en-US" sz="1400" b="1">
                <a:latin typeface="Arial Narrow" pitchFamily="34" charset="0"/>
              </a:rPr>
              <a:t>Code &amp; unit </a:t>
            </a:r>
          </a:p>
          <a:p>
            <a:r>
              <a:rPr lang="en-US" sz="1400" b="1">
                <a:latin typeface="Arial Narrow" pitchFamily="34" charset="0"/>
              </a:rPr>
              <a:t>test</a:t>
            </a:r>
          </a:p>
        </p:txBody>
      </p:sp>
      <p:sp>
        <p:nvSpPr>
          <p:cNvPr id="25615" name="Line 15"/>
          <p:cNvSpPr>
            <a:spLocks noChangeShapeType="1"/>
          </p:cNvSpPr>
          <p:nvPr/>
        </p:nvSpPr>
        <p:spPr bwMode="auto">
          <a:xfrm>
            <a:off x="5029200" y="2527300"/>
            <a:ext cx="0" cy="1066800"/>
          </a:xfrm>
          <a:prstGeom prst="line">
            <a:avLst/>
          </a:prstGeom>
          <a:noFill/>
          <a:ln w="12700">
            <a:solidFill>
              <a:schemeClr val="tx1"/>
            </a:solidFill>
            <a:round/>
            <a:headEnd/>
            <a:tailEnd/>
          </a:ln>
        </p:spPr>
        <p:txBody>
          <a:bodyPr/>
          <a:lstStyle/>
          <a:p>
            <a:endParaRPr lang="en-US"/>
          </a:p>
        </p:txBody>
      </p:sp>
      <p:sp>
        <p:nvSpPr>
          <p:cNvPr id="25616" name="Rectangle 16"/>
          <p:cNvSpPr>
            <a:spLocks noChangeArrowheads="1"/>
          </p:cNvSpPr>
          <p:nvPr/>
        </p:nvSpPr>
        <p:spPr bwMode="auto">
          <a:xfrm>
            <a:off x="5029200" y="2603500"/>
            <a:ext cx="771525" cy="942975"/>
          </a:xfrm>
          <a:prstGeom prst="rect">
            <a:avLst/>
          </a:prstGeom>
          <a:noFill/>
          <a:ln w="12700">
            <a:noFill/>
            <a:miter lim="800000"/>
            <a:headEnd/>
            <a:tailEnd/>
          </a:ln>
        </p:spPr>
        <p:txBody>
          <a:bodyPr lIns="90488" tIns="44450" rIns="90488" bIns="44450">
            <a:spAutoFit/>
          </a:bodyPr>
          <a:lstStyle/>
          <a:p>
            <a:r>
              <a:rPr lang="en-US" sz="1400" b="1">
                <a:latin typeface="Arial Narrow" pitchFamily="34" charset="0"/>
              </a:rPr>
              <a:t>Intra-s/w integr testing</a:t>
            </a:r>
          </a:p>
        </p:txBody>
      </p:sp>
      <p:sp>
        <p:nvSpPr>
          <p:cNvPr id="25617" name="Line 17"/>
          <p:cNvSpPr>
            <a:spLocks noChangeShapeType="1"/>
          </p:cNvSpPr>
          <p:nvPr/>
        </p:nvSpPr>
        <p:spPr bwMode="auto">
          <a:xfrm>
            <a:off x="5715000" y="2527300"/>
            <a:ext cx="0" cy="1066800"/>
          </a:xfrm>
          <a:prstGeom prst="line">
            <a:avLst/>
          </a:prstGeom>
          <a:noFill/>
          <a:ln w="12700">
            <a:solidFill>
              <a:schemeClr val="tx1"/>
            </a:solidFill>
            <a:round/>
            <a:headEnd/>
            <a:tailEnd/>
          </a:ln>
        </p:spPr>
        <p:txBody>
          <a:bodyPr/>
          <a:lstStyle/>
          <a:p>
            <a:endParaRPr lang="en-US"/>
          </a:p>
        </p:txBody>
      </p:sp>
      <p:sp>
        <p:nvSpPr>
          <p:cNvPr id="25618" name="Rectangle 18"/>
          <p:cNvSpPr>
            <a:spLocks noChangeArrowheads="1"/>
          </p:cNvSpPr>
          <p:nvPr/>
        </p:nvSpPr>
        <p:spPr bwMode="auto">
          <a:xfrm>
            <a:off x="5715000" y="2603500"/>
            <a:ext cx="771525" cy="730250"/>
          </a:xfrm>
          <a:prstGeom prst="rect">
            <a:avLst/>
          </a:prstGeom>
          <a:noFill/>
          <a:ln w="12700">
            <a:noFill/>
            <a:miter lim="800000"/>
            <a:headEnd/>
            <a:tailEnd/>
          </a:ln>
        </p:spPr>
        <p:txBody>
          <a:bodyPr lIns="90488" tIns="44450" rIns="90488" bIns="44450">
            <a:spAutoFit/>
          </a:bodyPr>
          <a:lstStyle/>
          <a:p>
            <a:r>
              <a:rPr lang="en-US" sz="1400" b="1">
                <a:latin typeface="Arial Narrow" pitchFamily="34" charset="0"/>
              </a:rPr>
              <a:t>Req trace &amp; perform</a:t>
            </a:r>
          </a:p>
        </p:txBody>
      </p:sp>
      <p:sp>
        <p:nvSpPr>
          <p:cNvPr id="25619" name="Line 19"/>
          <p:cNvSpPr>
            <a:spLocks noChangeShapeType="1"/>
          </p:cNvSpPr>
          <p:nvPr/>
        </p:nvSpPr>
        <p:spPr bwMode="auto">
          <a:xfrm>
            <a:off x="6400800" y="2527300"/>
            <a:ext cx="0" cy="1066800"/>
          </a:xfrm>
          <a:prstGeom prst="line">
            <a:avLst/>
          </a:prstGeom>
          <a:noFill/>
          <a:ln w="12700">
            <a:solidFill>
              <a:schemeClr val="tx1"/>
            </a:solidFill>
            <a:round/>
            <a:headEnd/>
            <a:tailEnd/>
          </a:ln>
        </p:spPr>
        <p:txBody>
          <a:bodyPr/>
          <a:lstStyle/>
          <a:p>
            <a:endParaRPr lang="en-US"/>
          </a:p>
        </p:txBody>
      </p:sp>
      <p:sp>
        <p:nvSpPr>
          <p:cNvPr id="25620" name="Rectangle 20"/>
          <p:cNvSpPr>
            <a:spLocks noChangeArrowheads="1"/>
          </p:cNvSpPr>
          <p:nvPr/>
        </p:nvSpPr>
        <p:spPr bwMode="auto">
          <a:xfrm>
            <a:off x="6400800" y="2603500"/>
            <a:ext cx="1457325" cy="730250"/>
          </a:xfrm>
          <a:prstGeom prst="rect">
            <a:avLst/>
          </a:prstGeom>
          <a:noFill/>
          <a:ln w="12700">
            <a:noFill/>
            <a:miter lim="800000"/>
            <a:headEnd/>
            <a:tailEnd/>
          </a:ln>
        </p:spPr>
        <p:txBody>
          <a:bodyPr lIns="90488" tIns="44450" rIns="90488" bIns="44450">
            <a:spAutoFit/>
          </a:bodyPr>
          <a:lstStyle/>
          <a:p>
            <a:pPr>
              <a:tabLst>
                <a:tab pos="742950" algn="l"/>
              </a:tabLst>
            </a:pPr>
            <a:r>
              <a:rPr lang="en-US" sz="1400" b="1">
                <a:latin typeface="Arial Narrow" pitchFamily="34" charset="0"/>
              </a:rPr>
              <a:t>Inter-s/w	Stress</a:t>
            </a:r>
          </a:p>
          <a:p>
            <a:pPr>
              <a:tabLst>
                <a:tab pos="742950" algn="l"/>
              </a:tabLst>
            </a:pPr>
            <a:r>
              <a:rPr lang="en-US" sz="1400" b="1">
                <a:latin typeface="Arial Narrow" pitchFamily="34" charset="0"/>
              </a:rPr>
              <a:t>integr	test</a:t>
            </a:r>
          </a:p>
          <a:p>
            <a:pPr>
              <a:tabLst>
                <a:tab pos="742950" algn="l"/>
              </a:tabLst>
            </a:pPr>
            <a:r>
              <a:rPr lang="en-US" sz="1400" b="1">
                <a:latin typeface="Arial Narrow" pitchFamily="34" charset="0"/>
              </a:rPr>
              <a:t>testing</a:t>
            </a:r>
          </a:p>
        </p:txBody>
      </p:sp>
      <p:sp>
        <p:nvSpPr>
          <p:cNvPr id="25621" name="Line 21"/>
          <p:cNvSpPr>
            <a:spLocks noChangeShapeType="1"/>
          </p:cNvSpPr>
          <p:nvPr/>
        </p:nvSpPr>
        <p:spPr bwMode="auto">
          <a:xfrm>
            <a:off x="7772400" y="2527300"/>
            <a:ext cx="0" cy="1066800"/>
          </a:xfrm>
          <a:prstGeom prst="line">
            <a:avLst/>
          </a:prstGeom>
          <a:noFill/>
          <a:ln w="12700">
            <a:solidFill>
              <a:schemeClr val="tx1"/>
            </a:solidFill>
            <a:round/>
            <a:headEnd/>
            <a:tailEnd/>
          </a:ln>
        </p:spPr>
        <p:txBody>
          <a:bodyPr/>
          <a:lstStyle/>
          <a:p>
            <a:endParaRPr lang="en-US"/>
          </a:p>
        </p:txBody>
      </p:sp>
      <p:sp>
        <p:nvSpPr>
          <p:cNvPr id="25622" name="Line 22"/>
          <p:cNvSpPr>
            <a:spLocks noChangeShapeType="1"/>
          </p:cNvSpPr>
          <p:nvPr/>
        </p:nvSpPr>
        <p:spPr bwMode="auto">
          <a:xfrm>
            <a:off x="7162800" y="2527300"/>
            <a:ext cx="0" cy="1066800"/>
          </a:xfrm>
          <a:prstGeom prst="line">
            <a:avLst/>
          </a:prstGeom>
          <a:noFill/>
          <a:ln w="12700">
            <a:solidFill>
              <a:schemeClr val="tx1"/>
            </a:solidFill>
            <a:round/>
            <a:headEnd/>
            <a:tailEnd/>
          </a:ln>
        </p:spPr>
        <p:txBody>
          <a:bodyPr/>
          <a:lstStyle/>
          <a:p>
            <a:endParaRPr lang="en-US"/>
          </a:p>
        </p:txBody>
      </p:sp>
      <p:sp>
        <p:nvSpPr>
          <p:cNvPr id="25623" name="Rectangle 23"/>
          <p:cNvSpPr>
            <a:spLocks noChangeArrowheads="1"/>
          </p:cNvSpPr>
          <p:nvPr/>
        </p:nvSpPr>
        <p:spPr bwMode="auto">
          <a:xfrm>
            <a:off x="7772400" y="2603500"/>
            <a:ext cx="1304925" cy="517525"/>
          </a:xfrm>
          <a:prstGeom prst="rect">
            <a:avLst/>
          </a:prstGeom>
          <a:noFill/>
          <a:ln w="12700">
            <a:noFill/>
            <a:miter lim="800000"/>
            <a:headEnd/>
            <a:tailEnd/>
          </a:ln>
        </p:spPr>
        <p:txBody>
          <a:bodyPr lIns="90488" tIns="44450" rIns="90488" bIns="44450">
            <a:spAutoFit/>
          </a:bodyPr>
          <a:lstStyle/>
          <a:p>
            <a:r>
              <a:rPr lang="en-US" sz="1400" b="1">
                <a:latin typeface="Arial Narrow" pitchFamily="34" charset="0"/>
              </a:rPr>
              <a:t>Operation &amp;</a:t>
            </a:r>
          </a:p>
          <a:p>
            <a:r>
              <a:rPr lang="en-US" sz="1400" b="1">
                <a:latin typeface="Arial Narrow" pitchFamily="34" charset="0"/>
              </a:rPr>
              <a:t>Maintenance</a:t>
            </a:r>
          </a:p>
        </p:txBody>
      </p:sp>
      <p:sp>
        <p:nvSpPr>
          <p:cNvPr id="25624" name="Rectangle 24"/>
          <p:cNvSpPr>
            <a:spLocks noChangeArrowheads="1"/>
          </p:cNvSpPr>
          <p:nvPr/>
        </p:nvSpPr>
        <p:spPr bwMode="auto">
          <a:xfrm>
            <a:off x="76200" y="3594100"/>
            <a:ext cx="8924925" cy="1155700"/>
          </a:xfrm>
          <a:prstGeom prst="rect">
            <a:avLst/>
          </a:prstGeom>
          <a:noFill/>
          <a:ln w="12700">
            <a:noFill/>
            <a:miter lim="800000"/>
            <a:headEnd/>
            <a:tailEnd/>
          </a:ln>
        </p:spPr>
        <p:txBody>
          <a:bodyPr lIns="90488" tIns="44450" rIns="90488" bIns="44450">
            <a:spAutoFit/>
          </a:bodyPr>
          <a:lstStyle/>
          <a:p>
            <a:pPr>
              <a:tabLst>
                <a:tab pos="1600200" algn="ctr"/>
                <a:tab pos="2057400" algn="ctr"/>
                <a:tab pos="2457450" algn="ctr"/>
                <a:tab pos="3086100" algn="ctr"/>
                <a:tab pos="3771900" algn="ctr"/>
                <a:tab pos="4229100" algn="ctr"/>
                <a:tab pos="4343400" algn="ctr"/>
                <a:tab pos="4457700" algn="ctr"/>
                <a:tab pos="4914900" algn="ctr"/>
                <a:tab pos="5543550" algn="ctr"/>
                <a:tab pos="6229350" algn="ctr"/>
                <a:tab pos="7029450" algn="ctr"/>
                <a:tab pos="7658100" algn="ctr"/>
              </a:tabLst>
            </a:pPr>
            <a:r>
              <a:rPr lang="en-US" sz="1400" b="1">
                <a:latin typeface="Arial Narrow" pitchFamily="34" charset="0"/>
              </a:rPr>
              <a:t> 		*	*		*	*	*	*				*	*</a:t>
            </a:r>
          </a:p>
          <a:p>
            <a:pPr>
              <a:tabLst>
                <a:tab pos="1600200" algn="ctr"/>
                <a:tab pos="2057400" algn="ctr"/>
                <a:tab pos="2457450" algn="ctr"/>
                <a:tab pos="3086100" algn="ctr"/>
                <a:tab pos="3771900" algn="ctr"/>
                <a:tab pos="4229100" algn="ctr"/>
                <a:tab pos="4343400" algn="ctr"/>
                <a:tab pos="4457700" algn="ctr"/>
                <a:tab pos="4914900" algn="ctr"/>
                <a:tab pos="5543550" algn="ctr"/>
                <a:tab pos="6229350" algn="ctr"/>
                <a:tab pos="7029450" algn="ctr"/>
                <a:tab pos="7658100" algn="ctr"/>
              </a:tabLst>
            </a:pPr>
            <a:r>
              <a:rPr lang="en-US" sz="1400" b="1">
                <a:latin typeface="Arial Narrow" pitchFamily="34" charset="0"/>
              </a:rPr>
              <a:t>Baselines		funct	alloc		developmental						product	deliv</a:t>
            </a:r>
          </a:p>
          <a:p>
            <a:pPr>
              <a:tabLst>
                <a:tab pos="1600200" algn="ctr"/>
                <a:tab pos="2057400" algn="ctr"/>
                <a:tab pos="2457450" algn="ctr"/>
                <a:tab pos="3086100" algn="ctr"/>
                <a:tab pos="3771900" algn="ctr"/>
                <a:tab pos="4229100" algn="ctr"/>
                <a:tab pos="4343400" algn="ctr"/>
                <a:tab pos="4457700" algn="ctr"/>
                <a:tab pos="4914900" algn="ctr"/>
                <a:tab pos="5543550" algn="ctr"/>
                <a:tab pos="6229350" algn="ctr"/>
                <a:tab pos="7029450" algn="ctr"/>
                <a:tab pos="7658100" algn="ctr"/>
              </a:tabLst>
            </a:pPr>
            <a:endParaRPr lang="en-US" sz="1400" b="1">
              <a:latin typeface="Arial Narrow" pitchFamily="34" charset="0"/>
            </a:endParaRPr>
          </a:p>
          <a:p>
            <a:pPr>
              <a:tabLst>
                <a:tab pos="1600200" algn="ctr"/>
                <a:tab pos="2057400" algn="ctr"/>
                <a:tab pos="2457450" algn="ctr"/>
                <a:tab pos="3086100" algn="ctr"/>
                <a:tab pos="3771900" algn="ctr"/>
                <a:tab pos="4229100" algn="ctr"/>
                <a:tab pos="4343400" algn="ctr"/>
                <a:tab pos="4457700" algn="ctr"/>
                <a:tab pos="4914900" algn="ctr"/>
                <a:tab pos="5543550" algn="ctr"/>
                <a:tab pos="6229350" algn="ctr"/>
                <a:tab pos="7029450" algn="ctr"/>
                <a:tab pos="7658100" algn="ctr"/>
              </a:tabLst>
            </a:pPr>
            <a:r>
              <a:rPr lang="en-US" sz="1400" b="1">
                <a:latin typeface="Arial Narrow" pitchFamily="34" charset="0"/>
              </a:rPr>
              <a:t> 	*	*	*	*	*					*	*	*	*</a:t>
            </a:r>
          </a:p>
          <a:p>
            <a:pPr>
              <a:tabLst>
                <a:tab pos="1600200" algn="ctr"/>
                <a:tab pos="2057400" algn="ctr"/>
                <a:tab pos="2457450" algn="ctr"/>
                <a:tab pos="3086100" algn="ctr"/>
                <a:tab pos="3771900" algn="ctr"/>
                <a:tab pos="4229100" algn="ctr"/>
                <a:tab pos="4343400" algn="ctr"/>
                <a:tab pos="4457700" algn="ctr"/>
                <a:tab pos="4914900" algn="ctr"/>
                <a:tab pos="5543550" algn="ctr"/>
                <a:tab pos="6229350" algn="ctr"/>
                <a:tab pos="7029450" algn="ctr"/>
                <a:tab pos="7658100" algn="ctr"/>
              </a:tabLst>
            </a:pPr>
            <a:r>
              <a:rPr lang="en-US" sz="1400" b="1">
                <a:latin typeface="Arial Narrow" pitchFamily="34" charset="0"/>
              </a:rPr>
              <a:t>Reviews	SRR	SDR	SSR	PDR	CDR					TRR	FCA	PCA	FQT/AR</a:t>
            </a:r>
          </a:p>
        </p:txBody>
      </p:sp>
      <p:sp>
        <p:nvSpPr>
          <p:cNvPr id="25625" name="Rectangle 25"/>
          <p:cNvSpPr>
            <a:spLocks noChangeArrowheads="1"/>
          </p:cNvSpPr>
          <p:nvPr/>
        </p:nvSpPr>
        <p:spPr bwMode="auto">
          <a:xfrm>
            <a:off x="76200" y="4737100"/>
            <a:ext cx="9001125" cy="822325"/>
          </a:xfrm>
          <a:prstGeom prst="rect">
            <a:avLst/>
          </a:prstGeom>
          <a:noFill/>
          <a:ln w="12700">
            <a:noFill/>
            <a:miter lim="800000"/>
            <a:headEnd/>
            <a:tailEnd/>
          </a:ln>
        </p:spPr>
        <p:txBody>
          <a:bodyPr lIns="90488" tIns="44450" rIns="90488" bIns="44450">
            <a:spAutoFit/>
          </a:bodyPr>
          <a:lstStyle/>
          <a:p>
            <a:pPr>
              <a:tabLst>
                <a:tab pos="400050" algn="l"/>
                <a:tab pos="2743200" algn="l"/>
                <a:tab pos="3086100" algn="l"/>
                <a:tab pos="5029200" algn="l"/>
                <a:tab pos="5372100" algn="l"/>
                <a:tab pos="6915150" algn="l"/>
                <a:tab pos="7315200" algn="l"/>
              </a:tabLst>
            </a:pPr>
            <a:r>
              <a:rPr lang="en-US" sz="1200" b="1">
                <a:latin typeface="Arial Narrow" pitchFamily="34" charset="0"/>
              </a:rPr>
              <a:t>AR	Acceptance review	FQT	Formal qual test	SDR	Sys design review	TRR	Test readiness review</a:t>
            </a:r>
          </a:p>
          <a:p>
            <a:pPr>
              <a:tabLst>
                <a:tab pos="400050" algn="l"/>
                <a:tab pos="2743200" algn="l"/>
                <a:tab pos="3086100" algn="l"/>
                <a:tab pos="5029200" algn="l"/>
                <a:tab pos="5372100" algn="l"/>
                <a:tab pos="6915150" algn="l"/>
                <a:tab pos="7315200" algn="l"/>
              </a:tabLst>
            </a:pPr>
            <a:r>
              <a:rPr lang="en-US" sz="1200" b="1">
                <a:latin typeface="Arial Narrow" pitchFamily="34" charset="0"/>
              </a:rPr>
              <a:t>CDR	Critical design reivew	PCA	Physical config audit	SRR	Sys req review	</a:t>
            </a:r>
          </a:p>
          <a:p>
            <a:pPr>
              <a:tabLst>
                <a:tab pos="400050" algn="l"/>
                <a:tab pos="2743200" algn="l"/>
                <a:tab pos="3086100" algn="l"/>
                <a:tab pos="5029200" algn="l"/>
                <a:tab pos="5372100" algn="l"/>
                <a:tab pos="6915150" algn="l"/>
                <a:tab pos="7315200" algn="l"/>
              </a:tabLst>
            </a:pPr>
            <a:r>
              <a:rPr lang="en-US" sz="1200" b="1">
                <a:latin typeface="Arial Narrow" pitchFamily="34" charset="0"/>
              </a:rPr>
              <a:t>FCA	Functional config audit	PDR	Prelim design review	SSR	S/w spec review</a:t>
            </a:r>
          </a:p>
          <a:p>
            <a:pPr>
              <a:tabLst>
                <a:tab pos="400050" algn="l"/>
                <a:tab pos="2743200" algn="l"/>
                <a:tab pos="3086100" algn="l"/>
                <a:tab pos="5029200" algn="l"/>
                <a:tab pos="5372100" algn="l"/>
                <a:tab pos="6915150" algn="l"/>
                <a:tab pos="7315200" algn="l"/>
              </a:tabLst>
            </a:pPr>
            <a:r>
              <a:rPr lang="en-US" sz="1200" b="1">
                <a:latin typeface="Arial Narrow" pitchFamily="34" charset="0"/>
              </a:rPr>
              <a:t>					</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a:defRPr/>
            </a:pPr>
            <a:r>
              <a:rPr lang="en-US"/>
              <a:t>CM activities</a:t>
            </a:r>
            <a:br>
              <a:rPr lang="en-US"/>
            </a:br>
            <a:r>
              <a:rPr lang="en-US"/>
              <a:t>Configuration auditing</a:t>
            </a:r>
          </a:p>
        </p:txBody>
      </p:sp>
      <p:sp>
        <p:nvSpPr>
          <p:cNvPr id="26627" name="Rectangle 3"/>
          <p:cNvSpPr>
            <a:spLocks noGrp="1" noChangeArrowheads="1"/>
          </p:cNvSpPr>
          <p:nvPr>
            <p:ph type="body" idx="1"/>
          </p:nvPr>
        </p:nvSpPr>
        <p:spPr>
          <a:noFill/>
        </p:spPr>
        <p:txBody>
          <a:bodyPr/>
          <a:lstStyle/>
          <a:p>
            <a:r>
              <a:rPr lang="en-US"/>
              <a:t>Principles</a:t>
            </a:r>
          </a:p>
          <a:p>
            <a:pPr lvl="1"/>
            <a:r>
              <a:rPr lang="en-US"/>
              <a:t>mgmt needs to make resource commitment for auditing</a:t>
            </a:r>
          </a:p>
          <a:p>
            <a:pPr lvl="1"/>
            <a:r>
              <a:rPr lang="en-US"/>
              <a:t>mgmt should be cognizant of auditing function as it relates to overall product assurance (and not just CM)</a:t>
            </a:r>
          </a:p>
          <a:p>
            <a:pPr lvl="1"/>
            <a:r>
              <a:rPr lang="en-US"/>
              <a:t>adequate performance of auditing function will generally require more resources  than other three CM activities combined</a:t>
            </a:r>
          </a:p>
          <a:p>
            <a:pPr lvl="1"/>
            <a:r>
              <a:rPr lang="en-US"/>
              <a:t>auditing cost and effort will increase relative to project’s complexity</a:t>
            </a:r>
          </a:p>
          <a:p>
            <a:pPr lvl="1"/>
            <a:r>
              <a:rPr lang="en-US"/>
              <a:t>auditing should be done in parallel with production</a:t>
            </a:r>
          </a:p>
          <a:p>
            <a:pPr lvl="1"/>
            <a:r>
              <a:rPr lang="en-US"/>
              <a:t>auditing requires personnel qualifications on par with, or superior to, software production personnel</a:t>
            </a:r>
          </a:p>
          <a:p>
            <a:pPr lvl="1"/>
            <a:r>
              <a:rPr lang="en-US"/>
              <a:t>user, buyer, and seller each have role in auditing</a:t>
            </a:r>
          </a:p>
          <a:p>
            <a:pPr lvl="1"/>
            <a:r>
              <a:rPr lang="en-US"/>
              <a:t>auditors must be continuously involved to attain and maintain experience level</a:t>
            </a:r>
          </a:p>
          <a:p>
            <a:pPr lvl="1"/>
            <a:r>
              <a:rPr lang="en-US"/>
              <a:t>auditors may require automated tools for complex systems</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defRPr/>
            </a:pPr>
            <a:r>
              <a:rPr lang="en-US"/>
              <a:t>CM activities</a:t>
            </a:r>
            <a:br>
              <a:rPr lang="en-US"/>
            </a:br>
            <a:r>
              <a:rPr lang="en-US"/>
              <a:t>Configuration status accounting</a:t>
            </a:r>
          </a:p>
        </p:txBody>
      </p:sp>
      <p:sp>
        <p:nvSpPr>
          <p:cNvPr id="27651" name="Rectangle 3"/>
          <p:cNvSpPr>
            <a:spLocks noGrp="1" noChangeArrowheads="1"/>
          </p:cNvSpPr>
          <p:nvPr>
            <p:ph type="body" idx="1"/>
          </p:nvPr>
        </p:nvSpPr>
        <p:spPr>
          <a:noFill/>
        </p:spPr>
        <p:txBody>
          <a:bodyPr/>
          <a:lstStyle/>
          <a:p>
            <a:pPr>
              <a:lnSpc>
                <a:spcPct val="90000"/>
              </a:lnSpc>
            </a:pPr>
            <a:r>
              <a:rPr lang="en-US"/>
              <a:t>Status accounting </a:t>
            </a:r>
          </a:p>
          <a:p>
            <a:pPr lvl="1">
              <a:lnSpc>
                <a:spcPct val="90000"/>
              </a:lnSpc>
            </a:pPr>
            <a:r>
              <a:rPr lang="en-US"/>
              <a:t>... is a means by which the outputs of the CM functions are recorded, stored in a database, and reported.</a:t>
            </a:r>
          </a:p>
          <a:p>
            <a:pPr>
              <a:lnSpc>
                <a:spcPct val="90000"/>
              </a:lnSpc>
            </a:pPr>
            <a:r>
              <a:rPr lang="en-US"/>
              <a:t>Issues</a:t>
            </a:r>
          </a:p>
          <a:p>
            <a:pPr lvl="1">
              <a:lnSpc>
                <a:spcPct val="90000"/>
              </a:lnSpc>
            </a:pPr>
            <a:r>
              <a:rPr lang="en-US"/>
              <a:t>delineate how information is to be collected, verified, stored, processed, and reported</a:t>
            </a:r>
          </a:p>
          <a:p>
            <a:pPr lvl="1">
              <a:lnSpc>
                <a:spcPct val="90000"/>
              </a:lnSpc>
            </a:pPr>
            <a:r>
              <a:rPr lang="en-US"/>
              <a:t>identify periodic reports to be provided, and their distribution</a:t>
            </a:r>
          </a:p>
          <a:p>
            <a:pPr lvl="1">
              <a:lnSpc>
                <a:spcPct val="90000"/>
              </a:lnSpc>
            </a:pPr>
            <a:r>
              <a:rPr lang="en-US"/>
              <a:t>describe means to be used to implement any special status accounting requirements specified by user</a:t>
            </a:r>
          </a:p>
          <a:p>
            <a:pPr>
              <a:lnSpc>
                <a:spcPct val="90000"/>
              </a:lnSpc>
            </a:pPr>
            <a:r>
              <a:rPr lang="en-US"/>
              <a:t>information normally desired</a:t>
            </a:r>
          </a:p>
          <a:p>
            <a:pPr lvl="1">
              <a:lnSpc>
                <a:spcPct val="90000"/>
              </a:lnSpc>
            </a:pPr>
            <a:r>
              <a:rPr lang="en-US"/>
              <a:t>status of specifications</a:t>
            </a:r>
          </a:p>
          <a:p>
            <a:pPr lvl="1">
              <a:lnSpc>
                <a:spcPct val="90000"/>
              </a:lnSpc>
            </a:pPr>
            <a:r>
              <a:rPr lang="en-US"/>
              <a:t>status of proposed changes</a:t>
            </a:r>
          </a:p>
          <a:p>
            <a:pPr lvl="1">
              <a:lnSpc>
                <a:spcPct val="90000"/>
              </a:lnSpc>
            </a:pPr>
            <a:r>
              <a:rPr lang="en-US"/>
              <a:t>reports of approved changes</a:t>
            </a:r>
          </a:p>
          <a:p>
            <a:pPr lvl="1">
              <a:lnSpc>
                <a:spcPct val="90000"/>
              </a:lnSpc>
            </a:pPr>
            <a:r>
              <a:rPr lang="en-US"/>
              <a:t>status of product versions or revisions</a:t>
            </a:r>
          </a:p>
          <a:p>
            <a:pPr lvl="1">
              <a:lnSpc>
                <a:spcPct val="90000"/>
              </a:lnSpc>
            </a:pPr>
            <a:r>
              <a:rPr lang="en-US"/>
              <a:t>reports of implementation of installed updates or releases</a:t>
            </a:r>
          </a:p>
          <a:p>
            <a:pPr lvl="1">
              <a:lnSpc>
                <a:spcPct val="90000"/>
              </a:lnSpc>
            </a:pPr>
            <a:r>
              <a:rPr lang="en-US"/>
              <a:t>status of user-furnished property</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a:defRPr/>
            </a:pPr>
            <a:r>
              <a:rPr lang="en-US"/>
              <a:t>CM activities</a:t>
            </a:r>
            <a:br>
              <a:rPr lang="en-US"/>
            </a:br>
            <a:r>
              <a:rPr lang="en-US"/>
              <a:t>Configuration status accounting</a:t>
            </a:r>
          </a:p>
        </p:txBody>
      </p:sp>
      <p:sp>
        <p:nvSpPr>
          <p:cNvPr id="28675" name="Rectangle 3"/>
          <p:cNvSpPr>
            <a:spLocks noGrp="1" noChangeArrowheads="1"/>
          </p:cNvSpPr>
          <p:nvPr>
            <p:ph type="body" idx="1"/>
          </p:nvPr>
        </p:nvSpPr>
        <p:spPr>
          <a:noFill/>
        </p:spPr>
        <p:txBody>
          <a:bodyPr/>
          <a:lstStyle/>
          <a:p>
            <a:pPr>
              <a:lnSpc>
                <a:spcPct val="90000"/>
              </a:lnSpc>
            </a:pPr>
            <a:r>
              <a:rPr lang="en-US"/>
              <a:t>Metrics </a:t>
            </a:r>
          </a:p>
          <a:p>
            <a:pPr lvl="1">
              <a:lnSpc>
                <a:spcPct val="90000"/>
              </a:lnSpc>
            </a:pPr>
            <a:r>
              <a:rPr lang="en-US"/>
              <a:t>trend analysis of discrepancy and change requests</a:t>
            </a:r>
          </a:p>
          <a:p>
            <a:pPr lvl="1">
              <a:lnSpc>
                <a:spcPct val="90000"/>
              </a:lnSpc>
            </a:pPr>
            <a:r>
              <a:rPr lang="en-US"/>
              <a:t>discrepancy types by configuration item</a:t>
            </a:r>
          </a:p>
          <a:p>
            <a:pPr lvl="1">
              <a:lnSpc>
                <a:spcPct val="90000"/>
              </a:lnSpc>
            </a:pPr>
            <a:r>
              <a:rPr lang="en-US"/>
              <a:t>tally of past-due change request solutions</a:t>
            </a:r>
          </a:p>
          <a:p>
            <a:pPr lvl="1">
              <a:lnSpc>
                <a:spcPct val="90000"/>
              </a:lnSpc>
            </a:pPr>
            <a:r>
              <a:rPr lang="en-US"/>
              <a:t>lines of code</a:t>
            </a:r>
          </a:p>
          <a:p>
            <a:r>
              <a:rPr lang="en-US"/>
              <a:t>Principles</a:t>
            </a:r>
          </a:p>
          <a:p>
            <a:pPr lvl="1"/>
            <a:r>
              <a:rPr lang="en-US"/>
              <a:t>status accounting provides mechanisms and tools for determining what events have happened as well as when events occurred</a:t>
            </a:r>
          </a:p>
          <a:p>
            <a:pPr lvl="1"/>
            <a:r>
              <a:rPr lang="en-US"/>
              <a:t>status accounting must capture and record all events of significance</a:t>
            </a:r>
          </a:p>
          <a:p>
            <a:pPr lvl="1"/>
            <a:r>
              <a:rPr lang="en-US"/>
              <a:t>status accounting includes preparing and distributing reports concerning software production</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a:defRPr/>
            </a:pPr>
            <a:r>
              <a:rPr lang="en-US"/>
              <a:t>CM  tools and methods</a:t>
            </a:r>
          </a:p>
        </p:txBody>
      </p:sp>
      <p:sp>
        <p:nvSpPr>
          <p:cNvPr id="29699" name="Rectangle 3"/>
          <p:cNvSpPr>
            <a:spLocks noGrp="1" noChangeArrowheads="1"/>
          </p:cNvSpPr>
          <p:nvPr>
            <p:ph type="body" idx="1"/>
          </p:nvPr>
        </p:nvSpPr>
        <p:spPr>
          <a:xfrm>
            <a:off x="228600" y="1600200"/>
            <a:ext cx="8686800" cy="4953000"/>
          </a:xfrm>
          <a:noFill/>
        </p:spPr>
        <p:txBody>
          <a:bodyPr/>
          <a:lstStyle/>
          <a:p>
            <a:r>
              <a:rPr lang="en-US"/>
              <a:t>Today’s complex systems mandate automated management tools</a:t>
            </a:r>
          </a:p>
          <a:p>
            <a:pPr lvl="1"/>
            <a:r>
              <a:rPr lang="en-US"/>
              <a:t>wide support for configuration identification</a:t>
            </a:r>
          </a:p>
          <a:p>
            <a:pPr lvl="1"/>
            <a:r>
              <a:rPr lang="en-US"/>
              <a:t>other CM activities generally ignored</a:t>
            </a:r>
          </a:p>
          <a:p>
            <a:pPr lvl="1"/>
            <a:r>
              <a:rPr lang="en-US"/>
              <a:t>Nonetheless, knowledge of CM management of configuration item libraries vital whether using manual or automated CM system</a:t>
            </a:r>
          </a:p>
          <a:p>
            <a:r>
              <a:rPr lang="en-US"/>
              <a:t>CM management models</a:t>
            </a:r>
          </a:p>
          <a:p>
            <a:pPr lvl="1"/>
            <a:r>
              <a:rPr lang="en-US"/>
              <a:t>checkout/checkin </a:t>
            </a:r>
          </a:p>
          <a:p>
            <a:pPr lvl="1"/>
            <a:r>
              <a:rPr lang="en-US"/>
              <a:t>composition</a:t>
            </a:r>
          </a:p>
          <a:p>
            <a:pPr lvl="1"/>
            <a:r>
              <a:rPr lang="en-US"/>
              <a:t>long transaction</a:t>
            </a:r>
          </a:p>
          <a:p>
            <a:pPr lvl="1"/>
            <a:r>
              <a:rPr lang="en-US"/>
              <a:t>change set</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defRPr/>
            </a:pPr>
            <a:r>
              <a:rPr lang="en-US"/>
              <a:t>CM  tools and methods</a:t>
            </a:r>
            <a:br>
              <a:rPr lang="en-US"/>
            </a:br>
            <a:r>
              <a:rPr lang="en-US"/>
              <a:t>Checkout/checkin</a:t>
            </a:r>
          </a:p>
        </p:txBody>
      </p:sp>
      <p:sp>
        <p:nvSpPr>
          <p:cNvPr id="30723" name="Rectangle 3"/>
          <p:cNvSpPr>
            <a:spLocks noGrp="1" noChangeArrowheads="1"/>
          </p:cNvSpPr>
          <p:nvPr>
            <p:ph type="body" idx="1"/>
          </p:nvPr>
        </p:nvSpPr>
        <p:spPr>
          <a:noFill/>
        </p:spPr>
        <p:txBody>
          <a:bodyPr/>
          <a:lstStyle/>
          <a:p>
            <a:pPr>
              <a:tabLst>
                <a:tab pos="2347913" algn="l"/>
                <a:tab pos="2573338" algn="l"/>
              </a:tabLst>
            </a:pPr>
            <a:r>
              <a:rPr lang="en-US"/>
              <a:t>Concept</a:t>
            </a:r>
          </a:p>
          <a:p>
            <a:pPr lvl="1">
              <a:tabLst>
                <a:tab pos="2347913" algn="l"/>
                <a:tab pos="2573338" algn="l"/>
              </a:tabLst>
            </a:pPr>
            <a:r>
              <a:rPr lang="en-US"/>
              <a:t>components</a:t>
            </a:r>
          </a:p>
          <a:p>
            <a:pPr lvl="2">
              <a:tabLst>
                <a:tab pos="2347913" algn="l"/>
                <a:tab pos="2573338" algn="l"/>
              </a:tabLst>
            </a:pPr>
            <a:r>
              <a:rPr lang="en-US"/>
              <a:t>repository	-	storehouses of configuration items</a:t>
            </a:r>
          </a:p>
          <a:p>
            <a:pPr lvl="2">
              <a:tabLst>
                <a:tab pos="2347913" algn="l"/>
                <a:tab pos="2573338" algn="l"/>
              </a:tabLst>
            </a:pPr>
            <a:r>
              <a:rPr lang="en-US"/>
              <a:t>build tool	-	mechanism for transforming configuration items into 		derived items (e.g., object code, executables)</a:t>
            </a:r>
          </a:p>
          <a:p>
            <a:pPr lvl="2">
              <a:tabLst>
                <a:tab pos="2347913" algn="l"/>
                <a:tab pos="2573338" algn="l"/>
              </a:tabLst>
            </a:pPr>
            <a:r>
              <a:rPr lang="en-US"/>
              <a:t>workspace	-	area into which user retrieves configuration item</a:t>
            </a:r>
          </a:p>
          <a:p>
            <a:pPr lvl="1">
              <a:tabLst>
                <a:tab pos="2347913" algn="l"/>
                <a:tab pos="2573338" algn="l"/>
              </a:tabLst>
            </a:pPr>
            <a:r>
              <a:rPr lang="en-US"/>
              <a:t>repository</a:t>
            </a:r>
          </a:p>
          <a:p>
            <a:pPr lvl="2">
              <a:tabLst>
                <a:tab pos="2347913" algn="l"/>
                <a:tab pos="2573338" algn="l"/>
              </a:tabLst>
            </a:pPr>
            <a:r>
              <a:rPr lang="en-US"/>
              <a:t> typically implemented as directory structure</a:t>
            </a:r>
          </a:p>
          <a:p>
            <a:pPr lvl="3">
              <a:tabLst>
                <a:tab pos="2347913" algn="l"/>
                <a:tab pos="2573338" algn="l"/>
              </a:tabLst>
            </a:pPr>
            <a:r>
              <a:rPr lang="en-US"/>
              <a:t>“bag-o-files” approach where configuration items are individual files</a:t>
            </a:r>
          </a:p>
          <a:p>
            <a:pPr lvl="3">
              <a:tabLst>
                <a:tab pos="2347913" algn="l"/>
                <a:tab pos="2573338" algn="l"/>
              </a:tabLst>
            </a:pPr>
            <a:r>
              <a:rPr lang="en-US"/>
              <a:t>versioned configurations are in individual  subdirectories</a:t>
            </a:r>
          </a:p>
          <a:p>
            <a:pPr lvl="2">
              <a:tabLst>
                <a:tab pos="2347913" algn="l"/>
                <a:tab pos="2573338" algn="l"/>
              </a:tabLst>
            </a:pPr>
            <a:r>
              <a:rPr lang="en-US"/>
              <a:t>checkout	-	configuration items are retrieved from repository in 	read-only or modify mode</a:t>
            </a:r>
          </a:p>
          <a:p>
            <a:pPr lvl="3">
              <a:tabLst>
                <a:tab pos="2347913" algn="l"/>
                <a:tab pos="2573338" algn="l"/>
              </a:tabLst>
            </a:pPr>
            <a:r>
              <a:rPr lang="en-US"/>
              <a:t>modify-mode items lock out all other retrievals, or</a:t>
            </a:r>
          </a:p>
          <a:p>
            <a:pPr lvl="3">
              <a:tabLst>
                <a:tab pos="2347913" algn="l"/>
                <a:tab pos="2573338" algn="l"/>
              </a:tabLst>
            </a:pPr>
            <a:r>
              <a:rPr lang="en-US"/>
              <a:t>read-only permitted on items tagged as checked out with modify privilege</a:t>
            </a:r>
          </a:p>
          <a:p>
            <a:pPr lvl="2">
              <a:tabLst>
                <a:tab pos="2347913" algn="l"/>
                <a:tab pos="2573338" algn="l"/>
              </a:tabLst>
            </a:pPr>
            <a:r>
              <a:rPr lang="en-US"/>
              <a:t>checkin	-	new items, or items previously checked out in modify mode may be put into repository</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defRPr/>
            </a:pPr>
            <a:r>
              <a:rPr lang="en-US"/>
              <a:t>CM  tools and methods</a:t>
            </a:r>
            <a:br>
              <a:rPr lang="en-US"/>
            </a:br>
            <a:r>
              <a:rPr lang="en-US"/>
              <a:t>Checkout/checkin</a:t>
            </a:r>
          </a:p>
        </p:txBody>
      </p:sp>
      <p:sp>
        <p:nvSpPr>
          <p:cNvPr id="31747" name="Rectangle 3"/>
          <p:cNvSpPr>
            <a:spLocks noGrp="1" noChangeArrowheads="1"/>
          </p:cNvSpPr>
          <p:nvPr>
            <p:ph type="body" idx="1"/>
          </p:nvPr>
        </p:nvSpPr>
        <p:spPr>
          <a:noFill/>
        </p:spPr>
        <p:txBody>
          <a:bodyPr/>
          <a:lstStyle/>
          <a:p>
            <a:r>
              <a:rPr lang="en-US"/>
              <a:t>Concept (con’t)</a:t>
            </a:r>
          </a:p>
          <a:p>
            <a:pPr lvl="1"/>
            <a:r>
              <a:rPr lang="en-US"/>
              <a:t>build tools</a:t>
            </a:r>
          </a:p>
          <a:p>
            <a:pPr lvl="2"/>
            <a:r>
              <a:rPr lang="en-US"/>
              <a:t>unsophisticated:  requires ordered list of file names, determines derivation process based on out-of-date marker  (e.g., make)</a:t>
            </a:r>
          </a:p>
          <a:p>
            <a:pPr lvl="2"/>
            <a:r>
              <a:rPr lang="en-US"/>
              <a:t>sophisticated:  scans configuration items, builds ordered list, derives files</a:t>
            </a:r>
          </a:p>
          <a:p>
            <a:pPr lvl="1"/>
            <a:r>
              <a:rPr lang="en-US"/>
              <a:t>workspace</a:t>
            </a:r>
          </a:p>
          <a:p>
            <a:pPr lvl="2"/>
            <a:r>
              <a:rPr lang="en-US"/>
              <a:t>user address space used to work with files</a:t>
            </a:r>
          </a:p>
          <a:p>
            <a:pPr lvl="2"/>
            <a:r>
              <a:rPr lang="en-US"/>
              <a:t>highly dependent on underlying system security privileges</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n-US" dirty="0"/>
              <a:t>First principles</a:t>
            </a:r>
            <a:br>
              <a:rPr lang="en-US" dirty="0"/>
            </a:br>
            <a:r>
              <a:rPr lang="en-US" dirty="0"/>
              <a:t> CM is ...</a:t>
            </a:r>
          </a:p>
        </p:txBody>
      </p:sp>
      <p:sp>
        <p:nvSpPr>
          <p:cNvPr id="6147" name="Rectangle 3"/>
          <p:cNvSpPr>
            <a:spLocks noGrp="1" noChangeArrowheads="1"/>
          </p:cNvSpPr>
          <p:nvPr>
            <p:ph type="body" idx="1"/>
          </p:nvPr>
        </p:nvSpPr>
        <p:spPr>
          <a:noFill/>
        </p:spPr>
        <p:txBody>
          <a:bodyPr/>
          <a:lstStyle/>
          <a:p>
            <a:pPr>
              <a:buFont typeface="Wingdings" pitchFamily="2" charset="2"/>
              <a:buNone/>
            </a:pPr>
            <a:endParaRPr lang="en-US"/>
          </a:p>
          <a:p>
            <a:pPr>
              <a:buFont typeface="Wingdings" pitchFamily="2" charset="2"/>
              <a:buNone/>
            </a:pPr>
            <a:endParaRPr lang="en-US"/>
          </a:p>
          <a:p>
            <a:pPr>
              <a:buFont typeface="Wingdings" pitchFamily="2" charset="2"/>
              <a:buNone/>
            </a:pPr>
            <a:endParaRPr lang="en-US"/>
          </a:p>
          <a:p>
            <a:pPr>
              <a:buFont typeface="Wingdings" pitchFamily="2" charset="2"/>
              <a:buNone/>
            </a:pPr>
            <a:endParaRPr lang="en-US"/>
          </a:p>
          <a:p>
            <a:pPr>
              <a:buFont typeface="Wingdings" pitchFamily="2" charset="2"/>
              <a:buNone/>
            </a:pPr>
            <a:endParaRPr lang="en-US"/>
          </a:p>
          <a:p>
            <a:pPr>
              <a:buFont typeface="Wingdings" pitchFamily="2" charset="2"/>
              <a:buNone/>
            </a:pPr>
            <a:endParaRPr lang="en-US"/>
          </a:p>
          <a:p>
            <a:pPr>
              <a:buFont typeface="Wingdings" pitchFamily="2" charset="2"/>
              <a:buNone/>
            </a:pPr>
            <a:r>
              <a:rPr lang="en-US"/>
              <a:t>Software configuration management (CM)</a:t>
            </a:r>
          </a:p>
          <a:p>
            <a:pPr lvl="1"/>
            <a:r>
              <a:rPr lang="en-US"/>
              <a:t>... “is the discipline of identifying the configuration of a system at discrete points in time for the purpose of systematically controlling changes to the configuration and maintaining the integrity and traceability of the configuration throughout the system life cycle.” (Bersoff)</a:t>
            </a:r>
          </a:p>
          <a:p>
            <a:pPr lvl="1"/>
            <a:r>
              <a:rPr lang="en-US"/>
              <a:t>objective:  integrity!</a:t>
            </a:r>
          </a:p>
        </p:txBody>
      </p:sp>
      <p:sp>
        <p:nvSpPr>
          <p:cNvPr id="6148" name="AutoShape 4"/>
          <p:cNvSpPr>
            <a:spLocks noChangeArrowheads="1"/>
          </p:cNvSpPr>
          <p:nvPr/>
        </p:nvSpPr>
        <p:spPr bwMode="auto">
          <a:xfrm>
            <a:off x="3435350" y="1911350"/>
            <a:ext cx="2044700" cy="1258888"/>
          </a:xfrm>
          <a:prstGeom prst="wedgeRoundRectCallout">
            <a:avLst>
              <a:gd name="adj1" fmla="val -41671"/>
              <a:gd name="adj2" fmla="val 66667"/>
              <a:gd name="adj3" fmla="val 16667"/>
            </a:avLst>
          </a:prstGeom>
          <a:noFill/>
          <a:ln w="12700">
            <a:solidFill>
              <a:schemeClr val="tx1"/>
            </a:solidFill>
            <a:miter lim="800000"/>
            <a:headEnd/>
            <a:tailEnd/>
          </a:ln>
        </p:spPr>
        <p:txBody>
          <a:bodyPr lIns="90488" tIns="44450" rIns="90488" bIns="44450" anchor="ctr"/>
          <a:lstStyle/>
          <a:p>
            <a:pPr algn="ctr"/>
            <a:r>
              <a:rPr lang="en-US" sz="1800">
                <a:latin typeface="Arial Narrow" pitchFamily="34" charset="0"/>
              </a:rPr>
              <a:t>Controlled and documented change</a:t>
            </a:r>
          </a:p>
        </p:txBody>
      </p:sp>
      <p:sp>
        <p:nvSpPr>
          <p:cNvPr id="6149" name="Freeform 5"/>
          <p:cNvSpPr>
            <a:spLocks/>
          </p:cNvSpPr>
          <p:nvPr/>
        </p:nvSpPr>
        <p:spPr bwMode="auto">
          <a:xfrm>
            <a:off x="2152650" y="3243263"/>
            <a:ext cx="1349375" cy="869950"/>
          </a:xfrm>
          <a:custGeom>
            <a:avLst/>
            <a:gdLst>
              <a:gd name="T0" fmla="*/ 2147483647 w 850"/>
              <a:gd name="T1" fmla="*/ 2147483647 h 548"/>
              <a:gd name="T2" fmla="*/ 2147483647 w 850"/>
              <a:gd name="T3" fmla="*/ 2147483647 h 548"/>
              <a:gd name="T4" fmla="*/ 2147483647 w 850"/>
              <a:gd name="T5" fmla="*/ 2147483647 h 548"/>
              <a:gd name="T6" fmla="*/ 2147483647 w 850"/>
              <a:gd name="T7" fmla="*/ 2147483647 h 548"/>
              <a:gd name="T8" fmla="*/ 2147483647 w 850"/>
              <a:gd name="T9" fmla="*/ 2147483647 h 548"/>
              <a:gd name="T10" fmla="*/ 2147483647 w 850"/>
              <a:gd name="T11" fmla="*/ 2147483647 h 548"/>
              <a:gd name="T12" fmla="*/ 2147483647 w 850"/>
              <a:gd name="T13" fmla="*/ 2147483647 h 548"/>
              <a:gd name="T14" fmla="*/ 2147483647 w 850"/>
              <a:gd name="T15" fmla="*/ 2147483647 h 548"/>
              <a:gd name="T16" fmla="*/ 0 w 850"/>
              <a:gd name="T17" fmla="*/ 2147483647 h 548"/>
              <a:gd name="T18" fmla="*/ 2147483647 w 850"/>
              <a:gd name="T19" fmla="*/ 2147483647 h 548"/>
              <a:gd name="T20" fmla="*/ 2147483647 w 850"/>
              <a:gd name="T21" fmla="*/ 2147483647 h 548"/>
              <a:gd name="T22" fmla="*/ 2147483647 w 850"/>
              <a:gd name="T23" fmla="*/ 2147483647 h 548"/>
              <a:gd name="T24" fmla="*/ 2147483647 w 850"/>
              <a:gd name="T25" fmla="*/ 2147483647 h 548"/>
              <a:gd name="T26" fmla="*/ 2147483647 w 850"/>
              <a:gd name="T27" fmla="*/ 2147483647 h 548"/>
              <a:gd name="T28" fmla="*/ 2147483647 w 850"/>
              <a:gd name="T29" fmla="*/ 2147483647 h 548"/>
              <a:gd name="T30" fmla="*/ 2147483647 w 850"/>
              <a:gd name="T31" fmla="*/ 2147483647 h 548"/>
              <a:gd name="T32" fmla="*/ 2147483647 w 850"/>
              <a:gd name="T33" fmla="*/ 2147483647 h 548"/>
              <a:gd name="T34" fmla="*/ 2147483647 w 850"/>
              <a:gd name="T35" fmla="*/ 2147483647 h 548"/>
              <a:gd name="T36" fmla="*/ 2147483647 w 850"/>
              <a:gd name="T37" fmla="*/ 2147483647 h 548"/>
              <a:gd name="T38" fmla="*/ 2147483647 w 850"/>
              <a:gd name="T39" fmla="*/ 2147483647 h 548"/>
              <a:gd name="T40" fmla="*/ 2147483647 w 850"/>
              <a:gd name="T41" fmla="*/ 2147483647 h 548"/>
              <a:gd name="T42" fmla="*/ 2147483647 w 850"/>
              <a:gd name="T43" fmla="*/ 2147483647 h 548"/>
              <a:gd name="T44" fmla="*/ 2147483647 w 850"/>
              <a:gd name="T45" fmla="*/ 2147483647 h 548"/>
              <a:gd name="T46" fmla="*/ 2147483647 w 850"/>
              <a:gd name="T47" fmla="*/ 2147483647 h 548"/>
              <a:gd name="T48" fmla="*/ 2147483647 w 850"/>
              <a:gd name="T49" fmla="*/ 2147483647 h 548"/>
              <a:gd name="T50" fmla="*/ 2147483647 w 850"/>
              <a:gd name="T51" fmla="*/ 2147483647 h 548"/>
              <a:gd name="T52" fmla="*/ 2147483647 w 850"/>
              <a:gd name="T53" fmla="*/ 2147483647 h 548"/>
              <a:gd name="T54" fmla="*/ 2147483647 w 850"/>
              <a:gd name="T55" fmla="*/ 2147483647 h 548"/>
              <a:gd name="T56" fmla="*/ 2147483647 w 850"/>
              <a:gd name="T57" fmla="*/ 2147483647 h 548"/>
              <a:gd name="T58" fmla="*/ 2147483647 w 850"/>
              <a:gd name="T59" fmla="*/ 2147483647 h 548"/>
              <a:gd name="T60" fmla="*/ 2147483647 w 850"/>
              <a:gd name="T61" fmla="*/ 2147483647 h 548"/>
              <a:gd name="T62" fmla="*/ 2147483647 w 850"/>
              <a:gd name="T63" fmla="*/ 2147483647 h 548"/>
              <a:gd name="T64" fmla="*/ 2147483647 w 850"/>
              <a:gd name="T65" fmla="*/ 2147483647 h 548"/>
              <a:gd name="T66" fmla="*/ 2147483647 w 850"/>
              <a:gd name="T67" fmla="*/ 2147483647 h 548"/>
              <a:gd name="T68" fmla="*/ 2147483647 w 850"/>
              <a:gd name="T69" fmla="*/ 2147483647 h 548"/>
              <a:gd name="T70" fmla="*/ 2147483647 w 850"/>
              <a:gd name="T71" fmla="*/ 0 h 548"/>
              <a:gd name="T72" fmla="*/ 2147483647 w 850"/>
              <a:gd name="T73" fmla="*/ 2147483647 h 548"/>
              <a:gd name="T74" fmla="*/ 2147483647 w 850"/>
              <a:gd name="T75" fmla="*/ 2147483647 h 548"/>
              <a:gd name="T76" fmla="*/ 2147483647 w 850"/>
              <a:gd name="T77" fmla="*/ 2147483647 h 54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850"/>
              <a:gd name="T118" fmla="*/ 0 h 548"/>
              <a:gd name="T119" fmla="*/ 850 w 850"/>
              <a:gd name="T120" fmla="*/ 548 h 54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850" h="548">
                <a:moveTo>
                  <a:pt x="324" y="21"/>
                </a:moveTo>
                <a:lnTo>
                  <a:pt x="302" y="28"/>
                </a:lnTo>
                <a:lnTo>
                  <a:pt x="266" y="21"/>
                </a:lnTo>
                <a:lnTo>
                  <a:pt x="237" y="21"/>
                </a:lnTo>
                <a:lnTo>
                  <a:pt x="228" y="21"/>
                </a:lnTo>
                <a:lnTo>
                  <a:pt x="187" y="50"/>
                </a:lnTo>
                <a:lnTo>
                  <a:pt x="180" y="79"/>
                </a:lnTo>
                <a:lnTo>
                  <a:pt x="173" y="108"/>
                </a:lnTo>
                <a:lnTo>
                  <a:pt x="180" y="144"/>
                </a:lnTo>
                <a:lnTo>
                  <a:pt x="165" y="172"/>
                </a:lnTo>
                <a:lnTo>
                  <a:pt x="151" y="194"/>
                </a:lnTo>
                <a:lnTo>
                  <a:pt x="129" y="194"/>
                </a:lnTo>
                <a:lnTo>
                  <a:pt x="93" y="201"/>
                </a:lnTo>
                <a:lnTo>
                  <a:pt x="65" y="216"/>
                </a:lnTo>
                <a:lnTo>
                  <a:pt x="36" y="230"/>
                </a:lnTo>
                <a:lnTo>
                  <a:pt x="7" y="259"/>
                </a:lnTo>
                <a:lnTo>
                  <a:pt x="0" y="288"/>
                </a:lnTo>
                <a:lnTo>
                  <a:pt x="0" y="316"/>
                </a:lnTo>
                <a:lnTo>
                  <a:pt x="7" y="345"/>
                </a:lnTo>
                <a:lnTo>
                  <a:pt x="29" y="374"/>
                </a:lnTo>
                <a:lnTo>
                  <a:pt x="43" y="403"/>
                </a:lnTo>
                <a:lnTo>
                  <a:pt x="65" y="417"/>
                </a:lnTo>
                <a:lnTo>
                  <a:pt x="93" y="432"/>
                </a:lnTo>
                <a:lnTo>
                  <a:pt x="115" y="439"/>
                </a:lnTo>
                <a:lnTo>
                  <a:pt x="137" y="453"/>
                </a:lnTo>
                <a:lnTo>
                  <a:pt x="165" y="460"/>
                </a:lnTo>
                <a:lnTo>
                  <a:pt x="194" y="475"/>
                </a:lnTo>
                <a:lnTo>
                  <a:pt x="223" y="489"/>
                </a:lnTo>
                <a:lnTo>
                  <a:pt x="252" y="504"/>
                </a:lnTo>
                <a:lnTo>
                  <a:pt x="281" y="518"/>
                </a:lnTo>
                <a:lnTo>
                  <a:pt x="309" y="525"/>
                </a:lnTo>
                <a:lnTo>
                  <a:pt x="331" y="540"/>
                </a:lnTo>
                <a:lnTo>
                  <a:pt x="353" y="547"/>
                </a:lnTo>
                <a:lnTo>
                  <a:pt x="381" y="525"/>
                </a:lnTo>
                <a:lnTo>
                  <a:pt x="403" y="511"/>
                </a:lnTo>
                <a:lnTo>
                  <a:pt x="425" y="496"/>
                </a:lnTo>
                <a:lnTo>
                  <a:pt x="453" y="496"/>
                </a:lnTo>
                <a:lnTo>
                  <a:pt x="475" y="496"/>
                </a:lnTo>
                <a:lnTo>
                  <a:pt x="497" y="496"/>
                </a:lnTo>
                <a:lnTo>
                  <a:pt x="533" y="504"/>
                </a:lnTo>
                <a:lnTo>
                  <a:pt x="561" y="511"/>
                </a:lnTo>
                <a:lnTo>
                  <a:pt x="583" y="518"/>
                </a:lnTo>
                <a:lnTo>
                  <a:pt x="612" y="518"/>
                </a:lnTo>
                <a:lnTo>
                  <a:pt x="641" y="518"/>
                </a:lnTo>
                <a:lnTo>
                  <a:pt x="669" y="504"/>
                </a:lnTo>
                <a:lnTo>
                  <a:pt x="691" y="482"/>
                </a:lnTo>
                <a:lnTo>
                  <a:pt x="713" y="460"/>
                </a:lnTo>
                <a:lnTo>
                  <a:pt x="741" y="432"/>
                </a:lnTo>
                <a:lnTo>
                  <a:pt x="756" y="403"/>
                </a:lnTo>
                <a:lnTo>
                  <a:pt x="777" y="381"/>
                </a:lnTo>
                <a:lnTo>
                  <a:pt x="799" y="374"/>
                </a:lnTo>
                <a:lnTo>
                  <a:pt x="813" y="352"/>
                </a:lnTo>
                <a:lnTo>
                  <a:pt x="835" y="316"/>
                </a:lnTo>
                <a:lnTo>
                  <a:pt x="842" y="288"/>
                </a:lnTo>
                <a:lnTo>
                  <a:pt x="842" y="266"/>
                </a:lnTo>
                <a:lnTo>
                  <a:pt x="849" y="244"/>
                </a:lnTo>
                <a:lnTo>
                  <a:pt x="849" y="208"/>
                </a:lnTo>
                <a:lnTo>
                  <a:pt x="828" y="172"/>
                </a:lnTo>
                <a:lnTo>
                  <a:pt x="806" y="144"/>
                </a:lnTo>
                <a:lnTo>
                  <a:pt x="777" y="122"/>
                </a:lnTo>
                <a:lnTo>
                  <a:pt x="756" y="100"/>
                </a:lnTo>
                <a:lnTo>
                  <a:pt x="734" y="93"/>
                </a:lnTo>
                <a:lnTo>
                  <a:pt x="698" y="86"/>
                </a:lnTo>
                <a:lnTo>
                  <a:pt x="669" y="93"/>
                </a:lnTo>
                <a:lnTo>
                  <a:pt x="641" y="100"/>
                </a:lnTo>
                <a:lnTo>
                  <a:pt x="612" y="86"/>
                </a:lnTo>
                <a:lnTo>
                  <a:pt x="583" y="72"/>
                </a:lnTo>
                <a:lnTo>
                  <a:pt x="569" y="36"/>
                </a:lnTo>
                <a:lnTo>
                  <a:pt x="547" y="14"/>
                </a:lnTo>
                <a:lnTo>
                  <a:pt x="525" y="7"/>
                </a:lnTo>
                <a:lnTo>
                  <a:pt x="497" y="7"/>
                </a:lnTo>
                <a:lnTo>
                  <a:pt x="475" y="0"/>
                </a:lnTo>
                <a:lnTo>
                  <a:pt x="453" y="7"/>
                </a:lnTo>
                <a:lnTo>
                  <a:pt x="425" y="21"/>
                </a:lnTo>
                <a:lnTo>
                  <a:pt x="403" y="28"/>
                </a:lnTo>
                <a:lnTo>
                  <a:pt x="381" y="28"/>
                </a:lnTo>
                <a:lnTo>
                  <a:pt x="353" y="21"/>
                </a:lnTo>
                <a:lnTo>
                  <a:pt x="331" y="21"/>
                </a:lnTo>
                <a:lnTo>
                  <a:pt x="324" y="21"/>
                </a:lnTo>
              </a:path>
            </a:pathLst>
          </a:custGeom>
          <a:pattFill prst="lgConfetti">
            <a:fgClr>
              <a:schemeClr val="hlink"/>
            </a:fgClr>
            <a:bgClr>
              <a:schemeClr val="bg1"/>
            </a:bgClr>
          </a:pattFill>
          <a:ln w="12700" cap="rnd" cmpd="sng">
            <a:solidFill>
              <a:schemeClr val="tx1"/>
            </a:solidFill>
            <a:prstDash val="solid"/>
            <a:round/>
            <a:headEnd type="none" w="med" len="med"/>
            <a:tailEnd type="none" w="med" len="med"/>
          </a:ln>
        </p:spPr>
        <p:txBody>
          <a:bodyPr/>
          <a:lstStyle/>
          <a:p>
            <a:endParaRPr lang="en-US"/>
          </a:p>
        </p:txBody>
      </p:sp>
      <p:sp>
        <p:nvSpPr>
          <p:cNvPr id="6150" name="Rectangle 6"/>
          <p:cNvSpPr>
            <a:spLocks noChangeArrowheads="1"/>
          </p:cNvSpPr>
          <p:nvPr/>
        </p:nvSpPr>
        <p:spPr bwMode="auto">
          <a:xfrm>
            <a:off x="5715000" y="1752600"/>
            <a:ext cx="1304925" cy="1069975"/>
          </a:xfrm>
          <a:prstGeom prst="rect">
            <a:avLst/>
          </a:prstGeom>
          <a:noFill/>
          <a:ln w="12700">
            <a:noFill/>
            <a:miter lim="800000"/>
            <a:headEnd/>
            <a:tailEnd/>
          </a:ln>
        </p:spPr>
        <p:txBody>
          <a:bodyPr lIns="90488" tIns="44450" rIns="90488" bIns="44450">
            <a:spAutoFit/>
          </a:bodyPr>
          <a:lstStyle/>
          <a:p>
            <a:pPr>
              <a:spcBef>
                <a:spcPct val="50000"/>
              </a:spcBef>
            </a:pPr>
            <a:r>
              <a:rPr lang="en-US" sz="1600">
                <a:latin typeface="Arial Narrow" pitchFamily="34" charset="0"/>
              </a:rPr>
              <a:t>Software Configuration Management (CM)</a:t>
            </a:r>
          </a:p>
        </p:txBody>
      </p:sp>
      <p:sp>
        <p:nvSpPr>
          <p:cNvPr id="6151" name="Rectangle 7"/>
          <p:cNvSpPr>
            <a:spLocks noChangeArrowheads="1"/>
          </p:cNvSpPr>
          <p:nvPr/>
        </p:nvSpPr>
        <p:spPr bwMode="auto">
          <a:xfrm>
            <a:off x="2362200" y="3429000"/>
            <a:ext cx="1304925" cy="581025"/>
          </a:xfrm>
          <a:prstGeom prst="rect">
            <a:avLst/>
          </a:prstGeom>
          <a:noFill/>
          <a:ln w="12700">
            <a:noFill/>
            <a:miter lim="800000"/>
            <a:headEnd/>
            <a:tailEnd/>
          </a:ln>
        </p:spPr>
        <p:txBody>
          <a:bodyPr lIns="90488" tIns="44450" rIns="90488" bIns="44450">
            <a:spAutoFit/>
          </a:bodyPr>
          <a:lstStyle/>
          <a:p>
            <a:pPr>
              <a:spcBef>
                <a:spcPct val="50000"/>
              </a:spcBef>
            </a:pPr>
            <a:r>
              <a:rPr lang="en-US" sz="1600" b="1">
                <a:latin typeface="Arial Narrow" pitchFamily="34" charset="0"/>
              </a:rPr>
              <a:t>Product with integrity</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defRPr/>
            </a:pPr>
            <a:r>
              <a:rPr lang="en-US"/>
              <a:t>CM  tools and methods</a:t>
            </a:r>
            <a:br>
              <a:rPr lang="en-US"/>
            </a:br>
            <a:r>
              <a:rPr lang="en-US"/>
              <a:t>Checkout/checkin</a:t>
            </a:r>
          </a:p>
        </p:txBody>
      </p:sp>
      <p:sp>
        <p:nvSpPr>
          <p:cNvPr id="32771" name="Rectangle 3"/>
          <p:cNvSpPr>
            <a:spLocks noChangeArrowheads="1"/>
          </p:cNvSpPr>
          <p:nvPr/>
        </p:nvSpPr>
        <p:spPr bwMode="auto">
          <a:xfrm>
            <a:off x="2819400" y="5029200"/>
            <a:ext cx="1228725" cy="396875"/>
          </a:xfrm>
          <a:prstGeom prst="rect">
            <a:avLst/>
          </a:prstGeom>
          <a:noFill/>
          <a:ln w="12700">
            <a:noFill/>
            <a:miter lim="800000"/>
            <a:headEnd/>
            <a:tailEnd/>
          </a:ln>
        </p:spPr>
        <p:txBody>
          <a:bodyPr lIns="90488" tIns="44450" rIns="90488" bIns="44450">
            <a:spAutoFit/>
          </a:bodyPr>
          <a:lstStyle/>
          <a:p>
            <a:pPr>
              <a:spcBef>
                <a:spcPct val="50000"/>
              </a:spcBef>
            </a:pPr>
            <a:r>
              <a:rPr lang="en-US" sz="2000"/>
              <a:t>v1r2</a:t>
            </a:r>
          </a:p>
        </p:txBody>
      </p:sp>
      <p:sp>
        <p:nvSpPr>
          <p:cNvPr id="32772" name="Rectangle 4"/>
          <p:cNvSpPr>
            <a:spLocks noChangeArrowheads="1"/>
          </p:cNvSpPr>
          <p:nvPr/>
        </p:nvSpPr>
        <p:spPr bwMode="auto">
          <a:xfrm>
            <a:off x="387350" y="2139950"/>
            <a:ext cx="2578100" cy="2578100"/>
          </a:xfrm>
          <a:prstGeom prst="rect">
            <a:avLst/>
          </a:prstGeom>
          <a:noFill/>
          <a:ln w="12700">
            <a:solidFill>
              <a:schemeClr val="tx1"/>
            </a:solidFill>
            <a:miter lim="800000"/>
            <a:headEnd/>
            <a:tailEnd/>
          </a:ln>
        </p:spPr>
        <p:txBody>
          <a:bodyPr wrap="none" lIns="90488" tIns="44450" rIns="90488" bIns="44450" anchor="b"/>
          <a:lstStyle/>
          <a:p>
            <a:r>
              <a:rPr lang="en-US" sz="2000"/>
              <a:t>		v1r0</a:t>
            </a:r>
          </a:p>
        </p:txBody>
      </p:sp>
      <p:sp>
        <p:nvSpPr>
          <p:cNvPr id="32773" name="Rectangle 5"/>
          <p:cNvSpPr>
            <a:spLocks noChangeArrowheads="1"/>
          </p:cNvSpPr>
          <p:nvPr/>
        </p:nvSpPr>
        <p:spPr bwMode="auto">
          <a:xfrm>
            <a:off x="1301750" y="2368550"/>
            <a:ext cx="673100" cy="368300"/>
          </a:xfrm>
          <a:prstGeom prst="rect">
            <a:avLst/>
          </a:prstGeom>
          <a:noFill/>
          <a:ln w="12700">
            <a:solidFill>
              <a:schemeClr val="tx1"/>
            </a:solidFill>
            <a:miter lim="800000"/>
            <a:headEnd/>
            <a:tailEnd/>
          </a:ln>
        </p:spPr>
        <p:txBody>
          <a:bodyPr wrap="none" lIns="90488" tIns="44450" rIns="90488" bIns="44450" anchor="ctr"/>
          <a:lstStyle/>
          <a:p>
            <a:pPr algn="ctr"/>
            <a:r>
              <a:rPr lang="en-US" sz="1800"/>
              <a:t>CI</a:t>
            </a:r>
            <a:r>
              <a:rPr lang="en-US" sz="1800" baseline="-25000"/>
              <a:t>1</a:t>
            </a:r>
          </a:p>
        </p:txBody>
      </p:sp>
      <p:sp>
        <p:nvSpPr>
          <p:cNvPr id="32774" name="Rectangle 6"/>
          <p:cNvSpPr>
            <a:spLocks noChangeArrowheads="1"/>
          </p:cNvSpPr>
          <p:nvPr/>
        </p:nvSpPr>
        <p:spPr bwMode="auto">
          <a:xfrm>
            <a:off x="692150" y="3130550"/>
            <a:ext cx="673100" cy="368300"/>
          </a:xfrm>
          <a:prstGeom prst="rect">
            <a:avLst/>
          </a:prstGeom>
          <a:noFill/>
          <a:ln w="12700">
            <a:solidFill>
              <a:schemeClr val="tx1"/>
            </a:solidFill>
            <a:miter lim="800000"/>
            <a:headEnd/>
            <a:tailEnd/>
          </a:ln>
        </p:spPr>
        <p:txBody>
          <a:bodyPr wrap="none" lIns="90488" tIns="44450" rIns="90488" bIns="44450" anchor="ctr"/>
          <a:lstStyle/>
          <a:p>
            <a:pPr algn="ctr"/>
            <a:r>
              <a:rPr lang="en-US" sz="1800"/>
              <a:t>CI</a:t>
            </a:r>
            <a:r>
              <a:rPr lang="en-US" sz="1800" baseline="-25000"/>
              <a:t>2</a:t>
            </a:r>
          </a:p>
        </p:txBody>
      </p:sp>
      <p:sp>
        <p:nvSpPr>
          <p:cNvPr id="32775" name="Rectangle 7"/>
          <p:cNvSpPr>
            <a:spLocks noChangeArrowheads="1"/>
          </p:cNvSpPr>
          <p:nvPr/>
        </p:nvSpPr>
        <p:spPr bwMode="auto">
          <a:xfrm>
            <a:off x="1987550" y="3130550"/>
            <a:ext cx="673100" cy="368300"/>
          </a:xfrm>
          <a:prstGeom prst="rect">
            <a:avLst/>
          </a:prstGeom>
          <a:noFill/>
          <a:ln w="12700">
            <a:solidFill>
              <a:schemeClr val="tx1"/>
            </a:solidFill>
            <a:miter lim="800000"/>
            <a:headEnd/>
            <a:tailEnd/>
          </a:ln>
        </p:spPr>
        <p:txBody>
          <a:bodyPr wrap="none" lIns="90488" tIns="44450" rIns="90488" bIns="44450" anchor="ctr"/>
          <a:lstStyle/>
          <a:p>
            <a:pPr algn="ctr"/>
            <a:r>
              <a:rPr lang="en-US" sz="1800"/>
              <a:t>CI</a:t>
            </a:r>
            <a:r>
              <a:rPr lang="en-US" sz="1800" baseline="-25000"/>
              <a:t>3</a:t>
            </a:r>
          </a:p>
        </p:txBody>
      </p:sp>
      <p:sp>
        <p:nvSpPr>
          <p:cNvPr id="32776" name="Rectangle 8"/>
          <p:cNvSpPr>
            <a:spLocks noChangeArrowheads="1"/>
          </p:cNvSpPr>
          <p:nvPr/>
        </p:nvSpPr>
        <p:spPr bwMode="auto">
          <a:xfrm>
            <a:off x="692150" y="3816350"/>
            <a:ext cx="673100" cy="368300"/>
          </a:xfrm>
          <a:prstGeom prst="rect">
            <a:avLst/>
          </a:prstGeom>
          <a:noFill/>
          <a:ln w="12700">
            <a:solidFill>
              <a:schemeClr val="tx1"/>
            </a:solidFill>
            <a:miter lim="800000"/>
            <a:headEnd/>
            <a:tailEnd/>
          </a:ln>
        </p:spPr>
        <p:txBody>
          <a:bodyPr wrap="none" lIns="90488" tIns="44450" rIns="90488" bIns="44450" anchor="ctr"/>
          <a:lstStyle/>
          <a:p>
            <a:pPr algn="ctr"/>
            <a:r>
              <a:rPr lang="en-US" sz="1800"/>
              <a:t>CI</a:t>
            </a:r>
            <a:r>
              <a:rPr lang="en-US" sz="1800" baseline="-25000"/>
              <a:t>4</a:t>
            </a:r>
          </a:p>
        </p:txBody>
      </p:sp>
      <p:sp>
        <p:nvSpPr>
          <p:cNvPr id="32777" name="Rectangle 9"/>
          <p:cNvSpPr>
            <a:spLocks noChangeArrowheads="1"/>
          </p:cNvSpPr>
          <p:nvPr/>
        </p:nvSpPr>
        <p:spPr bwMode="auto">
          <a:xfrm>
            <a:off x="2063750" y="3816350"/>
            <a:ext cx="673100" cy="368300"/>
          </a:xfrm>
          <a:prstGeom prst="rect">
            <a:avLst/>
          </a:prstGeom>
          <a:noFill/>
          <a:ln w="12700">
            <a:solidFill>
              <a:schemeClr val="tx1"/>
            </a:solidFill>
            <a:miter lim="800000"/>
            <a:headEnd/>
            <a:tailEnd/>
          </a:ln>
        </p:spPr>
        <p:txBody>
          <a:bodyPr wrap="none" lIns="90488" tIns="44450" rIns="90488" bIns="44450" anchor="ctr"/>
          <a:lstStyle/>
          <a:p>
            <a:pPr algn="ctr"/>
            <a:r>
              <a:rPr lang="en-US" sz="1800"/>
              <a:t>CI</a:t>
            </a:r>
            <a:r>
              <a:rPr lang="en-US" sz="1800" baseline="-25000"/>
              <a:t>5</a:t>
            </a:r>
          </a:p>
        </p:txBody>
      </p:sp>
      <p:sp>
        <p:nvSpPr>
          <p:cNvPr id="32778" name="Freeform 10"/>
          <p:cNvSpPr>
            <a:spLocks/>
          </p:cNvSpPr>
          <p:nvPr/>
        </p:nvSpPr>
        <p:spPr bwMode="auto">
          <a:xfrm>
            <a:off x="762000" y="2362200"/>
            <a:ext cx="2439988" cy="2668588"/>
          </a:xfrm>
          <a:custGeom>
            <a:avLst/>
            <a:gdLst>
              <a:gd name="T0" fmla="*/ 2147483647 w 1537"/>
              <a:gd name="T1" fmla="*/ 0 h 1681"/>
              <a:gd name="T2" fmla="*/ 2147483647 w 1537"/>
              <a:gd name="T3" fmla="*/ 0 h 1681"/>
              <a:gd name="T4" fmla="*/ 2147483647 w 1537"/>
              <a:gd name="T5" fmla="*/ 2147483647 h 1681"/>
              <a:gd name="T6" fmla="*/ 0 w 1537"/>
              <a:gd name="T7" fmla="*/ 2147483647 h 1681"/>
              <a:gd name="T8" fmla="*/ 0 w 1537"/>
              <a:gd name="T9" fmla="*/ 2147483647 h 1681"/>
              <a:gd name="T10" fmla="*/ 0 60000 65536"/>
              <a:gd name="T11" fmla="*/ 0 60000 65536"/>
              <a:gd name="T12" fmla="*/ 0 60000 65536"/>
              <a:gd name="T13" fmla="*/ 0 60000 65536"/>
              <a:gd name="T14" fmla="*/ 0 60000 65536"/>
              <a:gd name="T15" fmla="*/ 0 w 1537"/>
              <a:gd name="T16" fmla="*/ 0 h 1681"/>
              <a:gd name="T17" fmla="*/ 1537 w 1537"/>
              <a:gd name="T18" fmla="*/ 1681 h 1681"/>
            </a:gdLst>
            <a:ahLst/>
            <a:cxnLst>
              <a:cxn ang="T10">
                <a:pos x="T0" y="T1"/>
              </a:cxn>
              <a:cxn ang="T11">
                <a:pos x="T2" y="T3"/>
              </a:cxn>
              <a:cxn ang="T12">
                <a:pos x="T4" y="T5"/>
              </a:cxn>
              <a:cxn ang="T13">
                <a:pos x="T6" y="T7"/>
              </a:cxn>
              <a:cxn ang="T14">
                <a:pos x="T8" y="T9"/>
              </a:cxn>
            </a:cxnLst>
            <a:rect l="T15" t="T16" r="T17" b="T18"/>
            <a:pathLst>
              <a:path w="1537" h="1681">
                <a:moveTo>
                  <a:pt x="1392" y="0"/>
                </a:moveTo>
                <a:lnTo>
                  <a:pt x="1536" y="0"/>
                </a:lnTo>
                <a:lnTo>
                  <a:pt x="1536" y="1680"/>
                </a:lnTo>
                <a:lnTo>
                  <a:pt x="0" y="1680"/>
                </a:lnTo>
                <a:lnTo>
                  <a:pt x="0" y="1488"/>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32779" name="Freeform 11"/>
          <p:cNvSpPr>
            <a:spLocks/>
          </p:cNvSpPr>
          <p:nvPr/>
        </p:nvSpPr>
        <p:spPr bwMode="auto">
          <a:xfrm>
            <a:off x="990600" y="2667000"/>
            <a:ext cx="2439988" cy="2668588"/>
          </a:xfrm>
          <a:custGeom>
            <a:avLst/>
            <a:gdLst>
              <a:gd name="T0" fmla="*/ 2147483647 w 1537"/>
              <a:gd name="T1" fmla="*/ 0 h 1681"/>
              <a:gd name="T2" fmla="*/ 2147483647 w 1537"/>
              <a:gd name="T3" fmla="*/ 0 h 1681"/>
              <a:gd name="T4" fmla="*/ 2147483647 w 1537"/>
              <a:gd name="T5" fmla="*/ 2147483647 h 1681"/>
              <a:gd name="T6" fmla="*/ 0 w 1537"/>
              <a:gd name="T7" fmla="*/ 2147483647 h 1681"/>
              <a:gd name="T8" fmla="*/ 0 w 1537"/>
              <a:gd name="T9" fmla="*/ 2147483647 h 1681"/>
              <a:gd name="T10" fmla="*/ 0 60000 65536"/>
              <a:gd name="T11" fmla="*/ 0 60000 65536"/>
              <a:gd name="T12" fmla="*/ 0 60000 65536"/>
              <a:gd name="T13" fmla="*/ 0 60000 65536"/>
              <a:gd name="T14" fmla="*/ 0 60000 65536"/>
              <a:gd name="T15" fmla="*/ 0 w 1537"/>
              <a:gd name="T16" fmla="*/ 0 h 1681"/>
              <a:gd name="T17" fmla="*/ 1537 w 1537"/>
              <a:gd name="T18" fmla="*/ 1681 h 1681"/>
            </a:gdLst>
            <a:ahLst/>
            <a:cxnLst>
              <a:cxn ang="T10">
                <a:pos x="T0" y="T1"/>
              </a:cxn>
              <a:cxn ang="T11">
                <a:pos x="T2" y="T3"/>
              </a:cxn>
              <a:cxn ang="T12">
                <a:pos x="T4" y="T5"/>
              </a:cxn>
              <a:cxn ang="T13">
                <a:pos x="T6" y="T7"/>
              </a:cxn>
              <a:cxn ang="T14">
                <a:pos x="T8" y="T9"/>
              </a:cxn>
            </a:cxnLst>
            <a:rect l="T15" t="T16" r="T17" b="T18"/>
            <a:pathLst>
              <a:path w="1537" h="1681">
                <a:moveTo>
                  <a:pt x="1392" y="0"/>
                </a:moveTo>
                <a:lnTo>
                  <a:pt x="1536" y="0"/>
                </a:lnTo>
                <a:lnTo>
                  <a:pt x="1536" y="1680"/>
                </a:lnTo>
                <a:lnTo>
                  <a:pt x="0" y="1680"/>
                </a:lnTo>
                <a:lnTo>
                  <a:pt x="0" y="1488"/>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32780" name="Rectangle 12"/>
          <p:cNvSpPr>
            <a:spLocks noChangeArrowheads="1"/>
          </p:cNvSpPr>
          <p:nvPr/>
        </p:nvSpPr>
        <p:spPr bwMode="auto">
          <a:xfrm>
            <a:off x="2590800" y="4724400"/>
            <a:ext cx="1228725" cy="396875"/>
          </a:xfrm>
          <a:prstGeom prst="rect">
            <a:avLst/>
          </a:prstGeom>
          <a:noFill/>
          <a:ln w="12700">
            <a:noFill/>
            <a:miter lim="800000"/>
            <a:headEnd/>
            <a:tailEnd/>
          </a:ln>
        </p:spPr>
        <p:txBody>
          <a:bodyPr lIns="90488" tIns="44450" rIns="90488" bIns="44450">
            <a:spAutoFit/>
          </a:bodyPr>
          <a:lstStyle/>
          <a:p>
            <a:pPr>
              <a:spcBef>
                <a:spcPct val="50000"/>
              </a:spcBef>
            </a:pPr>
            <a:r>
              <a:rPr lang="en-US" sz="2000"/>
              <a:t>v1r1</a:t>
            </a:r>
          </a:p>
        </p:txBody>
      </p:sp>
      <p:sp>
        <p:nvSpPr>
          <p:cNvPr id="32781" name="Freeform 13"/>
          <p:cNvSpPr>
            <a:spLocks/>
          </p:cNvSpPr>
          <p:nvPr/>
        </p:nvSpPr>
        <p:spPr bwMode="auto">
          <a:xfrm>
            <a:off x="1219200" y="2971800"/>
            <a:ext cx="2439988" cy="2668588"/>
          </a:xfrm>
          <a:custGeom>
            <a:avLst/>
            <a:gdLst>
              <a:gd name="T0" fmla="*/ 2147483647 w 1537"/>
              <a:gd name="T1" fmla="*/ 0 h 1681"/>
              <a:gd name="T2" fmla="*/ 2147483647 w 1537"/>
              <a:gd name="T3" fmla="*/ 0 h 1681"/>
              <a:gd name="T4" fmla="*/ 2147483647 w 1537"/>
              <a:gd name="T5" fmla="*/ 2147483647 h 1681"/>
              <a:gd name="T6" fmla="*/ 0 w 1537"/>
              <a:gd name="T7" fmla="*/ 2147483647 h 1681"/>
              <a:gd name="T8" fmla="*/ 0 w 1537"/>
              <a:gd name="T9" fmla="*/ 2147483647 h 1681"/>
              <a:gd name="T10" fmla="*/ 0 60000 65536"/>
              <a:gd name="T11" fmla="*/ 0 60000 65536"/>
              <a:gd name="T12" fmla="*/ 0 60000 65536"/>
              <a:gd name="T13" fmla="*/ 0 60000 65536"/>
              <a:gd name="T14" fmla="*/ 0 60000 65536"/>
              <a:gd name="T15" fmla="*/ 0 w 1537"/>
              <a:gd name="T16" fmla="*/ 0 h 1681"/>
              <a:gd name="T17" fmla="*/ 1537 w 1537"/>
              <a:gd name="T18" fmla="*/ 1681 h 1681"/>
            </a:gdLst>
            <a:ahLst/>
            <a:cxnLst>
              <a:cxn ang="T10">
                <a:pos x="T0" y="T1"/>
              </a:cxn>
              <a:cxn ang="T11">
                <a:pos x="T2" y="T3"/>
              </a:cxn>
              <a:cxn ang="T12">
                <a:pos x="T4" y="T5"/>
              </a:cxn>
              <a:cxn ang="T13">
                <a:pos x="T6" y="T7"/>
              </a:cxn>
              <a:cxn ang="T14">
                <a:pos x="T8" y="T9"/>
              </a:cxn>
            </a:cxnLst>
            <a:rect l="T15" t="T16" r="T17" b="T18"/>
            <a:pathLst>
              <a:path w="1537" h="1681">
                <a:moveTo>
                  <a:pt x="1392" y="0"/>
                </a:moveTo>
                <a:lnTo>
                  <a:pt x="1536" y="0"/>
                </a:lnTo>
                <a:lnTo>
                  <a:pt x="1536" y="1680"/>
                </a:lnTo>
                <a:lnTo>
                  <a:pt x="0" y="1680"/>
                </a:lnTo>
                <a:lnTo>
                  <a:pt x="0" y="1488"/>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32782" name="Rectangle 14"/>
          <p:cNvSpPr>
            <a:spLocks noChangeArrowheads="1"/>
          </p:cNvSpPr>
          <p:nvPr/>
        </p:nvSpPr>
        <p:spPr bwMode="auto">
          <a:xfrm>
            <a:off x="3048000" y="5334000"/>
            <a:ext cx="1228725" cy="396875"/>
          </a:xfrm>
          <a:prstGeom prst="rect">
            <a:avLst/>
          </a:prstGeom>
          <a:noFill/>
          <a:ln w="12700">
            <a:noFill/>
            <a:miter lim="800000"/>
            <a:headEnd/>
            <a:tailEnd/>
          </a:ln>
        </p:spPr>
        <p:txBody>
          <a:bodyPr lIns="90488" tIns="44450" rIns="90488" bIns="44450">
            <a:spAutoFit/>
          </a:bodyPr>
          <a:lstStyle/>
          <a:p>
            <a:pPr>
              <a:spcBef>
                <a:spcPct val="50000"/>
              </a:spcBef>
            </a:pPr>
            <a:r>
              <a:rPr lang="en-US" sz="2000"/>
              <a:t>v2r0</a:t>
            </a:r>
          </a:p>
        </p:txBody>
      </p:sp>
      <p:sp>
        <p:nvSpPr>
          <p:cNvPr id="32783" name="Rectangle 15"/>
          <p:cNvSpPr>
            <a:spLocks noChangeArrowheads="1"/>
          </p:cNvSpPr>
          <p:nvPr/>
        </p:nvSpPr>
        <p:spPr bwMode="auto">
          <a:xfrm>
            <a:off x="5715000" y="2362200"/>
            <a:ext cx="3286125" cy="3392488"/>
          </a:xfrm>
          <a:prstGeom prst="rect">
            <a:avLst/>
          </a:prstGeom>
          <a:noFill/>
          <a:ln w="12700">
            <a:noFill/>
            <a:miter lim="800000"/>
            <a:headEnd/>
            <a:tailEnd/>
          </a:ln>
        </p:spPr>
        <p:txBody>
          <a:bodyPr lIns="90488" tIns="44450" rIns="90488" bIns="44450">
            <a:spAutoFit/>
          </a:bodyPr>
          <a:lstStyle/>
          <a:p>
            <a:pPr>
              <a:spcBef>
                <a:spcPct val="50000"/>
              </a:spcBef>
            </a:pPr>
            <a:r>
              <a:rPr lang="en-US" sz="1600" b="1"/>
              <a:t>Repository:</a:t>
            </a:r>
            <a:endParaRPr lang="en-US" sz="1600"/>
          </a:p>
          <a:p>
            <a:pPr>
              <a:spcBef>
                <a:spcPct val="50000"/>
              </a:spcBef>
            </a:pPr>
            <a:r>
              <a:rPr lang="en-US" sz="1600"/>
              <a:t>/repository</a:t>
            </a:r>
            <a:br>
              <a:rPr lang="en-US" sz="1600"/>
            </a:br>
            <a:r>
              <a:rPr lang="en-US" sz="1600"/>
              <a:t>/repository/v1r0/item.1</a:t>
            </a:r>
            <a:br>
              <a:rPr lang="en-US" sz="1600"/>
            </a:br>
            <a:r>
              <a:rPr lang="en-US" sz="1600"/>
              <a:t>/repository/v1r0/item.2</a:t>
            </a:r>
            <a:br>
              <a:rPr lang="en-US" sz="1600"/>
            </a:br>
            <a:r>
              <a:rPr lang="en-US" sz="1600"/>
              <a:t>	...</a:t>
            </a:r>
            <a:br>
              <a:rPr lang="en-US" sz="1600"/>
            </a:br>
            <a:r>
              <a:rPr lang="en-US" sz="1600"/>
              <a:t>/repository/v1r0/item.n</a:t>
            </a:r>
            <a:br>
              <a:rPr lang="en-US" sz="1600"/>
            </a:br>
            <a:r>
              <a:rPr lang="en-US" sz="1600"/>
              <a:t>/repository/v1r1/item.1</a:t>
            </a:r>
          </a:p>
          <a:p>
            <a:pPr>
              <a:spcBef>
                <a:spcPct val="50000"/>
              </a:spcBef>
            </a:pPr>
            <a:r>
              <a:rPr lang="en-US" sz="1600"/>
              <a:t>	etc</a:t>
            </a:r>
          </a:p>
          <a:p>
            <a:pPr>
              <a:spcBef>
                <a:spcPct val="50000"/>
              </a:spcBef>
            </a:pPr>
            <a:endParaRPr lang="en-US" sz="1600"/>
          </a:p>
          <a:p>
            <a:pPr>
              <a:spcBef>
                <a:spcPct val="50000"/>
              </a:spcBef>
            </a:pPr>
            <a:r>
              <a:rPr lang="en-US" sz="1600" b="1"/>
              <a:t>Workspace:</a:t>
            </a:r>
            <a:endParaRPr lang="en-US" sz="1600"/>
          </a:p>
          <a:p>
            <a:pPr>
              <a:spcBef>
                <a:spcPct val="50000"/>
              </a:spcBef>
            </a:pPr>
            <a:r>
              <a:rPr lang="en-US" sz="1600"/>
              <a:t>~user/directory/checked_out.item</a:t>
            </a:r>
          </a:p>
        </p:txBody>
      </p:sp>
      <p:sp>
        <p:nvSpPr>
          <p:cNvPr id="32784" name="Rectangle 16"/>
          <p:cNvSpPr>
            <a:spLocks noChangeArrowheads="1"/>
          </p:cNvSpPr>
          <p:nvPr/>
        </p:nvSpPr>
        <p:spPr bwMode="auto">
          <a:xfrm>
            <a:off x="5187950" y="4425950"/>
            <a:ext cx="673100" cy="368300"/>
          </a:xfrm>
          <a:prstGeom prst="rect">
            <a:avLst/>
          </a:prstGeom>
          <a:noFill/>
          <a:ln w="12700">
            <a:solidFill>
              <a:schemeClr val="tx1"/>
            </a:solidFill>
            <a:miter lim="800000"/>
            <a:headEnd/>
            <a:tailEnd/>
          </a:ln>
        </p:spPr>
        <p:txBody>
          <a:bodyPr wrap="none" lIns="90488" tIns="44450" rIns="90488" bIns="44450" anchor="ctr"/>
          <a:lstStyle/>
          <a:p>
            <a:pPr algn="ctr"/>
            <a:r>
              <a:rPr lang="en-US" sz="1800"/>
              <a:t>CI</a:t>
            </a:r>
            <a:r>
              <a:rPr lang="en-US" sz="1800" baseline="-25000"/>
              <a:t>3</a:t>
            </a:r>
          </a:p>
        </p:txBody>
      </p:sp>
      <p:sp>
        <p:nvSpPr>
          <p:cNvPr id="32785" name="Line 17"/>
          <p:cNvSpPr>
            <a:spLocks noChangeShapeType="1"/>
          </p:cNvSpPr>
          <p:nvPr/>
        </p:nvSpPr>
        <p:spPr bwMode="auto">
          <a:xfrm>
            <a:off x="2743200" y="3276600"/>
            <a:ext cx="2362200" cy="1066800"/>
          </a:xfrm>
          <a:prstGeom prst="line">
            <a:avLst/>
          </a:prstGeom>
          <a:noFill/>
          <a:ln w="12700">
            <a:solidFill>
              <a:schemeClr val="tx1"/>
            </a:solidFill>
            <a:round/>
            <a:headEnd/>
            <a:tailEnd type="triangle" w="med" len="med"/>
          </a:ln>
        </p:spPr>
        <p:txBody>
          <a:bodyPr/>
          <a:lstStyle/>
          <a:p>
            <a:endParaRPr lang="en-US"/>
          </a:p>
        </p:txBody>
      </p:sp>
      <p:sp>
        <p:nvSpPr>
          <p:cNvPr id="32786" name="Line 18"/>
          <p:cNvSpPr>
            <a:spLocks noChangeShapeType="1"/>
          </p:cNvSpPr>
          <p:nvPr/>
        </p:nvSpPr>
        <p:spPr bwMode="auto">
          <a:xfrm flipH="1" flipV="1">
            <a:off x="2743200" y="3505200"/>
            <a:ext cx="2362200" cy="1066800"/>
          </a:xfrm>
          <a:prstGeom prst="line">
            <a:avLst/>
          </a:prstGeom>
          <a:noFill/>
          <a:ln w="12700">
            <a:solidFill>
              <a:schemeClr val="tx1"/>
            </a:solidFill>
            <a:round/>
            <a:headEnd/>
            <a:tailEnd type="triangle" w="med" len="med"/>
          </a:ln>
        </p:spPr>
        <p:txBody>
          <a:bodyPr/>
          <a:lstStyle/>
          <a:p>
            <a:endParaRPr lang="en-US"/>
          </a:p>
        </p:txBody>
      </p:sp>
      <p:sp>
        <p:nvSpPr>
          <p:cNvPr id="32787" name="Rectangle 19"/>
          <p:cNvSpPr>
            <a:spLocks noChangeArrowheads="1"/>
          </p:cNvSpPr>
          <p:nvPr/>
        </p:nvSpPr>
        <p:spPr bwMode="auto">
          <a:xfrm>
            <a:off x="4495800" y="3810000"/>
            <a:ext cx="2066925" cy="336550"/>
          </a:xfrm>
          <a:prstGeom prst="rect">
            <a:avLst/>
          </a:prstGeom>
          <a:noFill/>
          <a:ln w="12700">
            <a:noFill/>
            <a:miter lim="800000"/>
            <a:headEnd/>
            <a:tailEnd/>
          </a:ln>
        </p:spPr>
        <p:txBody>
          <a:bodyPr lIns="90488" tIns="44450" rIns="90488" bIns="44450">
            <a:spAutoFit/>
          </a:bodyPr>
          <a:lstStyle/>
          <a:p>
            <a:pPr>
              <a:spcBef>
                <a:spcPct val="50000"/>
              </a:spcBef>
            </a:pPr>
            <a:r>
              <a:rPr lang="en-US" sz="1600"/>
              <a:t>check out</a:t>
            </a:r>
          </a:p>
        </p:txBody>
      </p:sp>
      <p:sp>
        <p:nvSpPr>
          <p:cNvPr id="32788" name="Rectangle 20"/>
          <p:cNvSpPr>
            <a:spLocks noChangeArrowheads="1"/>
          </p:cNvSpPr>
          <p:nvPr/>
        </p:nvSpPr>
        <p:spPr bwMode="auto">
          <a:xfrm>
            <a:off x="3733800" y="4419600"/>
            <a:ext cx="2066925" cy="336550"/>
          </a:xfrm>
          <a:prstGeom prst="rect">
            <a:avLst/>
          </a:prstGeom>
          <a:noFill/>
          <a:ln w="12700">
            <a:noFill/>
            <a:miter lim="800000"/>
            <a:headEnd/>
            <a:tailEnd/>
          </a:ln>
        </p:spPr>
        <p:txBody>
          <a:bodyPr lIns="90488" tIns="44450" rIns="90488" bIns="44450">
            <a:spAutoFit/>
          </a:bodyPr>
          <a:lstStyle/>
          <a:p>
            <a:pPr>
              <a:spcBef>
                <a:spcPct val="50000"/>
              </a:spcBef>
            </a:pPr>
            <a:r>
              <a:rPr lang="en-US" sz="1600"/>
              <a:t>check in</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defRPr/>
            </a:pPr>
            <a:r>
              <a:rPr lang="en-US"/>
              <a:t>CM  tools and methods</a:t>
            </a:r>
            <a:br>
              <a:rPr lang="en-US"/>
            </a:br>
            <a:r>
              <a:rPr lang="en-US"/>
              <a:t>Checkout/checkin</a:t>
            </a:r>
          </a:p>
        </p:txBody>
      </p:sp>
      <p:sp>
        <p:nvSpPr>
          <p:cNvPr id="33795" name="Rectangle 3"/>
          <p:cNvSpPr>
            <a:spLocks noGrp="1" noChangeArrowheads="1"/>
          </p:cNvSpPr>
          <p:nvPr>
            <p:ph type="body" idx="1"/>
          </p:nvPr>
        </p:nvSpPr>
        <p:spPr>
          <a:noFill/>
        </p:spPr>
        <p:txBody>
          <a:bodyPr/>
          <a:lstStyle/>
          <a:p>
            <a:r>
              <a:rPr lang="en-US"/>
              <a:t>Issues</a:t>
            </a:r>
          </a:p>
          <a:p>
            <a:pPr lvl="1"/>
            <a:r>
              <a:rPr lang="en-US"/>
              <a:t>controlling concurrent modification</a:t>
            </a:r>
          </a:p>
          <a:p>
            <a:pPr lvl="2"/>
            <a:r>
              <a:rPr lang="en-US"/>
              <a:t>repository locked when configuration item (or entire configuration) retrieved for modification. </a:t>
            </a:r>
          </a:p>
          <a:p>
            <a:pPr lvl="3"/>
            <a:r>
              <a:rPr lang="en-US"/>
              <a:t>alternative approach: configuration item received as initial version of new branch.  Once complete, merge back into mainline version tree</a:t>
            </a:r>
          </a:p>
          <a:p>
            <a:pPr lvl="2"/>
            <a:r>
              <a:rPr lang="en-US"/>
              <a:t>but, deadlock can occur</a:t>
            </a:r>
          </a:p>
          <a:p>
            <a:pPr lvl="1"/>
            <a:r>
              <a:rPr lang="en-US"/>
              <a:t>change identification</a:t>
            </a:r>
          </a:p>
          <a:p>
            <a:pPr lvl="2"/>
            <a:r>
              <a:rPr lang="en-US"/>
              <a:t>repository knows who checked out item, but has no way of automatically tagging individual lines that were modified</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defRPr/>
            </a:pPr>
            <a:r>
              <a:rPr lang="en-US"/>
              <a:t>CM  tools and methods</a:t>
            </a:r>
            <a:br>
              <a:rPr lang="en-US"/>
            </a:br>
            <a:r>
              <a:rPr lang="en-US"/>
              <a:t>Composition</a:t>
            </a:r>
          </a:p>
        </p:txBody>
      </p:sp>
      <p:sp>
        <p:nvSpPr>
          <p:cNvPr id="34819" name="Rectangle 3"/>
          <p:cNvSpPr>
            <a:spLocks noGrp="1" noChangeArrowheads="1"/>
          </p:cNvSpPr>
          <p:nvPr>
            <p:ph type="body" idx="1"/>
          </p:nvPr>
        </p:nvSpPr>
        <p:spPr>
          <a:noFill/>
        </p:spPr>
        <p:txBody>
          <a:bodyPr/>
          <a:lstStyle/>
          <a:p>
            <a:r>
              <a:rPr lang="en-US"/>
              <a:t>Concept</a:t>
            </a:r>
          </a:p>
          <a:p>
            <a:pPr lvl="1"/>
            <a:r>
              <a:rPr lang="en-US"/>
              <a:t>configuration understood by CM system</a:t>
            </a:r>
          </a:p>
          <a:p>
            <a:pPr lvl="1"/>
            <a:r>
              <a:rPr lang="en-US"/>
              <a:t>system definition requires 2 distinct steps:</a:t>
            </a:r>
          </a:p>
          <a:p>
            <a:pPr lvl="2"/>
            <a:r>
              <a:rPr lang="en-US"/>
              <a:t>identification of components that comprise system</a:t>
            </a:r>
          </a:p>
          <a:p>
            <a:pPr lvl="2"/>
            <a:r>
              <a:rPr lang="en-US"/>
              <a:t>id of versions of components that comprise configuration</a:t>
            </a:r>
          </a:p>
          <a:p>
            <a:pPr lvl="1"/>
            <a:r>
              <a:rPr lang="en-US"/>
              <a:t>Repository - components selected via “selection rules”</a:t>
            </a:r>
          </a:p>
        </p:txBody>
      </p:sp>
      <p:sp>
        <p:nvSpPr>
          <p:cNvPr id="34820" name="Rectangle 4"/>
          <p:cNvSpPr>
            <a:spLocks noChangeArrowheads="1"/>
          </p:cNvSpPr>
          <p:nvPr/>
        </p:nvSpPr>
        <p:spPr bwMode="auto">
          <a:xfrm>
            <a:off x="2438400" y="4114800"/>
            <a:ext cx="749300" cy="1892300"/>
          </a:xfrm>
          <a:prstGeom prst="rect">
            <a:avLst/>
          </a:prstGeom>
          <a:noFill/>
          <a:ln w="12700">
            <a:solidFill>
              <a:schemeClr val="tx1"/>
            </a:solidFill>
            <a:miter lim="800000"/>
            <a:headEnd/>
            <a:tailEnd/>
          </a:ln>
        </p:spPr>
        <p:txBody>
          <a:bodyPr wrap="none" anchor="ctr"/>
          <a:lstStyle/>
          <a:p>
            <a:endParaRPr lang="en-US"/>
          </a:p>
        </p:txBody>
      </p:sp>
      <p:sp>
        <p:nvSpPr>
          <p:cNvPr id="34821" name="Rectangle 5"/>
          <p:cNvSpPr>
            <a:spLocks noChangeArrowheads="1"/>
          </p:cNvSpPr>
          <p:nvPr/>
        </p:nvSpPr>
        <p:spPr bwMode="auto">
          <a:xfrm>
            <a:off x="2590800" y="4267200"/>
            <a:ext cx="444500" cy="444500"/>
          </a:xfrm>
          <a:prstGeom prst="rect">
            <a:avLst/>
          </a:prstGeom>
          <a:noFill/>
          <a:ln w="12700">
            <a:solidFill>
              <a:schemeClr val="tx1"/>
            </a:solidFill>
            <a:miter lim="800000"/>
            <a:headEnd/>
            <a:tailEnd/>
          </a:ln>
        </p:spPr>
        <p:txBody>
          <a:bodyPr wrap="none" lIns="90488" tIns="44450" rIns="90488" bIns="44450" anchor="ctr"/>
          <a:lstStyle/>
          <a:p>
            <a:pPr algn="ctr"/>
            <a:r>
              <a:rPr lang="en-US" sz="1600"/>
              <a:t>v1r0</a:t>
            </a:r>
          </a:p>
        </p:txBody>
      </p:sp>
      <p:sp>
        <p:nvSpPr>
          <p:cNvPr id="34822" name="Rectangle 6"/>
          <p:cNvSpPr>
            <a:spLocks noChangeArrowheads="1"/>
          </p:cNvSpPr>
          <p:nvPr/>
        </p:nvSpPr>
        <p:spPr bwMode="auto">
          <a:xfrm>
            <a:off x="2590800" y="4800600"/>
            <a:ext cx="444500" cy="444500"/>
          </a:xfrm>
          <a:prstGeom prst="rect">
            <a:avLst/>
          </a:prstGeom>
          <a:noFill/>
          <a:ln w="12700">
            <a:solidFill>
              <a:schemeClr val="tx1"/>
            </a:solidFill>
            <a:miter lim="800000"/>
            <a:headEnd/>
            <a:tailEnd/>
          </a:ln>
        </p:spPr>
        <p:txBody>
          <a:bodyPr wrap="none" lIns="90488" tIns="44450" rIns="90488" bIns="44450" anchor="ctr"/>
          <a:lstStyle/>
          <a:p>
            <a:pPr algn="ctr"/>
            <a:r>
              <a:rPr lang="en-US" sz="1600"/>
              <a:t>v1r1</a:t>
            </a:r>
          </a:p>
        </p:txBody>
      </p:sp>
      <p:sp>
        <p:nvSpPr>
          <p:cNvPr id="34823" name="Rectangle 7"/>
          <p:cNvSpPr>
            <a:spLocks noChangeArrowheads="1"/>
          </p:cNvSpPr>
          <p:nvPr/>
        </p:nvSpPr>
        <p:spPr bwMode="auto">
          <a:xfrm>
            <a:off x="2590800" y="5334000"/>
            <a:ext cx="444500" cy="444500"/>
          </a:xfrm>
          <a:prstGeom prst="rect">
            <a:avLst/>
          </a:prstGeom>
          <a:noFill/>
          <a:ln w="12700">
            <a:solidFill>
              <a:schemeClr val="tx1"/>
            </a:solidFill>
            <a:miter lim="800000"/>
            <a:headEnd/>
            <a:tailEnd/>
          </a:ln>
        </p:spPr>
        <p:txBody>
          <a:bodyPr wrap="none" lIns="90488" tIns="44450" rIns="90488" bIns="44450" anchor="ctr"/>
          <a:lstStyle/>
          <a:p>
            <a:pPr algn="ctr"/>
            <a:r>
              <a:rPr lang="en-US" sz="1600"/>
              <a:t>v2r0</a:t>
            </a:r>
          </a:p>
        </p:txBody>
      </p:sp>
      <p:sp>
        <p:nvSpPr>
          <p:cNvPr id="34824" name="Rectangle 8"/>
          <p:cNvSpPr>
            <a:spLocks noChangeArrowheads="1"/>
          </p:cNvSpPr>
          <p:nvPr/>
        </p:nvSpPr>
        <p:spPr bwMode="auto">
          <a:xfrm>
            <a:off x="3657600" y="4114800"/>
            <a:ext cx="749300" cy="1892300"/>
          </a:xfrm>
          <a:prstGeom prst="rect">
            <a:avLst/>
          </a:prstGeom>
          <a:noFill/>
          <a:ln w="12700">
            <a:solidFill>
              <a:schemeClr val="tx1"/>
            </a:solidFill>
            <a:miter lim="800000"/>
            <a:headEnd/>
            <a:tailEnd/>
          </a:ln>
        </p:spPr>
        <p:txBody>
          <a:bodyPr wrap="none" anchor="ctr"/>
          <a:lstStyle/>
          <a:p>
            <a:endParaRPr lang="en-US"/>
          </a:p>
        </p:txBody>
      </p:sp>
      <p:sp>
        <p:nvSpPr>
          <p:cNvPr id="34825" name="Rectangle 9"/>
          <p:cNvSpPr>
            <a:spLocks noChangeArrowheads="1"/>
          </p:cNvSpPr>
          <p:nvPr/>
        </p:nvSpPr>
        <p:spPr bwMode="auto">
          <a:xfrm>
            <a:off x="3810000" y="4267200"/>
            <a:ext cx="444500" cy="444500"/>
          </a:xfrm>
          <a:prstGeom prst="rect">
            <a:avLst/>
          </a:prstGeom>
          <a:noFill/>
          <a:ln w="12700">
            <a:solidFill>
              <a:schemeClr val="tx1"/>
            </a:solidFill>
            <a:miter lim="800000"/>
            <a:headEnd/>
            <a:tailEnd/>
          </a:ln>
        </p:spPr>
        <p:txBody>
          <a:bodyPr wrap="none" lIns="90488" tIns="44450" rIns="90488" bIns="44450" anchor="ctr"/>
          <a:lstStyle/>
          <a:p>
            <a:pPr algn="ctr"/>
            <a:r>
              <a:rPr lang="en-US" sz="1600"/>
              <a:t>v1r0</a:t>
            </a:r>
          </a:p>
        </p:txBody>
      </p:sp>
      <p:sp>
        <p:nvSpPr>
          <p:cNvPr id="34826" name="Rectangle 10"/>
          <p:cNvSpPr>
            <a:spLocks noChangeArrowheads="1"/>
          </p:cNvSpPr>
          <p:nvPr/>
        </p:nvSpPr>
        <p:spPr bwMode="auto">
          <a:xfrm>
            <a:off x="3810000" y="5334000"/>
            <a:ext cx="444500" cy="444500"/>
          </a:xfrm>
          <a:prstGeom prst="rect">
            <a:avLst/>
          </a:prstGeom>
          <a:noFill/>
          <a:ln w="12700">
            <a:solidFill>
              <a:schemeClr val="tx1"/>
            </a:solidFill>
            <a:miter lim="800000"/>
            <a:headEnd/>
            <a:tailEnd/>
          </a:ln>
        </p:spPr>
        <p:txBody>
          <a:bodyPr wrap="none" lIns="90488" tIns="44450" rIns="90488" bIns="44450" anchor="ctr"/>
          <a:lstStyle/>
          <a:p>
            <a:pPr algn="ctr"/>
            <a:r>
              <a:rPr lang="en-US" sz="1600"/>
              <a:t>v2r0</a:t>
            </a:r>
          </a:p>
        </p:txBody>
      </p:sp>
      <p:sp>
        <p:nvSpPr>
          <p:cNvPr id="34827" name="Rectangle 11"/>
          <p:cNvSpPr>
            <a:spLocks noChangeArrowheads="1"/>
          </p:cNvSpPr>
          <p:nvPr/>
        </p:nvSpPr>
        <p:spPr bwMode="auto">
          <a:xfrm>
            <a:off x="4953000" y="4114800"/>
            <a:ext cx="749300" cy="1892300"/>
          </a:xfrm>
          <a:prstGeom prst="rect">
            <a:avLst/>
          </a:prstGeom>
          <a:noFill/>
          <a:ln w="12700">
            <a:solidFill>
              <a:schemeClr val="tx1"/>
            </a:solidFill>
            <a:miter lim="800000"/>
            <a:headEnd/>
            <a:tailEnd/>
          </a:ln>
        </p:spPr>
        <p:txBody>
          <a:bodyPr wrap="none" anchor="ctr"/>
          <a:lstStyle/>
          <a:p>
            <a:endParaRPr lang="en-US"/>
          </a:p>
        </p:txBody>
      </p:sp>
      <p:sp>
        <p:nvSpPr>
          <p:cNvPr id="34828" name="Rectangle 12"/>
          <p:cNvSpPr>
            <a:spLocks noChangeArrowheads="1"/>
          </p:cNvSpPr>
          <p:nvPr/>
        </p:nvSpPr>
        <p:spPr bwMode="auto">
          <a:xfrm>
            <a:off x="5105400" y="4267200"/>
            <a:ext cx="444500" cy="444500"/>
          </a:xfrm>
          <a:prstGeom prst="rect">
            <a:avLst/>
          </a:prstGeom>
          <a:noFill/>
          <a:ln w="12700">
            <a:solidFill>
              <a:schemeClr val="tx1"/>
            </a:solidFill>
            <a:miter lim="800000"/>
            <a:headEnd/>
            <a:tailEnd/>
          </a:ln>
        </p:spPr>
        <p:txBody>
          <a:bodyPr wrap="none" lIns="90488" tIns="44450" rIns="90488" bIns="44450" anchor="ctr"/>
          <a:lstStyle/>
          <a:p>
            <a:pPr algn="ctr"/>
            <a:r>
              <a:rPr lang="en-US" sz="1600"/>
              <a:t>v1r0</a:t>
            </a:r>
          </a:p>
        </p:txBody>
      </p:sp>
      <p:sp>
        <p:nvSpPr>
          <p:cNvPr id="34829" name="Rectangle 13"/>
          <p:cNvSpPr>
            <a:spLocks noChangeArrowheads="1"/>
          </p:cNvSpPr>
          <p:nvPr/>
        </p:nvSpPr>
        <p:spPr bwMode="auto">
          <a:xfrm>
            <a:off x="5105400" y="4800600"/>
            <a:ext cx="444500" cy="444500"/>
          </a:xfrm>
          <a:prstGeom prst="rect">
            <a:avLst/>
          </a:prstGeom>
          <a:noFill/>
          <a:ln w="12700">
            <a:solidFill>
              <a:schemeClr val="tx1"/>
            </a:solidFill>
            <a:miter lim="800000"/>
            <a:headEnd/>
            <a:tailEnd/>
          </a:ln>
        </p:spPr>
        <p:txBody>
          <a:bodyPr wrap="none" lIns="90488" tIns="44450" rIns="90488" bIns="44450" anchor="ctr"/>
          <a:lstStyle/>
          <a:p>
            <a:pPr algn="ctr"/>
            <a:r>
              <a:rPr lang="en-US" sz="1600"/>
              <a:t>v1r1</a:t>
            </a:r>
          </a:p>
        </p:txBody>
      </p:sp>
      <p:sp>
        <p:nvSpPr>
          <p:cNvPr id="34830" name="Rectangle 14"/>
          <p:cNvSpPr>
            <a:spLocks noChangeArrowheads="1"/>
          </p:cNvSpPr>
          <p:nvPr/>
        </p:nvSpPr>
        <p:spPr bwMode="auto">
          <a:xfrm>
            <a:off x="5105400" y="5334000"/>
            <a:ext cx="444500" cy="444500"/>
          </a:xfrm>
          <a:prstGeom prst="rect">
            <a:avLst/>
          </a:prstGeom>
          <a:noFill/>
          <a:ln w="12700">
            <a:solidFill>
              <a:schemeClr val="tx1"/>
            </a:solidFill>
            <a:miter lim="800000"/>
            <a:headEnd/>
            <a:tailEnd/>
          </a:ln>
        </p:spPr>
        <p:txBody>
          <a:bodyPr wrap="none" lIns="90488" tIns="44450" rIns="90488" bIns="44450" anchor="ctr"/>
          <a:lstStyle/>
          <a:p>
            <a:pPr algn="ctr"/>
            <a:r>
              <a:rPr lang="en-US" sz="1600"/>
              <a:t>v2r0</a:t>
            </a:r>
          </a:p>
        </p:txBody>
      </p:sp>
      <p:sp>
        <p:nvSpPr>
          <p:cNvPr id="34831" name="AutoShape 15"/>
          <p:cNvSpPr>
            <a:spLocks noChangeArrowheads="1"/>
          </p:cNvSpPr>
          <p:nvPr/>
        </p:nvSpPr>
        <p:spPr bwMode="auto">
          <a:xfrm>
            <a:off x="3657600" y="6248400"/>
            <a:ext cx="901700" cy="292100"/>
          </a:xfrm>
          <a:prstGeom prst="octagon">
            <a:avLst>
              <a:gd name="adj" fmla="val 29282"/>
            </a:avLst>
          </a:prstGeom>
          <a:noFill/>
          <a:ln w="12700">
            <a:solidFill>
              <a:schemeClr val="tx1"/>
            </a:solidFill>
            <a:miter lim="800000"/>
            <a:headEnd/>
            <a:tailEnd/>
          </a:ln>
        </p:spPr>
        <p:txBody>
          <a:bodyPr wrap="none" lIns="90488" tIns="44450" rIns="90488" bIns="44450" anchor="ctr"/>
          <a:lstStyle/>
          <a:p>
            <a:pPr algn="ctr"/>
            <a:r>
              <a:rPr lang="en-US" sz="1600"/>
              <a:t>A  B  C</a:t>
            </a:r>
          </a:p>
        </p:txBody>
      </p:sp>
      <p:sp>
        <p:nvSpPr>
          <p:cNvPr id="34832" name="Line 16"/>
          <p:cNvSpPr>
            <a:spLocks noChangeShapeType="1"/>
          </p:cNvSpPr>
          <p:nvPr/>
        </p:nvSpPr>
        <p:spPr bwMode="auto">
          <a:xfrm flipH="1" flipV="1">
            <a:off x="2889250" y="5937250"/>
            <a:ext cx="762000" cy="381000"/>
          </a:xfrm>
          <a:prstGeom prst="line">
            <a:avLst/>
          </a:prstGeom>
          <a:noFill/>
          <a:ln w="12700">
            <a:solidFill>
              <a:schemeClr val="tx1"/>
            </a:solidFill>
            <a:round/>
            <a:headEnd/>
            <a:tailEnd type="triangle" w="med" len="med"/>
          </a:ln>
        </p:spPr>
        <p:txBody>
          <a:bodyPr/>
          <a:lstStyle/>
          <a:p>
            <a:endParaRPr lang="en-US"/>
          </a:p>
        </p:txBody>
      </p:sp>
      <p:sp>
        <p:nvSpPr>
          <p:cNvPr id="34833" name="Line 17"/>
          <p:cNvSpPr>
            <a:spLocks noChangeShapeType="1"/>
          </p:cNvSpPr>
          <p:nvPr/>
        </p:nvSpPr>
        <p:spPr bwMode="auto">
          <a:xfrm flipV="1">
            <a:off x="4032250" y="5937250"/>
            <a:ext cx="0" cy="304800"/>
          </a:xfrm>
          <a:prstGeom prst="line">
            <a:avLst/>
          </a:prstGeom>
          <a:noFill/>
          <a:ln w="12700">
            <a:solidFill>
              <a:schemeClr val="tx1"/>
            </a:solidFill>
            <a:round/>
            <a:headEnd/>
            <a:tailEnd type="triangle" w="med" len="med"/>
          </a:ln>
        </p:spPr>
        <p:txBody>
          <a:bodyPr/>
          <a:lstStyle/>
          <a:p>
            <a:endParaRPr lang="en-US"/>
          </a:p>
        </p:txBody>
      </p:sp>
      <p:sp>
        <p:nvSpPr>
          <p:cNvPr id="34834" name="Line 18"/>
          <p:cNvSpPr>
            <a:spLocks noChangeShapeType="1"/>
          </p:cNvSpPr>
          <p:nvPr/>
        </p:nvSpPr>
        <p:spPr bwMode="auto">
          <a:xfrm flipV="1">
            <a:off x="4565650" y="5937250"/>
            <a:ext cx="609600" cy="381000"/>
          </a:xfrm>
          <a:prstGeom prst="line">
            <a:avLst/>
          </a:prstGeom>
          <a:noFill/>
          <a:ln w="12700">
            <a:solidFill>
              <a:schemeClr val="tx1"/>
            </a:solidFill>
            <a:round/>
            <a:headEnd/>
            <a:tailEnd type="triangle" w="med" len="med"/>
          </a:ln>
        </p:spPr>
        <p:txBody>
          <a:bodyPr/>
          <a:lstStyle/>
          <a:p>
            <a:endParaRPr lang="en-US"/>
          </a:p>
        </p:txBody>
      </p:sp>
      <p:sp>
        <p:nvSpPr>
          <p:cNvPr id="34835" name="Rectangle 19"/>
          <p:cNvSpPr>
            <a:spLocks noChangeArrowheads="1"/>
          </p:cNvSpPr>
          <p:nvPr/>
        </p:nvSpPr>
        <p:spPr bwMode="auto">
          <a:xfrm>
            <a:off x="2660650" y="3803650"/>
            <a:ext cx="466725" cy="396875"/>
          </a:xfrm>
          <a:prstGeom prst="rect">
            <a:avLst/>
          </a:prstGeom>
          <a:noFill/>
          <a:ln w="12700">
            <a:noFill/>
            <a:miter lim="800000"/>
            <a:headEnd/>
            <a:tailEnd/>
          </a:ln>
        </p:spPr>
        <p:txBody>
          <a:bodyPr lIns="90488" tIns="44450" rIns="90488" bIns="44450">
            <a:spAutoFit/>
          </a:bodyPr>
          <a:lstStyle/>
          <a:p>
            <a:pPr>
              <a:spcBef>
                <a:spcPct val="50000"/>
              </a:spcBef>
            </a:pPr>
            <a:r>
              <a:rPr lang="en-US" sz="2000"/>
              <a:t>A</a:t>
            </a:r>
          </a:p>
        </p:txBody>
      </p:sp>
      <p:sp>
        <p:nvSpPr>
          <p:cNvPr id="34836" name="Rectangle 20"/>
          <p:cNvSpPr>
            <a:spLocks noChangeArrowheads="1"/>
          </p:cNvSpPr>
          <p:nvPr/>
        </p:nvSpPr>
        <p:spPr bwMode="auto">
          <a:xfrm>
            <a:off x="3879850" y="3803650"/>
            <a:ext cx="466725" cy="396875"/>
          </a:xfrm>
          <a:prstGeom prst="rect">
            <a:avLst/>
          </a:prstGeom>
          <a:noFill/>
          <a:ln w="12700">
            <a:noFill/>
            <a:miter lim="800000"/>
            <a:headEnd/>
            <a:tailEnd/>
          </a:ln>
        </p:spPr>
        <p:txBody>
          <a:bodyPr lIns="90488" tIns="44450" rIns="90488" bIns="44450">
            <a:spAutoFit/>
          </a:bodyPr>
          <a:lstStyle/>
          <a:p>
            <a:pPr>
              <a:spcBef>
                <a:spcPct val="50000"/>
              </a:spcBef>
            </a:pPr>
            <a:r>
              <a:rPr lang="en-US" sz="2000"/>
              <a:t>B</a:t>
            </a:r>
          </a:p>
        </p:txBody>
      </p:sp>
      <p:sp>
        <p:nvSpPr>
          <p:cNvPr id="34837" name="Rectangle 21"/>
          <p:cNvSpPr>
            <a:spLocks noChangeArrowheads="1"/>
          </p:cNvSpPr>
          <p:nvPr/>
        </p:nvSpPr>
        <p:spPr bwMode="auto">
          <a:xfrm>
            <a:off x="5175250" y="3803650"/>
            <a:ext cx="466725" cy="396875"/>
          </a:xfrm>
          <a:prstGeom prst="rect">
            <a:avLst/>
          </a:prstGeom>
          <a:noFill/>
          <a:ln w="12700">
            <a:noFill/>
            <a:miter lim="800000"/>
            <a:headEnd/>
            <a:tailEnd/>
          </a:ln>
        </p:spPr>
        <p:txBody>
          <a:bodyPr lIns="90488" tIns="44450" rIns="90488" bIns="44450">
            <a:spAutoFit/>
          </a:bodyPr>
          <a:lstStyle/>
          <a:p>
            <a:pPr>
              <a:spcBef>
                <a:spcPct val="50000"/>
              </a:spcBef>
            </a:pPr>
            <a:r>
              <a:rPr lang="en-US" sz="2000"/>
              <a:t>C</a:t>
            </a:r>
          </a:p>
        </p:txBody>
      </p:sp>
      <p:sp>
        <p:nvSpPr>
          <p:cNvPr id="34838" name="Rectangle 22"/>
          <p:cNvSpPr>
            <a:spLocks noChangeArrowheads="1"/>
          </p:cNvSpPr>
          <p:nvPr/>
        </p:nvSpPr>
        <p:spPr bwMode="auto">
          <a:xfrm>
            <a:off x="6705600" y="4038600"/>
            <a:ext cx="2295525" cy="701675"/>
          </a:xfrm>
          <a:prstGeom prst="rect">
            <a:avLst/>
          </a:prstGeom>
          <a:noFill/>
          <a:ln w="12700">
            <a:noFill/>
            <a:miter lim="800000"/>
            <a:headEnd/>
            <a:tailEnd/>
          </a:ln>
        </p:spPr>
        <p:txBody>
          <a:bodyPr lIns="90488" tIns="44450" rIns="90488" bIns="44450">
            <a:spAutoFit/>
          </a:bodyPr>
          <a:lstStyle/>
          <a:p>
            <a:pPr>
              <a:spcBef>
                <a:spcPct val="50000"/>
              </a:spcBef>
            </a:pPr>
            <a:r>
              <a:rPr lang="en-US" sz="2000"/>
              <a:t>configuration items</a:t>
            </a:r>
          </a:p>
        </p:txBody>
      </p:sp>
      <p:sp>
        <p:nvSpPr>
          <p:cNvPr id="34839" name="Rectangle 23"/>
          <p:cNvSpPr>
            <a:spLocks noChangeArrowheads="1"/>
          </p:cNvSpPr>
          <p:nvPr/>
        </p:nvSpPr>
        <p:spPr bwMode="auto">
          <a:xfrm>
            <a:off x="6629400" y="6096000"/>
            <a:ext cx="2295525" cy="396875"/>
          </a:xfrm>
          <a:prstGeom prst="rect">
            <a:avLst/>
          </a:prstGeom>
          <a:noFill/>
          <a:ln w="12700">
            <a:noFill/>
            <a:miter lim="800000"/>
            <a:headEnd/>
            <a:tailEnd/>
          </a:ln>
        </p:spPr>
        <p:txBody>
          <a:bodyPr lIns="90488" tIns="44450" rIns="90488" bIns="44450">
            <a:spAutoFit/>
          </a:bodyPr>
          <a:lstStyle/>
          <a:p>
            <a:pPr>
              <a:spcBef>
                <a:spcPct val="50000"/>
              </a:spcBef>
            </a:pPr>
            <a:r>
              <a:rPr lang="en-US" sz="2000"/>
              <a:t>configuration</a:t>
            </a:r>
          </a:p>
        </p:txBody>
      </p:sp>
      <p:sp>
        <p:nvSpPr>
          <p:cNvPr id="34840" name="Rectangle 24"/>
          <p:cNvSpPr>
            <a:spLocks noChangeArrowheads="1"/>
          </p:cNvSpPr>
          <p:nvPr/>
        </p:nvSpPr>
        <p:spPr bwMode="auto">
          <a:xfrm>
            <a:off x="3810000" y="4800600"/>
            <a:ext cx="444500" cy="444500"/>
          </a:xfrm>
          <a:prstGeom prst="rect">
            <a:avLst/>
          </a:prstGeom>
          <a:noFill/>
          <a:ln w="12700">
            <a:solidFill>
              <a:schemeClr val="tx1"/>
            </a:solidFill>
            <a:miter lim="800000"/>
            <a:headEnd/>
            <a:tailEnd/>
          </a:ln>
        </p:spPr>
        <p:txBody>
          <a:bodyPr wrap="none" lIns="90488" tIns="44450" rIns="90488" bIns="44450" anchor="ctr"/>
          <a:lstStyle/>
          <a:p>
            <a:pPr algn="ctr"/>
            <a:r>
              <a:rPr lang="en-US" sz="1600"/>
              <a:t>v1r1</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a:defRPr/>
            </a:pPr>
            <a:r>
              <a:rPr lang="en-US"/>
              <a:t>CM  tools and methods</a:t>
            </a:r>
            <a:br>
              <a:rPr lang="en-US"/>
            </a:br>
            <a:r>
              <a:rPr lang="en-US"/>
              <a:t>Composition</a:t>
            </a:r>
          </a:p>
        </p:txBody>
      </p:sp>
      <p:sp>
        <p:nvSpPr>
          <p:cNvPr id="35843" name="Rectangle 3"/>
          <p:cNvSpPr>
            <a:spLocks noGrp="1" noChangeArrowheads="1"/>
          </p:cNvSpPr>
          <p:nvPr>
            <p:ph type="body" idx="1"/>
          </p:nvPr>
        </p:nvSpPr>
        <p:spPr>
          <a:noFill/>
        </p:spPr>
        <p:txBody>
          <a:bodyPr/>
          <a:lstStyle/>
          <a:p>
            <a:r>
              <a:rPr lang="en-US"/>
              <a:t>Concept (con’t)</a:t>
            </a:r>
          </a:p>
          <a:p>
            <a:pPr lvl="1"/>
            <a:r>
              <a:rPr lang="en-US"/>
              <a:t>build tools</a:t>
            </a:r>
          </a:p>
          <a:p>
            <a:pPr lvl="2"/>
            <a:r>
              <a:rPr lang="en-US"/>
              <a:t>link exists between repository and build tools</a:t>
            </a:r>
          </a:p>
          <a:p>
            <a:pPr lvl="2"/>
            <a:r>
              <a:rPr lang="en-US"/>
              <a:t>build facility maintains updated derived items as non-derived items are checked in</a:t>
            </a:r>
          </a:p>
          <a:p>
            <a:pPr lvl="2"/>
            <a:r>
              <a:rPr lang="en-US"/>
              <a:t>build facility might also have language facility to check consistency of configuration item relationships (e.g., parm agreement, use hierarchy, etc.)</a:t>
            </a:r>
          </a:p>
          <a:p>
            <a:pPr lvl="1"/>
            <a:r>
              <a:rPr lang="en-US"/>
              <a:t>workspace</a:t>
            </a:r>
          </a:p>
          <a:p>
            <a:pPr lvl="2"/>
            <a:r>
              <a:rPr lang="en-US"/>
              <a:t>user address space used to work with files</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a:defRPr/>
            </a:pPr>
            <a:r>
              <a:rPr lang="en-US"/>
              <a:t>CM  tools and methods</a:t>
            </a:r>
            <a:br>
              <a:rPr lang="en-US"/>
            </a:br>
            <a:r>
              <a:rPr lang="en-US"/>
              <a:t>Composition</a:t>
            </a:r>
          </a:p>
        </p:txBody>
      </p:sp>
      <p:sp>
        <p:nvSpPr>
          <p:cNvPr id="36867" name="Rectangle 3"/>
          <p:cNvSpPr>
            <a:spLocks noGrp="1" noChangeArrowheads="1"/>
          </p:cNvSpPr>
          <p:nvPr>
            <p:ph type="body" idx="1"/>
          </p:nvPr>
        </p:nvSpPr>
        <p:spPr>
          <a:noFill/>
        </p:spPr>
        <p:txBody>
          <a:bodyPr/>
          <a:lstStyle/>
          <a:p>
            <a:r>
              <a:rPr lang="en-US"/>
              <a:t>Issues</a:t>
            </a:r>
          </a:p>
          <a:p>
            <a:pPr lvl="1"/>
            <a:r>
              <a:rPr lang="en-US"/>
              <a:t>versioning</a:t>
            </a:r>
          </a:p>
          <a:p>
            <a:pPr lvl="2"/>
            <a:r>
              <a:rPr lang="en-US"/>
              <a:t>emphasis on evolving a system by versioning individual components</a:t>
            </a:r>
          </a:p>
          <a:p>
            <a:pPr lvl="3"/>
            <a:r>
              <a:rPr lang="en-US"/>
              <a:t>preserve configuration by checking in all modified components as new versions</a:t>
            </a:r>
          </a:p>
          <a:p>
            <a:pPr lvl="1"/>
            <a:r>
              <a:rPr lang="en-US"/>
              <a:t>concurrency</a:t>
            </a:r>
          </a:p>
          <a:p>
            <a:pPr lvl="2"/>
            <a:r>
              <a:rPr lang="en-US"/>
              <a:t>locking mechanism same as checkin/checkout model</a:t>
            </a:r>
          </a:p>
          <a:p>
            <a:pPr lvl="1"/>
            <a:r>
              <a:rPr lang="en-US"/>
              <a:t>managing logical changes</a:t>
            </a:r>
          </a:p>
          <a:p>
            <a:pPr lvl="2"/>
            <a:r>
              <a:rPr lang="en-US"/>
              <a:t>this model assumes that a revision may involve a number of configuration items</a:t>
            </a:r>
          </a:p>
          <a:p>
            <a:pPr lvl="2"/>
            <a:r>
              <a:rPr lang="en-US"/>
              <a:t>developer identifies change id when checking configuration out</a:t>
            </a:r>
          </a:p>
          <a:p>
            <a:pPr lvl="2"/>
            <a:r>
              <a:rPr lang="en-US"/>
              <a:t>id associated with items even though they may be checked in independently</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a:defRPr/>
            </a:pPr>
            <a:r>
              <a:rPr lang="en-US"/>
              <a:t>CM  tools and methods</a:t>
            </a:r>
            <a:br>
              <a:rPr lang="en-US"/>
            </a:br>
            <a:r>
              <a:rPr lang="en-US"/>
              <a:t>Long transaction</a:t>
            </a:r>
          </a:p>
        </p:txBody>
      </p:sp>
      <p:sp>
        <p:nvSpPr>
          <p:cNvPr id="37891" name="Rectangle 3"/>
          <p:cNvSpPr>
            <a:spLocks noGrp="1" noChangeArrowheads="1"/>
          </p:cNvSpPr>
          <p:nvPr>
            <p:ph type="body" idx="1"/>
          </p:nvPr>
        </p:nvSpPr>
        <p:spPr>
          <a:noFill/>
        </p:spPr>
        <p:txBody>
          <a:bodyPr/>
          <a:lstStyle/>
          <a:p>
            <a:r>
              <a:rPr lang="en-US"/>
              <a:t>Concept</a:t>
            </a:r>
          </a:p>
          <a:p>
            <a:pPr lvl="1"/>
            <a:r>
              <a:rPr lang="en-US"/>
              <a:t>developers operate on configurations (vs individual components)</a:t>
            </a:r>
          </a:p>
          <a:p>
            <a:pPr lvl="1"/>
            <a:r>
              <a:rPr lang="en-US"/>
              <a:t>change is performed as a database-like transaction</a:t>
            </a:r>
          </a:p>
          <a:p>
            <a:pPr lvl="1"/>
            <a:r>
              <a:rPr lang="en-US"/>
              <a:t>a particular configuration is chosen as the starting point for change</a:t>
            </a:r>
          </a:p>
          <a:p>
            <a:pPr lvl="1"/>
            <a:r>
              <a:rPr lang="en-US"/>
              <a:t>modifications are not visible outside the transaction until the transaction is completed</a:t>
            </a:r>
          </a:p>
          <a:p>
            <a:pPr lvl="1"/>
            <a:r>
              <a:rPr lang="en-US"/>
              <a:t>multiple transactions are coordinated through concurrency control scheme</a:t>
            </a:r>
          </a:p>
          <a:p>
            <a:pPr lvl="1"/>
            <a:r>
              <a:rPr lang="en-US"/>
              <a:t>transaction commit = new configuration version</a:t>
            </a:r>
          </a:p>
        </p:txBody>
      </p:sp>
      <p:grpSp>
        <p:nvGrpSpPr>
          <p:cNvPr id="37892" name="Group 9"/>
          <p:cNvGrpSpPr>
            <a:grpSpLocks/>
          </p:cNvGrpSpPr>
          <p:nvPr/>
        </p:nvGrpSpPr>
        <p:grpSpPr bwMode="auto">
          <a:xfrm>
            <a:off x="1301750" y="4883150"/>
            <a:ext cx="1587500" cy="368300"/>
            <a:chOff x="820" y="3076"/>
            <a:chExt cx="1000" cy="232"/>
          </a:xfrm>
        </p:grpSpPr>
        <p:sp>
          <p:nvSpPr>
            <p:cNvPr id="37924" name="Rectangle 4"/>
            <p:cNvSpPr>
              <a:spLocks noChangeArrowheads="1"/>
            </p:cNvSpPr>
            <p:nvPr/>
          </p:nvSpPr>
          <p:spPr bwMode="auto">
            <a:xfrm>
              <a:off x="820" y="3076"/>
              <a:ext cx="1000" cy="232"/>
            </a:xfrm>
            <a:prstGeom prst="rect">
              <a:avLst/>
            </a:prstGeom>
            <a:noFill/>
            <a:ln w="12700">
              <a:solidFill>
                <a:schemeClr val="tx1"/>
              </a:solidFill>
              <a:miter lim="800000"/>
              <a:headEnd/>
              <a:tailEnd/>
            </a:ln>
          </p:spPr>
          <p:txBody>
            <a:bodyPr wrap="none" anchor="ctr"/>
            <a:lstStyle/>
            <a:p>
              <a:endParaRPr lang="en-US"/>
            </a:p>
          </p:txBody>
        </p:sp>
        <p:sp>
          <p:nvSpPr>
            <p:cNvPr id="37925" name="Rectangle 5"/>
            <p:cNvSpPr>
              <a:spLocks noChangeArrowheads="1"/>
            </p:cNvSpPr>
            <p:nvPr/>
          </p:nvSpPr>
          <p:spPr bwMode="auto">
            <a:xfrm>
              <a:off x="868" y="3124"/>
              <a:ext cx="184" cy="136"/>
            </a:xfrm>
            <a:prstGeom prst="rect">
              <a:avLst/>
            </a:prstGeom>
            <a:noFill/>
            <a:ln w="12700">
              <a:solidFill>
                <a:schemeClr val="tx1"/>
              </a:solidFill>
              <a:miter lim="800000"/>
              <a:headEnd/>
              <a:tailEnd/>
            </a:ln>
          </p:spPr>
          <p:txBody>
            <a:bodyPr wrap="none" lIns="90488" tIns="44450" rIns="90488" bIns="44450" anchor="ctr"/>
            <a:lstStyle/>
            <a:p>
              <a:pPr algn="ctr"/>
              <a:r>
                <a:rPr lang="en-US" sz="1600"/>
                <a:t>CI</a:t>
              </a:r>
            </a:p>
          </p:txBody>
        </p:sp>
        <p:sp>
          <p:nvSpPr>
            <p:cNvPr id="37926" name="Rectangle 6"/>
            <p:cNvSpPr>
              <a:spLocks noChangeArrowheads="1"/>
            </p:cNvSpPr>
            <p:nvPr/>
          </p:nvSpPr>
          <p:spPr bwMode="auto">
            <a:xfrm>
              <a:off x="1108" y="3124"/>
              <a:ext cx="184" cy="136"/>
            </a:xfrm>
            <a:prstGeom prst="rect">
              <a:avLst/>
            </a:prstGeom>
            <a:noFill/>
            <a:ln w="12700">
              <a:solidFill>
                <a:schemeClr val="tx1"/>
              </a:solidFill>
              <a:miter lim="800000"/>
              <a:headEnd/>
              <a:tailEnd/>
            </a:ln>
          </p:spPr>
          <p:txBody>
            <a:bodyPr wrap="none" lIns="90488" tIns="44450" rIns="90488" bIns="44450" anchor="ctr"/>
            <a:lstStyle/>
            <a:p>
              <a:pPr algn="ctr"/>
              <a:r>
                <a:rPr lang="en-US" sz="1600"/>
                <a:t>CI</a:t>
              </a:r>
            </a:p>
          </p:txBody>
        </p:sp>
        <p:sp>
          <p:nvSpPr>
            <p:cNvPr id="37927" name="Rectangle 7"/>
            <p:cNvSpPr>
              <a:spLocks noChangeArrowheads="1"/>
            </p:cNvSpPr>
            <p:nvPr/>
          </p:nvSpPr>
          <p:spPr bwMode="auto">
            <a:xfrm>
              <a:off x="1348" y="3124"/>
              <a:ext cx="184" cy="136"/>
            </a:xfrm>
            <a:prstGeom prst="rect">
              <a:avLst/>
            </a:prstGeom>
            <a:noFill/>
            <a:ln w="12700">
              <a:solidFill>
                <a:schemeClr val="tx1"/>
              </a:solidFill>
              <a:miter lim="800000"/>
              <a:headEnd/>
              <a:tailEnd/>
            </a:ln>
          </p:spPr>
          <p:txBody>
            <a:bodyPr wrap="none" lIns="90488" tIns="44450" rIns="90488" bIns="44450" anchor="ctr"/>
            <a:lstStyle/>
            <a:p>
              <a:pPr algn="ctr"/>
              <a:r>
                <a:rPr lang="en-US" sz="1600"/>
                <a:t>CI</a:t>
              </a:r>
            </a:p>
          </p:txBody>
        </p:sp>
        <p:sp>
          <p:nvSpPr>
            <p:cNvPr id="37928" name="Rectangle 8"/>
            <p:cNvSpPr>
              <a:spLocks noChangeArrowheads="1"/>
            </p:cNvSpPr>
            <p:nvPr/>
          </p:nvSpPr>
          <p:spPr bwMode="auto">
            <a:xfrm>
              <a:off x="1588" y="3124"/>
              <a:ext cx="184" cy="136"/>
            </a:xfrm>
            <a:prstGeom prst="rect">
              <a:avLst/>
            </a:prstGeom>
            <a:noFill/>
            <a:ln w="12700">
              <a:solidFill>
                <a:schemeClr val="tx1"/>
              </a:solidFill>
              <a:miter lim="800000"/>
              <a:headEnd/>
              <a:tailEnd/>
            </a:ln>
          </p:spPr>
          <p:txBody>
            <a:bodyPr wrap="none" lIns="90488" tIns="44450" rIns="90488" bIns="44450" anchor="ctr"/>
            <a:lstStyle/>
            <a:p>
              <a:pPr algn="ctr"/>
              <a:r>
                <a:rPr lang="en-US" sz="1600"/>
                <a:t>CI</a:t>
              </a:r>
            </a:p>
          </p:txBody>
        </p:sp>
      </p:grpSp>
      <p:grpSp>
        <p:nvGrpSpPr>
          <p:cNvPr id="37893" name="Group 15"/>
          <p:cNvGrpSpPr>
            <a:grpSpLocks/>
          </p:cNvGrpSpPr>
          <p:nvPr/>
        </p:nvGrpSpPr>
        <p:grpSpPr bwMode="auto">
          <a:xfrm>
            <a:off x="1301750" y="5416550"/>
            <a:ext cx="1587500" cy="368300"/>
            <a:chOff x="820" y="3412"/>
            <a:chExt cx="1000" cy="232"/>
          </a:xfrm>
        </p:grpSpPr>
        <p:sp>
          <p:nvSpPr>
            <p:cNvPr id="37919" name="Rectangle 10"/>
            <p:cNvSpPr>
              <a:spLocks noChangeArrowheads="1"/>
            </p:cNvSpPr>
            <p:nvPr/>
          </p:nvSpPr>
          <p:spPr bwMode="auto">
            <a:xfrm>
              <a:off x="820" y="3412"/>
              <a:ext cx="1000" cy="232"/>
            </a:xfrm>
            <a:prstGeom prst="rect">
              <a:avLst/>
            </a:prstGeom>
            <a:noFill/>
            <a:ln w="12700">
              <a:solidFill>
                <a:schemeClr val="tx1"/>
              </a:solidFill>
              <a:miter lim="800000"/>
              <a:headEnd/>
              <a:tailEnd/>
            </a:ln>
          </p:spPr>
          <p:txBody>
            <a:bodyPr wrap="none" anchor="ctr"/>
            <a:lstStyle/>
            <a:p>
              <a:endParaRPr lang="en-US"/>
            </a:p>
          </p:txBody>
        </p:sp>
        <p:sp>
          <p:nvSpPr>
            <p:cNvPr id="37920" name="Rectangle 11"/>
            <p:cNvSpPr>
              <a:spLocks noChangeArrowheads="1"/>
            </p:cNvSpPr>
            <p:nvPr/>
          </p:nvSpPr>
          <p:spPr bwMode="auto">
            <a:xfrm>
              <a:off x="868" y="3460"/>
              <a:ext cx="184" cy="136"/>
            </a:xfrm>
            <a:prstGeom prst="rect">
              <a:avLst/>
            </a:prstGeom>
            <a:noFill/>
            <a:ln w="12700">
              <a:solidFill>
                <a:schemeClr val="tx1"/>
              </a:solidFill>
              <a:miter lim="800000"/>
              <a:headEnd/>
              <a:tailEnd/>
            </a:ln>
          </p:spPr>
          <p:txBody>
            <a:bodyPr wrap="none" lIns="90488" tIns="44450" rIns="90488" bIns="44450" anchor="ctr"/>
            <a:lstStyle/>
            <a:p>
              <a:pPr algn="ctr"/>
              <a:r>
                <a:rPr lang="en-US" sz="1600"/>
                <a:t>CI</a:t>
              </a:r>
            </a:p>
          </p:txBody>
        </p:sp>
        <p:sp>
          <p:nvSpPr>
            <p:cNvPr id="37921" name="Rectangle 12"/>
            <p:cNvSpPr>
              <a:spLocks noChangeArrowheads="1"/>
            </p:cNvSpPr>
            <p:nvPr/>
          </p:nvSpPr>
          <p:spPr bwMode="auto">
            <a:xfrm>
              <a:off x="1108" y="3460"/>
              <a:ext cx="184" cy="136"/>
            </a:xfrm>
            <a:prstGeom prst="rect">
              <a:avLst/>
            </a:prstGeom>
            <a:noFill/>
            <a:ln w="12700">
              <a:solidFill>
                <a:schemeClr val="tx1"/>
              </a:solidFill>
              <a:miter lim="800000"/>
              <a:headEnd/>
              <a:tailEnd/>
            </a:ln>
          </p:spPr>
          <p:txBody>
            <a:bodyPr wrap="none" lIns="90488" tIns="44450" rIns="90488" bIns="44450" anchor="ctr"/>
            <a:lstStyle/>
            <a:p>
              <a:pPr algn="ctr"/>
              <a:r>
                <a:rPr lang="en-US" sz="1600"/>
                <a:t>CI</a:t>
              </a:r>
            </a:p>
          </p:txBody>
        </p:sp>
        <p:sp>
          <p:nvSpPr>
            <p:cNvPr id="37922" name="Rectangle 13"/>
            <p:cNvSpPr>
              <a:spLocks noChangeArrowheads="1"/>
            </p:cNvSpPr>
            <p:nvPr/>
          </p:nvSpPr>
          <p:spPr bwMode="auto">
            <a:xfrm>
              <a:off x="1348" y="3460"/>
              <a:ext cx="184" cy="136"/>
            </a:xfrm>
            <a:prstGeom prst="rect">
              <a:avLst/>
            </a:prstGeom>
            <a:noFill/>
            <a:ln w="12700">
              <a:solidFill>
                <a:schemeClr val="tx1"/>
              </a:solidFill>
              <a:miter lim="800000"/>
              <a:headEnd/>
              <a:tailEnd/>
            </a:ln>
          </p:spPr>
          <p:txBody>
            <a:bodyPr wrap="none" lIns="90488" tIns="44450" rIns="90488" bIns="44450" anchor="ctr"/>
            <a:lstStyle/>
            <a:p>
              <a:pPr algn="ctr"/>
              <a:r>
                <a:rPr lang="en-US" sz="1600"/>
                <a:t>CI</a:t>
              </a:r>
            </a:p>
          </p:txBody>
        </p:sp>
        <p:sp>
          <p:nvSpPr>
            <p:cNvPr id="37923" name="Rectangle 14"/>
            <p:cNvSpPr>
              <a:spLocks noChangeArrowheads="1"/>
            </p:cNvSpPr>
            <p:nvPr/>
          </p:nvSpPr>
          <p:spPr bwMode="auto">
            <a:xfrm>
              <a:off x="1588" y="3460"/>
              <a:ext cx="184" cy="136"/>
            </a:xfrm>
            <a:prstGeom prst="rect">
              <a:avLst/>
            </a:prstGeom>
            <a:noFill/>
            <a:ln w="12700">
              <a:solidFill>
                <a:schemeClr val="tx1"/>
              </a:solidFill>
              <a:miter lim="800000"/>
              <a:headEnd/>
              <a:tailEnd/>
            </a:ln>
          </p:spPr>
          <p:txBody>
            <a:bodyPr wrap="none" lIns="90488" tIns="44450" rIns="90488" bIns="44450" anchor="ctr"/>
            <a:lstStyle/>
            <a:p>
              <a:pPr algn="ctr"/>
              <a:r>
                <a:rPr lang="en-US" sz="1600"/>
                <a:t>CI</a:t>
              </a:r>
            </a:p>
          </p:txBody>
        </p:sp>
      </p:grpSp>
      <p:grpSp>
        <p:nvGrpSpPr>
          <p:cNvPr id="37894" name="Group 21"/>
          <p:cNvGrpSpPr>
            <a:grpSpLocks/>
          </p:cNvGrpSpPr>
          <p:nvPr/>
        </p:nvGrpSpPr>
        <p:grpSpPr bwMode="auto">
          <a:xfrm>
            <a:off x="1301750" y="5949950"/>
            <a:ext cx="1587500" cy="368300"/>
            <a:chOff x="820" y="3748"/>
            <a:chExt cx="1000" cy="232"/>
          </a:xfrm>
        </p:grpSpPr>
        <p:sp>
          <p:nvSpPr>
            <p:cNvPr id="37914" name="Rectangle 16"/>
            <p:cNvSpPr>
              <a:spLocks noChangeArrowheads="1"/>
            </p:cNvSpPr>
            <p:nvPr/>
          </p:nvSpPr>
          <p:spPr bwMode="auto">
            <a:xfrm>
              <a:off x="820" y="3748"/>
              <a:ext cx="1000" cy="232"/>
            </a:xfrm>
            <a:prstGeom prst="rect">
              <a:avLst/>
            </a:prstGeom>
            <a:noFill/>
            <a:ln w="12700">
              <a:solidFill>
                <a:schemeClr val="tx1"/>
              </a:solidFill>
              <a:miter lim="800000"/>
              <a:headEnd/>
              <a:tailEnd/>
            </a:ln>
          </p:spPr>
          <p:txBody>
            <a:bodyPr wrap="none" anchor="ctr"/>
            <a:lstStyle/>
            <a:p>
              <a:endParaRPr lang="en-US"/>
            </a:p>
          </p:txBody>
        </p:sp>
        <p:sp>
          <p:nvSpPr>
            <p:cNvPr id="37915" name="Rectangle 17"/>
            <p:cNvSpPr>
              <a:spLocks noChangeArrowheads="1"/>
            </p:cNvSpPr>
            <p:nvPr/>
          </p:nvSpPr>
          <p:spPr bwMode="auto">
            <a:xfrm>
              <a:off x="868" y="3796"/>
              <a:ext cx="184" cy="136"/>
            </a:xfrm>
            <a:prstGeom prst="rect">
              <a:avLst/>
            </a:prstGeom>
            <a:noFill/>
            <a:ln w="12700">
              <a:solidFill>
                <a:schemeClr val="tx1"/>
              </a:solidFill>
              <a:miter lim="800000"/>
              <a:headEnd/>
              <a:tailEnd/>
            </a:ln>
          </p:spPr>
          <p:txBody>
            <a:bodyPr wrap="none" lIns="90488" tIns="44450" rIns="90488" bIns="44450" anchor="ctr"/>
            <a:lstStyle/>
            <a:p>
              <a:pPr algn="ctr"/>
              <a:r>
                <a:rPr lang="en-US" sz="1600"/>
                <a:t>CI</a:t>
              </a:r>
            </a:p>
          </p:txBody>
        </p:sp>
        <p:sp>
          <p:nvSpPr>
            <p:cNvPr id="37916" name="Rectangle 18"/>
            <p:cNvSpPr>
              <a:spLocks noChangeArrowheads="1"/>
            </p:cNvSpPr>
            <p:nvPr/>
          </p:nvSpPr>
          <p:spPr bwMode="auto">
            <a:xfrm>
              <a:off x="1108" y="3796"/>
              <a:ext cx="184" cy="136"/>
            </a:xfrm>
            <a:prstGeom prst="rect">
              <a:avLst/>
            </a:prstGeom>
            <a:noFill/>
            <a:ln w="12700">
              <a:solidFill>
                <a:schemeClr val="tx1"/>
              </a:solidFill>
              <a:miter lim="800000"/>
              <a:headEnd/>
              <a:tailEnd/>
            </a:ln>
          </p:spPr>
          <p:txBody>
            <a:bodyPr wrap="none" lIns="90488" tIns="44450" rIns="90488" bIns="44450" anchor="ctr"/>
            <a:lstStyle/>
            <a:p>
              <a:pPr algn="ctr"/>
              <a:r>
                <a:rPr lang="en-US" sz="1600"/>
                <a:t>CI</a:t>
              </a:r>
            </a:p>
          </p:txBody>
        </p:sp>
        <p:sp>
          <p:nvSpPr>
            <p:cNvPr id="37917" name="Rectangle 19"/>
            <p:cNvSpPr>
              <a:spLocks noChangeArrowheads="1"/>
            </p:cNvSpPr>
            <p:nvPr/>
          </p:nvSpPr>
          <p:spPr bwMode="auto">
            <a:xfrm>
              <a:off x="1348" y="3796"/>
              <a:ext cx="184" cy="136"/>
            </a:xfrm>
            <a:prstGeom prst="rect">
              <a:avLst/>
            </a:prstGeom>
            <a:noFill/>
            <a:ln w="12700">
              <a:solidFill>
                <a:schemeClr val="tx1"/>
              </a:solidFill>
              <a:miter lim="800000"/>
              <a:headEnd/>
              <a:tailEnd/>
            </a:ln>
          </p:spPr>
          <p:txBody>
            <a:bodyPr wrap="none" lIns="90488" tIns="44450" rIns="90488" bIns="44450" anchor="ctr"/>
            <a:lstStyle/>
            <a:p>
              <a:pPr algn="ctr"/>
              <a:r>
                <a:rPr lang="en-US" sz="1600"/>
                <a:t>CI</a:t>
              </a:r>
            </a:p>
          </p:txBody>
        </p:sp>
        <p:sp>
          <p:nvSpPr>
            <p:cNvPr id="37918" name="Rectangle 20"/>
            <p:cNvSpPr>
              <a:spLocks noChangeArrowheads="1"/>
            </p:cNvSpPr>
            <p:nvPr/>
          </p:nvSpPr>
          <p:spPr bwMode="auto">
            <a:xfrm>
              <a:off x="1588" y="3796"/>
              <a:ext cx="184" cy="136"/>
            </a:xfrm>
            <a:prstGeom prst="rect">
              <a:avLst/>
            </a:prstGeom>
            <a:noFill/>
            <a:ln w="12700">
              <a:solidFill>
                <a:schemeClr val="tx1"/>
              </a:solidFill>
              <a:miter lim="800000"/>
              <a:headEnd/>
              <a:tailEnd/>
            </a:ln>
          </p:spPr>
          <p:txBody>
            <a:bodyPr wrap="none" lIns="90488" tIns="44450" rIns="90488" bIns="44450" anchor="ctr"/>
            <a:lstStyle/>
            <a:p>
              <a:pPr algn="ctr"/>
              <a:r>
                <a:rPr lang="en-US" sz="1600"/>
                <a:t>CI</a:t>
              </a:r>
            </a:p>
          </p:txBody>
        </p:sp>
      </p:grpSp>
      <p:grpSp>
        <p:nvGrpSpPr>
          <p:cNvPr id="37895" name="Group 27"/>
          <p:cNvGrpSpPr>
            <a:grpSpLocks/>
          </p:cNvGrpSpPr>
          <p:nvPr/>
        </p:nvGrpSpPr>
        <p:grpSpPr bwMode="auto">
          <a:xfrm>
            <a:off x="3733800" y="5486400"/>
            <a:ext cx="1587500" cy="368300"/>
            <a:chOff x="2356" y="3604"/>
            <a:chExt cx="1000" cy="232"/>
          </a:xfrm>
        </p:grpSpPr>
        <p:sp>
          <p:nvSpPr>
            <p:cNvPr id="37909" name="Rectangle 22"/>
            <p:cNvSpPr>
              <a:spLocks noChangeArrowheads="1"/>
            </p:cNvSpPr>
            <p:nvPr/>
          </p:nvSpPr>
          <p:spPr bwMode="auto">
            <a:xfrm>
              <a:off x="2356" y="3604"/>
              <a:ext cx="1000" cy="232"/>
            </a:xfrm>
            <a:prstGeom prst="rect">
              <a:avLst/>
            </a:prstGeom>
            <a:noFill/>
            <a:ln w="12700">
              <a:solidFill>
                <a:schemeClr val="tx1"/>
              </a:solidFill>
              <a:miter lim="800000"/>
              <a:headEnd/>
              <a:tailEnd/>
            </a:ln>
          </p:spPr>
          <p:txBody>
            <a:bodyPr wrap="none" anchor="ctr"/>
            <a:lstStyle/>
            <a:p>
              <a:endParaRPr lang="en-US"/>
            </a:p>
          </p:txBody>
        </p:sp>
        <p:sp>
          <p:nvSpPr>
            <p:cNvPr id="37910" name="Rectangle 23"/>
            <p:cNvSpPr>
              <a:spLocks noChangeArrowheads="1"/>
            </p:cNvSpPr>
            <p:nvPr/>
          </p:nvSpPr>
          <p:spPr bwMode="auto">
            <a:xfrm>
              <a:off x="2404" y="3652"/>
              <a:ext cx="184" cy="136"/>
            </a:xfrm>
            <a:prstGeom prst="rect">
              <a:avLst/>
            </a:prstGeom>
            <a:noFill/>
            <a:ln w="12700">
              <a:solidFill>
                <a:schemeClr val="tx1"/>
              </a:solidFill>
              <a:miter lim="800000"/>
              <a:headEnd/>
              <a:tailEnd/>
            </a:ln>
          </p:spPr>
          <p:txBody>
            <a:bodyPr wrap="none" lIns="90488" tIns="44450" rIns="90488" bIns="44450" anchor="ctr"/>
            <a:lstStyle/>
            <a:p>
              <a:pPr algn="ctr"/>
              <a:r>
                <a:rPr lang="en-US" sz="1600"/>
                <a:t>CI</a:t>
              </a:r>
            </a:p>
          </p:txBody>
        </p:sp>
        <p:sp>
          <p:nvSpPr>
            <p:cNvPr id="37911" name="Rectangle 24"/>
            <p:cNvSpPr>
              <a:spLocks noChangeArrowheads="1"/>
            </p:cNvSpPr>
            <p:nvPr/>
          </p:nvSpPr>
          <p:spPr bwMode="auto">
            <a:xfrm>
              <a:off x="2644" y="3652"/>
              <a:ext cx="184" cy="136"/>
            </a:xfrm>
            <a:prstGeom prst="rect">
              <a:avLst/>
            </a:prstGeom>
            <a:noFill/>
            <a:ln w="12700">
              <a:solidFill>
                <a:schemeClr val="tx1"/>
              </a:solidFill>
              <a:miter lim="800000"/>
              <a:headEnd/>
              <a:tailEnd/>
            </a:ln>
          </p:spPr>
          <p:txBody>
            <a:bodyPr wrap="none" lIns="90488" tIns="44450" rIns="90488" bIns="44450" anchor="ctr"/>
            <a:lstStyle/>
            <a:p>
              <a:pPr algn="ctr"/>
              <a:r>
                <a:rPr lang="en-US" sz="1600"/>
                <a:t>CI</a:t>
              </a:r>
            </a:p>
          </p:txBody>
        </p:sp>
        <p:sp>
          <p:nvSpPr>
            <p:cNvPr id="37912" name="Rectangle 25"/>
            <p:cNvSpPr>
              <a:spLocks noChangeArrowheads="1"/>
            </p:cNvSpPr>
            <p:nvPr/>
          </p:nvSpPr>
          <p:spPr bwMode="auto">
            <a:xfrm>
              <a:off x="2884" y="3652"/>
              <a:ext cx="184" cy="136"/>
            </a:xfrm>
            <a:prstGeom prst="rect">
              <a:avLst/>
            </a:prstGeom>
            <a:noFill/>
            <a:ln w="12700">
              <a:solidFill>
                <a:schemeClr val="tx1"/>
              </a:solidFill>
              <a:miter lim="800000"/>
              <a:headEnd/>
              <a:tailEnd/>
            </a:ln>
          </p:spPr>
          <p:txBody>
            <a:bodyPr wrap="none" lIns="90488" tIns="44450" rIns="90488" bIns="44450" anchor="ctr"/>
            <a:lstStyle/>
            <a:p>
              <a:pPr algn="ctr"/>
              <a:r>
                <a:rPr lang="en-US" sz="1600"/>
                <a:t>CI</a:t>
              </a:r>
            </a:p>
          </p:txBody>
        </p:sp>
        <p:sp>
          <p:nvSpPr>
            <p:cNvPr id="37913" name="Rectangle 26"/>
            <p:cNvSpPr>
              <a:spLocks noChangeArrowheads="1"/>
            </p:cNvSpPr>
            <p:nvPr/>
          </p:nvSpPr>
          <p:spPr bwMode="auto">
            <a:xfrm>
              <a:off x="3124" y="3652"/>
              <a:ext cx="184" cy="136"/>
            </a:xfrm>
            <a:prstGeom prst="rect">
              <a:avLst/>
            </a:prstGeom>
            <a:noFill/>
            <a:ln w="12700">
              <a:solidFill>
                <a:schemeClr val="tx1"/>
              </a:solidFill>
              <a:miter lim="800000"/>
              <a:headEnd/>
              <a:tailEnd/>
            </a:ln>
          </p:spPr>
          <p:txBody>
            <a:bodyPr wrap="none" lIns="90488" tIns="44450" rIns="90488" bIns="44450" anchor="ctr"/>
            <a:lstStyle/>
            <a:p>
              <a:pPr algn="ctr"/>
              <a:r>
                <a:rPr lang="en-US" sz="1600"/>
                <a:t>CI</a:t>
              </a:r>
            </a:p>
          </p:txBody>
        </p:sp>
      </p:grpSp>
      <p:grpSp>
        <p:nvGrpSpPr>
          <p:cNvPr id="37896" name="Group 33"/>
          <p:cNvGrpSpPr>
            <a:grpSpLocks/>
          </p:cNvGrpSpPr>
          <p:nvPr/>
        </p:nvGrpSpPr>
        <p:grpSpPr bwMode="auto">
          <a:xfrm>
            <a:off x="3733800" y="6172200"/>
            <a:ext cx="1587500" cy="368300"/>
            <a:chOff x="2356" y="4036"/>
            <a:chExt cx="1000" cy="232"/>
          </a:xfrm>
        </p:grpSpPr>
        <p:sp>
          <p:nvSpPr>
            <p:cNvPr id="37904" name="Rectangle 28"/>
            <p:cNvSpPr>
              <a:spLocks noChangeArrowheads="1"/>
            </p:cNvSpPr>
            <p:nvPr/>
          </p:nvSpPr>
          <p:spPr bwMode="auto">
            <a:xfrm>
              <a:off x="2356" y="4036"/>
              <a:ext cx="1000" cy="232"/>
            </a:xfrm>
            <a:prstGeom prst="rect">
              <a:avLst/>
            </a:prstGeom>
            <a:noFill/>
            <a:ln w="12700">
              <a:solidFill>
                <a:schemeClr val="tx1"/>
              </a:solidFill>
              <a:miter lim="800000"/>
              <a:headEnd/>
              <a:tailEnd/>
            </a:ln>
          </p:spPr>
          <p:txBody>
            <a:bodyPr wrap="none" anchor="ctr"/>
            <a:lstStyle/>
            <a:p>
              <a:endParaRPr lang="en-US"/>
            </a:p>
          </p:txBody>
        </p:sp>
        <p:sp>
          <p:nvSpPr>
            <p:cNvPr id="37905" name="Rectangle 29"/>
            <p:cNvSpPr>
              <a:spLocks noChangeArrowheads="1"/>
            </p:cNvSpPr>
            <p:nvPr/>
          </p:nvSpPr>
          <p:spPr bwMode="auto">
            <a:xfrm>
              <a:off x="2404" y="4084"/>
              <a:ext cx="184" cy="136"/>
            </a:xfrm>
            <a:prstGeom prst="rect">
              <a:avLst/>
            </a:prstGeom>
            <a:noFill/>
            <a:ln w="12700">
              <a:solidFill>
                <a:schemeClr val="tx1"/>
              </a:solidFill>
              <a:miter lim="800000"/>
              <a:headEnd/>
              <a:tailEnd/>
            </a:ln>
          </p:spPr>
          <p:txBody>
            <a:bodyPr wrap="none" lIns="90488" tIns="44450" rIns="90488" bIns="44450" anchor="ctr"/>
            <a:lstStyle/>
            <a:p>
              <a:pPr algn="ctr"/>
              <a:r>
                <a:rPr lang="en-US" sz="1600"/>
                <a:t>CI</a:t>
              </a:r>
            </a:p>
          </p:txBody>
        </p:sp>
        <p:sp>
          <p:nvSpPr>
            <p:cNvPr id="37906" name="Rectangle 30"/>
            <p:cNvSpPr>
              <a:spLocks noChangeArrowheads="1"/>
            </p:cNvSpPr>
            <p:nvPr/>
          </p:nvSpPr>
          <p:spPr bwMode="auto">
            <a:xfrm>
              <a:off x="2644" y="4084"/>
              <a:ext cx="184" cy="136"/>
            </a:xfrm>
            <a:prstGeom prst="rect">
              <a:avLst/>
            </a:prstGeom>
            <a:noFill/>
            <a:ln w="12700">
              <a:solidFill>
                <a:schemeClr val="tx1"/>
              </a:solidFill>
              <a:miter lim="800000"/>
              <a:headEnd/>
              <a:tailEnd/>
            </a:ln>
          </p:spPr>
          <p:txBody>
            <a:bodyPr wrap="none" lIns="90488" tIns="44450" rIns="90488" bIns="44450" anchor="ctr"/>
            <a:lstStyle/>
            <a:p>
              <a:pPr algn="ctr"/>
              <a:r>
                <a:rPr lang="en-US" sz="1600"/>
                <a:t>CI</a:t>
              </a:r>
            </a:p>
          </p:txBody>
        </p:sp>
        <p:sp>
          <p:nvSpPr>
            <p:cNvPr id="37907" name="Rectangle 31"/>
            <p:cNvSpPr>
              <a:spLocks noChangeArrowheads="1"/>
            </p:cNvSpPr>
            <p:nvPr/>
          </p:nvSpPr>
          <p:spPr bwMode="auto">
            <a:xfrm>
              <a:off x="2884" y="4084"/>
              <a:ext cx="184" cy="136"/>
            </a:xfrm>
            <a:prstGeom prst="rect">
              <a:avLst/>
            </a:prstGeom>
            <a:noFill/>
            <a:ln w="12700">
              <a:solidFill>
                <a:schemeClr val="tx1"/>
              </a:solidFill>
              <a:miter lim="800000"/>
              <a:headEnd/>
              <a:tailEnd/>
            </a:ln>
          </p:spPr>
          <p:txBody>
            <a:bodyPr wrap="none" lIns="90488" tIns="44450" rIns="90488" bIns="44450" anchor="ctr"/>
            <a:lstStyle/>
            <a:p>
              <a:pPr algn="ctr"/>
              <a:r>
                <a:rPr lang="en-US" sz="1600"/>
                <a:t>CI</a:t>
              </a:r>
            </a:p>
          </p:txBody>
        </p:sp>
        <p:sp>
          <p:nvSpPr>
            <p:cNvPr id="37908" name="Rectangle 32"/>
            <p:cNvSpPr>
              <a:spLocks noChangeArrowheads="1"/>
            </p:cNvSpPr>
            <p:nvPr/>
          </p:nvSpPr>
          <p:spPr bwMode="auto">
            <a:xfrm>
              <a:off x="3124" y="4084"/>
              <a:ext cx="184" cy="136"/>
            </a:xfrm>
            <a:prstGeom prst="rect">
              <a:avLst/>
            </a:prstGeom>
            <a:noFill/>
            <a:ln w="12700">
              <a:solidFill>
                <a:schemeClr val="tx1"/>
              </a:solidFill>
              <a:miter lim="800000"/>
              <a:headEnd/>
              <a:tailEnd/>
            </a:ln>
          </p:spPr>
          <p:txBody>
            <a:bodyPr wrap="none" lIns="90488" tIns="44450" rIns="90488" bIns="44450" anchor="ctr"/>
            <a:lstStyle/>
            <a:p>
              <a:pPr algn="ctr"/>
              <a:r>
                <a:rPr lang="en-US" sz="1600"/>
                <a:t>CI</a:t>
              </a:r>
            </a:p>
          </p:txBody>
        </p:sp>
      </p:grpSp>
      <p:sp>
        <p:nvSpPr>
          <p:cNvPr id="37897" name="Rectangle 34"/>
          <p:cNvSpPr>
            <a:spLocks noChangeArrowheads="1"/>
          </p:cNvSpPr>
          <p:nvPr/>
        </p:nvSpPr>
        <p:spPr bwMode="auto">
          <a:xfrm>
            <a:off x="1066800" y="4572000"/>
            <a:ext cx="2143125" cy="366713"/>
          </a:xfrm>
          <a:prstGeom prst="rect">
            <a:avLst/>
          </a:prstGeom>
          <a:noFill/>
          <a:ln w="12700">
            <a:noFill/>
            <a:miter lim="800000"/>
            <a:headEnd/>
            <a:tailEnd/>
          </a:ln>
        </p:spPr>
        <p:txBody>
          <a:bodyPr lIns="90488" tIns="44450" rIns="90488" bIns="44450">
            <a:spAutoFit/>
          </a:bodyPr>
          <a:lstStyle/>
          <a:p>
            <a:pPr>
              <a:spcBef>
                <a:spcPct val="50000"/>
              </a:spcBef>
            </a:pPr>
            <a:r>
              <a:rPr lang="en-US" sz="1800"/>
              <a:t>Development path</a:t>
            </a:r>
          </a:p>
        </p:txBody>
      </p:sp>
      <p:sp>
        <p:nvSpPr>
          <p:cNvPr id="37898" name="Line 35"/>
          <p:cNvSpPr>
            <a:spLocks noChangeShapeType="1"/>
          </p:cNvSpPr>
          <p:nvPr/>
        </p:nvSpPr>
        <p:spPr bwMode="auto">
          <a:xfrm>
            <a:off x="2133600" y="5257800"/>
            <a:ext cx="0" cy="152400"/>
          </a:xfrm>
          <a:prstGeom prst="line">
            <a:avLst/>
          </a:prstGeom>
          <a:noFill/>
          <a:ln w="12700">
            <a:solidFill>
              <a:schemeClr val="tx1"/>
            </a:solidFill>
            <a:round/>
            <a:headEnd/>
            <a:tailEnd/>
          </a:ln>
        </p:spPr>
        <p:txBody>
          <a:bodyPr/>
          <a:lstStyle/>
          <a:p>
            <a:endParaRPr lang="en-US"/>
          </a:p>
        </p:txBody>
      </p:sp>
      <p:sp>
        <p:nvSpPr>
          <p:cNvPr id="37899" name="Line 36"/>
          <p:cNvSpPr>
            <a:spLocks noChangeShapeType="1"/>
          </p:cNvSpPr>
          <p:nvPr/>
        </p:nvSpPr>
        <p:spPr bwMode="auto">
          <a:xfrm>
            <a:off x="2133600" y="5791200"/>
            <a:ext cx="0" cy="152400"/>
          </a:xfrm>
          <a:prstGeom prst="line">
            <a:avLst/>
          </a:prstGeom>
          <a:noFill/>
          <a:ln w="12700">
            <a:solidFill>
              <a:schemeClr val="tx1"/>
            </a:solidFill>
            <a:round/>
            <a:headEnd/>
            <a:tailEnd/>
          </a:ln>
        </p:spPr>
        <p:txBody>
          <a:bodyPr/>
          <a:lstStyle/>
          <a:p>
            <a:endParaRPr lang="en-US"/>
          </a:p>
        </p:txBody>
      </p:sp>
      <p:sp>
        <p:nvSpPr>
          <p:cNvPr id="37900" name="Line 37"/>
          <p:cNvSpPr>
            <a:spLocks noChangeShapeType="1"/>
          </p:cNvSpPr>
          <p:nvPr/>
        </p:nvSpPr>
        <p:spPr bwMode="auto">
          <a:xfrm>
            <a:off x="2133600" y="5257800"/>
            <a:ext cx="2362200" cy="228600"/>
          </a:xfrm>
          <a:prstGeom prst="line">
            <a:avLst/>
          </a:prstGeom>
          <a:noFill/>
          <a:ln w="12700">
            <a:solidFill>
              <a:schemeClr val="tx1"/>
            </a:solidFill>
            <a:round/>
            <a:headEnd/>
            <a:tailEnd/>
          </a:ln>
        </p:spPr>
        <p:txBody>
          <a:bodyPr/>
          <a:lstStyle/>
          <a:p>
            <a:endParaRPr lang="en-US"/>
          </a:p>
        </p:txBody>
      </p:sp>
      <p:sp>
        <p:nvSpPr>
          <p:cNvPr id="37901" name="Line 38"/>
          <p:cNvSpPr>
            <a:spLocks noChangeShapeType="1"/>
          </p:cNvSpPr>
          <p:nvPr/>
        </p:nvSpPr>
        <p:spPr bwMode="auto">
          <a:xfrm>
            <a:off x="4565650" y="5861050"/>
            <a:ext cx="0" cy="304800"/>
          </a:xfrm>
          <a:prstGeom prst="line">
            <a:avLst/>
          </a:prstGeom>
          <a:noFill/>
          <a:ln w="12700">
            <a:solidFill>
              <a:schemeClr val="tx1"/>
            </a:solidFill>
            <a:prstDash val="sysDot"/>
            <a:round/>
            <a:headEnd/>
            <a:tailEnd/>
          </a:ln>
        </p:spPr>
        <p:txBody>
          <a:bodyPr/>
          <a:lstStyle/>
          <a:p>
            <a:endParaRPr lang="en-US"/>
          </a:p>
        </p:txBody>
      </p:sp>
      <p:sp>
        <p:nvSpPr>
          <p:cNvPr id="37902" name="Rectangle 39"/>
          <p:cNvSpPr>
            <a:spLocks noChangeArrowheads="1"/>
          </p:cNvSpPr>
          <p:nvPr/>
        </p:nvSpPr>
        <p:spPr bwMode="auto">
          <a:xfrm>
            <a:off x="5791200" y="5791200"/>
            <a:ext cx="2143125" cy="366713"/>
          </a:xfrm>
          <a:prstGeom prst="rect">
            <a:avLst/>
          </a:prstGeom>
          <a:noFill/>
          <a:ln w="12700">
            <a:noFill/>
            <a:miter lim="800000"/>
            <a:headEnd/>
            <a:tailEnd/>
          </a:ln>
        </p:spPr>
        <p:txBody>
          <a:bodyPr lIns="90488" tIns="44450" rIns="90488" bIns="44450">
            <a:spAutoFit/>
          </a:bodyPr>
          <a:lstStyle/>
          <a:p>
            <a:pPr>
              <a:spcBef>
                <a:spcPct val="50000"/>
              </a:spcBef>
            </a:pPr>
            <a:r>
              <a:rPr lang="en-US" sz="1800"/>
              <a:t>transaction</a:t>
            </a:r>
          </a:p>
        </p:txBody>
      </p:sp>
      <p:sp>
        <p:nvSpPr>
          <p:cNvPr id="37903" name="Line 40"/>
          <p:cNvSpPr>
            <a:spLocks noChangeShapeType="1"/>
          </p:cNvSpPr>
          <p:nvPr/>
        </p:nvSpPr>
        <p:spPr bwMode="auto">
          <a:xfrm flipH="1">
            <a:off x="4718050" y="5937250"/>
            <a:ext cx="990600" cy="0"/>
          </a:xfrm>
          <a:prstGeom prst="line">
            <a:avLst/>
          </a:prstGeom>
          <a:noFill/>
          <a:ln w="12700">
            <a:solidFill>
              <a:schemeClr val="tx1"/>
            </a:solidFill>
            <a:round/>
            <a:headEnd/>
            <a:tailEnd type="triangle" w="med" len="med"/>
          </a:ln>
        </p:spPr>
        <p:txBody>
          <a:bodyPr/>
          <a:lstStyle/>
          <a:p>
            <a:endParaRPr 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a:defRPr/>
            </a:pPr>
            <a:r>
              <a:rPr lang="en-US"/>
              <a:t>CM  tools and methods</a:t>
            </a:r>
            <a:br>
              <a:rPr lang="en-US"/>
            </a:br>
            <a:r>
              <a:rPr lang="en-US"/>
              <a:t>Long transaction</a:t>
            </a:r>
          </a:p>
        </p:txBody>
      </p:sp>
      <p:sp>
        <p:nvSpPr>
          <p:cNvPr id="38915" name="Rectangle 3"/>
          <p:cNvSpPr>
            <a:spLocks noGrp="1" noChangeArrowheads="1"/>
          </p:cNvSpPr>
          <p:nvPr>
            <p:ph type="body" idx="1"/>
          </p:nvPr>
        </p:nvSpPr>
        <p:spPr>
          <a:noFill/>
        </p:spPr>
        <p:txBody>
          <a:bodyPr/>
          <a:lstStyle/>
          <a:p>
            <a:r>
              <a:rPr lang="en-US"/>
              <a:t>Concept (con’t)</a:t>
            </a:r>
          </a:p>
          <a:p>
            <a:pPr lvl="1"/>
            <a:r>
              <a:rPr lang="en-US"/>
              <a:t>repository</a:t>
            </a:r>
          </a:p>
          <a:p>
            <a:pPr lvl="2"/>
            <a:r>
              <a:rPr lang="en-US"/>
              <a:t>developer first selects configuration, then works with components</a:t>
            </a:r>
          </a:p>
          <a:p>
            <a:pPr lvl="2"/>
            <a:r>
              <a:rPr lang="en-US"/>
              <a:t>similarities to database model except:</a:t>
            </a:r>
          </a:p>
          <a:p>
            <a:pPr lvl="3"/>
            <a:r>
              <a:rPr lang="en-US"/>
              <a:t>transaction results in new configuration</a:t>
            </a:r>
          </a:p>
          <a:p>
            <a:pPr lvl="3"/>
            <a:r>
              <a:rPr lang="en-US"/>
              <a:t>transaction is persistent</a:t>
            </a:r>
          </a:p>
          <a:p>
            <a:pPr lvl="3"/>
            <a:r>
              <a:rPr lang="en-US"/>
              <a:t>transaction may represent a group effort with nested transactions</a:t>
            </a:r>
          </a:p>
          <a:p>
            <a:pPr lvl="1"/>
            <a:r>
              <a:rPr lang="en-US"/>
              <a:t>workspace</a:t>
            </a:r>
          </a:p>
          <a:p>
            <a:pPr lvl="2"/>
            <a:r>
              <a:rPr lang="en-US"/>
              <a:t>represents a working context of the </a:t>
            </a:r>
            <a:br>
              <a:rPr lang="en-US"/>
            </a:br>
            <a:r>
              <a:rPr lang="en-US"/>
              <a:t>CM repository (vs user’s file system)</a:t>
            </a:r>
          </a:p>
          <a:p>
            <a:pPr lvl="2"/>
            <a:r>
              <a:rPr lang="en-US"/>
              <a:t>consists of a “preserved” configuration </a:t>
            </a:r>
            <a:br>
              <a:rPr lang="en-US"/>
            </a:br>
            <a:r>
              <a:rPr lang="en-US"/>
              <a:t>and working configuration</a:t>
            </a:r>
          </a:p>
          <a:p>
            <a:pPr lvl="2"/>
            <a:r>
              <a:rPr lang="en-US"/>
              <a:t>committing working configuration </a:t>
            </a:r>
            <a:br>
              <a:rPr lang="en-US"/>
            </a:br>
            <a:r>
              <a:rPr lang="en-US"/>
              <a:t>results in new configuration in </a:t>
            </a:r>
            <a:br>
              <a:rPr lang="en-US"/>
            </a:br>
            <a:r>
              <a:rPr lang="en-US"/>
              <a:t>CM repository</a:t>
            </a:r>
          </a:p>
        </p:txBody>
      </p:sp>
      <p:sp>
        <p:nvSpPr>
          <p:cNvPr id="38916" name="Rectangle 4"/>
          <p:cNvSpPr>
            <a:spLocks noChangeArrowheads="1"/>
          </p:cNvSpPr>
          <p:nvPr/>
        </p:nvSpPr>
        <p:spPr bwMode="auto">
          <a:xfrm>
            <a:off x="6483350" y="4044950"/>
            <a:ext cx="977900" cy="215900"/>
          </a:xfrm>
          <a:prstGeom prst="rect">
            <a:avLst/>
          </a:prstGeom>
          <a:noFill/>
          <a:ln w="12700">
            <a:solidFill>
              <a:schemeClr val="tx1"/>
            </a:solidFill>
            <a:miter lim="800000"/>
            <a:headEnd/>
            <a:tailEnd/>
          </a:ln>
        </p:spPr>
        <p:txBody>
          <a:bodyPr wrap="none" anchor="ctr"/>
          <a:lstStyle/>
          <a:p>
            <a:endParaRPr lang="en-US"/>
          </a:p>
        </p:txBody>
      </p:sp>
      <p:sp>
        <p:nvSpPr>
          <p:cNvPr id="38917" name="Rectangle 5"/>
          <p:cNvSpPr>
            <a:spLocks noChangeArrowheads="1"/>
          </p:cNvSpPr>
          <p:nvPr/>
        </p:nvSpPr>
        <p:spPr bwMode="auto">
          <a:xfrm>
            <a:off x="6559550" y="4121150"/>
            <a:ext cx="139700" cy="63500"/>
          </a:xfrm>
          <a:prstGeom prst="rect">
            <a:avLst/>
          </a:prstGeom>
          <a:noFill/>
          <a:ln w="12700">
            <a:solidFill>
              <a:schemeClr val="tx1"/>
            </a:solidFill>
            <a:miter lim="800000"/>
            <a:headEnd/>
            <a:tailEnd/>
          </a:ln>
        </p:spPr>
        <p:txBody>
          <a:bodyPr wrap="none" anchor="ctr"/>
          <a:lstStyle/>
          <a:p>
            <a:endParaRPr lang="en-US"/>
          </a:p>
        </p:txBody>
      </p:sp>
      <p:sp>
        <p:nvSpPr>
          <p:cNvPr id="38918" name="Rectangle 6"/>
          <p:cNvSpPr>
            <a:spLocks noChangeArrowheads="1"/>
          </p:cNvSpPr>
          <p:nvPr/>
        </p:nvSpPr>
        <p:spPr bwMode="auto">
          <a:xfrm>
            <a:off x="6788150" y="4121150"/>
            <a:ext cx="139700" cy="63500"/>
          </a:xfrm>
          <a:prstGeom prst="rect">
            <a:avLst/>
          </a:prstGeom>
          <a:noFill/>
          <a:ln w="12700">
            <a:solidFill>
              <a:schemeClr val="tx1"/>
            </a:solidFill>
            <a:miter lim="800000"/>
            <a:headEnd/>
            <a:tailEnd/>
          </a:ln>
        </p:spPr>
        <p:txBody>
          <a:bodyPr wrap="none" anchor="ctr"/>
          <a:lstStyle/>
          <a:p>
            <a:endParaRPr lang="en-US"/>
          </a:p>
        </p:txBody>
      </p:sp>
      <p:sp>
        <p:nvSpPr>
          <p:cNvPr id="38919" name="Rectangle 7"/>
          <p:cNvSpPr>
            <a:spLocks noChangeArrowheads="1"/>
          </p:cNvSpPr>
          <p:nvPr/>
        </p:nvSpPr>
        <p:spPr bwMode="auto">
          <a:xfrm>
            <a:off x="7016750" y="4121150"/>
            <a:ext cx="139700" cy="63500"/>
          </a:xfrm>
          <a:prstGeom prst="rect">
            <a:avLst/>
          </a:prstGeom>
          <a:noFill/>
          <a:ln w="12700">
            <a:solidFill>
              <a:schemeClr val="tx1"/>
            </a:solidFill>
            <a:miter lim="800000"/>
            <a:headEnd/>
            <a:tailEnd/>
          </a:ln>
        </p:spPr>
        <p:txBody>
          <a:bodyPr wrap="none" anchor="ctr"/>
          <a:lstStyle/>
          <a:p>
            <a:endParaRPr lang="en-US"/>
          </a:p>
        </p:txBody>
      </p:sp>
      <p:sp>
        <p:nvSpPr>
          <p:cNvPr id="38920" name="Rectangle 8"/>
          <p:cNvSpPr>
            <a:spLocks noChangeArrowheads="1"/>
          </p:cNvSpPr>
          <p:nvPr/>
        </p:nvSpPr>
        <p:spPr bwMode="auto">
          <a:xfrm>
            <a:off x="7245350" y="4121150"/>
            <a:ext cx="139700" cy="63500"/>
          </a:xfrm>
          <a:prstGeom prst="rect">
            <a:avLst/>
          </a:prstGeom>
          <a:noFill/>
          <a:ln w="12700">
            <a:solidFill>
              <a:schemeClr val="tx1"/>
            </a:solidFill>
            <a:miter lim="800000"/>
            <a:headEnd/>
            <a:tailEnd/>
          </a:ln>
        </p:spPr>
        <p:txBody>
          <a:bodyPr wrap="none" anchor="ctr"/>
          <a:lstStyle/>
          <a:p>
            <a:endParaRPr lang="en-US"/>
          </a:p>
        </p:txBody>
      </p:sp>
      <p:sp>
        <p:nvSpPr>
          <p:cNvPr id="38921" name="Rectangle 9"/>
          <p:cNvSpPr>
            <a:spLocks noChangeArrowheads="1"/>
          </p:cNvSpPr>
          <p:nvPr/>
        </p:nvSpPr>
        <p:spPr bwMode="auto">
          <a:xfrm>
            <a:off x="5867400" y="4038600"/>
            <a:ext cx="542925" cy="304800"/>
          </a:xfrm>
          <a:prstGeom prst="rect">
            <a:avLst/>
          </a:prstGeom>
          <a:noFill/>
          <a:ln w="12700">
            <a:noFill/>
            <a:miter lim="800000"/>
            <a:headEnd/>
            <a:tailEnd/>
          </a:ln>
        </p:spPr>
        <p:txBody>
          <a:bodyPr lIns="90488" tIns="44450" rIns="90488" bIns="44450">
            <a:spAutoFit/>
          </a:bodyPr>
          <a:lstStyle/>
          <a:p>
            <a:pPr>
              <a:spcBef>
                <a:spcPct val="50000"/>
              </a:spcBef>
            </a:pPr>
            <a:r>
              <a:rPr lang="en-US" sz="1400"/>
              <a:t>v1r1</a:t>
            </a:r>
          </a:p>
        </p:txBody>
      </p:sp>
      <p:sp>
        <p:nvSpPr>
          <p:cNvPr id="38922" name="Rectangle 10"/>
          <p:cNvSpPr>
            <a:spLocks noChangeArrowheads="1"/>
          </p:cNvSpPr>
          <p:nvPr/>
        </p:nvSpPr>
        <p:spPr bwMode="auto">
          <a:xfrm>
            <a:off x="6483350" y="4349750"/>
            <a:ext cx="977900" cy="215900"/>
          </a:xfrm>
          <a:prstGeom prst="rect">
            <a:avLst/>
          </a:prstGeom>
          <a:noFill/>
          <a:ln w="12700">
            <a:solidFill>
              <a:schemeClr val="tx1"/>
            </a:solidFill>
            <a:miter lim="800000"/>
            <a:headEnd/>
            <a:tailEnd/>
          </a:ln>
        </p:spPr>
        <p:txBody>
          <a:bodyPr wrap="none" anchor="ctr"/>
          <a:lstStyle/>
          <a:p>
            <a:endParaRPr lang="en-US"/>
          </a:p>
        </p:txBody>
      </p:sp>
      <p:sp>
        <p:nvSpPr>
          <p:cNvPr id="38923" name="Rectangle 11"/>
          <p:cNvSpPr>
            <a:spLocks noChangeArrowheads="1"/>
          </p:cNvSpPr>
          <p:nvPr/>
        </p:nvSpPr>
        <p:spPr bwMode="auto">
          <a:xfrm>
            <a:off x="6559550" y="4425950"/>
            <a:ext cx="139700" cy="63500"/>
          </a:xfrm>
          <a:prstGeom prst="rect">
            <a:avLst/>
          </a:prstGeom>
          <a:noFill/>
          <a:ln w="12700">
            <a:solidFill>
              <a:schemeClr val="tx1"/>
            </a:solidFill>
            <a:miter lim="800000"/>
            <a:headEnd/>
            <a:tailEnd/>
          </a:ln>
        </p:spPr>
        <p:txBody>
          <a:bodyPr wrap="none" anchor="ctr"/>
          <a:lstStyle/>
          <a:p>
            <a:endParaRPr lang="en-US"/>
          </a:p>
        </p:txBody>
      </p:sp>
      <p:sp>
        <p:nvSpPr>
          <p:cNvPr id="38924" name="Rectangle 12"/>
          <p:cNvSpPr>
            <a:spLocks noChangeArrowheads="1"/>
          </p:cNvSpPr>
          <p:nvPr/>
        </p:nvSpPr>
        <p:spPr bwMode="auto">
          <a:xfrm>
            <a:off x="6788150" y="4425950"/>
            <a:ext cx="139700" cy="63500"/>
          </a:xfrm>
          <a:prstGeom prst="rect">
            <a:avLst/>
          </a:prstGeom>
          <a:noFill/>
          <a:ln w="12700">
            <a:solidFill>
              <a:schemeClr val="tx1"/>
            </a:solidFill>
            <a:miter lim="800000"/>
            <a:headEnd/>
            <a:tailEnd/>
          </a:ln>
        </p:spPr>
        <p:txBody>
          <a:bodyPr wrap="none" anchor="ctr"/>
          <a:lstStyle/>
          <a:p>
            <a:endParaRPr lang="en-US"/>
          </a:p>
        </p:txBody>
      </p:sp>
      <p:sp>
        <p:nvSpPr>
          <p:cNvPr id="38925" name="Rectangle 13"/>
          <p:cNvSpPr>
            <a:spLocks noChangeArrowheads="1"/>
          </p:cNvSpPr>
          <p:nvPr/>
        </p:nvSpPr>
        <p:spPr bwMode="auto">
          <a:xfrm>
            <a:off x="7016750" y="4425950"/>
            <a:ext cx="139700" cy="63500"/>
          </a:xfrm>
          <a:prstGeom prst="rect">
            <a:avLst/>
          </a:prstGeom>
          <a:noFill/>
          <a:ln w="12700">
            <a:solidFill>
              <a:schemeClr val="tx1"/>
            </a:solidFill>
            <a:miter lim="800000"/>
            <a:headEnd/>
            <a:tailEnd/>
          </a:ln>
        </p:spPr>
        <p:txBody>
          <a:bodyPr wrap="none" anchor="ctr"/>
          <a:lstStyle/>
          <a:p>
            <a:endParaRPr lang="en-US"/>
          </a:p>
        </p:txBody>
      </p:sp>
      <p:sp>
        <p:nvSpPr>
          <p:cNvPr id="38926" name="Rectangle 14"/>
          <p:cNvSpPr>
            <a:spLocks noChangeArrowheads="1"/>
          </p:cNvSpPr>
          <p:nvPr/>
        </p:nvSpPr>
        <p:spPr bwMode="auto">
          <a:xfrm>
            <a:off x="7245350" y="4425950"/>
            <a:ext cx="139700" cy="63500"/>
          </a:xfrm>
          <a:prstGeom prst="rect">
            <a:avLst/>
          </a:prstGeom>
          <a:noFill/>
          <a:ln w="12700">
            <a:solidFill>
              <a:schemeClr val="tx1"/>
            </a:solidFill>
            <a:miter lim="800000"/>
            <a:headEnd/>
            <a:tailEnd/>
          </a:ln>
        </p:spPr>
        <p:txBody>
          <a:bodyPr wrap="none" anchor="ctr"/>
          <a:lstStyle/>
          <a:p>
            <a:endParaRPr lang="en-US"/>
          </a:p>
        </p:txBody>
      </p:sp>
      <p:sp>
        <p:nvSpPr>
          <p:cNvPr id="38927" name="Rectangle 15"/>
          <p:cNvSpPr>
            <a:spLocks noChangeArrowheads="1"/>
          </p:cNvSpPr>
          <p:nvPr/>
        </p:nvSpPr>
        <p:spPr bwMode="auto">
          <a:xfrm>
            <a:off x="5867400" y="4343400"/>
            <a:ext cx="542925" cy="304800"/>
          </a:xfrm>
          <a:prstGeom prst="rect">
            <a:avLst/>
          </a:prstGeom>
          <a:noFill/>
          <a:ln w="12700">
            <a:noFill/>
            <a:miter lim="800000"/>
            <a:headEnd/>
            <a:tailEnd/>
          </a:ln>
        </p:spPr>
        <p:txBody>
          <a:bodyPr lIns="90488" tIns="44450" rIns="90488" bIns="44450">
            <a:spAutoFit/>
          </a:bodyPr>
          <a:lstStyle/>
          <a:p>
            <a:pPr>
              <a:spcBef>
                <a:spcPct val="50000"/>
              </a:spcBef>
            </a:pPr>
            <a:r>
              <a:rPr lang="en-US" sz="1400"/>
              <a:t>v1r2</a:t>
            </a:r>
          </a:p>
        </p:txBody>
      </p:sp>
      <p:sp>
        <p:nvSpPr>
          <p:cNvPr id="38928" name="Rectangle 16"/>
          <p:cNvSpPr>
            <a:spLocks noChangeArrowheads="1"/>
          </p:cNvSpPr>
          <p:nvPr/>
        </p:nvSpPr>
        <p:spPr bwMode="auto">
          <a:xfrm>
            <a:off x="6483350" y="4654550"/>
            <a:ext cx="977900" cy="215900"/>
          </a:xfrm>
          <a:prstGeom prst="rect">
            <a:avLst/>
          </a:prstGeom>
          <a:noFill/>
          <a:ln w="12700">
            <a:solidFill>
              <a:schemeClr val="tx1"/>
            </a:solidFill>
            <a:miter lim="800000"/>
            <a:headEnd/>
            <a:tailEnd/>
          </a:ln>
        </p:spPr>
        <p:txBody>
          <a:bodyPr wrap="none" anchor="ctr"/>
          <a:lstStyle/>
          <a:p>
            <a:endParaRPr lang="en-US"/>
          </a:p>
        </p:txBody>
      </p:sp>
      <p:sp>
        <p:nvSpPr>
          <p:cNvPr id="38929" name="Rectangle 17"/>
          <p:cNvSpPr>
            <a:spLocks noChangeArrowheads="1"/>
          </p:cNvSpPr>
          <p:nvPr/>
        </p:nvSpPr>
        <p:spPr bwMode="auto">
          <a:xfrm>
            <a:off x="6559550" y="4730750"/>
            <a:ext cx="139700" cy="63500"/>
          </a:xfrm>
          <a:prstGeom prst="rect">
            <a:avLst/>
          </a:prstGeom>
          <a:noFill/>
          <a:ln w="12700">
            <a:solidFill>
              <a:schemeClr val="tx1"/>
            </a:solidFill>
            <a:miter lim="800000"/>
            <a:headEnd/>
            <a:tailEnd/>
          </a:ln>
        </p:spPr>
        <p:txBody>
          <a:bodyPr wrap="none" anchor="ctr"/>
          <a:lstStyle/>
          <a:p>
            <a:endParaRPr lang="en-US"/>
          </a:p>
        </p:txBody>
      </p:sp>
      <p:sp>
        <p:nvSpPr>
          <p:cNvPr id="38930" name="Rectangle 18"/>
          <p:cNvSpPr>
            <a:spLocks noChangeArrowheads="1"/>
          </p:cNvSpPr>
          <p:nvPr/>
        </p:nvSpPr>
        <p:spPr bwMode="auto">
          <a:xfrm>
            <a:off x="6788150" y="4730750"/>
            <a:ext cx="139700" cy="63500"/>
          </a:xfrm>
          <a:prstGeom prst="rect">
            <a:avLst/>
          </a:prstGeom>
          <a:noFill/>
          <a:ln w="12700">
            <a:solidFill>
              <a:schemeClr val="tx1"/>
            </a:solidFill>
            <a:miter lim="800000"/>
            <a:headEnd/>
            <a:tailEnd/>
          </a:ln>
        </p:spPr>
        <p:txBody>
          <a:bodyPr wrap="none" anchor="ctr"/>
          <a:lstStyle/>
          <a:p>
            <a:endParaRPr lang="en-US"/>
          </a:p>
        </p:txBody>
      </p:sp>
      <p:sp>
        <p:nvSpPr>
          <p:cNvPr id="38931" name="Rectangle 19"/>
          <p:cNvSpPr>
            <a:spLocks noChangeArrowheads="1"/>
          </p:cNvSpPr>
          <p:nvPr/>
        </p:nvSpPr>
        <p:spPr bwMode="auto">
          <a:xfrm>
            <a:off x="7016750" y="4730750"/>
            <a:ext cx="139700" cy="63500"/>
          </a:xfrm>
          <a:prstGeom prst="rect">
            <a:avLst/>
          </a:prstGeom>
          <a:noFill/>
          <a:ln w="12700">
            <a:solidFill>
              <a:schemeClr val="tx1"/>
            </a:solidFill>
            <a:miter lim="800000"/>
            <a:headEnd/>
            <a:tailEnd/>
          </a:ln>
        </p:spPr>
        <p:txBody>
          <a:bodyPr wrap="none" anchor="ctr"/>
          <a:lstStyle/>
          <a:p>
            <a:endParaRPr lang="en-US"/>
          </a:p>
        </p:txBody>
      </p:sp>
      <p:sp>
        <p:nvSpPr>
          <p:cNvPr id="38932" name="Rectangle 20"/>
          <p:cNvSpPr>
            <a:spLocks noChangeArrowheads="1"/>
          </p:cNvSpPr>
          <p:nvPr/>
        </p:nvSpPr>
        <p:spPr bwMode="auto">
          <a:xfrm>
            <a:off x="7245350" y="4730750"/>
            <a:ext cx="139700" cy="63500"/>
          </a:xfrm>
          <a:prstGeom prst="rect">
            <a:avLst/>
          </a:prstGeom>
          <a:noFill/>
          <a:ln w="12700">
            <a:solidFill>
              <a:schemeClr val="tx1"/>
            </a:solidFill>
            <a:miter lim="800000"/>
            <a:headEnd/>
            <a:tailEnd/>
          </a:ln>
        </p:spPr>
        <p:txBody>
          <a:bodyPr wrap="none" anchor="ctr"/>
          <a:lstStyle/>
          <a:p>
            <a:endParaRPr lang="en-US"/>
          </a:p>
        </p:txBody>
      </p:sp>
      <p:sp>
        <p:nvSpPr>
          <p:cNvPr id="38933" name="Rectangle 21"/>
          <p:cNvSpPr>
            <a:spLocks noChangeArrowheads="1"/>
          </p:cNvSpPr>
          <p:nvPr/>
        </p:nvSpPr>
        <p:spPr bwMode="auto">
          <a:xfrm>
            <a:off x="5867400" y="4648200"/>
            <a:ext cx="542925" cy="304800"/>
          </a:xfrm>
          <a:prstGeom prst="rect">
            <a:avLst/>
          </a:prstGeom>
          <a:noFill/>
          <a:ln w="12700">
            <a:noFill/>
            <a:miter lim="800000"/>
            <a:headEnd/>
            <a:tailEnd/>
          </a:ln>
        </p:spPr>
        <p:txBody>
          <a:bodyPr lIns="90488" tIns="44450" rIns="90488" bIns="44450">
            <a:spAutoFit/>
          </a:bodyPr>
          <a:lstStyle/>
          <a:p>
            <a:pPr>
              <a:spcBef>
                <a:spcPct val="50000"/>
              </a:spcBef>
            </a:pPr>
            <a:r>
              <a:rPr lang="en-US" sz="1400"/>
              <a:t>v1r3</a:t>
            </a:r>
          </a:p>
        </p:txBody>
      </p:sp>
      <p:sp>
        <p:nvSpPr>
          <p:cNvPr id="38934" name="Rectangle 22"/>
          <p:cNvSpPr>
            <a:spLocks noChangeArrowheads="1"/>
          </p:cNvSpPr>
          <p:nvPr/>
        </p:nvSpPr>
        <p:spPr bwMode="auto">
          <a:xfrm>
            <a:off x="5721350" y="3968750"/>
            <a:ext cx="2273300" cy="1511300"/>
          </a:xfrm>
          <a:prstGeom prst="rect">
            <a:avLst/>
          </a:prstGeom>
          <a:noFill/>
          <a:ln w="12700">
            <a:solidFill>
              <a:schemeClr val="tx1"/>
            </a:solidFill>
            <a:miter lim="800000"/>
            <a:headEnd/>
            <a:tailEnd/>
          </a:ln>
        </p:spPr>
        <p:txBody>
          <a:bodyPr wrap="none" anchor="ctr"/>
          <a:lstStyle/>
          <a:p>
            <a:endParaRPr lang="en-US"/>
          </a:p>
        </p:txBody>
      </p:sp>
      <p:sp>
        <p:nvSpPr>
          <p:cNvPr id="38935" name="Rectangle 23"/>
          <p:cNvSpPr>
            <a:spLocks noChangeArrowheads="1"/>
          </p:cNvSpPr>
          <p:nvPr/>
        </p:nvSpPr>
        <p:spPr bwMode="auto">
          <a:xfrm>
            <a:off x="6483350" y="5111750"/>
            <a:ext cx="977900" cy="215900"/>
          </a:xfrm>
          <a:prstGeom prst="rect">
            <a:avLst/>
          </a:prstGeom>
          <a:noFill/>
          <a:ln w="12700">
            <a:solidFill>
              <a:schemeClr val="tx1"/>
            </a:solidFill>
            <a:prstDash val="dash"/>
            <a:miter lim="800000"/>
            <a:headEnd/>
            <a:tailEnd/>
          </a:ln>
        </p:spPr>
        <p:txBody>
          <a:bodyPr wrap="none" anchor="ctr"/>
          <a:lstStyle/>
          <a:p>
            <a:endParaRPr lang="en-US"/>
          </a:p>
        </p:txBody>
      </p:sp>
      <p:sp>
        <p:nvSpPr>
          <p:cNvPr id="38936" name="Rectangle 24"/>
          <p:cNvSpPr>
            <a:spLocks noChangeArrowheads="1"/>
          </p:cNvSpPr>
          <p:nvPr/>
        </p:nvSpPr>
        <p:spPr bwMode="auto">
          <a:xfrm>
            <a:off x="6559550" y="5187950"/>
            <a:ext cx="139700" cy="63500"/>
          </a:xfrm>
          <a:prstGeom prst="rect">
            <a:avLst/>
          </a:prstGeom>
          <a:noFill/>
          <a:ln w="12700">
            <a:solidFill>
              <a:schemeClr val="tx1"/>
            </a:solidFill>
            <a:prstDash val="dash"/>
            <a:miter lim="800000"/>
            <a:headEnd/>
            <a:tailEnd/>
          </a:ln>
        </p:spPr>
        <p:txBody>
          <a:bodyPr wrap="none" anchor="ctr"/>
          <a:lstStyle/>
          <a:p>
            <a:endParaRPr lang="en-US"/>
          </a:p>
        </p:txBody>
      </p:sp>
      <p:sp>
        <p:nvSpPr>
          <p:cNvPr id="38937" name="Rectangle 25"/>
          <p:cNvSpPr>
            <a:spLocks noChangeArrowheads="1"/>
          </p:cNvSpPr>
          <p:nvPr/>
        </p:nvSpPr>
        <p:spPr bwMode="auto">
          <a:xfrm>
            <a:off x="6788150" y="5187950"/>
            <a:ext cx="139700" cy="63500"/>
          </a:xfrm>
          <a:prstGeom prst="rect">
            <a:avLst/>
          </a:prstGeom>
          <a:noFill/>
          <a:ln w="12700">
            <a:solidFill>
              <a:schemeClr val="tx1"/>
            </a:solidFill>
            <a:prstDash val="dash"/>
            <a:miter lim="800000"/>
            <a:headEnd/>
            <a:tailEnd/>
          </a:ln>
        </p:spPr>
        <p:txBody>
          <a:bodyPr wrap="none" anchor="ctr"/>
          <a:lstStyle/>
          <a:p>
            <a:endParaRPr lang="en-US"/>
          </a:p>
        </p:txBody>
      </p:sp>
      <p:sp>
        <p:nvSpPr>
          <p:cNvPr id="38938" name="Rectangle 26"/>
          <p:cNvSpPr>
            <a:spLocks noChangeArrowheads="1"/>
          </p:cNvSpPr>
          <p:nvPr/>
        </p:nvSpPr>
        <p:spPr bwMode="auto">
          <a:xfrm>
            <a:off x="7016750" y="5187950"/>
            <a:ext cx="139700" cy="63500"/>
          </a:xfrm>
          <a:prstGeom prst="rect">
            <a:avLst/>
          </a:prstGeom>
          <a:noFill/>
          <a:ln w="12700">
            <a:solidFill>
              <a:schemeClr val="tx1"/>
            </a:solidFill>
            <a:prstDash val="dash"/>
            <a:miter lim="800000"/>
            <a:headEnd/>
            <a:tailEnd/>
          </a:ln>
        </p:spPr>
        <p:txBody>
          <a:bodyPr wrap="none" anchor="ctr"/>
          <a:lstStyle/>
          <a:p>
            <a:endParaRPr lang="en-US"/>
          </a:p>
        </p:txBody>
      </p:sp>
      <p:sp>
        <p:nvSpPr>
          <p:cNvPr id="38939" name="Rectangle 27"/>
          <p:cNvSpPr>
            <a:spLocks noChangeArrowheads="1"/>
          </p:cNvSpPr>
          <p:nvPr/>
        </p:nvSpPr>
        <p:spPr bwMode="auto">
          <a:xfrm>
            <a:off x="7245350" y="5187950"/>
            <a:ext cx="139700" cy="63500"/>
          </a:xfrm>
          <a:prstGeom prst="rect">
            <a:avLst/>
          </a:prstGeom>
          <a:noFill/>
          <a:ln w="12700">
            <a:solidFill>
              <a:schemeClr val="tx1"/>
            </a:solidFill>
            <a:prstDash val="dash"/>
            <a:miter lim="800000"/>
            <a:headEnd/>
            <a:tailEnd/>
          </a:ln>
        </p:spPr>
        <p:txBody>
          <a:bodyPr wrap="none" anchor="ctr"/>
          <a:lstStyle/>
          <a:p>
            <a:endParaRPr lang="en-US"/>
          </a:p>
        </p:txBody>
      </p:sp>
      <p:sp>
        <p:nvSpPr>
          <p:cNvPr id="38940" name="Rectangle 28"/>
          <p:cNvSpPr>
            <a:spLocks noChangeArrowheads="1"/>
          </p:cNvSpPr>
          <p:nvPr/>
        </p:nvSpPr>
        <p:spPr bwMode="auto">
          <a:xfrm>
            <a:off x="6483350" y="5949950"/>
            <a:ext cx="977900" cy="215900"/>
          </a:xfrm>
          <a:prstGeom prst="rect">
            <a:avLst/>
          </a:prstGeom>
          <a:noFill/>
          <a:ln w="12700">
            <a:solidFill>
              <a:schemeClr val="tx1"/>
            </a:solidFill>
            <a:miter lim="800000"/>
            <a:headEnd/>
            <a:tailEnd/>
          </a:ln>
        </p:spPr>
        <p:txBody>
          <a:bodyPr wrap="none" anchor="ctr"/>
          <a:lstStyle/>
          <a:p>
            <a:endParaRPr lang="en-US"/>
          </a:p>
        </p:txBody>
      </p:sp>
      <p:sp>
        <p:nvSpPr>
          <p:cNvPr id="38941" name="Rectangle 29"/>
          <p:cNvSpPr>
            <a:spLocks noChangeArrowheads="1"/>
          </p:cNvSpPr>
          <p:nvPr/>
        </p:nvSpPr>
        <p:spPr bwMode="auto">
          <a:xfrm>
            <a:off x="6559550" y="6026150"/>
            <a:ext cx="139700" cy="63500"/>
          </a:xfrm>
          <a:prstGeom prst="rect">
            <a:avLst/>
          </a:prstGeom>
          <a:noFill/>
          <a:ln w="12700">
            <a:solidFill>
              <a:schemeClr val="tx1"/>
            </a:solidFill>
            <a:miter lim="800000"/>
            <a:headEnd/>
            <a:tailEnd/>
          </a:ln>
        </p:spPr>
        <p:txBody>
          <a:bodyPr wrap="none" anchor="ctr"/>
          <a:lstStyle/>
          <a:p>
            <a:endParaRPr lang="en-US"/>
          </a:p>
        </p:txBody>
      </p:sp>
      <p:sp>
        <p:nvSpPr>
          <p:cNvPr id="38942" name="Rectangle 30"/>
          <p:cNvSpPr>
            <a:spLocks noChangeArrowheads="1"/>
          </p:cNvSpPr>
          <p:nvPr/>
        </p:nvSpPr>
        <p:spPr bwMode="auto">
          <a:xfrm>
            <a:off x="6788150" y="6026150"/>
            <a:ext cx="139700" cy="63500"/>
          </a:xfrm>
          <a:prstGeom prst="rect">
            <a:avLst/>
          </a:prstGeom>
          <a:noFill/>
          <a:ln w="12700">
            <a:solidFill>
              <a:schemeClr val="tx1"/>
            </a:solidFill>
            <a:miter lim="800000"/>
            <a:headEnd/>
            <a:tailEnd/>
          </a:ln>
        </p:spPr>
        <p:txBody>
          <a:bodyPr wrap="none" anchor="ctr"/>
          <a:lstStyle/>
          <a:p>
            <a:endParaRPr lang="en-US"/>
          </a:p>
        </p:txBody>
      </p:sp>
      <p:sp>
        <p:nvSpPr>
          <p:cNvPr id="38943" name="Rectangle 31"/>
          <p:cNvSpPr>
            <a:spLocks noChangeArrowheads="1"/>
          </p:cNvSpPr>
          <p:nvPr/>
        </p:nvSpPr>
        <p:spPr bwMode="auto">
          <a:xfrm>
            <a:off x="7016750" y="6026150"/>
            <a:ext cx="139700" cy="63500"/>
          </a:xfrm>
          <a:prstGeom prst="rect">
            <a:avLst/>
          </a:prstGeom>
          <a:noFill/>
          <a:ln w="12700">
            <a:solidFill>
              <a:schemeClr val="tx1"/>
            </a:solidFill>
            <a:miter lim="800000"/>
            <a:headEnd/>
            <a:tailEnd/>
          </a:ln>
        </p:spPr>
        <p:txBody>
          <a:bodyPr wrap="none" anchor="ctr"/>
          <a:lstStyle/>
          <a:p>
            <a:endParaRPr lang="en-US"/>
          </a:p>
        </p:txBody>
      </p:sp>
      <p:sp>
        <p:nvSpPr>
          <p:cNvPr id="38944" name="Rectangle 32"/>
          <p:cNvSpPr>
            <a:spLocks noChangeArrowheads="1"/>
          </p:cNvSpPr>
          <p:nvPr/>
        </p:nvSpPr>
        <p:spPr bwMode="auto">
          <a:xfrm>
            <a:off x="7245350" y="6026150"/>
            <a:ext cx="139700" cy="63500"/>
          </a:xfrm>
          <a:prstGeom prst="rect">
            <a:avLst/>
          </a:prstGeom>
          <a:noFill/>
          <a:ln w="12700">
            <a:solidFill>
              <a:schemeClr val="tx1"/>
            </a:solidFill>
            <a:miter lim="800000"/>
            <a:headEnd/>
            <a:tailEnd/>
          </a:ln>
        </p:spPr>
        <p:txBody>
          <a:bodyPr wrap="none" anchor="ctr"/>
          <a:lstStyle/>
          <a:p>
            <a:endParaRPr lang="en-US"/>
          </a:p>
        </p:txBody>
      </p:sp>
      <p:sp>
        <p:nvSpPr>
          <p:cNvPr id="38945" name="Rectangle 33"/>
          <p:cNvSpPr>
            <a:spLocks noChangeArrowheads="1"/>
          </p:cNvSpPr>
          <p:nvPr/>
        </p:nvSpPr>
        <p:spPr bwMode="auto">
          <a:xfrm>
            <a:off x="5867400" y="5943600"/>
            <a:ext cx="542925" cy="304800"/>
          </a:xfrm>
          <a:prstGeom prst="rect">
            <a:avLst/>
          </a:prstGeom>
          <a:noFill/>
          <a:ln w="12700">
            <a:noFill/>
            <a:miter lim="800000"/>
            <a:headEnd/>
            <a:tailEnd/>
          </a:ln>
        </p:spPr>
        <p:txBody>
          <a:bodyPr lIns="90488" tIns="44450" rIns="90488" bIns="44450">
            <a:spAutoFit/>
          </a:bodyPr>
          <a:lstStyle/>
          <a:p>
            <a:pPr>
              <a:spcBef>
                <a:spcPct val="50000"/>
              </a:spcBef>
            </a:pPr>
            <a:r>
              <a:rPr lang="en-US" sz="1400"/>
              <a:t>v1r1</a:t>
            </a:r>
          </a:p>
        </p:txBody>
      </p:sp>
      <p:sp>
        <p:nvSpPr>
          <p:cNvPr id="38946" name="Rectangle 34"/>
          <p:cNvSpPr>
            <a:spLocks noChangeArrowheads="1"/>
          </p:cNvSpPr>
          <p:nvPr/>
        </p:nvSpPr>
        <p:spPr bwMode="auto">
          <a:xfrm>
            <a:off x="6483350" y="6254750"/>
            <a:ext cx="977900" cy="215900"/>
          </a:xfrm>
          <a:prstGeom prst="rect">
            <a:avLst/>
          </a:prstGeom>
          <a:noFill/>
          <a:ln w="12700">
            <a:solidFill>
              <a:schemeClr val="tx1"/>
            </a:solidFill>
            <a:miter lim="800000"/>
            <a:headEnd/>
            <a:tailEnd/>
          </a:ln>
        </p:spPr>
        <p:txBody>
          <a:bodyPr wrap="none" anchor="ctr"/>
          <a:lstStyle/>
          <a:p>
            <a:endParaRPr lang="en-US"/>
          </a:p>
        </p:txBody>
      </p:sp>
      <p:sp>
        <p:nvSpPr>
          <p:cNvPr id="38947" name="Rectangle 35"/>
          <p:cNvSpPr>
            <a:spLocks noChangeArrowheads="1"/>
          </p:cNvSpPr>
          <p:nvPr/>
        </p:nvSpPr>
        <p:spPr bwMode="auto">
          <a:xfrm>
            <a:off x="6559550" y="6330950"/>
            <a:ext cx="139700" cy="63500"/>
          </a:xfrm>
          <a:prstGeom prst="rect">
            <a:avLst/>
          </a:prstGeom>
          <a:noFill/>
          <a:ln w="12700">
            <a:solidFill>
              <a:schemeClr val="tx1"/>
            </a:solidFill>
            <a:miter lim="800000"/>
            <a:headEnd/>
            <a:tailEnd/>
          </a:ln>
        </p:spPr>
        <p:txBody>
          <a:bodyPr wrap="none" anchor="ctr"/>
          <a:lstStyle/>
          <a:p>
            <a:endParaRPr lang="en-US"/>
          </a:p>
        </p:txBody>
      </p:sp>
      <p:sp>
        <p:nvSpPr>
          <p:cNvPr id="38948" name="Rectangle 36"/>
          <p:cNvSpPr>
            <a:spLocks noChangeArrowheads="1"/>
          </p:cNvSpPr>
          <p:nvPr/>
        </p:nvSpPr>
        <p:spPr bwMode="auto">
          <a:xfrm>
            <a:off x="6788150" y="6330950"/>
            <a:ext cx="139700" cy="63500"/>
          </a:xfrm>
          <a:prstGeom prst="rect">
            <a:avLst/>
          </a:prstGeom>
          <a:noFill/>
          <a:ln w="12700">
            <a:solidFill>
              <a:schemeClr val="tx1"/>
            </a:solidFill>
            <a:miter lim="800000"/>
            <a:headEnd/>
            <a:tailEnd/>
          </a:ln>
        </p:spPr>
        <p:txBody>
          <a:bodyPr wrap="none" anchor="ctr"/>
          <a:lstStyle/>
          <a:p>
            <a:endParaRPr lang="en-US"/>
          </a:p>
        </p:txBody>
      </p:sp>
      <p:sp>
        <p:nvSpPr>
          <p:cNvPr id="38949" name="Rectangle 37"/>
          <p:cNvSpPr>
            <a:spLocks noChangeArrowheads="1"/>
          </p:cNvSpPr>
          <p:nvPr/>
        </p:nvSpPr>
        <p:spPr bwMode="auto">
          <a:xfrm>
            <a:off x="7016750" y="6330950"/>
            <a:ext cx="139700" cy="63500"/>
          </a:xfrm>
          <a:prstGeom prst="rect">
            <a:avLst/>
          </a:prstGeom>
          <a:noFill/>
          <a:ln w="12700">
            <a:solidFill>
              <a:schemeClr val="tx1"/>
            </a:solidFill>
            <a:miter lim="800000"/>
            <a:headEnd/>
            <a:tailEnd/>
          </a:ln>
        </p:spPr>
        <p:txBody>
          <a:bodyPr wrap="none" anchor="ctr"/>
          <a:lstStyle/>
          <a:p>
            <a:endParaRPr lang="en-US"/>
          </a:p>
        </p:txBody>
      </p:sp>
      <p:sp>
        <p:nvSpPr>
          <p:cNvPr id="38950" name="Rectangle 38"/>
          <p:cNvSpPr>
            <a:spLocks noChangeArrowheads="1"/>
          </p:cNvSpPr>
          <p:nvPr/>
        </p:nvSpPr>
        <p:spPr bwMode="auto">
          <a:xfrm>
            <a:off x="7245350" y="6330950"/>
            <a:ext cx="139700" cy="63500"/>
          </a:xfrm>
          <a:prstGeom prst="rect">
            <a:avLst/>
          </a:prstGeom>
          <a:noFill/>
          <a:ln w="12700">
            <a:solidFill>
              <a:schemeClr val="tx1"/>
            </a:solidFill>
            <a:miter lim="800000"/>
            <a:headEnd/>
            <a:tailEnd/>
          </a:ln>
        </p:spPr>
        <p:txBody>
          <a:bodyPr wrap="none" anchor="ctr"/>
          <a:lstStyle/>
          <a:p>
            <a:endParaRPr lang="en-US"/>
          </a:p>
        </p:txBody>
      </p:sp>
      <p:sp>
        <p:nvSpPr>
          <p:cNvPr id="38951" name="Rectangle 39"/>
          <p:cNvSpPr>
            <a:spLocks noChangeArrowheads="1"/>
          </p:cNvSpPr>
          <p:nvPr/>
        </p:nvSpPr>
        <p:spPr bwMode="auto">
          <a:xfrm>
            <a:off x="5867400" y="6248400"/>
            <a:ext cx="542925" cy="304800"/>
          </a:xfrm>
          <a:prstGeom prst="rect">
            <a:avLst/>
          </a:prstGeom>
          <a:noFill/>
          <a:ln w="12700">
            <a:noFill/>
            <a:miter lim="800000"/>
            <a:headEnd/>
            <a:tailEnd/>
          </a:ln>
        </p:spPr>
        <p:txBody>
          <a:bodyPr lIns="90488" tIns="44450" rIns="90488" bIns="44450">
            <a:spAutoFit/>
          </a:bodyPr>
          <a:lstStyle/>
          <a:p>
            <a:pPr>
              <a:spcBef>
                <a:spcPct val="50000"/>
              </a:spcBef>
            </a:pPr>
            <a:r>
              <a:rPr lang="en-US" sz="1400"/>
              <a:t>v1r2</a:t>
            </a:r>
          </a:p>
        </p:txBody>
      </p:sp>
      <p:sp>
        <p:nvSpPr>
          <p:cNvPr id="38952" name="Freeform 40"/>
          <p:cNvSpPr>
            <a:spLocks/>
          </p:cNvSpPr>
          <p:nvPr/>
        </p:nvSpPr>
        <p:spPr bwMode="auto">
          <a:xfrm>
            <a:off x="6248400" y="4800600"/>
            <a:ext cx="306388" cy="1220788"/>
          </a:xfrm>
          <a:custGeom>
            <a:avLst/>
            <a:gdLst>
              <a:gd name="T0" fmla="*/ 2147483647 w 193"/>
              <a:gd name="T1" fmla="*/ 0 h 769"/>
              <a:gd name="T2" fmla="*/ 0 w 193"/>
              <a:gd name="T3" fmla="*/ 2147483647 h 769"/>
              <a:gd name="T4" fmla="*/ 0 w 193"/>
              <a:gd name="T5" fmla="*/ 2147483647 h 769"/>
              <a:gd name="T6" fmla="*/ 2147483647 w 193"/>
              <a:gd name="T7" fmla="*/ 2147483647 h 769"/>
              <a:gd name="T8" fmla="*/ 0 60000 65536"/>
              <a:gd name="T9" fmla="*/ 0 60000 65536"/>
              <a:gd name="T10" fmla="*/ 0 60000 65536"/>
              <a:gd name="T11" fmla="*/ 0 60000 65536"/>
              <a:gd name="T12" fmla="*/ 0 w 193"/>
              <a:gd name="T13" fmla="*/ 0 h 769"/>
              <a:gd name="T14" fmla="*/ 193 w 193"/>
              <a:gd name="T15" fmla="*/ 769 h 769"/>
            </a:gdLst>
            <a:ahLst/>
            <a:cxnLst>
              <a:cxn ang="T8">
                <a:pos x="T0" y="T1"/>
              </a:cxn>
              <a:cxn ang="T9">
                <a:pos x="T2" y="T3"/>
              </a:cxn>
              <a:cxn ang="T10">
                <a:pos x="T4" y="T5"/>
              </a:cxn>
              <a:cxn ang="T11">
                <a:pos x="T6" y="T7"/>
              </a:cxn>
            </a:cxnLst>
            <a:rect l="T12" t="T13" r="T14" b="T15"/>
            <a:pathLst>
              <a:path w="193" h="769">
                <a:moveTo>
                  <a:pt x="192" y="0"/>
                </a:moveTo>
                <a:lnTo>
                  <a:pt x="0" y="165"/>
                </a:lnTo>
                <a:lnTo>
                  <a:pt x="0" y="658"/>
                </a:lnTo>
                <a:lnTo>
                  <a:pt x="128" y="768"/>
                </a:lnTo>
              </a:path>
            </a:pathLst>
          </a:custGeom>
          <a:noFill/>
          <a:ln w="12700" cap="rnd" cmpd="sng">
            <a:solidFill>
              <a:schemeClr val="tx1"/>
            </a:solidFill>
            <a:prstDash val="solid"/>
            <a:round/>
            <a:headEnd type="none" w="med" len="med"/>
            <a:tailEnd type="triangle" w="med" len="med"/>
          </a:ln>
        </p:spPr>
        <p:txBody>
          <a:bodyPr/>
          <a:lstStyle/>
          <a:p>
            <a:endParaRPr lang="en-US"/>
          </a:p>
        </p:txBody>
      </p:sp>
      <p:sp>
        <p:nvSpPr>
          <p:cNvPr id="38953" name="Freeform 41"/>
          <p:cNvSpPr>
            <a:spLocks/>
          </p:cNvSpPr>
          <p:nvPr/>
        </p:nvSpPr>
        <p:spPr bwMode="auto">
          <a:xfrm>
            <a:off x="7543800" y="5257800"/>
            <a:ext cx="306388" cy="1144588"/>
          </a:xfrm>
          <a:custGeom>
            <a:avLst/>
            <a:gdLst>
              <a:gd name="T0" fmla="*/ 0 w 193"/>
              <a:gd name="T1" fmla="*/ 2147483647 h 721"/>
              <a:gd name="T2" fmla="*/ 2147483647 w 193"/>
              <a:gd name="T3" fmla="*/ 2147483647 h 721"/>
              <a:gd name="T4" fmla="*/ 2147483647 w 193"/>
              <a:gd name="T5" fmla="*/ 2147483647 h 721"/>
              <a:gd name="T6" fmla="*/ 0 w 193"/>
              <a:gd name="T7" fmla="*/ 0 h 721"/>
              <a:gd name="T8" fmla="*/ 0 60000 65536"/>
              <a:gd name="T9" fmla="*/ 0 60000 65536"/>
              <a:gd name="T10" fmla="*/ 0 60000 65536"/>
              <a:gd name="T11" fmla="*/ 0 60000 65536"/>
              <a:gd name="T12" fmla="*/ 0 w 193"/>
              <a:gd name="T13" fmla="*/ 0 h 721"/>
              <a:gd name="T14" fmla="*/ 193 w 193"/>
              <a:gd name="T15" fmla="*/ 721 h 721"/>
            </a:gdLst>
            <a:ahLst/>
            <a:cxnLst>
              <a:cxn ang="T8">
                <a:pos x="T0" y="T1"/>
              </a:cxn>
              <a:cxn ang="T9">
                <a:pos x="T2" y="T3"/>
              </a:cxn>
              <a:cxn ang="T10">
                <a:pos x="T4" y="T5"/>
              </a:cxn>
              <a:cxn ang="T11">
                <a:pos x="T6" y="T7"/>
              </a:cxn>
            </a:cxnLst>
            <a:rect l="T12" t="T13" r="T14" b="T15"/>
            <a:pathLst>
              <a:path w="193" h="721">
                <a:moveTo>
                  <a:pt x="0" y="720"/>
                </a:moveTo>
                <a:lnTo>
                  <a:pt x="192" y="576"/>
                </a:lnTo>
                <a:lnTo>
                  <a:pt x="192" y="96"/>
                </a:lnTo>
                <a:lnTo>
                  <a:pt x="0" y="0"/>
                </a:lnTo>
              </a:path>
            </a:pathLst>
          </a:custGeom>
          <a:noFill/>
          <a:ln w="12700" cap="rnd" cmpd="sng">
            <a:solidFill>
              <a:schemeClr val="tx1"/>
            </a:solidFill>
            <a:prstDash val="solid"/>
            <a:round/>
            <a:headEnd type="none" w="med" len="med"/>
            <a:tailEnd type="triangle" w="med" len="med"/>
          </a:ln>
        </p:spPr>
        <p:txBody>
          <a:bodyPr/>
          <a:lstStyle/>
          <a:p>
            <a:endParaRPr lang="en-US"/>
          </a:p>
        </p:txBody>
      </p:sp>
      <p:sp>
        <p:nvSpPr>
          <p:cNvPr id="38954" name="Rectangle 42"/>
          <p:cNvSpPr>
            <a:spLocks noChangeArrowheads="1"/>
          </p:cNvSpPr>
          <p:nvPr/>
        </p:nvSpPr>
        <p:spPr bwMode="auto">
          <a:xfrm>
            <a:off x="5721350" y="5797550"/>
            <a:ext cx="2273300" cy="825500"/>
          </a:xfrm>
          <a:prstGeom prst="rect">
            <a:avLst/>
          </a:prstGeom>
          <a:noFill/>
          <a:ln w="12700">
            <a:solidFill>
              <a:schemeClr val="tx1"/>
            </a:solidFill>
            <a:miter lim="800000"/>
            <a:headEnd/>
            <a:tailEnd/>
          </a:ln>
        </p:spPr>
        <p:txBody>
          <a:bodyPr wrap="none" anchor="ctr"/>
          <a:lstStyle/>
          <a:p>
            <a:endParaRPr lang="en-US"/>
          </a:p>
        </p:txBody>
      </p:sp>
      <p:sp>
        <p:nvSpPr>
          <p:cNvPr id="38955" name="Rectangle 43"/>
          <p:cNvSpPr>
            <a:spLocks noChangeArrowheads="1"/>
          </p:cNvSpPr>
          <p:nvPr/>
        </p:nvSpPr>
        <p:spPr bwMode="auto">
          <a:xfrm>
            <a:off x="7772400" y="5486400"/>
            <a:ext cx="771525" cy="304800"/>
          </a:xfrm>
          <a:prstGeom prst="rect">
            <a:avLst/>
          </a:prstGeom>
          <a:noFill/>
          <a:ln w="12700">
            <a:noFill/>
            <a:miter lim="800000"/>
            <a:headEnd/>
            <a:tailEnd/>
          </a:ln>
        </p:spPr>
        <p:txBody>
          <a:bodyPr lIns="90488" tIns="44450" rIns="90488" bIns="44450">
            <a:spAutoFit/>
          </a:bodyPr>
          <a:lstStyle/>
          <a:p>
            <a:pPr>
              <a:spcBef>
                <a:spcPct val="50000"/>
              </a:spcBef>
            </a:pPr>
            <a:r>
              <a:rPr lang="en-US" sz="1400"/>
              <a:t>commit</a:t>
            </a:r>
          </a:p>
        </p:txBody>
      </p:sp>
      <p:sp>
        <p:nvSpPr>
          <p:cNvPr id="38956" name="Rectangle 44"/>
          <p:cNvSpPr>
            <a:spLocks noChangeArrowheads="1"/>
          </p:cNvSpPr>
          <p:nvPr/>
        </p:nvSpPr>
        <p:spPr bwMode="auto">
          <a:xfrm>
            <a:off x="8001000" y="6248400"/>
            <a:ext cx="1000125" cy="304800"/>
          </a:xfrm>
          <a:prstGeom prst="rect">
            <a:avLst/>
          </a:prstGeom>
          <a:noFill/>
          <a:ln w="12700">
            <a:noFill/>
            <a:miter lim="800000"/>
            <a:headEnd/>
            <a:tailEnd/>
          </a:ln>
        </p:spPr>
        <p:txBody>
          <a:bodyPr lIns="90488" tIns="44450" rIns="90488" bIns="44450">
            <a:spAutoFit/>
          </a:bodyPr>
          <a:lstStyle/>
          <a:p>
            <a:pPr>
              <a:spcBef>
                <a:spcPct val="50000"/>
              </a:spcBef>
            </a:pPr>
            <a:r>
              <a:rPr lang="en-US" sz="1400"/>
              <a:t>working</a:t>
            </a:r>
          </a:p>
        </p:txBody>
      </p:sp>
      <p:sp>
        <p:nvSpPr>
          <p:cNvPr id="38957" name="Line 45"/>
          <p:cNvSpPr>
            <a:spLocks noChangeShapeType="1"/>
          </p:cNvSpPr>
          <p:nvPr/>
        </p:nvSpPr>
        <p:spPr bwMode="auto">
          <a:xfrm>
            <a:off x="6934200" y="4267200"/>
            <a:ext cx="0" cy="76200"/>
          </a:xfrm>
          <a:prstGeom prst="line">
            <a:avLst/>
          </a:prstGeom>
          <a:noFill/>
          <a:ln w="12700">
            <a:solidFill>
              <a:schemeClr val="tx1"/>
            </a:solidFill>
            <a:round/>
            <a:headEnd/>
            <a:tailEnd/>
          </a:ln>
        </p:spPr>
        <p:txBody>
          <a:bodyPr/>
          <a:lstStyle/>
          <a:p>
            <a:endParaRPr lang="en-US"/>
          </a:p>
        </p:txBody>
      </p:sp>
      <p:sp>
        <p:nvSpPr>
          <p:cNvPr id="38958" name="Line 46"/>
          <p:cNvSpPr>
            <a:spLocks noChangeShapeType="1"/>
          </p:cNvSpPr>
          <p:nvPr/>
        </p:nvSpPr>
        <p:spPr bwMode="auto">
          <a:xfrm>
            <a:off x="6934200" y="4572000"/>
            <a:ext cx="0" cy="76200"/>
          </a:xfrm>
          <a:prstGeom prst="line">
            <a:avLst/>
          </a:prstGeom>
          <a:noFill/>
          <a:ln w="12700">
            <a:solidFill>
              <a:schemeClr val="tx1"/>
            </a:solidFill>
            <a:round/>
            <a:headEnd/>
            <a:tailEnd/>
          </a:ln>
        </p:spPr>
        <p:txBody>
          <a:bodyPr/>
          <a:lstStyle/>
          <a:p>
            <a:endParaRPr lang="en-US"/>
          </a:p>
        </p:txBody>
      </p:sp>
      <p:sp>
        <p:nvSpPr>
          <p:cNvPr id="38959" name="Line 47"/>
          <p:cNvSpPr>
            <a:spLocks noChangeShapeType="1"/>
          </p:cNvSpPr>
          <p:nvPr/>
        </p:nvSpPr>
        <p:spPr bwMode="auto">
          <a:xfrm>
            <a:off x="6934200" y="6172200"/>
            <a:ext cx="0" cy="76200"/>
          </a:xfrm>
          <a:prstGeom prst="line">
            <a:avLst/>
          </a:prstGeom>
          <a:noFill/>
          <a:ln w="12700">
            <a:solidFill>
              <a:schemeClr val="tx1"/>
            </a:solidFill>
            <a:round/>
            <a:headEnd/>
            <a:tailEnd/>
          </a:ln>
        </p:spPr>
        <p:txBody>
          <a:bodyPr/>
          <a:lstStyle/>
          <a:p>
            <a:endParaRPr lang="en-US"/>
          </a:p>
        </p:txBody>
      </p:sp>
      <p:sp>
        <p:nvSpPr>
          <p:cNvPr id="38960" name="Rectangle 48"/>
          <p:cNvSpPr>
            <a:spLocks noChangeArrowheads="1"/>
          </p:cNvSpPr>
          <p:nvPr/>
        </p:nvSpPr>
        <p:spPr bwMode="auto">
          <a:xfrm>
            <a:off x="8001000" y="5943600"/>
            <a:ext cx="1076325" cy="304800"/>
          </a:xfrm>
          <a:prstGeom prst="rect">
            <a:avLst/>
          </a:prstGeom>
          <a:noFill/>
          <a:ln w="12700">
            <a:noFill/>
            <a:miter lim="800000"/>
            <a:headEnd/>
            <a:tailEnd/>
          </a:ln>
        </p:spPr>
        <p:txBody>
          <a:bodyPr lIns="90488" tIns="44450" rIns="90488" bIns="44450">
            <a:spAutoFit/>
          </a:bodyPr>
          <a:lstStyle/>
          <a:p>
            <a:pPr>
              <a:spcBef>
                <a:spcPct val="50000"/>
              </a:spcBef>
            </a:pPr>
            <a:r>
              <a:rPr lang="en-US" sz="1400"/>
              <a:t>preserved</a:t>
            </a:r>
          </a:p>
        </p:txBody>
      </p:sp>
      <p:sp>
        <p:nvSpPr>
          <p:cNvPr id="38961" name="Rectangle 49"/>
          <p:cNvSpPr>
            <a:spLocks noChangeArrowheads="1"/>
          </p:cNvSpPr>
          <p:nvPr/>
        </p:nvSpPr>
        <p:spPr bwMode="auto">
          <a:xfrm rot="-5400000">
            <a:off x="7696200" y="4495801"/>
            <a:ext cx="1076325" cy="304800"/>
          </a:xfrm>
          <a:prstGeom prst="rect">
            <a:avLst/>
          </a:prstGeom>
          <a:noFill/>
          <a:ln w="12700">
            <a:noFill/>
            <a:miter lim="800000"/>
            <a:headEnd/>
            <a:tailEnd/>
          </a:ln>
        </p:spPr>
        <p:txBody>
          <a:bodyPr lIns="90488" tIns="44450" rIns="90488" bIns="44450">
            <a:spAutoFit/>
          </a:bodyPr>
          <a:lstStyle/>
          <a:p>
            <a:pPr>
              <a:spcBef>
                <a:spcPct val="50000"/>
              </a:spcBef>
            </a:pPr>
            <a:r>
              <a:rPr lang="en-US" sz="1400"/>
              <a:t>repository</a:t>
            </a:r>
          </a:p>
        </p:txBody>
      </p:sp>
      <p:sp>
        <p:nvSpPr>
          <p:cNvPr id="38962" name="Rectangle 50"/>
          <p:cNvSpPr>
            <a:spLocks noChangeArrowheads="1"/>
          </p:cNvSpPr>
          <p:nvPr/>
        </p:nvSpPr>
        <p:spPr bwMode="auto">
          <a:xfrm rot="-5400000">
            <a:off x="5029200" y="6019801"/>
            <a:ext cx="1076325" cy="304800"/>
          </a:xfrm>
          <a:prstGeom prst="rect">
            <a:avLst/>
          </a:prstGeom>
          <a:noFill/>
          <a:ln w="12700">
            <a:noFill/>
            <a:miter lim="800000"/>
            <a:headEnd/>
            <a:tailEnd/>
          </a:ln>
        </p:spPr>
        <p:txBody>
          <a:bodyPr lIns="90488" tIns="44450" rIns="90488" bIns="44450">
            <a:spAutoFit/>
          </a:bodyPr>
          <a:lstStyle/>
          <a:p>
            <a:pPr>
              <a:spcBef>
                <a:spcPct val="50000"/>
              </a:spcBef>
            </a:pPr>
            <a:r>
              <a:rPr lang="en-US" sz="1400"/>
              <a:t>workspace</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a:defRPr/>
            </a:pPr>
            <a:r>
              <a:rPr lang="en-US"/>
              <a:t>CM  tools and methods</a:t>
            </a:r>
            <a:br>
              <a:rPr lang="en-US"/>
            </a:br>
            <a:r>
              <a:rPr lang="en-US"/>
              <a:t>Long transaction</a:t>
            </a:r>
          </a:p>
        </p:txBody>
      </p:sp>
      <p:grpSp>
        <p:nvGrpSpPr>
          <p:cNvPr id="39939" name="Group 17"/>
          <p:cNvGrpSpPr>
            <a:grpSpLocks/>
          </p:cNvGrpSpPr>
          <p:nvPr/>
        </p:nvGrpSpPr>
        <p:grpSpPr bwMode="auto">
          <a:xfrm>
            <a:off x="615950" y="5797550"/>
            <a:ext cx="1892300" cy="679450"/>
            <a:chOff x="340" y="3796"/>
            <a:chExt cx="1192" cy="428"/>
          </a:xfrm>
        </p:grpSpPr>
        <p:sp>
          <p:nvSpPr>
            <p:cNvPr id="40049" name="Rectangle 3"/>
            <p:cNvSpPr>
              <a:spLocks noChangeArrowheads="1"/>
            </p:cNvSpPr>
            <p:nvPr/>
          </p:nvSpPr>
          <p:spPr bwMode="auto">
            <a:xfrm>
              <a:off x="820" y="3844"/>
              <a:ext cx="616" cy="136"/>
            </a:xfrm>
            <a:prstGeom prst="rect">
              <a:avLst/>
            </a:prstGeom>
            <a:noFill/>
            <a:ln w="12700">
              <a:solidFill>
                <a:schemeClr val="tx1"/>
              </a:solidFill>
              <a:miter lim="800000"/>
              <a:headEnd/>
              <a:tailEnd/>
            </a:ln>
          </p:spPr>
          <p:txBody>
            <a:bodyPr wrap="none" anchor="ctr"/>
            <a:lstStyle/>
            <a:p>
              <a:endParaRPr lang="en-US"/>
            </a:p>
          </p:txBody>
        </p:sp>
        <p:sp>
          <p:nvSpPr>
            <p:cNvPr id="40050" name="Rectangle 4"/>
            <p:cNvSpPr>
              <a:spLocks noChangeArrowheads="1"/>
            </p:cNvSpPr>
            <p:nvPr/>
          </p:nvSpPr>
          <p:spPr bwMode="auto">
            <a:xfrm>
              <a:off x="868" y="3892"/>
              <a:ext cx="88" cy="40"/>
            </a:xfrm>
            <a:prstGeom prst="rect">
              <a:avLst/>
            </a:prstGeom>
            <a:noFill/>
            <a:ln w="12700">
              <a:solidFill>
                <a:schemeClr val="tx1"/>
              </a:solidFill>
              <a:miter lim="800000"/>
              <a:headEnd/>
              <a:tailEnd/>
            </a:ln>
          </p:spPr>
          <p:txBody>
            <a:bodyPr wrap="none" anchor="ctr"/>
            <a:lstStyle/>
            <a:p>
              <a:endParaRPr lang="en-US"/>
            </a:p>
          </p:txBody>
        </p:sp>
        <p:sp>
          <p:nvSpPr>
            <p:cNvPr id="40051" name="Rectangle 5"/>
            <p:cNvSpPr>
              <a:spLocks noChangeArrowheads="1"/>
            </p:cNvSpPr>
            <p:nvPr/>
          </p:nvSpPr>
          <p:spPr bwMode="auto">
            <a:xfrm>
              <a:off x="1012" y="3892"/>
              <a:ext cx="88" cy="40"/>
            </a:xfrm>
            <a:prstGeom prst="rect">
              <a:avLst/>
            </a:prstGeom>
            <a:noFill/>
            <a:ln w="12700">
              <a:solidFill>
                <a:schemeClr val="tx1"/>
              </a:solidFill>
              <a:miter lim="800000"/>
              <a:headEnd/>
              <a:tailEnd/>
            </a:ln>
          </p:spPr>
          <p:txBody>
            <a:bodyPr wrap="none" anchor="ctr"/>
            <a:lstStyle/>
            <a:p>
              <a:endParaRPr lang="en-US"/>
            </a:p>
          </p:txBody>
        </p:sp>
        <p:sp>
          <p:nvSpPr>
            <p:cNvPr id="40052" name="Rectangle 6"/>
            <p:cNvSpPr>
              <a:spLocks noChangeArrowheads="1"/>
            </p:cNvSpPr>
            <p:nvPr/>
          </p:nvSpPr>
          <p:spPr bwMode="auto">
            <a:xfrm>
              <a:off x="1156" y="3892"/>
              <a:ext cx="88" cy="40"/>
            </a:xfrm>
            <a:prstGeom prst="rect">
              <a:avLst/>
            </a:prstGeom>
            <a:noFill/>
            <a:ln w="12700">
              <a:solidFill>
                <a:schemeClr val="tx1"/>
              </a:solidFill>
              <a:miter lim="800000"/>
              <a:headEnd/>
              <a:tailEnd/>
            </a:ln>
          </p:spPr>
          <p:txBody>
            <a:bodyPr wrap="none" anchor="ctr"/>
            <a:lstStyle/>
            <a:p>
              <a:endParaRPr lang="en-US"/>
            </a:p>
          </p:txBody>
        </p:sp>
        <p:sp>
          <p:nvSpPr>
            <p:cNvPr id="40053" name="Rectangle 7"/>
            <p:cNvSpPr>
              <a:spLocks noChangeArrowheads="1"/>
            </p:cNvSpPr>
            <p:nvPr/>
          </p:nvSpPr>
          <p:spPr bwMode="auto">
            <a:xfrm>
              <a:off x="1300" y="3892"/>
              <a:ext cx="88" cy="40"/>
            </a:xfrm>
            <a:prstGeom prst="rect">
              <a:avLst/>
            </a:prstGeom>
            <a:noFill/>
            <a:ln w="12700">
              <a:solidFill>
                <a:schemeClr val="tx1"/>
              </a:solidFill>
              <a:miter lim="800000"/>
              <a:headEnd/>
              <a:tailEnd/>
            </a:ln>
          </p:spPr>
          <p:txBody>
            <a:bodyPr wrap="none" anchor="ctr"/>
            <a:lstStyle/>
            <a:p>
              <a:endParaRPr lang="en-US"/>
            </a:p>
          </p:txBody>
        </p:sp>
        <p:sp>
          <p:nvSpPr>
            <p:cNvPr id="40054" name="Rectangle 8"/>
            <p:cNvSpPr>
              <a:spLocks noChangeArrowheads="1"/>
            </p:cNvSpPr>
            <p:nvPr/>
          </p:nvSpPr>
          <p:spPr bwMode="auto">
            <a:xfrm>
              <a:off x="432" y="3840"/>
              <a:ext cx="342" cy="192"/>
            </a:xfrm>
            <a:prstGeom prst="rect">
              <a:avLst/>
            </a:prstGeom>
            <a:noFill/>
            <a:ln w="12700">
              <a:noFill/>
              <a:miter lim="800000"/>
              <a:headEnd/>
              <a:tailEnd/>
            </a:ln>
          </p:spPr>
          <p:txBody>
            <a:bodyPr lIns="90488" tIns="44450" rIns="90488" bIns="44450">
              <a:spAutoFit/>
            </a:bodyPr>
            <a:lstStyle/>
            <a:p>
              <a:pPr>
                <a:spcBef>
                  <a:spcPct val="50000"/>
                </a:spcBef>
              </a:pPr>
              <a:r>
                <a:rPr lang="en-US" sz="1400"/>
                <a:t>v1r1</a:t>
              </a:r>
            </a:p>
          </p:txBody>
        </p:sp>
        <p:sp>
          <p:nvSpPr>
            <p:cNvPr id="40055" name="Rectangle 9"/>
            <p:cNvSpPr>
              <a:spLocks noChangeArrowheads="1"/>
            </p:cNvSpPr>
            <p:nvPr/>
          </p:nvSpPr>
          <p:spPr bwMode="auto">
            <a:xfrm>
              <a:off x="820" y="4036"/>
              <a:ext cx="616" cy="136"/>
            </a:xfrm>
            <a:prstGeom prst="rect">
              <a:avLst/>
            </a:prstGeom>
            <a:noFill/>
            <a:ln w="12700">
              <a:solidFill>
                <a:schemeClr val="tx1"/>
              </a:solidFill>
              <a:miter lim="800000"/>
              <a:headEnd/>
              <a:tailEnd/>
            </a:ln>
          </p:spPr>
          <p:txBody>
            <a:bodyPr wrap="none" anchor="ctr"/>
            <a:lstStyle/>
            <a:p>
              <a:endParaRPr lang="en-US"/>
            </a:p>
          </p:txBody>
        </p:sp>
        <p:sp>
          <p:nvSpPr>
            <p:cNvPr id="40056" name="Rectangle 10"/>
            <p:cNvSpPr>
              <a:spLocks noChangeArrowheads="1"/>
            </p:cNvSpPr>
            <p:nvPr/>
          </p:nvSpPr>
          <p:spPr bwMode="auto">
            <a:xfrm>
              <a:off x="868" y="4084"/>
              <a:ext cx="88" cy="40"/>
            </a:xfrm>
            <a:prstGeom prst="rect">
              <a:avLst/>
            </a:prstGeom>
            <a:noFill/>
            <a:ln w="12700">
              <a:solidFill>
                <a:schemeClr val="tx1"/>
              </a:solidFill>
              <a:miter lim="800000"/>
              <a:headEnd/>
              <a:tailEnd/>
            </a:ln>
          </p:spPr>
          <p:txBody>
            <a:bodyPr wrap="none" anchor="ctr"/>
            <a:lstStyle/>
            <a:p>
              <a:endParaRPr lang="en-US"/>
            </a:p>
          </p:txBody>
        </p:sp>
        <p:sp>
          <p:nvSpPr>
            <p:cNvPr id="40057" name="Rectangle 11"/>
            <p:cNvSpPr>
              <a:spLocks noChangeArrowheads="1"/>
            </p:cNvSpPr>
            <p:nvPr/>
          </p:nvSpPr>
          <p:spPr bwMode="auto">
            <a:xfrm>
              <a:off x="1012" y="4084"/>
              <a:ext cx="88" cy="40"/>
            </a:xfrm>
            <a:prstGeom prst="rect">
              <a:avLst/>
            </a:prstGeom>
            <a:noFill/>
            <a:ln w="12700">
              <a:solidFill>
                <a:schemeClr val="tx1"/>
              </a:solidFill>
              <a:miter lim="800000"/>
              <a:headEnd/>
              <a:tailEnd/>
            </a:ln>
          </p:spPr>
          <p:txBody>
            <a:bodyPr wrap="none" anchor="ctr"/>
            <a:lstStyle/>
            <a:p>
              <a:endParaRPr lang="en-US"/>
            </a:p>
          </p:txBody>
        </p:sp>
        <p:sp>
          <p:nvSpPr>
            <p:cNvPr id="40058" name="Rectangle 12"/>
            <p:cNvSpPr>
              <a:spLocks noChangeArrowheads="1"/>
            </p:cNvSpPr>
            <p:nvPr/>
          </p:nvSpPr>
          <p:spPr bwMode="auto">
            <a:xfrm>
              <a:off x="1156" y="4084"/>
              <a:ext cx="88" cy="40"/>
            </a:xfrm>
            <a:prstGeom prst="rect">
              <a:avLst/>
            </a:prstGeom>
            <a:noFill/>
            <a:ln w="12700">
              <a:solidFill>
                <a:schemeClr val="tx1"/>
              </a:solidFill>
              <a:miter lim="800000"/>
              <a:headEnd/>
              <a:tailEnd/>
            </a:ln>
          </p:spPr>
          <p:txBody>
            <a:bodyPr wrap="none" anchor="ctr"/>
            <a:lstStyle/>
            <a:p>
              <a:endParaRPr lang="en-US"/>
            </a:p>
          </p:txBody>
        </p:sp>
        <p:sp>
          <p:nvSpPr>
            <p:cNvPr id="40059" name="Rectangle 13"/>
            <p:cNvSpPr>
              <a:spLocks noChangeArrowheads="1"/>
            </p:cNvSpPr>
            <p:nvPr/>
          </p:nvSpPr>
          <p:spPr bwMode="auto">
            <a:xfrm>
              <a:off x="1300" y="4084"/>
              <a:ext cx="88" cy="40"/>
            </a:xfrm>
            <a:prstGeom prst="rect">
              <a:avLst/>
            </a:prstGeom>
            <a:noFill/>
            <a:ln w="12700">
              <a:solidFill>
                <a:schemeClr val="tx1"/>
              </a:solidFill>
              <a:miter lim="800000"/>
              <a:headEnd/>
              <a:tailEnd/>
            </a:ln>
          </p:spPr>
          <p:txBody>
            <a:bodyPr wrap="none" anchor="ctr"/>
            <a:lstStyle/>
            <a:p>
              <a:endParaRPr lang="en-US"/>
            </a:p>
          </p:txBody>
        </p:sp>
        <p:sp>
          <p:nvSpPr>
            <p:cNvPr id="40060" name="Rectangle 14"/>
            <p:cNvSpPr>
              <a:spLocks noChangeArrowheads="1"/>
            </p:cNvSpPr>
            <p:nvPr/>
          </p:nvSpPr>
          <p:spPr bwMode="auto">
            <a:xfrm>
              <a:off x="432" y="4032"/>
              <a:ext cx="342" cy="192"/>
            </a:xfrm>
            <a:prstGeom prst="rect">
              <a:avLst/>
            </a:prstGeom>
            <a:noFill/>
            <a:ln w="12700">
              <a:noFill/>
              <a:miter lim="800000"/>
              <a:headEnd/>
              <a:tailEnd/>
            </a:ln>
          </p:spPr>
          <p:txBody>
            <a:bodyPr lIns="90488" tIns="44450" rIns="90488" bIns="44450">
              <a:spAutoFit/>
            </a:bodyPr>
            <a:lstStyle/>
            <a:p>
              <a:pPr>
                <a:spcBef>
                  <a:spcPct val="50000"/>
                </a:spcBef>
              </a:pPr>
              <a:r>
                <a:rPr lang="en-US" sz="1400"/>
                <a:t>v1r2</a:t>
              </a:r>
            </a:p>
          </p:txBody>
        </p:sp>
        <p:sp>
          <p:nvSpPr>
            <p:cNvPr id="40061" name="Rectangle 15"/>
            <p:cNvSpPr>
              <a:spLocks noChangeArrowheads="1"/>
            </p:cNvSpPr>
            <p:nvPr/>
          </p:nvSpPr>
          <p:spPr bwMode="auto">
            <a:xfrm>
              <a:off x="340" y="3796"/>
              <a:ext cx="1192" cy="424"/>
            </a:xfrm>
            <a:prstGeom prst="rect">
              <a:avLst/>
            </a:prstGeom>
            <a:noFill/>
            <a:ln w="12700">
              <a:solidFill>
                <a:schemeClr val="tx1"/>
              </a:solidFill>
              <a:miter lim="800000"/>
              <a:headEnd/>
              <a:tailEnd/>
            </a:ln>
          </p:spPr>
          <p:txBody>
            <a:bodyPr wrap="none" anchor="ctr"/>
            <a:lstStyle/>
            <a:p>
              <a:endParaRPr lang="en-US"/>
            </a:p>
          </p:txBody>
        </p:sp>
        <p:sp>
          <p:nvSpPr>
            <p:cNvPr id="40062" name="Line 16"/>
            <p:cNvSpPr>
              <a:spLocks noChangeShapeType="1"/>
            </p:cNvSpPr>
            <p:nvPr/>
          </p:nvSpPr>
          <p:spPr bwMode="auto">
            <a:xfrm>
              <a:off x="1104" y="3984"/>
              <a:ext cx="0" cy="48"/>
            </a:xfrm>
            <a:prstGeom prst="line">
              <a:avLst/>
            </a:prstGeom>
            <a:noFill/>
            <a:ln w="12700">
              <a:solidFill>
                <a:schemeClr val="tx1"/>
              </a:solidFill>
              <a:round/>
              <a:headEnd/>
              <a:tailEnd/>
            </a:ln>
          </p:spPr>
          <p:txBody>
            <a:bodyPr/>
            <a:lstStyle/>
            <a:p>
              <a:endParaRPr lang="en-US"/>
            </a:p>
          </p:txBody>
        </p:sp>
      </p:grpSp>
      <p:grpSp>
        <p:nvGrpSpPr>
          <p:cNvPr id="39940" name="Group 32"/>
          <p:cNvGrpSpPr>
            <a:grpSpLocks/>
          </p:cNvGrpSpPr>
          <p:nvPr/>
        </p:nvGrpSpPr>
        <p:grpSpPr bwMode="auto">
          <a:xfrm>
            <a:off x="1301750" y="4578350"/>
            <a:ext cx="1892300" cy="679450"/>
            <a:chOff x="772" y="3028"/>
            <a:chExt cx="1192" cy="428"/>
          </a:xfrm>
        </p:grpSpPr>
        <p:sp>
          <p:nvSpPr>
            <p:cNvPr id="40035" name="Rectangle 18"/>
            <p:cNvSpPr>
              <a:spLocks noChangeArrowheads="1"/>
            </p:cNvSpPr>
            <p:nvPr/>
          </p:nvSpPr>
          <p:spPr bwMode="auto">
            <a:xfrm>
              <a:off x="1252" y="3076"/>
              <a:ext cx="616" cy="136"/>
            </a:xfrm>
            <a:prstGeom prst="rect">
              <a:avLst/>
            </a:prstGeom>
            <a:noFill/>
            <a:ln w="12700">
              <a:solidFill>
                <a:schemeClr val="tx1"/>
              </a:solidFill>
              <a:miter lim="800000"/>
              <a:headEnd/>
              <a:tailEnd/>
            </a:ln>
          </p:spPr>
          <p:txBody>
            <a:bodyPr wrap="none" anchor="ctr"/>
            <a:lstStyle/>
            <a:p>
              <a:endParaRPr lang="en-US"/>
            </a:p>
          </p:txBody>
        </p:sp>
        <p:sp>
          <p:nvSpPr>
            <p:cNvPr id="40036" name="Rectangle 19"/>
            <p:cNvSpPr>
              <a:spLocks noChangeArrowheads="1"/>
            </p:cNvSpPr>
            <p:nvPr/>
          </p:nvSpPr>
          <p:spPr bwMode="auto">
            <a:xfrm>
              <a:off x="1300" y="3124"/>
              <a:ext cx="88" cy="40"/>
            </a:xfrm>
            <a:prstGeom prst="rect">
              <a:avLst/>
            </a:prstGeom>
            <a:noFill/>
            <a:ln w="12700">
              <a:solidFill>
                <a:schemeClr val="tx1"/>
              </a:solidFill>
              <a:miter lim="800000"/>
              <a:headEnd/>
              <a:tailEnd/>
            </a:ln>
          </p:spPr>
          <p:txBody>
            <a:bodyPr wrap="none" anchor="ctr"/>
            <a:lstStyle/>
            <a:p>
              <a:endParaRPr lang="en-US"/>
            </a:p>
          </p:txBody>
        </p:sp>
        <p:sp>
          <p:nvSpPr>
            <p:cNvPr id="40037" name="Rectangle 20"/>
            <p:cNvSpPr>
              <a:spLocks noChangeArrowheads="1"/>
            </p:cNvSpPr>
            <p:nvPr/>
          </p:nvSpPr>
          <p:spPr bwMode="auto">
            <a:xfrm>
              <a:off x="1444" y="3124"/>
              <a:ext cx="88" cy="40"/>
            </a:xfrm>
            <a:prstGeom prst="rect">
              <a:avLst/>
            </a:prstGeom>
            <a:noFill/>
            <a:ln w="12700">
              <a:solidFill>
                <a:schemeClr val="tx1"/>
              </a:solidFill>
              <a:miter lim="800000"/>
              <a:headEnd/>
              <a:tailEnd/>
            </a:ln>
          </p:spPr>
          <p:txBody>
            <a:bodyPr wrap="none" anchor="ctr"/>
            <a:lstStyle/>
            <a:p>
              <a:endParaRPr lang="en-US"/>
            </a:p>
          </p:txBody>
        </p:sp>
        <p:sp>
          <p:nvSpPr>
            <p:cNvPr id="40038" name="Rectangle 21"/>
            <p:cNvSpPr>
              <a:spLocks noChangeArrowheads="1"/>
            </p:cNvSpPr>
            <p:nvPr/>
          </p:nvSpPr>
          <p:spPr bwMode="auto">
            <a:xfrm>
              <a:off x="1588" y="3124"/>
              <a:ext cx="88" cy="40"/>
            </a:xfrm>
            <a:prstGeom prst="rect">
              <a:avLst/>
            </a:prstGeom>
            <a:noFill/>
            <a:ln w="12700">
              <a:solidFill>
                <a:schemeClr val="tx1"/>
              </a:solidFill>
              <a:miter lim="800000"/>
              <a:headEnd/>
              <a:tailEnd/>
            </a:ln>
          </p:spPr>
          <p:txBody>
            <a:bodyPr wrap="none" anchor="ctr"/>
            <a:lstStyle/>
            <a:p>
              <a:endParaRPr lang="en-US"/>
            </a:p>
          </p:txBody>
        </p:sp>
        <p:sp>
          <p:nvSpPr>
            <p:cNvPr id="40039" name="Rectangle 22"/>
            <p:cNvSpPr>
              <a:spLocks noChangeArrowheads="1"/>
            </p:cNvSpPr>
            <p:nvPr/>
          </p:nvSpPr>
          <p:spPr bwMode="auto">
            <a:xfrm>
              <a:off x="1732" y="3124"/>
              <a:ext cx="88" cy="40"/>
            </a:xfrm>
            <a:prstGeom prst="rect">
              <a:avLst/>
            </a:prstGeom>
            <a:noFill/>
            <a:ln w="12700">
              <a:solidFill>
                <a:schemeClr val="tx1"/>
              </a:solidFill>
              <a:miter lim="800000"/>
              <a:headEnd/>
              <a:tailEnd/>
            </a:ln>
          </p:spPr>
          <p:txBody>
            <a:bodyPr wrap="none" anchor="ctr"/>
            <a:lstStyle/>
            <a:p>
              <a:endParaRPr lang="en-US"/>
            </a:p>
          </p:txBody>
        </p:sp>
        <p:sp>
          <p:nvSpPr>
            <p:cNvPr id="40040" name="Rectangle 23"/>
            <p:cNvSpPr>
              <a:spLocks noChangeArrowheads="1"/>
            </p:cNvSpPr>
            <p:nvPr/>
          </p:nvSpPr>
          <p:spPr bwMode="auto">
            <a:xfrm>
              <a:off x="864" y="3072"/>
              <a:ext cx="342" cy="192"/>
            </a:xfrm>
            <a:prstGeom prst="rect">
              <a:avLst/>
            </a:prstGeom>
            <a:noFill/>
            <a:ln w="12700">
              <a:noFill/>
              <a:miter lim="800000"/>
              <a:headEnd/>
              <a:tailEnd/>
            </a:ln>
          </p:spPr>
          <p:txBody>
            <a:bodyPr lIns="90488" tIns="44450" rIns="90488" bIns="44450">
              <a:spAutoFit/>
            </a:bodyPr>
            <a:lstStyle/>
            <a:p>
              <a:pPr>
                <a:spcBef>
                  <a:spcPct val="50000"/>
                </a:spcBef>
              </a:pPr>
              <a:r>
                <a:rPr lang="en-US" sz="1400"/>
                <a:t>v1r1</a:t>
              </a:r>
            </a:p>
          </p:txBody>
        </p:sp>
        <p:sp>
          <p:nvSpPr>
            <p:cNvPr id="40041" name="Rectangle 24"/>
            <p:cNvSpPr>
              <a:spLocks noChangeArrowheads="1"/>
            </p:cNvSpPr>
            <p:nvPr/>
          </p:nvSpPr>
          <p:spPr bwMode="auto">
            <a:xfrm>
              <a:off x="1252" y="3268"/>
              <a:ext cx="616" cy="136"/>
            </a:xfrm>
            <a:prstGeom prst="rect">
              <a:avLst/>
            </a:prstGeom>
            <a:noFill/>
            <a:ln w="12700">
              <a:solidFill>
                <a:schemeClr val="tx1"/>
              </a:solidFill>
              <a:miter lim="800000"/>
              <a:headEnd/>
              <a:tailEnd/>
            </a:ln>
          </p:spPr>
          <p:txBody>
            <a:bodyPr wrap="none" anchor="ctr"/>
            <a:lstStyle/>
            <a:p>
              <a:endParaRPr lang="en-US"/>
            </a:p>
          </p:txBody>
        </p:sp>
        <p:sp>
          <p:nvSpPr>
            <p:cNvPr id="40042" name="Rectangle 25"/>
            <p:cNvSpPr>
              <a:spLocks noChangeArrowheads="1"/>
            </p:cNvSpPr>
            <p:nvPr/>
          </p:nvSpPr>
          <p:spPr bwMode="auto">
            <a:xfrm>
              <a:off x="1300" y="3316"/>
              <a:ext cx="88" cy="40"/>
            </a:xfrm>
            <a:prstGeom prst="rect">
              <a:avLst/>
            </a:prstGeom>
            <a:noFill/>
            <a:ln w="12700">
              <a:solidFill>
                <a:schemeClr val="tx1"/>
              </a:solidFill>
              <a:miter lim="800000"/>
              <a:headEnd/>
              <a:tailEnd/>
            </a:ln>
          </p:spPr>
          <p:txBody>
            <a:bodyPr wrap="none" anchor="ctr"/>
            <a:lstStyle/>
            <a:p>
              <a:endParaRPr lang="en-US"/>
            </a:p>
          </p:txBody>
        </p:sp>
        <p:sp>
          <p:nvSpPr>
            <p:cNvPr id="40043" name="Rectangle 26"/>
            <p:cNvSpPr>
              <a:spLocks noChangeArrowheads="1"/>
            </p:cNvSpPr>
            <p:nvPr/>
          </p:nvSpPr>
          <p:spPr bwMode="auto">
            <a:xfrm>
              <a:off x="1444" y="3316"/>
              <a:ext cx="88" cy="40"/>
            </a:xfrm>
            <a:prstGeom prst="rect">
              <a:avLst/>
            </a:prstGeom>
            <a:noFill/>
            <a:ln w="12700">
              <a:solidFill>
                <a:schemeClr val="tx1"/>
              </a:solidFill>
              <a:miter lim="800000"/>
              <a:headEnd/>
              <a:tailEnd/>
            </a:ln>
          </p:spPr>
          <p:txBody>
            <a:bodyPr wrap="none" anchor="ctr"/>
            <a:lstStyle/>
            <a:p>
              <a:endParaRPr lang="en-US"/>
            </a:p>
          </p:txBody>
        </p:sp>
        <p:sp>
          <p:nvSpPr>
            <p:cNvPr id="40044" name="Rectangle 27"/>
            <p:cNvSpPr>
              <a:spLocks noChangeArrowheads="1"/>
            </p:cNvSpPr>
            <p:nvPr/>
          </p:nvSpPr>
          <p:spPr bwMode="auto">
            <a:xfrm>
              <a:off x="1588" y="3316"/>
              <a:ext cx="88" cy="40"/>
            </a:xfrm>
            <a:prstGeom prst="rect">
              <a:avLst/>
            </a:prstGeom>
            <a:noFill/>
            <a:ln w="12700">
              <a:solidFill>
                <a:schemeClr val="tx1"/>
              </a:solidFill>
              <a:miter lim="800000"/>
              <a:headEnd/>
              <a:tailEnd/>
            </a:ln>
          </p:spPr>
          <p:txBody>
            <a:bodyPr wrap="none" anchor="ctr"/>
            <a:lstStyle/>
            <a:p>
              <a:endParaRPr lang="en-US"/>
            </a:p>
          </p:txBody>
        </p:sp>
        <p:sp>
          <p:nvSpPr>
            <p:cNvPr id="40045" name="Rectangle 28"/>
            <p:cNvSpPr>
              <a:spLocks noChangeArrowheads="1"/>
            </p:cNvSpPr>
            <p:nvPr/>
          </p:nvSpPr>
          <p:spPr bwMode="auto">
            <a:xfrm>
              <a:off x="1732" y="3316"/>
              <a:ext cx="88" cy="40"/>
            </a:xfrm>
            <a:prstGeom prst="rect">
              <a:avLst/>
            </a:prstGeom>
            <a:noFill/>
            <a:ln w="12700">
              <a:solidFill>
                <a:schemeClr val="tx1"/>
              </a:solidFill>
              <a:miter lim="800000"/>
              <a:headEnd/>
              <a:tailEnd/>
            </a:ln>
          </p:spPr>
          <p:txBody>
            <a:bodyPr wrap="none" anchor="ctr"/>
            <a:lstStyle/>
            <a:p>
              <a:endParaRPr lang="en-US"/>
            </a:p>
          </p:txBody>
        </p:sp>
        <p:sp>
          <p:nvSpPr>
            <p:cNvPr id="40046" name="Rectangle 29"/>
            <p:cNvSpPr>
              <a:spLocks noChangeArrowheads="1"/>
            </p:cNvSpPr>
            <p:nvPr/>
          </p:nvSpPr>
          <p:spPr bwMode="auto">
            <a:xfrm>
              <a:off x="864" y="3264"/>
              <a:ext cx="342" cy="192"/>
            </a:xfrm>
            <a:prstGeom prst="rect">
              <a:avLst/>
            </a:prstGeom>
            <a:noFill/>
            <a:ln w="12700">
              <a:noFill/>
              <a:miter lim="800000"/>
              <a:headEnd/>
              <a:tailEnd/>
            </a:ln>
          </p:spPr>
          <p:txBody>
            <a:bodyPr lIns="90488" tIns="44450" rIns="90488" bIns="44450">
              <a:spAutoFit/>
            </a:bodyPr>
            <a:lstStyle/>
            <a:p>
              <a:pPr>
                <a:spcBef>
                  <a:spcPct val="50000"/>
                </a:spcBef>
              </a:pPr>
              <a:r>
                <a:rPr lang="en-US" sz="1400"/>
                <a:t>v1r2</a:t>
              </a:r>
            </a:p>
          </p:txBody>
        </p:sp>
        <p:sp>
          <p:nvSpPr>
            <p:cNvPr id="40047" name="Rectangle 30"/>
            <p:cNvSpPr>
              <a:spLocks noChangeArrowheads="1"/>
            </p:cNvSpPr>
            <p:nvPr/>
          </p:nvSpPr>
          <p:spPr bwMode="auto">
            <a:xfrm>
              <a:off x="772" y="3028"/>
              <a:ext cx="1192" cy="424"/>
            </a:xfrm>
            <a:prstGeom prst="rect">
              <a:avLst/>
            </a:prstGeom>
            <a:noFill/>
            <a:ln w="12700">
              <a:solidFill>
                <a:schemeClr val="tx1"/>
              </a:solidFill>
              <a:miter lim="800000"/>
              <a:headEnd/>
              <a:tailEnd/>
            </a:ln>
          </p:spPr>
          <p:txBody>
            <a:bodyPr wrap="none" anchor="ctr"/>
            <a:lstStyle/>
            <a:p>
              <a:endParaRPr lang="en-US"/>
            </a:p>
          </p:txBody>
        </p:sp>
        <p:sp>
          <p:nvSpPr>
            <p:cNvPr id="40048" name="Line 31"/>
            <p:cNvSpPr>
              <a:spLocks noChangeShapeType="1"/>
            </p:cNvSpPr>
            <p:nvPr/>
          </p:nvSpPr>
          <p:spPr bwMode="auto">
            <a:xfrm>
              <a:off x="1536" y="3216"/>
              <a:ext cx="0" cy="48"/>
            </a:xfrm>
            <a:prstGeom prst="line">
              <a:avLst/>
            </a:prstGeom>
            <a:noFill/>
            <a:ln w="12700">
              <a:solidFill>
                <a:schemeClr val="tx1"/>
              </a:solidFill>
              <a:round/>
              <a:headEnd/>
              <a:tailEnd/>
            </a:ln>
          </p:spPr>
          <p:txBody>
            <a:bodyPr/>
            <a:lstStyle/>
            <a:p>
              <a:endParaRPr lang="en-US"/>
            </a:p>
          </p:txBody>
        </p:sp>
      </p:grpSp>
      <p:grpSp>
        <p:nvGrpSpPr>
          <p:cNvPr id="39941" name="Group 47"/>
          <p:cNvGrpSpPr>
            <a:grpSpLocks/>
          </p:cNvGrpSpPr>
          <p:nvPr/>
        </p:nvGrpSpPr>
        <p:grpSpPr bwMode="auto">
          <a:xfrm>
            <a:off x="3054350" y="1911350"/>
            <a:ext cx="1892300" cy="679450"/>
            <a:chOff x="1924" y="1204"/>
            <a:chExt cx="1192" cy="428"/>
          </a:xfrm>
        </p:grpSpPr>
        <p:sp>
          <p:nvSpPr>
            <p:cNvPr id="40021" name="Rectangle 33"/>
            <p:cNvSpPr>
              <a:spLocks noChangeArrowheads="1"/>
            </p:cNvSpPr>
            <p:nvPr/>
          </p:nvSpPr>
          <p:spPr bwMode="auto">
            <a:xfrm>
              <a:off x="2404" y="1252"/>
              <a:ext cx="616" cy="136"/>
            </a:xfrm>
            <a:prstGeom prst="rect">
              <a:avLst/>
            </a:prstGeom>
            <a:noFill/>
            <a:ln w="12700">
              <a:solidFill>
                <a:schemeClr val="tx1"/>
              </a:solidFill>
              <a:miter lim="800000"/>
              <a:headEnd/>
              <a:tailEnd/>
            </a:ln>
          </p:spPr>
          <p:txBody>
            <a:bodyPr wrap="none" anchor="ctr"/>
            <a:lstStyle/>
            <a:p>
              <a:endParaRPr lang="en-US"/>
            </a:p>
          </p:txBody>
        </p:sp>
        <p:sp>
          <p:nvSpPr>
            <p:cNvPr id="40022" name="Rectangle 34"/>
            <p:cNvSpPr>
              <a:spLocks noChangeArrowheads="1"/>
            </p:cNvSpPr>
            <p:nvPr/>
          </p:nvSpPr>
          <p:spPr bwMode="auto">
            <a:xfrm>
              <a:off x="2452" y="1300"/>
              <a:ext cx="88" cy="40"/>
            </a:xfrm>
            <a:prstGeom prst="rect">
              <a:avLst/>
            </a:prstGeom>
            <a:noFill/>
            <a:ln w="12700">
              <a:solidFill>
                <a:schemeClr val="tx1"/>
              </a:solidFill>
              <a:miter lim="800000"/>
              <a:headEnd/>
              <a:tailEnd/>
            </a:ln>
          </p:spPr>
          <p:txBody>
            <a:bodyPr wrap="none" anchor="ctr"/>
            <a:lstStyle/>
            <a:p>
              <a:endParaRPr lang="en-US"/>
            </a:p>
          </p:txBody>
        </p:sp>
        <p:sp>
          <p:nvSpPr>
            <p:cNvPr id="40023" name="Rectangle 35"/>
            <p:cNvSpPr>
              <a:spLocks noChangeArrowheads="1"/>
            </p:cNvSpPr>
            <p:nvPr/>
          </p:nvSpPr>
          <p:spPr bwMode="auto">
            <a:xfrm>
              <a:off x="2596" y="1300"/>
              <a:ext cx="88" cy="40"/>
            </a:xfrm>
            <a:prstGeom prst="rect">
              <a:avLst/>
            </a:prstGeom>
            <a:noFill/>
            <a:ln w="12700">
              <a:solidFill>
                <a:schemeClr val="tx1"/>
              </a:solidFill>
              <a:miter lim="800000"/>
              <a:headEnd/>
              <a:tailEnd/>
            </a:ln>
          </p:spPr>
          <p:txBody>
            <a:bodyPr wrap="none" anchor="ctr"/>
            <a:lstStyle/>
            <a:p>
              <a:endParaRPr lang="en-US"/>
            </a:p>
          </p:txBody>
        </p:sp>
        <p:sp>
          <p:nvSpPr>
            <p:cNvPr id="40024" name="Rectangle 36"/>
            <p:cNvSpPr>
              <a:spLocks noChangeArrowheads="1"/>
            </p:cNvSpPr>
            <p:nvPr/>
          </p:nvSpPr>
          <p:spPr bwMode="auto">
            <a:xfrm>
              <a:off x="2740" y="1300"/>
              <a:ext cx="88" cy="40"/>
            </a:xfrm>
            <a:prstGeom prst="rect">
              <a:avLst/>
            </a:prstGeom>
            <a:noFill/>
            <a:ln w="12700">
              <a:solidFill>
                <a:schemeClr val="tx1"/>
              </a:solidFill>
              <a:miter lim="800000"/>
              <a:headEnd/>
              <a:tailEnd/>
            </a:ln>
          </p:spPr>
          <p:txBody>
            <a:bodyPr wrap="none" anchor="ctr"/>
            <a:lstStyle/>
            <a:p>
              <a:endParaRPr lang="en-US"/>
            </a:p>
          </p:txBody>
        </p:sp>
        <p:sp>
          <p:nvSpPr>
            <p:cNvPr id="40025" name="Rectangle 37"/>
            <p:cNvSpPr>
              <a:spLocks noChangeArrowheads="1"/>
            </p:cNvSpPr>
            <p:nvPr/>
          </p:nvSpPr>
          <p:spPr bwMode="auto">
            <a:xfrm>
              <a:off x="2884" y="1300"/>
              <a:ext cx="88" cy="40"/>
            </a:xfrm>
            <a:prstGeom prst="rect">
              <a:avLst/>
            </a:prstGeom>
            <a:noFill/>
            <a:ln w="12700">
              <a:solidFill>
                <a:schemeClr val="tx1"/>
              </a:solidFill>
              <a:miter lim="800000"/>
              <a:headEnd/>
              <a:tailEnd/>
            </a:ln>
          </p:spPr>
          <p:txBody>
            <a:bodyPr wrap="none" anchor="ctr"/>
            <a:lstStyle/>
            <a:p>
              <a:endParaRPr lang="en-US"/>
            </a:p>
          </p:txBody>
        </p:sp>
        <p:sp>
          <p:nvSpPr>
            <p:cNvPr id="40026" name="Rectangle 38"/>
            <p:cNvSpPr>
              <a:spLocks noChangeArrowheads="1"/>
            </p:cNvSpPr>
            <p:nvPr/>
          </p:nvSpPr>
          <p:spPr bwMode="auto">
            <a:xfrm>
              <a:off x="2016" y="1248"/>
              <a:ext cx="342" cy="192"/>
            </a:xfrm>
            <a:prstGeom prst="rect">
              <a:avLst/>
            </a:prstGeom>
            <a:noFill/>
            <a:ln w="12700">
              <a:noFill/>
              <a:miter lim="800000"/>
              <a:headEnd/>
              <a:tailEnd/>
            </a:ln>
          </p:spPr>
          <p:txBody>
            <a:bodyPr lIns="90488" tIns="44450" rIns="90488" bIns="44450">
              <a:spAutoFit/>
            </a:bodyPr>
            <a:lstStyle/>
            <a:p>
              <a:pPr>
                <a:spcBef>
                  <a:spcPct val="50000"/>
                </a:spcBef>
              </a:pPr>
              <a:r>
                <a:rPr lang="en-US" sz="1400"/>
                <a:t>v1r1</a:t>
              </a:r>
            </a:p>
          </p:txBody>
        </p:sp>
        <p:sp>
          <p:nvSpPr>
            <p:cNvPr id="40027" name="Rectangle 39"/>
            <p:cNvSpPr>
              <a:spLocks noChangeArrowheads="1"/>
            </p:cNvSpPr>
            <p:nvPr/>
          </p:nvSpPr>
          <p:spPr bwMode="auto">
            <a:xfrm>
              <a:off x="2404" y="1444"/>
              <a:ext cx="616" cy="136"/>
            </a:xfrm>
            <a:prstGeom prst="rect">
              <a:avLst/>
            </a:prstGeom>
            <a:noFill/>
            <a:ln w="12700">
              <a:solidFill>
                <a:schemeClr val="tx1"/>
              </a:solidFill>
              <a:miter lim="800000"/>
              <a:headEnd/>
              <a:tailEnd/>
            </a:ln>
          </p:spPr>
          <p:txBody>
            <a:bodyPr wrap="none" anchor="ctr"/>
            <a:lstStyle/>
            <a:p>
              <a:endParaRPr lang="en-US"/>
            </a:p>
          </p:txBody>
        </p:sp>
        <p:sp>
          <p:nvSpPr>
            <p:cNvPr id="40028" name="Rectangle 40"/>
            <p:cNvSpPr>
              <a:spLocks noChangeArrowheads="1"/>
            </p:cNvSpPr>
            <p:nvPr/>
          </p:nvSpPr>
          <p:spPr bwMode="auto">
            <a:xfrm>
              <a:off x="2452" y="1492"/>
              <a:ext cx="88" cy="40"/>
            </a:xfrm>
            <a:prstGeom prst="rect">
              <a:avLst/>
            </a:prstGeom>
            <a:noFill/>
            <a:ln w="12700">
              <a:solidFill>
                <a:schemeClr val="tx1"/>
              </a:solidFill>
              <a:miter lim="800000"/>
              <a:headEnd/>
              <a:tailEnd/>
            </a:ln>
          </p:spPr>
          <p:txBody>
            <a:bodyPr wrap="none" anchor="ctr"/>
            <a:lstStyle/>
            <a:p>
              <a:endParaRPr lang="en-US"/>
            </a:p>
          </p:txBody>
        </p:sp>
        <p:sp>
          <p:nvSpPr>
            <p:cNvPr id="40029" name="Rectangle 41"/>
            <p:cNvSpPr>
              <a:spLocks noChangeArrowheads="1"/>
            </p:cNvSpPr>
            <p:nvPr/>
          </p:nvSpPr>
          <p:spPr bwMode="auto">
            <a:xfrm>
              <a:off x="2596" y="1492"/>
              <a:ext cx="88" cy="40"/>
            </a:xfrm>
            <a:prstGeom prst="rect">
              <a:avLst/>
            </a:prstGeom>
            <a:noFill/>
            <a:ln w="12700">
              <a:solidFill>
                <a:schemeClr val="tx1"/>
              </a:solidFill>
              <a:miter lim="800000"/>
              <a:headEnd/>
              <a:tailEnd/>
            </a:ln>
          </p:spPr>
          <p:txBody>
            <a:bodyPr wrap="none" anchor="ctr"/>
            <a:lstStyle/>
            <a:p>
              <a:endParaRPr lang="en-US"/>
            </a:p>
          </p:txBody>
        </p:sp>
        <p:sp>
          <p:nvSpPr>
            <p:cNvPr id="40030" name="Rectangle 42"/>
            <p:cNvSpPr>
              <a:spLocks noChangeArrowheads="1"/>
            </p:cNvSpPr>
            <p:nvPr/>
          </p:nvSpPr>
          <p:spPr bwMode="auto">
            <a:xfrm>
              <a:off x="2740" y="1492"/>
              <a:ext cx="88" cy="40"/>
            </a:xfrm>
            <a:prstGeom prst="rect">
              <a:avLst/>
            </a:prstGeom>
            <a:noFill/>
            <a:ln w="12700">
              <a:solidFill>
                <a:schemeClr val="tx1"/>
              </a:solidFill>
              <a:miter lim="800000"/>
              <a:headEnd/>
              <a:tailEnd/>
            </a:ln>
          </p:spPr>
          <p:txBody>
            <a:bodyPr wrap="none" anchor="ctr"/>
            <a:lstStyle/>
            <a:p>
              <a:endParaRPr lang="en-US"/>
            </a:p>
          </p:txBody>
        </p:sp>
        <p:sp>
          <p:nvSpPr>
            <p:cNvPr id="40031" name="Rectangle 43"/>
            <p:cNvSpPr>
              <a:spLocks noChangeArrowheads="1"/>
            </p:cNvSpPr>
            <p:nvPr/>
          </p:nvSpPr>
          <p:spPr bwMode="auto">
            <a:xfrm>
              <a:off x="2884" y="1492"/>
              <a:ext cx="88" cy="40"/>
            </a:xfrm>
            <a:prstGeom prst="rect">
              <a:avLst/>
            </a:prstGeom>
            <a:noFill/>
            <a:ln w="12700">
              <a:solidFill>
                <a:schemeClr val="tx1"/>
              </a:solidFill>
              <a:miter lim="800000"/>
              <a:headEnd/>
              <a:tailEnd/>
            </a:ln>
          </p:spPr>
          <p:txBody>
            <a:bodyPr wrap="none" anchor="ctr"/>
            <a:lstStyle/>
            <a:p>
              <a:endParaRPr lang="en-US"/>
            </a:p>
          </p:txBody>
        </p:sp>
        <p:sp>
          <p:nvSpPr>
            <p:cNvPr id="40032" name="Rectangle 44"/>
            <p:cNvSpPr>
              <a:spLocks noChangeArrowheads="1"/>
            </p:cNvSpPr>
            <p:nvPr/>
          </p:nvSpPr>
          <p:spPr bwMode="auto">
            <a:xfrm>
              <a:off x="2016" y="1440"/>
              <a:ext cx="342" cy="192"/>
            </a:xfrm>
            <a:prstGeom prst="rect">
              <a:avLst/>
            </a:prstGeom>
            <a:noFill/>
            <a:ln w="12700">
              <a:noFill/>
              <a:miter lim="800000"/>
              <a:headEnd/>
              <a:tailEnd/>
            </a:ln>
          </p:spPr>
          <p:txBody>
            <a:bodyPr lIns="90488" tIns="44450" rIns="90488" bIns="44450">
              <a:spAutoFit/>
            </a:bodyPr>
            <a:lstStyle/>
            <a:p>
              <a:pPr>
                <a:spcBef>
                  <a:spcPct val="50000"/>
                </a:spcBef>
              </a:pPr>
              <a:r>
                <a:rPr lang="en-US" sz="1400"/>
                <a:t>v1r2</a:t>
              </a:r>
            </a:p>
          </p:txBody>
        </p:sp>
        <p:sp>
          <p:nvSpPr>
            <p:cNvPr id="40033" name="Rectangle 45"/>
            <p:cNvSpPr>
              <a:spLocks noChangeArrowheads="1"/>
            </p:cNvSpPr>
            <p:nvPr/>
          </p:nvSpPr>
          <p:spPr bwMode="auto">
            <a:xfrm>
              <a:off x="1924" y="1204"/>
              <a:ext cx="1192" cy="424"/>
            </a:xfrm>
            <a:prstGeom prst="rect">
              <a:avLst/>
            </a:prstGeom>
            <a:noFill/>
            <a:ln w="12700">
              <a:solidFill>
                <a:schemeClr val="tx1"/>
              </a:solidFill>
              <a:miter lim="800000"/>
              <a:headEnd/>
              <a:tailEnd/>
            </a:ln>
          </p:spPr>
          <p:txBody>
            <a:bodyPr wrap="none" anchor="ctr"/>
            <a:lstStyle/>
            <a:p>
              <a:endParaRPr lang="en-US"/>
            </a:p>
          </p:txBody>
        </p:sp>
        <p:sp>
          <p:nvSpPr>
            <p:cNvPr id="40034" name="Line 46"/>
            <p:cNvSpPr>
              <a:spLocks noChangeShapeType="1"/>
            </p:cNvSpPr>
            <p:nvPr/>
          </p:nvSpPr>
          <p:spPr bwMode="auto">
            <a:xfrm>
              <a:off x="2688" y="1392"/>
              <a:ext cx="0" cy="48"/>
            </a:xfrm>
            <a:prstGeom prst="line">
              <a:avLst/>
            </a:prstGeom>
            <a:noFill/>
            <a:ln w="12700">
              <a:solidFill>
                <a:schemeClr val="tx1"/>
              </a:solidFill>
              <a:round/>
              <a:headEnd/>
              <a:tailEnd/>
            </a:ln>
          </p:spPr>
          <p:txBody>
            <a:bodyPr/>
            <a:lstStyle/>
            <a:p>
              <a:endParaRPr lang="en-US"/>
            </a:p>
          </p:txBody>
        </p:sp>
      </p:grpSp>
      <p:grpSp>
        <p:nvGrpSpPr>
          <p:cNvPr id="39942" name="Group 55"/>
          <p:cNvGrpSpPr>
            <a:grpSpLocks/>
          </p:cNvGrpSpPr>
          <p:nvPr/>
        </p:nvGrpSpPr>
        <p:grpSpPr bwMode="auto">
          <a:xfrm>
            <a:off x="6407150" y="2292350"/>
            <a:ext cx="1892300" cy="374650"/>
            <a:chOff x="4036" y="1444"/>
            <a:chExt cx="1192" cy="236"/>
          </a:xfrm>
        </p:grpSpPr>
        <p:sp>
          <p:nvSpPr>
            <p:cNvPr id="40014" name="Rectangle 48"/>
            <p:cNvSpPr>
              <a:spLocks noChangeArrowheads="1"/>
            </p:cNvSpPr>
            <p:nvPr/>
          </p:nvSpPr>
          <p:spPr bwMode="auto">
            <a:xfrm>
              <a:off x="4516" y="1492"/>
              <a:ext cx="616" cy="136"/>
            </a:xfrm>
            <a:prstGeom prst="rect">
              <a:avLst/>
            </a:prstGeom>
            <a:noFill/>
            <a:ln w="12700">
              <a:solidFill>
                <a:schemeClr val="tx1"/>
              </a:solidFill>
              <a:miter lim="800000"/>
              <a:headEnd/>
              <a:tailEnd/>
            </a:ln>
          </p:spPr>
          <p:txBody>
            <a:bodyPr wrap="none" anchor="ctr"/>
            <a:lstStyle/>
            <a:p>
              <a:endParaRPr lang="en-US"/>
            </a:p>
          </p:txBody>
        </p:sp>
        <p:sp>
          <p:nvSpPr>
            <p:cNvPr id="40015" name="Rectangle 49"/>
            <p:cNvSpPr>
              <a:spLocks noChangeArrowheads="1"/>
            </p:cNvSpPr>
            <p:nvPr/>
          </p:nvSpPr>
          <p:spPr bwMode="auto">
            <a:xfrm>
              <a:off x="4564" y="1540"/>
              <a:ext cx="88" cy="40"/>
            </a:xfrm>
            <a:prstGeom prst="rect">
              <a:avLst/>
            </a:prstGeom>
            <a:noFill/>
            <a:ln w="12700">
              <a:solidFill>
                <a:schemeClr val="tx1"/>
              </a:solidFill>
              <a:miter lim="800000"/>
              <a:headEnd/>
              <a:tailEnd/>
            </a:ln>
          </p:spPr>
          <p:txBody>
            <a:bodyPr wrap="none" anchor="ctr"/>
            <a:lstStyle/>
            <a:p>
              <a:endParaRPr lang="en-US"/>
            </a:p>
          </p:txBody>
        </p:sp>
        <p:sp>
          <p:nvSpPr>
            <p:cNvPr id="40016" name="Rectangle 50"/>
            <p:cNvSpPr>
              <a:spLocks noChangeArrowheads="1"/>
            </p:cNvSpPr>
            <p:nvPr/>
          </p:nvSpPr>
          <p:spPr bwMode="auto">
            <a:xfrm>
              <a:off x="4708" y="1540"/>
              <a:ext cx="88" cy="40"/>
            </a:xfrm>
            <a:prstGeom prst="rect">
              <a:avLst/>
            </a:prstGeom>
            <a:noFill/>
            <a:ln w="12700">
              <a:solidFill>
                <a:schemeClr val="tx1"/>
              </a:solidFill>
              <a:miter lim="800000"/>
              <a:headEnd/>
              <a:tailEnd/>
            </a:ln>
          </p:spPr>
          <p:txBody>
            <a:bodyPr wrap="none" anchor="ctr"/>
            <a:lstStyle/>
            <a:p>
              <a:endParaRPr lang="en-US"/>
            </a:p>
          </p:txBody>
        </p:sp>
        <p:sp>
          <p:nvSpPr>
            <p:cNvPr id="40017" name="Rectangle 51"/>
            <p:cNvSpPr>
              <a:spLocks noChangeArrowheads="1"/>
            </p:cNvSpPr>
            <p:nvPr/>
          </p:nvSpPr>
          <p:spPr bwMode="auto">
            <a:xfrm>
              <a:off x="4852" y="1540"/>
              <a:ext cx="88" cy="40"/>
            </a:xfrm>
            <a:prstGeom prst="rect">
              <a:avLst/>
            </a:prstGeom>
            <a:noFill/>
            <a:ln w="12700">
              <a:solidFill>
                <a:schemeClr val="tx1"/>
              </a:solidFill>
              <a:miter lim="800000"/>
              <a:headEnd/>
              <a:tailEnd/>
            </a:ln>
          </p:spPr>
          <p:txBody>
            <a:bodyPr wrap="none" anchor="ctr"/>
            <a:lstStyle/>
            <a:p>
              <a:endParaRPr lang="en-US"/>
            </a:p>
          </p:txBody>
        </p:sp>
        <p:sp>
          <p:nvSpPr>
            <p:cNvPr id="40018" name="Rectangle 52"/>
            <p:cNvSpPr>
              <a:spLocks noChangeArrowheads="1"/>
            </p:cNvSpPr>
            <p:nvPr/>
          </p:nvSpPr>
          <p:spPr bwMode="auto">
            <a:xfrm>
              <a:off x="4996" y="1540"/>
              <a:ext cx="88" cy="40"/>
            </a:xfrm>
            <a:prstGeom prst="rect">
              <a:avLst/>
            </a:prstGeom>
            <a:noFill/>
            <a:ln w="12700">
              <a:solidFill>
                <a:schemeClr val="tx1"/>
              </a:solidFill>
              <a:miter lim="800000"/>
              <a:headEnd/>
              <a:tailEnd/>
            </a:ln>
          </p:spPr>
          <p:txBody>
            <a:bodyPr wrap="none" anchor="ctr"/>
            <a:lstStyle/>
            <a:p>
              <a:endParaRPr lang="en-US"/>
            </a:p>
          </p:txBody>
        </p:sp>
        <p:sp>
          <p:nvSpPr>
            <p:cNvPr id="40019" name="Rectangle 53"/>
            <p:cNvSpPr>
              <a:spLocks noChangeArrowheads="1"/>
            </p:cNvSpPr>
            <p:nvPr/>
          </p:nvSpPr>
          <p:spPr bwMode="auto">
            <a:xfrm>
              <a:off x="4128" y="1488"/>
              <a:ext cx="342" cy="192"/>
            </a:xfrm>
            <a:prstGeom prst="rect">
              <a:avLst/>
            </a:prstGeom>
            <a:noFill/>
            <a:ln w="12700">
              <a:noFill/>
              <a:miter lim="800000"/>
              <a:headEnd/>
              <a:tailEnd/>
            </a:ln>
          </p:spPr>
          <p:txBody>
            <a:bodyPr lIns="90488" tIns="44450" rIns="90488" bIns="44450">
              <a:spAutoFit/>
            </a:bodyPr>
            <a:lstStyle/>
            <a:p>
              <a:pPr>
                <a:spcBef>
                  <a:spcPct val="50000"/>
                </a:spcBef>
              </a:pPr>
              <a:r>
                <a:rPr lang="en-US" sz="1400"/>
                <a:t>v1r1</a:t>
              </a:r>
            </a:p>
          </p:txBody>
        </p:sp>
        <p:sp>
          <p:nvSpPr>
            <p:cNvPr id="40020" name="Rectangle 54"/>
            <p:cNvSpPr>
              <a:spLocks noChangeArrowheads="1"/>
            </p:cNvSpPr>
            <p:nvPr/>
          </p:nvSpPr>
          <p:spPr bwMode="auto">
            <a:xfrm>
              <a:off x="4036" y="1444"/>
              <a:ext cx="1192" cy="232"/>
            </a:xfrm>
            <a:prstGeom prst="rect">
              <a:avLst/>
            </a:prstGeom>
            <a:noFill/>
            <a:ln w="12700">
              <a:solidFill>
                <a:schemeClr val="tx1"/>
              </a:solidFill>
              <a:miter lim="800000"/>
              <a:headEnd/>
              <a:tailEnd/>
            </a:ln>
          </p:spPr>
          <p:txBody>
            <a:bodyPr wrap="none" anchor="ctr"/>
            <a:lstStyle/>
            <a:p>
              <a:endParaRPr lang="en-US"/>
            </a:p>
          </p:txBody>
        </p:sp>
      </p:grpSp>
      <p:grpSp>
        <p:nvGrpSpPr>
          <p:cNvPr id="39943" name="Group 63"/>
          <p:cNvGrpSpPr>
            <a:grpSpLocks/>
          </p:cNvGrpSpPr>
          <p:nvPr/>
        </p:nvGrpSpPr>
        <p:grpSpPr bwMode="auto">
          <a:xfrm>
            <a:off x="3130550" y="6026150"/>
            <a:ext cx="1892300" cy="374650"/>
            <a:chOff x="1924" y="3940"/>
            <a:chExt cx="1192" cy="236"/>
          </a:xfrm>
        </p:grpSpPr>
        <p:sp>
          <p:nvSpPr>
            <p:cNvPr id="40007" name="Rectangle 56"/>
            <p:cNvSpPr>
              <a:spLocks noChangeArrowheads="1"/>
            </p:cNvSpPr>
            <p:nvPr/>
          </p:nvSpPr>
          <p:spPr bwMode="auto">
            <a:xfrm>
              <a:off x="2404" y="3988"/>
              <a:ext cx="616" cy="136"/>
            </a:xfrm>
            <a:prstGeom prst="rect">
              <a:avLst/>
            </a:prstGeom>
            <a:noFill/>
            <a:ln w="12700">
              <a:solidFill>
                <a:schemeClr val="tx1"/>
              </a:solidFill>
              <a:miter lim="800000"/>
              <a:headEnd/>
              <a:tailEnd/>
            </a:ln>
          </p:spPr>
          <p:txBody>
            <a:bodyPr wrap="none" anchor="ctr"/>
            <a:lstStyle/>
            <a:p>
              <a:endParaRPr lang="en-US"/>
            </a:p>
          </p:txBody>
        </p:sp>
        <p:sp>
          <p:nvSpPr>
            <p:cNvPr id="40008" name="Rectangle 57"/>
            <p:cNvSpPr>
              <a:spLocks noChangeArrowheads="1"/>
            </p:cNvSpPr>
            <p:nvPr/>
          </p:nvSpPr>
          <p:spPr bwMode="auto">
            <a:xfrm>
              <a:off x="2452" y="4036"/>
              <a:ext cx="88" cy="40"/>
            </a:xfrm>
            <a:prstGeom prst="rect">
              <a:avLst/>
            </a:prstGeom>
            <a:noFill/>
            <a:ln w="12700">
              <a:solidFill>
                <a:schemeClr val="tx1"/>
              </a:solidFill>
              <a:miter lim="800000"/>
              <a:headEnd/>
              <a:tailEnd/>
            </a:ln>
          </p:spPr>
          <p:txBody>
            <a:bodyPr wrap="none" anchor="ctr"/>
            <a:lstStyle/>
            <a:p>
              <a:endParaRPr lang="en-US"/>
            </a:p>
          </p:txBody>
        </p:sp>
        <p:sp>
          <p:nvSpPr>
            <p:cNvPr id="40009" name="Rectangle 58"/>
            <p:cNvSpPr>
              <a:spLocks noChangeArrowheads="1"/>
            </p:cNvSpPr>
            <p:nvPr/>
          </p:nvSpPr>
          <p:spPr bwMode="auto">
            <a:xfrm>
              <a:off x="2596" y="4036"/>
              <a:ext cx="88" cy="40"/>
            </a:xfrm>
            <a:prstGeom prst="rect">
              <a:avLst/>
            </a:prstGeom>
            <a:noFill/>
            <a:ln w="12700">
              <a:solidFill>
                <a:schemeClr val="tx1"/>
              </a:solidFill>
              <a:miter lim="800000"/>
              <a:headEnd/>
              <a:tailEnd/>
            </a:ln>
          </p:spPr>
          <p:txBody>
            <a:bodyPr wrap="none" anchor="ctr"/>
            <a:lstStyle/>
            <a:p>
              <a:endParaRPr lang="en-US"/>
            </a:p>
          </p:txBody>
        </p:sp>
        <p:sp>
          <p:nvSpPr>
            <p:cNvPr id="40010" name="Rectangle 59"/>
            <p:cNvSpPr>
              <a:spLocks noChangeArrowheads="1"/>
            </p:cNvSpPr>
            <p:nvPr/>
          </p:nvSpPr>
          <p:spPr bwMode="auto">
            <a:xfrm>
              <a:off x="2740" y="4036"/>
              <a:ext cx="88" cy="40"/>
            </a:xfrm>
            <a:prstGeom prst="rect">
              <a:avLst/>
            </a:prstGeom>
            <a:noFill/>
            <a:ln w="12700">
              <a:solidFill>
                <a:schemeClr val="tx1"/>
              </a:solidFill>
              <a:miter lim="800000"/>
              <a:headEnd/>
              <a:tailEnd/>
            </a:ln>
          </p:spPr>
          <p:txBody>
            <a:bodyPr wrap="none" anchor="ctr"/>
            <a:lstStyle/>
            <a:p>
              <a:endParaRPr lang="en-US"/>
            </a:p>
          </p:txBody>
        </p:sp>
        <p:sp>
          <p:nvSpPr>
            <p:cNvPr id="40011" name="Rectangle 60"/>
            <p:cNvSpPr>
              <a:spLocks noChangeArrowheads="1"/>
            </p:cNvSpPr>
            <p:nvPr/>
          </p:nvSpPr>
          <p:spPr bwMode="auto">
            <a:xfrm>
              <a:off x="2884" y="4036"/>
              <a:ext cx="88" cy="40"/>
            </a:xfrm>
            <a:prstGeom prst="rect">
              <a:avLst/>
            </a:prstGeom>
            <a:noFill/>
            <a:ln w="12700">
              <a:solidFill>
                <a:schemeClr val="tx1"/>
              </a:solidFill>
              <a:miter lim="800000"/>
              <a:headEnd/>
              <a:tailEnd/>
            </a:ln>
          </p:spPr>
          <p:txBody>
            <a:bodyPr wrap="none" anchor="ctr"/>
            <a:lstStyle/>
            <a:p>
              <a:endParaRPr lang="en-US"/>
            </a:p>
          </p:txBody>
        </p:sp>
        <p:sp>
          <p:nvSpPr>
            <p:cNvPr id="40012" name="Rectangle 61"/>
            <p:cNvSpPr>
              <a:spLocks noChangeArrowheads="1"/>
            </p:cNvSpPr>
            <p:nvPr/>
          </p:nvSpPr>
          <p:spPr bwMode="auto">
            <a:xfrm>
              <a:off x="2016" y="3984"/>
              <a:ext cx="342" cy="192"/>
            </a:xfrm>
            <a:prstGeom prst="rect">
              <a:avLst/>
            </a:prstGeom>
            <a:noFill/>
            <a:ln w="12700">
              <a:noFill/>
              <a:miter lim="800000"/>
              <a:headEnd/>
              <a:tailEnd/>
            </a:ln>
          </p:spPr>
          <p:txBody>
            <a:bodyPr lIns="90488" tIns="44450" rIns="90488" bIns="44450">
              <a:spAutoFit/>
            </a:bodyPr>
            <a:lstStyle/>
            <a:p>
              <a:pPr>
                <a:spcBef>
                  <a:spcPct val="50000"/>
                </a:spcBef>
              </a:pPr>
              <a:r>
                <a:rPr lang="en-US" sz="1400"/>
                <a:t>v1r1</a:t>
              </a:r>
            </a:p>
          </p:txBody>
        </p:sp>
        <p:sp>
          <p:nvSpPr>
            <p:cNvPr id="40013" name="Rectangle 62"/>
            <p:cNvSpPr>
              <a:spLocks noChangeArrowheads="1"/>
            </p:cNvSpPr>
            <p:nvPr/>
          </p:nvSpPr>
          <p:spPr bwMode="auto">
            <a:xfrm>
              <a:off x="1924" y="3940"/>
              <a:ext cx="1192" cy="232"/>
            </a:xfrm>
            <a:prstGeom prst="rect">
              <a:avLst/>
            </a:prstGeom>
            <a:noFill/>
            <a:ln w="12700">
              <a:solidFill>
                <a:schemeClr val="tx1"/>
              </a:solidFill>
              <a:miter lim="800000"/>
              <a:headEnd/>
              <a:tailEnd/>
            </a:ln>
          </p:spPr>
          <p:txBody>
            <a:bodyPr wrap="none" anchor="ctr"/>
            <a:lstStyle/>
            <a:p>
              <a:endParaRPr lang="en-US"/>
            </a:p>
          </p:txBody>
        </p:sp>
      </p:grpSp>
      <p:grpSp>
        <p:nvGrpSpPr>
          <p:cNvPr id="39944" name="Group 85"/>
          <p:cNvGrpSpPr>
            <a:grpSpLocks/>
          </p:cNvGrpSpPr>
          <p:nvPr/>
        </p:nvGrpSpPr>
        <p:grpSpPr bwMode="auto">
          <a:xfrm>
            <a:off x="1377950" y="2978150"/>
            <a:ext cx="1892300" cy="984250"/>
            <a:chOff x="820" y="2020"/>
            <a:chExt cx="1192" cy="620"/>
          </a:xfrm>
        </p:grpSpPr>
        <p:sp>
          <p:nvSpPr>
            <p:cNvPr id="39986" name="Rectangle 64"/>
            <p:cNvSpPr>
              <a:spLocks noChangeArrowheads="1"/>
            </p:cNvSpPr>
            <p:nvPr/>
          </p:nvSpPr>
          <p:spPr bwMode="auto">
            <a:xfrm>
              <a:off x="1300" y="2068"/>
              <a:ext cx="616" cy="136"/>
            </a:xfrm>
            <a:prstGeom prst="rect">
              <a:avLst/>
            </a:prstGeom>
            <a:noFill/>
            <a:ln w="12700">
              <a:solidFill>
                <a:schemeClr val="tx1"/>
              </a:solidFill>
              <a:miter lim="800000"/>
              <a:headEnd/>
              <a:tailEnd/>
            </a:ln>
          </p:spPr>
          <p:txBody>
            <a:bodyPr wrap="none" anchor="ctr"/>
            <a:lstStyle/>
            <a:p>
              <a:endParaRPr lang="en-US"/>
            </a:p>
          </p:txBody>
        </p:sp>
        <p:sp>
          <p:nvSpPr>
            <p:cNvPr id="39987" name="Rectangle 65"/>
            <p:cNvSpPr>
              <a:spLocks noChangeArrowheads="1"/>
            </p:cNvSpPr>
            <p:nvPr/>
          </p:nvSpPr>
          <p:spPr bwMode="auto">
            <a:xfrm>
              <a:off x="1348" y="2116"/>
              <a:ext cx="88" cy="40"/>
            </a:xfrm>
            <a:prstGeom prst="rect">
              <a:avLst/>
            </a:prstGeom>
            <a:noFill/>
            <a:ln w="12700">
              <a:solidFill>
                <a:schemeClr val="tx1"/>
              </a:solidFill>
              <a:miter lim="800000"/>
              <a:headEnd/>
              <a:tailEnd/>
            </a:ln>
          </p:spPr>
          <p:txBody>
            <a:bodyPr wrap="none" anchor="ctr"/>
            <a:lstStyle/>
            <a:p>
              <a:endParaRPr lang="en-US"/>
            </a:p>
          </p:txBody>
        </p:sp>
        <p:sp>
          <p:nvSpPr>
            <p:cNvPr id="39988" name="Rectangle 66"/>
            <p:cNvSpPr>
              <a:spLocks noChangeArrowheads="1"/>
            </p:cNvSpPr>
            <p:nvPr/>
          </p:nvSpPr>
          <p:spPr bwMode="auto">
            <a:xfrm>
              <a:off x="1492" y="2116"/>
              <a:ext cx="88" cy="40"/>
            </a:xfrm>
            <a:prstGeom prst="rect">
              <a:avLst/>
            </a:prstGeom>
            <a:noFill/>
            <a:ln w="12700">
              <a:solidFill>
                <a:schemeClr val="tx1"/>
              </a:solidFill>
              <a:miter lim="800000"/>
              <a:headEnd/>
              <a:tailEnd/>
            </a:ln>
          </p:spPr>
          <p:txBody>
            <a:bodyPr wrap="none" anchor="ctr"/>
            <a:lstStyle/>
            <a:p>
              <a:endParaRPr lang="en-US"/>
            </a:p>
          </p:txBody>
        </p:sp>
        <p:sp>
          <p:nvSpPr>
            <p:cNvPr id="39989" name="Rectangle 67"/>
            <p:cNvSpPr>
              <a:spLocks noChangeArrowheads="1"/>
            </p:cNvSpPr>
            <p:nvPr/>
          </p:nvSpPr>
          <p:spPr bwMode="auto">
            <a:xfrm>
              <a:off x="1636" y="2116"/>
              <a:ext cx="88" cy="40"/>
            </a:xfrm>
            <a:prstGeom prst="rect">
              <a:avLst/>
            </a:prstGeom>
            <a:noFill/>
            <a:ln w="12700">
              <a:solidFill>
                <a:schemeClr val="tx1"/>
              </a:solidFill>
              <a:miter lim="800000"/>
              <a:headEnd/>
              <a:tailEnd/>
            </a:ln>
          </p:spPr>
          <p:txBody>
            <a:bodyPr wrap="none" anchor="ctr"/>
            <a:lstStyle/>
            <a:p>
              <a:endParaRPr lang="en-US"/>
            </a:p>
          </p:txBody>
        </p:sp>
        <p:sp>
          <p:nvSpPr>
            <p:cNvPr id="39990" name="Rectangle 68"/>
            <p:cNvSpPr>
              <a:spLocks noChangeArrowheads="1"/>
            </p:cNvSpPr>
            <p:nvPr/>
          </p:nvSpPr>
          <p:spPr bwMode="auto">
            <a:xfrm>
              <a:off x="1780" y="2116"/>
              <a:ext cx="88" cy="40"/>
            </a:xfrm>
            <a:prstGeom prst="rect">
              <a:avLst/>
            </a:prstGeom>
            <a:noFill/>
            <a:ln w="12700">
              <a:solidFill>
                <a:schemeClr val="tx1"/>
              </a:solidFill>
              <a:miter lim="800000"/>
              <a:headEnd/>
              <a:tailEnd/>
            </a:ln>
          </p:spPr>
          <p:txBody>
            <a:bodyPr wrap="none" anchor="ctr"/>
            <a:lstStyle/>
            <a:p>
              <a:endParaRPr lang="en-US"/>
            </a:p>
          </p:txBody>
        </p:sp>
        <p:sp>
          <p:nvSpPr>
            <p:cNvPr id="39991" name="Rectangle 69"/>
            <p:cNvSpPr>
              <a:spLocks noChangeArrowheads="1"/>
            </p:cNvSpPr>
            <p:nvPr/>
          </p:nvSpPr>
          <p:spPr bwMode="auto">
            <a:xfrm>
              <a:off x="912" y="2064"/>
              <a:ext cx="342" cy="192"/>
            </a:xfrm>
            <a:prstGeom prst="rect">
              <a:avLst/>
            </a:prstGeom>
            <a:noFill/>
            <a:ln w="12700">
              <a:noFill/>
              <a:miter lim="800000"/>
              <a:headEnd/>
              <a:tailEnd/>
            </a:ln>
          </p:spPr>
          <p:txBody>
            <a:bodyPr lIns="90488" tIns="44450" rIns="90488" bIns="44450">
              <a:spAutoFit/>
            </a:bodyPr>
            <a:lstStyle/>
            <a:p>
              <a:pPr>
                <a:spcBef>
                  <a:spcPct val="50000"/>
                </a:spcBef>
              </a:pPr>
              <a:r>
                <a:rPr lang="en-US" sz="1400"/>
                <a:t>v1r1</a:t>
              </a:r>
            </a:p>
          </p:txBody>
        </p:sp>
        <p:sp>
          <p:nvSpPr>
            <p:cNvPr id="39992" name="Rectangle 70"/>
            <p:cNvSpPr>
              <a:spLocks noChangeArrowheads="1"/>
            </p:cNvSpPr>
            <p:nvPr/>
          </p:nvSpPr>
          <p:spPr bwMode="auto">
            <a:xfrm>
              <a:off x="1300" y="2260"/>
              <a:ext cx="616" cy="136"/>
            </a:xfrm>
            <a:prstGeom prst="rect">
              <a:avLst/>
            </a:prstGeom>
            <a:noFill/>
            <a:ln w="12700">
              <a:solidFill>
                <a:schemeClr val="tx1"/>
              </a:solidFill>
              <a:miter lim="800000"/>
              <a:headEnd/>
              <a:tailEnd/>
            </a:ln>
          </p:spPr>
          <p:txBody>
            <a:bodyPr wrap="none" anchor="ctr"/>
            <a:lstStyle/>
            <a:p>
              <a:endParaRPr lang="en-US"/>
            </a:p>
          </p:txBody>
        </p:sp>
        <p:sp>
          <p:nvSpPr>
            <p:cNvPr id="39993" name="Rectangle 71"/>
            <p:cNvSpPr>
              <a:spLocks noChangeArrowheads="1"/>
            </p:cNvSpPr>
            <p:nvPr/>
          </p:nvSpPr>
          <p:spPr bwMode="auto">
            <a:xfrm>
              <a:off x="1348" y="2308"/>
              <a:ext cx="88" cy="40"/>
            </a:xfrm>
            <a:prstGeom prst="rect">
              <a:avLst/>
            </a:prstGeom>
            <a:noFill/>
            <a:ln w="12700">
              <a:solidFill>
                <a:schemeClr val="tx1"/>
              </a:solidFill>
              <a:miter lim="800000"/>
              <a:headEnd/>
              <a:tailEnd/>
            </a:ln>
          </p:spPr>
          <p:txBody>
            <a:bodyPr wrap="none" anchor="ctr"/>
            <a:lstStyle/>
            <a:p>
              <a:endParaRPr lang="en-US"/>
            </a:p>
          </p:txBody>
        </p:sp>
        <p:sp>
          <p:nvSpPr>
            <p:cNvPr id="39994" name="Rectangle 72"/>
            <p:cNvSpPr>
              <a:spLocks noChangeArrowheads="1"/>
            </p:cNvSpPr>
            <p:nvPr/>
          </p:nvSpPr>
          <p:spPr bwMode="auto">
            <a:xfrm>
              <a:off x="1492" y="2308"/>
              <a:ext cx="88" cy="40"/>
            </a:xfrm>
            <a:prstGeom prst="rect">
              <a:avLst/>
            </a:prstGeom>
            <a:noFill/>
            <a:ln w="12700">
              <a:solidFill>
                <a:schemeClr val="tx1"/>
              </a:solidFill>
              <a:miter lim="800000"/>
              <a:headEnd/>
              <a:tailEnd/>
            </a:ln>
          </p:spPr>
          <p:txBody>
            <a:bodyPr wrap="none" anchor="ctr"/>
            <a:lstStyle/>
            <a:p>
              <a:endParaRPr lang="en-US"/>
            </a:p>
          </p:txBody>
        </p:sp>
        <p:sp>
          <p:nvSpPr>
            <p:cNvPr id="39995" name="Rectangle 73"/>
            <p:cNvSpPr>
              <a:spLocks noChangeArrowheads="1"/>
            </p:cNvSpPr>
            <p:nvPr/>
          </p:nvSpPr>
          <p:spPr bwMode="auto">
            <a:xfrm>
              <a:off x="1636" y="2308"/>
              <a:ext cx="88" cy="40"/>
            </a:xfrm>
            <a:prstGeom prst="rect">
              <a:avLst/>
            </a:prstGeom>
            <a:noFill/>
            <a:ln w="12700">
              <a:solidFill>
                <a:schemeClr val="tx1"/>
              </a:solidFill>
              <a:miter lim="800000"/>
              <a:headEnd/>
              <a:tailEnd/>
            </a:ln>
          </p:spPr>
          <p:txBody>
            <a:bodyPr wrap="none" anchor="ctr"/>
            <a:lstStyle/>
            <a:p>
              <a:endParaRPr lang="en-US"/>
            </a:p>
          </p:txBody>
        </p:sp>
        <p:sp>
          <p:nvSpPr>
            <p:cNvPr id="39996" name="Rectangle 74"/>
            <p:cNvSpPr>
              <a:spLocks noChangeArrowheads="1"/>
            </p:cNvSpPr>
            <p:nvPr/>
          </p:nvSpPr>
          <p:spPr bwMode="auto">
            <a:xfrm>
              <a:off x="1780" y="2308"/>
              <a:ext cx="88" cy="40"/>
            </a:xfrm>
            <a:prstGeom prst="rect">
              <a:avLst/>
            </a:prstGeom>
            <a:noFill/>
            <a:ln w="12700">
              <a:solidFill>
                <a:schemeClr val="tx1"/>
              </a:solidFill>
              <a:miter lim="800000"/>
              <a:headEnd/>
              <a:tailEnd/>
            </a:ln>
          </p:spPr>
          <p:txBody>
            <a:bodyPr wrap="none" anchor="ctr"/>
            <a:lstStyle/>
            <a:p>
              <a:endParaRPr lang="en-US"/>
            </a:p>
          </p:txBody>
        </p:sp>
        <p:sp>
          <p:nvSpPr>
            <p:cNvPr id="39997" name="Rectangle 75"/>
            <p:cNvSpPr>
              <a:spLocks noChangeArrowheads="1"/>
            </p:cNvSpPr>
            <p:nvPr/>
          </p:nvSpPr>
          <p:spPr bwMode="auto">
            <a:xfrm>
              <a:off x="912" y="2256"/>
              <a:ext cx="342" cy="192"/>
            </a:xfrm>
            <a:prstGeom prst="rect">
              <a:avLst/>
            </a:prstGeom>
            <a:noFill/>
            <a:ln w="12700">
              <a:noFill/>
              <a:miter lim="800000"/>
              <a:headEnd/>
              <a:tailEnd/>
            </a:ln>
          </p:spPr>
          <p:txBody>
            <a:bodyPr lIns="90488" tIns="44450" rIns="90488" bIns="44450">
              <a:spAutoFit/>
            </a:bodyPr>
            <a:lstStyle/>
            <a:p>
              <a:pPr>
                <a:spcBef>
                  <a:spcPct val="50000"/>
                </a:spcBef>
              </a:pPr>
              <a:r>
                <a:rPr lang="en-US" sz="1400"/>
                <a:t>v1r2</a:t>
              </a:r>
            </a:p>
          </p:txBody>
        </p:sp>
        <p:sp>
          <p:nvSpPr>
            <p:cNvPr id="39998" name="Rectangle 76"/>
            <p:cNvSpPr>
              <a:spLocks noChangeArrowheads="1"/>
            </p:cNvSpPr>
            <p:nvPr/>
          </p:nvSpPr>
          <p:spPr bwMode="auto">
            <a:xfrm>
              <a:off x="820" y="2020"/>
              <a:ext cx="1192" cy="616"/>
            </a:xfrm>
            <a:prstGeom prst="rect">
              <a:avLst/>
            </a:prstGeom>
            <a:noFill/>
            <a:ln w="12700">
              <a:solidFill>
                <a:schemeClr val="tx1"/>
              </a:solidFill>
              <a:miter lim="800000"/>
              <a:headEnd/>
              <a:tailEnd/>
            </a:ln>
          </p:spPr>
          <p:txBody>
            <a:bodyPr wrap="none" anchor="ctr"/>
            <a:lstStyle/>
            <a:p>
              <a:endParaRPr lang="en-US"/>
            </a:p>
          </p:txBody>
        </p:sp>
        <p:sp>
          <p:nvSpPr>
            <p:cNvPr id="39999" name="Line 77"/>
            <p:cNvSpPr>
              <a:spLocks noChangeShapeType="1"/>
            </p:cNvSpPr>
            <p:nvPr/>
          </p:nvSpPr>
          <p:spPr bwMode="auto">
            <a:xfrm>
              <a:off x="1584" y="2208"/>
              <a:ext cx="0" cy="48"/>
            </a:xfrm>
            <a:prstGeom prst="line">
              <a:avLst/>
            </a:prstGeom>
            <a:noFill/>
            <a:ln w="12700">
              <a:solidFill>
                <a:schemeClr val="tx1"/>
              </a:solidFill>
              <a:round/>
              <a:headEnd/>
              <a:tailEnd/>
            </a:ln>
          </p:spPr>
          <p:txBody>
            <a:bodyPr/>
            <a:lstStyle/>
            <a:p>
              <a:endParaRPr lang="en-US"/>
            </a:p>
          </p:txBody>
        </p:sp>
        <p:sp>
          <p:nvSpPr>
            <p:cNvPr id="40000" name="Rectangle 78"/>
            <p:cNvSpPr>
              <a:spLocks noChangeArrowheads="1"/>
            </p:cNvSpPr>
            <p:nvPr/>
          </p:nvSpPr>
          <p:spPr bwMode="auto">
            <a:xfrm>
              <a:off x="1300" y="2452"/>
              <a:ext cx="616" cy="136"/>
            </a:xfrm>
            <a:prstGeom prst="rect">
              <a:avLst/>
            </a:prstGeom>
            <a:noFill/>
            <a:ln w="12700">
              <a:solidFill>
                <a:schemeClr val="tx1"/>
              </a:solidFill>
              <a:miter lim="800000"/>
              <a:headEnd/>
              <a:tailEnd/>
            </a:ln>
          </p:spPr>
          <p:txBody>
            <a:bodyPr wrap="none" anchor="ctr"/>
            <a:lstStyle/>
            <a:p>
              <a:endParaRPr lang="en-US"/>
            </a:p>
          </p:txBody>
        </p:sp>
        <p:sp>
          <p:nvSpPr>
            <p:cNvPr id="40001" name="Rectangle 79"/>
            <p:cNvSpPr>
              <a:spLocks noChangeArrowheads="1"/>
            </p:cNvSpPr>
            <p:nvPr/>
          </p:nvSpPr>
          <p:spPr bwMode="auto">
            <a:xfrm>
              <a:off x="1348" y="2500"/>
              <a:ext cx="88" cy="40"/>
            </a:xfrm>
            <a:prstGeom prst="rect">
              <a:avLst/>
            </a:prstGeom>
            <a:noFill/>
            <a:ln w="12700">
              <a:solidFill>
                <a:schemeClr val="tx1"/>
              </a:solidFill>
              <a:miter lim="800000"/>
              <a:headEnd/>
              <a:tailEnd/>
            </a:ln>
          </p:spPr>
          <p:txBody>
            <a:bodyPr wrap="none" anchor="ctr"/>
            <a:lstStyle/>
            <a:p>
              <a:endParaRPr lang="en-US"/>
            </a:p>
          </p:txBody>
        </p:sp>
        <p:sp>
          <p:nvSpPr>
            <p:cNvPr id="40002" name="Rectangle 80"/>
            <p:cNvSpPr>
              <a:spLocks noChangeArrowheads="1"/>
            </p:cNvSpPr>
            <p:nvPr/>
          </p:nvSpPr>
          <p:spPr bwMode="auto">
            <a:xfrm>
              <a:off x="1492" y="2500"/>
              <a:ext cx="88" cy="40"/>
            </a:xfrm>
            <a:prstGeom prst="rect">
              <a:avLst/>
            </a:prstGeom>
            <a:noFill/>
            <a:ln w="12700">
              <a:solidFill>
                <a:schemeClr val="tx1"/>
              </a:solidFill>
              <a:miter lim="800000"/>
              <a:headEnd/>
              <a:tailEnd/>
            </a:ln>
          </p:spPr>
          <p:txBody>
            <a:bodyPr wrap="none" anchor="ctr"/>
            <a:lstStyle/>
            <a:p>
              <a:endParaRPr lang="en-US"/>
            </a:p>
          </p:txBody>
        </p:sp>
        <p:sp>
          <p:nvSpPr>
            <p:cNvPr id="40003" name="Rectangle 81"/>
            <p:cNvSpPr>
              <a:spLocks noChangeArrowheads="1"/>
            </p:cNvSpPr>
            <p:nvPr/>
          </p:nvSpPr>
          <p:spPr bwMode="auto">
            <a:xfrm>
              <a:off x="1636" y="2500"/>
              <a:ext cx="88" cy="40"/>
            </a:xfrm>
            <a:prstGeom prst="rect">
              <a:avLst/>
            </a:prstGeom>
            <a:noFill/>
            <a:ln w="12700">
              <a:solidFill>
                <a:schemeClr val="tx1"/>
              </a:solidFill>
              <a:miter lim="800000"/>
              <a:headEnd/>
              <a:tailEnd/>
            </a:ln>
          </p:spPr>
          <p:txBody>
            <a:bodyPr wrap="none" anchor="ctr"/>
            <a:lstStyle/>
            <a:p>
              <a:endParaRPr lang="en-US"/>
            </a:p>
          </p:txBody>
        </p:sp>
        <p:sp>
          <p:nvSpPr>
            <p:cNvPr id="40004" name="Rectangle 82"/>
            <p:cNvSpPr>
              <a:spLocks noChangeArrowheads="1"/>
            </p:cNvSpPr>
            <p:nvPr/>
          </p:nvSpPr>
          <p:spPr bwMode="auto">
            <a:xfrm>
              <a:off x="1780" y="2500"/>
              <a:ext cx="88" cy="40"/>
            </a:xfrm>
            <a:prstGeom prst="rect">
              <a:avLst/>
            </a:prstGeom>
            <a:noFill/>
            <a:ln w="12700">
              <a:solidFill>
                <a:schemeClr val="tx1"/>
              </a:solidFill>
              <a:miter lim="800000"/>
              <a:headEnd/>
              <a:tailEnd/>
            </a:ln>
          </p:spPr>
          <p:txBody>
            <a:bodyPr wrap="none" anchor="ctr"/>
            <a:lstStyle/>
            <a:p>
              <a:endParaRPr lang="en-US"/>
            </a:p>
          </p:txBody>
        </p:sp>
        <p:sp>
          <p:nvSpPr>
            <p:cNvPr id="40005" name="Rectangle 83"/>
            <p:cNvSpPr>
              <a:spLocks noChangeArrowheads="1"/>
            </p:cNvSpPr>
            <p:nvPr/>
          </p:nvSpPr>
          <p:spPr bwMode="auto">
            <a:xfrm>
              <a:off x="912" y="2448"/>
              <a:ext cx="342" cy="192"/>
            </a:xfrm>
            <a:prstGeom prst="rect">
              <a:avLst/>
            </a:prstGeom>
            <a:noFill/>
            <a:ln w="12700">
              <a:noFill/>
              <a:miter lim="800000"/>
              <a:headEnd/>
              <a:tailEnd/>
            </a:ln>
          </p:spPr>
          <p:txBody>
            <a:bodyPr lIns="90488" tIns="44450" rIns="90488" bIns="44450">
              <a:spAutoFit/>
            </a:bodyPr>
            <a:lstStyle/>
            <a:p>
              <a:pPr>
                <a:spcBef>
                  <a:spcPct val="50000"/>
                </a:spcBef>
              </a:pPr>
              <a:r>
                <a:rPr lang="en-US" sz="1400"/>
                <a:t>v1r3</a:t>
              </a:r>
            </a:p>
          </p:txBody>
        </p:sp>
        <p:sp>
          <p:nvSpPr>
            <p:cNvPr id="40006" name="Line 84"/>
            <p:cNvSpPr>
              <a:spLocks noChangeShapeType="1"/>
            </p:cNvSpPr>
            <p:nvPr/>
          </p:nvSpPr>
          <p:spPr bwMode="auto">
            <a:xfrm>
              <a:off x="1584" y="2400"/>
              <a:ext cx="0" cy="48"/>
            </a:xfrm>
            <a:prstGeom prst="line">
              <a:avLst/>
            </a:prstGeom>
            <a:noFill/>
            <a:ln w="12700">
              <a:solidFill>
                <a:schemeClr val="tx1"/>
              </a:solidFill>
              <a:round/>
              <a:headEnd/>
              <a:tailEnd/>
            </a:ln>
          </p:spPr>
          <p:txBody>
            <a:bodyPr/>
            <a:lstStyle/>
            <a:p>
              <a:endParaRPr lang="en-US"/>
            </a:p>
          </p:txBody>
        </p:sp>
      </p:grpSp>
      <p:grpSp>
        <p:nvGrpSpPr>
          <p:cNvPr id="39945" name="Group 107"/>
          <p:cNvGrpSpPr>
            <a:grpSpLocks/>
          </p:cNvGrpSpPr>
          <p:nvPr/>
        </p:nvGrpSpPr>
        <p:grpSpPr bwMode="auto">
          <a:xfrm>
            <a:off x="6559550" y="3892550"/>
            <a:ext cx="1892300" cy="984250"/>
            <a:chOff x="4132" y="2452"/>
            <a:chExt cx="1192" cy="620"/>
          </a:xfrm>
        </p:grpSpPr>
        <p:sp>
          <p:nvSpPr>
            <p:cNvPr id="39965" name="Rectangle 86"/>
            <p:cNvSpPr>
              <a:spLocks noChangeArrowheads="1"/>
            </p:cNvSpPr>
            <p:nvPr/>
          </p:nvSpPr>
          <p:spPr bwMode="auto">
            <a:xfrm>
              <a:off x="4612" y="2500"/>
              <a:ext cx="616" cy="136"/>
            </a:xfrm>
            <a:prstGeom prst="rect">
              <a:avLst/>
            </a:prstGeom>
            <a:noFill/>
            <a:ln w="12700">
              <a:solidFill>
                <a:schemeClr val="tx1"/>
              </a:solidFill>
              <a:miter lim="800000"/>
              <a:headEnd/>
              <a:tailEnd/>
            </a:ln>
          </p:spPr>
          <p:txBody>
            <a:bodyPr wrap="none" anchor="ctr"/>
            <a:lstStyle/>
            <a:p>
              <a:endParaRPr lang="en-US"/>
            </a:p>
          </p:txBody>
        </p:sp>
        <p:sp>
          <p:nvSpPr>
            <p:cNvPr id="39966" name="Rectangle 87"/>
            <p:cNvSpPr>
              <a:spLocks noChangeArrowheads="1"/>
            </p:cNvSpPr>
            <p:nvPr/>
          </p:nvSpPr>
          <p:spPr bwMode="auto">
            <a:xfrm>
              <a:off x="4660" y="2548"/>
              <a:ext cx="88" cy="40"/>
            </a:xfrm>
            <a:prstGeom prst="rect">
              <a:avLst/>
            </a:prstGeom>
            <a:noFill/>
            <a:ln w="12700">
              <a:solidFill>
                <a:schemeClr val="tx1"/>
              </a:solidFill>
              <a:miter lim="800000"/>
              <a:headEnd/>
              <a:tailEnd/>
            </a:ln>
          </p:spPr>
          <p:txBody>
            <a:bodyPr wrap="none" anchor="ctr"/>
            <a:lstStyle/>
            <a:p>
              <a:endParaRPr lang="en-US"/>
            </a:p>
          </p:txBody>
        </p:sp>
        <p:sp>
          <p:nvSpPr>
            <p:cNvPr id="39967" name="Rectangle 88"/>
            <p:cNvSpPr>
              <a:spLocks noChangeArrowheads="1"/>
            </p:cNvSpPr>
            <p:nvPr/>
          </p:nvSpPr>
          <p:spPr bwMode="auto">
            <a:xfrm>
              <a:off x="4804" y="2548"/>
              <a:ext cx="88" cy="40"/>
            </a:xfrm>
            <a:prstGeom prst="rect">
              <a:avLst/>
            </a:prstGeom>
            <a:noFill/>
            <a:ln w="12700">
              <a:solidFill>
                <a:schemeClr val="tx1"/>
              </a:solidFill>
              <a:miter lim="800000"/>
              <a:headEnd/>
              <a:tailEnd/>
            </a:ln>
          </p:spPr>
          <p:txBody>
            <a:bodyPr wrap="none" anchor="ctr"/>
            <a:lstStyle/>
            <a:p>
              <a:endParaRPr lang="en-US"/>
            </a:p>
          </p:txBody>
        </p:sp>
        <p:sp>
          <p:nvSpPr>
            <p:cNvPr id="39968" name="Rectangle 89"/>
            <p:cNvSpPr>
              <a:spLocks noChangeArrowheads="1"/>
            </p:cNvSpPr>
            <p:nvPr/>
          </p:nvSpPr>
          <p:spPr bwMode="auto">
            <a:xfrm>
              <a:off x="4948" y="2548"/>
              <a:ext cx="88" cy="40"/>
            </a:xfrm>
            <a:prstGeom prst="rect">
              <a:avLst/>
            </a:prstGeom>
            <a:noFill/>
            <a:ln w="12700">
              <a:solidFill>
                <a:schemeClr val="tx1"/>
              </a:solidFill>
              <a:miter lim="800000"/>
              <a:headEnd/>
              <a:tailEnd/>
            </a:ln>
          </p:spPr>
          <p:txBody>
            <a:bodyPr wrap="none" anchor="ctr"/>
            <a:lstStyle/>
            <a:p>
              <a:endParaRPr lang="en-US"/>
            </a:p>
          </p:txBody>
        </p:sp>
        <p:sp>
          <p:nvSpPr>
            <p:cNvPr id="39969" name="Rectangle 90"/>
            <p:cNvSpPr>
              <a:spLocks noChangeArrowheads="1"/>
            </p:cNvSpPr>
            <p:nvPr/>
          </p:nvSpPr>
          <p:spPr bwMode="auto">
            <a:xfrm>
              <a:off x="5092" y="2548"/>
              <a:ext cx="88" cy="40"/>
            </a:xfrm>
            <a:prstGeom prst="rect">
              <a:avLst/>
            </a:prstGeom>
            <a:noFill/>
            <a:ln w="12700">
              <a:solidFill>
                <a:schemeClr val="tx1"/>
              </a:solidFill>
              <a:miter lim="800000"/>
              <a:headEnd/>
              <a:tailEnd/>
            </a:ln>
          </p:spPr>
          <p:txBody>
            <a:bodyPr wrap="none" anchor="ctr"/>
            <a:lstStyle/>
            <a:p>
              <a:endParaRPr lang="en-US"/>
            </a:p>
          </p:txBody>
        </p:sp>
        <p:sp>
          <p:nvSpPr>
            <p:cNvPr id="39970" name="Rectangle 91"/>
            <p:cNvSpPr>
              <a:spLocks noChangeArrowheads="1"/>
            </p:cNvSpPr>
            <p:nvPr/>
          </p:nvSpPr>
          <p:spPr bwMode="auto">
            <a:xfrm>
              <a:off x="4224" y="2496"/>
              <a:ext cx="342" cy="192"/>
            </a:xfrm>
            <a:prstGeom prst="rect">
              <a:avLst/>
            </a:prstGeom>
            <a:noFill/>
            <a:ln w="12700">
              <a:noFill/>
              <a:miter lim="800000"/>
              <a:headEnd/>
              <a:tailEnd/>
            </a:ln>
          </p:spPr>
          <p:txBody>
            <a:bodyPr lIns="90488" tIns="44450" rIns="90488" bIns="44450">
              <a:spAutoFit/>
            </a:bodyPr>
            <a:lstStyle/>
            <a:p>
              <a:pPr>
                <a:spcBef>
                  <a:spcPct val="50000"/>
                </a:spcBef>
              </a:pPr>
              <a:r>
                <a:rPr lang="en-US" sz="1400"/>
                <a:t>v1r1</a:t>
              </a:r>
            </a:p>
          </p:txBody>
        </p:sp>
        <p:sp>
          <p:nvSpPr>
            <p:cNvPr id="39971" name="Rectangle 92"/>
            <p:cNvSpPr>
              <a:spLocks noChangeArrowheads="1"/>
            </p:cNvSpPr>
            <p:nvPr/>
          </p:nvSpPr>
          <p:spPr bwMode="auto">
            <a:xfrm>
              <a:off x="4612" y="2692"/>
              <a:ext cx="616" cy="136"/>
            </a:xfrm>
            <a:prstGeom prst="rect">
              <a:avLst/>
            </a:prstGeom>
            <a:noFill/>
            <a:ln w="12700">
              <a:solidFill>
                <a:schemeClr val="tx1"/>
              </a:solidFill>
              <a:miter lim="800000"/>
              <a:headEnd/>
              <a:tailEnd/>
            </a:ln>
          </p:spPr>
          <p:txBody>
            <a:bodyPr wrap="none" anchor="ctr"/>
            <a:lstStyle/>
            <a:p>
              <a:endParaRPr lang="en-US"/>
            </a:p>
          </p:txBody>
        </p:sp>
        <p:sp>
          <p:nvSpPr>
            <p:cNvPr id="39972" name="Rectangle 93"/>
            <p:cNvSpPr>
              <a:spLocks noChangeArrowheads="1"/>
            </p:cNvSpPr>
            <p:nvPr/>
          </p:nvSpPr>
          <p:spPr bwMode="auto">
            <a:xfrm>
              <a:off x="4660" y="2740"/>
              <a:ext cx="88" cy="40"/>
            </a:xfrm>
            <a:prstGeom prst="rect">
              <a:avLst/>
            </a:prstGeom>
            <a:noFill/>
            <a:ln w="12700">
              <a:solidFill>
                <a:schemeClr val="tx1"/>
              </a:solidFill>
              <a:miter lim="800000"/>
              <a:headEnd/>
              <a:tailEnd/>
            </a:ln>
          </p:spPr>
          <p:txBody>
            <a:bodyPr wrap="none" anchor="ctr"/>
            <a:lstStyle/>
            <a:p>
              <a:endParaRPr lang="en-US"/>
            </a:p>
          </p:txBody>
        </p:sp>
        <p:sp>
          <p:nvSpPr>
            <p:cNvPr id="39973" name="Rectangle 94"/>
            <p:cNvSpPr>
              <a:spLocks noChangeArrowheads="1"/>
            </p:cNvSpPr>
            <p:nvPr/>
          </p:nvSpPr>
          <p:spPr bwMode="auto">
            <a:xfrm>
              <a:off x="4804" y="2740"/>
              <a:ext cx="88" cy="40"/>
            </a:xfrm>
            <a:prstGeom prst="rect">
              <a:avLst/>
            </a:prstGeom>
            <a:noFill/>
            <a:ln w="12700">
              <a:solidFill>
                <a:schemeClr val="tx1"/>
              </a:solidFill>
              <a:miter lim="800000"/>
              <a:headEnd/>
              <a:tailEnd/>
            </a:ln>
          </p:spPr>
          <p:txBody>
            <a:bodyPr wrap="none" anchor="ctr"/>
            <a:lstStyle/>
            <a:p>
              <a:endParaRPr lang="en-US"/>
            </a:p>
          </p:txBody>
        </p:sp>
        <p:sp>
          <p:nvSpPr>
            <p:cNvPr id="39974" name="Rectangle 95"/>
            <p:cNvSpPr>
              <a:spLocks noChangeArrowheads="1"/>
            </p:cNvSpPr>
            <p:nvPr/>
          </p:nvSpPr>
          <p:spPr bwMode="auto">
            <a:xfrm>
              <a:off x="4948" y="2740"/>
              <a:ext cx="88" cy="40"/>
            </a:xfrm>
            <a:prstGeom prst="rect">
              <a:avLst/>
            </a:prstGeom>
            <a:noFill/>
            <a:ln w="12700">
              <a:solidFill>
                <a:schemeClr val="tx1"/>
              </a:solidFill>
              <a:miter lim="800000"/>
              <a:headEnd/>
              <a:tailEnd/>
            </a:ln>
          </p:spPr>
          <p:txBody>
            <a:bodyPr wrap="none" anchor="ctr"/>
            <a:lstStyle/>
            <a:p>
              <a:endParaRPr lang="en-US"/>
            </a:p>
          </p:txBody>
        </p:sp>
        <p:sp>
          <p:nvSpPr>
            <p:cNvPr id="39975" name="Rectangle 96"/>
            <p:cNvSpPr>
              <a:spLocks noChangeArrowheads="1"/>
            </p:cNvSpPr>
            <p:nvPr/>
          </p:nvSpPr>
          <p:spPr bwMode="auto">
            <a:xfrm>
              <a:off x="5092" y="2740"/>
              <a:ext cx="88" cy="40"/>
            </a:xfrm>
            <a:prstGeom prst="rect">
              <a:avLst/>
            </a:prstGeom>
            <a:noFill/>
            <a:ln w="12700">
              <a:solidFill>
                <a:schemeClr val="tx1"/>
              </a:solidFill>
              <a:miter lim="800000"/>
              <a:headEnd/>
              <a:tailEnd/>
            </a:ln>
          </p:spPr>
          <p:txBody>
            <a:bodyPr wrap="none" anchor="ctr"/>
            <a:lstStyle/>
            <a:p>
              <a:endParaRPr lang="en-US"/>
            </a:p>
          </p:txBody>
        </p:sp>
        <p:sp>
          <p:nvSpPr>
            <p:cNvPr id="39976" name="Rectangle 97"/>
            <p:cNvSpPr>
              <a:spLocks noChangeArrowheads="1"/>
            </p:cNvSpPr>
            <p:nvPr/>
          </p:nvSpPr>
          <p:spPr bwMode="auto">
            <a:xfrm>
              <a:off x="4224" y="2688"/>
              <a:ext cx="342" cy="192"/>
            </a:xfrm>
            <a:prstGeom prst="rect">
              <a:avLst/>
            </a:prstGeom>
            <a:noFill/>
            <a:ln w="12700">
              <a:noFill/>
              <a:miter lim="800000"/>
              <a:headEnd/>
              <a:tailEnd/>
            </a:ln>
          </p:spPr>
          <p:txBody>
            <a:bodyPr lIns="90488" tIns="44450" rIns="90488" bIns="44450">
              <a:spAutoFit/>
            </a:bodyPr>
            <a:lstStyle/>
            <a:p>
              <a:pPr>
                <a:spcBef>
                  <a:spcPct val="50000"/>
                </a:spcBef>
              </a:pPr>
              <a:r>
                <a:rPr lang="en-US" sz="1400"/>
                <a:t>v1r2</a:t>
              </a:r>
            </a:p>
          </p:txBody>
        </p:sp>
        <p:sp>
          <p:nvSpPr>
            <p:cNvPr id="39977" name="Rectangle 98"/>
            <p:cNvSpPr>
              <a:spLocks noChangeArrowheads="1"/>
            </p:cNvSpPr>
            <p:nvPr/>
          </p:nvSpPr>
          <p:spPr bwMode="auto">
            <a:xfrm>
              <a:off x="4132" y="2452"/>
              <a:ext cx="1192" cy="616"/>
            </a:xfrm>
            <a:prstGeom prst="rect">
              <a:avLst/>
            </a:prstGeom>
            <a:noFill/>
            <a:ln w="12700">
              <a:solidFill>
                <a:schemeClr val="tx1"/>
              </a:solidFill>
              <a:miter lim="800000"/>
              <a:headEnd/>
              <a:tailEnd/>
            </a:ln>
          </p:spPr>
          <p:txBody>
            <a:bodyPr wrap="none" anchor="ctr"/>
            <a:lstStyle/>
            <a:p>
              <a:endParaRPr lang="en-US"/>
            </a:p>
          </p:txBody>
        </p:sp>
        <p:sp>
          <p:nvSpPr>
            <p:cNvPr id="39978" name="Line 99"/>
            <p:cNvSpPr>
              <a:spLocks noChangeShapeType="1"/>
            </p:cNvSpPr>
            <p:nvPr/>
          </p:nvSpPr>
          <p:spPr bwMode="auto">
            <a:xfrm>
              <a:off x="4896" y="2640"/>
              <a:ext cx="0" cy="48"/>
            </a:xfrm>
            <a:prstGeom prst="line">
              <a:avLst/>
            </a:prstGeom>
            <a:noFill/>
            <a:ln w="12700">
              <a:solidFill>
                <a:schemeClr val="tx1"/>
              </a:solidFill>
              <a:round/>
              <a:headEnd/>
              <a:tailEnd/>
            </a:ln>
          </p:spPr>
          <p:txBody>
            <a:bodyPr/>
            <a:lstStyle/>
            <a:p>
              <a:endParaRPr lang="en-US"/>
            </a:p>
          </p:txBody>
        </p:sp>
        <p:sp>
          <p:nvSpPr>
            <p:cNvPr id="39979" name="Rectangle 100"/>
            <p:cNvSpPr>
              <a:spLocks noChangeArrowheads="1"/>
            </p:cNvSpPr>
            <p:nvPr/>
          </p:nvSpPr>
          <p:spPr bwMode="auto">
            <a:xfrm>
              <a:off x="4612" y="2884"/>
              <a:ext cx="616" cy="136"/>
            </a:xfrm>
            <a:prstGeom prst="rect">
              <a:avLst/>
            </a:prstGeom>
            <a:noFill/>
            <a:ln w="12700">
              <a:solidFill>
                <a:schemeClr val="tx1"/>
              </a:solidFill>
              <a:miter lim="800000"/>
              <a:headEnd/>
              <a:tailEnd/>
            </a:ln>
          </p:spPr>
          <p:txBody>
            <a:bodyPr wrap="none" anchor="ctr"/>
            <a:lstStyle/>
            <a:p>
              <a:endParaRPr lang="en-US"/>
            </a:p>
          </p:txBody>
        </p:sp>
        <p:sp>
          <p:nvSpPr>
            <p:cNvPr id="39980" name="Rectangle 101"/>
            <p:cNvSpPr>
              <a:spLocks noChangeArrowheads="1"/>
            </p:cNvSpPr>
            <p:nvPr/>
          </p:nvSpPr>
          <p:spPr bwMode="auto">
            <a:xfrm>
              <a:off x="4660" y="2932"/>
              <a:ext cx="88" cy="40"/>
            </a:xfrm>
            <a:prstGeom prst="rect">
              <a:avLst/>
            </a:prstGeom>
            <a:noFill/>
            <a:ln w="12700">
              <a:solidFill>
                <a:schemeClr val="tx1"/>
              </a:solidFill>
              <a:miter lim="800000"/>
              <a:headEnd/>
              <a:tailEnd/>
            </a:ln>
          </p:spPr>
          <p:txBody>
            <a:bodyPr wrap="none" anchor="ctr"/>
            <a:lstStyle/>
            <a:p>
              <a:endParaRPr lang="en-US"/>
            </a:p>
          </p:txBody>
        </p:sp>
        <p:sp>
          <p:nvSpPr>
            <p:cNvPr id="39981" name="Rectangle 102"/>
            <p:cNvSpPr>
              <a:spLocks noChangeArrowheads="1"/>
            </p:cNvSpPr>
            <p:nvPr/>
          </p:nvSpPr>
          <p:spPr bwMode="auto">
            <a:xfrm>
              <a:off x="4804" y="2932"/>
              <a:ext cx="88" cy="40"/>
            </a:xfrm>
            <a:prstGeom prst="rect">
              <a:avLst/>
            </a:prstGeom>
            <a:noFill/>
            <a:ln w="12700">
              <a:solidFill>
                <a:schemeClr val="tx1"/>
              </a:solidFill>
              <a:miter lim="800000"/>
              <a:headEnd/>
              <a:tailEnd/>
            </a:ln>
          </p:spPr>
          <p:txBody>
            <a:bodyPr wrap="none" anchor="ctr"/>
            <a:lstStyle/>
            <a:p>
              <a:endParaRPr lang="en-US"/>
            </a:p>
          </p:txBody>
        </p:sp>
        <p:sp>
          <p:nvSpPr>
            <p:cNvPr id="39982" name="Rectangle 103"/>
            <p:cNvSpPr>
              <a:spLocks noChangeArrowheads="1"/>
            </p:cNvSpPr>
            <p:nvPr/>
          </p:nvSpPr>
          <p:spPr bwMode="auto">
            <a:xfrm>
              <a:off x="4948" y="2932"/>
              <a:ext cx="88" cy="40"/>
            </a:xfrm>
            <a:prstGeom prst="rect">
              <a:avLst/>
            </a:prstGeom>
            <a:noFill/>
            <a:ln w="12700">
              <a:solidFill>
                <a:schemeClr val="tx1"/>
              </a:solidFill>
              <a:miter lim="800000"/>
              <a:headEnd/>
              <a:tailEnd/>
            </a:ln>
          </p:spPr>
          <p:txBody>
            <a:bodyPr wrap="none" anchor="ctr"/>
            <a:lstStyle/>
            <a:p>
              <a:endParaRPr lang="en-US"/>
            </a:p>
          </p:txBody>
        </p:sp>
        <p:sp>
          <p:nvSpPr>
            <p:cNvPr id="39983" name="Rectangle 104"/>
            <p:cNvSpPr>
              <a:spLocks noChangeArrowheads="1"/>
            </p:cNvSpPr>
            <p:nvPr/>
          </p:nvSpPr>
          <p:spPr bwMode="auto">
            <a:xfrm>
              <a:off x="5092" y="2932"/>
              <a:ext cx="88" cy="40"/>
            </a:xfrm>
            <a:prstGeom prst="rect">
              <a:avLst/>
            </a:prstGeom>
            <a:noFill/>
            <a:ln w="12700">
              <a:solidFill>
                <a:schemeClr val="tx1"/>
              </a:solidFill>
              <a:miter lim="800000"/>
              <a:headEnd/>
              <a:tailEnd/>
            </a:ln>
          </p:spPr>
          <p:txBody>
            <a:bodyPr wrap="none" anchor="ctr"/>
            <a:lstStyle/>
            <a:p>
              <a:endParaRPr lang="en-US"/>
            </a:p>
          </p:txBody>
        </p:sp>
        <p:sp>
          <p:nvSpPr>
            <p:cNvPr id="39984" name="Rectangle 105"/>
            <p:cNvSpPr>
              <a:spLocks noChangeArrowheads="1"/>
            </p:cNvSpPr>
            <p:nvPr/>
          </p:nvSpPr>
          <p:spPr bwMode="auto">
            <a:xfrm>
              <a:off x="4224" y="2880"/>
              <a:ext cx="342" cy="192"/>
            </a:xfrm>
            <a:prstGeom prst="rect">
              <a:avLst/>
            </a:prstGeom>
            <a:noFill/>
            <a:ln w="12700">
              <a:noFill/>
              <a:miter lim="800000"/>
              <a:headEnd/>
              <a:tailEnd/>
            </a:ln>
          </p:spPr>
          <p:txBody>
            <a:bodyPr lIns="90488" tIns="44450" rIns="90488" bIns="44450">
              <a:spAutoFit/>
            </a:bodyPr>
            <a:lstStyle/>
            <a:p>
              <a:pPr>
                <a:spcBef>
                  <a:spcPct val="50000"/>
                </a:spcBef>
              </a:pPr>
              <a:r>
                <a:rPr lang="en-US" sz="1400"/>
                <a:t>v1r3</a:t>
              </a:r>
            </a:p>
          </p:txBody>
        </p:sp>
        <p:sp>
          <p:nvSpPr>
            <p:cNvPr id="39985" name="Line 106"/>
            <p:cNvSpPr>
              <a:spLocks noChangeShapeType="1"/>
            </p:cNvSpPr>
            <p:nvPr/>
          </p:nvSpPr>
          <p:spPr bwMode="auto">
            <a:xfrm>
              <a:off x="4896" y="2832"/>
              <a:ext cx="0" cy="48"/>
            </a:xfrm>
            <a:prstGeom prst="line">
              <a:avLst/>
            </a:prstGeom>
            <a:noFill/>
            <a:ln w="12700">
              <a:solidFill>
                <a:schemeClr val="tx1"/>
              </a:solidFill>
              <a:round/>
              <a:headEnd/>
              <a:tailEnd/>
            </a:ln>
          </p:spPr>
          <p:txBody>
            <a:bodyPr/>
            <a:lstStyle/>
            <a:p>
              <a:endParaRPr lang="en-US"/>
            </a:p>
          </p:txBody>
        </p:sp>
      </p:grpSp>
      <p:sp>
        <p:nvSpPr>
          <p:cNvPr id="39946" name="Line 108"/>
          <p:cNvSpPr>
            <a:spLocks noChangeShapeType="1"/>
          </p:cNvSpPr>
          <p:nvPr/>
        </p:nvSpPr>
        <p:spPr bwMode="auto">
          <a:xfrm flipV="1">
            <a:off x="1600200" y="5334000"/>
            <a:ext cx="457200" cy="381000"/>
          </a:xfrm>
          <a:prstGeom prst="line">
            <a:avLst/>
          </a:prstGeom>
          <a:noFill/>
          <a:ln w="12700">
            <a:solidFill>
              <a:schemeClr val="tx1"/>
            </a:solidFill>
            <a:round/>
            <a:headEnd/>
            <a:tailEnd type="triangle" w="med" len="med"/>
          </a:ln>
        </p:spPr>
        <p:txBody>
          <a:bodyPr/>
          <a:lstStyle/>
          <a:p>
            <a:endParaRPr lang="en-US"/>
          </a:p>
        </p:txBody>
      </p:sp>
      <p:sp>
        <p:nvSpPr>
          <p:cNvPr id="39947" name="Line 109"/>
          <p:cNvSpPr>
            <a:spLocks noChangeShapeType="1"/>
          </p:cNvSpPr>
          <p:nvPr/>
        </p:nvSpPr>
        <p:spPr bwMode="auto">
          <a:xfrm flipH="1">
            <a:off x="1219200" y="5334000"/>
            <a:ext cx="533400" cy="381000"/>
          </a:xfrm>
          <a:prstGeom prst="line">
            <a:avLst/>
          </a:prstGeom>
          <a:noFill/>
          <a:ln w="12700">
            <a:solidFill>
              <a:schemeClr val="tx1"/>
            </a:solidFill>
            <a:round/>
            <a:headEnd/>
            <a:tailEnd type="triangle" w="med" len="med"/>
          </a:ln>
        </p:spPr>
        <p:txBody>
          <a:bodyPr/>
          <a:lstStyle/>
          <a:p>
            <a:endParaRPr lang="en-US"/>
          </a:p>
        </p:txBody>
      </p:sp>
      <p:sp>
        <p:nvSpPr>
          <p:cNvPr id="39948" name="Line 110"/>
          <p:cNvSpPr>
            <a:spLocks noChangeShapeType="1"/>
          </p:cNvSpPr>
          <p:nvPr/>
        </p:nvSpPr>
        <p:spPr bwMode="auto">
          <a:xfrm>
            <a:off x="3124200" y="5334000"/>
            <a:ext cx="457200" cy="609600"/>
          </a:xfrm>
          <a:prstGeom prst="line">
            <a:avLst/>
          </a:prstGeom>
          <a:noFill/>
          <a:ln w="12700">
            <a:solidFill>
              <a:schemeClr val="tx1"/>
            </a:solidFill>
            <a:round/>
            <a:headEnd/>
            <a:tailEnd type="triangle" w="med" len="med"/>
          </a:ln>
        </p:spPr>
        <p:txBody>
          <a:bodyPr/>
          <a:lstStyle/>
          <a:p>
            <a:endParaRPr lang="en-US"/>
          </a:p>
        </p:txBody>
      </p:sp>
      <p:sp>
        <p:nvSpPr>
          <p:cNvPr id="39949" name="Line 111"/>
          <p:cNvSpPr>
            <a:spLocks noChangeShapeType="1"/>
          </p:cNvSpPr>
          <p:nvPr/>
        </p:nvSpPr>
        <p:spPr bwMode="auto">
          <a:xfrm flipH="1" flipV="1">
            <a:off x="3352800" y="5257800"/>
            <a:ext cx="685800" cy="685800"/>
          </a:xfrm>
          <a:prstGeom prst="line">
            <a:avLst/>
          </a:prstGeom>
          <a:noFill/>
          <a:ln w="12700">
            <a:solidFill>
              <a:schemeClr val="tx1"/>
            </a:solidFill>
            <a:round/>
            <a:headEnd/>
            <a:tailEnd type="triangle" w="med" len="med"/>
          </a:ln>
        </p:spPr>
        <p:txBody>
          <a:bodyPr/>
          <a:lstStyle/>
          <a:p>
            <a:endParaRPr lang="en-US"/>
          </a:p>
        </p:txBody>
      </p:sp>
      <p:sp>
        <p:nvSpPr>
          <p:cNvPr id="39950" name="Line 112"/>
          <p:cNvSpPr>
            <a:spLocks noChangeShapeType="1"/>
          </p:cNvSpPr>
          <p:nvPr/>
        </p:nvSpPr>
        <p:spPr bwMode="auto">
          <a:xfrm>
            <a:off x="1981200" y="3962400"/>
            <a:ext cx="0" cy="609600"/>
          </a:xfrm>
          <a:prstGeom prst="line">
            <a:avLst/>
          </a:prstGeom>
          <a:noFill/>
          <a:ln w="12700">
            <a:solidFill>
              <a:schemeClr val="tx1"/>
            </a:solidFill>
            <a:round/>
            <a:headEnd/>
            <a:tailEnd type="triangle" w="med" len="med"/>
          </a:ln>
        </p:spPr>
        <p:txBody>
          <a:bodyPr/>
          <a:lstStyle/>
          <a:p>
            <a:endParaRPr lang="en-US"/>
          </a:p>
        </p:txBody>
      </p:sp>
      <p:sp>
        <p:nvSpPr>
          <p:cNvPr id="39951" name="Line 113"/>
          <p:cNvSpPr>
            <a:spLocks noChangeShapeType="1"/>
          </p:cNvSpPr>
          <p:nvPr/>
        </p:nvSpPr>
        <p:spPr bwMode="auto">
          <a:xfrm flipV="1">
            <a:off x="2286000" y="3962400"/>
            <a:ext cx="0" cy="609600"/>
          </a:xfrm>
          <a:prstGeom prst="line">
            <a:avLst/>
          </a:prstGeom>
          <a:noFill/>
          <a:ln w="12700">
            <a:solidFill>
              <a:schemeClr val="tx1"/>
            </a:solidFill>
            <a:round/>
            <a:headEnd/>
            <a:tailEnd type="triangle" w="med" len="med"/>
          </a:ln>
        </p:spPr>
        <p:txBody>
          <a:bodyPr/>
          <a:lstStyle/>
          <a:p>
            <a:endParaRPr lang="en-US"/>
          </a:p>
        </p:txBody>
      </p:sp>
      <p:sp>
        <p:nvSpPr>
          <p:cNvPr id="39952" name="Line 114"/>
          <p:cNvSpPr>
            <a:spLocks noChangeShapeType="1"/>
          </p:cNvSpPr>
          <p:nvPr/>
        </p:nvSpPr>
        <p:spPr bwMode="auto">
          <a:xfrm flipH="1">
            <a:off x="2209800" y="2590800"/>
            <a:ext cx="762000" cy="381000"/>
          </a:xfrm>
          <a:prstGeom prst="line">
            <a:avLst/>
          </a:prstGeom>
          <a:noFill/>
          <a:ln w="12700">
            <a:solidFill>
              <a:schemeClr val="tx1"/>
            </a:solidFill>
            <a:round/>
            <a:headEnd/>
            <a:tailEnd type="triangle" w="med" len="med"/>
          </a:ln>
        </p:spPr>
        <p:txBody>
          <a:bodyPr/>
          <a:lstStyle/>
          <a:p>
            <a:endParaRPr lang="en-US"/>
          </a:p>
        </p:txBody>
      </p:sp>
      <p:sp>
        <p:nvSpPr>
          <p:cNvPr id="39953" name="Line 115"/>
          <p:cNvSpPr>
            <a:spLocks noChangeShapeType="1"/>
          </p:cNvSpPr>
          <p:nvPr/>
        </p:nvSpPr>
        <p:spPr bwMode="auto">
          <a:xfrm flipV="1">
            <a:off x="2895600" y="2667000"/>
            <a:ext cx="381000" cy="304800"/>
          </a:xfrm>
          <a:prstGeom prst="line">
            <a:avLst/>
          </a:prstGeom>
          <a:noFill/>
          <a:ln w="12700">
            <a:solidFill>
              <a:schemeClr val="tx1"/>
            </a:solidFill>
            <a:round/>
            <a:headEnd/>
            <a:tailEnd type="triangle" w="med" len="med"/>
          </a:ln>
        </p:spPr>
        <p:txBody>
          <a:bodyPr/>
          <a:lstStyle/>
          <a:p>
            <a:endParaRPr lang="en-US"/>
          </a:p>
        </p:txBody>
      </p:sp>
      <p:sp>
        <p:nvSpPr>
          <p:cNvPr id="39954" name="Line 116"/>
          <p:cNvSpPr>
            <a:spLocks noChangeShapeType="1"/>
          </p:cNvSpPr>
          <p:nvPr/>
        </p:nvSpPr>
        <p:spPr bwMode="auto">
          <a:xfrm>
            <a:off x="4953000" y="1981200"/>
            <a:ext cx="1447800" cy="304800"/>
          </a:xfrm>
          <a:prstGeom prst="line">
            <a:avLst/>
          </a:prstGeom>
          <a:noFill/>
          <a:ln w="12700">
            <a:solidFill>
              <a:schemeClr val="tx1"/>
            </a:solidFill>
            <a:round/>
            <a:headEnd/>
            <a:tailEnd type="triangle" w="med" len="med"/>
          </a:ln>
        </p:spPr>
        <p:txBody>
          <a:bodyPr/>
          <a:lstStyle/>
          <a:p>
            <a:endParaRPr lang="en-US"/>
          </a:p>
        </p:txBody>
      </p:sp>
      <p:sp>
        <p:nvSpPr>
          <p:cNvPr id="39955" name="Line 117"/>
          <p:cNvSpPr>
            <a:spLocks noChangeShapeType="1"/>
          </p:cNvSpPr>
          <p:nvPr/>
        </p:nvSpPr>
        <p:spPr bwMode="auto">
          <a:xfrm flipH="1" flipV="1">
            <a:off x="5029200" y="2362200"/>
            <a:ext cx="1295400" cy="228600"/>
          </a:xfrm>
          <a:prstGeom prst="line">
            <a:avLst/>
          </a:prstGeom>
          <a:noFill/>
          <a:ln w="12700">
            <a:solidFill>
              <a:schemeClr val="tx1"/>
            </a:solidFill>
            <a:round/>
            <a:headEnd/>
            <a:tailEnd type="triangle" w="med" len="med"/>
          </a:ln>
        </p:spPr>
        <p:txBody>
          <a:bodyPr/>
          <a:lstStyle/>
          <a:p>
            <a:endParaRPr lang="en-US"/>
          </a:p>
        </p:txBody>
      </p:sp>
      <p:sp>
        <p:nvSpPr>
          <p:cNvPr id="39956" name="Line 118"/>
          <p:cNvSpPr>
            <a:spLocks noChangeShapeType="1"/>
          </p:cNvSpPr>
          <p:nvPr/>
        </p:nvSpPr>
        <p:spPr bwMode="auto">
          <a:xfrm>
            <a:off x="6705600" y="2667000"/>
            <a:ext cx="0" cy="1219200"/>
          </a:xfrm>
          <a:prstGeom prst="line">
            <a:avLst/>
          </a:prstGeom>
          <a:noFill/>
          <a:ln w="12700">
            <a:solidFill>
              <a:schemeClr val="tx1"/>
            </a:solidFill>
            <a:round/>
            <a:headEnd/>
            <a:tailEnd type="triangle" w="med" len="med"/>
          </a:ln>
        </p:spPr>
        <p:txBody>
          <a:bodyPr/>
          <a:lstStyle/>
          <a:p>
            <a:endParaRPr lang="en-US"/>
          </a:p>
        </p:txBody>
      </p:sp>
      <p:sp>
        <p:nvSpPr>
          <p:cNvPr id="39957" name="Line 119"/>
          <p:cNvSpPr>
            <a:spLocks noChangeShapeType="1"/>
          </p:cNvSpPr>
          <p:nvPr/>
        </p:nvSpPr>
        <p:spPr bwMode="auto">
          <a:xfrm flipV="1">
            <a:off x="7010400" y="2667000"/>
            <a:ext cx="0" cy="1143000"/>
          </a:xfrm>
          <a:prstGeom prst="line">
            <a:avLst/>
          </a:prstGeom>
          <a:noFill/>
          <a:ln w="12700">
            <a:solidFill>
              <a:schemeClr val="tx1"/>
            </a:solidFill>
            <a:round/>
            <a:headEnd/>
            <a:tailEnd type="triangle" w="med" len="med"/>
          </a:ln>
        </p:spPr>
        <p:txBody>
          <a:bodyPr/>
          <a:lstStyle/>
          <a:p>
            <a:endParaRPr lang="en-US"/>
          </a:p>
        </p:txBody>
      </p:sp>
      <p:sp>
        <p:nvSpPr>
          <p:cNvPr id="39958" name="Rectangle 120"/>
          <p:cNvSpPr>
            <a:spLocks noChangeArrowheads="1"/>
          </p:cNvSpPr>
          <p:nvPr/>
        </p:nvSpPr>
        <p:spPr bwMode="auto">
          <a:xfrm>
            <a:off x="7315200" y="3505200"/>
            <a:ext cx="1304925" cy="366713"/>
          </a:xfrm>
          <a:prstGeom prst="rect">
            <a:avLst/>
          </a:prstGeom>
          <a:noFill/>
          <a:ln w="12700">
            <a:noFill/>
            <a:miter lim="800000"/>
            <a:headEnd/>
            <a:tailEnd/>
          </a:ln>
        </p:spPr>
        <p:txBody>
          <a:bodyPr lIns="90488" tIns="44450" rIns="90488" bIns="44450">
            <a:spAutoFit/>
          </a:bodyPr>
          <a:lstStyle/>
          <a:p>
            <a:pPr>
              <a:spcBef>
                <a:spcPct val="50000"/>
              </a:spcBef>
            </a:pPr>
            <a:r>
              <a:rPr lang="en-US" sz="1800"/>
              <a:t>Archive</a:t>
            </a:r>
          </a:p>
        </p:txBody>
      </p:sp>
      <p:sp>
        <p:nvSpPr>
          <p:cNvPr id="39959" name="Rectangle 121"/>
          <p:cNvSpPr>
            <a:spLocks noChangeArrowheads="1"/>
          </p:cNvSpPr>
          <p:nvPr/>
        </p:nvSpPr>
        <p:spPr bwMode="auto">
          <a:xfrm>
            <a:off x="7086600" y="1905000"/>
            <a:ext cx="1304925" cy="366713"/>
          </a:xfrm>
          <a:prstGeom prst="rect">
            <a:avLst/>
          </a:prstGeom>
          <a:noFill/>
          <a:ln w="12700">
            <a:noFill/>
            <a:miter lim="800000"/>
            <a:headEnd/>
            <a:tailEnd/>
          </a:ln>
        </p:spPr>
        <p:txBody>
          <a:bodyPr lIns="90488" tIns="44450" rIns="90488" bIns="44450">
            <a:spAutoFit/>
          </a:bodyPr>
          <a:lstStyle/>
          <a:p>
            <a:pPr>
              <a:spcBef>
                <a:spcPct val="50000"/>
              </a:spcBef>
            </a:pPr>
            <a:r>
              <a:rPr lang="en-US" sz="1800"/>
              <a:t>Prod</a:t>
            </a:r>
          </a:p>
        </p:txBody>
      </p:sp>
      <p:sp>
        <p:nvSpPr>
          <p:cNvPr id="39960" name="Rectangle 122"/>
          <p:cNvSpPr>
            <a:spLocks noChangeArrowheads="1"/>
          </p:cNvSpPr>
          <p:nvPr/>
        </p:nvSpPr>
        <p:spPr bwMode="auto">
          <a:xfrm>
            <a:off x="3657600" y="1600200"/>
            <a:ext cx="1304925" cy="366713"/>
          </a:xfrm>
          <a:prstGeom prst="rect">
            <a:avLst/>
          </a:prstGeom>
          <a:noFill/>
          <a:ln w="12700">
            <a:noFill/>
            <a:miter lim="800000"/>
            <a:headEnd/>
            <a:tailEnd/>
          </a:ln>
        </p:spPr>
        <p:txBody>
          <a:bodyPr lIns="90488" tIns="44450" rIns="90488" bIns="44450">
            <a:spAutoFit/>
          </a:bodyPr>
          <a:lstStyle/>
          <a:p>
            <a:pPr>
              <a:spcBef>
                <a:spcPct val="50000"/>
              </a:spcBef>
            </a:pPr>
            <a:r>
              <a:rPr lang="en-US" sz="1800"/>
              <a:t>Test</a:t>
            </a:r>
          </a:p>
        </p:txBody>
      </p:sp>
      <p:sp>
        <p:nvSpPr>
          <p:cNvPr id="39961" name="Rectangle 123"/>
          <p:cNvSpPr>
            <a:spLocks noChangeArrowheads="1"/>
          </p:cNvSpPr>
          <p:nvPr/>
        </p:nvSpPr>
        <p:spPr bwMode="auto">
          <a:xfrm>
            <a:off x="1295400" y="2590800"/>
            <a:ext cx="1304925" cy="366713"/>
          </a:xfrm>
          <a:prstGeom prst="rect">
            <a:avLst/>
          </a:prstGeom>
          <a:noFill/>
          <a:ln w="12700">
            <a:noFill/>
            <a:miter lim="800000"/>
            <a:headEnd/>
            <a:tailEnd/>
          </a:ln>
        </p:spPr>
        <p:txBody>
          <a:bodyPr lIns="90488" tIns="44450" rIns="90488" bIns="44450">
            <a:spAutoFit/>
          </a:bodyPr>
          <a:lstStyle/>
          <a:p>
            <a:pPr>
              <a:spcBef>
                <a:spcPct val="50000"/>
              </a:spcBef>
            </a:pPr>
            <a:r>
              <a:rPr lang="en-US" sz="1800"/>
              <a:t>Dev</a:t>
            </a:r>
          </a:p>
        </p:txBody>
      </p:sp>
      <p:sp>
        <p:nvSpPr>
          <p:cNvPr id="39962" name="Rectangle 124"/>
          <p:cNvSpPr>
            <a:spLocks noChangeArrowheads="1"/>
          </p:cNvSpPr>
          <p:nvPr/>
        </p:nvSpPr>
        <p:spPr bwMode="auto">
          <a:xfrm>
            <a:off x="914400" y="4191000"/>
            <a:ext cx="1304925" cy="366713"/>
          </a:xfrm>
          <a:prstGeom prst="rect">
            <a:avLst/>
          </a:prstGeom>
          <a:noFill/>
          <a:ln w="12700">
            <a:noFill/>
            <a:miter lim="800000"/>
            <a:headEnd/>
            <a:tailEnd/>
          </a:ln>
        </p:spPr>
        <p:txBody>
          <a:bodyPr lIns="90488" tIns="44450" rIns="90488" bIns="44450">
            <a:spAutoFit/>
          </a:bodyPr>
          <a:lstStyle/>
          <a:p>
            <a:pPr>
              <a:spcBef>
                <a:spcPct val="50000"/>
              </a:spcBef>
            </a:pPr>
            <a:r>
              <a:rPr lang="en-US" sz="1800"/>
              <a:t>Team</a:t>
            </a:r>
          </a:p>
        </p:txBody>
      </p:sp>
      <p:sp>
        <p:nvSpPr>
          <p:cNvPr id="39963" name="Rectangle 125"/>
          <p:cNvSpPr>
            <a:spLocks noChangeArrowheads="1"/>
          </p:cNvSpPr>
          <p:nvPr/>
        </p:nvSpPr>
        <p:spPr bwMode="auto">
          <a:xfrm>
            <a:off x="152400" y="5410200"/>
            <a:ext cx="1304925" cy="366713"/>
          </a:xfrm>
          <a:prstGeom prst="rect">
            <a:avLst/>
          </a:prstGeom>
          <a:noFill/>
          <a:ln w="12700">
            <a:noFill/>
            <a:miter lim="800000"/>
            <a:headEnd/>
            <a:tailEnd/>
          </a:ln>
        </p:spPr>
        <p:txBody>
          <a:bodyPr lIns="90488" tIns="44450" rIns="90488" bIns="44450">
            <a:spAutoFit/>
          </a:bodyPr>
          <a:lstStyle/>
          <a:p>
            <a:pPr>
              <a:spcBef>
                <a:spcPct val="50000"/>
              </a:spcBef>
            </a:pPr>
            <a:r>
              <a:rPr lang="en-US" sz="1800"/>
              <a:t>Person A</a:t>
            </a:r>
          </a:p>
        </p:txBody>
      </p:sp>
      <p:sp>
        <p:nvSpPr>
          <p:cNvPr id="39964" name="Rectangle 126"/>
          <p:cNvSpPr>
            <a:spLocks noChangeArrowheads="1"/>
          </p:cNvSpPr>
          <p:nvPr/>
        </p:nvSpPr>
        <p:spPr bwMode="auto">
          <a:xfrm>
            <a:off x="4191000" y="5638800"/>
            <a:ext cx="1304925" cy="366713"/>
          </a:xfrm>
          <a:prstGeom prst="rect">
            <a:avLst/>
          </a:prstGeom>
          <a:noFill/>
          <a:ln w="12700">
            <a:noFill/>
            <a:miter lim="800000"/>
            <a:headEnd/>
            <a:tailEnd/>
          </a:ln>
        </p:spPr>
        <p:txBody>
          <a:bodyPr lIns="90488" tIns="44450" rIns="90488" bIns="44450">
            <a:spAutoFit/>
          </a:bodyPr>
          <a:lstStyle/>
          <a:p>
            <a:pPr>
              <a:spcBef>
                <a:spcPct val="50000"/>
              </a:spcBef>
            </a:pPr>
            <a:r>
              <a:rPr lang="en-US" sz="1800"/>
              <a:t>Person B</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a:defRPr/>
            </a:pPr>
            <a:r>
              <a:rPr lang="en-US"/>
              <a:t>CM  tools and methods</a:t>
            </a:r>
            <a:br>
              <a:rPr lang="en-US"/>
            </a:br>
            <a:r>
              <a:rPr lang="en-US"/>
              <a:t>Long transaction</a:t>
            </a:r>
          </a:p>
        </p:txBody>
      </p:sp>
      <p:sp>
        <p:nvSpPr>
          <p:cNvPr id="40963" name="Rectangle 3"/>
          <p:cNvSpPr>
            <a:spLocks noGrp="1" noChangeArrowheads="1"/>
          </p:cNvSpPr>
          <p:nvPr>
            <p:ph type="body" idx="1"/>
          </p:nvPr>
        </p:nvSpPr>
        <p:spPr>
          <a:noFill/>
        </p:spPr>
        <p:txBody>
          <a:bodyPr/>
          <a:lstStyle/>
          <a:p>
            <a:r>
              <a:rPr lang="en-US"/>
              <a:t>Issues</a:t>
            </a:r>
          </a:p>
          <a:p>
            <a:pPr lvl="1"/>
            <a:r>
              <a:rPr lang="en-US"/>
              <a:t>concurrency</a:t>
            </a:r>
          </a:p>
          <a:p>
            <a:pPr lvl="2"/>
            <a:r>
              <a:rPr lang="en-US"/>
              <a:t>pessimistic:  does not permit CM commits if newer version of configuration has been created</a:t>
            </a:r>
          </a:p>
          <a:p>
            <a:pPr lvl="2"/>
            <a:r>
              <a:rPr lang="en-US"/>
              <a:t>optimistic:  sophisticated merge features required</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a:defRPr/>
            </a:pPr>
            <a:r>
              <a:rPr lang="en-US"/>
              <a:t>CM  tools and methods</a:t>
            </a:r>
            <a:br>
              <a:rPr lang="en-US"/>
            </a:br>
            <a:r>
              <a:rPr lang="en-US"/>
              <a:t>Change set</a:t>
            </a:r>
          </a:p>
        </p:txBody>
      </p:sp>
      <p:sp>
        <p:nvSpPr>
          <p:cNvPr id="41987" name="Rectangle 3"/>
          <p:cNvSpPr>
            <a:spLocks noGrp="1" noChangeArrowheads="1"/>
          </p:cNvSpPr>
          <p:nvPr>
            <p:ph type="body" idx="1"/>
          </p:nvPr>
        </p:nvSpPr>
        <p:spPr>
          <a:noFill/>
        </p:spPr>
        <p:txBody>
          <a:bodyPr/>
          <a:lstStyle/>
          <a:p>
            <a:r>
              <a:rPr lang="en-US"/>
              <a:t>Concept</a:t>
            </a:r>
          </a:p>
          <a:p>
            <a:pPr lvl="1"/>
            <a:r>
              <a:rPr lang="en-US"/>
              <a:t>original form of configuration item kept intact; maintain record of logical change (“delta”)</a:t>
            </a:r>
          </a:p>
          <a:p>
            <a:pPr lvl="1"/>
            <a:r>
              <a:rPr lang="en-US"/>
              <a:t>users of CM system operate directly with change sets</a:t>
            </a:r>
          </a:p>
          <a:p>
            <a:pPr lvl="1"/>
            <a:r>
              <a:rPr lang="en-US"/>
              <a:t>configuration described as baseline + change set</a:t>
            </a:r>
          </a:p>
          <a:p>
            <a:pPr lvl="1"/>
            <a:r>
              <a:rPr lang="en-US"/>
              <a:t>changes are propagated to other configurations by including the respective change set</a:t>
            </a:r>
          </a:p>
          <a:p>
            <a:pPr lvl="1"/>
            <a:r>
              <a:rPr lang="en-US"/>
              <a:t>focus:   change-oriented vs version-oriented CM</a:t>
            </a:r>
          </a:p>
        </p:txBody>
      </p:sp>
      <p:sp>
        <p:nvSpPr>
          <p:cNvPr id="41988" name="Rectangle 4"/>
          <p:cNvSpPr>
            <a:spLocks noChangeArrowheads="1"/>
          </p:cNvSpPr>
          <p:nvPr/>
        </p:nvSpPr>
        <p:spPr bwMode="auto">
          <a:xfrm>
            <a:off x="1454150" y="4959350"/>
            <a:ext cx="520700" cy="292100"/>
          </a:xfrm>
          <a:prstGeom prst="rect">
            <a:avLst/>
          </a:prstGeom>
          <a:noFill/>
          <a:ln w="12700">
            <a:solidFill>
              <a:schemeClr val="tx1"/>
            </a:solidFill>
            <a:miter lim="800000"/>
            <a:headEnd/>
            <a:tailEnd/>
          </a:ln>
        </p:spPr>
        <p:txBody>
          <a:bodyPr wrap="none" lIns="90488" tIns="44450" rIns="90488" bIns="44450" anchor="ctr"/>
          <a:lstStyle/>
          <a:p>
            <a:pPr algn="ctr"/>
            <a:r>
              <a:rPr lang="en-US" sz="2000"/>
              <a:t>1.0</a:t>
            </a:r>
          </a:p>
        </p:txBody>
      </p:sp>
      <p:sp>
        <p:nvSpPr>
          <p:cNvPr id="41989" name="Rectangle 5"/>
          <p:cNvSpPr>
            <a:spLocks noChangeArrowheads="1"/>
          </p:cNvSpPr>
          <p:nvPr/>
        </p:nvSpPr>
        <p:spPr bwMode="auto">
          <a:xfrm>
            <a:off x="1454150" y="5797550"/>
            <a:ext cx="520700" cy="292100"/>
          </a:xfrm>
          <a:prstGeom prst="rect">
            <a:avLst/>
          </a:prstGeom>
          <a:noFill/>
          <a:ln w="12700">
            <a:solidFill>
              <a:schemeClr val="tx1"/>
            </a:solidFill>
            <a:miter lim="800000"/>
            <a:headEnd/>
            <a:tailEnd/>
          </a:ln>
        </p:spPr>
        <p:txBody>
          <a:bodyPr wrap="none" lIns="90488" tIns="44450" rIns="90488" bIns="44450" anchor="ctr"/>
          <a:lstStyle/>
          <a:p>
            <a:pPr algn="ctr"/>
            <a:r>
              <a:rPr lang="en-US" sz="2000"/>
              <a:t>1.1</a:t>
            </a:r>
          </a:p>
        </p:txBody>
      </p:sp>
      <p:sp>
        <p:nvSpPr>
          <p:cNvPr id="41990" name="Rectangle 6"/>
          <p:cNvSpPr>
            <a:spLocks noChangeArrowheads="1"/>
          </p:cNvSpPr>
          <p:nvPr/>
        </p:nvSpPr>
        <p:spPr bwMode="auto">
          <a:xfrm>
            <a:off x="2444750" y="4959350"/>
            <a:ext cx="520700" cy="292100"/>
          </a:xfrm>
          <a:prstGeom prst="rect">
            <a:avLst/>
          </a:prstGeom>
          <a:noFill/>
          <a:ln w="12700">
            <a:solidFill>
              <a:schemeClr val="tx1"/>
            </a:solidFill>
            <a:miter lim="800000"/>
            <a:headEnd/>
            <a:tailEnd/>
          </a:ln>
        </p:spPr>
        <p:txBody>
          <a:bodyPr wrap="none" lIns="90488" tIns="44450" rIns="90488" bIns="44450" anchor="ctr"/>
          <a:lstStyle/>
          <a:p>
            <a:pPr algn="ctr"/>
            <a:r>
              <a:rPr lang="en-US" sz="2000"/>
              <a:t>1.0</a:t>
            </a:r>
          </a:p>
        </p:txBody>
      </p:sp>
      <p:sp>
        <p:nvSpPr>
          <p:cNvPr id="41991" name="Rectangle 7"/>
          <p:cNvSpPr>
            <a:spLocks noChangeArrowheads="1"/>
          </p:cNvSpPr>
          <p:nvPr/>
        </p:nvSpPr>
        <p:spPr bwMode="auto">
          <a:xfrm>
            <a:off x="3435350" y="4959350"/>
            <a:ext cx="520700" cy="292100"/>
          </a:xfrm>
          <a:prstGeom prst="rect">
            <a:avLst/>
          </a:prstGeom>
          <a:noFill/>
          <a:ln w="12700">
            <a:solidFill>
              <a:schemeClr val="tx1"/>
            </a:solidFill>
            <a:miter lim="800000"/>
            <a:headEnd/>
            <a:tailEnd/>
          </a:ln>
        </p:spPr>
        <p:txBody>
          <a:bodyPr wrap="none" lIns="90488" tIns="44450" rIns="90488" bIns="44450" anchor="ctr"/>
          <a:lstStyle/>
          <a:p>
            <a:pPr algn="ctr"/>
            <a:r>
              <a:rPr lang="en-US" sz="2000"/>
              <a:t>1.0</a:t>
            </a:r>
          </a:p>
        </p:txBody>
      </p:sp>
      <p:sp>
        <p:nvSpPr>
          <p:cNvPr id="41992" name="Rectangle 8"/>
          <p:cNvSpPr>
            <a:spLocks noChangeArrowheads="1"/>
          </p:cNvSpPr>
          <p:nvPr/>
        </p:nvSpPr>
        <p:spPr bwMode="auto">
          <a:xfrm>
            <a:off x="3435350" y="5797550"/>
            <a:ext cx="520700" cy="292100"/>
          </a:xfrm>
          <a:prstGeom prst="rect">
            <a:avLst/>
          </a:prstGeom>
          <a:noFill/>
          <a:ln w="12700">
            <a:solidFill>
              <a:schemeClr val="tx1"/>
            </a:solidFill>
            <a:miter lim="800000"/>
            <a:headEnd/>
            <a:tailEnd/>
          </a:ln>
        </p:spPr>
        <p:txBody>
          <a:bodyPr wrap="none" lIns="90488" tIns="44450" rIns="90488" bIns="44450" anchor="ctr"/>
          <a:lstStyle/>
          <a:p>
            <a:pPr algn="ctr"/>
            <a:r>
              <a:rPr lang="en-US" sz="2000"/>
              <a:t>1.1</a:t>
            </a:r>
          </a:p>
        </p:txBody>
      </p:sp>
      <p:sp>
        <p:nvSpPr>
          <p:cNvPr id="41993" name="Rectangle 9"/>
          <p:cNvSpPr>
            <a:spLocks noChangeArrowheads="1"/>
          </p:cNvSpPr>
          <p:nvPr/>
        </p:nvSpPr>
        <p:spPr bwMode="auto">
          <a:xfrm>
            <a:off x="1524000" y="4495800"/>
            <a:ext cx="314325" cy="396875"/>
          </a:xfrm>
          <a:prstGeom prst="rect">
            <a:avLst/>
          </a:prstGeom>
          <a:noFill/>
          <a:ln w="12700">
            <a:noFill/>
            <a:miter lim="800000"/>
            <a:headEnd/>
            <a:tailEnd/>
          </a:ln>
        </p:spPr>
        <p:txBody>
          <a:bodyPr lIns="90488" tIns="44450" rIns="90488" bIns="44450">
            <a:spAutoFit/>
          </a:bodyPr>
          <a:lstStyle/>
          <a:p>
            <a:pPr>
              <a:spcBef>
                <a:spcPct val="50000"/>
              </a:spcBef>
            </a:pPr>
            <a:r>
              <a:rPr lang="en-US" sz="2000"/>
              <a:t>A</a:t>
            </a:r>
          </a:p>
        </p:txBody>
      </p:sp>
      <p:sp>
        <p:nvSpPr>
          <p:cNvPr id="41994" name="Rectangle 10"/>
          <p:cNvSpPr>
            <a:spLocks noChangeArrowheads="1"/>
          </p:cNvSpPr>
          <p:nvPr/>
        </p:nvSpPr>
        <p:spPr bwMode="auto">
          <a:xfrm>
            <a:off x="2590800" y="4495800"/>
            <a:ext cx="314325" cy="396875"/>
          </a:xfrm>
          <a:prstGeom prst="rect">
            <a:avLst/>
          </a:prstGeom>
          <a:noFill/>
          <a:ln w="12700">
            <a:noFill/>
            <a:miter lim="800000"/>
            <a:headEnd/>
            <a:tailEnd/>
          </a:ln>
        </p:spPr>
        <p:txBody>
          <a:bodyPr lIns="90488" tIns="44450" rIns="90488" bIns="44450">
            <a:spAutoFit/>
          </a:bodyPr>
          <a:lstStyle/>
          <a:p>
            <a:pPr>
              <a:spcBef>
                <a:spcPct val="50000"/>
              </a:spcBef>
            </a:pPr>
            <a:r>
              <a:rPr lang="en-US" sz="2000"/>
              <a:t>B</a:t>
            </a:r>
          </a:p>
        </p:txBody>
      </p:sp>
      <p:sp>
        <p:nvSpPr>
          <p:cNvPr id="41995" name="Rectangle 11"/>
          <p:cNvSpPr>
            <a:spLocks noChangeArrowheads="1"/>
          </p:cNvSpPr>
          <p:nvPr/>
        </p:nvSpPr>
        <p:spPr bwMode="auto">
          <a:xfrm>
            <a:off x="3505200" y="4495800"/>
            <a:ext cx="314325" cy="396875"/>
          </a:xfrm>
          <a:prstGeom prst="rect">
            <a:avLst/>
          </a:prstGeom>
          <a:noFill/>
          <a:ln w="12700">
            <a:noFill/>
            <a:miter lim="800000"/>
            <a:headEnd/>
            <a:tailEnd/>
          </a:ln>
        </p:spPr>
        <p:txBody>
          <a:bodyPr lIns="90488" tIns="44450" rIns="90488" bIns="44450">
            <a:spAutoFit/>
          </a:bodyPr>
          <a:lstStyle/>
          <a:p>
            <a:pPr>
              <a:spcBef>
                <a:spcPct val="50000"/>
              </a:spcBef>
            </a:pPr>
            <a:r>
              <a:rPr lang="en-US" sz="2000"/>
              <a:t>C</a:t>
            </a:r>
          </a:p>
        </p:txBody>
      </p:sp>
      <p:sp>
        <p:nvSpPr>
          <p:cNvPr id="41996" name="Line 12"/>
          <p:cNvSpPr>
            <a:spLocks noChangeShapeType="1"/>
          </p:cNvSpPr>
          <p:nvPr/>
        </p:nvSpPr>
        <p:spPr bwMode="auto">
          <a:xfrm>
            <a:off x="1752600" y="5257800"/>
            <a:ext cx="0" cy="533400"/>
          </a:xfrm>
          <a:prstGeom prst="line">
            <a:avLst/>
          </a:prstGeom>
          <a:noFill/>
          <a:ln w="12700">
            <a:solidFill>
              <a:schemeClr val="tx1"/>
            </a:solidFill>
            <a:round/>
            <a:headEnd/>
            <a:tailEnd/>
          </a:ln>
        </p:spPr>
        <p:txBody>
          <a:bodyPr/>
          <a:lstStyle/>
          <a:p>
            <a:endParaRPr lang="en-US"/>
          </a:p>
        </p:txBody>
      </p:sp>
      <p:sp>
        <p:nvSpPr>
          <p:cNvPr id="41997" name="Line 13"/>
          <p:cNvSpPr>
            <a:spLocks noChangeShapeType="1"/>
          </p:cNvSpPr>
          <p:nvPr/>
        </p:nvSpPr>
        <p:spPr bwMode="auto">
          <a:xfrm>
            <a:off x="3657600" y="5257800"/>
            <a:ext cx="0" cy="533400"/>
          </a:xfrm>
          <a:prstGeom prst="line">
            <a:avLst/>
          </a:prstGeom>
          <a:noFill/>
          <a:ln w="12700">
            <a:solidFill>
              <a:schemeClr val="tx1"/>
            </a:solidFill>
            <a:round/>
            <a:headEnd/>
            <a:tailEnd/>
          </a:ln>
        </p:spPr>
        <p:txBody>
          <a:bodyPr/>
          <a:lstStyle/>
          <a:p>
            <a:endParaRPr lang="en-US"/>
          </a:p>
        </p:txBody>
      </p:sp>
      <p:sp>
        <p:nvSpPr>
          <p:cNvPr id="41998" name="AutoShape 14"/>
          <p:cNvSpPr>
            <a:spLocks noChangeArrowheads="1"/>
          </p:cNvSpPr>
          <p:nvPr/>
        </p:nvSpPr>
        <p:spPr bwMode="auto">
          <a:xfrm>
            <a:off x="615950" y="5416550"/>
            <a:ext cx="139700" cy="292100"/>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41999" name="AutoShape 15"/>
          <p:cNvSpPr>
            <a:spLocks noChangeArrowheads="1"/>
          </p:cNvSpPr>
          <p:nvPr/>
        </p:nvSpPr>
        <p:spPr bwMode="auto">
          <a:xfrm>
            <a:off x="4349750" y="5416550"/>
            <a:ext cx="139700" cy="292100"/>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42000" name="Freeform 16"/>
          <p:cNvSpPr>
            <a:spLocks/>
          </p:cNvSpPr>
          <p:nvPr/>
        </p:nvSpPr>
        <p:spPr bwMode="auto">
          <a:xfrm>
            <a:off x="914400" y="5334000"/>
            <a:ext cx="458788" cy="458788"/>
          </a:xfrm>
          <a:custGeom>
            <a:avLst/>
            <a:gdLst>
              <a:gd name="T0" fmla="*/ 2147483647 w 289"/>
              <a:gd name="T1" fmla="*/ 0 h 289"/>
              <a:gd name="T2" fmla="*/ 0 w 289"/>
              <a:gd name="T3" fmla="*/ 2147483647 h 289"/>
              <a:gd name="T4" fmla="*/ 2147483647 w 289"/>
              <a:gd name="T5" fmla="*/ 2147483647 h 289"/>
              <a:gd name="T6" fmla="*/ 0 60000 65536"/>
              <a:gd name="T7" fmla="*/ 0 60000 65536"/>
              <a:gd name="T8" fmla="*/ 0 60000 65536"/>
              <a:gd name="T9" fmla="*/ 0 w 289"/>
              <a:gd name="T10" fmla="*/ 0 h 289"/>
              <a:gd name="T11" fmla="*/ 289 w 289"/>
              <a:gd name="T12" fmla="*/ 289 h 289"/>
            </a:gdLst>
            <a:ahLst/>
            <a:cxnLst>
              <a:cxn ang="T6">
                <a:pos x="T0" y="T1"/>
              </a:cxn>
              <a:cxn ang="T7">
                <a:pos x="T2" y="T3"/>
              </a:cxn>
              <a:cxn ang="T8">
                <a:pos x="T4" y="T5"/>
              </a:cxn>
            </a:cxnLst>
            <a:rect l="T9" t="T10" r="T11" b="T12"/>
            <a:pathLst>
              <a:path w="289" h="289">
                <a:moveTo>
                  <a:pt x="288" y="0"/>
                </a:moveTo>
                <a:lnTo>
                  <a:pt x="0" y="192"/>
                </a:lnTo>
                <a:lnTo>
                  <a:pt x="288" y="288"/>
                </a:lnTo>
              </a:path>
            </a:pathLst>
          </a:custGeom>
          <a:noFill/>
          <a:ln w="12700" cap="rnd" cmpd="sng">
            <a:solidFill>
              <a:schemeClr val="tx1"/>
            </a:solidFill>
            <a:prstDash val="solid"/>
            <a:round/>
            <a:headEnd type="none" w="med" len="med"/>
            <a:tailEnd type="triangle" w="med" len="med"/>
          </a:ln>
        </p:spPr>
        <p:txBody>
          <a:bodyPr/>
          <a:lstStyle/>
          <a:p>
            <a:endParaRPr lang="en-US"/>
          </a:p>
        </p:txBody>
      </p:sp>
      <p:sp>
        <p:nvSpPr>
          <p:cNvPr id="42001" name="Freeform 17"/>
          <p:cNvSpPr>
            <a:spLocks/>
          </p:cNvSpPr>
          <p:nvPr/>
        </p:nvSpPr>
        <p:spPr bwMode="auto">
          <a:xfrm>
            <a:off x="4038600" y="5334000"/>
            <a:ext cx="306388" cy="458788"/>
          </a:xfrm>
          <a:custGeom>
            <a:avLst/>
            <a:gdLst>
              <a:gd name="T0" fmla="*/ 0 w 193"/>
              <a:gd name="T1" fmla="*/ 0 h 289"/>
              <a:gd name="T2" fmla="*/ 2147483647 w 193"/>
              <a:gd name="T3" fmla="*/ 2147483647 h 289"/>
              <a:gd name="T4" fmla="*/ 2147483647 w 193"/>
              <a:gd name="T5" fmla="*/ 2147483647 h 289"/>
              <a:gd name="T6" fmla="*/ 0 60000 65536"/>
              <a:gd name="T7" fmla="*/ 0 60000 65536"/>
              <a:gd name="T8" fmla="*/ 0 60000 65536"/>
              <a:gd name="T9" fmla="*/ 0 w 193"/>
              <a:gd name="T10" fmla="*/ 0 h 289"/>
              <a:gd name="T11" fmla="*/ 193 w 193"/>
              <a:gd name="T12" fmla="*/ 289 h 289"/>
            </a:gdLst>
            <a:ahLst/>
            <a:cxnLst>
              <a:cxn ang="T6">
                <a:pos x="T0" y="T1"/>
              </a:cxn>
              <a:cxn ang="T7">
                <a:pos x="T2" y="T3"/>
              </a:cxn>
              <a:cxn ang="T8">
                <a:pos x="T4" y="T5"/>
              </a:cxn>
            </a:cxnLst>
            <a:rect l="T9" t="T10" r="T11" b="T12"/>
            <a:pathLst>
              <a:path w="193" h="289">
                <a:moveTo>
                  <a:pt x="0" y="0"/>
                </a:moveTo>
                <a:lnTo>
                  <a:pt x="192" y="192"/>
                </a:lnTo>
                <a:lnTo>
                  <a:pt x="48" y="288"/>
                </a:lnTo>
              </a:path>
            </a:pathLst>
          </a:custGeom>
          <a:noFill/>
          <a:ln w="12700" cap="rnd" cmpd="sng">
            <a:solidFill>
              <a:schemeClr val="tx1"/>
            </a:solidFill>
            <a:prstDash val="solid"/>
            <a:round/>
            <a:headEnd type="none" w="med" len="med"/>
            <a:tailEnd type="triangle" w="med" len="med"/>
          </a:ln>
        </p:spPr>
        <p:txBody>
          <a:bodyPr/>
          <a:lstStyle/>
          <a:p>
            <a:endParaRPr lang="en-US"/>
          </a:p>
        </p:txBody>
      </p:sp>
      <p:sp>
        <p:nvSpPr>
          <p:cNvPr id="42002" name="Rectangle 18"/>
          <p:cNvSpPr>
            <a:spLocks noChangeArrowheads="1"/>
          </p:cNvSpPr>
          <p:nvPr/>
        </p:nvSpPr>
        <p:spPr bwMode="auto">
          <a:xfrm>
            <a:off x="4572000" y="4724400"/>
            <a:ext cx="3819525" cy="396875"/>
          </a:xfrm>
          <a:prstGeom prst="rect">
            <a:avLst/>
          </a:prstGeom>
          <a:noFill/>
          <a:ln w="12700">
            <a:noFill/>
            <a:miter lim="800000"/>
            <a:headEnd/>
            <a:tailEnd/>
          </a:ln>
        </p:spPr>
        <p:txBody>
          <a:bodyPr lIns="90488" tIns="44450" rIns="90488" bIns="44450">
            <a:spAutoFit/>
          </a:bodyPr>
          <a:lstStyle/>
          <a:p>
            <a:pPr>
              <a:spcBef>
                <a:spcPct val="50000"/>
              </a:spcBef>
            </a:pPr>
            <a:r>
              <a:rPr lang="en-US" sz="2000"/>
              <a:t>configuration</a:t>
            </a:r>
            <a:r>
              <a:rPr lang="en-US" sz="2000" baseline="-25000"/>
              <a:t>1</a:t>
            </a:r>
            <a:r>
              <a:rPr lang="en-US" sz="2000"/>
              <a:t> = A + B + C</a:t>
            </a:r>
          </a:p>
        </p:txBody>
      </p:sp>
      <p:sp>
        <p:nvSpPr>
          <p:cNvPr id="42003" name="Rectangle 19"/>
          <p:cNvSpPr>
            <a:spLocks noChangeArrowheads="1"/>
          </p:cNvSpPr>
          <p:nvPr/>
        </p:nvSpPr>
        <p:spPr bwMode="auto">
          <a:xfrm>
            <a:off x="4572000" y="5257800"/>
            <a:ext cx="4505325" cy="396875"/>
          </a:xfrm>
          <a:prstGeom prst="rect">
            <a:avLst/>
          </a:prstGeom>
          <a:noFill/>
          <a:ln w="12700">
            <a:noFill/>
            <a:miter lim="800000"/>
            <a:headEnd/>
            <a:tailEnd/>
          </a:ln>
        </p:spPr>
        <p:txBody>
          <a:bodyPr lIns="90488" tIns="44450" rIns="90488" bIns="44450">
            <a:spAutoFit/>
          </a:bodyPr>
          <a:lstStyle/>
          <a:p>
            <a:pPr>
              <a:spcBef>
                <a:spcPct val="50000"/>
              </a:spcBef>
            </a:pPr>
            <a:r>
              <a:rPr lang="en-US" sz="2000"/>
              <a:t>configuration</a:t>
            </a:r>
            <a:r>
              <a:rPr lang="en-US" sz="2000" baseline="-25000"/>
              <a:t>2</a:t>
            </a:r>
            <a:r>
              <a:rPr lang="en-US" sz="2000"/>
              <a:t> = A + B + C +   A +   C</a:t>
            </a:r>
          </a:p>
        </p:txBody>
      </p:sp>
      <p:sp>
        <p:nvSpPr>
          <p:cNvPr id="42004" name="AutoShape 20"/>
          <p:cNvSpPr>
            <a:spLocks noChangeArrowheads="1"/>
          </p:cNvSpPr>
          <p:nvPr/>
        </p:nvSpPr>
        <p:spPr bwMode="auto">
          <a:xfrm>
            <a:off x="7854950" y="5340350"/>
            <a:ext cx="139700" cy="139700"/>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42005" name="AutoShape 21"/>
          <p:cNvSpPr>
            <a:spLocks noChangeArrowheads="1"/>
          </p:cNvSpPr>
          <p:nvPr/>
        </p:nvSpPr>
        <p:spPr bwMode="auto">
          <a:xfrm>
            <a:off x="8464550" y="5340350"/>
            <a:ext cx="139700" cy="139700"/>
          </a:xfrm>
          <a:prstGeom prst="triangle">
            <a:avLst>
              <a:gd name="adj" fmla="val 49995"/>
            </a:avLst>
          </a:prstGeom>
          <a:noFill/>
          <a:ln w="12700">
            <a:solidFill>
              <a:schemeClr val="tx1"/>
            </a:solidFill>
            <a:miter lim="800000"/>
            <a:headEnd/>
            <a:tailEnd/>
          </a:ln>
        </p:spPr>
        <p:txBody>
          <a:bodyPr wrap="none" anchor="ctr"/>
          <a:lstStyle/>
          <a:p>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defRPr/>
            </a:pPr>
            <a:r>
              <a:rPr lang="en-US"/>
              <a:t>First principles </a:t>
            </a:r>
            <a:br>
              <a:rPr lang="en-US"/>
            </a:br>
            <a:r>
              <a:rPr lang="en-US"/>
              <a:t>Guiding concepts of CM</a:t>
            </a:r>
          </a:p>
        </p:txBody>
      </p:sp>
      <p:sp>
        <p:nvSpPr>
          <p:cNvPr id="7171" name="Rectangle 3"/>
          <p:cNvSpPr>
            <a:spLocks noGrp="1" noChangeArrowheads="1"/>
          </p:cNvSpPr>
          <p:nvPr>
            <p:ph type="body" idx="1"/>
          </p:nvPr>
        </p:nvSpPr>
        <p:spPr>
          <a:noFill/>
        </p:spPr>
        <p:txBody>
          <a:bodyPr/>
          <a:lstStyle/>
          <a:p>
            <a:r>
              <a:rPr lang="en-US" sz="1800"/>
              <a:t>The purpose of Software Configuration Management is to establish and maintain the integrity of the products of the software project throughout the project’s software life cycle</a:t>
            </a:r>
          </a:p>
          <a:p>
            <a:r>
              <a:rPr lang="en-US" sz="1800"/>
              <a:t>CM involves identifying the configuration of the software at given points in time, systematically controlling changes to the configuration, and maintaining the integrity and traceability of the configuration throughout the software life cycle.  The work products placed under software configuration management include the software products that are delivered to the customer and the items that are identified with or required to create these software products.</a:t>
            </a:r>
          </a:p>
          <a:p>
            <a:r>
              <a:rPr lang="en-US" sz="1800"/>
              <a:t>A software baseline library is established containing the software baselines as they are developed.  Changes to baselines and the release of software products built from the software baseline library are systematically controlled via the change control and configuration auditing functions of software configuration management.</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a:defRPr/>
            </a:pPr>
            <a:r>
              <a:rPr lang="en-US"/>
              <a:t>CM  tools and methods</a:t>
            </a:r>
            <a:br>
              <a:rPr lang="en-US"/>
            </a:br>
            <a:r>
              <a:rPr lang="en-US"/>
              <a:t>Commercial tools</a:t>
            </a:r>
          </a:p>
        </p:txBody>
      </p:sp>
      <p:sp>
        <p:nvSpPr>
          <p:cNvPr id="43011" name="Rectangle 3"/>
          <p:cNvSpPr>
            <a:spLocks noGrp="1" noChangeArrowheads="1"/>
          </p:cNvSpPr>
          <p:nvPr>
            <p:ph type="body" idx="1"/>
          </p:nvPr>
        </p:nvSpPr>
        <p:spPr>
          <a:noFill/>
        </p:spPr>
        <p:txBody>
          <a:bodyPr/>
          <a:lstStyle/>
          <a:p>
            <a:pPr>
              <a:buFont typeface="Wingdings" pitchFamily="2" charset="2"/>
              <a:buNone/>
              <a:tabLst>
                <a:tab pos="4684713" algn="l"/>
                <a:tab pos="6397625" algn="l"/>
              </a:tabLst>
            </a:pPr>
            <a:r>
              <a:rPr lang="en-US" sz="1800" u="sng"/>
              <a:t>System	Vendor	CM Model</a:t>
            </a:r>
            <a:endParaRPr lang="en-US" sz="1800"/>
          </a:p>
          <a:p>
            <a:pPr>
              <a:buFont typeface="Wingdings" pitchFamily="2" charset="2"/>
              <a:buNone/>
              <a:tabLst>
                <a:tab pos="4684713" algn="l"/>
                <a:tab pos="6397625" algn="l"/>
              </a:tabLst>
            </a:pPr>
            <a:r>
              <a:rPr lang="en-US" sz="1800" b="0"/>
              <a:t>Source Code Control System (SCCS)	Unix	coci</a:t>
            </a:r>
          </a:p>
          <a:p>
            <a:pPr>
              <a:buFont typeface="Wingdings" pitchFamily="2" charset="2"/>
              <a:buNone/>
              <a:tabLst>
                <a:tab pos="4684713" algn="l"/>
                <a:tab pos="6397625" algn="l"/>
              </a:tabLst>
            </a:pPr>
            <a:r>
              <a:rPr lang="en-US" sz="1800" b="0"/>
              <a:t>Revision Control System (RCS)	Unix	coci</a:t>
            </a:r>
          </a:p>
          <a:p>
            <a:pPr>
              <a:buFont typeface="Wingdings" pitchFamily="2" charset="2"/>
              <a:buNone/>
              <a:tabLst>
                <a:tab pos="4684713" algn="l"/>
                <a:tab pos="6397625" algn="l"/>
              </a:tabLst>
            </a:pPr>
            <a:r>
              <a:rPr lang="en-US" sz="1800" b="0"/>
              <a:t>Domain Software Eng Env (DSEE)  	Apollo	composition + coci</a:t>
            </a:r>
          </a:p>
          <a:p>
            <a:pPr>
              <a:buFont typeface="Wingdings" pitchFamily="2" charset="2"/>
              <a:buNone/>
              <a:tabLst>
                <a:tab pos="4684713" algn="l"/>
                <a:tab pos="6397625" algn="l"/>
              </a:tabLst>
            </a:pPr>
            <a:r>
              <a:rPr lang="en-US" sz="1800" b="0"/>
              <a:t>Network Software Environment (NSE)	Sun	transaction</a:t>
            </a:r>
          </a:p>
          <a:p>
            <a:pPr>
              <a:buFont typeface="Wingdings" pitchFamily="2" charset="2"/>
              <a:buNone/>
              <a:tabLst>
                <a:tab pos="4684713" algn="l"/>
                <a:tab pos="6397625" algn="l"/>
              </a:tabLst>
            </a:pPr>
            <a:r>
              <a:rPr lang="en-US" sz="1800" b="0"/>
              <a:t>Aide-De-Camp (ADC)	SMDS	change set + coci</a:t>
            </a:r>
          </a:p>
          <a:p>
            <a:pPr>
              <a:buFont typeface="Wingdings" pitchFamily="2" charset="2"/>
              <a:buNone/>
              <a:tabLst>
                <a:tab pos="4684713" algn="l"/>
                <a:tab pos="6397625" algn="l"/>
              </a:tabLst>
            </a:pPr>
            <a:r>
              <a:rPr lang="en-US" sz="1800" b="0"/>
              <a:t>Change Control and Configuration (CCC) 	Softool	composition + coci</a:t>
            </a:r>
          </a:p>
          <a:p>
            <a:pPr>
              <a:buFont typeface="Wingdings" pitchFamily="2" charset="2"/>
              <a:buNone/>
              <a:tabLst>
                <a:tab pos="4684713" algn="l"/>
                <a:tab pos="6397625" algn="l"/>
              </a:tabLst>
            </a:pPr>
            <a:r>
              <a:rPr lang="en-US" sz="1800" b="0"/>
              <a:t>Amplify 	CaseWare	composition + coci</a:t>
            </a:r>
          </a:p>
          <a:p>
            <a:pPr>
              <a:buFont typeface="Wingdings" pitchFamily="2" charset="2"/>
              <a:buNone/>
              <a:tabLst>
                <a:tab pos="4684713" algn="l"/>
                <a:tab pos="6397625" algn="l"/>
              </a:tabLst>
            </a:pPr>
            <a:r>
              <a:rPr lang="en-US" sz="1800" b="0"/>
              <a:t>Rational	Rational	composition + coci</a:t>
            </a:r>
          </a:p>
          <a:p>
            <a:pPr>
              <a:buFont typeface="Wingdings" pitchFamily="2" charset="2"/>
              <a:buNone/>
              <a:tabLst>
                <a:tab pos="4684713" algn="l"/>
                <a:tab pos="6397625" algn="l"/>
              </a:tabLst>
            </a:pPr>
            <a:r>
              <a:rPr lang="en-US" sz="1800" b="0"/>
              <a:t>SmartSystem	ProCase		transaction</a:t>
            </a:r>
          </a:p>
          <a:p>
            <a:pPr>
              <a:buFont typeface="Wingdings" pitchFamily="2" charset="2"/>
              <a:buNone/>
              <a:tabLst>
                <a:tab pos="4684713" algn="l"/>
                <a:tab pos="6397625" algn="l"/>
              </a:tabLst>
            </a:pPr>
            <a:r>
              <a:rPr lang="en-US" sz="1800" b="0"/>
              <a:t>Software  thru Pictures (StP)	IDE	composition + coci		</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a:defRPr/>
            </a:pPr>
            <a:r>
              <a:rPr lang="en-US"/>
              <a:t>CM  tools and methods</a:t>
            </a:r>
            <a:br>
              <a:rPr lang="en-US"/>
            </a:br>
            <a:r>
              <a:rPr lang="en-US"/>
              <a:t>Comparison</a:t>
            </a:r>
          </a:p>
        </p:txBody>
      </p:sp>
      <p:sp>
        <p:nvSpPr>
          <p:cNvPr id="44035" name="Rectangle 3"/>
          <p:cNvSpPr>
            <a:spLocks noGrp="1" noChangeArrowheads="1"/>
          </p:cNvSpPr>
          <p:nvPr>
            <p:ph type="body" idx="1"/>
          </p:nvPr>
        </p:nvSpPr>
        <p:spPr>
          <a:xfrm>
            <a:off x="152400" y="1600200"/>
            <a:ext cx="8839200" cy="4953000"/>
          </a:xfrm>
          <a:noFill/>
        </p:spPr>
        <p:txBody>
          <a:bodyPr/>
          <a:lstStyle/>
          <a:p>
            <a:pPr>
              <a:buFont typeface="Wingdings" pitchFamily="2" charset="2"/>
              <a:buNone/>
              <a:tabLst>
                <a:tab pos="1547813" algn="l"/>
                <a:tab pos="3659188" algn="l"/>
                <a:tab pos="5483225" algn="l"/>
                <a:tab pos="7370763" algn="l"/>
              </a:tabLst>
            </a:pPr>
            <a:r>
              <a:rPr lang="en-US" sz="1600"/>
              <a:t>model	description	pros	cons	use</a:t>
            </a:r>
          </a:p>
          <a:p>
            <a:pPr>
              <a:buFont typeface="Wingdings" pitchFamily="2" charset="2"/>
              <a:buNone/>
              <a:tabLst>
                <a:tab pos="1547813" algn="l"/>
                <a:tab pos="3659188" algn="l"/>
                <a:tab pos="5483225" algn="l"/>
                <a:tab pos="7370763" algn="l"/>
              </a:tabLst>
            </a:pPr>
            <a:r>
              <a:rPr lang="en-US" sz="1600" b="0"/>
              <a:t>coci	- manipulate CIs 	- simple	- syncrhonization	- small efforts</a:t>
            </a:r>
            <a:br>
              <a:rPr lang="en-US" sz="1600" b="0"/>
            </a:br>
            <a:r>
              <a:rPr lang="en-US" sz="1600" b="0"/>
              <a:t>	  independently	- easy to impl	   across &gt;1 CI</a:t>
            </a:r>
            <a:br>
              <a:rPr lang="en-US" sz="1600" b="0"/>
            </a:br>
            <a:r>
              <a:rPr lang="en-US" sz="1600" b="0"/>
              <a:t>			- deadlock possible</a:t>
            </a:r>
            <a:br>
              <a:rPr lang="en-US" sz="1600" b="0"/>
            </a:br>
            <a:r>
              <a:rPr lang="en-US" sz="1600" b="0"/>
              <a:t>			- primitive change id</a:t>
            </a:r>
          </a:p>
          <a:p>
            <a:pPr>
              <a:buFont typeface="Wingdings" pitchFamily="2" charset="2"/>
              <a:buNone/>
              <a:tabLst>
                <a:tab pos="1547813" algn="l"/>
                <a:tab pos="3659188" algn="l"/>
                <a:tab pos="5483225" algn="l"/>
                <a:tab pos="7370763" algn="l"/>
              </a:tabLst>
            </a:pPr>
            <a:r>
              <a:rPr lang="en-US" sz="1600" b="0"/>
              <a:t>composition	- work with portions	- supports change	- synchronization	- coordinated</a:t>
            </a:r>
            <a:br>
              <a:rPr lang="en-US" sz="1600" b="0"/>
            </a:br>
            <a:r>
              <a:rPr lang="en-US" sz="1600" b="0"/>
              <a:t>	  of versioned	  id	  across multiple	  teams</a:t>
            </a:r>
            <a:br>
              <a:rPr lang="en-US" sz="1600" b="0"/>
            </a:br>
            <a:r>
              <a:rPr lang="en-US" sz="1600" b="0"/>
              <a:t>	  configuration	- build tools know	  CIs</a:t>
            </a:r>
            <a:br>
              <a:rPr lang="en-US" sz="1600" b="0"/>
            </a:br>
            <a:r>
              <a:rPr lang="en-US" sz="1600" b="0"/>
              <a:t>		  of repository</a:t>
            </a:r>
          </a:p>
          <a:p>
            <a:pPr>
              <a:buFont typeface="Wingdings" pitchFamily="2" charset="2"/>
              <a:buNone/>
              <a:tabLst>
                <a:tab pos="1547813" algn="l"/>
                <a:tab pos="3659188" algn="l"/>
                <a:tab pos="5483225" algn="l"/>
                <a:tab pos="7370763" algn="l"/>
              </a:tabLst>
            </a:pPr>
            <a:endParaRPr lang="en-US" sz="1600" b="0"/>
          </a:p>
          <a:p>
            <a:pPr>
              <a:buFont typeface="Wingdings" pitchFamily="2" charset="2"/>
              <a:buNone/>
              <a:tabLst>
                <a:tab pos="1547813" algn="l"/>
                <a:tab pos="3659188" algn="l"/>
                <a:tab pos="5483225" algn="l"/>
                <a:tab pos="7370763" algn="l"/>
              </a:tabLst>
            </a:pPr>
            <a:r>
              <a:rPr lang="en-US" sz="1600" b="0"/>
              <a:t>long transaction	- work with entire	- integrated 	- entire baseline	- multiple</a:t>
            </a:r>
            <a:br>
              <a:rPr lang="en-US" sz="1600" b="0"/>
            </a:br>
            <a:r>
              <a:rPr lang="en-US" sz="1600" b="0"/>
              <a:t>	  versioned	  environment	  checked out	  contract</a:t>
            </a:r>
            <a:br>
              <a:rPr lang="en-US" sz="1600" b="0"/>
            </a:br>
            <a:r>
              <a:rPr lang="en-US" sz="1600" b="0"/>
              <a:t>	  configuration		- sophisticated </a:t>
            </a:r>
            <a:br>
              <a:rPr lang="en-US" sz="1600" b="0"/>
            </a:br>
            <a:r>
              <a:rPr lang="en-US" sz="1600" b="0"/>
              <a:t>			  toolset required</a:t>
            </a:r>
          </a:p>
          <a:p>
            <a:pPr>
              <a:buFont typeface="Wingdings" pitchFamily="2" charset="2"/>
              <a:buNone/>
              <a:tabLst>
                <a:tab pos="1547813" algn="l"/>
                <a:tab pos="3659188" algn="l"/>
                <a:tab pos="5483225" algn="l"/>
                <a:tab pos="7370763" algn="l"/>
              </a:tabLst>
            </a:pPr>
            <a:r>
              <a:rPr lang="en-US" sz="1600" b="0"/>
              <a:t>change set	- manipulate change	- conserves 	- does not support	- multiple</a:t>
            </a:r>
            <a:br>
              <a:rPr lang="en-US" sz="1600" b="0"/>
            </a:br>
            <a:r>
              <a:rPr lang="en-US" sz="1600" b="0"/>
              <a:t>	  deltas	  space	  control	  integrations</a:t>
            </a:r>
            <a:br>
              <a:rPr lang="en-US" sz="1600" b="0"/>
            </a:br>
            <a:r>
              <a:rPr lang="en-US" sz="1600" b="0"/>
              <a:t>		- selected CI	- must be used with</a:t>
            </a:r>
            <a:br>
              <a:rPr lang="en-US" sz="1600" b="0"/>
            </a:br>
            <a:r>
              <a:rPr lang="en-US" sz="1600" b="0"/>
              <a:t>		  backout	  other models</a:t>
            </a:r>
            <a:br>
              <a:rPr lang="en-US" sz="1600" b="0"/>
            </a:br>
            <a:r>
              <a:rPr lang="en-US" sz="1600" b="0"/>
              <a:t>		- traces chg hist	- time vs space</a:t>
            </a:r>
          </a:p>
        </p:txBody>
      </p:sp>
      <p:sp>
        <p:nvSpPr>
          <p:cNvPr id="44036" name="Rectangle 4"/>
          <p:cNvSpPr>
            <a:spLocks noChangeArrowheads="1"/>
          </p:cNvSpPr>
          <p:nvPr/>
        </p:nvSpPr>
        <p:spPr bwMode="auto">
          <a:xfrm>
            <a:off x="82550" y="1911350"/>
            <a:ext cx="8978900" cy="4864100"/>
          </a:xfrm>
          <a:prstGeom prst="rect">
            <a:avLst/>
          </a:prstGeom>
          <a:noFill/>
          <a:ln w="12700">
            <a:solidFill>
              <a:schemeClr val="tx1"/>
            </a:solidFill>
            <a:miter lim="800000"/>
            <a:headEnd/>
            <a:tailEnd/>
          </a:ln>
        </p:spPr>
        <p:txBody>
          <a:bodyPr wrap="none" anchor="ctr"/>
          <a:lstStyle/>
          <a:p>
            <a:endParaRPr lang="en-US"/>
          </a:p>
        </p:txBody>
      </p:sp>
      <p:sp>
        <p:nvSpPr>
          <p:cNvPr id="44037" name="Line 5"/>
          <p:cNvSpPr>
            <a:spLocks noChangeShapeType="1"/>
          </p:cNvSpPr>
          <p:nvPr/>
        </p:nvSpPr>
        <p:spPr bwMode="auto">
          <a:xfrm>
            <a:off x="1752600" y="1905000"/>
            <a:ext cx="0" cy="4876800"/>
          </a:xfrm>
          <a:prstGeom prst="line">
            <a:avLst/>
          </a:prstGeom>
          <a:noFill/>
          <a:ln w="12700">
            <a:solidFill>
              <a:schemeClr val="tx1"/>
            </a:solidFill>
            <a:round/>
            <a:headEnd/>
            <a:tailEnd/>
          </a:ln>
        </p:spPr>
        <p:txBody>
          <a:bodyPr/>
          <a:lstStyle/>
          <a:p>
            <a:endParaRPr lang="en-US"/>
          </a:p>
        </p:txBody>
      </p:sp>
      <p:sp>
        <p:nvSpPr>
          <p:cNvPr id="44038" name="Line 6"/>
          <p:cNvSpPr>
            <a:spLocks noChangeShapeType="1"/>
          </p:cNvSpPr>
          <p:nvPr/>
        </p:nvSpPr>
        <p:spPr bwMode="auto">
          <a:xfrm>
            <a:off x="3810000" y="1905000"/>
            <a:ext cx="0" cy="4876800"/>
          </a:xfrm>
          <a:prstGeom prst="line">
            <a:avLst/>
          </a:prstGeom>
          <a:noFill/>
          <a:ln w="12700">
            <a:solidFill>
              <a:schemeClr val="tx1"/>
            </a:solidFill>
            <a:round/>
            <a:headEnd/>
            <a:tailEnd/>
          </a:ln>
        </p:spPr>
        <p:txBody>
          <a:bodyPr/>
          <a:lstStyle/>
          <a:p>
            <a:endParaRPr lang="en-US"/>
          </a:p>
        </p:txBody>
      </p:sp>
      <p:sp>
        <p:nvSpPr>
          <p:cNvPr id="44039" name="Line 7"/>
          <p:cNvSpPr>
            <a:spLocks noChangeShapeType="1"/>
          </p:cNvSpPr>
          <p:nvPr/>
        </p:nvSpPr>
        <p:spPr bwMode="auto">
          <a:xfrm>
            <a:off x="5638800" y="1905000"/>
            <a:ext cx="0" cy="4876800"/>
          </a:xfrm>
          <a:prstGeom prst="line">
            <a:avLst/>
          </a:prstGeom>
          <a:noFill/>
          <a:ln w="12700">
            <a:solidFill>
              <a:schemeClr val="tx1"/>
            </a:solidFill>
            <a:round/>
            <a:headEnd/>
            <a:tailEnd/>
          </a:ln>
        </p:spPr>
        <p:txBody>
          <a:bodyPr/>
          <a:lstStyle/>
          <a:p>
            <a:endParaRPr lang="en-US"/>
          </a:p>
        </p:txBody>
      </p:sp>
      <p:sp>
        <p:nvSpPr>
          <p:cNvPr id="44040" name="Line 8"/>
          <p:cNvSpPr>
            <a:spLocks noChangeShapeType="1"/>
          </p:cNvSpPr>
          <p:nvPr/>
        </p:nvSpPr>
        <p:spPr bwMode="auto">
          <a:xfrm>
            <a:off x="7543800" y="1905000"/>
            <a:ext cx="0" cy="4876800"/>
          </a:xfrm>
          <a:prstGeom prst="line">
            <a:avLst/>
          </a:prstGeom>
          <a:noFill/>
          <a:ln w="12700">
            <a:solidFill>
              <a:schemeClr val="tx1"/>
            </a:solidFill>
            <a:round/>
            <a:headEnd/>
            <a:tailEnd/>
          </a:ln>
        </p:spPr>
        <p:txBody>
          <a:bodyPr/>
          <a:lstStyle/>
          <a:p>
            <a:endParaRPr lang="en-US"/>
          </a:p>
        </p:txBody>
      </p:sp>
      <p:sp>
        <p:nvSpPr>
          <p:cNvPr id="44041" name="Line 9"/>
          <p:cNvSpPr>
            <a:spLocks noChangeShapeType="1"/>
          </p:cNvSpPr>
          <p:nvPr/>
        </p:nvSpPr>
        <p:spPr bwMode="auto">
          <a:xfrm>
            <a:off x="76200" y="2971800"/>
            <a:ext cx="8991600" cy="0"/>
          </a:xfrm>
          <a:prstGeom prst="line">
            <a:avLst/>
          </a:prstGeom>
          <a:noFill/>
          <a:ln w="12700">
            <a:solidFill>
              <a:schemeClr val="tx1"/>
            </a:solidFill>
            <a:round/>
            <a:headEnd/>
            <a:tailEnd/>
          </a:ln>
        </p:spPr>
        <p:txBody>
          <a:bodyPr/>
          <a:lstStyle/>
          <a:p>
            <a:endParaRPr lang="en-US"/>
          </a:p>
        </p:txBody>
      </p:sp>
      <p:sp>
        <p:nvSpPr>
          <p:cNvPr id="44042" name="Line 10"/>
          <p:cNvSpPr>
            <a:spLocks noChangeShapeType="1"/>
          </p:cNvSpPr>
          <p:nvPr/>
        </p:nvSpPr>
        <p:spPr bwMode="auto">
          <a:xfrm>
            <a:off x="76200" y="4267200"/>
            <a:ext cx="8991600" cy="0"/>
          </a:xfrm>
          <a:prstGeom prst="line">
            <a:avLst/>
          </a:prstGeom>
          <a:noFill/>
          <a:ln w="12700">
            <a:solidFill>
              <a:schemeClr val="tx1"/>
            </a:solidFill>
            <a:round/>
            <a:headEnd/>
            <a:tailEnd/>
          </a:ln>
        </p:spPr>
        <p:txBody>
          <a:bodyPr/>
          <a:lstStyle/>
          <a:p>
            <a:endParaRPr lang="en-US"/>
          </a:p>
        </p:txBody>
      </p:sp>
      <p:sp>
        <p:nvSpPr>
          <p:cNvPr id="44043" name="Line 11"/>
          <p:cNvSpPr>
            <a:spLocks noChangeShapeType="1"/>
          </p:cNvSpPr>
          <p:nvPr/>
        </p:nvSpPr>
        <p:spPr bwMode="auto">
          <a:xfrm>
            <a:off x="76200" y="5334000"/>
            <a:ext cx="8991600" cy="0"/>
          </a:xfrm>
          <a:prstGeom prst="line">
            <a:avLst/>
          </a:prstGeom>
          <a:noFill/>
          <a:ln w="12700">
            <a:solidFill>
              <a:schemeClr val="tx1"/>
            </a:solidFill>
            <a:round/>
            <a:headEnd/>
            <a:tailEnd/>
          </a:ln>
        </p:spPr>
        <p:txBody>
          <a:bodyPr/>
          <a:lstStyle/>
          <a:p>
            <a:endParaRPr 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a:defRPr/>
            </a:pPr>
            <a:r>
              <a:rPr lang="en-US"/>
              <a:t>CM considerations</a:t>
            </a:r>
          </a:p>
        </p:txBody>
      </p:sp>
      <p:sp>
        <p:nvSpPr>
          <p:cNvPr id="45059" name="Rectangle 3"/>
          <p:cNvSpPr>
            <a:spLocks noGrp="1" noChangeArrowheads="1"/>
          </p:cNvSpPr>
          <p:nvPr>
            <p:ph type="body" idx="1"/>
          </p:nvPr>
        </p:nvSpPr>
        <p:spPr>
          <a:noFill/>
        </p:spPr>
        <p:txBody>
          <a:bodyPr/>
          <a:lstStyle/>
          <a:p>
            <a:r>
              <a:rPr lang="en-US"/>
              <a:t>CM  checks and balances need to be endorsed by management and ratified by workers</a:t>
            </a:r>
          </a:p>
          <a:p>
            <a:r>
              <a:rPr lang="en-US"/>
              <a:t>CM necessary during all phases of life cycle, including acceptance testing</a:t>
            </a:r>
          </a:p>
          <a:p>
            <a:r>
              <a:rPr lang="en-US"/>
              <a:t>Balance CM resources in times of declining budgets</a:t>
            </a:r>
          </a:p>
          <a:p>
            <a:r>
              <a:rPr lang="en-US"/>
              <a:t>Avoid paperwork nightmare</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p:spPr>
        <p:txBody>
          <a:bodyPr/>
          <a:lstStyle/>
          <a:p>
            <a:pPr>
              <a:spcBef>
                <a:spcPct val="0"/>
              </a:spcBef>
            </a:pPr>
            <a:r>
              <a:rPr lang="en-US"/>
              <a:t>Configuration management (CM)</a:t>
            </a:r>
          </a:p>
          <a:p>
            <a:pPr lvl="1">
              <a:spcBef>
                <a:spcPct val="0"/>
              </a:spcBef>
            </a:pPr>
            <a:r>
              <a:rPr lang="en-US"/>
              <a:t>First principles</a:t>
            </a:r>
          </a:p>
          <a:p>
            <a:pPr lvl="2">
              <a:spcBef>
                <a:spcPct val="0"/>
              </a:spcBef>
            </a:pPr>
            <a:r>
              <a:rPr lang="en-US"/>
              <a:t>rationale</a:t>
            </a:r>
          </a:p>
          <a:p>
            <a:pPr lvl="2">
              <a:spcBef>
                <a:spcPct val="0"/>
              </a:spcBef>
            </a:pPr>
            <a:r>
              <a:rPr lang="en-US"/>
              <a:t>definitions</a:t>
            </a:r>
          </a:p>
          <a:p>
            <a:pPr lvl="1">
              <a:spcBef>
                <a:spcPct val="0"/>
              </a:spcBef>
            </a:pPr>
            <a:r>
              <a:rPr lang="en-US"/>
              <a:t>Mgmt activities</a:t>
            </a:r>
          </a:p>
          <a:p>
            <a:pPr lvl="1">
              <a:spcBef>
                <a:spcPct val="0"/>
              </a:spcBef>
            </a:pPr>
            <a:r>
              <a:rPr lang="en-US"/>
              <a:t>SCM activities</a:t>
            </a:r>
          </a:p>
          <a:p>
            <a:pPr lvl="2">
              <a:spcBef>
                <a:spcPct val="0"/>
              </a:spcBef>
            </a:pPr>
            <a:r>
              <a:rPr lang="en-US"/>
              <a:t>identification</a:t>
            </a:r>
          </a:p>
          <a:p>
            <a:pPr lvl="2">
              <a:spcBef>
                <a:spcPct val="0"/>
              </a:spcBef>
            </a:pPr>
            <a:r>
              <a:rPr lang="en-US"/>
              <a:t>control</a:t>
            </a:r>
          </a:p>
          <a:p>
            <a:pPr lvl="2">
              <a:spcBef>
                <a:spcPct val="0"/>
              </a:spcBef>
            </a:pPr>
            <a:r>
              <a:rPr lang="en-US"/>
              <a:t>audit</a:t>
            </a:r>
          </a:p>
          <a:p>
            <a:pPr lvl="2">
              <a:spcBef>
                <a:spcPct val="0"/>
              </a:spcBef>
            </a:pPr>
            <a:r>
              <a:rPr lang="en-US"/>
              <a:t>status accounting</a:t>
            </a:r>
          </a:p>
          <a:p>
            <a:pPr lvl="1">
              <a:spcBef>
                <a:spcPct val="0"/>
              </a:spcBef>
            </a:pPr>
            <a:r>
              <a:rPr lang="en-US"/>
              <a:t>CM models and tools</a:t>
            </a:r>
          </a:p>
          <a:p>
            <a:pPr lvl="2">
              <a:spcBef>
                <a:spcPct val="0"/>
              </a:spcBef>
            </a:pPr>
            <a:r>
              <a:rPr lang="en-US"/>
              <a:t>check-in/check-out</a:t>
            </a:r>
          </a:p>
          <a:p>
            <a:pPr lvl="2">
              <a:spcBef>
                <a:spcPct val="0"/>
              </a:spcBef>
            </a:pPr>
            <a:r>
              <a:rPr lang="en-US"/>
              <a:t>composition</a:t>
            </a:r>
          </a:p>
          <a:p>
            <a:pPr lvl="2">
              <a:spcBef>
                <a:spcPct val="0"/>
              </a:spcBef>
            </a:pPr>
            <a:r>
              <a:rPr lang="en-US"/>
              <a:t>transaction</a:t>
            </a:r>
          </a:p>
          <a:p>
            <a:pPr lvl="2">
              <a:spcBef>
                <a:spcPct val="0"/>
              </a:spcBef>
            </a:pPr>
            <a:r>
              <a:rPr lang="en-US"/>
              <a:t>change set</a:t>
            </a:r>
          </a:p>
          <a:p>
            <a:pPr lvl="1">
              <a:spcBef>
                <a:spcPct val="0"/>
              </a:spcBef>
            </a:pPr>
            <a:r>
              <a:rPr lang="en-US"/>
              <a:t>CM considerations</a:t>
            </a:r>
          </a:p>
        </p:txBody>
      </p:sp>
      <p:sp>
        <p:nvSpPr>
          <p:cNvPr id="84995" name="Rectangle 3"/>
          <p:cNvSpPr>
            <a:spLocks noGrp="1" noChangeArrowheads="1"/>
          </p:cNvSpPr>
          <p:nvPr>
            <p:ph type="title"/>
          </p:nvPr>
        </p:nvSpPr>
        <p:spPr/>
        <p:txBody>
          <a:bodyPr/>
          <a:lstStyle/>
          <a:p>
            <a:pPr>
              <a:defRPr/>
            </a:pPr>
            <a:r>
              <a:rPr lang="en-US"/>
              <a:t>Summary </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a:t>First principles</a:t>
            </a:r>
            <a:br>
              <a:rPr lang="en-US"/>
            </a:br>
            <a:r>
              <a:rPr lang="en-US"/>
              <a:t>CM ...</a:t>
            </a:r>
          </a:p>
        </p:txBody>
      </p:sp>
      <p:sp>
        <p:nvSpPr>
          <p:cNvPr id="8195" name="Rectangle 3"/>
          <p:cNvSpPr>
            <a:spLocks noGrp="1" noChangeArrowheads="1"/>
          </p:cNvSpPr>
          <p:nvPr>
            <p:ph type="body" idx="1"/>
          </p:nvPr>
        </p:nvSpPr>
        <p:spPr>
          <a:noFill/>
        </p:spPr>
        <p:txBody>
          <a:bodyPr/>
          <a:lstStyle/>
          <a:p>
            <a:r>
              <a:rPr lang="en-US"/>
              <a:t>... is a controlling tool</a:t>
            </a:r>
          </a:p>
          <a:p>
            <a:pPr lvl="1"/>
            <a:r>
              <a:rPr lang="en-US"/>
              <a:t>by maintaining integrity of configuration items</a:t>
            </a:r>
          </a:p>
          <a:p>
            <a:pPr lvl="1"/>
            <a:r>
              <a:rPr lang="en-US"/>
              <a:t>by evaluating and performing change</a:t>
            </a:r>
          </a:p>
          <a:p>
            <a:r>
              <a:rPr lang="en-US"/>
              <a:t>... is a management visibility tool</a:t>
            </a:r>
          </a:p>
          <a:p>
            <a:pPr lvl="1"/>
            <a:r>
              <a:rPr lang="en-US"/>
              <a:t>through status accounting and audits</a:t>
            </a:r>
          </a:p>
          <a:p>
            <a:r>
              <a:rPr lang="en-US"/>
              <a:t>... is a cost containment tool</a:t>
            </a:r>
          </a:p>
          <a:p>
            <a:pPr lvl="1"/>
            <a:r>
              <a:rPr lang="en-US"/>
              <a:t>through careful inventory of products</a:t>
            </a:r>
          </a:p>
          <a:p>
            <a:r>
              <a:rPr lang="en-US"/>
              <a:t>... is a traceability tool</a:t>
            </a:r>
          </a:p>
          <a:p>
            <a:pPr lvl="1"/>
            <a:r>
              <a:rPr lang="en-US"/>
              <a:t>by explicitly linking requirements to product</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en-US"/>
              <a:t>First principles</a:t>
            </a:r>
            <a:br>
              <a:rPr lang="en-US"/>
            </a:br>
            <a:r>
              <a:rPr lang="en-US"/>
              <a:t>CM terminology</a:t>
            </a:r>
          </a:p>
        </p:txBody>
      </p:sp>
      <p:sp>
        <p:nvSpPr>
          <p:cNvPr id="9219" name="Rectangle 3"/>
          <p:cNvSpPr>
            <a:spLocks noGrp="1" noChangeArrowheads="1"/>
          </p:cNvSpPr>
          <p:nvPr>
            <p:ph type="body" idx="1"/>
          </p:nvPr>
        </p:nvSpPr>
        <p:spPr>
          <a:noFill/>
        </p:spPr>
        <p:txBody>
          <a:bodyPr/>
          <a:lstStyle/>
          <a:p>
            <a:r>
              <a:rPr lang="en-US" dirty="0"/>
              <a:t>Software</a:t>
            </a:r>
          </a:p>
          <a:p>
            <a:pPr lvl="1"/>
            <a:r>
              <a:rPr lang="en-US" dirty="0"/>
              <a:t>... is information!</a:t>
            </a:r>
          </a:p>
          <a:p>
            <a:pPr lvl="2"/>
            <a:r>
              <a:rPr lang="en-US" dirty="0"/>
              <a:t>structured with logical and functional properties</a:t>
            </a:r>
          </a:p>
          <a:p>
            <a:pPr lvl="2"/>
            <a:r>
              <a:rPr lang="en-US" dirty="0"/>
              <a:t>created and maintained in various forms</a:t>
            </a:r>
          </a:p>
          <a:p>
            <a:pPr lvl="2"/>
            <a:r>
              <a:rPr lang="en-US" dirty="0"/>
              <a:t>tailored for machine processing in its fully developed state</a:t>
            </a:r>
          </a:p>
          <a:p>
            <a:r>
              <a:rPr lang="en-US" dirty="0"/>
              <a:t>Configuration item</a:t>
            </a:r>
          </a:p>
          <a:p>
            <a:pPr lvl="1"/>
            <a:r>
              <a:rPr lang="en-US" dirty="0"/>
              <a:t>an inventoriable software item</a:t>
            </a:r>
          </a:p>
          <a:p>
            <a:r>
              <a:rPr lang="en-US" dirty="0"/>
              <a:t>Derived configuration item</a:t>
            </a:r>
          </a:p>
          <a:p>
            <a:pPr lvl="1"/>
            <a:r>
              <a:rPr lang="en-US" dirty="0"/>
              <a:t>a configuration item that is built by automated tools (e.g., object code, executable modules, etc.)</a:t>
            </a:r>
          </a:p>
          <a:p>
            <a:r>
              <a:rPr lang="en-US" dirty="0">
                <a:solidFill>
                  <a:srgbClr val="FF0000"/>
                </a:solidFill>
              </a:rPr>
              <a:t>Baseline</a:t>
            </a:r>
          </a:p>
          <a:p>
            <a:pPr lvl="1"/>
            <a:r>
              <a:rPr lang="en-US" dirty="0"/>
              <a:t>a software product that has been formally reviewed and agreed upon, that thereafter serves as the basis for further development, and that can be changed only through formal change control procedures</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149225" y="3581400"/>
            <a:ext cx="8902700" cy="1054100"/>
          </a:xfrm>
          <a:prstGeom prst="rect">
            <a:avLst/>
          </a:prstGeom>
          <a:noFill/>
          <a:ln w="12700">
            <a:solidFill>
              <a:schemeClr val="tx1"/>
            </a:solidFill>
            <a:miter lim="800000"/>
            <a:headEnd/>
            <a:tailEnd/>
          </a:ln>
        </p:spPr>
        <p:txBody>
          <a:bodyPr wrap="none" anchor="ctr"/>
          <a:lstStyle/>
          <a:p>
            <a:endParaRPr lang="en-US"/>
          </a:p>
        </p:txBody>
      </p:sp>
      <p:sp>
        <p:nvSpPr>
          <p:cNvPr id="10243" name="Line 3"/>
          <p:cNvSpPr>
            <a:spLocks noChangeShapeType="1"/>
          </p:cNvSpPr>
          <p:nvPr/>
        </p:nvSpPr>
        <p:spPr bwMode="auto">
          <a:xfrm>
            <a:off x="1133475" y="3575050"/>
            <a:ext cx="0" cy="1066800"/>
          </a:xfrm>
          <a:prstGeom prst="line">
            <a:avLst/>
          </a:prstGeom>
          <a:noFill/>
          <a:ln w="12700">
            <a:solidFill>
              <a:schemeClr val="tx1"/>
            </a:solidFill>
            <a:round/>
            <a:headEnd/>
            <a:tailEnd/>
          </a:ln>
        </p:spPr>
        <p:txBody>
          <a:bodyPr/>
          <a:lstStyle/>
          <a:p>
            <a:endParaRPr lang="en-US"/>
          </a:p>
        </p:txBody>
      </p:sp>
      <p:sp>
        <p:nvSpPr>
          <p:cNvPr id="10244" name="Rectangle 4"/>
          <p:cNvSpPr>
            <a:spLocks noChangeArrowheads="1"/>
          </p:cNvSpPr>
          <p:nvPr/>
        </p:nvSpPr>
        <p:spPr bwMode="auto">
          <a:xfrm>
            <a:off x="142875" y="3651250"/>
            <a:ext cx="1076325" cy="517525"/>
          </a:xfrm>
          <a:prstGeom prst="rect">
            <a:avLst/>
          </a:prstGeom>
          <a:noFill/>
          <a:ln w="12700">
            <a:noFill/>
            <a:miter lim="800000"/>
            <a:headEnd/>
            <a:tailEnd/>
          </a:ln>
        </p:spPr>
        <p:txBody>
          <a:bodyPr lIns="90488" tIns="44450" rIns="90488" bIns="44450">
            <a:spAutoFit/>
          </a:bodyPr>
          <a:lstStyle/>
          <a:p>
            <a:r>
              <a:rPr lang="en-US" sz="1400" b="1">
                <a:latin typeface="Arial Narrow" pitchFamily="34" charset="0"/>
              </a:rPr>
              <a:t>Software life</a:t>
            </a:r>
          </a:p>
          <a:p>
            <a:r>
              <a:rPr lang="en-US" sz="1400" b="1">
                <a:latin typeface="Arial Narrow" pitchFamily="34" charset="0"/>
              </a:rPr>
              <a:t>cycle</a:t>
            </a:r>
          </a:p>
        </p:txBody>
      </p:sp>
      <p:sp>
        <p:nvSpPr>
          <p:cNvPr id="10245" name="Rectangle 5"/>
          <p:cNvSpPr>
            <a:spLocks noChangeArrowheads="1"/>
          </p:cNvSpPr>
          <p:nvPr/>
        </p:nvSpPr>
        <p:spPr bwMode="auto">
          <a:xfrm>
            <a:off x="1133475" y="3651250"/>
            <a:ext cx="847725" cy="730250"/>
          </a:xfrm>
          <a:prstGeom prst="rect">
            <a:avLst/>
          </a:prstGeom>
          <a:noFill/>
          <a:ln w="12700">
            <a:noFill/>
            <a:miter lim="800000"/>
            <a:headEnd/>
            <a:tailEnd/>
          </a:ln>
        </p:spPr>
        <p:txBody>
          <a:bodyPr lIns="90488" tIns="44450" rIns="90488" bIns="44450">
            <a:spAutoFit/>
          </a:bodyPr>
          <a:lstStyle/>
          <a:p>
            <a:r>
              <a:rPr lang="en-US" sz="1400" b="1">
                <a:latin typeface="Arial Narrow" pitchFamily="34" charset="0"/>
              </a:rPr>
              <a:t>Develop-ment planning</a:t>
            </a:r>
          </a:p>
        </p:txBody>
      </p:sp>
      <p:sp>
        <p:nvSpPr>
          <p:cNvPr id="10246" name="Line 6"/>
          <p:cNvSpPr>
            <a:spLocks noChangeShapeType="1"/>
          </p:cNvSpPr>
          <p:nvPr/>
        </p:nvSpPr>
        <p:spPr bwMode="auto">
          <a:xfrm>
            <a:off x="1895475" y="3575050"/>
            <a:ext cx="0" cy="1066800"/>
          </a:xfrm>
          <a:prstGeom prst="line">
            <a:avLst/>
          </a:prstGeom>
          <a:noFill/>
          <a:ln w="12700">
            <a:solidFill>
              <a:schemeClr val="tx1"/>
            </a:solidFill>
            <a:round/>
            <a:headEnd/>
            <a:tailEnd/>
          </a:ln>
        </p:spPr>
        <p:txBody>
          <a:bodyPr/>
          <a:lstStyle/>
          <a:p>
            <a:endParaRPr lang="en-US"/>
          </a:p>
        </p:txBody>
      </p:sp>
      <p:sp>
        <p:nvSpPr>
          <p:cNvPr id="10247" name="Rectangle 7"/>
          <p:cNvSpPr>
            <a:spLocks noChangeArrowheads="1"/>
          </p:cNvSpPr>
          <p:nvPr/>
        </p:nvSpPr>
        <p:spPr bwMode="auto">
          <a:xfrm>
            <a:off x="1895475" y="3651250"/>
            <a:ext cx="1000125" cy="730250"/>
          </a:xfrm>
          <a:prstGeom prst="rect">
            <a:avLst/>
          </a:prstGeom>
          <a:noFill/>
          <a:ln w="12700">
            <a:noFill/>
            <a:miter lim="800000"/>
            <a:headEnd/>
            <a:tailEnd/>
          </a:ln>
        </p:spPr>
        <p:txBody>
          <a:bodyPr lIns="90488" tIns="44450" rIns="90488" bIns="44450">
            <a:spAutoFit/>
          </a:bodyPr>
          <a:lstStyle/>
          <a:p>
            <a:r>
              <a:rPr lang="en-US" sz="1400" b="1">
                <a:latin typeface="Arial Narrow" pitchFamily="34" charset="0"/>
              </a:rPr>
              <a:t>System &amp; s/w rqmt analysis</a:t>
            </a:r>
          </a:p>
        </p:txBody>
      </p:sp>
      <p:sp>
        <p:nvSpPr>
          <p:cNvPr id="10248" name="Line 8"/>
          <p:cNvSpPr>
            <a:spLocks noChangeShapeType="1"/>
          </p:cNvSpPr>
          <p:nvPr/>
        </p:nvSpPr>
        <p:spPr bwMode="auto">
          <a:xfrm>
            <a:off x="2733675" y="3575050"/>
            <a:ext cx="0" cy="1066800"/>
          </a:xfrm>
          <a:prstGeom prst="line">
            <a:avLst/>
          </a:prstGeom>
          <a:noFill/>
          <a:ln w="12700">
            <a:solidFill>
              <a:schemeClr val="tx1"/>
            </a:solidFill>
            <a:round/>
            <a:headEnd/>
            <a:tailEnd/>
          </a:ln>
        </p:spPr>
        <p:txBody>
          <a:bodyPr/>
          <a:lstStyle/>
          <a:p>
            <a:endParaRPr lang="en-US"/>
          </a:p>
        </p:txBody>
      </p:sp>
      <p:sp>
        <p:nvSpPr>
          <p:cNvPr id="10249" name="Rectangle 9"/>
          <p:cNvSpPr>
            <a:spLocks noChangeArrowheads="1"/>
          </p:cNvSpPr>
          <p:nvPr/>
        </p:nvSpPr>
        <p:spPr bwMode="auto">
          <a:xfrm>
            <a:off x="2733675" y="3651250"/>
            <a:ext cx="1381125" cy="517525"/>
          </a:xfrm>
          <a:prstGeom prst="rect">
            <a:avLst/>
          </a:prstGeom>
          <a:noFill/>
          <a:ln w="12700">
            <a:noFill/>
            <a:miter lim="800000"/>
            <a:headEnd/>
            <a:tailEnd/>
          </a:ln>
        </p:spPr>
        <p:txBody>
          <a:bodyPr lIns="90488" tIns="44450" rIns="90488" bIns="44450">
            <a:spAutoFit/>
          </a:bodyPr>
          <a:lstStyle/>
          <a:p>
            <a:pPr>
              <a:tabLst>
                <a:tab pos="571500" algn="l"/>
              </a:tabLst>
            </a:pPr>
            <a:r>
              <a:rPr lang="en-US" sz="1400" b="1">
                <a:latin typeface="Arial Narrow" pitchFamily="34" charset="0"/>
              </a:rPr>
              <a:t>Prelim	Detailed</a:t>
            </a:r>
          </a:p>
          <a:p>
            <a:pPr>
              <a:tabLst>
                <a:tab pos="571500" algn="l"/>
              </a:tabLst>
            </a:pPr>
            <a:r>
              <a:rPr lang="en-US" sz="1400" b="1">
                <a:latin typeface="Arial Narrow" pitchFamily="34" charset="0"/>
              </a:rPr>
              <a:t>design	design</a:t>
            </a:r>
          </a:p>
        </p:txBody>
      </p:sp>
      <p:sp>
        <p:nvSpPr>
          <p:cNvPr id="10250" name="Line 10"/>
          <p:cNvSpPr>
            <a:spLocks noChangeShapeType="1"/>
          </p:cNvSpPr>
          <p:nvPr/>
        </p:nvSpPr>
        <p:spPr bwMode="auto">
          <a:xfrm>
            <a:off x="3343275" y="3575050"/>
            <a:ext cx="0" cy="1066800"/>
          </a:xfrm>
          <a:prstGeom prst="line">
            <a:avLst/>
          </a:prstGeom>
          <a:noFill/>
          <a:ln w="12700">
            <a:solidFill>
              <a:schemeClr val="tx1"/>
            </a:solidFill>
            <a:round/>
            <a:headEnd/>
            <a:tailEnd/>
          </a:ln>
        </p:spPr>
        <p:txBody>
          <a:bodyPr/>
          <a:lstStyle/>
          <a:p>
            <a:endParaRPr lang="en-US"/>
          </a:p>
        </p:txBody>
      </p:sp>
      <p:sp>
        <p:nvSpPr>
          <p:cNvPr id="10251" name="Line 11"/>
          <p:cNvSpPr>
            <a:spLocks noChangeShapeType="1"/>
          </p:cNvSpPr>
          <p:nvPr/>
        </p:nvSpPr>
        <p:spPr bwMode="auto">
          <a:xfrm>
            <a:off x="4029075" y="3575050"/>
            <a:ext cx="0" cy="1066800"/>
          </a:xfrm>
          <a:prstGeom prst="line">
            <a:avLst/>
          </a:prstGeom>
          <a:noFill/>
          <a:ln w="12700">
            <a:solidFill>
              <a:schemeClr val="tx1"/>
            </a:solidFill>
            <a:round/>
            <a:headEnd/>
            <a:tailEnd/>
          </a:ln>
        </p:spPr>
        <p:txBody>
          <a:bodyPr/>
          <a:lstStyle/>
          <a:p>
            <a:endParaRPr lang="en-US"/>
          </a:p>
        </p:txBody>
      </p:sp>
      <p:sp>
        <p:nvSpPr>
          <p:cNvPr id="10252" name="Rectangle 12"/>
          <p:cNvSpPr>
            <a:spLocks noChangeArrowheads="1"/>
          </p:cNvSpPr>
          <p:nvPr/>
        </p:nvSpPr>
        <p:spPr bwMode="auto">
          <a:xfrm>
            <a:off x="4029075" y="3651250"/>
            <a:ext cx="1152525" cy="517525"/>
          </a:xfrm>
          <a:prstGeom prst="rect">
            <a:avLst/>
          </a:prstGeom>
          <a:noFill/>
          <a:ln w="12700">
            <a:noFill/>
            <a:miter lim="800000"/>
            <a:headEnd/>
            <a:tailEnd/>
          </a:ln>
        </p:spPr>
        <p:txBody>
          <a:bodyPr lIns="90488" tIns="44450" rIns="90488" bIns="44450">
            <a:spAutoFit/>
          </a:bodyPr>
          <a:lstStyle/>
          <a:p>
            <a:r>
              <a:rPr lang="en-US" sz="1400" b="1">
                <a:latin typeface="Arial Narrow" pitchFamily="34" charset="0"/>
              </a:rPr>
              <a:t>Code &amp; unit </a:t>
            </a:r>
          </a:p>
          <a:p>
            <a:r>
              <a:rPr lang="en-US" sz="1400" b="1">
                <a:latin typeface="Arial Narrow" pitchFamily="34" charset="0"/>
              </a:rPr>
              <a:t>test</a:t>
            </a:r>
          </a:p>
        </p:txBody>
      </p:sp>
      <p:sp>
        <p:nvSpPr>
          <p:cNvPr id="10253" name="Line 13"/>
          <p:cNvSpPr>
            <a:spLocks noChangeShapeType="1"/>
          </p:cNvSpPr>
          <p:nvPr/>
        </p:nvSpPr>
        <p:spPr bwMode="auto">
          <a:xfrm>
            <a:off x="5095875" y="3575050"/>
            <a:ext cx="0" cy="1066800"/>
          </a:xfrm>
          <a:prstGeom prst="line">
            <a:avLst/>
          </a:prstGeom>
          <a:noFill/>
          <a:ln w="12700">
            <a:solidFill>
              <a:schemeClr val="tx1"/>
            </a:solidFill>
            <a:round/>
            <a:headEnd/>
            <a:tailEnd/>
          </a:ln>
        </p:spPr>
        <p:txBody>
          <a:bodyPr/>
          <a:lstStyle/>
          <a:p>
            <a:endParaRPr lang="en-US"/>
          </a:p>
        </p:txBody>
      </p:sp>
      <p:sp>
        <p:nvSpPr>
          <p:cNvPr id="10254" name="Rectangle 14"/>
          <p:cNvSpPr>
            <a:spLocks noChangeArrowheads="1"/>
          </p:cNvSpPr>
          <p:nvPr/>
        </p:nvSpPr>
        <p:spPr bwMode="auto">
          <a:xfrm>
            <a:off x="5095875" y="3651250"/>
            <a:ext cx="771525" cy="942975"/>
          </a:xfrm>
          <a:prstGeom prst="rect">
            <a:avLst/>
          </a:prstGeom>
          <a:noFill/>
          <a:ln w="12700">
            <a:noFill/>
            <a:miter lim="800000"/>
            <a:headEnd/>
            <a:tailEnd/>
          </a:ln>
        </p:spPr>
        <p:txBody>
          <a:bodyPr lIns="90488" tIns="44450" rIns="90488" bIns="44450">
            <a:spAutoFit/>
          </a:bodyPr>
          <a:lstStyle/>
          <a:p>
            <a:r>
              <a:rPr lang="en-US" sz="1400" b="1">
                <a:latin typeface="Arial Narrow" pitchFamily="34" charset="0"/>
              </a:rPr>
              <a:t>Intra-s/w integr testing</a:t>
            </a:r>
          </a:p>
        </p:txBody>
      </p:sp>
      <p:sp>
        <p:nvSpPr>
          <p:cNvPr id="10255" name="Line 15"/>
          <p:cNvSpPr>
            <a:spLocks noChangeShapeType="1"/>
          </p:cNvSpPr>
          <p:nvPr/>
        </p:nvSpPr>
        <p:spPr bwMode="auto">
          <a:xfrm>
            <a:off x="5781675" y="3575050"/>
            <a:ext cx="0" cy="1066800"/>
          </a:xfrm>
          <a:prstGeom prst="line">
            <a:avLst/>
          </a:prstGeom>
          <a:noFill/>
          <a:ln w="12700">
            <a:solidFill>
              <a:schemeClr val="tx1"/>
            </a:solidFill>
            <a:round/>
            <a:headEnd/>
            <a:tailEnd/>
          </a:ln>
        </p:spPr>
        <p:txBody>
          <a:bodyPr/>
          <a:lstStyle/>
          <a:p>
            <a:endParaRPr lang="en-US"/>
          </a:p>
        </p:txBody>
      </p:sp>
      <p:sp>
        <p:nvSpPr>
          <p:cNvPr id="10256" name="Rectangle 16"/>
          <p:cNvSpPr>
            <a:spLocks noChangeArrowheads="1"/>
          </p:cNvSpPr>
          <p:nvPr/>
        </p:nvSpPr>
        <p:spPr bwMode="auto">
          <a:xfrm>
            <a:off x="5781675" y="3651250"/>
            <a:ext cx="771525" cy="730250"/>
          </a:xfrm>
          <a:prstGeom prst="rect">
            <a:avLst/>
          </a:prstGeom>
          <a:noFill/>
          <a:ln w="12700">
            <a:noFill/>
            <a:miter lim="800000"/>
            <a:headEnd/>
            <a:tailEnd/>
          </a:ln>
        </p:spPr>
        <p:txBody>
          <a:bodyPr lIns="90488" tIns="44450" rIns="90488" bIns="44450">
            <a:spAutoFit/>
          </a:bodyPr>
          <a:lstStyle/>
          <a:p>
            <a:r>
              <a:rPr lang="en-US" sz="1400" b="1">
                <a:latin typeface="Arial Narrow" pitchFamily="34" charset="0"/>
              </a:rPr>
              <a:t>Req trace &amp; perform</a:t>
            </a:r>
          </a:p>
        </p:txBody>
      </p:sp>
      <p:sp>
        <p:nvSpPr>
          <p:cNvPr id="10257" name="Line 17"/>
          <p:cNvSpPr>
            <a:spLocks noChangeShapeType="1"/>
          </p:cNvSpPr>
          <p:nvPr/>
        </p:nvSpPr>
        <p:spPr bwMode="auto">
          <a:xfrm>
            <a:off x="6467475" y="3575050"/>
            <a:ext cx="0" cy="1066800"/>
          </a:xfrm>
          <a:prstGeom prst="line">
            <a:avLst/>
          </a:prstGeom>
          <a:noFill/>
          <a:ln w="12700">
            <a:solidFill>
              <a:schemeClr val="tx1"/>
            </a:solidFill>
            <a:round/>
            <a:headEnd/>
            <a:tailEnd/>
          </a:ln>
        </p:spPr>
        <p:txBody>
          <a:bodyPr/>
          <a:lstStyle/>
          <a:p>
            <a:endParaRPr lang="en-US"/>
          </a:p>
        </p:txBody>
      </p:sp>
      <p:sp>
        <p:nvSpPr>
          <p:cNvPr id="10258" name="Rectangle 18"/>
          <p:cNvSpPr>
            <a:spLocks noChangeArrowheads="1"/>
          </p:cNvSpPr>
          <p:nvPr/>
        </p:nvSpPr>
        <p:spPr bwMode="auto">
          <a:xfrm>
            <a:off x="6467475" y="3651250"/>
            <a:ext cx="1457325" cy="730250"/>
          </a:xfrm>
          <a:prstGeom prst="rect">
            <a:avLst/>
          </a:prstGeom>
          <a:noFill/>
          <a:ln w="12700">
            <a:noFill/>
            <a:miter lim="800000"/>
            <a:headEnd/>
            <a:tailEnd/>
          </a:ln>
        </p:spPr>
        <p:txBody>
          <a:bodyPr lIns="90488" tIns="44450" rIns="90488" bIns="44450">
            <a:spAutoFit/>
          </a:bodyPr>
          <a:lstStyle/>
          <a:p>
            <a:pPr>
              <a:tabLst>
                <a:tab pos="742950" algn="l"/>
              </a:tabLst>
            </a:pPr>
            <a:r>
              <a:rPr lang="en-US" sz="1400" b="1">
                <a:latin typeface="Arial Narrow" pitchFamily="34" charset="0"/>
              </a:rPr>
              <a:t>Inter-s/w	Stress</a:t>
            </a:r>
          </a:p>
          <a:p>
            <a:pPr>
              <a:tabLst>
                <a:tab pos="742950" algn="l"/>
              </a:tabLst>
            </a:pPr>
            <a:r>
              <a:rPr lang="en-US" sz="1400" b="1">
                <a:latin typeface="Arial Narrow" pitchFamily="34" charset="0"/>
              </a:rPr>
              <a:t>integr	test</a:t>
            </a:r>
          </a:p>
          <a:p>
            <a:pPr>
              <a:tabLst>
                <a:tab pos="742950" algn="l"/>
              </a:tabLst>
            </a:pPr>
            <a:r>
              <a:rPr lang="en-US" sz="1400" b="1">
                <a:latin typeface="Arial Narrow" pitchFamily="34" charset="0"/>
              </a:rPr>
              <a:t>testing</a:t>
            </a:r>
          </a:p>
        </p:txBody>
      </p:sp>
      <p:sp>
        <p:nvSpPr>
          <p:cNvPr id="10259" name="Line 19"/>
          <p:cNvSpPr>
            <a:spLocks noChangeShapeType="1"/>
          </p:cNvSpPr>
          <p:nvPr/>
        </p:nvSpPr>
        <p:spPr bwMode="auto">
          <a:xfrm>
            <a:off x="7839075" y="3575050"/>
            <a:ext cx="0" cy="1066800"/>
          </a:xfrm>
          <a:prstGeom prst="line">
            <a:avLst/>
          </a:prstGeom>
          <a:noFill/>
          <a:ln w="12700">
            <a:solidFill>
              <a:schemeClr val="tx1"/>
            </a:solidFill>
            <a:round/>
            <a:headEnd/>
            <a:tailEnd/>
          </a:ln>
        </p:spPr>
        <p:txBody>
          <a:bodyPr/>
          <a:lstStyle/>
          <a:p>
            <a:endParaRPr lang="en-US"/>
          </a:p>
        </p:txBody>
      </p:sp>
      <p:sp>
        <p:nvSpPr>
          <p:cNvPr id="10260" name="Line 20"/>
          <p:cNvSpPr>
            <a:spLocks noChangeShapeType="1"/>
          </p:cNvSpPr>
          <p:nvPr/>
        </p:nvSpPr>
        <p:spPr bwMode="auto">
          <a:xfrm>
            <a:off x="7229475" y="3575050"/>
            <a:ext cx="0" cy="1066800"/>
          </a:xfrm>
          <a:prstGeom prst="line">
            <a:avLst/>
          </a:prstGeom>
          <a:noFill/>
          <a:ln w="12700">
            <a:solidFill>
              <a:schemeClr val="tx1"/>
            </a:solidFill>
            <a:round/>
            <a:headEnd/>
            <a:tailEnd/>
          </a:ln>
        </p:spPr>
        <p:txBody>
          <a:bodyPr/>
          <a:lstStyle/>
          <a:p>
            <a:endParaRPr lang="en-US"/>
          </a:p>
        </p:txBody>
      </p:sp>
      <p:sp>
        <p:nvSpPr>
          <p:cNvPr id="10261" name="Rectangle 21"/>
          <p:cNvSpPr>
            <a:spLocks noChangeArrowheads="1"/>
          </p:cNvSpPr>
          <p:nvPr/>
        </p:nvSpPr>
        <p:spPr bwMode="auto">
          <a:xfrm>
            <a:off x="7839075" y="3651250"/>
            <a:ext cx="1304925" cy="517525"/>
          </a:xfrm>
          <a:prstGeom prst="rect">
            <a:avLst/>
          </a:prstGeom>
          <a:noFill/>
          <a:ln w="12700">
            <a:noFill/>
            <a:miter lim="800000"/>
            <a:headEnd/>
            <a:tailEnd/>
          </a:ln>
        </p:spPr>
        <p:txBody>
          <a:bodyPr lIns="90488" tIns="44450" rIns="90488" bIns="44450">
            <a:spAutoFit/>
          </a:bodyPr>
          <a:lstStyle/>
          <a:p>
            <a:r>
              <a:rPr lang="en-US" sz="1400" b="1">
                <a:latin typeface="Arial Narrow" pitchFamily="34" charset="0"/>
              </a:rPr>
              <a:t>Operation &amp;</a:t>
            </a:r>
          </a:p>
          <a:p>
            <a:r>
              <a:rPr lang="en-US" sz="1400" b="1">
                <a:latin typeface="Arial Narrow" pitchFamily="34" charset="0"/>
              </a:rPr>
              <a:t>Maintenance</a:t>
            </a:r>
          </a:p>
        </p:txBody>
      </p:sp>
      <p:sp>
        <p:nvSpPr>
          <p:cNvPr id="10262" name="Rectangle 22"/>
          <p:cNvSpPr>
            <a:spLocks noChangeArrowheads="1"/>
          </p:cNvSpPr>
          <p:nvPr/>
        </p:nvSpPr>
        <p:spPr bwMode="auto">
          <a:xfrm>
            <a:off x="142875" y="4641850"/>
            <a:ext cx="8924925" cy="1155700"/>
          </a:xfrm>
          <a:prstGeom prst="rect">
            <a:avLst/>
          </a:prstGeom>
          <a:noFill/>
          <a:ln w="12700">
            <a:noFill/>
            <a:miter lim="800000"/>
            <a:headEnd/>
            <a:tailEnd/>
          </a:ln>
        </p:spPr>
        <p:txBody>
          <a:bodyPr lIns="90488" tIns="44450" rIns="90488" bIns="44450">
            <a:spAutoFit/>
          </a:bodyPr>
          <a:lstStyle/>
          <a:p>
            <a:pPr>
              <a:tabLst>
                <a:tab pos="1600200" algn="ctr"/>
                <a:tab pos="2057400" algn="ctr"/>
                <a:tab pos="2457450" algn="ctr"/>
                <a:tab pos="3086100" algn="ctr"/>
                <a:tab pos="3771900" algn="ctr"/>
                <a:tab pos="4229100" algn="ctr"/>
                <a:tab pos="4343400" algn="ctr"/>
                <a:tab pos="4457700" algn="ctr"/>
                <a:tab pos="4914900" algn="ctr"/>
                <a:tab pos="5543550" algn="ctr"/>
                <a:tab pos="6229350" algn="ctr"/>
                <a:tab pos="7029450" algn="ctr"/>
                <a:tab pos="7658100" algn="ctr"/>
              </a:tabLst>
            </a:pPr>
            <a:r>
              <a:rPr lang="en-US" sz="1400" b="1">
                <a:latin typeface="Arial Narrow" pitchFamily="34" charset="0"/>
              </a:rPr>
              <a:t> 		*	*		*	*	*	*				*	*</a:t>
            </a:r>
          </a:p>
          <a:p>
            <a:pPr>
              <a:tabLst>
                <a:tab pos="1600200" algn="ctr"/>
                <a:tab pos="2057400" algn="ctr"/>
                <a:tab pos="2457450" algn="ctr"/>
                <a:tab pos="3086100" algn="ctr"/>
                <a:tab pos="3771900" algn="ctr"/>
                <a:tab pos="4229100" algn="ctr"/>
                <a:tab pos="4343400" algn="ctr"/>
                <a:tab pos="4457700" algn="ctr"/>
                <a:tab pos="4914900" algn="ctr"/>
                <a:tab pos="5543550" algn="ctr"/>
                <a:tab pos="6229350" algn="ctr"/>
                <a:tab pos="7029450" algn="ctr"/>
                <a:tab pos="7658100" algn="ctr"/>
              </a:tabLst>
            </a:pPr>
            <a:r>
              <a:rPr lang="en-US" sz="1400" b="1">
                <a:latin typeface="Arial Narrow" pitchFamily="34" charset="0"/>
              </a:rPr>
              <a:t>Baselines		funct	alloc		developmental						product	deliv</a:t>
            </a:r>
          </a:p>
          <a:p>
            <a:pPr>
              <a:tabLst>
                <a:tab pos="1600200" algn="ctr"/>
                <a:tab pos="2057400" algn="ctr"/>
                <a:tab pos="2457450" algn="ctr"/>
                <a:tab pos="3086100" algn="ctr"/>
                <a:tab pos="3771900" algn="ctr"/>
                <a:tab pos="4229100" algn="ctr"/>
                <a:tab pos="4343400" algn="ctr"/>
                <a:tab pos="4457700" algn="ctr"/>
                <a:tab pos="4914900" algn="ctr"/>
                <a:tab pos="5543550" algn="ctr"/>
                <a:tab pos="6229350" algn="ctr"/>
                <a:tab pos="7029450" algn="ctr"/>
                <a:tab pos="7658100" algn="ctr"/>
              </a:tabLst>
            </a:pPr>
            <a:endParaRPr lang="en-US" sz="1400" b="1">
              <a:latin typeface="Arial Narrow" pitchFamily="34" charset="0"/>
            </a:endParaRPr>
          </a:p>
          <a:p>
            <a:pPr>
              <a:tabLst>
                <a:tab pos="1600200" algn="ctr"/>
                <a:tab pos="2057400" algn="ctr"/>
                <a:tab pos="2457450" algn="ctr"/>
                <a:tab pos="3086100" algn="ctr"/>
                <a:tab pos="3771900" algn="ctr"/>
                <a:tab pos="4229100" algn="ctr"/>
                <a:tab pos="4343400" algn="ctr"/>
                <a:tab pos="4457700" algn="ctr"/>
                <a:tab pos="4914900" algn="ctr"/>
                <a:tab pos="5543550" algn="ctr"/>
                <a:tab pos="6229350" algn="ctr"/>
                <a:tab pos="7029450" algn="ctr"/>
                <a:tab pos="7658100" algn="ctr"/>
              </a:tabLst>
            </a:pPr>
            <a:r>
              <a:rPr lang="en-US" sz="1400" b="1">
                <a:latin typeface="Arial Narrow" pitchFamily="34" charset="0"/>
              </a:rPr>
              <a:t> 	*	*	*	*	*					*	*	*	*</a:t>
            </a:r>
          </a:p>
          <a:p>
            <a:pPr>
              <a:tabLst>
                <a:tab pos="1600200" algn="ctr"/>
                <a:tab pos="2057400" algn="ctr"/>
                <a:tab pos="2457450" algn="ctr"/>
                <a:tab pos="3086100" algn="ctr"/>
                <a:tab pos="3771900" algn="ctr"/>
                <a:tab pos="4229100" algn="ctr"/>
                <a:tab pos="4343400" algn="ctr"/>
                <a:tab pos="4457700" algn="ctr"/>
                <a:tab pos="4914900" algn="ctr"/>
                <a:tab pos="5543550" algn="ctr"/>
                <a:tab pos="6229350" algn="ctr"/>
                <a:tab pos="7029450" algn="ctr"/>
                <a:tab pos="7658100" algn="ctr"/>
              </a:tabLst>
            </a:pPr>
            <a:r>
              <a:rPr lang="en-US" sz="1400" b="1">
                <a:latin typeface="Arial Narrow" pitchFamily="34" charset="0"/>
              </a:rPr>
              <a:t>Reviews	SRR	SDR	SSR	PDR	CDR					TRR	FCA	PCA	FQT/AR</a:t>
            </a:r>
          </a:p>
        </p:txBody>
      </p:sp>
      <p:sp>
        <p:nvSpPr>
          <p:cNvPr id="10263" name="Rectangle 23"/>
          <p:cNvSpPr>
            <a:spLocks noChangeArrowheads="1"/>
          </p:cNvSpPr>
          <p:nvPr/>
        </p:nvSpPr>
        <p:spPr bwMode="auto">
          <a:xfrm>
            <a:off x="142875" y="5791200"/>
            <a:ext cx="9001125" cy="822325"/>
          </a:xfrm>
          <a:prstGeom prst="rect">
            <a:avLst/>
          </a:prstGeom>
          <a:noFill/>
          <a:ln w="12700">
            <a:noFill/>
            <a:miter lim="800000"/>
            <a:headEnd/>
            <a:tailEnd/>
          </a:ln>
        </p:spPr>
        <p:txBody>
          <a:bodyPr lIns="90488" tIns="44450" rIns="90488" bIns="44450">
            <a:spAutoFit/>
          </a:bodyPr>
          <a:lstStyle/>
          <a:p>
            <a:pPr>
              <a:tabLst>
                <a:tab pos="400050" algn="l"/>
                <a:tab pos="2743200" algn="l"/>
                <a:tab pos="3086100" algn="l"/>
                <a:tab pos="5029200" algn="l"/>
                <a:tab pos="5372100" algn="l"/>
                <a:tab pos="6915150" algn="l"/>
                <a:tab pos="7315200" algn="l"/>
              </a:tabLst>
            </a:pPr>
            <a:r>
              <a:rPr lang="en-US" sz="1200" b="1">
                <a:latin typeface="Arial Narrow" pitchFamily="34" charset="0"/>
              </a:rPr>
              <a:t>AR	Acceptance review	FQT	Formal qual test	SDR	Sys design review	TRR	Test readiness review</a:t>
            </a:r>
          </a:p>
          <a:p>
            <a:pPr>
              <a:tabLst>
                <a:tab pos="400050" algn="l"/>
                <a:tab pos="2743200" algn="l"/>
                <a:tab pos="3086100" algn="l"/>
                <a:tab pos="5029200" algn="l"/>
                <a:tab pos="5372100" algn="l"/>
                <a:tab pos="6915150" algn="l"/>
                <a:tab pos="7315200" algn="l"/>
              </a:tabLst>
            </a:pPr>
            <a:r>
              <a:rPr lang="en-US" sz="1200" b="1">
                <a:latin typeface="Arial Narrow" pitchFamily="34" charset="0"/>
              </a:rPr>
              <a:t>CDR	Critical design review	PCA	Physical config audit	SRR	Sys req review	</a:t>
            </a:r>
          </a:p>
          <a:p>
            <a:pPr>
              <a:tabLst>
                <a:tab pos="400050" algn="l"/>
                <a:tab pos="2743200" algn="l"/>
                <a:tab pos="3086100" algn="l"/>
                <a:tab pos="5029200" algn="l"/>
                <a:tab pos="5372100" algn="l"/>
                <a:tab pos="6915150" algn="l"/>
                <a:tab pos="7315200" algn="l"/>
              </a:tabLst>
            </a:pPr>
            <a:r>
              <a:rPr lang="en-US" sz="1200" b="1">
                <a:latin typeface="Arial Narrow" pitchFamily="34" charset="0"/>
              </a:rPr>
              <a:t>FCA	Functional config audit	PDR	Prelim design review	SSR	S/w spec review</a:t>
            </a:r>
          </a:p>
          <a:p>
            <a:pPr>
              <a:tabLst>
                <a:tab pos="400050" algn="l"/>
                <a:tab pos="2743200" algn="l"/>
                <a:tab pos="3086100" algn="l"/>
                <a:tab pos="5029200" algn="l"/>
                <a:tab pos="5372100" algn="l"/>
                <a:tab pos="6915150" algn="l"/>
                <a:tab pos="7315200" algn="l"/>
              </a:tabLst>
            </a:pPr>
            <a:r>
              <a:rPr lang="en-US" sz="1200" b="1">
                <a:latin typeface="Arial Narrow" pitchFamily="34" charset="0"/>
              </a:rPr>
              <a:t>					</a:t>
            </a:r>
          </a:p>
        </p:txBody>
      </p:sp>
      <p:sp>
        <p:nvSpPr>
          <p:cNvPr id="18456" name="Rectangle 24"/>
          <p:cNvSpPr>
            <a:spLocks noGrp="1" noChangeArrowheads="1"/>
          </p:cNvSpPr>
          <p:nvPr>
            <p:ph type="title"/>
          </p:nvPr>
        </p:nvSpPr>
        <p:spPr/>
        <p:txBody>
          <a:bodyPr/>
          <a:lstStyle/>
          <a:p>
            <a:pPr>
              <a:defRPr/>
            </a:pPr>
            <a:r>
              <a:rPr lang="en-US"/>
              <a:t>First principles</a:t>
            </a:r>
            <a:br>
              <a:rPr lang="en-US"/>
            </a:br>
            <a:r>
              <a:rPr lang="en-US"/>
              <a:t>CM terminology (con’t)</a:t>
            </a:r>
          </a:p>
        </p:txBody>
      </p:sp>
      <p:sp>
        <p:nvSpPr>
          <p:cNvPr id="10265" name="Rectangle 25"/>
          <p:cNvSpPr>
            <a:spLocks noGrp="1" noChangeArrowheads="1"/>
          </p:cNvSpPr>
          <p:nvPr>
            <p:ph type="body" idx="1"/>
          </p:nvPr>
        </p:nvSpPr>
        <p:spPr>
          <a:xfrm>
            <a:off x="152400" y="1600200"/>
            <a:ext cx="8686800" cy="2133600"/>
          </a:xfrm>
          <a:noFill/>
        </p:spPr>
        <p:txBody>
          <a:bodyPr/>
          <a:lstStyle/>
          <a:p>
            <a:pPr>
              <a:tabLst>
                <a:tab pos="2462213" algn="l"/>
              </a:tabLst>
            </a:pPr>
            <a:r>
              <a:rPr lang="en-US"/>
              <a:t>Baseline (con’t)</a:t>
            </a:r>
          </a:p>
          <a:p>
            <a:pPr lvl="1">
              <a:tabLst>
                <a:tab pos="2462213" algn="l"/>
              </a:tabLst>
            </a:pPr>
            <a:r>
              <a:rPr lang="en-US"/>
              <a:t>common types of baselines</a:t>
            </a:r>
          </a:p>
          <a:p>
            <a:pPr lvl="2">
              <a:tabLst>
                <a:tab pos="2462213" algn="l"/>
              </a:tabLst>
            </a:pPr>
            <a:r>
              <a:rPr lang="en-US"/>
              <a:t>functional:	identified functions</a:t>
            </a:r>
          </a:p>
          <a:p>
            <a:pPr lvl="2">
              <a:tabLst>
                <a:tab pos="2462213" algn="l"/>
              </a:tabLst>
            </a:pPr>
            <a:r>
              <a:rPr lang="en-US"/>
              <a:t>allocated: 	requirements allocated to configuration items</a:t>
            </a:r>
          </a:p>
          <a:p>
            <a:pPr lvl="2">
              <a:tabLst>
                <a:tab pos="2462213" algn="l"/>
              </a:tabLst>
            </a:pPr>
            <a:r>
              <a:rPr lang="en-US"/>
              <a:t>product:  	configuration items ready to be delivered</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defRPr/>
            </a:pPr>
            <a:r>
              <a:rPr lang="en-US"/>
              <a:t>First principles</a:t>
            </a:r>
            <a:br>
              <a:rPr lang="en-US"/>
            </a:br>
            <a:r>
              <a:rPr lang="en-US"/>
              <a:t>CM terminology (con’t)</a:t>
            </a:r>
          </a:p>
        </p:txBody>
      </p:sp>
      <p:sp>
        <p:nvSpPr>
          <p:cNvPr id="11267" name="Rectangle 3"/>
          <p:cNvSpPr>
            <a:spLocks noGrp="1" noChangeArrowheads="1"/>
          </p:cNvSpPr>
          <p:nvPr>
            <p:ph type="body" idx="1"/>
          </p:nvPr>
        </p:nvSpPr>
        <p:spPr>
          <a:xfrm>
            <a:off x="152400" y="1600200"/>
            <a:ext cx="8686800" cy="2895600"/>
          </a:xfrm>
          <a:noFill/>
        </p:spPr>
        <p:txBody>
          <a:bodyPr/>
          <a:lstStyle/>
          <a:p>
            <a:r>
              <a:rPr lang="en-US" dirty="0">
                <a:solidFill>
                  <a:srgbClr val="FF0000"/>
                </a:solidFill>
              </a:rPr>
              <a:t>Version</a:t>
            </a:r>
          </a:p>
          <a:p>
            <a:pPr lvl="1"/>
            <a:r>
              <a:rPr lang="en-US" dirty="0"/>
              <a:t>a baseline representing incorporation of major requirements, enhancements, or implementations.  Represents an independent path of development.</a:t>
            </a:r>
          </a:p>
          <a:p>
            <a:r>
              <a:rPr lang="en-US" dirty="0">
                <a:solidFill>
                  <a:srgbClr val="FF0000"/>
                </a:solidFill>
              </a:rPr>
              <a:t>Release</a:t>
            </a:r>
          </a:p>
          <a:p>
            <a:pPr lvl="1"/>
            <a:r>
              <a:rPr lang="en-US" dirty="0"/>
              <a:t>an instance of a version released as a product. </a:t>
            </a:r>
          </a:p>
          <a:p>
            <a:r>
              <a:rPr lang="en-US" dirty="0"/>
              <a:t>Version graph</a:t>
            </a:r>
          </a:p>
          <a:p>
            <a:pPr lvl="1"/>
            <a:r>
              <a:rPr lang="en-US" dirty="0"/>
              <a:t>a graphical, hierarchical depiction of configuration items</a:t>
            </a:r>
          </a:p>
        </p:txBody>
      </p:sp>
      <p:sp>
        <p:nvSpPr>
          <p:cNvPr id="11268" name="Rectangle 4"/>
          <p:cNvSpPr>
            <a:spLocks noChangeArrowheads="1"/>
          </p:cNvSpPr>
          <p:nvPr/>
        </p:nvSpPr>
        <p:spPr bwMode="auto">
          <a:xfrm>
            <a:off x="1073150" y="4578350"/>
            <a:ext cx="901700" cy="368300"/>
          </a:xfrm>
          <a:prstGeom prst="rect">
            <a:avLst/>
          </a:prstGeom>
          <a:noFill/>
          <a:ln w="12700">
            <a:solidFill>
              <a:schemeClr val="tx1"/>
            </a:solidFill>
            <a:miter lim="800000"/>
            <a:headEnd/>
            <a:tailEnd/>
          </a:ln>
        </p:spPr>
        <p:txBody>
          <a:bodyPr wrap="none" lIns="90488" tIns="44450" rIns="90488" bIns="44450" anchor="ctr"/>
          <a:lstStyle/>
          <a:p>
            <a:pPr algn="ctr"/>
            <a:r>
              <a:rPr lang="en-US" sz="1800"/>
              <a:t>v1r0</a:t>
            </a:r>
          </a:p>
        </p:txBody>
      </p:sp>
      <p:sp>
        <p:nvSpPr>
          <p:cNvPr id="11269" name="Rectangle 5"/>
          <p:cNvSpPr>
            <a:spLocks noChangeArrowheads="1"/>
          </p:cNvSpPr>
          <p:nvPr/>
        </p:nvSpPr>
        <p:spPr bwMode="auto">
          <a:xfrm>
            <a:off x="1073150" y="5187950"/>
            <a:ext cx="901700" cy="368300"/>
          </a:xfrm>
          <a:prstGeom prst="rect">
            <a:avLst/>
          </a:prstGeom>
          <a:noFill/>
          <a:ln w="12700">
            <a:solidFill>
              <a:schemeClr val="tx1"/>
            </a:solidFill>
            <a:miter lim="800000"/>
            <a:headEnd/>
            <a:tailEnd/>
          </a:ln>
        </p:spPr>
        <p:txBody>
          <a:bodyPr wrap="none" lIns="90488" tIns="44450" rIns="90488" bIns="44450" anchor="ctr"/>
          <a:lstStyle/>
          <a:p>
            <a:pPr algn="ctr"/>
            <a:r>
              <a:rPr lang="en-US" sz="1800"/>
              <a:t>v1r1</a:t>
            </a:r>
          </a:p>
        </p:txBody>
      </p:sp>
      <p:sp>
        <p:nvSpPr>
          <p:cNvPr id="11270" name="Rectangle 6"/>
          <p:cNvSpPr>
            <a:spLocks noChangeArrowheads="1"/>
          </p:cNvSpPr>
          <p:nvPr/>
        </p:nvSpPr>
        <p:spPr bwMode="auto">
          <a:xfrm>
            <a:off x="1073150" y="5873750"/>
            <a:ext cx="901700" cy="368300"/>
          </a:xfrm>
          <a:prstGeom prst="rect">
            <a:avLst/>
          </a:prstGeom>
          <a:noFill/>
          <a:ln w="12700">
            <a:solidFill>
              <a:schemeClr val="tx1"/>
            </a:solidFill>
            <a:miter lim="800000"/>
            <a:headEnd/>
            <a:tailEnd/>
          </a:ln>
        </p:spPr>
        <p:txBody>
          <a:bodyPr wrap="none" lIns="90488" tIns="44450" rIns="90488" bIns="44450" anchor="ctr"/>
          <a:lstStyle/>
          <a:p>
            <a:pPr algn="ctr"/>
            <a:r>
              <a:rPr lang="en-US" sz="1800"/>
              <a:t>v1r2</a:t>
            </a:r>
          </a:p>
        </p:txBody>
      </p:sp>
      <p:sp>
        <p:nvSpPr>
          <p:cNvPr id="11271" name="Rectangle 7"/>
          <p:cNvSpPr>
            <a:spLocks noChangeArrowheads="1"/>
          </p:cNvSpPr>
          <p:nvPr/>
        </p:nvSpPr>
        <p:spPr bwMode="auto">
          <a:xfrm>
            <a:off x="3200400" y="4648200"/>
            <a:ext cx="901700" cy="368300"/>
          </a:xfrm>
          <a:prstGeom prst="rect">
            <a:avLst/>
          </a:prstGeom>
          <a:noFill/>
          <a:ln w="12700">
            <a:solidFill>
              <a:schemeClr val="tx1"/>
            </a:solidFill>
            <a:miter lim="800000"/>
            <a:headEnd/>
            <a:tailEnd/>
          </a:ln>
        </p:spPr>
        <p:txBody>
          <a:bodyPr wrap="none" lIns="90488" tIns="44450" rIns="90488" bIns="44450" anchor="ctr"/>
          <a:lstStyle/>
          <a:p>
            <a:pPr algn="ctr"/>
            <a:r>
              <a:rPr lang="en-US" sz="1800"/>
              <a:t>v2r0</a:t>
            </a:r>
          </a:p>
        </p:txBody>
      </p:sp>
      <p:sp>
        <p:nvSpPr>
          <p:cNvPr id="11272" name="Rectangle 8"/>
          <p:cNvSpPr>
            <a:spLocks noChangeArrowheads="1"/>
          </p:cNvSpPr>
          <p:nvPr/>
        </p:nvSpPr>
        <p:spPr bwMode="auto">
          <a:xfrm>
            <a:off x="3200400" y="5410200"/>
            <a:ext cx="901700" cy="368300"/>
          </a:xfrm>
          <a:prstGeom prst="rect">
            <a:avLst/>
          </a:prstGeom>
          <a:noFill/>
          <a:ln w="12700">
            <a:solidFill>
              <a:schemeClr val="tx1"/>
            </a:solidFill>
            <a:miter lim="800000"/>
            <a:headEnd/>
            <a:tailEnd/>
          </a:ln>
        </p:spPr>
        <p:txBody>
          <a:bodyPr wrap="none" lIns="90488" tIns="44450" rIns="90488" bIns="44450" anchor="ctr"/>
          <a:lstStyle/>
          <a:p>
            <a:pPr algn="ctr"/>
            <a:r>
              <a:rPr lang="en-US" sz="1800"/>
              <a:t>v2r1</a:t>
            </a:r>
          </a:p>
        </p:txBody>
      </p:sp>
      <p:sp>
        <p:nvSpPr>
          <p:cNvPr id="11273" name="Rectangle 9"/>
          <p:cNvSpPr>
            <a:spLocks noChangeArrowheads="1"/>
          </p:cNvSpPr>
          <p:nvPr/>
        </p:nvSpPr>
        <p:spPr bwMode="auto">
          <a:xfrm>
            <a:off x="4953000" y="5105400"/>
            <a:ext cx="901700" cy="368300"/>
          </a:xfrm>
          <a:prstGeom prst="rect">
            <a:avLst/>
          </a:prstGeom>
          <a:noFill/>
          <a:ln w="12700">
            <a:solidFill>
              <a:schemeClr val="tx1"/>
            </a:solidFill>
            <a:miter lim="800000"/>
            <a:headEnd/>
            <a:tailEnd/>
          </a:ln>
        </p:spPr>
        <p:txBody>
          <a:bodyPr wrap="none" lIns="90488" tIns="44450" rIns="90488" bIns="44450" anchor="ctr"/>
          <a:lstStyle/>
          <a:p>
            <a:pPr algn="ctr"/>
            <a:r>
              <a:rPr lang="en-US" sz="1800"/>
              <a:t>v2r0.1</a:t>
            </a:r>
          </a:p>
        </p:txBody>
      </p:sp>
      <p:sp>
        <p:nvSpPr>
          <p:cNvPr id="11274" name="Line 10"/>
          <p:cNvSpPr>
            <a:spLocks noChangeShapeType="1"/>
          </p:cNvSpPr>
          <p:nvPr/>
        </p:nvSpPr>
        <p:spPr bwMode="auto">
          <a:xfrm>
            <a:off x="1524000" y="4953000"/>
            <a:ext cx="0" cy="228600"/>
          </a:xfrm>
          <a:prstGeom prst="line">
            <a:avLst/>
          </a:prstGeom>
          <a:noFill/>
          <a:ln w="12700">
            <a:solidFill>
              <a:schemeClr val="tx1"/>
            </a:solidFill>
            <a:round/>
            <a:headEnd/>
            <a:tailEnd/>
          </a:ln>
        </p:spPr>
        <p:txBody>
          <a:bodyPr/>
          <a:lstStyle/>
          <a:p>
            <a:endParaRPr lang="en-US"/>
          </a:p>
        </p:txBody>
      </p:sp>
      <p:sp>
        <p:nvSpPr>
          <p:cNvPr id="11275" name="Line 11"/>
          <p:cNvSpPr>
            <a:spLocks noChangeShapeType="1"/>
          </p:cNvSpPr>
          <p:nvPr/>
        </p:nvSpPr>
        <p:spPr bwMode="auto">
          <a:xfrm>
            <a:off x="1524000" y="5562600"/>
            <a:ext cx="0" cy="304800"/>
          </a:xfrm>
          <a:prstGeom prst="line">
            <a:avLst/>
          </a:prstGeom>
          <a:noFill/>
          <a:ln w="12700">
            <a:solidFill>
              <a:schemeClr val="tx1"/>
            </a:solidFill>
            <a:round/>
            <a:headEnd/>
            <a:tailEnd/>
          </a:ln>
        </p:spPr>
        <p:txBody>
          <a:bodyPr/>
          <a:lstStyle/>
          <a:p>
            <a:endParaRPr lang="en-US"/>
          </a:p>
        </p:txBody>
      </p:sp>
      <p:sp>
        <p:nvSpPr>
          <p:cNvPr id="11276" name="Line 12"/>
          <p:cNvSpPr>
            <a:spLocks noChangeShapeType="1"/>
          </p:cNvSpPr>
          <p:nvPr/>
        </p:nvSpPr>
        <p:spPr bwMode="auto">
          <a:xfrm>
            <a:off x="3575050" y="5022850"/>
            <a:ext cx="0" cy="381000"/>
          </a:xfrm>
          <a:prstGeom prst="line">
            <a:avLst/>
          </a:prstGeom>
          <a:noFill/>
          <a:ln w="12700">
            <a:solidFill>
              <a:schemeClr val="tx1"/>
            </a:solidFill>
            <a:round/>
            <a:headEnd/>
            <a:tailEnd/>
          </a:ln>
        </p:spPr>
        <p:txBody>
          <a:bodyPr/>
          <a:lstStyle/>
          <a:p>
            <a:endParaRPr lang="en-US"/>
          </a:p>
        </p:txBody>
      </p:sp>
      <p:sp>
        <p:nvSpPr>
          <p:cNvPr id="11277" name="Line 13"/>
          <p:cNvSpPr>
            <a:spLocks noChangeShapeType="1"/>
          </p:cNvSpPr>
          <p:nvPr/>
        </p:nvSpPr>
        <p:spPr bwMode="auto">
          <a:xfrm flipV="1">
            <a:off x="2057400" y="5105400"/>
            <a:ext cx="1066800" cy="990600"/>
          </a:xfrm>
          <a:prstGeom prst="line">
            <a:avLst/>
          </a:prstGeom>
          <a:noFill/>
          <a:ln w="12700">
            <a:solidFill>
              <a:schemeClr val="tx1"/>
            </a:solidFill>
            <a:round/>
            <a:headEnd/>
            <a:tailEnd type="triangle" w="med" len="med"/>
          </a:ln>
        </p:spPr>
        <p:txBody>
          <a:bodyPr/>
          <a:lstStyle/>
          <a:p>
            <a:endParaRPr lang="en-US"/>
          </a:p>
        </p:txBody>
      </p:sp>
      <p:sp>
        <p:nvSpPr>
          <p:cNvPr id="11278" name="Line 14"/>
          <p:cNvSpPr>
            <a:spLocks noChangeShapeType="1"/>
          </p:cNvSpPr>
          <p:nvPr/>
        </p:nvSpPr>
        <p:spPr bwMode="auto">
          <a:xfrm>
            <a:off x="4184650" y="4794250"/>
            <a:ext cx="685800" cy="304800"/>
          </a:xfrm>
          <a:prstGeom prst="line">
            <a:avLst/>
          </a:prstGeom>
          <a:noFill/>
          <a:ln w="12700">
            <a:solidFill>
              <a:schemeClr val="tx1"/>
            </a:solidFill>
            <a:round/>
            <a:headEnd/>
            <a:tailEnd type="triangle" w="med" len="med"/>
          </a:ln>
        </p:spPr>
        <p:txBody>
          <a:bodyPr/>
          <a:lstStyle/>
          <a:p>
            <a:endParaRPr lang="en-US"/>
          </a:p>
        </p:txBody>
      </p:sp>
      <p:sp>
        <p:nvSpPr>
          <p:cNvPr id="11279" name="Line 15"/>
          <p:cNvSpPr>
            <a:spLocks noChangeShapeType="1"/>
          </p:cNvSpPr>
          <p:nvPr/>
        </p:nvSpPr>
        <p:spPr bwMode="auto">
          <a:xfrm flipH="1">
            <a:off x="4184650" y="5556250"/>
            <a:ext cx="762000" cy="762000"/>
          </a:xfrm>
          <a:prstGeom prst="line">
            <a:avLst/>
          </a:prstGeom>
          <a:noFill/>
          <a:ln w="12700">
            <a:solidFill>
              <a:schemeClr val="tx1"/>
            </a:solidFill>
            <a:round/>
            <a:headEnd/>
            <a:tailEnd type="triangle" w="med" len="med"/>
          </a:ln>
        </p:spPr>
        <p:txBody>
          <a:bodyPr/>
          <a:lstStyle/>
          <a:p>
            <a:endParaRPr lang="en-US"/>
          </a:p>
        </p:txBody>
      </p:sp>
      <p:sp>
        <p:nvSpPr>
          <p:cNvPr id="11280" name="Rectangle 16"/>
          <p:cNvSpPr>
            <a:spLocks noChangeArrowheads="1"/>
          </p:cNvSpPr>
          <p:nvPr/>
        </p:nvSpPr>
        <p:spPr bwMode="auto">
          <a:xfrm rot="-1980000">
            <a:off x="4724400" y="4648200"/>
            <a:ext cx="771525" cy="304800"/>
          </a:xfrm>
          <a:prstGeom prst="rect">
            <a:avLst/>
          </a:prstGeom>
          <a:noFill/>
          <a:ln w="12700">
            <a:noFill/>
            <a:miter lim="800000"/>
            <a:headEnd/>
            <a:tailEnd/>
          </a:ln>
        </p:spPr>
        <p:txBody>
          <a:bodyPr lIns="90488" tIns="44450" rIns="90488" bIns="44450">
            <a:spAutoFit/>
          </a:bodyPr>
          <a:lstStyle/>
          <a:p>
            <a:pPr>
              <a:spcBef>
                <a:spcPct val="50000"/>
              </a:spcBef>
            </a:pPr>
            <a:r>
              <a:rPr lang="en-US" sz="1400"/>
              <a:t>merge</a:t>
            </a:r>
          </a:p>
        </p:txBody>
      </p:sp>
      <p:sp>
        <p:nvSpPr>
          <p:cNvPr id="11281" name="Rectangle 17"/>
          <p:cNvSpPr>
            <a:spLocks noChangeArrowheads="1"/>
          </p:cNvSpPr>
          <p:nvPr/>
        </p:nvSpPr>
        <p:spPr bwMode="auto">
          <a:xfrm rot="-2280000">
            <a:off x="2286000" y="4724400"/>
            <a:ext cx="771525" cy="304800"/>
          </a:xfrm>
          <a:prstGeom prst="rect">
            <a:avLst/>
          </a:prstGeom>
          <a:noFill/>
          <a:ln w="12700">
            <a:noFill/>
            <a:miter lim="800000"/>
            <a:headEnd/>
            <a:tailEnd/>
          </a:ln>
        </p:spPr>
        <p:txBody>
          <a:bodyPr lIns="90488" tIns="44450" rIns="90488" bIns="44450">
            <a:spAutoFit/>
          </a:bodyPr>
          <a:lstStyle/>
          <a:p>
            <a:pPr>
              <a:spcBef>
                <a:spcPct val="50000"/>
              </a:spcBef>
            </a:pPr>
            <a:r>
              <a:rPr lang="en-US" sz="1400"/>
              <a:t>branch</a:t>
            </a:r>
          </a:p>
        </p:txBody>
      </p:sp>
      <p:sp>
        <p:nvSpPr>
          <p:cNvPr id="11282" name="Rectangle 18"/>
          <p:cNvSpPr>
            <a:spLocks noChangeArrowheads="1"/>
          </p:cNvSpPr>
          <p:nvPr/>
        </p:nvSpPr>
        <p:spPr bwMode="auto">
          <a:xfrm>
            <a:off x="3200400" y="6172200"/>
            <a:ext cx="901700" cy="368300"/>
          </a:xfrm>
          <a:prstGeom prst="rect">
            <a:avLst/>
          </a:prstGeom>
          <a:noFill/>
          <a:ln w="12700">
            <a:solidFill>
              <a:schemeClr val="tx1"/>
            </a:solidFill>
            <a:miter lim="800000"/>
            <a:headEnd/>
            <a:tailEnd/>
          </a:ln>
        </p:spPr>
        <p:txBody>
          <a:bodyPr wrap="none" lIns="90488" tIns="44450" rIns="90488" bIns="44450" anchor="ctr"/>
          <a:lstStyle/>
          <a:p>
            <a:pPr algn="ctr"/>
            <a:r>
              <a:rPr lang="en-US" sz="1800"/>
              <a:t>v2r2</a:t>
            </a:r>
          </a:p>
        </p:txBody>
      </p:sp>
      <p:sp>
        <p:nvSpPr>
          <p:cNvPr id="11283" name="Line 19"/>
          <p:cNvSpPr>
            <a:spLocks noChangeShapeType="1"/>
          </p:cNvSpPr>
          <p:nvPr/>
        </p:nvSpPr>
        <p:spPr bwMode="auto">
          <a:xfrm>
            <a:off x="3575050" y="5784850"/>
            <a:ext cx="0" cy="381000"/>
          </a:xfrm>
          <a:prstGeom prst="line">
            <a:avLst/>
          </a:prstGeom>
          <a:noFill/>
          <a:ln w="12700">
            <a:solidFill>
              <a:schemeClr val="tx1"/>
            </a:solidFill>
            <a:round/>
            <a:headEnd/>
            <a:tailEnd/>
          </a:ln>
        </p:spPr>
        <p:txBody>
          <a:bodyPr/>
          <a:lstStyle/>
          <a:p>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defRPr/>
            </a:pPr>
            <a:r>
              <a:rPr lang="en-US"/>
              <a:t>First principles</a:t>
            </a:r>
            <a:br>
              <a:rPr lang="en-US"/>
            </a:br>
            <a:r>
              <a:rPr lang="en-US"/>
              <a:t>CM terminology (con’t)</a:t>
            </a:r>
          </a:p>
        </p:txBody>
      </p:sp>
      <p:sp>
        <p:nvSpPr>
          <p:cNvPr id="12291" name="Rectangle 3"/>
          <p:cNvSpPr>
            <a:spLocks noGrp="1" noChangeArrowheads="1"/>
          </p:cNvSpPr>
          <p:nvPr>
            <p:ph type="body" idx="1"/>
          </p:nvPr>
        </p:nvSpPr>
        <p:spPr>
          <a:noFill/>
        </p:spPr>
        <p:txBody>
          <a:bodyPr/>
          <a:lstStyle/>
          <a:p>
            <a:pPr defTabSz="1084263"/>
            <a:r>
              <a:rPr lang="en-US"/>
              <a:t>CM requirements documents</a:t>
            </a:r>
          </a:p>
          <a:p>
            <a:pPr lvl="1" defTabSz="1084263"/>
            <a:r>
              <a:rPr lang="en-US"/>
              <a:t>new system start request</a:t>
            </a:r>
          </a:p>
          <a:p>
            <a:pPr lvl="1" defTabSz="1084263"/>
            <a:r>
              <a:rPr lang="en-US"/>
              <a:t>corrective change request (bug fix)</a:t>
            </a:r>
          </a:p>
          <a:p>
            <a:pPr lvl="1" defTabSz="1084263"/>
            <a:r>
              <a:rPr lang="en-US"/>
              <a:t>adaptive change request (addition of enhancement)</a:t>
            </a:r>
          </a:p>
          <a:p>
            <a:pPr lvl="1" defTabSz="1084263"/>
            <a:r>
              <a:rPr lang="en-US"/>
              <a:t>perfective change request (improvement to robustness, modularity, etc.  Does not change external functionality)</a:t>
            </a:r>
          </a:p>
          <a:p>
            <a:pPr defTabSz="1084263"/>
            <a:r>
              <a:rPr lang="en-US"/>
              <a:t>Discrepancies</a:t>
            </a:r>
          </a:p>
          <a:p>
            <a:pPr lvl="1" defTabSz="1084263"/>
            <a:r>
              <a:rPr lang="en-US"/>
              <a:t>requirements errors</a:t>
            </a:r>
          </a:p>
          <a:p>
            <a:pPr lvl="1" defTabSz="1084263"/>
            <a:r>
              <a:rPr lang="en-US"/>
              <a:t>development errors</a:t>
            </a:r>
          </a:p>
          <a:p>
            <a:pPr lvl="1" defTabSz="1084263"/>
            <a:r>
              <a:rPr lang="en-US"/>
              <a:t>violations of standards</a:t>
            </a:r>
          </a:p>
        </p:txBody>
      </p:sp>
    </p:spTree>
  </p:cSld>
  <p:clrMapOvr>
    <a:masterClrMapping/>
  </p:clrMapOvr>
  <p:transition/>
</p:sld>
</file>

<file path=ppt/theme/theme1.xml><?xml version="1.0" encoding="utf-8"?>
<a:theme xmlns:a="http://schemas.openxmlformats.org/drawingml/2006/main" name="dbllineb">
  <a:themeElements>
    <a:clrScheme name="">
      <a:dk1>
        <a:srgbClr val="000000"/>
      </a:dk1>
      <a:lt1>
        <a:srgbClr val="FFFFFF"/>
      </a:lt1>
      <a:dk2>
        <a:srgbClr val="000000"/>
      </a:dk2>
      <a:lt2>
        <a:srgbClr val="CECECE"/>
      </a:lt2>
      <a:accent1>
        <a:srgbClr val="EBEBEB"/>
      </a:accent1>
      <a:accent2>
        <a:srgbClr val="232323"/>
      </a:accent2>
      <a:accent3>
        <a:srgbClr val="FFFFFF"/>
      </a:accent3>
      <a:accent4>
        <a:srgbClr val="000000"/>
      </a:accent4>
      <a:accent5>
        <a:srgbClr val="F3F3F3"/>
      </a:accent5>
      <a:accent6>
        <a:srgbClr val="1F1F1F"/>
      </a:accent6>
      <a:hlink>
        <a:srgbClr val="9C9C9C"/>
      </a:hlink>
      <a:folHlink>
        <a:srgbClr val="676767"/>
      </a:folHlink>
    </a:clrScheme>
    <a:fontScheme name="dbllineb">
      <a:majorFont>
        <a:latin typeface="Book Antiqu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blline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bllineb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bllineb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bllineb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bllineb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bllineb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bllineb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bllineb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bllineb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bllineb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bllineb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bllineb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CECECE"/>
    </a:lt2>
    <a:accent1>
      <a:srgbClr val="EBEBEB"/>
    </a:accent1>
    <a:accent2>
      <a:srgbClr val="232323"/>
    </a:accent2>
    <a:accent3>
      <a:srgbClr val="FFFFFF"/>
    </a:accent3>
    <a:accent4>
      <a:srgbClr val="000000"/>
    </a:accent4>
    <a:accent5>
      <a:srgbClr val="F3F3F3"/>
    </a:accent5>
    <a:accent6>
      <a:srgbClr val="1F1F1F"/>
    </a:accent6>
    <a:hlink>
      <a:srgbClr val="9C9C9C"/>
    </a:hlink>
    <a:folHlink>
      <a:srgbClr val="676767"/>
    </a:folHlink>
  </a:clrScheme>
</a:themeOverride>
</file>

<file path=docProps/app.xml><?xml version="1.0" encoding="utf-8"?>
<Properties xmlns="http://schemas.openxmlformats.org/officeDocument/2006/extended-properties" xmlns:vt="http://schemas.openxmlformats.org/officeDocument/2006/docPropsVTypes">
  <Template>c:\powerpnt\template\bwovrhd\dbllineb.ppt</Template>
  <TotalTime>554</TotalTime>
  <Pages>44</Pages>
  <Words>4207</Words>
  <Application>Microsoft Office PowerPoint</Application>
  <PresentationFormat>Letter Paper (8.5x11 in)</PresentationFormat>
  <Paragraphs>722</Paragraphs>
  <Slides>43</Slides>
  <Notes>36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2" baseType="lpstr">
      <vt:lpstr>Arial</vt:lpstr>
      <vt:lpstr>Arial Black</vt:lpstr>
      <vt:lpstr>Arial Narrow</vt:lpstr>
      <vt:lpstr>Book Antiqua</vt:lpstr>
      <vt:lpstr>Times New Roman</vt:lpstr>
      <vt:lpstr>Verdana</vt:lpstr>
      <vt:lpstr>Wingdings</vt:lpstr>
      <vt:lpstr>dbllineb</vt:lpstr>
      <vt:lpstr>Microsoft ClipArt Gallery</vt:lpstr>
      <vt:lpstr>PowerPoint Presentation</vt:lpstr>
      <vt:lpstr>Overview</vt:lpstr>
      <vt:lpstr>First principles  CM is ...</vt:lpstr>
      <vt:lpstr>First principles  Guiding concepts of CM</vt:lpstr>
      <vt:lpstr>First principles CM ...</vt:lpstr>
      <vt:lpstr>First principles CM terminology</vt:lpstr>
      <vt:lpstr>First principles CM terminology (con’t)</vt:lpstr>
      <vt:lpstr>First principles CM terminology (con’t)</vt:lpstr>
      <vt:lpstr>First principles CM terminology (con’t)</vt:lpstr>
      <vt:lpstr>Management activities CM goals</vt:lpstr>
      <vt:lpstr>Management activities CM key practices</vt:lpstr>
      <vt:lpstr>Management activities CM plan</vt:lpstr>
      <vt:lpstr>Management activities People</vt:lpstr>
      <vt:lpstr>CM activities</vt:lpstr>
      <vt:lpstr>CM activities Configuration identification</vt:lpstr>
      <vt:lpstr>CM activities Configuration control</vt:lpstr>
      <vt:lpstr>CM activities Configuration control</vt:lpstr>
      <vt:lpstr>CM activities Configuration control</vt:lpstr>
      <vt:lpstr>CM activities Configuration control</vt:lpstr>
      <vt:lpstr>CM activities Configuration control</vt:lpstr>
      <vt:lpstr>CM activities Configuration control</vt:lpstr>
      <vt:lpstr>CM activities Configuration auditing</vt:lpstr>
      <vt:lpstr>CM activities Configuration auditing</vt:lpstr>
      <vt:lpstr>CM activities Configuration auditing</vt:lpstr>
      <vt:lpstr>CM activities Configuration status accounting</vt:lpstr>
      <vt:lpstr>CM activities Configuration status accounting</vt:lpstr>
      <vt:lpstr>CM  tools and methods</vt:lpstr>
      <vt:lpstr>CM  tools and methods Checkout/checkin</vt:lpstr>
      <vt:lpstr>CM  tools and methods Checkout/checkin</vt:lpstr>
      <vt:lpstr>CM  tools and methods Checkout/checkin</vt:lpstr>
      <vt:lpstr>CM  tools and methods Checkout/checkin</vt:lpstr>
      <vt:lpstr>CM  tools and methods Composition</vt:lpstr>
      <vt:lpstr>CM  tools and methods Composition</vt:lpstr>
      <vt:lpstr>CM  tools and methods Composition</vt:lpstr>
      <vt:lpstr>CM  tools and methods Long transaction</vt:lpstr>
      <vt:lpstr>CM  tools and methods Long transaction</vt:lpstr>
      <vt:lpstr>CM  tools and methods Long transaction</vt:lpstr>
      <vt:lpstr>CM  tools and methods Long transaction</vt:lpstr>
      <vt:lpstr>CM  tools and methods Change set</vt:lpstr>
      <vt:lpstr>CM  tools and methods Commercial tools</vt:lpstr>
      <vt:lpstr>CM  tools and methods Comparison</vt:lpstr>
      <vt:lpstr>CM considerations</vt:lpstr>
      <vt:lpstr>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 516  Software Quality Assurance</dc:title>
  <dc:subject>CM - configuration management</dc:subject>
  <dc:creator>David Umphress</dc:creator>
  <cp:keywords/>
  <dc:description/>
  <cp:lastModifiedBy>Kareith D</cp:lastModifiedBy>
  <cp:revision>73</cp:revision>
  <cp:lastPrinted>1994-04-19T14:39:58Z</cp:lastPrinted>
  <dcterms:created xsi:type="dcterms:W3CDTF">1994-04-04T10:24:36Z</dcterms:created>
  <dcterms:modified xsi:type="dcterms:W3CDTF">2019-09-13T15:49:01Z</dcterms:modified>
</cp:coreProperties>
</file>