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0" d="100"/>
          <a:sy n="70" d="100"/>
        </p:scale>
        <p:origin x="-6" y="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551553-AF39-487A-AE18-17E44130DCB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8E59B-3F38-4694-BD07-7E1E506854E6}" type="datetimeFigureOut">
              <a:rPr lang="en-US" smtClean="0"/>
              <a:pPr/>
              <a:t>7/22/2010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9185C-528A-4C29-8322-AEA6FAE385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29185C-528A-4C29-8322-AEA6FAE385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AC39B-0F68-4E72-A657-C9CFBE63C75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D8FA9-D510-4EFF-B7BF-FC503F0694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C35FA-8140-4739-9416-EF00000256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1A270-0E6B-4F9A-9200-290D92F1F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DABC3-F87A-44AF-9711-2CE887856A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59E636-F891-41FF-9125-B463094CA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CE89F-9A8A-4AF4-AE95-6A410B13AF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2E970-4CD8-47CF-A38B-F71FFEEBB7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BB42E-9AF1-4F16-96DF-8CB74B7DEC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730A3-62A4-457F-8888-8B7230A549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2A489-DD3F-409C-B8D1-87E038A76D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20BDE3-C040-40ED-8305-D6C1DFCB616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endParaRPr lang="en-US" sz="1000" b="1" dirty="0" smtClean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COMP </a:t>
            </a:r>
            <a:r>
              <a:rPr lang="en-US" sz="1000" b="1" dirty="0">
                <a:solidFill>
                  <a:schemeClr val="bg1"/>
                </a:solidFill>
                <a:latin typeface="Verdana" pitchFamily="34" charset="0"/>
              </a:rPr>
              <a:t>6710 Course Notes	Slide  </a:t>
            </a:r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8-</a:t>
            </a:r>
            <a:fld id="{C161DB2D-E4B3-4986-81B2-8A7F46A4D617}" type="slidenum">
              <a:rPr lang="en-US" sz="1000" b="1" smtClean="0">
                <a:solidFill>
                  <a:schemeClr val="bg1"/>
                </a:solidFill>
                <a:latin typeface="Verdana" pitchFamily="34" charset="0"/>
              </a:rPr>
              <a:pPr algn="r"/>
              <a:t>‹#›</a:t>
            </a:fld>
            <a:r>
              <a:rPr lang="en-US" sz="1000" b="1" dirty="0" smtClean="0">
                <a:solidFill>
                  <a:schemeClr val="bg1"/>
                </a:solidFill>
                <a:latin typeface="Verdana" pitchFamily="34" charset="0"/>
              </a:rPr>
              <a:t> </a:t>
            </a:r>
            <a:endParaRPr lang="en-US" sz="1000" b="1" dirty="0">
              <a:solidFill>
                <a:schemeClr val="bg1"/>
              </a:solidFill>
              <a:latin typeface="Verdana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8" name="Picture 8" descr="C:\hendrix\COMP2210\web\draft\images\cse_logo_blue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6500813"/>
            <a:ext cx="428625" cy="352425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09600" y="6488113"/>
            <a:ext cx="30432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Auburn University</a:t>
            </a:r>
          </a:p>
          <a:p>
            <a:r>
              <a:rPr lang="en-US" sz="900" b="1">
                <a:solidFill>
                  <a:schemeClr val="bg1"/>
                </a:solidFill>
                <a:latin typeface="Verdana" pitchFamily="34" charset="0"/>
              </a:rPr>
              <a:t>Computer Science and Software Engineering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7772400" cy="1524000"/>
          </a:xfrm>
          <a:noFill/>
        </p:spPr>
        <p:txBody>
          <a:bodyPr/>
          <a:lstStyle/>
          <a:p>
            <a:r>
              <a:rPr lang="en-US" sz="2400"/>
              <a:t>Course </a:t>
            </a:r>
            <a:r>
              <a:rPr lang="en-US" sz="2400" smtClean="0"/>
              <a:t>Notes </a:t>
            </a:r>
            <a:r>
              <a:rPr lang="en-US" sz="2400" dirty="0" smtClean="0"/>
              <a:t>Set 8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Examining </a:t>
            </a:r>
            <a:r>
              <a:rPr lang="en-US" sz="3200" dirty="0" smtClean="0"/>
              <a:t>Requirements and Specifications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14800"/>
            <a:ext cx="7620000" cy="1752600"/>
          </a:xfrm>
        </p:spPr>
        <p:txBody>
          <a:bodyPr/>
          <a:lstStyle/>
          <a:p>
            <a:r>
              <a:rPr lang="en-US" sz="2200"/>
              <a:t>Computer Science and Software Engineering</a:t>
            </a:r>
          </a:p>
          <a:p>
            <a:r>
              <a:rPr lang="en-US" sz="2200"/>
              <a:t>Auburn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Low Level Specification Test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400"/>
              <a:t>Specification Attribute Checklist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A good, well-thought-out specification: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Complete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Accurate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Precise, unambiguous, and clear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Consistent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Relevant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Feasible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Code-free: what, but not how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Testable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Low Level Specification Test (Cont’)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8991600" cy="4419600"/>
          </a:xfrm>
        </p:spPr>
        <p:txBody>
          <a:bodyPr/>
          <a:lstStyle/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200"/>
              <a:t>Specification terminology checklist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avoid problem words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endParaRPr lang="en-US" sz="2200"/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Always, every, all, none, never: absolute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Certainly, therefore, clearly, obviously, …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Sometimes, often, usually, …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Etc., and-so-on, and-so-forth: no way to test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Good, fast, cheap, efficient, … : not quantified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Handled, processed, rejected: task not clear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	. If … then … (forget else)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Is Specification Testable?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8991600" cy="4419600"/>
          </a:xfrm>
        </p:spPr>
        <p:txBody>
          <a:bodyPr/>
          <a:lstStyle/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400"/>
              <a:t>Yes!</a:t>
            </a:r>
          </a:p>
          <a:p>
            <a:pPr marL="911225" indent="-685800">
              <a:tabLst>
                <a:tab pos="911225" algn="l"/>
                <a:tab pos="1374775" algn="l"/>
              </a:tabLst>
            </a:pPr>
            <a:endParaRPr lang="en-US" sz="2400"/>
          </a:p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400"/>
              <a:t>Sample usage scenarios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400"/>
              <a:t>	- For example, the user will …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400"/>
              <a:t>	- All aspects of the scenarios must be covered</a:t>
            </a:r>
            <a:r>
              <a:rPr lang="en-US" sz="26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Examining Specification Summary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458200" cy="4419600"/>
          </a:xfrm>
        </p:spPr>
        <p:txBody>
          <a:bodyPr/>
          <a:lstStyle/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200"/>
              <a:t>Subjective process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not a step by step process</a:t>
            </a:r>
          </a:p>
          <a:p>
            <a:pPr marL="911225" indent="-685800">
              <a:tabLst>
                <a:tab pos="911225" algn="l"/>
                <a:tab pos="1374775" algn="l"/>
              </a:tabLst>
            </a:pPr>
            <a:endParaRPr lang="en-US" sz="2200"/>
          </a:p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200"/>
              <a:t>Higher level review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to flush out oversights and omissions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endParaRPr lang="en-US" sz="2200"/>
          </a:p>
          <a:p>
            <a:pPr marL="911225" indent="-685800">
              <a:tabLst>
                <a:tab pos="911225" algn="l"/>
                <a:tab pos="1374775" algn="l"/>
              </a:tabLst>
            </a:pPr>
            <a:r>
              <a:rPr lang="en-US" sz="2200"/>
              <a:t>Low level techniques</a:t>
            </a:r>
          </a:p>
          <a:p>
            <a:pPr marL="911225" indent="-685800">
              <a:buFontTx/>
              <a:buNone/>
              <a:tabLst>
                <a:tab pos="911225" algn="l"/>
                <a:tab pos="1374775" algn="l"/>
              </a:tabLst>
            </a:pPr>
            <a:r>
              <a:rPr lang="en-US" sz="2200"/>
              <a:t>	- to assure all details are defined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696200" cy="533400"/>
          </a:xfrm>
        </p:spPr>
        <p:txBody>
          <a:bodyPr/>
          <a:lstStyle/>
          <a:p>
            <a:r>
              <a:rPr lang="en-US" sz="2800"/>
              <a:t>Specification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/>
              <a:t>Requirements document</a:t>
            </a:r>
            <a:r>
              <a:rPr lang="en-US" sz="2400"/>
              <a:t> – what the software will become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Can be of many formats and detail levels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- programming project/problem assignments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	- quality measurement is based on this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Specification is testable; can be used to find bugs before software is developed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/>
              <a:t>                                                     [Software Testing, by Ron Patton, Sams Pub. 2001]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Testing Fundamentals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Black box testing</a:t>
            </a:r>
            <a:r>
              <a:rPr lang="en-US" sz="2400"/>
              <a:t> – what is supposed to be done </a:t>
            </a:r>
            <a:r>
              <a:rPr lang="en-US" sz="2400">
                <a:sym typeface="Wingdings" pitchFamily="2" charset="2"/>
              </a:rPr>
              <a:t> </a:t>
            </a:r>
            <a:r>
              <a:rPr lang="en-US" sz="2400"/>
              <a:t>functionality</a:t>
            </a:r>
          </a:p>
          <a:p>
            <a:pPr>
              <a:buFontTx/>
              <a:buNone/>
            </a:pPr>
            <a:r>
              <a:rPr lang="en-US" sz="2400"/>
              <a:t>	- does not concern how the software   </a:t>
            </a:r>
          </a:p>
          <a:p>
            <a:pPr>
              <a:buFontTx/>
              <a:buNone/>
            </a:pPr>
            <a:r>
              <a:rPr lang="en-US" sz="2400"/>
              <a:t>	   accomplish the work</a:t>
            </a:r>
          </a:p>
          <a:p>
            <a:pPr>
              <a:buFontTx/>
              <a:buNone/>
            </a:pPr>
            <a:r>
              <a:rPr lang="en-US" sz="2400"/>
              <a:t>	- outside view of the software</a:t>
            </a:r>
          </a:p>
          <a:p>
            <a:pPr>
              <a:buFontTx/>
              <a:buNone/>
            </a:pPr>
            <a:r>
              <a:rPr lang="en-US" sz="2400"/>
              <a:t>	- input-output relationships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Testing Fundamentals (cont’)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White (clear) box testing</a:t>
            </a:r>
            <a:r>
              <a:rPr lang="en-US" sz="2400"/>
              <a:t> – how the software does its job</a:t>
            </a:r>
          </a:p>
          <a:p>
            <a:pPr>
              <a:buFontTx/>
              <a:buNone/>
            </a:pPr>
            <a:r>
              <a:rPr lang="en-US" sz="2400"/>
              <a:t>	- look into code details</a:t>
            </a:r>
          </a:p>
          <a:p>
            <a:pPr>
              <a:buFontTx/>
              <a:buNone/>
            </a:pPr>
            <a:endParaRPr lang="en-US" sz="2400"/>
          </a:p>
          <a:p>
            <a:r>
              <a:rPr lang="en-US" sz="2400" i="1"/>
              <a:t>Static Testing</a:t>
            </a:r>
            <a:r>
              <a:rPr lang="en-US" sz="2400"/>
              <a:t> – testing a software without running it</a:t>
            </a:r>
          </a:p>
          <a:p>
            <a:pPr>
              <a:buFontTx/>
              <a:buNone/>
            </a:pPr>
            <a:r>
              <a:rPr lang="en-US" sz="2400"/>
              <a:t>	- examination</a:t>
            </a:r>
          </a:p>
          <a:p>
            <a:pPr>
              <a:buFontTx/>
              <a:buNone/>
            </a:pPr>
            <a:r>
              <a:rPr lang="en-US" sz="2400"/>
              <a:t>	-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Testing Fundamentals (cont’)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/>
              <a:t>Dynamic Testing</a:t>
            </a:r>
            <a:r>
              <a:rPr lang="en-US" sz="2400"/>
              <a:t> – running the program</a:t>
            </a:r>
          </a:p>
          <a:p>
            <a:endParaRPr lang="en-US" sz="2400"/>
          </a:p>
          <a:p>
            <a:r>
              <a:rPr lang="en-US" sz="2400"/>
              <a:t>Testing specification - s</a:t>
            </a:r>
            <a:r>
              <a:rPr lang="en-US" sz="2400" i="1"/>
              <a:t>tatic black box testing</a:t>
            </a:r>
            <a:r>
              <a:rPr lang="en-US" sz="2400"/>
              <a:t> </a:t>
            </a:r>
          </a:p>
          <a:p>
            <a:pPr>
              <a:buFontTx/>
              <a:buNone/>
            </a:pPr>
            <a:r>
              <a:rPr lang="en-US" sz="2400"/>
              <a:t>	- specification is not a program </a:t>
            </a:r>
            <a:r>
              <a:rPr lang="en-US" sz="2400">
                <a:sym typeface="Wingdings" pitchFamily="2" charset="2"/>
              </a:rPr>
              <a:t> static</a:t>
            </a:r>
          </a:p>
          <a:p>
            <a:pPr>
              <a:buFontTx/>
              <a:buNone/>
            </a:pPr>
            <a:r>
              <a:rPr lang="en-US" sz="2400">
                <a:sym typeface="Wingdings" pitchFamily="2" charset="2"/>
              </a:rPr>
              <a:t>	- goal: to find bugs early</a:t>
            </a:r>
          </a:p>
          <a:p>
            <a:pPr>
              <a:buFontTx/>
              <a:buNone/>
            </a:pPr>
            <a:r>
              <a:rPr lang="en-US" sz="2400">
                <a:sym typeface="Wingdings" pitchFamily="2" charset="2"/>
              </a:rPr>
              <a:t>	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Level Review of Specification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First Step: Stand back and view it from high level</a:t>
            </a:r>
          </a:p>
          <a:p>
            <a:endParaRPr lang="en-US" sz="2400"/>
          </a:p>
          <a:p>
            <a:r>
              <a:rPr lang="en-US" sz="2400"/>
              <a:t>Better understanding of the Spec – why and how</a:t>
            </a:r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Level Review of Specification (Cont’)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Pretend to be the customer </a:t>
            </a:r>
          </a:p>
          <a:p>
            <a:pPr>
              <a:buFontTx/>
              <a:buNone/>
            </a:pPr>
            <a:r>
              <a:rPr lang="en-US" sz="2400"/>
              <a:t>	- find out who they are, e.g. research &amp; </a:t>
            </a:r>
          </a:p>
          <a:p>
            <a:pPr>
              <a:buFontTx/>
              <a:buNone/>
            </a:pPr>
            <a:r>
              <a:rPr lang="en-US" sz="2400"/>
              <a:t>	  interview</a:t>
            </a:r>
          </a:p>
          <a:p>
            <a:pPr>
              <a:buFontTx/>
              <a:buNone/>
            </a:pPr>
            <a:r>
              <a:rPr lang="en-US" sz="2400"/>
              <a:t>	- gain familiarity of the application field</a:t>
            </a:r>
          </a:p>
          <a:p>
            <a:pPr>
              <a:buFontTx/>
              <a:buNone/>
            </a:pPr>
            <a:r>
              <a:rPr lang="en-US" sz="2400"/>
              <a:t>	- customer expectations, quality is measured    </a:t>
            </a:r>
          </a:p>
          <a:p>
            <a:pPr>
              <a:buFontTx/>
              <a:buNone/>
            </a:pPr>
            <a:r>
              <a:rPr lang="en-US" sz="2400"/>
              <a:t>	  in terms of these expectations</a:t>
            </a:r>
          </a:p>
          <a:p>
            <a:pPr>
              <a:buFontTx/>
              <a:buNone/>
            </a:pPr>
            <a:r>
              <a:rPr lang="en-US" sz="2400"/>
              <a:t>	- try to understand the spec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Level Review of Specification (Cont’)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Research existing standards and guidelines</a:t>
            </a:r>
          </a:p>
          <a:p>
            <a:pPr>
              <a:buFontTx/>
              <a:buNone/>
            </a:pPr>
            <a:r>
              <a:rPr lang="en-US" sz="2400">
                <a:sym typeface="Wingdings" pitchFamily="2" charset="2"/>
              </a:rPr>
              <a:t>	- why </a:t>
            </a:r>
            <a:r>
              <a:rPr lang="en-US" sz="2400"/>
              <a:t>standards and guidelines?</a:t>
            </a:r>
          </a:p>
          <a:p>
            <a:pPr>
              <a:buFontTx/>
              <a:buNone/>
            </a:pPr>
            <a:r>
              <a:rPr lang="en-US" sz="2400"/>
              <a:t>		. terminology and conventions</a:t>
            </a:r>
          </a:p>
          <a:p>
            <a:pPr>
              <a:buFontTx/>
              <a:buNone/>
            </a:pPr>
            <a:r>
              <a:rPr lang="en-US" sz="2400"/>
              <a:t>		. Industrial/government requirements</a:t>
            </a:r>
          </a:p>
          <a:p>
            <a:pPr>
              <a:buFontTx/>
              <a:buNone/>
            </a:pPr>
            <a:r>
              <a:rPr lang="en-US" sz="2400"/>
              <a:t>		. Hardware/software interfaces </a:t>
            </a:r>
          </a:p>
          <a:p>
            <a:pPr>
              <a:buFontTx/>
              <a:buNone/>
            </a:pPr>
            <a:r>
              <a:rPr lang="en-US" sz="2400"/>
              <a:t>	- make sure correct standards &amp; guidelines are 	used or applied</a:t>
            </a:r>
          </a:p>
          <a:p>
            <a:pPr>
              <a:buFontTx/>
              <a:buNone/>
            </a:pPr>
            <a:r>
              <a:rPr lang="en-US" sz="2400"/>
              <a:t>	</a:t>
            </a:r>
          </a:p>
          <a:p>
            <a:pPr>
              <a:buFontTx/>
              <a:buNone/>
            </a:pPr>
            <a:r>
              <a:rPr lang="en-US" sz="240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High Level Review of Specification (Cont’)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419600"/>
          </a:xfrm>
        </p:spPr>
        <p:txBody>
          <a:bodyPr/>
          <a:lstStyle/>
          <a:p>
            <a:pPr marL="911225" indent="-685800"/>
            <a:r>
              <a:rPr lang="en-US" sz="2400"/>
              <a:t>	</a:t>
            </a:r>
            <a:r>
              <a:rPr lang="en-US" sz="2200"/>
              <a:t>Review and test similar software</a:t>
            </a:r>
          </a:p>
          <a:p>
            <a:pPr marL="911225" indent="-685800">
              <a:buFontTx/>
              <a:buNone/>
            </a:pPr>
            <a:r>
              <a:rPr lang="en-US" sz="2200"/>
              <a:t>		- similar systems of feel and look </a:t>
            </a:r>
            <a:r>
              <a:rPr lang="en-US" sz="2200">
                <a:sym typeface="Wingdings" pitchFamily="2" charset="2"/>
              </a:rPr>
              <a:t> 	</a:t>
            </a:r>
          </a:p>
          <a:p>
            <a:pPr marL="911225" indent="-685800">
              <a:buFontTx/>
              <a:buNone/>
            </a:pPr>
            <a:r>
              <a:rPr lang="en-US" sz="2200">
                <a:sym typeface="Wingdings" pitchFamily="2" charset="2"/>
              </a:rPr>
              <a:t>	  efficiency</a:t>
            </a:r>
          </a:p>
          <a:p>
            <a:pPr marL="911225" indent="-685800">
              <a:buFontTx/>
              <a:buNone/>
            </a:pPr>
            <a:r>
              <a:rPr lang="en-US" sz="2200"/>
              <a:t>	- competitors’ products</a:t>
            </a:r>
          </a:p>
          <a:p>
            <a:pPr marL="911225" indent="-685800">
              <a:buFontTx/>
              <a:buNone/>
            </a:pPr>
            <a:r>
              <a:rPr lang="en-US" sz="2200"/>
              <a:t>		- issues to review</a:t>
            </a:r>
          </a:p>
          <a:p>
            <a:pPr marL="911225" indent="-685800">
              <a:buFontTx/>
              <a:buNone/>
            </a:pPr>
            <a:r>
              <a:rPr lang="en-US" sz="2200"/>
              <a:t>			. Scale: bigger, smaller, similar, etc.</a:t>
            </a:r>
          </a:p>
          <a:p>
            <a:pPr marL="911225" indent="-685800">
              <a:buFontTx/>
              <a:buNone/>
            </a:pPr>
            <a:r>
              <a:rPr lang="en-US" sz="2200"/>
              <a:t>			. Complexity</a:t>
            </a:r>
          </a:p>
          <a:p>
            <a:pPr marL="911225" indent="-685800">
              <a:buFontTx/>
              <a:buNone/>
            </a:pPr>
            <a:r>
              <a:rPr lang="en-US" sz="2200"/>
              <a:t>			. Testability: can you test such software</a:t>
            </a:r>
          </a:p>
          <a:p>
            <a:pPr marL="911225" indent="-685800">
              <a:buFontTx/>
              <a:buNone/>
            </a:pPr>
            <a:r>
              <a:rPr lang="en-US" sz="2200"/>
              <a:t>			. Quality/reliability</a:t>
            </a:r>
          </a:p>
          <a:p>
            <a:pPr marL="911225" indent="-685800">
              <a:buFontTx/>
              <a:buNone/>
            </a:pPr>
            <a:r>
              <a:rPr lang="en-US" sz="2200"/>
              <a:t>	- use the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CMM">
  <a:themeElements>
    <a:clrScheme name="03_CM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3_CMM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3_CM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3_CMM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3_CM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H:\course\SQA\notes\03_CMM.ppt</Template>
  <TotalTime>301</TotalTime>
  <Words>170</Words>
  <Application>Microsoft Office PowerPoint</Application>
  <PresentationFormat>On-screen Show (4:3)</PresentationFormat>
  <Paragraphs>104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03_CMM</vt:lpstr>
      <vt:lpstr>Course Notes Set 8: Examining Requirements and Specifications</vt:lpstr>
      <vt:lpstr>Specification</vt:lpstr>
      <vt:lpstr>Testing Fundamentals</vt:lpstr>
      <vt:lpstr>Testing Fundamentals (cont’)</vt:lpstr>
      <vt:lpstr>Testing Fundamentals (cont’)</vt:lpstr>
      <vt:lpstr>High Level Review of Specification</vt:lpstr>
      <vt:lpstr>High Level Review of Specification (Cont’)</vt:lpstr>
      <vt:lpstr>High Level Review of Specification (Cont’)</vt:lpstr>
      <vt:lpstr>High Level Review of Specification (Cont’)</vt:lpstr>
      <vt:lpstr>Low Level Specification Test</vt:lpstr>
      <vt:lpstr>Low Level Specification Test (Cont’)</vt:lpstr>
      <vt:lpstr>Is Specification Testable?</vt:lpstr>
      <vt:lpstr>Examining Specification Summary</vt:lpstr>
    </vt:vector>
  </TitlesOfParts>
  <Company>Auburn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Notes: Examining the Specification</dc:title>
  <dc:creator>Kai H. Chang</dc:creator>
  <cp:lastModifiedBy>CHANGKA</cp:lastModifiedBy>
  <cp:revision>21</cp:revision>
  <dcterms:created xsi:type="dcterms:W3CDTF">2002-08-15T15:37:55Z</dcterms:created>
  <dcterms:modified xsi:type="dcterms:W3CDTF">2010-07-22T20:39:23Z</dcterms:modified>
</cp:coreProperties>
</file>