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>
  <p:sldMasterIdLst>
    <p:sldMasterId id="2147483650" r:id="rId1"/>
  </p:sldMasterIdLst>
  <p:notesMasterIdLst>
    <p:notesMasterId r:id="rId33"/>
  </p:notesMasterIdLst>
  <p:handoutMasterIdLst>
    <p:handoutMasterId r:id="rId34"/>
  </p:handoutMasterIdLst>
  <p:sldIdLst>
    <p:sldId id="256" r:id="rId2"/>
    <p:sldId id="310" r:id="rId3"/>
    <p:sldId id="320" r:id="rId4"/>
    <p:sldId id="324" r:id="rId5"/>
    <p:sldId id="309" r:id="rId6"/>
    <p:sldId id="257" r:id="rId7"/>
    <p:sldId id="314" r:id="rId8"/>
    <p:sldId id="258" r:id="rId9"/>
    <p:sldId id="321" r:id="rId10"/>
    <p:sldId id="323" r:id="rId11"/>
    <p:sldId id="260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22" r:id="rId20"/>
    <p:sldId id="325" r:id="rId21"/>
    <p:sldId id="319" r:id="rId22"/>
    <p:sldId id="311" r:id="rId23"/>
    <p:sldId id="316" r:id="rId24"/>
    <p:sldId id="317" r:id="rId25"/>
    <p:sldId id="315" r:id="rId26"/>
    <p:sldId id="312" r:id="rId27"/>
    <p:sldId id="313" r:id="rId28"/>
    <p:sldId id="326" r:id="rId29"/>
    <p:sldId id="318" r:id="rId30"/>
    <p:sldId id="259" r:id="rId31"/>
    <p:sldId id="334" r:id="rId32"/>
  </p:sldIdLst>
  <p:sldSz cx="9144000" cy="6858000" type="screen4x3"/>
  <p:notesSz cx="7010400" cy="9296400"/>
  <p:embeddedFontLst>
    <p:embeddedFont>
      <p:font typeface="Arial Black" pitchFamily="34" charset="0"/>
      <p:bold r:id="rId35"/>
    </p:embeddedFont>
    <p:embeddedFont>
      <p:font typeface="Verdana" pitchFamily="3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0" autoAdjust="0"/>
    <p:restoredTop sz="84898" autoAdjust="0"/>
  </p:normalViewPr>
  <p:slideViewPr>
    <p:cSldViewPr>
      <p:cViewPr>
        <p:scale>
          <a:sx n="75" d="100"/>
          <a:sy n="75" d="100"/>
        </p:scale>
        <p:origin x="-29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936" y="1464"/>
      </p:cViewPr>
      <p:guideLst>
        <p:guide orient="horz" pos="2127"/>
        <p:guide pos="290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38475" cy="466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09" tIns="0" rIns="19109" bIns="0" numCol="1" anchor="t" anchorCtr="0" compatLnSpc="1">
            <a:prstTxWarp prst="textNoShape">
              <a:avLst/>
            </a:prstTxWarp>
          </a:bodyPr>
          <a:lstStyle>
            <a:lvl1pPr defTabSz="935038">
              <a:defRPr sz="1000" i="1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-1588"/>
            <a:ext cx="3038475" cy="466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09" tIns="0" rIns="19109" bIns="0" numCol="1" anchor="t" anchorCtr="0" compatLnSpc="1">
            <a:prstTxWarp prst="textNoShape">
              <a:avLst/>
            </a:prstTxWarp>
          </a:bodyPr>
          <a:lstStyle>
            <a:lvl1pPr algn="r" defTabSz="935038">
              <a:defRPr sz="1000" i="1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9038" y="703263"/>
            <a:ext cx="4632325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4838"/>
            <a:ext cx="5143500" cy="418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2" tIns="46181" rIns="93952" bIns="461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09" tIns="0" rIns="19109" bIns="0" numCol="1" anchor="b" anchorCtr="0" compatLnSpc="1">
            <a:prstTxWarp prst="textNoShape">
              <a:avLst/>
            </a:prstTxWarp>
          </a:bodyPr>
          <a:lstStyle>
            <a:lvl1pPr defTabSz="935038">
              <a:defRPr sz="1000" i="1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29675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09" tIns="0" rIns="19109" bIns="0" numCol="1" anchor="b" anchorCtr="0" compatLnSpc="1">
            <a:prstTxWarp prst="textNoShape">
              <a:avLst/>
            </a:prstTxWarp>
          </a:bodyPr>
          <a:lstStyle>
            <a:lvl1pPr algn="r" defTabSz="935038">
              <a:defRPr sz="1000" i="1"/>
            </a:lvl1pPr>
          </a:lstStyle>
          <a:p>
            <a:fld id="{786D961B-9259-4C29-AD4F-3140CC31BCE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  <a:p>
            <a:r>
              <a:rPr lang="en-US" smtClean="0"/>
              <a:t>Phase 4 – Mindset is thinking of how to test from the beginning.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E7BC41-E07F-4A82-A4FB-776E096FA0A8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C54603-CF7D-4E69-8949-96D39BFADC9E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KC story:  NASA has over 7,000 test cases for controller for shuttle rocket engine.  Takes 18 months to run all test cases.</a:t>
            </a:r>
          </a:p>
          <a:p>
            <a:endParaRPr lang="en-US" smtClean="0"/>
          </a:p>
          <a:p>
            <a:r>
              <a:rPr lang="en-US" smtClean="0"/>
              <a:t>Test cases are expensive and an important asset.</a:t>
            </a:r>
          </a:p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573C20-3BCB-49B1-BF75-3672F1436B31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825506-F2BB-48E6-8EE7-74B62A0299E6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Star the definition of “test case”.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51926F-6364-4D91-9E1E-C6D1B1556490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Pareto principle: 80% of failures can be traced to 20% of the all faults.</a:t>
            </a:r>
          </a:p>
          <a:p>
            <a:r>
              <a:rPr lang="en-US" smtClean="0"/>
              <a:t>The “20%” are called the “vital few”.  We would like to remove these first.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0BD7AE-974A-4104-BC67-3405DD11C074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2DB942-7A27-450F-87FF-A2FBC2664A9D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D4628-62EE-4003-BA4B-870C39B2EAEB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E5E3B2-8C65-4FB8-B6B1-35759D46B8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8FA199-512F-46AD-A54B-E04B14C5BFDC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741F2F-E9A1-4A8F-BC88-C6CC06B18B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823E3E-77AC-4953-A6E2-DDAA9DEDE7E2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F02C6E-9705-4306-8BB8-F899D516E9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3CC8E3-2182-494D-80F5-B06838EEDF72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13EF7-4636-4038-BA32-66D323CFB6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6ECEDB-17EF-4133-9D38-56BD767904DB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01B3C7-BCAE-4F2C-933F-14C172C76D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298E6A-ADD2-4B02-BE4D-0DDCDC7632B3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CA1AE-9D52-42D8-B35F-A72778B5D9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90975B-243C-4C2F-9692-C826A9027B4E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8608EC-39AD-41EC-A9DD-4029F14D3C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851CFD-7C48-47FB-B74D-19AA1A93544B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75E51D-6BA9-4E8D-B774-97AB4A6E17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FA0D6-DC80-4EB9-A0E6-A139A8250FEE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C607B-6272-4518-AA3A-67DD39E228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2745A3-400B-461F-8256-C363653C5E05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AEF5CD-BB8B-4A8D-8FD0-E90C5CFCE0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3C87F-F3EB-404C-8B47-511A47F0B9E4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48F364-E7AB-4771-8121-57EBD67FD2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90E0E204-0014-4915-9986-24E442E9E9B4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88EA8BB-35CB-49B2-9ECD-F92349BB5B4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en-US" sz="1000" b="1">
              <a:solidFill>
                <a:schemeClr val="bg1"/>
              </a:solidFill>
              <a:latin typeface="Verdana" pitchFamily="34" charset="0"/>
            </a:endParaRPr>
          </a:p>
          <a:p>
            <a:pPr algn="r"/>
            <a:r>
              <a:rPr lang="en-US" sz="1000" b="1">
                <a:solidFill>
                  <a:schemeClr val="bg1"/>
                </a:solidFill>
                <a:latin typeface="Verdana" pitchFamily="34" charset="0"/>
              </a:rPr>
              <a:t>COMP 6710 Course Notes	Slide 8-</a:t>
            </a:r>
            <a:fld id="{10382DA5-3127-4253-91A0-802030D148A8}" type="slidenum">
              <a:rPr lang="en-US" sz="1000" b="1">
                <a:solidFill>
                  <a:schemeClr val="bg1"/>
                </a:solidFill>
                <a:latin typeface="Verdana" pitchFamily="34" charset="0"/>
              </a:rPr>
              <a:pPr algn="r"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1032" name="Picture 8" descr="C:\hendrix\COMP2210\web\draft\images\cse_logo_blue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6500813"/>
            <a:ext cx="4286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609600" y="6488113"/>
            <a:ext cx="30432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b="1">
                <a:solidFill>
                  <a:schemeClr val="bg1"/>
                </a:solidFill>
                <a:latin typeface="Verdana" pitchFamily="34" charset="0"/>
              </a:rPr>
              <a:t>Auburn University</a:t>
            </a:r>
          </a:p>
          <a:p>
            <a:pPr>
              <a:defRPr/>
            </a:pPr>
            <a:r>
              <a:rPr lang="en-US" sz="900" b="1">
                <a:solidFill>
                  <a:schemeClr val="bg1"/>
                </a:solidFill>
                <a:latin typeface="Verdana" pitchFamily="34" charset="0"/>
              </a:rPr>
              <a:t>Computer Science and Software Engineering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7650" y="1987550"/>
            <a:ext cx="8712200" cy="1106488"/>
          </a:xfrm>
          <a:noFill/>
        </p:spPr>
        <p:txBody>
          <a:bodyPr lIns="92075" tIns="46038" rIns="92075" bIns="46038"/>
          <a:lstStyle/>
          <a:p>
            <a:r>
              <a:rPr lang="en-US" sz="2400" b="0" dirty="0" smtClean="0">
                <a:latin typeface="Arial Black" pitchFamily="34" charset="0"/>
              </a:rPr>
              <a:t>Course Notes Set </a:t>
            </a:r>
            <a:r>
              <a:rPr lang="en-US" sz="2400" b="0" dirty="0" smtClean="0">
                <a:latin typeface="Arial Black" pitchFamily="34" charset="0"/>
              </a:rPr>
              <a:t>9:</a:t>
            </a:r>
            <a:r>
              <a:rPr lang="en-US" b="0" dirty="0" smtClean="0">
                <a:latin typeface="Arial Black" pitchFamily="34" charset="0"/>
              </a:rPr>
              <a:t/>
            </a:r>
            <a:br>
              <a:rPr lang="en-US" b="0" dirty="0" smtClean="0">
                <a:latin typeface="Arial Black" pitchFamily="34" charset="0"/>
              </a:rPr>
            </a:br>
            <a:r>
              <a:rPr lang="en-US" b="0" dirty="0" smtClean="0">
                <a:latin typeface="Arial Black" pitchFamily="34" charset="0"/>
              </a:rPr>
              <a:t>Software Testing Overview</a:t>
            </a: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  <a:noFill/>
        </p:spPr>
        <p:txBody>
          <a:bodyPr/>
          <a:lstStyle/>
          <a:p>
            <a:r>
              <a:rPr lang="en-US" sz="2800" smtClean="0"/>
              <a:t>Computer Science and Software Engineering</a:t>
            </a:r>
          </a:p>
          <a:p>
            <a:r>
              <a:rPr lang="en-US" sz="2800" smtClean="0"/>
              <a:t>Auburn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Life Cycle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267200" y="6172200"/>
            <a:ext cx="4737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900">
                <a:solidFill>
                  <a:srgbClr val="000066"/>
                </a:solidFill>
                <a:latin typeface="Arial" charset="0"/>
              </a:rPr>
              <a:t>[Adapted from </a:t>
            </a:r>
            <a:r>
              <a:rPr lang="en-US" sz="900" i="1">
                <a:solidFill>
                  <a:srgbClr val="000066"/>
                </a:solidFill>
                <a:latin typeface="Arial" charset="0"/>
              </a:rPr>
              <a:t>Software Testing A Craftman’s Approach</a:t>
            </a:r>
            <a:r>
              <a:rPr lang="en-US" sz="900">
                <a:solidFill>
                  <a:srgbClr val="000066"/>
                </a:solidFill>
                <a:latin typeface="Arial" charset="0"/>
              </a:rPr>
              <a:t>, by Jorgensen, CRC Press, 1995]</a:t>
            </a:r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457200" y="2133600"/>
            <a:ext cx="10668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100">
                <a:latin typeface="Verdana" pitchFamily="34" charset="0"/>
              </a:rPr>
              <a:t>Requirements</a:t>
            </a:r>
            <a:br>
              <a:rPr lang="en-US" sz="1100">
                <a:latin typeface="Verdana" pitchFamily="34" charset="0"/>
              </a:rPr>
            </a:br>
            <a:r>
              <a:rPr lang="en-US" sz="1100">
                <a:latin typeface="Verdana" pitchFamily="34" charset="0"/>
              </a:rPr>
              <a:t>Specification</a:t>
            </a:r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1524000" y="3124200"/>
            <a:ext cx="10668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100">
                <a:latin typeface="Verdana" pitchFamily="34" charset="0"/>
              </a:rPr>
              <a:t>Design</a:t>
            </a:r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2895600" y="4191000"/>
            <a:ext cx="10668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100">
                <a:latin typeface="Verdana" pitchFamily="34" charset="0"/>
              </a:rPr>
              <a:t>Coding</a:t>
            </a:r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>
            <a:off x="4343400" y="5257800"/>
            <a:ext cx="10668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100">
                <a:latin typeface="Verdana" pitchFamily="34" charset="0"/>
              </a:rPr>
              <a:t>Testing</a:t>
            </a:r>
          </a:p>
        </p:txBody>
      </p:sp>
      <p:sp>
        <p:nvSpPr>
          <p:cNvPr id="11272" name="AutoShape 8"/>
          <p:cNvSpPr>
            <a:spLocks noChangeArrowheads="1"/>
          </p:cNvSpPr>
          <p:nvPr/>
        </p:nvSpPr>
        <p:spPr bwMode="auto">
          <a:xfrm>
            <a:off x="5562600" y="4191000"/>
            <a:ext cx="10668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100">
                <a:latin typeface="Verdana" pitchFamily="34" charset="0"/>
              </a:rPr>
              <a:t>Fault</a:t>
            </a:r>
            <a:br>
              <a:rPr lang="en-US" sz="1100">
                <a:latin typeface="Verdana" pitchFamily="34" charset="0"/>
              </a:rPr>
            </a:br>
            <a:r>
              <a:rPr lang="en-US" sz="1100">
                <a:latin typeface="Verdana" pitchFamily="34" charset="0"/>
              </a:rPr>
              <a:t>Classification</a:t>
            </a:r>
          </a:p>
        </p:txBody>
      </p:sp>
      <p:sp>
        <p:nvSpPr>
          <p:cNvPr id="11273" name="AutoShape 9"/>
          <p:cNvSpPr>
            <a:spLocks noChangeArrowheads="1"/>
          </p:cNvSpPr>
          <p:nvPr/>
        </p:nvSpPr>
        <p:spPr bwMode="auto">
          <a:xfrm>
            <a:off x="6553200" y="3200400"/>
            <a:ext cx="10668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100">
                <a:latin typeface="Verdana" pitchFamily="34" charset="0"/>
              </a:rPr>
              <a:t>Fault</a:t>
            </a:r>
            <a:br>
              <a:rPr lang="en-US" sz="1100">
                <a:latin typeface="Verdana" pitchFamily="34" charset="0"/>
              </a:rPr>
            </a:br>
            <a:r>
              <a:rPr lang="en-US" sz="1100">
                <a:latin typeface="Verdana" pitchFamily="34" charset="0"/>
              </a:rPr>
              <a:t>Isolation</a:t>
            </a:r>
          </a:p>
        </p:txBody>
      </p:sp>
      <p:sp>
        <p:nvSpPr>
          <p:cNvPr id="11274" name="AutoShape 10"/>
          <p:cNvSpPr>
            <a:spLocks noChangeArrowheads="1"/>
          </p:cNvSpPr>
          <p:nvPr/>
        </p:nvSpPr>
        <p:spPr bwMode="auto">
          <a:xfrm>
            <a:off x="7620000" y="2209800"/>
            <a:ext cx="10668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100">
                <a:latin typeface="Verdana" pitchFamily="34" charset="0"/>
              </a:rPr>
              <a:t>Fault</a:t>
            </a:r>
            <a:br>
              <a:rPr lang="en-US" sz="1100">
                <a:latin typeface="Verdana" pitchFamily="34" charset="0"/>
              </a:rPr>
            </a:br>
            <a:r>
              <a:rPr lang="en-US" sz="1100">
                <a:latin typeface="Verdana" pitchFamily="34" charset="0"/>
              </a:rPr>
              <a:t>Resolution</a:t>
            </a:r>
          </a:p>
        </p:txBody>
      </p:sp>
      <p:cxnSp>
        <p:nvCxnSpPr>
          <p:cNvPr id="11275" name="AutoShape 11"/>
          <p:cNvCxnSpPr>
            <a:cxnSpLocks noChangeShapeType="1"/>
            <a:stCxn id="11268" idx="3"/>
            <a:endCxn id="11269" idx="0"/>
          </p:cNvCxnSpPr>
          <p:nvPr/>
        </p:nvCxnSpPr>
        <p:spPr bwMode="auto">
          <a:xfrm>
            <a:off x="1538288" y="2438400"/>
            <a:ext cx="519112" cy="6715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1276" name="AutoShape 12"/>
          <p:cNvCxnSpPr>
            <a:cxnSpLocks noChangeShapeType="1"/>
            <a:stCxn id="11269" idx="3"/>
            <a:endCxn id="11270" idx="0"/>
          </p:cNvCxnSpPr>
          <p:nvPr/>
        </p:nvCxnSpPr>
        <p:spPr bwMode="auto">
          <a:xfrm>
            <a:off x="2605088" y="3429000"/>
            <a:ext cx="823912" cy="7477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1277" name="AutoShape 13"/>
          <p:cNvCxnSpPr>
            <a:cxnSpLocks noChangeShapeType="1"/>
            <a:stCxn id="11270" idx="3"/>
            <a:endCxn id="11271" idx="0"/>
          </p:cNvCxnSpPr>
          <p:nvPr/>
        </p:nvCxnSpPr>
        <p:spPr bwMode="auto">
          <a:xfrm>
            <a:off x="3976688" y="4495800"/>
            <a:ext cx="900112" cy="7477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1278" name="AutoShape 14"/>
          <p:cNvCxnSpPr>
            <a:cxnSpLocks noChangeShapeType="1"/>
            <a:stCxn id="11271" idx="0"/>
            <a:endCxn id="11272" idx="1"/>
          </p:cNvCxnSpPr>
          <p:nvPr/>
        </p:nvCxnSpPr>
        <p:spPr bwMode="auto">
          <a:xfrm rot="-5400000">
            <a:off x="4838700" y="4533900"/>
            <a:ext cx="747713" cy="6715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1279" name="AutoShape 15"/>
          <p:cNvCxnSpPr>
            <a:cxnSpLocks noChangeShapeType="1"/>
            <a:stCxn id="11272" idx="0"/>
            <a:endCxn id="11273" idx="1"/>
          </p:cNvCxnSpPr>
          <p:nvPr/>
        </p:nvCxnSpPr>
        <p:spPr bwMode="auto">
          <a:xfrm rot="-5400000">
            <a:off x="5981700" y="3619500"/>
            <a:ext cx="671513" cy="4429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1280" name="AutoShape 16"/>
          <p:cNvCxnSpPr>
            <a:cxnSpLocks noChangeShapeType="1"/>
            <a:stCxn id="11273" idx="0"/>
            <a:endCxn id="11274" idx="1"/>
          </p:cNvCxnSpPr>
          <p:nvPr/>
        </p:nvCxnSpPr>
        <p:spPr bwMode="auto">
          <a:xfrm rot="-5400000">
            <a:off x="7010400" y="2590800"/>
            <a:ext cx="671513" cy="5191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1281" name="AutoShape 23"/>
          <p:cNvCxnSpPr>
            <a:cxnSpLocks noChangeShapeType="1"/>
            <a:endCxn id="11268" idx="0"/>
          </p:cNvCxnSpPr>
          <p:nvPr/>
        </p:nvCxnSpPr>
        <p:spPr bwMode="auto">
          <a:xfrm rot="-5400000" flipH="1" flipV="1">
            <a:off x="1035844" y="1718469"/>
            <a:ext cx="355600" cy="446088"/>
          </a:xfrm>
          <a:prstGeom prst="curvedConnector3">
            <a:avLst>
              <a:gd name="adj1" fmla="val -67412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11282" name="AutoShape 24"/>
          <p:cNvCxnSpPr>
            <a:cxnSpLocks noChangeShapeType="1"/>
          </p:cNvCxnSpPr>
          <p:nvPr/>
        </p:nvCxnSpPr>
        <p:spPr bwMode="auto">
          <a:xfrm rot="-5400000" flipH="1" flipV="1">
            <a:off x="2540000" y="2641600"/>
            <a:ext cx="290513" cy="646113"/>
          </a:xfrm>
          <a:prstGeom prst="curvedConnector3">
            <a:avLst>
              <a:gd name="adj1" fmla="val -78690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11283" name="AutoShape 25"/>
          <p:cNvCxnSpPr>
            <a:cxnSpLocks noChangeShapeType="1"/>
          </p:cNvCxnSpPr>
          <p:nvPr/>
        </p:nvCxnSpPr>
        <p:spPr bwMode="auto">
          <a:xfrm rot="-5400000" flipH="1" flipV="1">
            <a:off x="3835400" y="3708400"/>
            <a:ext cx="290513" cy="646113"/>
          </a:xfrm>
          <a:prstGeom prst="curvedConnector3">
            <a:avLst>
              <a:gd name="adj1" fmla="val -78690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11284" name="AutoShape 28"/>
          <p:cNvCxnSpPr>
            <a:cxnSpLocks noChangeShapeType="1"/>
            <a:stCxn id="11274" idx="0"/>
          </p:cNvCxnSpPr>
          <p:nvPr/>
        </p:nvCxnSpPr>
        <p:spPr bwMode="auto">
          <a:xfrm rot="5400000" flipH="1">
            <a:off x="7608093" y="1650207"/>
            <a:ext cx="519113" cy="571500"/>
          </a:xfrm>
          <a:prstGeom prst="curvedConnector3">
            <a:avLst>
              <a:gd name="adj1" fmla="val 127519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sp>
        <p:nvSpPr>
          <p:cNvPr id="11285" name="Text Box 29"/>
          <p:cNvSpPr txBox="1">
            <a:spLocks noChangeArrowheads="1"/>
          </p:cNvSpPr>
          <p:nvPr/>
        </p:nvSpPr>
        <p:spPr bwMode="auto">
          <a:xfrm>
            <a:off x="1295400" y="1752600"/>
            <a:ext cx="561975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200">
                <a:latin typeface="Verdana" pitchFamily="34" charset="0"/>
              </a:rPr>
              <a:t>error</a:t>
            </a:r>
          </a:p>
        </p:txBody>
      </p:sp>
      <p:sp>
        <p:nvSpPr>
          <p:cNvPr id="11286" name="Text Box 30"/>
          <p:cNvSpPr txBox="1">
            <a:spLocks noChangeArrowheads="1"/>
          </p:cNvSpPr>
          <p:nvPr/>
        </p:nvSpPr>
        <p:spPr bwMode="auto">
          <a:xfrm>
            <a:off x="2895600" y="2743200"/>
            <a:ext cx="561975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200">
                <a:latin typeface="Verdana" pitchFamily="34" charset="0"/>
              </a:rPr>
              <a:t>error</a:t>
            </a:r>
          </a:p>
        </p:txBody>
      </p:sp>
      <p:sp>
        <p:nvSpPr>
          <p:cNvPr id="11287" name="Text Box 31"/>
          <p:cNvSpPr txBox="1">
            <a:spLocks noChangeArrowheads="1"/>
          </p:cNvSpPr>
          <p:nvPr/>
        </p:nvSpPr>
        <p:spPr bwMode="auto">
          <a:xfrm>
            <a:off x="4114800" y="3810000"/>
            <a:ext cx="561975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200">
                <a:latin typeface="Verdana" pitchFamily="34" charset="0"/>
              </a:rPr>
              <a:t>error</a:t>
            </a:r>
          </a:p>
        </p:txBody>
      </p:sp>
      <p:sp>
        <p:nvSpPr>
          <p:cNvPr id="11288" name="Text Box 32"/>
          <p:cNvSpPr txBox="1">
            <a:spLocks noChangeArrowheads="1"/>
          </p:cNvSpPr>
          <p:nvPr/>
        </p:nvSpPr>
        <p:spPr bwMode="auto">
          <a:xfrm>
            <a:off x="1676400" y="2286000"/>
            <a:ext cx="528638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200">
                <a:latin typeface="Verdana" pitchFamily="34" charset="0"/>
              </a:rPr>
              <a:t>fault</a:t>
            </a:r>
          </a:p>
        </p:txBody>
      </p:sp>
      <p:sp>
        <p:nvSpPr>
          <p:cNvPr id="11289" name="Text Box 33"/>
          <p:cNvSpPr txBox="1">
            <a:spLocks noChangeArrowheads="1"/>
          </p:cNvSpPr>
          <p:nvPr/>
        </p:nvSpPr>
        <p:spPr bwMode="auto">
          <a:xfrm>
            <a:off x="2895600" y="3352800"/>
            <a:ext cx="528638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200">
                <a:latin typeface="Verdana" pitchFamily="34" charset="0"/>
              </a:rPr>
              <a:t>fault</a:t>
            </a:r>
          </a:p>
        </p:txBody>
      </p:sp>
      <p:sp>
        <p:nvSpPr>
          <p:cNvPr id="11290" name="Text Box 34"/>
          <p:cNvSpPr txBox="1">
            <a:spLocks noChangeArrowheads="1"/>
          </p:cNvSpPr>
          <p:nvPr/>
        </p:nvSpPr>
        <p:spPr bwMode="auto">
          <a:xfrm>
            <a:off x="4114800" y="4648200"/>
            <a:ext cx="528638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200">
                <a:latin typeface="Verdana" pitchFamily="34" charset="0"/>
              </a:rPr>
              <a:t>fault</a:t>
            </a:r>
          </a:p>
        </p:txBody>
      </p:sp>
      <p:sp>
        <p:nvSpPr>
          <p:cNvPr id="11291" name="Text Box 35"/>
          <p:cNvSpPr txBox="1">
            <a:spLocks noChangeArrowheads="1"/>
          </p:cNvSpPr>
          <p:nvPr/>
        </p:nvSpPr>
        <p:spPr bwMode="auto">
          <a:xfrm>
            <a:off x="4648200" y="4267200"/>
            <a:ext cx="785813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200">
                <a:latin typeface="Verdana" pitchFamily="34" charset="0"/>
              </a:rPr>
              <a:t>incident</a:t>
            </a:r>
          </a:p>
        </p:txBody>
      </p:sp>
      <p:sp>
        <p:nvSpPr>
          <p:cNvPr id="11292" name="Text Box 36"/>
          <p:cNvSpPr txBox="1">
            <a:spLocks noChangeArrowheads="1"/>
          </p:cNvSpPr>
          <p:nvPr/>
        </p:nvSpPr>
        <p:spPr bwMode="auto">
          <a:xfrm>
            <a:off x="7239000" y="1676400"/>
            <a:ext cx="369888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200">
                <a:latin typeface="Verdana" pitchFamily="34" charset="0"/>
              </a:rPr>
              <a:t>fix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Test Information Flow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36700" y="3644900"/>
            <a:ext cx="863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Verdana" pitchFamily="34" charset="0"/>
              </a:rPr>
              <a:t>Testing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810000" y="2971800"/>
            <a:ext cx="1066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Verdana" pitchFamily="34" charset="0"/>
              </a:rPr>
              <a:t>Evaluation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086600" y="2362200"/>
            <a:ext cx="838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Verdana" pitchFamily="34" charset="0"/>
              </a:rPr>
              <a:t>Debug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5943600" y="43434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Verdana" pitchFamily="34" charset="0"/>
              </a:rPr>
              <a:t>Reliability Model</a:t>
            </a: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5873750" y="4044950"/>
            <a:ext cx="1054100" cy="1054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816350" y="2597150"/>
            <a:ext cx="1054100" cy="1054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1454150" y="3282950"/>
            <a:ext cx="1054100" cy="1054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6940550" y="1987550"/>
            <a:ext cx="1054100" cy="1054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 flipH="1" flipV="1">
            <a:off x="838200" y="2819400"/>
            <a:ext cx="609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H="1">
            <a:off x="914400" y="4191000"/>
            <a:ext cx="609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 flipV="1">
            <a:off x="2514600" y="3200400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 flipV="1">
            <a:off x="3733800" y="3657600"/>
            <a:ext cx="3810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V="1">
            <a:off x="4953000" y="2667000"/>
            <a:ext cx="1981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4800600" y="3505200"/>
            <a:ext cx="1066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304800" y="22860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Verdana" pitchFamily="34" charset="0"/>
              </a:rPr>
              <a:t>Software Configuration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228600" y="49530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Verdana" pitchFamily="34" charset="0"/>
              </a:rPr>
              <a:t>Test Configuration</a:t>
            </a: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2514600" y="28956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Verdana" pitchFamily="34" charset="0"/>
              </a:rPr>
              <a:t>Test Results</a:t>
            </a:r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2971800" y="464820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Verdana" pitchFamily="34" charset="0"/>
              </a:rPr>
              <a:t>Expected Results</a:t>
            </a:r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5105400" y="2286000"/>
            <a:ext cx="152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Verdana" pitchFamily="34" charset="0"/>
              </a:rPr>
              <a:t>Errors (defects/failures)</a:t>
            </a:r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5105400" y="3581400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Verdana" pitchFamily="34" charset="0"/>
              </a:rPr>
              <a:t>Error Rate Data</a:t>
            </a:r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>
            <a:off x="7772400" y="29718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6858000" y="49530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7467600" y="3429000"/>
            <a:ext cx="1371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Verdana" pitchFamily="34" charset="0"/>
              </a:rPr>
              <a:t>Corrections</a:t>
            </a:r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6705600" y="5562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Verdana" pitchFamily="34" charset="0"/>
              </a:rPr>
              <a:t>Predicted Reliability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Fault Classifications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It can be useful to classify faults in several ways.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Development phase in which the fault was introduced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Severity of their consequences (when a corresponding failure occurs)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Difficulty to solve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Risk of leaving unresolved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For example: Beizer’s severity classification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10 levels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Mild, moderate, annoying, disturbing, serious, very serious, extreme, intolerable, catastrophic, infectious</a:t>
            </a:r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406900" y="6248400"/>
            <a:ext cx="4737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900">
                <a:solidFill>
                  <a:srgbClr val="000066"/>
                </a:solidFill>
                <a:latin typeface="Arial" charset="0"/>
              </a:rPr>
              <a:t>[Adapted from </a:t>
            </a:r>
            <a:r>
              <a:rPr lang="en-US" sz="900" i="1">
                <a:solidFill>
                  <a:srgbClr val="000066"/>
                </a:solidFill>
                <a:latin typeface="Arial" charset="0"/>
              </a:rPr>
              <a:t>Software Testing A Craftman’s Approach</a:t>
            </a:r>
            <a:r>
              <a:rPr lang="en-US" sz="900">
                <a:solidFill>
                  <a:srgbClr val="000066"/>
                </a:solidFill>
                <a:latin typeface="Arial" charset="0"/>
              </a:rPr>
              <a:t>, by Jorgensen, CRC Press, 1995]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IEEE Std 1044-1993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IEEE Standard Classification for Software Anomalies (IEEE Std 1044-1993) provides a highly detailed classification scheme as well as a 4-phase resolution process.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Resolution Process: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Step 1: Recognition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Step 2: Investigation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Step 3: Action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Step 4: Disposition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IEEE Std 1044-1993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During the recognition phase, anomalies are classified according to</a:t>
            </a:r>
          </a:p>
          <a:p>
            <a:pPr lvl="1">
              <a:lnSpc>
                <a:spcPct val="90000"/>
              </a:lnSpc>
            </a:pPr>
            <a:r>
              <a:rPr lang="en-US" sz="2400" b="1" smtClean="0"/>
              <a:t>Project activity</a:t>
            </a:r>
            <a:r>
              <a:rPr lang="en-US" sz="2400" smtClean="0"/>
              <a:t> (e.g., RR140 inspection)</a:t>
            </a:r>
          </a:p>
          <a:p>
            <a:pPr lvl="1">
              <a:lnSpc>
                <a:spcPct val="90000"/>
              </a:lnSpc>
            </a:pPr>
            <a:r>
              <a:rPr lang="en-US" sz="2400" b="1" smtClean="0"/>
              <a:t>Project phase</a:t>
            </a:r>
            <a:r>
              <a:rPr lang="en-US" sz="2400" smtClean="0"/>
              <a:t> (e.g., RR220 design)</a:t>
            </a:r>
          </a:p>
          <a:p>
            <a:pPr lvl="1">
              <a:lnSpc>
                <a:spcPct val="90000"/>
              </a:lnSpc>
            </a:pPr>
            <a:r>
              <a:rPr lang="en-US" sz="2400" b="1" smtClean="0"/>
              <a:t>Suspected cause</a:t>
            </a:r>
            <a:r>
              <a:rPr lang="en-US" sz="2400" smtClean="0"/>
              <a:t> (e.g., RR332 platform OS)</a:t>
            </a:r>
          </a:p>
          <a:p>
            <a:pPr lvl="1">
              <a:lnSpc>
                <a:spcPct val="90000"/>
              </a:lnSpc>
            </a:pPr>
            <a:r>
              <a:rPr lang="en-US" sz="2400" b="1" smtClean="0"/>
              <a:t>Repeatability</a:t>
            </a:r>
            <a:r>
              <a:rPr lang="en-US" sz="2400" smtClean="0"/>
              <a:t> (RR420 intermittent)</a:t>
            </a:r>
          </a:p>
          <a:p>
            <a:pPr lvl="1">
              <a:lnSpc>
                <a:spcPct val="90000"/>
              </a:lnSpc>
            </a:pPr>
            <a:r>
              <a:rPr lang="en-US" sz="2400" b="1" smtClean="0"/>
              <a:t>System symptom</a:t>
            </a:r>
            <a:r>
              <a:rPr lang="en-US" sz="2400" smtClean="0"/>
              <a:t> (RR520 program hang-up)</a:t>
            </a:r>
          </a:p>
          <a:p>
            <a:pPr lvl="1">
              <a:lnSpc>
                <a:spcPct val="90000"/>
              </a:lnSpc>
            </a:pPr>
            <a:r>
              <a:rPr lang="en-US" sz="2400" b="1" smtClean="0"/>
              <a:t>Product status</a:t>
            </a:r>
            <a:r>
              <a:rPr lang="en-US" sz="2400" smtClean="0"/>
              <a:t> (RR610 unusable)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IEEE Std 1044-1993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Investigation classification:</a:t>
            </a:r>
          </a:p>
          <a:p>
            <a:pPr lvl="1"/>
            <a:r>
              <a:rPr lang="en-US" b="1" smtClean="0"/>
              <a:t>Actual cause</a:t>
            </a:r>
            <a:r>
              <a:rPr lang="en-US" smtClean="0"/>
              <a:t> (e.g., IV114 product interface)</a:t>
            </a:r>
          </a:p>
          <a:p>
            <a:pPr lvl="1"/>
            <a:r>
              <a:rPr lang="en-US" b="1" smtClean="0"/>
              <a:t>Source</a:t>
            </a:r>
            <a:r>
              <a:rPr lang="en-US" smtClean="0"/>
              <a:t> (e.g., IV220 code),</a:t>
            </a:r>
          </a:p>
          <a:p>
            <a:pPr lvl="1"/>
            <a:r>
              <a:rPr lang="en-US" b="1" smtClean="0"/>
              <a:t>Type</a:t>
            </a:r>
            <a:r>
              <a:rPr lang="en-US" smtClean="0"/>
              <a:t> (e.g., IV331 interrupts handled incorrectly)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IEEE Std 1044-1993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Action classification:</a:t>
            </a:r>
          </a:p>
          <a:p>
            <a:pPr lvl="1"/>
            <a:r>
              <a:rPr lang="en-US" b="1" smtClean="0"/>
              <a:t>Resolution</a:t>
            </a:r>
            <a:r>
              <a:rPr lang="en-US" smtClean="0"/>
              <a:t> (e.g., AC110 immediate software fix)</a:t>
            </a:r>
          </a:p>
          <a:p>
            <a:pPr lvl="1"/>
            <a:r>
              <a:rPr lang="en-US" b="1" smtClean="0"/>
              <a:t>Corrective action</a:t>
            </a:r>
            <a:r>
              <a:rPr lang="en-US" smtClean="0"/>
              <a:t> (e.g., AC210 department action)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IEEE Std 1044-1993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There is only one level of categorization during the Disposition phase.</a:t>
            </a:r>
          </a:p>
          <a:p>
            <a:r>
              <a:rPr lang="en-US" smtClean="0"/>
              <a:t>For example: DP111 resolution implemented.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IEEE Std 1044-1993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In addition an impact classification is used.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Severity</a:t>
            </a:r>
            <a:r>
              <a:rPr lang="en-US" smtClean="0"/>
              <a:t> (e.g., IM110 urgent)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Priority</a:t>
            </a:r>
            <a:r>
              <a:rPr lang="en-US" smtClean="0"/>
              <a:t> (e.g., IM220 high)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Customer Value</a:t>
            </a:r>
            <a:r>
              <a:rPr lang="en-US" smtClean="0"/>
              <a:t> (e.g., IM310 priceless)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Plus</a:t>
            </a:r>
            <a:r>
              <a:rPr lang="en-US" smtClean="0"/>
              <a:t>: Mission safety, Project Schedule, Project Cost, Project Risk, Project Quality/Reliability, Societal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Test cases are valuable – just as valuable as the source code.</a:t>
            </a:r>
          </a:p>
          <a:p>
            <a:r>
              <a:rPr lang="en-US" sz="2800" smtClean="0"/>
              <a:t>Test cases need to be developed, reviewed, used, managed, and saved.</a:t>
            </a:r>
          </a:p>
          <a:p>
            <a:r>
              <a:rPr lang="en-US" sz="2800" smtClean="0"/>
              <a:t>Information to include: Test case ID, purpose, pre-conditions, inputs, expected outputs, post-conditions, and execution history (date, result, version, run by)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406900" y="6248400"/>
            <a:ext cx="4737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900">
                <a:solidFill>
                  <a:srgbClr val="000066"/>
                </a:solidFill>
                <a:latin typeface="Arial" charset="0"/>
              </a:rPr>
              <a:t>[Adapted from </a:t>
            </a:r>
            <a:r>
              <a:rPr lang="en-US" sz="900" i="1">
                <a:solidFill>
                  <a:srgbClr val="000066"/>
                </a:solidFill>
                <a:latin typeface="Arial" charset="0"/>
              </a:rPr>
              <a:t>Software Testing A Craftman’s Approach</a:t>
            </a:r>
            <a:r>
              <a:rPr lang="en-US" sz="900">
                <a:solidFill>
                  <a:srgbClr val="000066"/>
                </a:solidFill>
                <a:latin typeface="Arial" charset="0"/>
              </a:rPr>
              <a:t>, by Jorgensen, CRC Press, 1995]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Do We Test?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Bad dog! No biscuit! You must test, test, test!</a:t>
            </a:r>
          </a:p>
          <a:p>
            <a:endParaRPr lang="en-US" smtClean="0"/>
          </a:p>
          <a:p>
            <a:r>
              <a:rPr lang="en-US" smtClean="0"/>
              <a:t>Bezier and Parnas have insightful comments on the inevitability of errors and the necessity of constructive testing.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Cases, Specs, and Programmed Behaviors</a:t>
            </a:r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228600" y="2362200"/>
            <a:ext cx="2895600" cy="2590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752600" y="2362200"/>
            <a:ext cx="2895600" cy="2590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1066800" y="3429000"/>
            <a:ext cx="2895600" cy="2590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5622925" y="2470150"/>
            <a:ext cx="3368675" cy="1190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Verdana" pitchFamily="34" charset="0"/>
              </a:rPr>
              <a:t>S</a:t>
            </a:r>
            <a:r>
              <a:rPr lang="en-US" sz="1800">
                <a:latin typeface="Verdana" pitchFamily="34" charset="0"/>
              </a:rPr>
              <a:t> = Specified behaviors</a:t>
            </a:r>
          </a:p>
          <a:p>
            <a:r>
              <a:rPr lang="en-US" sz="1800" b="1">
                <a:latin typeface="Verdana" pitchFamily="34" charset="0"/>
              </a:rPr>
              <a:t>P</a:t>
            </a:r>
            <a:r>
              <a:rPr lang="en-US" sz="1800">
                <a:latin typeface="Verdana" pitchFamily="34" charset="0"/>
              </a:rPr>
              <a:t> = Programmed behaviors</a:t>
            </a:r>
          </a:p>
          <a:p>
            <a:r>
              <a:rPr lang="en-US" sz="1800" b="1">
                <a:latin typeface="Verdana" pitchFamily="34" charset="0"/>
              </a:rPr>
              <a:t>T</a:t>
            </a:r>
            <a:r>
              <a:rPr lang="en-US" sz="1800">
                <a:latin typeface="Verdana" pitchFamily="34" charset="0"/>
              </a:rPr>
              <a:t> = Tested behavior</a:t>
            </a:r>
          </a:p>
          <a:p>
            <a:r>
              <a:rPr lang="en-US" sz="1800" b="1">
                <a:latin typeface="Verdana" pitchFamily="34" charset="0"/>
              </a:rPr>
              <a:t>U</a:t>
            </a:r>
            <a:r>
              <a:rPr lang="en-US" sz="1800">
                <a:latin typeface="Verdana" pitchFamily="34" charset="0"/>
              </a:rPr>
              <a:t> = All possible behaviors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219200" y="2438400"/>
            <a:ext cx="4000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latin typeface="Verdana" pitchFamily="34" charset="0"/>
              </a:rPr>
              <a:t>S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3352800" y="2438400"/>
            <a:ext cx="4079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latin typeface="Verdana" pitchFamily="34" charset="0"/>
              </a:rPr>
              <a:t>P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152400" y="2133600"/>
            <a:ext cx="4724400" cy="403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4406900" y="6248400"/>
            <a:ext cx="4737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900">
                <a:solidFill>
                  <a:srgbClr val="000066"/>
                </a:solidFill>
                <a:latin typeface="Arial" charset="0"/>
              </a:rPr>
              <a:t>[Adapted from </a:t>
            </a:r>
            <a:r>
              <a:rPr lang="en-US" sz="900" i="1">
                <a:solidFill>
                  <a:srgbClr val="000066"/>
                </a:solidFill>
                <a:latin typeface="Arial" charset="0"/>
              </a:rPr>
              <a:t>Software Testing A Craftman’s Approach</a:t>
            </a:r>
            <a:r>
              <a:rPr lang="en-US" sz="900">
                <a:solidFill>
                  <a:srgbClr val="000066"/>
                </a:solidFill>
                <a:latin typeface="Arial" charset="0"/>
              </a:rPr>
              <a:t>, by Jorgensen, CRC Press, 1995]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2362200" y="5562600"/>
            <a:ext cx="3921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latin typeface="Verdana" pitchFamily="34" charset="0"/>
              </a:rPr>
              <a:t>T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152400" y="2133600"/>
            <a:ext cx="43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latin typeface="Verdana" pitchFamily="34" charset="0"/>
              </a:rPr>
              <a:t>U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2286000" y="3810000"/>
            <a:ext cx="3651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2286000" y="2819400"/>
            <a:ext cx="3651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3200400" y="4267200"/>
            <a:ext cx="3651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1295400" y="4267200"/>
            <a:ext cx="3651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685800" y="3276600"/>
            <a:ext cx="3651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3962400" y="3352800"/>
            <a:ext cx="3651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latin typeface="Verdana" pitchFamily="34" charset="0"/>
              </a:rPr>
              <a:t>6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2362200" y="5029200"/>
            <a:ext cx="3651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latin typeface="Verdana" pitchFamily="34" charset="0"/>
              </a:rPr>
              <a:t>7</a:t>
            </a: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5715000" y="4267200"/>
            <a:ext cx="2433638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Verdana" pitchFamily="34" charset="0"/>
              </a:rPr>
              <a:t>We want to make</a:t>
            </a:r>
            <a:br>
              <a:rPr lang="en-US" sz="1800" b="1">
                <a:latin typeface="Verdana" pitchFamily="34" charset="0"/>
              </a:rPr>
            </a:br>
            <a:r>
              <a:rPr lang="en-US" sz="1800" b="1">
                <a:latin typeface="Verdana" pitchFamily="34" charset="0"/>
              </a:rPr>
              <a:t>region 1 as large</a:t>
            </a:r>
            <a:br>
              <a:rPr lang="en-US" sz="1800" b="1">
                <a:latin typeface="Verdana" pitchFamily="34" charset="0"/>
              </a:rPr>
            </a:br>
            <a:r>
              <a:rPr lang="en-US" sz="1800" b="1">
                <a:latin typeface="Verdana" pitchFamily="34" charset="0"/>
              </a:rPr>
              <a:t>as possible.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474913" y="396875"/>
            <a:ext cx="4495800" cy="60007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Test Case Design</a:t>
            </a:r>
          </a:p>
        </p:txBody>
      </p:sp>
      <p:sp>
        <p:nvSpPr>
          <p:cNvPr id="22531" name="Freeform 3"/>
          <p:cNvSpPr>
            <a:spLocks/>
          </p:cNvSpPr>
          <p:nvPr/>
        </p:nvSpPr>
        <p:spPr bwMode="auto">
          <a:xfrm>
            <a:off x="5003800" y="1914525"/>
            <a:ext cx="1347788" cy="1258888"/>
          </a:xfrm>
          <a:custGeom>
            <a:avLst/>
            <a:gdLst>
              <a:gd name="T0" fmla="*/ 0 w 849"/>
              <a:gd name="T1" fmla="*/ 1862125503 h 705"/>
              <a:gd name="T2" fmla="*/ 322580126 w 849"/>
              <a:gd name="T3" fmla="*/ 2040684419 h 705"/>
              <a:gd name="T4" fmla="*/ 705644007 w 849"/>
              <a:gd name="T5" fmla="*/ 1836615620 h 705"/>
              <a:gd name="T6" fmla="*/ 1471771770 w 849"/>
              <a:gd name="T7" fmla="*/ 2147483647 h 705"/>
              <a:gd name="T8" fmla="*/ 1713707187 w 849"/>
              <a:gd name="T9" fmla="*/ 1683565248 h 705"/>
              <a:gd name="T10" fmla="*/ 2056448465 w 849"/>
              <a:gd name="T11" fmla="*/ 1556021189 h 705"/>
              <a:gd name="T12" fmla="*/ 2056448465 w 849"/>
              <a:gd name="T13" fmla="*/ 1351952836 h 705"/>
              <a:gd name="T14" fmla="*/ 2137093472 w 849"/>
              <a:gd name="T15" fmla="*/ 1071360190 h 705"/>
              <a:gd name="T16" fmla="*/ 2016125962 w 849"/>
              <a:gd name="T17" fmla="*/ 816273634 h 705"/>
              <a:gd name="T18" fmla="*/ 1713707187 w 849"/>
              <a:gd name="T19" fmla="*/ 561189086 h 705"/>
              <a:gd name="T20" fmla="*/ 1794352193 w 849"/>
              <a:gd name="T21" fmla="*/ 306102641 h 705"/>
              <a:gd name="T22" fmla="*/ 1491933021 w 849"/>
              <a:gd name="T23" fmla="*/ 153052213 h 705"/>
              <a:gd name="T24" fmla="*/ 1149191743 w 849"/>
              <a:gd name="T25" fmla="*/ 229576506 h 705"/>
              <a:gd name="T26" fmla="*/ 806450266 w 849"/>
              <a:gd name="T27" fmla="*/ 0 h 705"/>
              <a:gd name="T28" fmla="*/ 524192742 w 849"/>
              <a:gd name="T29" fmla="*/ 331610738 h 705"/>
              <a:gd name="T30" fmla="*/ 483870239 w 849"/>
              <a:gd name="T31" fmla="*/ 663223262 h 705"/>
              <a:gd name="T32" fmla="*/ 241935119 w 849"/>
              <a:gd name="T33" fmla="*/ 663223262 h 705"/>
              <a:gd name="T34" fmla="*/ 60483780 w 849"/>
              <a:gd name="T35" fmla="*/ 1045850307 h 705"/>
              <a:gd name="T36" fmla="*/ 60483780 w 849"/>
              <a:gd name="T37" fmla="*/ 1428478915 h 705"/>
              <a:gd name="T38" fmla="*/ 20161258 w 849"/>
              <a:gd name="T39" fmla="*/ 1862125503 h 705"/>
              <a:gd name="T40" fmla="*/ 0 w 849"/>
              <a:gd name="T41" fmla="*/ 1862125503 h 70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849"/>
              <a:gd name="T64" fmla="*/ 0 h 705"/>
              <a:gd name="T65" fmla="*/ 849 w 849"/>
              <a:gd name="T66" fmla="*/ 705 h 70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849" h="705">
                <a:moveTo>
                  <a:pt x="0" y="584"/>
                </a:moveTo>
                <a:lnTo>
                  <a:pt x="128" y="640"/>
                </a:lnTo>
                <a:lnTo>
                  <a:pt x="280" y="576"/>
                </a:lnTo>
                <a:lnTo>
                  <a:pt x="584" y="704"/>
                </a:lnTo>
                <a:lnTo>
                  <a:pt x="680" y="528"/>
                </a:lnTo>
                <a:lnTo>
                  <a:pt x="816" y="488"/>
                </a:lnTo>
                <a:lnTo>
                  <a:pt x="816" y="424"/>
                </a:lnTo>
                <a:lnTo>
                  <a:pt x="848" y="336"/>
                </a:lnTo>
                <a:lnTo>
                  <a:pt x="800" y="256"/>
                </a:lnTo>
                <a:lnTo>
                  <a:pt x="680" y="176"/>
                </a:lnTo>
                <a:lnTo>
                  <a:pt x="712" y="96"/>
                </a:lnTo>
                <a:lnTo>
                  <a:pt x="592" y="48"/>
                </a:lnTo>
                <a:lnTo>
                  <a:pt x="456" y="72"/>
                </a:lnTo>
                <a:lnTo>
                  <a:pt x="320" y="0"/>
                </a:lnTo>
                <a:lnTo>
                  <a:pt x="208" y="104"/>
                </a:lnTo>
                <a:lnTo>
                  <a:pt x="192" y="208"/>
                </a:lnTo>
                <a:lnTo>
                  <a:pt x="96" y="208"/>
                </a:lnTo>
                <a:lnTo>
                  <a:pt x="24" y="328"/>
                </a:lnTo>
                <a:lnTo>
                  <a:pt x="24" y="448"/>
                </a:lnTo>
                <a:lnTo>
                  <a:pt x="8" y="584"/>
                </a:lnTo>
                <a:lnTo>
                  <a:pt x="0" y="584"/>
                </a:lnTo>
              </a:path>
            </a:pathLst>
          </a:custGeom>
          <a:solidFill>
            <a:schemeClr val="hlink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4"/>
          <p:cNvSpPr>
            <a:spLocks/>
          </p:cNvSpPr>
          <p:nvPr/>
        </p:nvSpPr>
        <p:spPr bwMode="auto">
          <a:xfrm>
            <a:off x="5003800" y="1914525"/>
            <a:ext cx="1347788" cy="1258888"/>
          </a:xfrm>
          <a:custGeom>
            <a:avLst/>
            <a:gdLst>
              <a:gd name="T0" fmla="*/ 0 w 849"/>
              <a:gd name="T1" fmla="*/ 1862125503 h 705"/>
              <a:gd name="T2" fmla="*/ 322580126 w 849"/>
              <a:gd name="T3" fmla="*/ 2040684419 h 705"/>
              <a:gd name="T4" fmla="*/ 705644007 w 849"/>
              <a:gd name="T5" fmla="*/ 1836615620 h 705"/>
              <a:gd name="T6" fmla="*/ 1471771770 w 849"/>
              <a:gd name="T7" fmla="*/ 2147483647 h 705"/>
              <a:gd name="T8" fmla="*/ 1713707187 w 849"/>
              <a:gd name="T9" fmla="*/ 1683565248 h 705"/>
              <a:gd name="T10" fmla="*/ 2056448465 w 849"/>
              <a:gd name="T11" fmla="*/ 1556021189 h 705"/>
              <a:gd name="T12" fmla="*/ 2056448465 w 849"/>
              <a:gd name="T13" fmla="*/ 1351952836 h 705"/>
              <a:gd name="T14" fmla="*/ 2137093472 w 849"/>
              <a:gd name="T15" fmla="*/ 1071360190 h 705"/>
              <a:gd name="T16" fmla="*/ 2016125962 w 849"/>
              <a:gd name="T17" fmla="*/ 816273634 h 705"/>
              <a:gd name="T18" fmla="*/ 1713707187 w 849"/>
              <a:gd name="T19" fmla="*/ 561189086 h 705"/>
              <a:gd name="T20" fmla="*/ 1794352193 w 849"/>
              <a:gd name="T21" fmla="*/ 306102641 h 705"/>
              <a:gd name="T22" fmla="*/ 1491933021 w 849"/>
              <a:gd name="T23" fmla="*/ 153052213 h 705"/>
              <a:gd name="T24" fmla="*/ 1149191743 w 849"/>
              <a:gd name="T25" fmla="*/ 229576506 h 705"/>
              <a:gd name="T26" fmla="*/ 806450266 w 849"/>
              <a:gd name="T27" fmla="*/ 0 h 705"/>
              <a:gd name="T28" fmla="*/ 524192742 w 849"/>
              <a:gd name="T29" fmla="*/ 331610738 h 705"/>
              <a:gd name="T30" fmla="*/ 483870239 w 849"/>
              <a:gd name="T31" fmla="*/ 663223262 h 705"/>
              <a:gd name="T32" fmla="*/ 241935119 w 849"/>
              <a:gd name="T33" fmla="*/ 663223262 h 705"/>
              <a:gd name="T34" fmla="*/ 60483780 w 849"/>
              <a:gd name="T35" fmla="*/ 1045850307 h 705"/>
              <a:gd name="T36" fmla="*/ 60483780 w 849"/>
              <a:gd name="T37" fmla="*/ 1428478915 h 705"/>
              <a:gd name="T38" fmla="*/ 20161258 w 849"/>
              <a:gd name="T39" fmla="*/ 1862125503 h 70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49"/>
              <a:gd name="T61" fmla="*/ 0 h 705"/>
              <a:gd name="T62" fmla="*/ 849 w 849"/>
              <a:gd name="T63" fmla="*/ 705 h 70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49" h="705">
                <a:moveTo>
                  <a:pt x="0" y="584"/>
                </a:moveTo>
                <a:lnTo>
                  <a:pt x="128" y="640"/>
                </a:lnTo>
                <a:lnTo>
                  <a:pt x="280" y="576"/>
                </a:lnTo>
                <a:lnTo>
                  <a:pt x="584" y="704"/>
                </a:lnTo>
                <a:lnTo>
                  <a:pt x="680" y="528"/>
                </a:lnTo>
                <a:lnTo>
                  <a:pt x="816" y="488"/>
                </a:lnTo>
                <a:lnTo>
                  <a:pt x="816" y="424"/>
                </a:lnTo>
                <a:lnTo>
                  <a:pt x="848" y="336"/>
                </a:lnTo>
                <a:lnTo>
                  <a:pt x="800" y="256"/>
                </a:lnTo>
                <a:lnTo>
                  <a:pt x="680" y="176"/>
                </a:lnTo>
                <a:lnTo>
                  <a:pt x="712" y="96"/>
                </a:lnTo>
                <a:lnTo>
                  <a:pt x="592" y="48"/>
                </a:lnTo>
                <a:lnTo>
                  <a:pt x="456" y="72"/>
                </a:lnTo>
                <a:lnTo>
                  <a:pt x="320" y="0"/>
                </a:lnTo>
                <a:lnTo>
                  <a:pt x="208" y="104"/>
                </a:lnTo>
                <a:lnTo>
                  <a:pt x="192" y="208"/>
                </a:lnTo>
                <a:lnTo>
                  <a:pt x="96" y="208"/>
                </a:lnTo>
                <a:lnTo>
                  <a:pt x="24" y="328"/>
                </a:lnTo>
                <a:lnTo>
                  <a:pt x="24" y="448"/>
                </a:lnTo>
                <a:lnTo>
                  <a:pt x="8" y="58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Freeform 5"/>
          <p:cNvSpPr>
            <a:spLocks/>
          </p:cNvSpPr>
          <p:nvPr/>
        </p:nvSpPr>
        <p:spPr bwMode="auto">
          <a:xfrm>
            <a:off x="4660900" y="1028700"/>
            <a:ext cx="852488" cy="2201863"/>
          </a:xfrm>
          <a:custGeom>
            <a:avLst/>
            <a:gdLst>
              <a:gd name="T0" fmla="*/ 1350804325 w 537"/>
              <a:gd name="T1" fmla="*/ 0 h 1233"/>
              <a:gd name="T2" fmla="*/ 1350804325 w 537"/>
              <a:gd name="T3" fmla="*/ 2147483647 h 1233"/>
              <a:gd name="T4" fmla="*/ 0 w 537"/>
              <a:gd name="T5" fmla="*/ 2147483647 h 1233"/>
              <a:gd name="T6" fmla="*/ 0 60000 65536"/>
              <a:gd name="T7" fmla="*/ 0 60000 65536"/>
              <a:gd name="T8" fmla="*/ 0 60000 65536"/>
              <a:gd name="T9" fmla="*/ 0 w 537"/>
              <a:gd name="T10" fmla="*/ 0 h 1233"/>
              <a:gd name="T11" fmla="*/ 537 w 537"/>
              <a:gd name="T12" fmla="*/ 1233 h 12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7" h="1233">
                <a:moveTo>
                  <a:pt x="536" y="0"/>
                </a:moveTo>
                <a:lnTo>
                  <a:pt x="536" y="840"/>
                </a:lnTo>
                <a:lnTo>
                  <a:pt x="0" y="123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5511800" y="2543175"/>
            <a:ext cx="1244600" cy="200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Oval 7" descr="50%"/>
          <p:cNvSpPr>
            <a:spLocks noChangeArrowheads="1"/>
          </p:cNvSpPr>
          <p:nvPr/>
        </p:nvSpPr>
        <p:spPr bwMode="auto">
          <a:xfrm>
            <a:off x="5943600" y="2971800"/>
            <a:ext cx="495300" cy="114300"/>
          </a:xfrm>
          <a:prstGeom prst="ellipse">
            <a:avLst/>
          </a:prstGeom>
          <a:pattFill prst="pct50">
            <a:fgClr>
              <a:srgbClr val="000000"/>
            </a:fgClr>
            <a:bgClr>
              <a:srgbClr val="FFFFFF"/>
            </a:bgClr>
          </a:patt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5930900" y="2957513"/>
            <a:ext cx="520700" cy="142875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Freeform 9"/>
          <p:cNvSpPr>
            <a:spLocks/>
          </p:cNvSpPr>
          <p:nvPr/>
        </p:nvSpPr>
        <p:spPr bwMode="auto">
          <a:xfrm>
            <a:off x="5943600" y="3128963"/>
            <a:ext cx="103188" cy="230187"/>
          </a:xfrm>
          <a:custGeom>
            <a:avLst/>
            <a:gdLst>
              <a:gd name="T0" fmla="*/ 161290755 w 65"/>
              <a:gd name="T1" fmla="*/ 0 h 129"/>
              <a:gd name="T2" fmla="*/ 0 w 65"/>
              <a:gd name="T3" fmla="*/ 152835229 h 129"/>
              <a:gd name="T4" fmla="*/ 100806716 w 65"/>
              <a:gd name="T5" fmla="*/ 407561170 h 129"/>
              <a:gd name="T6" fmla="*/ 100806716 w 65"/>
              <a:gd name="T7" fmla="*/ 356614922 h 129"/>
              <a:gd name="T8" fmla="*/ 0 60000 65536"/>
              <a:gd name="T9" fmla="*/ 0 60000 65536"/>
              <a:gd name="T10" fmla="*/ 0 60000 65536"/>
              <a:gd name="T11" fmla="*/ 0 60000 65536"/>
              <a:gd name="T12" fmla="*/ 0 w 65"/>
              <a:gd name="T13" fmla="*/ 0 h 129"/>
              <a:gd name="T14" fmla="*/ 65 w 65"/>
              <a:gd name="T15" fmla="*/ 129 h 1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5" h="129">
                <a:moveTo>
                  <a:pt x="64" y="0"/>
                </a:moveTo>
                <a:lnTo>
                  <a:pt x="0" y="48"/>
                </a:lnTo>
                <a:lnTo>
                  <a:pt x="40" y="128"/>
                </a:lnTo>
                <a:lnTo>
                  <a:pt x="40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Freeform 10"/>
          <p:cNvSpPr>
            <a:spLocks/>
          </p:cNvSpPr>
          <p:nvPr/>
        </p:nvSpPr>
        <p:spPr bwMode="auto">
          <a:xfrm>
            <a:off x="5930900" y="3114675"/>
            <a:ext cx="103188" cy="230188"/>
          </a:xfrm>
          <a:custGeom>
            <a:avLst/>
            <a:gdLst>
              <a:gd name="T0" fmla="*/ 161290755 w 65"/>
              <a:gd name="T1" fmla="*/ 0 h 129"/>
              <a:gd name="T2" fmla="*/ 0 w 65"/>
              <a:gd name="T3" fmla="*/ 152835893 h 129"/>
              <a:gd name="T4" fmla="*/ 100806716 w 65"/>
              <a:gd name="T5" fmla="*/ 407564725 h 129"/>
              <a:gd name="T6" fmla="*/ 100806716 w 65"/>
              <a:gd name="T7" fmla="*/ 356618256 h 129"/>
              <a:gd name="T8" fmla="*/ 0 60000 65536"/>
              <a:gd name="T9" fmla="*/ 0 60000 65536"/>
              <a:gd name="T10" fmla="*/ 0 60000 65536"/>
              <a:gd name="T11" fmla="*/ 0 60000 65536"/>
              <a:gd name="T12" fmla="*/ 0 w 65"/>
              <a:gd name="T13" fmla="*/ 0 h 129"/>
              <a:gd name="T14" fmla="*/ 65 w 65"/>
              <a:gd name="T15" fmla="*/ 129 h 1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5" h="129">
                <a:moveTo>
                  <a:pt x="64" y="0"/>
                </a:moveTo>
                <a:lnTo>
                  <a:pt x="0" y="48"/>
                </a:lnTo>
                <a:lnTo>
                  <a:pt x="40" y="128"/>
                </a:lnTo>
                <a:lnTo>
                  <a:pt x="40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9" name="Freeform 11"/>
          <p:cNvSpPr>
            <a:spLocks/>
          </p:cNvSpPr>
          <p:nvPr/>
        </p:nvSpPr>
        <p:spPr bwMode="auto">
          <a:xfrm>
            <a:off x="6210300" y="3157538"/>
            <a:ext cx="65088" cy="230187"/>
          </a:xfrm>
          <a:custGeom>
            <a:avLst/>
            <a:gdLst>
              <a:gd name="T0" fmla="*/ 0 w 41"/>
              <a:gd name="T1" fmla="*/ 0 h 129"/>
              <a:gd name="T2" fmla="*/ 40322807 w 41"/>
              <a:gd name="T3" fmla="*/ 203779693 h 129"/>
              <a:gd name="T4" fmla="*/ 100807012 w 41"/>
              <a:gd name="T5" fmla="*/ 407561170 h 129"/>
              <a:gd name="T6" fmla="*/ 0 60000 65536"/>
              <a:gd name="T7" fmla="*/ 0 60000 65536"/>
              <a:gd name="T8" fmla="*/ 0 60000 65536"/>
              <a:gd name="T9" fmla="*/ 0 w 41"/>
              <a:gd name="T10" fmla="*/ 0 h 129"/>
              <a:gd name="T11" fmla="*/ 41 w 41"/>
              <a:gd name="T12" fmla="*/ 129 h 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129">
                <a:moveTo>
                  <a:pt x="0" y="0"/>
                </a:moveTo>
                <a:lnTo>
                  <a:pt x="16" y="64"/>
                </a:lnTo>
                <a:lnTo>
                  <a:pt x="40" y="12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0" name="Freeform 12"/>
          <p:cNvSpPr>
            <a:spLocks/>
          </p:cNvSpPr>
          <p:nvPr/>
        </p:nvSpPr>
        <p:spPr bwMode="auto">
          <a:xfrm>
            <a:off x="6197600" y="3143250"/>
            <a:ext cx="65088" cy="230188"/>
          </a:xfrm>
          <a:custGeom>
            <a:avLst/>
            <a:gdLst>
              <a:gd name="T0" fmla="*/ 0 w 41"/>
              <a:gd name="T1" fmla="*/ 0 h 129"/>
              <a:gd name="T2" fmla="*/ 40322807 w 41"/>
              <a:gd name="T3" fmla="*/ 203782362 h 129"/>
              <a:gd name="T4" fmla="*/ 100807012 w 41"/>
              <a:gd name="T5" fmla="*/ 407564725 h 129"/>
              <a:gd name="T6" fmla="*/ 0 60000 65536"/>
              <a:gd name="T7" fmla="*/ 0 60000 65536"/>
              <a:gd name="T8" fmla="*/ 0 60000 65536"/>
              <a:gd name="T9" fmla="*/ 0 w 41"/>
              <a:gd name="T10" fmla="*/ 0 h 129"/>
              <a:gd name="T11" fmla="*/ 41 w 41"/>
              <a:gd name="T12" fmla="*/ 129 h 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129">
                <a:moveTo>
                  <a:pt x="0" y="0"/>
                </a:moveTo>
                <a:lnTo>
                  <a:pt x="16" y="64"/>
                </a:lnTo>
                <a:lnTo>
                  <a:pt x="40" y="12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Freeform 13"/>
          <p:cNvSpPr>
            <a:spLocks/>
          </p:cNvSpPr>
          <p:nvPr/>
        </p:nvSpPr>
        <p:spPr bwMode="auto">
          <a:xfrm>
            <a:off x="6413500" y="3086100"/>
            <a:ext cx="65088" cy="230188"/>
          </a:xfrm>
          <a:custGeom>
            <a:avLst/>
            <a:gdLst>
              <a:gd name="T0" fmla="*/ 0 w 41"/>
              <a:gd name="T1" fmla="*/ 0 h 129"/>
              <a:gd name="T2" fmla="*/ 100807012 w 41"/>
              <a:gd name="T3" fmla="*/ 152835893 h 129"/>
              <a:gd name="T4" fmla="*/ 0 w 41"/>
              <a:gd name="T5" fmla="*/ 407564725 h 129"/>
              <a:gd name="T6" fmla="*/ 0 60000 65536"/>
              <a:gd name="T7" fmla="*/ 0 60000 65536"/>
              <a:gd name="T8" fmla="*/ 0 60000 65536"/>
              <a:gd name="T9" fmla="*/ 0 w 41"/>
              <a:gd name="T10" fmla="*/ 0 h 129"/>
              <a:gd name="T11" fmla="*/ 41 w 41"/>
              <a:gd name="T12" fmla="*/ 129 h 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129">
                <a:moveTo>
                  <a:pt x="0" y="0"/>
                </a:moveTo>
                <a:lnTo>
                  <a:pt x="40" y="48"/>
                </a:lnTo>
                <a:lnTo>
                  <a:pt x="0" y="12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2" name="Freeform 14"/>
          <p:cNvSpPr>
            <a:spLocks/>
          </p:cNvSpPr>
          <p:nvPr/>
        </p:nvSpPr>
        <p:spPr bwMode="auto">
          <a:xfrm>
            <a:off x="6400800" y="3071813"/>
            <a:ext cx="65088" cy="230187"/>
          </a:xfrm>
          <a:custGeom>
            <a:avLst/>
            <a:gdLst>
              <a:gd name="T0" fmla="*/ 0 w 41"/>
              <a:gd name="T1" fmla="*/ 0 h 129"/>
              <a:gd name="T2" fmla="*/ 100807012 w 41"/>
              <a:gd name="T3" fmla="*/ 152835229 h 129"/>
              <a:gd name="T4" fmla="*/ 0 w 41"/>
              <a:gd name="T5" fmla="*/ 407561170 h 129"/>
              <a:gd name="T6" fmla="*/ 0 60000 65536"/>
              <a:gd name="T7" fmla="*/ 0 60000 65536"/>
              <a:gd name="T8" fmla="*/ 0 60000 65536"/>
              <a:gd name="T9" fmla="*/ 0 w 41"/>
              <a:gd name="T10" fmla="*/ 0 h 129"/>
              <a:gd name="T11" fmla="*/ 41 w 41"/>
              <a:gd name="T12" fmla="*/ 129 h 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129">
                <a:moveTo>
                  <a:pt x="0" y="0"/>
                </a:moveTo>
                <a:lnTo>
                  <a:pt x="40" y="48"/>
                </a:lnTo>
                <a:lnTo>
                  <a:pt x="0" y="12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6324600" y="3100388"/>
            <a:ext cx="0" cy="1000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Freeform 16"/>
          <p:cNvSpPr>
            <a:spLocks/>
          </p:cNvSpPr>
          <p:nvPr/>
        </p:nvSpPr>
        <p:spPr bwMode="auto">
          <a:xfrm>
            <a:off x="5880100" y="3100388"/>
            <a:ext cx="103188" cy="173037"/>
          </a:xfrm>
          <a:custGeom>
            <a:avLst/>
            <a:gdLst>
              <a:gd name="T0" fmla="*/ 161290755 w 65"/>
              <a:gd name="T1" fmla="*/ 0 h 97"/>
              <a:gd name="T2" fmla="*/ 0 w 65"/>
              <a:gd name="T3" fmla="*/ 50915689 h 97"/>
              <a:gd name="T4" fmla="*/ 0 w 65"/>
              <a:gd name="T5" fmla="*/ 305495947 h 97"/>
              <a:gd name="T6" fmla="*/ 0 60000 65536"/>
              <a:gd name="T7" fmla="*/ 0 60000 65536"/>
              <a:gd name="T8" fmla="*/ 0 60000 65536"/>
              <a:gd name="T9" fmla="*/ 0 w 65"/>
              <a:gd name="T10" fmla="*/ 0 h 97"/>
              <a:gd name="T11" fmla="*/ 65 w 65"/>
              <a:gd name="T12" fmla="*/ 97 h 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" h="97">
                <a:moveTo>
                  <a:pt x="64" y="0"/>
                </a:moveTo>
                <a:lnTo>
                  <a:pt x="0" y="16"/>
                </a:lnTo>
                <a:lnTo>
                  <a:pt x="0" y="9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5" name="Freeform 17"/>
          <p:cNvSpPr>
            <a:spLocks/>
          </p:cNvSpPr>
          <p:nvPr/>
        </p:nvSpPr>
        <p:spPr bwMode="auto">
          <a:xfrm>
            <a:off x="5867400" y="3086100"/>
            <a:ext cx="103188" cy="173038"/>
          </a:xfrm>
          <a:custGeom>
            <a:avLst/>
            <a:gdLst>
              <a:gd name="T0" fmla="*/ 161290755 w 65"/>
              <a:gd name="T1" fmla="*/ 0 h 97"/>
              <a:gd name="T2" fmla="*/ 0 w 65"/>
              <a:gd name="T3" fmla="*/ 50915983 h 97"/>
              <a:gd name="T4" fmla="*/ 0 w 65"/>
              <a:gd name="T5" fmla="*/ 305499496 h 97"/>
              <a:gd name="T6" fmla="*/ 0 60000 65536"/>
              <a:gd name="T7" fmla="*/ 0 60000 65536"/>
              <a:gd name="T8" fmla="*/ 0 60000 65536"/>
              <a:gd name="T9" fmla="*/ 0 w 65"/>
              <a:gd name="T10" fmla="*/ 0 h 97"/>
              <a:gd name="T11" fmla="*/ 65 w 65"/>
              <a:gd name="T12" fmla="*/ 97 h 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" h="97">
                <a:moveTo>
                  <a:pt x="64" y="0"/>
                </a:moveTo>
                <a:lnTo>
                  <a:pt x="0" y="16"/>
                </a:lnTo>
                <a:lnTo>
                  <a:pt x="0" y="9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5867400" y="3228975"/>
            <a:ext cx="0" cy="14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Freeform 19"/>
          <p:cNvSpPr>
            <a:spLocks/>
          </p:cNvSpPr>
          <p:nvPr/>
        </p:nvSpPr>
        <p:spPr bwMode="auto">
          <a:xfrm>
            <a:off x="6108700" y="3157538"/>
            <a:ext cx="39688" cy="144462"/>
          </a:xfrm>
          <a:custGeom>
            <a:avLst/>
            <a:gdLst>
              <a:gd name="T0" fmla="*/ 60484518 w 25"/>
              <a:gd name="T1" fmla="*/ 0 h 81"/>
              <a:gd name="T2" fmla="*/ 0 w 25"/>
              <a:gd name="T3" fmla="*/ 152678497 h 81"/>
              <a:gd name="T4" fmla="*/ 0 w 25"/>
              <a:gd name="T5" fmla="*/ 254465370 h 81"/>
              <a:gd name="T6" fmla="*/ 0 60000 65536"/>
              <a:gd name="T7" fmla="*/ 0 60000 65536"/>
              <a:gd name="T8" fmla="*/ 0 60000 65536"/>
              <a:gd name="T9" fmla="*/ 0 w 25"/>
              <a:gd name="T10" fmla="*/ 0 h 81"/>
              <a:gd name="T11" fmla="*/ 25 w 25"/>
              <a:gd name="T12" fmla="*/ 81 h 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" h="81">
                <a:moveTo>
                  <a:pt x="24" y="0"/>
                </a:moveTo>
                <a:lnTo>
                  <a:pt x="0" y="48"/>
                </a:lnTo>
                <a:lnTo>
                  <a:pt x="0" y="8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Freeform 20"/>
          <p:cNvSpPr>
            <a:spLocks/>
          </p:cNvSpPr>
          <p:nvPr/>
        </p:nvSpPr>
        <p:spPr bwMode="auto">
          <a:xfrm>
            <a:off x="6096000" y="3143250"/>
            <a:ext cx="39688" cy="144463"/>
          </a:xfrm>
          <a:custGeom>
            <a:avLst/>
            <a:gdLst>
              <a:gd name="T0" fmla="*/ 60484518 w 25"/>
              <a:gd name="T1" fmla="*/ 0 h 81"/>
              <a:gd name="T2" fmla="*/ 0 w 25"/>
              <a:gd name="T3" fmla="*/ 152681338 h 81"/>
              <a:gd name="T4" fmla="*/ 0 w 25"/>
              <a:gd name="T5" fmla="*/ 254468915 h 81"/>
              <a:gd name="T6" fmla="*/ 0 60000 65536"/>
              <a:gd name="T7" fmla="*/ 0 60000 65536"/>
              <a:gd name="T8" fmla="*/ 0 60000 65536"/>
              <a:gd name="T9" fmla="*/ 0 w 25"/>
              <a:gd name="T10" fmla="*/ 0 h 81"/>
              <a:gd name="T11" fmla="*/ 25 w 25"/>
              <a:gd name="T12" fmla="*/ 81 h 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" h="81">
                <a:moveTo>
                  <a:pt x="24" y="0"/>
                </a:moveTo>
                <a:lnTo>
                  <a:pt x="0" y="48"/>
                </a:lnTo>
                <a:lnTo>
                  <a:pt x="0" y="8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9" name="Oval 21"/>
          <p:cNvSpPr>
            <a:spLocks noChangeArrowheads="1"/>
          </p:cNvSpPr>
          <p:nvPr/>
        </p:nvSpPr>
        <p:spPr bwMode="auto">
          <a:xfrm>
            <a:off x="5842000" y="2857500"/>
            <a:ext cx="101600" cy="128588"/>
          </a:xfrm>
          <a:prstGeom prst="ellipse">
            <a:avLst/>
          </a:prstGeom>
          <a:solidFill>
            <a:srgbClr val="51DC00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Oval 22"/>
          <p:cNvSpPr>
            <a:spLocks noChangeArrowheads="1"/>
          </p:cNvSpPr>
          <p:nvPr/>
        </p:nvSpPr>
        <p:spPr bwMode="auto">
          <a:xfrm>
            <a:off x="5829300" y="2843213"/>
            <a:ext cx="127000" cy="157162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Freeform 23"/>
          <p:cNvSpPr>
            <a:spLocks/>
          </p:cNvSpPr>
          <p:nvPr/>
        </p:nvSpPr>
        <p:spPr bwMode="auto">
          <a:xfrm>
            <a:off x="5626100" y="2586038"/>
            <a:ext cx="242888" cy="258762"/>
          </a:xfrm>
          <a:custGeom>
            <a:avLst/>
            <a:gdLst>
              <a:gd name="T0" fmla="*/ 383064485 w 153"/>
              <a:gd name="T1" fmla="*/ 458592211 h 145"/>
              <a:gd name="T2" fmla="*/ 221774217 w 153"/>
              <a:gd name="T3" fmla="*/ 101909383 h 145"/>
              <a:gd name="T4" fmla="*/ 0 w 153"/>
              <a:gd name="T5" fmla="*/ 0 h 145"/>
              <a:gd name="T6" fmla="*/ 0 60000 65536"/>
              <a:gd name="T7" fmla="*/ 0 60000 65536"/>
              <a:gd name="T8" fmla="*/ 0 60000 65536"/>
              <a:gd name="T9" fmla="*/ 0 w 153"/>
              <a:gd name="T10" fmla="*/ 0 h 145"/>
              <a:gd name="T11" fmla="*/ 153 w 153"/>
              <a:gd name="T12" fmla="*/ 145 h 1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" h="145">
                <a:moveTo>
                  <a:pt x="152" y="144"/>
                </a:moveTo>
                <a:lnTo>
                  <a:pt x="88" y="3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2" name="Freeform 24"/>
          <p:cNvSpPr>
            <a:spLocks/>
          </p:cNvSpPr>
          <p:nvPr/>
        </p:nvSpPr>
        <p:spPr bwMode="auto">
          <a:xfrm>
            <a:off x="5626100" y="2586038"/>
            <a:ext cx="242888" cy="258762"/>
          </a:xfrm>
          <a:custGeom>
            <a:avLst/>
            <a:gdLst>
              <a:gd name="T0" fmla="*/ 383064485 w 153"/>
              <a:gd name="T1" fmla="*/ 458592211 h 145"/>
              <a:gd name="T2" fmla="*/ 221774217 w 153"/>
              <a:gd name="T3" fmla="*/ 101909383 h 145"/>
              <a:gd name="T4" fmla="*/ 0 w 153"/>
              <a:gd name="T5" fmla="*/ 0 h 145"/>
              <a:gd name="T6" fmla="*/ 0 60000 65536"/>
              <a:gd name="T7" fmla="*/ 0 60000 65536"/>
              <a:gd name="T8" fmla="*/ 0 60000 65536"/>
              <a:gd name="T9" fmla="*/ 0 w 153"/>
              <a:gd name="T10" fmla="*/ 0 h 145"/>
              <a:gd name="T11" fmla="*/ 153 w 153"/>
              <a:gd name="T12" fmla="*/ 145 h 1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" h="145">
                <a:moveTo>
                  <a:pt x="152" y="144"/>
                </a:moveTo>
                <a:lnTo>
                  <a:pt x="88" y="3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3" name="Oval 25"/>
          <p:cNvSpPr>
            <a:spLocks noChangeArrowheads="1"/>
          </p:cNvSpPr>
          <p:nvPr/>
        </p:nvSpPr>
        <p:spPr bwMode="auto">
          <a:xfrm>
            <a:off x="5568950" y="2536825"/>
            <a:ext cx="50800" cy="7143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Freeform 26"/>
          <p:cNvSpPr>
            <a:spLocks/>
          </p:cNvSpPr>
          <p:nvPr/>
        </p:nvSpPr>
        <p:spPr bwMode="auto">
          <a:xfrm>
            <a:off x="5765800" y="2471738"/>
            <a:ext cx="166688" cy="373062"/>
          </a:xfrm>
          <a:custGeom>
            <a:avLst/>
            <a:gdLst>
              <a:gd name="T0" fmla="*/ 262097059 w 105"/>
              <a:gd name="T1" fmla="*/ 662724145 h 209"/>
              <a:gd name="T2" fmla="*/ 201613096 w 105"/>
              <a:gd name="T3" fmla="*/ 254894202 h 209"/>
              <a:gd name="T4" fmla="*/ 0 w 105"/>
              <a:gd name="T5" fmla="*/ 0 h 209"/>
              <a:gd name="T6" fmla="*/ 0 60000 65536"/>
              <a:gd name="T7" fmla="*/ 0 60000 65536"/>
              <a:gd name="T8" fmla="*/ 0 60000 65536"/>
              <a:gd name="T9" fmla="*/ 0 w 105"/>
              <a:gd name="T10" fmla="*/ 0 h 209"/>
              <a:gd name="T11" fmla="*/ 105 w 105"/>
              <a:gd name="T12" fmla="*/ 209 h 2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" h="209">
                <a:moveTo>
                  <a:pt x="104" y="208"/>
                </a:moveTo>
                <a:lnTo>
                  <a:pt x="80" y="8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5" name="Freeform 27"/>
          <p:cNvSpPr>
            <a:spLocks/>
          </p:cNvSpPr>
          <p:nvPr/>
        </p:nvSpPr>
        <p:spPr bwMode="auto">
          <a:xfrm>
            <a:off x="5765800" y="2471738"/>
            <a:ext cx="166688" cy="373062"/>
          </a:xfrm>
          <a:custGeom>
            <a:avLst/>
            <a:gdLst>
              <a:gd name="T0" fmla="*/ 262097059 w 105"/>
              <a:gd name="T1" fmla="*/ 662724145 h 209"/>
              <a:gd name="T2" fmla="*/ 201613096 w 105"/>
              <a:gd name="T3" fmla="*/ 254894202 h 209"/>
              <a:gd name="T4" fmla="*/ 0 w 105"/>
              <a:gd name="T5" fmla="*/ 0 h 209"/>
              <a:gd name="T6" fmla="*/ 0 60000 65536"/>
              <a:gd name="T7" fmla="*/ 0 60000 65536"/>
              <a:gd name="T8" fmla="*/ 0 60000 65536"/>
              <a:gd name="T9" fmla="*/ 0 w 105"/>
              <a:gd name="T10" fmla="*/ 0 h 209"/>
              <a:gd name="T11" fmla="*/ 105 w 105"/>
              <a:gd name="T12" fmla="*/ 209 h 2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" h="209">
                <a:moveTo>
                  <a:pt x="104" y="208"/>
                </a:moveTo>
                <a:lnTo>
                  <a:pt x="80" y="8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6" name="Oval 28"/>
          <p:cNvSpPr>
            <a:spLocks noChangeArrowheads="1"/>
          </p:cNvSpPr>
          <p:nvPr/>
        </p:nvSpPr>
        <p:spPr bwMode="auto">
          <a:xfrm>
            <a:off x="5708650" y="2422525"/>
            <a:ext cx="88900" cy="7143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1382713" y="1484313"/>
            <a:ext cx="3914775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b="1">
                <a:latin typeface="Verdana" pitchFamily="34" charset="0"/>
              </a:rPr>
              <a:t>"Bugs lurk in corners </a:t>
            </a:r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1382713" y="1841500"/>
            <a:ext cx="3400425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b="1">
                <a:latin typeface="Verdana" pitchFamily="34" charset="0"/>
              </a:rPr>
              <a:t>and congregate at </a:t>
            </a:r>
          </a:p>
        </p:txBody>
      </p:sp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1382713" y="2198688"/>
            <a:ext cx="2706687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b="1">
                <a:latin typeface="Verdana" pitchFamily="34" charset="0"/>
              </a:rPr>
              <a:t>boundaries ..."</a:t>
            </a: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2373313" y="2713038"/>
            <a:ext cx="2239962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b="1" i="1">
                <a:latin typeface="Verdana" pitchFamily="34" charset="0"/>
              </a:rPr>
              <a:t>Boris Beizer</a:t>
            </a:r>
          </a:p>
        </p:txBody>
      </p:sp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457200" y="3657600"/>
            <a:ext cx="2085975" cy="8191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b="1" i="1">
                <a:latin typeface="Verdana" pitchFamily="34" charset="0"/>
              </a:rPr>
              <a:t>OBJECTIVE</a:t>
            </a:r>
          </a:p>
          <a:p>
            <a:endParaRPr lang="en-US" b="1" i="1">
              <a:latin typeface="Verdana" pitchFamily="34" charset="0"/>
            </a:endParaRPr>
          </a:p>
        </p:txBody>
      </p:sp>
      <p:sp>
        <p:nvSpPr>
          <p:cNvPr id="22562" name="Rectangle 34"/>
          <p:cNvSpPr>
            <a:spLocks noChangeArrowheads="1"/>
          </p:cNvSpPr>
          <p:nvPr/>
        </p:nvSpPr>
        <p:spPr bwMode="auto">
          <a:xfrm>
            <a:off x="457200" y="4014788"/>
            <a:ext cx="180975" cy="8191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endParaRPr lang="en-US" b="1" i="1">
              <a:latin typeface="Verdana" pitchFamily="34" charset="0"/>
            </a:endParaRPr>
          </a:p>
          <a:p>
            <a:endParaRPr lang="en-US" b="1" i="1">
              <a:latin typeface="Verdana" pitchFamily="34" charset="0"/>
            </a:endParaRPr>
          </a:p>
        </p:txBody>
      </p:sp>
      <p:sp>
        <p:nvSpPr>
          <p:cNvPr id="22563" name="Rectangle 35"/>
          <p:cNvSpPr>
            <a:spLocks noChangeArrowheads="1"/>
          </p:cNvSpPr>
          <p:nvPr/>
        </p:nvSpPr>
        <p:spPr bwMode="auto">
          <a:xfrm>
            <a:off x="457200" y="4371975"/>
            <a:ext cx="1863725" cy="8191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b="1" i="1">
                <a:latin typeface="Verdana" pitchFamily="34" charset="0"/>
              </a:rPr>
              <a:t>CRITERIA</a:t>
            </a:r>
          </a:p>
          <a:p>
            <a:endParaRPr lang="en-US" b="1" i="1">
              <a:latin typeface="Verdana" pitchFamily="34" charset="0"/>
            </a:endParaRPr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457200" y="4729163"/>
            <a:ext cx="180975" cy="8191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endParaRPr lang="en-US" b="1" i="1">
              <a:latin typeface="Verdana" pitchFamily="34" charset="0"/>
            </a:endParaRPr>
          </a:p>
          <a:p>
            <a:endParaRPr lang="en-US" b="1" i="1">
              <a:latin typeface="Verdana" pitchFamily="34" charset="0"/>
            </a:endParaRPr>
          </a:p>
        </p:txBody>
      </p:sp>
      <p:sp>
        <p:nvSpPr>
          <p:cNvPr id="22565" name="Rectangle 37"/>
          <p:cNvSpPr>
            <a:spLocks noChangeArrowheads="1"/>
          </p:cNvSpPr>
          <p:nvPr/>
        </p:nvSpPr>
        <p:spPr bwMode="auto">
          <a:xfrm>
            <a:off x="457200" y="5086350"/>
            <a:ext cx="245110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b="1" i="1">
                <a:latin typeface="Verdana" pitchFamily="34" charset="0"/>
              </a:rPr>
              <a:t>CONSTRAINT</a:t>
            </a:r>
          </a:p>
        </p:txBody>
      </p:sp>
      <p:sp>
        <p:nvSpPr>
          <p:cNvPr id="22566" name="Rectangle 38"/>
          <p:cNvSpPr>
            <a:spLocks noChangeArrowheads="1"/>
          </p:cNvSpPr>
          <p:nvPr/>
        </p:nvSpPr>
        <p:spPr bwMode="auto">
          <a:xfrm>
            <a:off x="3062288" y="3657600"/>
            <a:ext cx="3160712" cy="8191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b="1">
                <a:latin typeface="Verdana" pitchFamily="34" charset="0"/>
              </a:rPr>
              <a:t>to uncover errors</a:t>
            </a:r>
          </a:p>
          <a:p>
            <a:endParaRPr lang="en-US" b="1">
              <a:latin typeface="Verdana" pitchFamily="34" charset="0"/>
            </a:endParaRPr>
          </a:p>
        </p:txBody>
      </p:sp>
      <p:sp>
        <p:nvSpPr>
          <p:cNvPr id="22567" name="Rectangle 39"/>
          <p:cNvSpPr>
            <a:spLocks noChangeArrowheads="1"/>
          </p:cNvSpPr>
          <p:nvPr/>
        </p:nvSpPr>
        <p:spPr bwMode="auto">
          <a:xfrm>
            <a:off x="2654300" y="4014788"/>
            <a:ext cx="180975" cy="8191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endParaRPr lang="en-US" b="1">
              <a:latin typeface="Verdana" pitchFamily="34" charset="0"/>
            </a:endParaRPr>
          </a:p>
          <a:p>
            <a:endParaRPr lang="en-US" b="1">
              <a:latin typeface="Verdana" pitchFamily="34" charset="0"/>
            </a:endParaRPr>
          </a:p>
        </p:txBody>
      </p:sp>
      <p:sp>
        <p:nvSpPr>
          <p:cNvPr id="22568" name="Rectangle 40"/>
          <p:cNvSpPr>
            <a:spLocks noChangeArrowheads="1"/>
          </p:cNvSpPr>
          <p:nvPr/>
        </p:nvSpPr>
        <p:spPr bwMode="auto">
          <a:xfrm>
            <a:off x="3062288" y="4371975"/>
            <a:ext cx="3908425" cy="8191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b="1">
                <a:latin typeface="Verdana" pitchFamily="34" charset="0"/>
              </a:rPr>
              <a:t>in a complete manner</a:t>
            </a:r>
          </a:p>
          <a:p>
            <a:endParaRPr lang="en-US" b="1">
              <a:latin typeface="Verdana" pitchFamily="34" charset="0"/>
            </a:endParaRPr>
          </a:p>
        </p:txBody>
      </p:sp>
      <p:sp>
        <p:nvSpPr>
          <p:cNvPr id="22569" name="Rectangle 41"/>
          <p:cNvSpPr>
            <a:spLocks noChangeArrowheads="1"/>
          </p:cNvSpPr>
          <p:nvPr/>
        </p:nvSpPr>
        <p:spPr bwMode="auto">
          <a:xfrm>
            <a:off x="2654300" y="4729163"/>
            <a:ext cx="180975" cy="8191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endParaRPr lang="en-US" b="1">
              <a:latin typeface="Verdana" pitchFamily="34" charset="0"/>
            </a:endParaRPr>
          </a:p>
          <a:p>
            <a:endParaRPr lang="en-US" b="1">
              <a:latin typeface="Verdana" pitchFamily="34" charset="0"/>
            </a:endParaRPr>
          </a:p>
        </p:txBody>
      </p:sp>
      <p:sp>
        <p:nvSpPr>
          <p:cNvPr id="22570" name="Rectangle 42"/>
          <p:cNvSpPr>
            <a:spLocks noChangeArrowheads="1"/>
          </p:cNvSpPr>
          <p:nvPr/>
        </p:nvSpPr>
        <p:spPr bwMode="auto">
          <a:xfrm>
            <a:off x="3062288" y="5086350"/>
            <a:ext cx="6081712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b="1">
                <a:latin typeface="Verdana" pitchFamily="34" charset="0"/>
              </a:rPr>
              <a:t>with a minimum of effort and time</a:t>
            </a:r>
          </a:p>
        </p:txBody>
      </p:sp>
      <p:sp>
        <p:nvSpPr>
          <p:cNvPr id="22571" name="Rectangle 43"/>
          <p:cNvSpPr>
            <a:spLocks noChangeArrowheads="1"/>
          </p:cNvSpPr>
          <p:nvPr/>
        </p:nvSpPr>
        <p:spPr bwMode="auto">
          <a:xfrm>
            <a:off x="3492500" y="6172200"/>
            <a:ext cx="565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900">
                <a:solidFill>
                  <a:srgbClr val="000066"/>
                </a:solidFill>
                <a:latin typeface="Arial" charset="0"/>
              </a:rPr>
              <a:t>[Adapted from </a:t>
            </a:r>
            <a:r>
              <a:rPr lang="en-US" sz="900" i="1">
                <a:solidFill>
                  <a:srgbClr val="000066"/>
                </a:solidFill>
                <a:latin typeface="Arial" charset="0"/>
              </a:rPr>
              <a:t>Software Engineering A Practitioner’s Approach 5</a:t>
            </a:r>
            <a:r>
              <a:rPr lang="en-US" sz="900" i="1" baseline="30000">
                <a:solidFill>
                  <a:srgbClr val="000066"/>
                </a:solidFill>
                <a:latin typeface="Arial" charset="0"/>
              </a:rPr>
              <a:t>th</a:t>
            </a:r>
            <a:r>
              <a:rPr lang="en-US" sz="900" i="1">
                <a:solidFill>
                  <a:srgbClr val="000066"/>
                </a:solidFill>
                <a:latin typeface="Arial" charset="0"/>
              </a:rPr>
              <a:t> Edition</a:t>
            </a:r>
            <a:r>
              <a:rPr lang="en-US" sz="900">
                <a:solidFill>
                  <a:srgbClr val="000066"/>
                </a:solidFill>
                <a:latin typeface="Arial" charset="0"/>
              </a:rPr>
              <a:t>, by Pressman, McGraw-Hill, 2000]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Principles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sz="2800" smtClean="0"/>
              <a:t>Tests should be traceable to requirements.</a:t>
            </a:r>
          </a:p>
          <a:p>
            <a:r>
              <a:rPr lang="en-US" sz="2800" smtClean="0"/>
              <a:t>Tests should be planned early.</a:t>
            </a:r>
          </a:p>
          <a:p>
            <a:r>
              <a:rPr lang="en-US" sz="2800" smtClean="0"/>
              <a:t>The Pareto principle applies.</a:t>
            </a:r>
          </a:p>
          <a:p>
            <a:r>
              <a:rPr lang="en-US" sz="2800" smtClean="0"/>
              <a:t>Testing should start small and then ramp up.</a:t>
            </a:r>
          </a:p>
          <a:p>
            <a:r>
              <a:rPr lang="en-US" sz="2800" smtClean="0"/>
              <a:t>You can’t test everything.</a:t>
            </a:r>
          </a:p>
          <a:p>
            <a:r>
              <a:rPr lang="en-US" sz="2800" smtClean="0"/>
              <a:t>Testing should be done by an independent party.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419600" y="6248400"/>
            <a:ext cx="4641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900">
                <a:solidFill>
                  <a:srgbClr val="000066"/>
                </a:solidFill>
                <a:latin typeface="Arial" charset="0"/>
              </a:rPr>
              <a:t>[Adapted from </a:t>
            </a:r>
            <a:r>
              <a:rPr lang="en-US" sz="900" i="1">
                <a:solidFill>
                  <a:srgbClr val="000066"/>
                </a:solidFill>
                <a:latin typeface="Arial" charset="0"/>
              </a:rPr>
              <a:t>201 Principles of Software Development</a:t>
            </a:r>
            <a:r>
              <a:rPr lang="en-US" sz="900">
                <a:solidFill>
                  <a:srgbClr val="000066"/>
                </a:solidFill>
                <a:latin typeface="Arial" charset="0"/>
              </a:rPr>
              <a:t>, by A. Davis, McGraw-Hill, 1995]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60525" y="409575"/>
            <a:ext cx="6010275" cy="301625"/>
          </a:xfrm>
          <a:noFill/>
        </p:spPr>
        <p:txBody>
          <a:bodyPr lIns="90487" tIns="44450" rIns="90487" bIns="44450"/>
          <a:lstStyle/>
          <a:p>
            <a:r>
              <a:rPr lang="en-US" smtClean="0"/>
              <a:t>Exhaustive Testing</a:t>
            </a: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2787650" y="3714750"/>
            <a:ext cx="0" cy="200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4457700" y="1143000"/>
            <a:ext cx="65088" cy="201613"/>
            <a:chOff x="2808" y="640"/>
            <a:chExt cx="41" cy="113"/>
          </a:xfrm>
        </p:grpSpPr>
        <p:sp>
          <p:nvSpPr>
            <p:cNvPr id="24656" name="Freeform 5"/>
            <p:cNvSpPr>
              <a:spLocks/>
            </p:cNvSpPr>
            <p:nvPr/>
          </p:nvSpPr>
          <p:spPr bwMode="auto">
            <a:xfrm>
              <a:off x="2808" y="664"/>
              <a:ext cx="41" cy="89"/>
            </a:xfrm>
            <a:custGeom>
              <a:avLst/>
              <a:gdLst>
                <a:gd name="T0" fmla="*/ 20 w 41"/>
                <a:gd name="T1" fmla="*/ 88 h 89"/>
                <a:gd name="T2" fmla="*/ 0 w 41"/>
                <a:gd name="T3" fmla="*/ 0 h 89"/>
                <a:gd name="T4" fmla="*/ 20 w 41"/>
                <a:gd name="T5" fmla="*/ 0 h 89"/>
                <a:gd name="T6" fmla="*/ 40 w 41"/>
                <a:gd name="T7" fmla="*/ 0 h 89"/>
                <a:gd name="T8" fmla="*/ 20 w 41"/>
                <a:gd name="T9" fmla="*/ 88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89"/>
                <a:gd name="T17" fmla="*/ 41 w 41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89">
                  <a:moveTo>
                    <a:pt x="20" y="88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40" y="0"/>
                  </a:lnTo>
                  <a:lnTo>
                    <a:pt x="20" y="88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7" name="Line 6"/>
            <p:cNvSpPr>
              <a:spLocks noChangeShapeType="1"/>
            </p:cNvSpPr>
            <p:nvPr/>
          </p:nvSpPr>
          <p:spPr bwMode="auto">
            <a:xfrm>
              <a:off x="2836" y="640"/>
              <a:ext cx="0" cy="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1" name="Line 7"/>
          <p:cNvSpPr>
            <a:spLocks noChangeShapeType="1"/>
          </p:cNvSpPr>
          <p:nvPr/>
        </p:nvSpPr>
        <p:spPr bwMode="auto">
          <a:xfrm>
            <a:off x="4502150" y="1114425"/>
            <a:ext cx="0" cy="100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4229100" y="1371600"/>
            <a:ext cx="546100" cy="2571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83" name="Group 9"/>
          <p:cNvGrpSpPr>
            <a:grpSpLocks/>
          </p:cNvGrpSpPr>
          <p:nvPr/>
        </p:nvGrpSpPr>
        <p:grpSpPr bwMode="auto">
          <a:xfrm>
            <a:off x="4787900" y="1443038"/>
            <a:ext cx="1524000" cy="73025"/>
            <a:chOff x="3016" y="808"/>
            <a:chExt cx="960" cy="41"/>
          </a:xfrm>
        </p:grpSpPr>
        <p:sp>
          <p:nvSpPr>
            <p:cNvPr id="24654" name="Freeform 10"/>
            <p:cNvSpPr>
              <a:spLocks/>
            </p:cNvSpPr>
            <p:nvPr/>
          </p:nvSpPr>
          <p:spPr bwMode="auto">
            <a:xfrm>
              <a:off x="3016" y="808"/>
              <a:ext cx="89" cy="41"/>
            </a:xfrm>
            <a:custGeom>
              <a:avLst/>
              <a:gdLst>
                <a:gd name="T0" fmla="*/ 0 w 89"/>
                <a:gd name="T1" fmla="*/ 20 h 41"/>
                <a:gd name="T2" fmla="*/ 88 w 89"/>
                <a:gd name="T3" fmla="*/ 0 h 41"/>
                <a:gd name="T4" fmla="*/ 88 w 89"/>
                <a:gd name="T5" fmla="*/ 20 h 41"/>
                <a:gd name="T6" fmla="*/ 88 w 89"/>
                <a:gd name="T7" fmla="*/ 40 h 41"/>
                <a:gd name="T8" fmla="*/ 0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0" y="20"/>
                  </a:moveTo>
                  <a:lnTo>
                    <a:pt x="88" y="0"/>
                  </a:lnTo>
                  <a:lnTo>
                    <a:pt x="88" y="20"/>
                  </a:lnTo>
                  <a:lnTo>
                    <a:pt x="88" y="40"/>
                  </a:lnTo>
                  <a:lnTo>
                    <a:pt x="0" y="20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5" name="Line 11"/>
            <p:cNvSpPr>
              <a:spLocks noChangeShapeType="1"/>
            </p:cNvSpPr>
            <p:nvPr/>
          </p:nvSpPr>
          <p:spPr bwMode="auto">
            <a:xfrm>
              <a:off x="3120" y="836"/>
              <a:ext cx="8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4" name="Line 12"/>
          <p:cNvSpPr>
            <a:spLocks noChangeShapeType="1"/>
          </p:cNvSpPr>
          <p:nvPr/>
        </p:nvSpPr>
        <p:spPr bwMode="auto">
          <a:xfrm>
            <a:off x="4502150" y="1657350"/>
            <a:ext cx="0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Freeform 13"/>
          <p:cNvSpPr>
            <a:spLocks/>
          </p:cNvSpPr>
          <p:nvPr/>
        </p:nvSpPr>
        <p:spPr bwMode="auto">
          <a:xfrm>
            <a:off x="4330700" y="1843088"/>
            <a:ext cx="344488" cy="187325"/>
          </a:xfrm>
          <a:custGeom>
            <a:avLst/>
            <a:gdLst>
              <a:gd name="T0" fmla="*/ 0 w 217"/>
              <a:gd name="T1" fmla="*/ 331013995 h 105"/>
              <a:gd name="T2" fmla="*/ 262096656 w 217"/>
              <a:gd name="T3" fmla="*/ 0 h 105"/>
              <a:gd name="T4" fmla="*/ 544354585 w 217"/>
              <a:gd name="T5" fmla="*/ 331013995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6" name="Freeform 14"/>
          <p:cNvSpPr>
            <a:spLocks/>
          </p:cNvSpPr>
          <p:nvPr/>
        </p:nvSpPr>
        <p:spPr bwMode="auto">
          <a:xfrm>
            <a:off x="4330700" y="1843088"/>
            <a:ext cx="344488" cy="187325"/>
          </a:xfrm>
          <a:custGeom>
            <a:avLst/>
            <a:gdLst>
              <a:gd name="T0" fmla="*/ 0 w 217"/>
              <a:gd name="T1" fmla="*/ 331013995 h 105"/>
              <a:gd name="T2" fmla="*/ 262096656 w 217"/>
              <a:gd name="T3" fmla="*/ 0 h 105"/>
              <a:gd name="T4" fmla="*/ 544354585 w 217"/>
              <a:gd name="T5" fmla="*/ 331013995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7" name="Line 15"/>
          <p:cNvSpPr>
            <a:spLocks noChangeShapeType="1"/>
          </p:cNvSpPr>
          <p:nvPr/>
        </p:nvSpPr>
        <p:spPr bwMode="auto">
          <a:xfrm flipH="1">
            <a:off x="3619500" y="2036763"/>
            <a:ext cx="673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16"/>
          <p:cNvSpPr>
            <a:spLocks/>
          </p:cNvSpPr>
          <p:nvPr/>
        </p:nvSpPr>
        <p:spPr bwMode="auto">
          <a:xfrm>
            <a:off x="3441700" y="2228850"/>
            <a:ext cx="344488" cy="187325"/>
          </a:xfrm>
          <a:custGeom>
            <a:avLst/>
            <a:gdLst>
              <a:gd name="T0" fmla="*/ 0 w 217"/>
              <a:gd name="T1" fmla="*/ 331013995 h 105"/>
              <a:gd name="T2" fmla="*/ 262096656 w 217"/>
              <a:gd name="T3" fmla="*/ 0 h 105"/>
              <a:gd name="T4" fmla="*/ 544354585 w 217"/>
              <a:gd name="T5" fmla="*/ 331013995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9" name="Freeform 17"/>
          <p:cNvSpPr>
            <a:spLocks/>
          </p:cNvSpPr>
          <p:nvPr/>
        </p:nvSpPr>
        <p:spPr bwMode="auto">
          <a:xfrm>
            <a:off x="3441700" y="2228850"/>
            <a:ext cx="344488" cy="187325"/>
          </a:xfrm>
          <a:custGeom>
            <a:avLst/>
            <a:gdLst>
              <a:gd name="T0" fmla="*/ 0 w 217"/>
              <a:gd name="T1" fmla="*/ 331013995 h 105"/>
              <a:gd name="T2" fmla="*/ 262096656 w 217"/>
              <a:gd name="T3" fmla="*/ 0 h 105"/>
              <a:gd name="T4" fmla="*/ 544354585 w 217"/>
              <a:gd name="T5" fmla="*/ 331013995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0" name="Line 18"/>
          <p:cNvSpPr>
            <a:spLocks noChangeShapeType="1"/>
          </p:cNvSpPr>
          <p:nvPr/>
        </p:nvSpPr>
        <p:spPr bwMode="auto">
          <a:xfrm flipH="1">
            <a:off x="2844800" y="2422525"/>
            <a:ext cx="596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9"/>
          <p:cNvSpPr>
            <a:spLocks noChangeShapeType="1"/>
          </p:cNvSpPr>
          <p:nvPr/>
        </p:nvSpPr>
        <p:spPr bwMode="auto">
          <a:xfrm>
            <a:off x="4686300" y="2036763"/>
            <a:ext cx="1003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Line 20"/>
          <p:cNvSpPr>
            <a:spLocks noChangeShapeType="1"/>
          </p:cNvSpPr>
          <p:nvPr/>
        </p:nvSpPr>
        <p:spPr bwMode="auto">
          <a:xfrm flipV="1">
            <a:off x="3613150" y="2028825"/>
            <a:ext cx="0" cy="200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Rectangle 21"/>
          <p:cNvSpPr>
            <a:spLocks noChangeArrowheads="1"/>
          </p:cNvSpPr>
          <p:nvPr/>
        </p:nvSpPr>
        <p:spPr bwMode="auto">
          <a:xfrm>
            <a:off x="5422900" y="2343150"/>
            <a:ext cx="546100" cy="2571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22"/>
          <p:cNvSpPr>
            <a:spLocks noChangeShapeType="1"/>
          </p:cNvSpPr>
          <p:nvPr/>
        </p:nvSpPr>
        <p:spPr bwMode="auto">
          <a:xfrm flipV="1">
            <a:off x="5708650" y="2028825"/>
            <a:ext cx="0" cy="300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Line 23"/>
          <p:cNvSpPr>
            <a:spLocks noChangeShapeType="1"/>
          </p:cNvSpPr>
          <p:nvPr/>
        </p:nvSpPr>
        <p:spPr bwMode="auto">
          <a:xfrm>
            <a:off x="2851150" y="2428875"/>
            <a:ext cx="0" cy="200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Freeform 24"/>
          <p:cNvSpPr>
            <a:spLocks/>
          </p:cNvSpPr>
          <p:nvPr/>
        </p:nvSpPr>
        <p:spPr bwMode="auto">
          <a:xfrm>
            <a:off x="2667000" y="2643188"/>
            <a:ext cx="344488" cy="201612"/>
          </a:xfrm>
          <a:custGeom>
            <a:avLst/>
            <a:gdLst>
              <a:gd name="T0" fmla="*/ 0 w 217"/>
              <a:gd name="T1" fmla="*/ 356528535 h 113"/>
              <a:gd name="T2" fmla="*/ 282257930 w 217"/>
              <a:gd name="T3" fmla="*/ 0 h 113"/>
              <a:gd name="T4" fmla="*/ 544354585 w 217"/>
              <a:gd name="T5" fmla="*/ 356528535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12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7" name="Freeform 25"/>
          <p:cNvSpPr>
            <a:spLocks/>
          </p:cNvSpPr>
          <p:nvPr/>
        </p:nvSpPr>
        <p:spPr bwMode="auto">
          <a:xfrm>
            <a:off x="2667000" y="2643188"/>
            <a:ext cx="522288" cy="201612"/>
          </a:xfrm>
          <a:custGeom>
            <a:avLst/>
            <a:gdLst>
              <a:gd name="T0" fmla="*/ 0 w 329"/>
              <a:gd name="T1" fmla="*/ 356528535 h 113"/>
              <a:gd name="T2" fmla="*/ 282257765 w 329"/>
              <a:gd name="T3" fmla="*/ 0 h 113"/>
              <a:gd name="T4" fmla="*/ 544354268 w 329"/>
              <a:gd name="T5" fmla="*/ 356528535 h 113"/>
              <a:gd name="T6" fmla="*/ 826611933 w 329"/>
              <a:gd name="T7" fmla="*/ 356528535 h 113"/>
              <a:gd name="T8" fmla="*/ 0 60000 65536"/>
              <a:gd name="T9" fmla="*/ 0 60000 65536"/>
              <a:gd name="T10" fmla="*/ 0 60000 65536"/>
              <a:gd name="T11" fmla="*/ 0 60000 65536"/>
              <a:gd name="T12" fmla="*/ 0 w 329"/>
              <a:gd name="T13" fmla="*/ 0 h 113"/>
              <a:gd name="T14" fmla="*/ 329 w 329"/>
              <a:gd name="T15" fmla="*/ 113 h 1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9" h="113">
                <a:moveTo>
                  <a:pt x="0" y="112"/>
                </a:moveTo>
                <a:lnTo>
                  <a:pt x="112" y="0"/>
                </a:lnTo>
                <a:lnTo>
                  <a:pt x="216" y="112"/>
                </a:lnTo>
                <a:lnTo>
                  <a:pt x="328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8" name="Freeform 26"/>
          <p:cNvSpPr>
            <a:spLocks/>
          </p:cNvSpPr>
          <p:nvPr/>
        </p:nvSpPr>
        <p:spPr bwMode="auto">
          <a:xfrm>
            <a:off x="2413000" y="2843213"/>
            <a:ext cx="230188" cy="315912"/>
          </a:xfrm>
          <a:custGeom>
            <a:avLst/>
            <a:gdLst>
              <a:gd name="T0" fmla="*/ 362903235 w 145"/>
              <a:gd name="T1" fmla="*/ 0 h 177"/>
              <a:gd name="T2" fmla="*/ 0 w 145"/>
              <a:gd name="T3" fmla="*/ 0 h 177"/>
              <a:gd name="T4" fmla="*/ 0 w 145"/>
              <a:gd name="T5" fmla="*/ 560658159 h 177"/>
              <a:gd name="T6" fmla="*/ 0 60000 65536"/>
              <a:gd name="T7" fmla="*/ 0 60000 65536"/>
              <a:gd name="T8" fmla="*/ 0 60000 65536"/>
              <a:gd name="T9" fmla="*/ 0 w 145"/>
              <a:gd name="T10" fmla="*/ 0 h 177"/>
              <a:gd name="T11" fmla="*/ 145 w 145"/>
              <a:gd name="T12" fmla="*/ 177 h 1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77">
                <a:moveTo>
                  <a:pt x="144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9" name="Line 27"/>
          <p:cNvSpPr>
            <a:spLocks noChangeShapeType="1"/>
          </p:cNvSpPr>
          <p:nvPr/>
        </p:nvSpPr>
        <p:spPr bwMode="auto">
          <a:xfrm>
            <a:off x="3194050" y="2857500"/>
            <a:ext cx="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Rectangle 28"/>
          <p:cNvSpPr>
            <a:spLocks noChangeArrowheads="1"/>
          </p:cNvSpPr>
          <p:nvPr/>
        </p:nvSpPr>
        <p:spPr bwMode="auto">
          <a:xfrm>
            <a:off x="2908300" y="3200400"/>
            <a:ext cx="546100" cy="271463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Rectangle 29"/>
          <p:cNvSpPr>
            <a:spLocks noChangeArrowheads="1"/>
          </p:cNvSpPr>
          <p:nvPr/>
        </p:nvSpPr>
        <p:spPr bwMode="auto">
          <a:xfrm>
            <a:off x="2146300" y="3200400"/>
            <a:ext cx="533400" cy="271463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Line 30"/>
          <p:cNvSpPr>
            <a:spLocks noChangeShapeType="1"/>
          </p:cNvSpPr>
          <p:nvPr/>
        </p:nvSpPr>
        <p:spPr bwMode="auto">
          <a:xfrm>
            <a:off x="2419350" y="3500438"/>
            <a:ext cx="0" cy="185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Line 31"/>
          <p:cNvSpPr>
            <a:spLocks noChangeShapeType="1"/>
          </p:cNvSpPr>
          <p:nvPr/>
        </p:nvSpPr>
        <p:spPr bwMode="auto">
          <a:xfrm>
            <a:off x="3194050" y="3500438"/>
            <a:ext cx="0" cy="185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Line 32"/>
          <p:cNvSpPr>
            <a:spLocks noChangeShapeType="1"/>
          </p:cNvSpPr>
          <p:nvPr/>
        </p:nvSpPr>
        <p:spPr bwMode="auto">
          <a:xfrm>
            <a:off x="2425700" y="3708400"/>
            <a:ext cx="749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Line 33"/>
          <p:cNvSpPr>
            <a:spLocks noChangeShapeType="1"/>
          </p:cNvSpPr>
          <p:nvPr/>
        </p:nvSpPr>
        <p:spPr bwMode="auto">
          <a:xfrm>
            <a:off x="3797300" y="2422525"/>
            <a:ext cx="571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Freeform 34"/>
          <p:cNvSpPr>
            <a:spLocks/>
          </p:cNvSpPr>
          <p:nvPr/>
        </p:nvSpPr>
        <p:spPr bwMode="auto">
          <a:xfrm>
            <a:off x="4216400" y="2643188"/>
            <a:ext cx="344488" cy="201612"/>
          </a:xfrm>
          <a:custGeom>
            <a:avLst/>
            <a:gdLst>
              <a:gd name="T0" fmla="*/ 0 w 217"/>
              <a:gd name="T1" fmla="*/ 356528535 h 113"/>
              <a:gd name="T2" fmla="*/ 262096656 w 217"/>
              <a:gd name="T3" fmla="*/ 0 h 113"/>
              <a:gd name="T4" fmla="*/ 544354585 w 217"/>
              <a:gd name="T5" fmla="*/ 356528535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7" name="Freeform 35"/>
          <p:cNvSpPr>
            <a:spLocks/>
          </p:cNvSpPr>
          <p:nvPr/>
        </p:nvSpPr>
        <p:spPr bwMode="auto">
          <a:xfrm>
            <a:off x="4216400" y="2643188"/>
            <a:ext cx="344488" cy="201612"/>
          </a:xfrm>
          <a:custGeom>
            <a:avLst/>
            <a:gdLst>
              <a:gd name="T0" fmla="*/ 0 w 217"/>
              <a:gd name="T1" fmla="*/ 356528535 h 113"/>
              <a:gd name="T2" fmla="*/ 262096656 w 217"/>
              <a:gd name="T3" fmla="*/ 0 h 113"/>
              <a:gd name="T4" fmla="*/ 544354585 w 217"/>
              <a:gd name="T5" fmla="*/ 356528535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8" name="Freeform 36"/>
          <p:cNvSpPr>
            <a:spLocks/>
          </p:cNvSpPr>
          <p:nvPr/>
        </p:nvSpPr>
        <p:spPr bwMode="auto">
          <a:xfrm>
            <a:off x="3949700" y="2843213"/>
            <a:ext cx="230188" cy="315912"/>
          </a:xfrm>
          <a:custGeom>
            <a:avLst/>
            <a:gdLst>
              <a:gd name="T0" fmla="*/ 362903235 w 145"/>
              <a:gd name="T1" fmla="*/ 0 h 177"/>
              <a:gd name="T2" fmla="*/ 0 w 145"/>
              <a:gd name="T3" fmla="*/ 0 h 177"/>
              <a:gd name="T4" fmla="*/ 0 w 145"/>
              <a:gd name="T5" fmla="*/ 560658159 h 177"/>
              <a:gd name="T6" fmla="*/ 0 60000 65536"/>
              <a:gd name="T7" fmla="*/ 0 60000 65536"/>
              <a:gd name="T8" fmla="*/ 0 60000 65536"/>
              <a:gd name="T9" fmla="*/ 0 w 145"/>
              <a:gd name="T10" fmla="*/ 0 h 177"/>
              <a:gd name="T11" fmla="*/ 145 w 145"/>
              <a:gd name="T12" fmla="*/ 177 h 1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77">
                <a:moveTo>
                  <a:pt x="144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9" name="Line 37"/>
          <p:cNvSpPr>
            <a:spLocks noChangeShapeType="1"/>
          </p:cNvSpPr>
          <p:nvPr/>
        </p:nvSpPr>
        <p:spPr bwMode="auto">
          <a:xfrm>
            <a:off x="4730750" y="2857500"/>
            <a:ext cx="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Rectangle 38"/>
          <p:cNvSpPr>
            <a:spLocks noChangeArrowheads="1"/>
          </p:cNvSpPr>
          <p:nvPr/>
        </p:nvSpPr>
        <p:spPr bwMode="auto">
          <a:xfrm>
            <a:off x="4457700" y="3200400"/>
            <a:ext cx="546100" cy="271463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1" name="Rectangle 39"/>
          <p:cNvSpPr>
            <a:spLocks noChangeArrowheads="1"/>
          </p:cNvSpPr>
          <p:nvPr/>
        </p:nvSpPr>
        <p:spPr bwMode="auto">
          <a:xfrm>
            <a:off x="3683000" y="3200400"/>
            <a:ext cx="546100" cy="271463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2" name="Line 40"/>
          <p:cNvSpPr>
            <a:spLocks noChangeShapeType="1"/>
          </p:cNvSpPr>
          <p:nvPr/>
        </p:nvSpPr>
        <p:spPr bwMode="auto">
          <a:xfrm>
            <a:off x="3956050" y="3500438"/>
            <a:ext cx="0" cy="185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3" name="Line 41"/>
          <p:cNvSpPr>
            <a:spLocks noChangeShapeType="1"/>
          </p:cNvSpPr>
          <p:nvPr/>
        </p:nvSpPr>
        <p:spPr bwMode="auto">
          <a:xfrm>
            <a:off x="4730750" y="3500438"/>
            <a:ext cx="0" cy="185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4" name="Line 42"/>
          <p:cNvSpPr>
            <a:spLocks noChangeShapeType="1"/>
          </p:cNvSpPr>
          <p:nvPr/>
        </p:nvSpPr>
        <p:spPr bwMode="auto">
          <a:xfrm>
            <a:off x="4368800" y="3708400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5" name="Line 43"/>
          <p:cNvSpPr>
            <a:spLocks noChangeShapeType="1"/>
          </p:cNvSpPr>
          <p:nvPr/>
        </p:nvSpPr>
        <p:spPr bwMode="auto">
          <a:xfrm>
            <a:off x="4387850" y="2428875"/>
            <a:ext cx="0" cy="200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6" name="Line 44"/>
          <p:cNvSpPr>
            <a:spLocks noChangeShapeType="1"/>
          </p:cNvSpPr>
          <p:nvPr/>
        </p:nvSpPr>
        <p:spPr bwMode="auto">
          <a:xfrm>
            <a:off x="3962400" y="37084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7" name="Oval 45"/>
          <p:cNvSpPr>
            <a:spLocks noChangeArrowheads="1"/>
          </p:cNvSpPr>
          <p:nvPr/>
        </p:nvSpPr>
        <p:spPr bwMode="auto">
          <a:xfrm>
            <a:off x="4305300" y="3686175"/>
            <a:ext cx="38100" cy="42863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8" name="Oval 46"/>
          <p:cNvSpPr>
            <a:spLocks noChangeArrowheads="1"/>
          </p:cNvSpPr>
          <p:nvPr/>
        </p:nvSpPr>
        <p:spPr bwMode="auto">
          <a:xfrm>
            <a:off x="2768600" y="3686175"/>
            <a:ext cx="25400" cy="42863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9" name="Line 47"/>
          <p:cNvSpPr>
            <a:spLocks noChangeShapeType="1"/>
          </p:cNvSpPr>
          <p:nvPr/>
        </p:nvSpPr>
        <p:spPr bwMode="auto">
          <a:xfrm>
            <a:off x="4337050" y="3714750"/>
            <a:ext cx="0" cy="200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0" name="Line 48"/>
          <p:cNvSpPr>
            <a:spLocks noChangeShapeType="1"/>
          </p:cNvSpPr>
          <p:nvPr/>
        </p:nvSpPr>
        <p:spPr bwMode="auto">
          <a:xfrm flipH="1">
            <a:off x="3670300" y="3937000"/>
            <a:ext cx="622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1" name="Line 49"/>
          <p:cNvSpPr>
            <a:spLocks noChangeShapeType="1"/>
          </p:cNvSpPr>
          <p:nvPr/>
        </p:nvSpPr>
        <p:spPr bwMode="auto">
          <a:xfrm>
            <a:off x="2794000" y="39370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2" name="Oval 50"/>
          <p:cNvSpPr>
            <a:spLocks noChangeArrowheads="1"/>
          </p:cNvSpPr>
          <p:nvPr/>
        </p:nvSpPr>
        <p:spPr bwMode="auto">
          <a:xfrm>
            <a:off x="3619500" y="3914775"/>
            <a:ext cx="38100" cy="28575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Freeform 51"/>
          <p:cNvSpPr>
            <a:spLocks/>
          </p:cNvSpPr>
          <p:nvPr/>
        </p:nvSpPr>
        <p:spPr bwMode="auto">
          <a:xfrm>
            <a:off x="3644900" y="3957638"/>
            <a:ext cx="534988" cy="230187"/>
          </a:xfrm>
          <a:custGeom>
            <a:avLst/>
            <a:gdLst>
              <a:gd name="T0" fmla="*/ 0 w 337"/>
              <a:gd name="T1" fmla="*/ 0 h 129"/>
              <a:gd name="T2" fmla="*/ 0 w 337"/>
              <a:gd name="T3" fmla="*/ 407561170 h 129"/>
              <a:gd name="T4" fmla="*/ 846773382 w 337"/>
              <a:gd name="T5" fmla="*/ 407561170 h 129"/>
              <a:gd name="T6" fmla="*/ 0 60000 65536"/>
              <a:gd name="T7" fmla="*/ 0 60000 65536"/>
              <a:gd name="T8" fmla="*/ 0 60000 65536"/>
              <a:gd name="T9" fmla="*/ 0 w 337"/>
              <a:gd name="T10" fmla="*/ 0 h 129"/>
              <a:gd name="T11" fmla="*/ 337 w 337"/>
              <a:gd name="T12" fmla="*/ 129 h 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7" h="129">
                <a:moveTo>
                  <a:pt x="0" y="0"/>
                </a:moveTo>
                <a:lnTo>
                  <a:pt x="0" y="128"/>
                </a:lnTo>
                <a:lnTo>
                  <a:pt x="336" y="12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24" name="Oval 52"/>
          <p:cNvSpPr>
            <a:spLocks noChangeArrowheads="1"/>
          </p:cNvSpPr>
          <p:nvPr/>
        </p:nvSpPr>
        <p:spPr bwMode="auto">
          <a:xfrm>
            <a:off x="4165600" y="4171950"/>
            <a:ext cx="38100" cy="28575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5" name="Line 53"/>
          <p:cNvSpPr>
            <a:spLocks noChangeShapeType="1"/>
          </p:cNvSpPr>
          <p:nvPr/>
        </p:nvSpPr>
        <p:spPr bwMode="auto">
          <a:xfrm>
            <a:off x="5708650" y="2628900"/>
            <a:ext cx="0" cy="1543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6" name="Line 54"/>
          <p:cNvSpPr>
            <a:spLocks noChangeShapeType="1"/>
          </p:cNvSpPr>
          <p:nvPr/>
        </p:nvSpPr>
        <p:spPr bwMode="auto">
          <a:xfrm>
            <a:off x="4229100" y="4194175"/>
            <a:ext cx="1460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7" name="Freeform 55"/>
          <p:cNvSpPr>
            <a:spLocks/>
          </p:cNvSpPr>
          <p:nvPr/>
        </p:nvSpPr>
        <p:spPr bwMode="auto">
          <a:xfrm>
            <a:off x="4013200" y="4443413"/>
            <a:ext cx="344488" cy="201612"/>
          </a:xfrm>
          <a:custGeom>
            <a:avLst/>
            <a:gdLst>
              <a:gd name="T0" fmla="*/ 0 w 217"/>
              <a:gd name="T1" fmla="*/ 356528535 h 113"/>
              <a:gd name="T2" fmla="*/ 262096656 w 217"/>
              <a:gd name="T3" fmla="*/ 0 h 113"/>
              <a:gd name="T4" fmla="*/ 544354585 w 217"/>
              <a:gd name="T5" fmla="*/ 356528535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28" name="Freeform 56"/>
          <p:cNvSpPr>
            <a:spLocks/>
          </p:cNvSpPr>
          <p:nvPr/>
        </p:nvSpPr>
        <p:spPr bwMode="auto">
          <a:xfrm>
            <a:off x="4013200" y="4443413"/>
            <a:ext cx="344488" cy="201612"/>
          </a:xfrm>
          <a:custGeom>
            <a:avLst/>
            <a:gdLst>
              <a:gd name="T0" fmla="*/ 0 w 217"/>
              <a:gd name="T1" fmla="*/ 356528535 h 113"/>
              <a:gd name="T2" fmla="*/ 262096656 w 217"/>
              <a:gd name="T3" fmla="*/ 0 h 113"/>
              <a:gd name="T4" fmla="*/ 544354585 w 217"/>
              <a:gd name="T5" fmla="*/ 356528535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29" name="Line 57"/>
          <p:cNvSpPr>
            <a:spLocks noChangeShapeType="1"/>
          </p:cNvSpPr>
          <p:nvPr/>
        </p:nvSpPr>
        <p:spPr bwMode="auto">
          <a:xfrm flipV="1">
            <a:off x="4184650" y="4186238"/>
            <a:ext cx="0" cy="257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30" name="Freeform 58"/>
          <p:cNvSpPr>
            <a:spLocks/>
          </p:cNvSpPr>
          <p:nvPr/>
        </p:nvSpPr>
        <p:spPr bwMode="auto">
          <a:xfrm>
            <a:off x="4356100" y="1485900"/>
            <a:ext cx="1970088" cy="3159125"/>
          </a:xfrm>
          <a:custGeom>
            <a:avLst/>
            <a:gdLst>
              <a:gd name="T0" fmla="*/ 0 w 1241"/>
              <a:gd name="T1" fmla="*/ 2147483647 h 1769"/>
              <a:gd name="T2" fmla="*/ 2147483647 w 1241"/>
              <a:gd name="T3" fmla="*/ 2147483647 h 1769"/>
              <a:gd name="T4" fmla="*/ 2147483647 w 1241"/>
              <a:gd name="T5" fmla="*/ 0 h 1769"/>
              <a:gd name="T6" fmla="*/ 0 60000 65536"/>
              <a:gd name="T7" fmla="*/ 0 60000 65536"/>
              <a:gd name="T8" fmla="*/ 0 60000 65536"/>
              <a:gd name="T9" fmla="*/ 0 w 1241"/>
              <a:gd name="T10" fmla="*/ 0 h 1769"/>
              <a:gd name="T11" fmla="*/ 1241 w 1241"/>
              <a:gd name="T12" fmla="*/ 1769 h 17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1" h="1769">
                <a:moveTo>
                  <a:pt x="0" y="1768"/>
                </a:moveTo>
                <a:lnTo>
                  <a:pt x="1240" y="1768"/>
                </a:lnTo>
                <a:lnTo>
                  <a:pt x="124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4631" name="Group 59"/>
          <p:cNvGrpSpPr>
            <a:grpSpLocks/>
          </p:cNvGrpSpPr>
          <p:nvPr/>
        </p:nvGrpSpPr>
        <p:grpSpPr bwMode="auto">
          <a:xfrm>
            <a:off x="4140200" y="4843463"/>
            <a:ext cx="65088" cy="230187"/>
            <a:chOff x="2608" y="2712"/>
            <a:chExt cx="41" cy="129"/>
          </a:xfrm>
        </p:grpSpPr>
        <p:sp>
          <p:nvSpPr>
            <p:cNvPr id="24652" name="Freeform 60"/>
            <p:cNvSpPr>
              <a:spLocks/>
            </p:cNvSpPr>
            <p:nvPr/>
          </p:nvSpPr>
          <p:spPr bwMode="auto">
            <a:xfrm>
              <a:off x="2608" y="2752"/>
              <a:ext cx="41" cy="89"/>
            </a:xfrm>
            <a:custGeom>
              <a:avLst/>
              <a:gdLst>
                <a:gd name="T0" fmla="*/ 20 w 41"/>
                <a:gd name="T1" fmla="*/ 88 h 89"/>
                <a:gd name="T2" fmla="*/ 0 w 41"/>
                <a:gd name="T3" fmla="*/ 0 h 89"/>
                <a:gd name="T4" fmla="*/ 20 w 41"/>
                <a:gd name="T5" fmla="*/ 0 h 89"/>
                <a:gd name="T6" fmla="*/ 40 w 41"/>
                <a:gd name="T7" fmla="*/ 0 h 89"/>
                <a:gd name="T8" fmla="*/ 20 w 41"/>
                <a:gd name="T9" fmla="*/ 88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89"/>
                <a:gd name="T17" fmla="*/ 41 w 41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89">
                  <a:moveTo>
                    <a:pt x="20" y="88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40" y="0"/>
                  </a:lnTo>
                  <a:lnTo>
                    <a:pt x="20" y="88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3" name="Line 61"/>
            <p:cNvSpPr>
              <a:spLocks noChangeShapeType="1"/>
            </p:cNvSpPr>
            <p:nvPr/>
          </p:nvSpPr>
          <p:spPr bwMode="auto">
            <a:xfrm>
              <a:off x="2636" y="2712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32" name="Line 62"/>
          <p:cNvSpPr>
            <a:spLocks noChangeShapeType="1"/>
          </p:cNvSpPr>
          <p:nvPr/>
        </p:nvSpPr>
        <p:spPr bwMode="auto">
          <a:xfrm flipV="1">
            <a:off x="4184650" y="4829175"/>
            <a:ext cx="0" cy="128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33" name="Rectangle 63"/>
          <p:cNvSpPr>
            <a:spLocks noChangeArrowheads="1"/>
          </p:cNvSpPr>
          <p:nvPr/>
        </p:nvSpPr>
        <p:spPr bwMode="auto">
          <a:xfrm>
            <a:off x="6310313" y="3589338"/>
            <a:ext cx="1663700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1800" b="1">
                <a:latin typeface="Verdana" pitchFamily="34" charset="0"/>
              </a:rPr>
              <a:t>loop &lt; 20 X</a:t>
            </a:r>
          </a:p>
        </p:txBody>
      </p:sp>
      <p:sp>
        <p:nvSpPr>
          <p:cNvPr id="24634" name="Freeform 64"/>
          <p:cNvSpPr>
            <a:spLocks/>
          </p:cNvSpPr>
          <p:nvPr/>
        </p:nvSpPr>
        <p:spPr bwMode="auto">
          <a:xfrm>
            <a:off x="4330700" y="2028825"/>
            <a:ext cx="344488" cy="201613"/>
          </a:xfrm>
          <a:custGeom>
            <a:avLst/>
            <a:gdLst>
              <a:gd name="T0" fmla="*/ 0 w 217"/>
              <a:gd name="T1" fmla="*/ 0 h 113"/>
              <a:gd name="T2" fmla="*/ 262096656 w 217"/>
              <a:gd name="T3" fmla="*/ 356532088 h 113"/>
              <a:gd name="T4" fmla="*/ 544354585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35" name="Freeform 65"/>
          <p:cNvSpPr>
            <a:spLocks/>
          </p:cNvSpPr>
          <p:nvPr/>
        </p:nvSpPr>
        <p:spPr bwMode="auto">
          <a:xfrm>
            <a:off x="4330700" y="2028825"/>
            <a:ext cx="344488" cy="201613"/>
          </a:xfrm>
          <a:custGeom>
            <a:avLst/>
            <a:gdLst>
              <a:gd name="T0" fmla="*/ 0 w 217"/>
              <a:gd name="T1" fmla="*/ 0 h 113"/>
              <a:gd name="T2" fmla="*/ 262096656 w 217"/>
              <a:gd name="T3" fmla="*/ 356532088 h 113"/>
              <a:gd name="T4" fmla="*/ 544354585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36" name="Freeform 66"/>
          <p:cNvSpPr>
            <a:spLocks/>
          </p:cNvSpPr>
          <p:nvPr/>
        </p:nvSpPr>
        <p:spPr bwMode="auto">
          <a:xfrm>
            <a:off x="3441700" y="2414588"/>
            <a:ext cx="344488" cy="201612"/>
          </a:xfrm>
          <a:custGeom>
            <a:avLst/>
            <a:gdLst>
              <a:gd name="T0" fmla="*/ 0 w 217"/>
              <a:gd name="T1" fmla="*/ 0 h 113"/>
              <a:gd name="T2" fmla="*/ 262096656 w 217"/>
              <a:gd name="T3" fmla="*/ 356528535 h 113"/>
              <a:gd name="T4" fmla="*/ 544354585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37" name="Freeform 67"/>
          <p:cNvSpPr>
            <a:spLocks/>
          </p:cNvSpPr>
          <p:nvPr/>
        </p:nvSpPr>
        <p:spPr bwMode="auto">
          <a:xfrm>
            <a:off x="3441700" y="2414588"/>
            <a:ext cx="344488" cy="201612"/>
          </a:xfrm>
          <a:custGeom>
            <a:avLst/>
            <a:gdLst>
              <a:gd name="T0" fmla="*/ 0 w 217"/>
              <a:gd name="T1" fmla="*/ 0 h 113"/>
              <a:gd name="T2" fmla="*/ 262096656 w 217"/>
              <a:gd name="T3" fmla="*/ 356528535 h 113"/>
              <a:gd name="T4" fmla="*/ 544354585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38" name="Freeform 68"/>
          <p:cNvSpPr>
            <a:spLocks/>
          </p:cNvSpPr>
          <p:nvPr/>
        </p:nvSpPr>
        <p:spPr bwMode="auto">
          <a:xfrm>
            <a:off x="2667000" y="2843213"/>
            <a:ext cx="344488" cy="187325"/>
          </a:xfrm>
          <a:custGeom>
            <a:avLst/>
            <a:gdLst>
              <a:gd name="T0" fmla="*/ 0 w 217"/>
              <a:gd name="T1" fmla="*/ 0 h 105"/>
              <a:gd name="T2" fmla="*/ 282257930 w 217"/>
              <a:gd name="T3" fmla="*/ 331013995 h 105"/>
              <a:gd name="T4" fmla="*/ 544354585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12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39" name="Freeform 69"/>
          <p:cNvSpPr>
            <a:spLocks/>
          </p:cNvSpPr>
          <p:nvPr/>
        </p:nvSpPr>
        <p:spPr bwMode="auto">
          <a:xfrm>
            <a:off x="2667000" y="2843213"/>
            <a:ext cx="344488" cy="187325"/>
          </a:xfrm>
          <a:custGeom>
            <a:avLst/>
            <a:gdLst>
              <a:gd name="T0" fmla="*/ 0 w 217"/>
              <a:gd name="T1" fmla="*/ 0 h 105"/>
              <a:gd name="T2" fmla="*/ 282257930 w 217"/>
              <a:gd name="T3" fmla="*/ 331013995 h 105"/>
              <a:gd name="T4" fmla="*/ 544354585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12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40" name="Freeform 70"/>
          <p:cNvSpPr>
            <a:spLocks/>
          </p:cNvSpPr>
          <p:nvPr/>
        </p:nvSpPr>
        <p:spPr bwMode="auto">
          <a:xfrm>
            <a:off x="4216400" y="2843213"/>
            <a:ext cx="344488" cy="187325"/>
          </a:xfrm>
          <a:custGeom>
            <a:avLst/>
            <a:gdLst>
              <a:gd name="T0" fmla="*/ 0 w 217"/>
              <a:gd name="T1" fmla="*/ 0 h 105"/>
              <a:gd name="T2" fmla="*/ 262096656 w 217"/>
              <a:gd name="T3" fmla="*/ 331013995 h 105"/>
              <a:gd name="T4" fmla="*/ 544354585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41" name="Freeform 71"/>
          <p:cNvSpPr>
            <a:spLocks/>
          </p:cNvSpPr>
          <p:nvPr/>
        </p:nvSpPr>
        <p:spPr bwMode="auto">
          <a:xfrm>
            <a:off x="4216400" y="2843213"/>
            <a:ext cx="344488" cy="187325"/>
          </a:xfrm>
          <a:custGeom>
            <a:avLst/>
            <a:gdLst>
              <a:gd name="T0" fmla="*/ 0 w 217"/>
              <a:gd name="T1" fmla="*/ 0 h 105"/>
              <a:gd name="T2" fmla="*/ 262096656 w 217"/>
              <a:gd name="T3" fmla="*/ 331013995 h 105"/>
              <a:gd name="T4" fmla="*/ 544354585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42" name="Freeform 72"/>
          <p:cNvSpPr>
            <a:spLocks/>
          </p:cNvSpPr>
          <p:nvPr/>
        </p:nvSpPr>
        <p:spPr bwMode="auto">
          <a:xfrm>
            <a:off x="4013200" y="4643438"/>
            <a:ext cx="344488" cy="187325"/>
          </a:xfrm>
          <a:custGeom>
            <a:avLst/>
            <a:gdLst>
              <a:gd name="T0" fmla="*/ 0 w 217"/>
              <a:gd name="T1" fmla="*/ 0 h 105"/>
              <a:gd name="T2" fmla="*/ 262096656 w 217"/>
              <a:gd name="T3" fmla="*/ 331013995 h 105"/>
              <a:gd name="T4" fmla="*/ 544354585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43" name="Freeform 73"/>
          <p:cNvSpPr>
            <a:spLocks/>
          </p:cNvSpPr>
          <p:nvPr/>
        </p:nvSpPr>
        <p:spPr bwMode="auto">
          <a:xfrm>
            <a:off x="4013200" y="4643438"/>
            <a:ext cx="344488" cy="187325"/>
          </a:xfrm>
          <a:custGeom>
            <a:avLst/>
            <a:gdLst>
              <a:gd name="T0" fmla="*/ 0 w 217"/>
              <a:gd name="T1" fmla="*/ 0 h 105"/>
              <a:gd name="T2" fmla="*/ 262096656 w 217"/>
              <a:gd name="T3" fmla="*/ 331013995 h 105"/>
              <a:gd name="T4" fmla="*/ 544354585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44" name="Line 74"/>
          <p:cNvSpPr>
            <a:spLocks noChangeShapeType="1"/>
          </p:cNvSpPr>
          <p:nvPr/>
        </p:nvSpPr>
        <p:spPr bwMode="auto">
          <a:xfrm>
            <a:off x="4572000" y="2851150"/>
            <a:ext cx="114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5" name="AutoShape 79"/>
          <p:cNvSpPr>
            <a:spLocks noChangeArrowheads="1"/>
          </p:cNvSpPr>
          <p:nvPr/>
        </p:nvSpPr>
        <p:spPr bwMode="auto">
          <a:xfrm>
            <a:off x="4279900" y="1800225"/>
            <a:ext cx="419100" cy="428625"/>
          </a:xfrm>
          <a:prstGeom prst="diamond">
            <a:avLst/>
          </a:prstGeom>
          <a:solidFill>
            <a:schemeClr val="tx2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6" name="AutoShape 80"/>
          <p:cNvSpPr>
            <a:spLocks noChangeArrowheads="1"/>
          </p:cNvSpPr>
          <p:nvPr/>
        </p:nvSpPr>
        <p:spPr bwMode="auto">
          <a:xfrm>
            <a:off x="3390900" y="2200275"/>
            <a:ext cx="419100" cy="428625"/>
          </a:xfrm>
          <a:prstGeom prst="diamond">
            <a:avLst/>
          </a:prstGeom>
          <a:solidFill>
            <a:schemeClr val="tx2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7" name="AutoShape 81"/>
          <p:cNvSpPr>
            <a:spLocks noChangeArrowheads="1"/>
          </p:cNvSpPr>
          <p:nvPr/>
        </p:nvSpPr>
        <p:spPr bwMode="auto">
          <a:xfrm>
            <a:off x="2616200" y="2614613"/>
            <a:ext cx="419100" cy="428625"/>
          </a:xfrm>
          <a:prstGeom prst="diamond">
            <a:avLst/>
          </a:prstGeom>
          <a:solidFill>
            <a:schemeClr val="tx2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8" name="AutoShape 82"/>
          <p:cNvSpPr>
            <a:spLocks noChangeArrowheads="1"/>
          </p:cNvSpPr>
          <p:nvPr/>
        </p:nvSpPr>
        <p:spPr bwMode="auto">
          <a:xfrm>
            <a:off x="4165600" y="2614613"/>
            <a:ext cx="419100" cy="428625"/>
          </a:xfrm>
          <a:prstGeom prst="diamond">
            <a:avLst/>
          </a:prstGeom>
          <a:solidFill>
            <a:schemeClr val="tx2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9" name="AutoShape 83"/>
          <p:cNvSpPr>
            <a:spLocks noChangeArrowheads="1"/>
          </p:cNvSpPr>
          <p:nvPr/>
        </p:nvSpPr>
        <p:spPr bwMode="auto">
          <a:xfrm>
            <a:off x="3949700" y="4414838"/>
            <a:ext cx="419100" cy="428625"/>
          </a:xfrm>
          <a:prstGeom prst="diamond">
            <a:avLst/>
          </a:prstGeom>
          <a:solidFill>
            <a:schemeClr val="tx2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50" name="Rectangle 84"/>
          <p:cNvSpPr>
            <a:spLocks noChangeArrowheads="1"/>
          </p:cNvSpPr>
          <p:nvPr/>
        </p:nvSpPr>
        <p:spPr bwMode="auto">
          <a:xfrm>
            <a:off x="3492500" y="6172200"/>
            <a:ext cx="565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900">
                <a:solidFill>
                  <a:srgbClr val="000066"/>
                </a:solidFill>
                <a:latin typeface="Arial" charset="0"/>
              </a:rPr>
              <a:t>[Adapted from </a:t>
            </a:r>
            <a:r>
              <a:rPr lang="en-US" sz="900" i="1">
                <a:solidFill>
                  <a:srgbClr val="000066"/>
                </a:solidFill>
                <a:latin typeface="Arial" charset="0"/>
              </a:rPr>
              <a:t>Software Engineering A Practitioner’s Approach 5</a:t>
            </a:r>
            <a:r>
              <a:rPr lang="en-US" sz="900" i="1" baseline="30000">
                <a:solidFill>
                  <a:srgbClr val="000066"/>
                </a:solidFill>
                <a:latin typeface="Arial" charset="0"/>
              </a:rPr>
              <a:t>th</a:t>
            </a:r>
            <a:r>
              <a:rPr lang="en-US" sz="900" i="1">
                <a:solidFill>
                  <a:srgbClr val="000066"/>
                </a:solidFill>
                <a:latin typeface="Arial" charset="0"/>
              </a:rPr>
              <a:t> Edition</a:t>
            </a:r>
            <a:r>
              <a:rPr lang="en-US" sz="900">
                <a:solidFill>
                  <a:srgbClr val="000066"/>
                </a:solidFill>
                <a:latin typeface="Arial" charset="0"/>
              </a:rPr>
              <a:t>, by Pressman, McGraw-Hill, 2000]</a:t>
            </a:r>
          </a:p>
        </p:txBody>
      </p:sp>
      <p:sp>
        <p:nvSpPr>
          <p:cNvPr id="24651" name="Text Box 85"/>
          <p:cNvSpPr txBox="1">
            <a:spLocks noChangeArrowheads="1"/>
          </p:cNvSpPr>
          <p:nvPr/>
        </p:nvSpPr>
        <p:spPr bwMode="auto">
          <a:xfrm>
            <a:off x="533400" y="5257800"/>
            <a:ext cx="7807325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Verdana" pitchFamily="34" charset="0"/>
              </a:rPr>
              <a:t>There are 10</a:t>
            </a:r>
            <a:r>
              <a:rPr lang="en-US" sz="1800" b="1" baseline="30000">
                <a:latin typeface="Verdana" pitchFamily="34" charset="0"/>
              </a:rPr>
              <a:t>14</a:t>
            </a:r>
            <a:r>
              <a:rPr lang="en-US" sz="1800" b="1">
                <a:latin typeface="Verdana" pitchFamily="34" charset="0"/>
              </a:rPr>
              <a:t> possible paths. If we execute one test per</a:t>
            </a:r>
          </a:p>
          <a:p>
            <a:r>
              <a:rPr lang="en-US" sz="1800" b="1">
                <a:latin typeface="Verdana" pitchFamily="34" charset="0"/>
              </a:rPr>
              <a:t>millisecond, it would take 3,170 years to test this program.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658813"/>
            <a:ext cx="7112000" cy="301625"/>
          </a:xfrm>
          <a:noFill/>
        </p:spPr>
        <p:txBody>
          <a:bodyPr lIns="90487" tIns="44450" rIns="90487" bIns="44450"/>
          <a:lstStyle/>
          <a:p>
            <a:r>
              <a:rPr lang="en-US" smtClean="0"/>
              <a:t>Selective Testing</a:t>
            </a:r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2724150" y="4343400"/>
            <a:ext cx="0" cy="17145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4448175" y="1654175"/>
            <a:ext cx="0" cy="261938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4165600" y="1985963"/>
            <a:ext cx="546100" cy="257175"/>
          </a:xfrm>
          <a:prstGeom prst="rect">
            <a:avLst/>
          </a:prstGeom>
          <a:solidFill>
            <a:schemeClr val="accent2"/>
          </a:solidFill>
          <a:ln w="254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06" name="Group 6"/>
          <p:cNvGrpSpPr>
            <a:grpSpLocks/>
          </p:cNvGrpSpPr>
          <p:nvPr/>
        </p:nvGrpSpPr>
        <p:grpSpPr bwMode="auto">
          <a:xfrm>
            <a:off x="4724400" y="2057400"/>
            <a:ext cx="1524000" cy="73025"/>
            <a:chOff x="2976" y="1152"/>
            <a:chExt cx="960" cy="41"/>
          </a:xfrm>
        </p:grpSpPr>
        <p:sp>
          <p:nvSpPr>
            <p:cNvPr id="25679" name="Freeform 7"/>
            <p:cNvSpPr>
              <a:spLocks/>
            </p:cNvSpPr>
            <p:nvPr/>
          </p:nvSpPr>
          <p:spPr bwMode="auto">
            <a:xfrm>
              <a:off x="2976" y="1152"/>
              <a:ext cx="89" cy="41"/>
            </a:xfrm>
            <a:custGeom>
              <a:avLst/>
              <a:gdLst>
                <a:gd name="T0" fmla="*/ 0 w 89"/>
                <a:gd name="T1" fmla="*/ 20 h 41"/>
                <a:gd name="T2" fmla="*/ 88 w 89"/>
                <a:gd name="T3" fmla="*/ 0 h 41"/>
                <a:gd name="T4" fmla="*/ 88 w 89"/>
                <a:gd name="T5" fmla="*/ 20 h 41"/>
                <a:gd name="T6" fmla="*/ 88 w 89"/>
                <a:gd name="T7" fmla="*/ 40 h 41"/>
                <a:gd name="T8" fmla="*/ 0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0" y="20"/>
                  </a:moveTo>
                  <a:lnTo>
                    <a:pt x="88" y="0"/>
                  </a:lnTo>
                  <a:lnTo>
                    <a:pt x="88" y="20"/>
                  </a:lnTo>
                  <a:lnTo>
                    <a:pt x="88" y="40"/>
                  </a:lnTo>
                  <a:lnTo>
                    <a:pt x="0" y="20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80" name="Line 8"/>
            <p:cNvSpPr>
              <a:spLocks noChangeShapeType="1"/>
            </p:cNvSpPr>
            <p:nvPr/>
          </p:nvSpPr>
          <p:spPr bwMode="auto">
            <a:xfrm>
              <a:off x="3080" y="1180"/>
              <a:ext cx="8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7" name="Line 9"/>
          <p:cNvSpPr>
            <a:spLocks noChangeShapeType="1"/>
          </p:cNvSpPr>
          <p:nvPr/>
        </p:nvSpPr>
        <p:spPr bwMode="auto">
          <a:xfrm>
            <a:off x="4438650" y="2286000"/>
            <a:ext cx="0" cy="142875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Freeform 10"/>
          <p:cNvSpPr>
            <a:spLocks/>
          </p:cNvSpPr>
          <p:nvPr/>
        </p:nvSpPr>
        <p:spPr bwMode="auto">
          <a:xfrm>
            <a:off x="4267200" y="2457450"/>
            <a:ext cx="344488" cy="187325"/>
          </a:xfrm>
          <a:custGeom>
            <a:avLst/>
            <a:gdLst>
              <a:gd name="T0" fmla="*/ 0 w 217"/>
              <a:gd name="T1" fmla="*/ 331013995 h 105"/>
              <a:gd name="T2" fmla="*/ 262096656 w 217"/>
              <a:gd name="T3" fmla="*/ 0 h 105"/>
              <a:gd name="T4" fmla="*/ 544354585 w 217"/>
              <a:gd name="T5" fmla="*/ 331013995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Freeform 11"/>
          <p:cNvSpPr>
            <a:spLocks/>
          </p:cNvSpPr>
          <p:nvPr/>
        </p:nvSpPr>
        <p:spPr bwMode="auto">
          <a:xfrm>
            <a:off x="4267200" y="2457450"/>
            <a:ext cx="344488" cy="187325"/>
          </a:xfrm>
          <a:custGeom>
            <a:avLst/>
            <a:gdLst>
              <a:gd name="T0" fmla="*/ 0 w 217"/>
              <a:gd name="T1" fmla="*/ 331013995 h 105"/>
              <a:gd name="T2" fmla="*/ 262096656 w 217"/>
              <a:gd name="T3" fmla="*/ 0 h 105"/>
              <a:gd name="T4" fmla="*/ 544354585 w 217"/>
              <a:gd name="T5" fmla="*/ 331013995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0" name="Line 12"/>
          <p:cNvSpPr>
            <a:spLocks noChangeShapeType="1"/>
          </p:cNvSpPr>
          <p:nvPr/>
        </p:nvSpPr>
        <p:spPr bwMode="auto">
          <a:xfrm flipH="1">
            <a:off x="3556000" y="2651125"/>
            <a:ext cx="673100" cy="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Freeform 13"/>
          <p:cNvSpPr>
            <a:spLocks/>
          </p:cNvSpPr>
          <p:nvPr/>
        </p:nvSpPr>
        <p:spPr bwMode="auto">
          <a:xfrm>
            <a:off x="3378200" y="2843213"/>
            <a:ext cx="344488" cy="187325"/>
          </a:xfrm>
          <a:custGeom>
            <a:avLst/>
            <a:gdLst>
              <a:gd name="T0" fmla="*/ 0 w 217"/>
              <a:gd name="T1" fmla="*/ 331013995 h 105"/>
              <a:gd name="T2" fmla="*/ 262096656 w 217"/>
              <a:gd name="T3" fmla="*/ 0 h 105"/>
              <a:gd name="T4" fmla="*/ 544354585 w 217"/>
              <a:gd name="T5" fmla="*/ 331013995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2" name="Freeform 14"/>
          <p:cNvSpPr>
            <a:spLocks/>
          </p:cNvSpPr>
          <p:nvPr/>
        </p:nvSpPr>
        <p:spPr bwMode="auto">
          <a:xfrm>
            <a:off x="3378200" y="2843213"/>
            <a:ext cx="344488" cy="187325"/>
          </a:xfrm>
          <a:custGeom>
            <a:avLst/>
            <a:gdLst>
              <a:gd name="T0" fmla="*/ 0 w 217"/>
              <a:gd name="T1" fmla="*/ 331013995 h 105"/>
              <a:gd name="T2" fmla="*/ 262096656 w 217"/>
              <a:gd name="T3" fmla="*/ 0 h 105"/>
              <a:gd name="T4" fmla="*/ 544354585 w 217"/>
              <a:gd name="T5" fmla="*/ 331013995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104"/>
                </a:moveTo>
                <a:lnTo>
                  <a:pt x="104" y="0"/>
                </a:lnTo>
                <a:lnTo>
                  <a:pt x="216" y="10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3" name="Line 15"/>
          <p:cNvSpPr>
            <a:spLocks noChangeShapeType="1"/>
          </p:cNvSpPr>
          <p:nvPr/>
        </p:nvSpPr>
        <p:spPr bwMode="auto">
          <a:xfrm flipH="1">
            <a:off x="2781300" y="3036888"/>
            <a:ext cx="596900" cy="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16"/>
          <p:cNvSpPr>
            <a:spLocks noChangeShapeType="1"/>
          </p:cNvSpPr>
          <p:nvPr/>
        </p:nvSpPr>
        <p:spPr bwMode="auto">
          <a:xfrm>
            <a:off x="4622800" y="2651125"/>
            <a:ext cx="1003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17"/>
          <p:cNvSpPr>
            <a:spLocks noChangeShapeType="1"/>
          </p:cNvSpPr>
          <p:nvPr/>
        </p:nvSpPr>
        <p:spPr bwMode="auto">
          <a:xfrm flipV="1">
            <a:off x="3549650" y="2643188"/>
            <a:ext cx="0" cy="200025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Rectangle 18"/>
          <p:cNvSpPr>
            <a:spLocks noChangeArrowheads="1"/>
          </p:cNvSpPr>
          <p:nvPr/>
        </p:nvSpPr>
        <p:spPr bwMode="auto">
          <a:xfrm>
            <a:off x="5359400" y="2957513"/>
            <a:ext cx="546100" cy="2571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19"/>
          <p:cNvSpPr>
            <a:spLocks noChangeShapeType="1"/>
          </p:cNvSpPr>
          <p:nvPr/>
        </p:nvSpPr>
        <p:spPr bwMode="auto">
          <a:xfrm flipV="1">
            <a:off x="5645150" y="2643188"/>
            <a:ext cx="0" cy="3000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20"/>
          <p:cNvSpPr>
            <a:spLocks noChangeShapeType="1"/>
          </p:cNvSpPr>
          <p:nvPr/>
        </p:nvSpPr>
        <p:spPr bwMode="auto">
          <a:xfrm>
            <a:off x="2787650" y="3057525"/>
            <a:ext cx="0" cy="17145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Freeform 21"/>
          <p:cNvSpPr>
            <a:spLocks/>
          </p:cNvSpPr>
          <p:nvPr/>
        </p:nvSpPr>
        <p:spPr bwMode="auto">
          <a:xfrm>
            <a:off x="2603500" y="3257550"/>
            <a:ext cx="344488" cy="201613"/>
          </a:xfrm>
          <a:custGeom>
            <a:avLst/>
            <a:gdLst>
              <a:gd name="T0" fmla="*/ 0 w 217"/>
              <a:gd name="T1" fmla="*/ 356532088 h 113"/>
              <a:gd name="T2" fmla="*/ 282257930 w 217"/>
              <a:gd name="T3" fmla="*/ 0 h 113"/>
              <a:gd name="T4" fmla="*/ 544354585 w 217"/>
              <a:gd name="T5" fmla="*/ 356532088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12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0" name="Freeform 22"/>
          <p:cNvSpPr>
            <a:spLocks/>
          </p:cNvSpPr>
          <p:nvPr/>
        </p:nvSpPr>
        <p:spPr bwMode="auto">
          <a:xfrm>
            <a:off x="2603500" y="3257550"/>
            <a:ext cx="522288" cy="201613"/>
          </a:xfrm>
          <a:custGeom>
            <a:avLst/>
            <a:gdLst>
              <a:gd name="T0" fmla="*/ 0 w 329"/>
              <a:gd name="T1" fmla="*/ 356532088 h 113"/>
              <a:gd name="T2" fmla="*/ 282257765 w 329"/>
              <a:gd name="T3" fmla="*/ 0 h 113"/>
              <a:gd name="T4" fmla="*/ 544354268 w 329"/>
              <a:gd name="T5" fmla="*/ 356532088 h 113"/>
              <a:gd name="T6" fmla="*/ 826611933 w 329"/>
              <a:gd name="T7" fmla="*/ 356532088 h 113"/>
              <a:gd name="T8" fmla="*/ 0 60000 65536"/>
              <a:gd name="T9" fmla="*/ 0 60000 65536"/>
              <a:gd name="T10" fmla="*/ 0 60000 65536"/>
              <a:gd name="T11" fmla="*/ 0 60000 65536"/>
              <a:gd name="T12" fmla="*/ 0 w 329"/>
              <a:gd name="T13" fmla="*/ 0 h 113"/>
              <a:gd name="T14" fmla="*/ 329 w 329"/>
              <a:gd name="T15" fmla="*/ 113 h 1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9" h="113">
                <a:moveTo>
                  <a:pt x="0" y="112"/>
                </a:moveTo>
                <a:lnTo>
                  <a:pt x="112" y="0"/>
                </a:lnTo>
                <a:lnTo>
                  <a:pt x="216" y="112"/>
                </a:lnTo>
                <a:lnTo>
                  <a:pt x="328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1" name="Freeform 23"/>
          <p:cNvSpPr>
            <a:spLocks/>
          </p:cNvSpPr>
          <p:nvPr/>
        </p:nvSpPr>
        <p:spPr bwMode="auto">
          <a:xfrm>
            <a:off x="2349500" y="3457575"/>
            <a:ext cx="230188" cy="315913"/>
          </a:xfrm>
          <a:custGeom>
            <a:avLst/>
            <a:gdLst>
              <a:gd name="T0" fmla="*/ 362903235 w 145"/>
              <a:gd name="T1" fmla="*/ 0 h 177"/>
              <a:gd name="T2" fmla="*/ 0 w 145"/>
              <a:gd name="T3" fmla="*/ 0 h 177"/>
              <a:gd name="T4" fmla="*/ 0 w 145"/>
              <a:gd name="T5" fmla="*/ 560661718 h 177"/>
              <a:gd name="T6" fmla="*/ 0 60000 65536"/>
              <a:gd name="T7" fmla="*/ 0 60000 65536"/>
              <a:gd name="T8" fmla="*/ 0 60000 65536"/>
              <a:gd name="T9" fmla="*/ 0 w 145"/>
              <a:gd name="T10" fmla="*/ 0 h 177"/>
              <a:gd name="T11" fmla="*/ 145 w 145"/>
              <a:gd name="T12" fmla="*/ 177 h 1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77">
                <a:moveTo>
                  <a:pt x="144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50800" cap="rnd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2" name="Line 24"/>
          <p:cNvSpPr>
            <a:spLocks noChangeShapeType="1"/>
          </p:cNvSpPr>
          <p:nvPr/>
        </p:nvSpPr>
        <p:spPr bwMode="auto">
          <a:xfrm>
            <a:off x="3130550" y="3471863"/>
            <a:ext cx="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Rectangle 25"/>
          <p:cNvSpPr>
            <a:spLocks noChangeArrowheads="1"/>
          </p:cNvSpPr>
          <p:nvPr/>
        </p:nvSpPr>
        <p:spPr bwMode="auto">
          <a:xfrm>
            <a:off x="2844800" y="3814763"/>
            <a:ext cx="546100" cy="271462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Rectangle 26"/>
          <p:cNvSpPr>
            <a:spLocks noChangeArrowheads="1"/>
          </p:cNvSpPr>
          <p:nvPr/>
        </p:nvSpPr>
        <p:spPr bwMode="auto">
          <a:xfrm>
            <a:off x="2082800" y="3814763"/>
            <a:ext cx="533400" cy="271462"/>
          </a:xfrm>
          <a:prstGeom prst="rect">
            <a:avLst/>
          </a:prstGeom>
          <a:solidFill>
            <a:schemeClr val="accent2"/>
          </a:solidFill>
          <a:ln w="254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Line 27"/>
          <p:cNvSpPr>
            <a:spLocks noChangeShapeType="1"/>
          </p:cNvSpPr>
          <p:nvPr/>
        </p:nvSpPr>
        <p:spPr bwMode="auto">
          <a:xfrm>
            <a:off x="2355850" y="4114800"/>
            <a:ext cx="0" cy="185738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Line 28"/>
          <p:cNvSpPr>
            <a:spLocks noChangeShapeType="1"/>
          </p:cNvSpPr>
          <p:nvPr/>
        </p:nvSpPr>
        <p:spPr bwMode="auto">
          <a:xfrm>
            <a:off x="3130550" y="4114800"/>
            <a:ext cx="0" cy="1857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Line 29"/>
          <p:cNvSpPr>
            <a:spLocks noChangeShapeType="1"/>
          </p:cNvSpPr>
          <p:nvPr/>
        </p:nvSpPr>
        <p:spPr bwMode="auto">
          <a:xfrm>
            <a:off x="3733800" y="3036888"/>
            <a:ext cx="571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8" name="Freeform 30"/>
          <p:cNvSpPr>
            <a:spLocks/>
          </p:cNvSpPr>
          <p:nvPr/>
        </p:nvSpPr>
        <p:spPr bwMode="auto">
          <a:xfrm>
            <a:off x="4152900" y="3257550"/>
            <a:ext cx="344488" cy="201613"/>
          </a:xfrm>
          <a:custGeom>
            <a:avLst/>
            <a:gdLst>
              <a:gd name="T0" fmla="*/ 0 w 217"/>
              <a:gd name="T1" fmla="*/ 356532088 h 113"/>
              <a:gd name="T2" fmla="*/ 262096656 w 217"/>
              <a:gd name="T3" fmla="*/ 0 h 113"/>
              <a:gd name="T4" fmla="*/ 544354585 w 217"/>
              <a:gd name="T5" fmla="*/ 356532088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9" name="Freeform 31"/>
          <p:cNvSpPr>
            <a:spLocks/>
          </p:cNvSpPr>
          <p:nvPr/>
        </p:nvSpPr>
        <p:spPr bwMode="auto">
          <a:xfrm>
            <a:off x="4152900" y="3257550"/>
            <a:ext cx="344488" cy="201613"/>
          </a:xfrm>
          <a:custGeom>
            <a:avLst/>
            <a:gdLst>
              <a:gd name="T0" fmla="*/ 0 w 217"/>
              <a:gd name="T1" fmla="*/ 356532088 h 113"/>
              <a:gd name="T2" fmla="*/ 262096656 w 217"/>
              <a:gd name="T3" fmla="*/ 0 h 113"/>
              <a:gd name="T4" fmla="*/ 544354585 w 217"/>
              <a:gd name="T5" fmla="*/ 356532088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0" name="Freeform 32"/>
          <p:cNvSpPr>
            <a:spLocks/>
          </p:cNvSpPr>
          <p:nvPr/>
        </p:nvSpPr>
        <p:spPr bwMode="auto">
          <a:xfrm>
            <a:off x="3886200" y="3457575"/>
            <a:ext cx="230188" cy="315913"/>
          </a:xfrm>
          <a:custGeom>
            <a:avLst/>
            <a:gdLst>
              <a:gd name="T0" fmla="*/ 362903235 w 145"/>
              <a:gd name="T1" fmla="*/ 0 h 177"/>
              <a:gd name="T2" fmla="*/ 0 w 145"/>
              <a:gd name="T3" fmla="*/ 0 h 177"/>
              <a:gd name="T4" fmla="*/ 0 w 145"/>
              <a:gd name="T5" fmla="*/ 560661718 h 177"/>
              <a:gd name="T6" fmla="*/ 0 60000 65536"/>
              <a:gd name="T7" fmla="*/ 0 60000 65536"/>
              <a:gd name="T8" fmla="*/ 0 60000 65536"/>
              <a:gd name="T9" fmla="*/ 0 w 145"/>
              <a:gd name="T10" fmla="*/ 0 h 177"/>
              <a:gd name="T11" fmla="*/ 145 w 145"/>
              <a:gd name="T12" fmla="*/ 177 h 1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77">
                <a:moveTo>
                  <a:pt x="144" y="0"/>
                </a:moveTo>
                <a:lnTo>
                  <a:pt x="0" y="0"/>
                </a:lnTo>
                <a:lnTo>
                  <a:pt x="0" y="17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1" name="Line 33"/>
          <p:cNvSpPr>
            <a:spLocks noChangeShapeType="1"/>
          </p:cNvSpPr>
          <p:nvPr/>
        </p:nvSpPr>
        <p:spPr bwMode="auto">
          <a:xfrm>
            <a:off x="4667250" y="3471863"/>
            <a:ext cx="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2" name="Rectangle 34"/>
          <p:cNvSpPr>
            <a:spLocks noChangeArrowheads="1"/>
          </p:cNvSpPr>
          <p:nvPr/>
        </p:nvSpPr>
        <p:spPr bwMode="auto">
          <a:xfrm>
            <a:off x="4394200" y="3814763"/>
            <a:ext cx="546100" cy="271462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3" name="Rectangle 35"/>
          <p:cNvSpPr>
            <a:spLocks noChangeArrowheads="1"/>
          </p:cNvSpPr>
          <p:nvPr/>
        </p:nvSpPr>
        <p:spPr bwMode="auto">
          <a:xfrm>
            <a:off x="3619500" y="3814763"/>
            <a:ext cx="546100" cy="271462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4" name="Line 36"/>
          <p:cNvSpPr>
            <a:spLocks noChangeShapeType="1"/>
          </p:cNvSpPr>
          <p:nvPr/>
        </p:nvSpPr>
        <p:spPr bwMode="auto">
          <a:xfrm>
            <a:off x="3892550" y="4114800"/>
            <a:ext cx="0" cy="1857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5" name="Line 37"/>
          <p:cNvSpPr>
            <a:spLocks noChangeShapeType="1"/>
          </p:cNvSpPr>
          <p:nvPr/>
        </p:nvSpPr>
        <p:spPr bwMode="auto">
          <a:xfrm>
            <a:off x="4667250" y="4114800"/>
            <a:ext cx="0" cy="1857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6" name="Line 38"/>
          <p:cNvSpPr>
            <a:spLocks noChangeShapeType="1"/>
          </p:cNvSpPr>
          <p:nvPr/>
        </p:nvSpPr>
        <p:spPr bwMode="auto">
          <a:xfrm>
            <a:off x="4305300" y="4322763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7" name="Line 39"/>
          <p:cNvSpPr>
            <a:spLocks noChangeShapeType="1"/>
          </p:cNvSpPr>
          <p:nvPr/>
        </p:nvSpPr>
        <p:spPr bwMode="auto">
          <a:xfrm>
            <a:off x="4324350" y="3043238"/>
            <a:ext cx="0" cy="200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8" name="Line 40"/>
          <p:cNvSpPr>
            <a:spLocks noChangeShapeType="1"/>
          </p:cNvSpPr>
          <p:nvPr/>
        </p:nvSpPr>
        <p:spPr bwMode="auto">
          <a:xfrm>
            <a:off x="3898900" y="4322763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9" name="Oval 41"/>
          <p:cNvSpPr>
            <a:spLocks noChangeArrowheads="1"/>
          </p:cNvSpPr>
          <p:nvPr/>
        </p:nvSpPr>
        <p:spPr bwMode="auto">
          <a:xfrm>
            <a:off x="4241800" y="4300538"/>
            <a:ext cx="38100" cy="42862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0" name="Oval 42"/>
          <p:cNvSpPr>
            <a:spLocks noChangeArrowheads="1"/>
          </p:cNvSpPr>
          <p:nvPr/>
        </p:nvSpPr>
        <p:spPr bwMode="auto">
          <a:xfrm>
            <a:off x="2705100" y="4300538"/>
            <a:ext cx="25400" cy="42862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1" name="Line 43"/>
          <p:cNvSpPr>
            <a:spLocks noChangeShapeType="1"/>
          </p:cNvSpPr>
          <p:nvPr/>
        </p:nvSpPr>
        <p:spPr bwMode="auto">
          <a:xfrm>
            <a:off x="4273550" y="4329113"/>
            <a:ext cx="0" cy="200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2" name="Line 44"/>
          <p:cNvSpPr>
            <a:spLocks noChangeShapeType="1"/>
          </p:cNvSpPr>
          <p:nvPr/>
        </p:nvSpPr>
        <p:spPr bwMode="auto">
          <a:xfrm flipH="1">
            <a:off x="3606800" y="4551363"/>
            <a:ext cx="622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3" name="Line 45"/>
          <p:cNvSpPr>
            <a:spLocks noChangeShapeType="1"/>
          </p:cNvSpPr>
          <p:nvPr/>
        </p:nvSpPr>
        <p:spPr bwMode="auto">
          <a:xfrm>
            <a:off x="2743200" y="4551363"/>
            <a:ext cx="812800" cy="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4" name="Oval 46"/>
          <p:cNvSpPr>
            <a:spLocks noChangeArrowheads="1"/>
          </p:cNvSpPr>
          <p:nvPr/>
        </p:nvSpPr>
        <p:spPr bwMode="auto">
          <a:xfrm>
            <a:off x="3556000" y="4529138"/>
            <a:ext cx="38100" cy="28575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5" name="Freeform 47"/>
          <p:cNvSpPr>
            <a:spLocks/>
          </p:cNvSpPr>
          <p:nvPr/>
        </p:nvSpPr>
        <p:spPr bwMode="auto">
          <a:xfrm>
            <a:off x="3581400" y="4572000"/>
            <a:ext cx="534988" cy="230188"/>
          </a:xfrm>
          <a:custGeom>
            <a:avLst/>
            <a:gdLst>
              <a:gd name="T0" fmla="*/ 0 w 337"/>
              <a:gd name="T1" fmla="*/ 0 h 129"/>
              <a:gd name="T2" fmla="*/ 0 w 337"/>
              <a:gd name="T3" fmla="*/ 407564725 h 129"/>
              <a:gd name="T4" fmla="*/ 846773382 w 337"/>
              <a:gd name="T5" fmla="*/ 407564725 h 129"/>
              <a:gd name="T6" fmla="*/ 0 60000 65536"/>
              <a:gd name="T7" fmla="*/ 0 60000 65536"/>
              <a:gd name="T8" fmla="*/ 0 60000 65536"/>
              <a:gd name="T9" fmla="*/ 0 w 337"/>
              <a:gd name="T10" fmla="*/ 0 h 129"/>
              <a:gd name="T11" fmla="*/ 337 w 337"/>
              <a:gd name="T12" fmla="*/ 129 h 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7" h="129">
                <a:moveTo>
                  <a:pt x="0" y="0"/>
                </a:moveTo>
                <a:lnTo>
                  <a:pt x="0" y="128"/>
                </a:lnTo>
                <a:lnTo>
                  <a:pt x="336" y="128"/>
                </a:lnTo>
              </a:path>
            </a:pathLst>
          </a:custGeom>
          <a:noFill/>
          <a:ln w="50800" cap="rnd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46" name="Oval 48"/>
          <p:cNvSpPr>
            <a:spLocks noChangeArrowheads="1"/>
          </p:cNvSpPr>
          <p:nvPr/>
        </p:nvSpPr>
        <p:spPr bwMode="auto">
          <a:xfrm>
            <a:off x="4102100" y="4786313"/>
            <a:ext cx="38100" cy="28575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7" name="Line 49"/>
          <p:cNvSpPr>
            <a:spLocks noChangeShapeType="1"/>
          </p:cNvSpPr>
          <p:nvPr/>
        </p:nvSpPr>
        <p:spPr bwMode="auto">
          <a:xfrm>
            <a:off x="5645150" y="3243263"/>
            <a:ext cx="0" cy="1543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Line 50"/>
          <p:cNvSpPr>
            <a:spLocks noChangeShapeType="1"/>
          </p:cNvSpPr>
          <p:nvPr/>
        </p:nvSpPr>
        <p:spPr bwMode="auto">
          <a:xfrm>
            <a:off x="4165600" y="4808538"/>
            <a:ext cx="1460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9" name="Freeform 51"/>
          <p:cNvSpPr>
            <a:spLocks/>
          </p:cNvSpPr>
          <p:nvPr/>
        </p:nvSpPr>
        <p:spPr bwMode="auto">
          <a:xfrm>
            <a:off x="3949700" y="5057775"/>
            <a:ext cx="344488" cy="201613"/>
          </a:xfrm>
          <a:custGeom>
            <a:avLst/>
            <a:gdLst>
              <a:gd name="T0" fmla="*/ 0 w 217"/>
              <a:gd name="T1" fmla="*/ 356532088 h 113"/>
              <a:gd name="T2" fmla="*/ 262096656 w 217"/>
              <a:gd name="T3" fmla="*/ 0 h 113"/>
              <a:gd name="T4" fmla="*/ 544354585 w 217"/>
              <a:gd name="T5" fmla="*/ 356532088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50" name="Freeform 52"/>
          <p:cNvSpPr>
            <a:spLocks/>
          </p:cNvSpPr>
          <p:nvPr/>
        </p:nvSpPr>
        <p:spPr bwMode="auto">
          <a:xfrm>
            <a:off x="3949700" y="5057775"/>
            <a:ext cx="344488" cy="201613"/>
          </a:xfrm>
          <a:custGeom>
            <a:avLst/>
            <a:gdLst>
              <a:gd name="T0" fmla="*/ 0 w 217"/>
              <a:gd name="T1" fmla="*/ 356532088 h 113"/>
              <a:gd name="T2" fmla="*/ 262096656 w 217"/>
              <a:gd name="T3" fmla="*/ 0 h 113"/>
              <a:gd name="T4" fmla="*/ 544354585 w 217"/>
              <a:gd name="T5" fmla="*/ 356532088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112"/>
                </a:moveTo>
                <a:lnTo>
                  <a:pt x="104" y="0"/>
                </a:lnTo>
                <a:lnTo>
                  <a:pt x="216" y="1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51" name="Line 53"/>
          <p:cNvSpPr>
            <a:spLocks noChangeShapeType="1"/>
          </p:cNvSpPr>
          <p:nvPr/>
        </p:nvSpPr>
        <p:spPr bwMode="auto">
          <a:xfrm flipV="1">
            <a:off x="4121150" y="4800600"/>
            <a:ext cx="0" cy="257175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2" name="Freeform 54"/>
          <p:cNvSpPr>
            <a:spLocks/>
          </p:cNvSpPr>
          <p:nvPr/>
        </p:nvSpPr>
        <p:spPr bwMode="auto">
          <a:xfrm>
            <a:off x="4292600" y="2100263"/>
            <a:ext cx="1970088" cy="3159125"/>
          </a:xfrm>
          <a:custGeom>
            <a:avLst/>
            <a:gdLst>
              <a:gd name="T0" fmla="*/ 0 w 1241"/>
              <a:gd name="T1" fmla="*/ 2147483647 h 1769"/>
              <a:gd name="T2" fmla="*/ 2147483647 w 1241"/>
              <a:gd name="T3" fmla="*/ 2147483647 h 1769"/>
              <a:gd name="T4" fmla="*/ 2147483647 w 1241"/>
              <a:gd name="T5" fmla="*/ 0 h 1769"/>
              <a:gd name="T6" fmla="*/ 0 60000 65536"/>
              <a:gd name="T7" fmla="*/ 0 60000 65536"/>
              <a:gd name="T8" fmla="*/ 0 60000 65536"/>
              <a:gd name="T9" fmla="*/ 0 w 1241"/>
              <a:gd name="T10" fmla="*/ 0 h 1769"/>
              <a:gd name="T11" fmla="*/ 1241 w 1241"/>
              <a:gd name="T12" fmla="*/ 1769 h 17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1" h="1769">
                <a:moveTo>
                  <a:pt x="0" y="1768"/>
                </a:moveTo>
                <a:lnTo>
                  <a:pt x="1240" y="1768"/>
                </a:lnTo>
                <a:lnTo>
                  <a:pt x="124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5653" name="Group 55"/>
          <p:cNvGrpSpPr>
            <a:grpSpLocks/>
          </p:cNvGrpSpPr>
          <p:nvPr/>
        </p:nvGrpSpPr>
        <p:grpSpPr bwMode="auto">
          <a:xfrm>
            <a:off x="4076700" y="5457825"/>
            <a:ext cx="65088" cy="230188"/>
            <a:chOff x="2568" y="3056"/>
            <a:chExt cx="41" cy="129"/>
          </a:xfrm>
        </p:grpSpPr>
        <p:sp>
          <p:nvSpPr>
            <p:cNvPr id="25677" name="Freeform 56"/>
            <p:cNvSpPr>
              <a:spLocks/>
            </p:cNvSpPr>
            <p:nvPr/>
          </p:nvSpPr>
          <p:spPr bwMode="auto">
            <a:xfrm>
              <a:off x="2568" y="3096"/>
              <a:ext cx="41" cy="89"/>
            </a:xfrm>
            <a:custGeom>
              <a:avLst/>
              <a:gdLst>
                <a:gd name="T0" fmla="*/ 20 w 41"/>
                <a:gd name="T1" fmla="*/ 88 h 89"/>
                <a:gd name="T2" fmla="*/ 0 w 41"/>
                <a:gd name="T3" fmla="*/ 0 h 89"/>
                <a:gd name="T4" fmla="*/ 20 w 41"/>
                <a:gd name="T5" fmla="*/ 0 h 89"/>
                <a:gd name="T6" fmla="*/ 40 w 41"/>
                <a:gd name="T7" fmla="*/ 0 h 89"/>
                <a:gd name="T8" fmla="*/ 20 w 41"/>
                <a:gd name="T9" fmla="*/ 88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89"/>
                <a:gd name="T17" fmla="*/ 41 w 41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89">
                  <a:moveTo>
                    <a:pt x="20" y="88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40" y="0"/>
                  </a:lnTo>
                  <a:lnTo>
                    <a:pt x="20" y="88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8" name="Line 57"/>
            <p:cNvSpPr>
              <a:spLocks noChangeShapeType="1"/>
            </p:cNvSpPr>
            <p:nvPr/>
          </p:nvSpPr>
          <p:spPr bwMode="auto">
            <a:xfrm>
              <a:off x="2596" y="3056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54" name="Line 58"/>
          <p:cNvSpPr>
            <a:spLocks noChangeShapeType="1"/>
          </p:cNvSpPr>
          <p:nvPr/>
        </p:nvSpPr>
        <p:spPr bwMode="auto">
          <a:xfrm flipV="1">
            <a:off x="4121150" y="5443538"/>
            <a:ext cx="0" cy="128587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5" name="Rectangle 59"/>
          <p:cNvSpPr>
            <a:spLocks noChangeArrowheads="1"/>
          </p:cNvSpPr>
          <p:nvPr/>
        </p:nvSpPr>
        <p:spPr bwMode="auto">
          <a:xfrm>
            <a:off x="6246813" y="4203700"/>
            <a:ext cx="1663700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1800" b="1">
                <a:latin typeface="Verdana" pitchFamily="34" charset="0"/>
              </a:rPr>
              <a:t>loop &lt; 20 X</a:t>
            </a:r>
          </a:p>
        </p:txBody>
      </p:sp>
      <p:sp>
        <p:nvSpPr>
          <p:cNvPr id="25656" name="Freeform 60"/>
          <p:cNvSpPr>
            <a:spLocks/>
          </p:cNvSpPr>
          <p:nvPr/>
        </p:nvSpPr>
        <p:spPr bwMode="auto">
          <a:xfrm>
            <a:off x="4267200" y="2643188"/>
            <a:ext cx="344488" cy="201612"/>
          </a:xfrm>
          <a:custGeom>
            <a:avLst/>
            <a:gdLst>
              <a:gd name="T0" fmla="*/ 0 w 217"/>
              <a:gd name="T1" fmla="*/ 0 h 113"/>
              <a:gd name="T2" fmla="*/ 262096656 w 217"/>
              <a:gd name="T3" fmla="*/ 356528535 h 113"/>
              <a:gd name="T4" fmla="*/ 544354585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57" name="Freeform 61"/>
          <p:cNvSpPr>
            <a:spLocks/>
          </p:cNvSpPr>
          <p:nvPr/>
        </p:nvSpPr>
        <p:spPr bwMode="auto">
          <a:xfrm>
            <a:off x="4267200" y="2643188"/>
            <a:ext cx="344488" cy="201612"/>
          </a:xfrm>
          <a:custGeom>
            <a:avLst/>
            <a:gdLst>
              <a:gd name="T0" fmla="*/ 0 w 217"/>
              <a:gd name="T1" fmla="*/ 0 h 113"/>
              <a:gd name="T2" fmla="*/ 262096656 w 217"/>
              <a:gd name="T3" fmla="*/ 356528535 h 113"/>
              <a:gd name="T4" fmla="*/ 544354585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58" name="Freeform 62"/>
          <p:cNvSpPr>
            <a:spLocks/>
          </p:cNvSpPr>
          <p:nvPr/>
        </p:nvSpPr>
        <p:spPr bwMode="auto">
          <a:xfrm>
            <a:off x="3378200" y="3028950"/>
            <a:ext cx="344488" cy="201613"/>
          </a:xfrm>
          <a:custGeom>
            <a:avLst/>
            <a:gdLst>
              <a:gd name="T0" fmla="*/ 0 w 217"/>
              <a:gd name="T1" fmla="*/ 0 h 113"/>
              <a:gd name="T2" fmla="*/ 262096656 w 217"/>
              <a:gd name="T3" fmla="*/ 356532088 h 113"/>
              <a:gd name="T4" fmla="*/ 544354585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59" name="Freeform 63"/>
          <p:cNvSpPr>
            <a:spLocks/>
          </p:cNvSpPr>
          <p:nvPr/>
        </p:nvSpPr>
        <p:spPr bwMode="auto">
          <a:xfrm>
            <a:off x="3378200" y="3028950"/>
            <a:ext cx="344488" cy="201613"/>
          </a:xfrm>
          <a:custGeom>
            <a:avLst/>
            <a:gdLst>
              <a:gd name="T0" fmla="*/ 0 w 217"/>
              <a:gd name="T1" fmla="*/ 0 h 113"/>
              <a:gd name="T2" fmla="*/ 262096656 w 217"/>
              <a:gd name="T3" fmla="*/ 356532088 h 113"/>
              <a:gd name="T4" fmla="*/ 544354585 w 217"/>
              <a:gd name="T5" fmla="*/ 0 h 113"/>
              <a:gd name="T6" fmla="*/ 0 60000 65536"/>
              <a:gd name="T7" fmla="*/ 0 60000 65536"/>
              <a:gd name="T8" fmla="*/ 0 60000 65536"/>
              <a:gd name="T9" fmla="*/ 0 w 217"/>
              <a:gd name="T10" fmla="*/ 0 h 113"/>
              <a:gd name="T11" fmla="*/ 217 w 217"/>
              <a:gd name="T12" fmla="*/ 113 h 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13">
                <a:moveTo>
                  <a:pt x="0" y="0"/>
                </a:moveTo>
                <a:lnTo>
                  <a:pt x="104" y="112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60" name="Freeform 64"/>
          <p:cNvSpPr>
            <a:spLocks/>
          </p:cNvSpPr>
          <p:nvPr/>
        </p:nvSpPr>
        <p:spPr bwMode="auto">
          <a:xfrm>
            <a:off x="2603500" y="3457575"/>
            <a:ext cx="344488" cy="187325"/>
          </a:xfrm>
          <a:custGeom>
            <a:avLst/>
            <a:gdLst>
              <a:gd name="T0" fmla="*/ 0 w 217"/>
              <a:gd name="T1" fmla="*/ 0 h 105"/>
              <a:gd name="T2" fmla="*/ 282257930 w 217"/>
              <a:gd name="T3" fmla="*/ 331013995 h 105"/>
              <a:gd name="T4" fmla="*/ 544354585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12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61" name="Freeform 65"/>
          <p:cNvSpPr>
            <a:spLocks/>
          </p:cNvSpPr>
          <p:nvPr/>
        </p:nvSpPr>
        <p:spPr bwMode="auto">
          <a:xfrm>
            <a:off x="2603500" y="3457575"/>
            <a:ext cx="344488" cy="187325"/>
          </a:xfrm>
          <a:custGeom>
            <a:avLst/>
            <a:gdLst>
              <a:gd name="T0" fmla="*/ 0 w 217"/>
              <a:gd name="T1" fmla="*/ 0 h 105"/>
              <a:gd name="T2" fmla="*/ 282257930 w 217"/>
              <a:gd name="T3" fmla="*/ 331013995 h 105"/>
              <a:gd name="T4" fmla="*/ 544354585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12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62" name="Freeform 66"/>
          <p:cNvSpPr>
            <a:spLocks/>
          </p:cNvSpPr>
          <p:nvPr/>
        </p:nvSpPr>
        <p:spPr bwMode="auto">
          <a:xfrm>
            <a:off x="4152900" y="3457575"/>
            <a:ext cx="344488" cy="187325"/>
          </a:xfrm>
          <a:custGeom>
            <a:avLst/>
            <a:gdLst>
              <a:gd name="T0" fmla="*/ 0 w 217"/>
              <a:gd name="T1" fmla="*/ 0 h 105"/>
              <a:gd name="T2" fmla="*/ 262096656 w 217"/>
              <a:gd name="T3" fmla="*/ 331013995 h 105"/>
              <a:gd name="T4" fmla="*/ 544354585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63" name="Freeform 67"/>
          <p:cNvSpPr>
            <a:spLocks/>
          </p:cNvSpPr>
          <p:nvPr/>
        </p:nvSpPr>
        <p:spPr bwMode="auto">
          <a:xfrm>
            <a:off x="4152900" y="3457575"/>
            <a:ext cx="344488" cy="187325"/>
          </a:xfrm>
          <a:custGeom>
            <a:avLst/>
            <a:gdLst>
              <a:gd name="T0" fmla="*/ 0 w 217"/>
              <a:gd name="T1" fmla="*/ 0 h 105"/>
              <a:gd name="T2" fmla="*/ 262096656 w 217"/>
              <a:gd name="T3" fmla="*/ 331013995 h 105"/>
              <a:gd name="T4" fmla="*/ 544354585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64" name="Freeform 68"/>
          <p:cNvSpPr>
            <a:spLocks/>
          </p:cNvSpPr>
          <p:nvPr/>
        </p:nvSpPr>
        <p:spPr bwMode="auto">
          <a:xfrm>
            <a:off x="3949700" y="5257800"/>
            <a:ext cx="344488" cy="187325"/>
          </a:xfrm>
          <a:custGeom>
            <a:avLst/>
            <a:gdLst>
              <a:gd name="T0" fmla="*/ 0 w 217"/>
              <a:gd name="T1" fmla="*/ 0 h 105"/>
              <a:gd name="T2" fmla="*/ 262096656 w 217"/>
              <a:gd name="T3" fmla="*/ 331013995 h 105"/>
              <a:gd name="T4" fmla="*/ 544354585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65" name="Freeform 69"/>
          <p:cNvSpPr>
            <a:spLocks/>
          </p:cNvSpPr>
          <p:nvPr/>
        </p:nvSpPr>
        <p:spPr bwMode="auto">
          <a:xfrm>
            <a:off x="3949700" y="5257800"/>
            <a:ext cx="344488" cy="187325"/>
          </a:xfrm>
          <a:custGeom>
            <a:avLst/>
            <a:gdLst>
              <a:gd name="T0" fmla="*/ 0 w 217"/>
              <a:gd name="T1" fmla="*/ 0 h 105"/>
              <a:gd name="T2" fmla="*/ 262096656 w 217"/>
              <a:gd name="T3" fmla="*/ 331013995 h 105"/>
              <a:gd name="T4" fmla="*/ 544354585 w 217"/>
              <a:gd name="T5" fmla="*/ 0 h 105"/>
              <a:gd name="T6" fmla="*/ 0 60000 65536"/>
              <a:gd name="T7" fmla="*/ 0 60000 65536"/>
              <a:gd name="T8" fmla="*/ 0 60000 65536"/>
              <a:gd name="T9" fmla="*/ 0 w 217"/>
              <a:gd name="T10" fmla="*/ 0 h 105"/>
              <a:gd name="T11" fmla="*/ 217 w 217"/>
              <a:gd name="T12" fmla="*/ 105 h 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" h="105">
                <a:moveTo>
                  <a:pt x="0" y="0"/>
                </a:moveTo>
                <a:lnTo>
                  <a:pt x="104" y="104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66" name="Line 70"/>
          <p:cNvSpPr>
            <a:spLocks noChangeShapeType="1"/>
          </p:cNvSpPr>
          <p:nvPr/>
        </p:nvSpPr>
        <p:spPr bwMode="auto">
          <a:xfrm>
            <a:off x="4508500" y="3465513"/>
            <a:ext cx="114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7" name="AutoShape 71"/>
          <p:cNvSpPr>
            <a:spLocks noChangeArrowheads="1"/>
          </p:cNvSpPr>
          <p:nvPr/>
        </p:nvSpPr>
        <p:spPr bwMode="auto">
          <a:xfrm>
            <a:off x="4216400" y="2414588"/>
            <a:ext cx="419100" cy="428625"/>
          </a:xfrm>
          <a:prstGeom prst="diamond">
            <a:avLst/>
          </a:prstGeom>
          <a:solidFill>
            <a:schemeClr val="tx2"/>
          </a:solidFill>
          <a:ln w="254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8" name="AutoShape 72"/>
          <p:cNvSpPr>
            <a:spLocks noChangeArrowheads="1"/>
          </p:cNvSpPr>
          <p:nvPr/>
        </p:nvSpPr>
        <p:spPr bwMode="auto">
          <a:xfrm>
            <a:off x="3327400" y="2814638"/>
            <a:ext cx="419100" cy="428625"/>
          </a:xfrm>
          <a:prstGeom prst="diamond">
            <a:avLst/>
          </a:prstGeom>
          <a:solidFill>
            <a:schemeClr val="tx2"/>
          </a:solidFill>
          <a:ln w="254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9" name="AutoShape 73"/>
          <p:cNvSpPr>
            <a:spLocks noChangeArrowheads="1"/>
          </p:cNvSpPr>
          <p:nvPr/>
        </p:nvSpPr>
        <p:spPr bwMode="auto">
          <a:xfrm>
            <a:off x="2552700" y="3228975"/>
            <a:ext cx="419100" cy="428625"/>
          </a:xfrm>
          <a:prstGeom prst="diamond">
            <a:avLst/>
          </a:prstGeom>
          <a:solidFill>
            <a:schemeClr val="tx2"/>
          </a:solidFill>
          <a:ln w="254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0" name="AutoShape 74"/>
          <p:cNvSpPr>
            <a:spLocks noChangeArrowheads="1"/>
          </p:cNvSpPr>
          <p:nvPr/>
        </p:nvSpPr>
        <p:spPr bwMode="auto">
          <a:xfrm>
            <a:off x="4102100" y="3228975"/>
            <a:ext cx="419100" cy="428625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1" name="AutoShape 75"/>
          <p:cNvSpPr>
            <a:spLocks noChangeArrowheads="1"/>
          </p:cNvSpPr>
          <p:nvPr/>
        </p:nvSpPr>
        <p:spPr bwMode="auto">
          <a:xfrm>
            <a:off x="3886200" y="5029200"/>
            <a:ext cx="419100" cy="428625"/>
          </a:xfrm>
          <a:prstGeom prst="diamond">
            <a:avLst/>
          </a:prstGeom>
          <a:solidFill>
            <a:schemeClr val="tx2"/>
          </a:solidFill>
          <a:ln w="254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2" name="Line 76"/>
          <p:cNvSpPr>
            <a:spLocks noChangeShapeType="1"/>
          </p:cNvSpPr>
          <p:nvPr/>
        </p:nvSpPr>
        <p:spPr bwMode="auto">
          <a:xfrm>
            <a:off x="2374900" y="4329113"/>
            <a:ext cx="304800" cy="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3" name="Line 77"/>
          <p:cNvSpPr>
            <a:spLocks noChangeShapeType="1"/>
          </p:cNvSpPr>
          <p:nvPr/>
        </p:nvSpPr>
        <p:spPr bwMode="auto">
          <a:xfrm>
            <a:off x="2768600" y="4329113"/>
            <a:ext cx="33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4" name="Rectangle 78"/>
          <p:cNvSpPr>
            <a:spLocks noChangeArrowheads="1"/>
          </p:cNvSpPr>
          <p:nvPr/>
        </p:nvSpPr>
        <p:spPr bwMode="auto">
          <a:xfrm>
            <a:off x="1143000" y="1905000"/>
            <a:ext cx="2517775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b="1">
                <a:solidFill>
                  <a:srgbClr val="FF9900"/>
                </a:solidFill>
                <a:latin typeface="Verdana" pitchFamily="34" charset="0"/>
              </a:rPr>
              <a:t>Selected path</a:t>
            </a:r>
          </a:p>
        </p:txBody>
      </p:sp>
      <p:sp>
        <p:nvSpPr>
          <p:cNvPr id="25675" name="Line 79"/>
          <p:cNvSpPr>
            <a:spLocks noChangeShapeType="1"/>
          </p:cNvSpPr>
          <p:nvPr/>
        </p:nvSpPr>
        <p:spPr bwMode="auto">
          <a:xfrm>
            <a:off x="2452688" y="2347913"/>
            <a:ext cx="568325" cy="5842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6" name="Rectangle 80"/>
          <p:cNvSpPr>
            <a:spLocks noChangeArrowheads="1"/>
          </p:cNvSpPr>
          <p:nvPr/>
        </p:nvSpPr>
        <p:spPr bwMode="auto">
          <a:xfrm>
            <a:off x="3492500" y="6172200"/>
            <a:ext cx="565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900">
                <a:solidFill>
                  <a:srgbClr val="000066"/>
                </a:solidFill>
                <a:latin typeface="Arial" charset="0"/>
              </a:rPr>
              <a:t>[Adapted from </a:t>
            </a:r>
            <a:r>
              <a:rPr lang="en-US" sz="900" i="1">
                <a:solidFill>
                  <a:srgbClr val="000066"/>
                </a:solidFill>
                <a:latin typeface="Arial" charset="0"/>
              </a:rPr>
              <a:t>Software Engineering A Practitioner’s Approach 5</a:t>
            </a:r>
            <a:r>
              <a:rPr lang="en-US" sz="900" i="1" baseline="30000">
                <a:solidFill>
                  <a:srgbClr val="000066"/>
                </a:solidFill>
                <a:latin typeface="Arial" charset="0"/>
              </a:rPr>
              <a:t>th</a:t>
            </a:r>
            <a:r>
              <a:rPr lang="en-US" sz="900" i="1">
                <a:solidFill>
                  <a:srgbClr val="000066"/>
                </a:solidFill>
                <a:latin typeface="Arial" charset="0"/>
              </a:rPr>
              <a:t> Edition</a:t>
            </a:r>
            <a:r>
              <a:rPr lang="en-US" sz="900">
                <a:solidFill>
                  <a:srgbClr val="000066"/>
                </a:solidFill>
                <a:latin typeface="Arial" charset="0"/>
              </a:rPr>
              <a:t>, by Pressman, McGraw-Hill, 2000]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69900"/>
            <a:ext cx="8915400" cy="288925"/>
          </a:xfrm>
          <a:noFill/>
        </p:spPr>
        <p:txBody>
          <a:bodyPr lIns="90487" tIns="44450" rIns="90487" bIns="44450"/>
          <a:lstStyle/>
          <a:p>
            <a:r>
              <a:rPr lang="en-US" smtClean="0">
                <a:solidFill>
                  <a:schemeClr val="tx1"/>
                </a:solidFill>
              </a:rPr>
              <a:t>Who Tests the Software?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624013" y="3584575"/>
            <a:ext cx="1879600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b="1" i="1">
                <a:latin typeface="Verdana" pitchFamily="34" charset="0"/>
              </a:rPr>
              <a:t>developer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710113" y="3598863"/>
            <a:ext cx="3443287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b="1" i="1">
                <a:latin typeface="Verdana" pitchFamily="34" charset="0"/>
              </a:rPr>
              <a:t>independent tester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090613" y="4189413"/>
            <a:ext cx="3379787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1800" b="1">
                <a:latin typeface="Verdana" pitchFamily="34" charset="0"/>
              </a:rPr>
              <a:t>Understands the system </a:t>
            </a:r>
          </a:p>
          <a:p>
            <a:endParaRPr lang="en-US" sz="1800" b="1">
              <a:latin typeface="Verdana" pitchFamily="34" charset="0"/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506413" y="4603750"/>
            <a:ext cx="1809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endParaRPr lang="en-US" sz="1800" b="1">
              <a:latin typeface="Verdana" pitchFamily="34" charset="0"/>
            </a:endParaRPr>
          </a:p>
          <a:p>
            <a:endParaRPr lang="en-US" sz="1800" b="1">
              <a:latin typeface="Verdana" pitchFamily="34" charset="0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1103313" y="4575175"/>
            <a:ext cx="2957512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1800" b="1">
                <a:latin typeface="Verdana" pitchFamily="34" charset="0"/>
              </a:rPr>
              <a:t>but, will test "gently"</a:t>
            </a:r>
          </a:p>
          <a:p>
            <a:endParaRPr lang="en-US" sz="1800" b="1">
              <a:latin typeface="Verdana" pitchFamily="34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506413" y="5318125"/>
            <a:ext cx="1809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endParaRPr lang="en-US" sz="1800" b="1">
              <a:latin typeface="Verdana" pitchFamily="34" charset="0"/>
            </a:endParaRPr>
          </a:p>
          <a:p>
            <a:endParaRPr lang="en-US" sz="1800" b="1">
              <a:latin typeface="Verdana" pitchFamily="34" charset="0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103313" y="4932363"/>
            <a:ext cx="3694112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1800" b="1">
                <a:latin typeface="Verdana" pitchFamily="34" charset="0"/>
              </a:rPr>
              <a:t>and, is driven by "delivery"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773613" y="4246563"/>
            <a:ext cx="3930650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1800" b="1">
                <a:latin typeface="Verdana" pitchFamily="34" charset="0"/>
              </a:rPr>
              <a:t>Must learn about the system,</a:t>
            </a:r>
          </a:p>
          <a:p>
            <a:endParaRPr lang="en-US" sz="1800" b="1">
              <a:latin typeface="Verdana" pitchFamily="34" charset="0"/>
            </a:endParaRP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4773613" y="4603750"/>
            <a:ext cx="1809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endParaRPr lang="en-US" sz="1800" b="1">
              <a:latin typeface="Verdana" pitchFamily="34" charset="0"/>
            </a:endParaRPr>
          </a:p>
          <a:p>
            <a:endParaRPr lang="en-US" sz="1800" b="1">
              <a:latin typeface="Verdana" pitchFamily="34" charset="0"/>
            </a:endParaRP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4786313" y="4575175"/>
            <a:ext cx="37369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1800" b="1">
                <a:latin typeface="Verdana" pitchFamily="34" charset="0"/>
              </a:rPr>
              <a:t>but, will attempt to break it</a:t>
            </a:r>
          </a:p>
          <a:p>
            <a:endParaRPr lang="en-US" sz="1800" b="1">
              <a:latin typeface="Verdana" pitchFamily="34" charset="0"/>
            </a:endParaRP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4443413" y="5318125"/>
            <a:ext cx="1809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endParaRPr lang="en-US" sz="1800" b="1">
              <a:latin typeface="Verdana" pitchFamily="34" charset="0"/>
            </a:endParaRPr>
          </a:p>
          <a:p>
            <a:endParaRPr lang="en-US" sz="1800" b="1">
              <a:latin typeface="Verdana" pitchFamily="34" charset="0"/>
            </a:endParaRP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4799013" y="4918075"/>
            <a:ext cx="3276600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1800" b="1">
                <a:latin typeface="Verdana" pitchFamily="34" charset="0"/>
              </a:rPr>
              <a:t>and, is driven by quality</a:t>
            </a:r>
          </a:p>
        </p:txBody>
      </p:sp>
      <p:pic>
        <p:nvPicPr>
          <p:cNvPr id="26639" name="Picture 1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4138" y="1327150"/>
            <a:ext cx="2120900" cy="223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6640" name="Picture 1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2888" y="1454150"/>
            <a:ext cx="2019300" cy="2097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6641" name="Rectangle 18"/>
          <p:cNvSpPr>
            <a:spLocks noChangeArrowheads="1"/>
          </p:cNvSpPr>
          <p:nvPr/>
        </p:nvSpPr>
        <p:spPr bwMode="auto">
          <a:xfrm>
            <a:off x="3492500" y="6172200"/>
            <a:ext cx="565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900">
                <a:solidFill>
                  <a:srgbClr val="000066"/>
                </a:solidFill>
                <a:latin typeface="Arial" charset="0"/>
              </a:rPr>
              <a:t>[Adapted from </a:t>
            </a:r>
            <a:r>
              <a:rPr lang="en-US" sz="900" i="1">
                <a:solidFill>
                  <a:srgbClr val="000066"/>
                </a:solidFill>
                <a:latin typeface="Arial" charset="0"/>
              </a:rPr>
              <a:t>Software Engineering A Practitioner’s Approach 5</a:t>
            </a:r>
            <a:r>
              <a:rPr lang="en-US" sz="900" i="1" baseline="30000">
                <a:solidFill>
                  <a:srgbClr val="000066"/>
                </a:solidFill>
                <a:latin typeface="Arial" charset="0"/>
              </a:rPr>
              <a:t>th</a:t>
            </a:r>
            <a:r>
              <a:rPr lang="en-US" sz="900" i="1">
                <a:solidFill>
                  <a:srgbClr val="000066"/>
                </a:solidFill>
                <a:latin typeface="Arial" charset="0"/>
              </a:rPr>
              <a:t> Edition</a:t>
            </a:r>
            <a:r>
              <a:rPr lang="en-US" sz="900">
                <a:solidFill>
                  <a:srgbClr val="000066"/>
                </a:solidFill>
                <a:latin typeface="Arial" charset="0"/>
              </a:rPr>
              <a:t>, by Pressman, McGraw-Hill, 2000]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Testability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Software should be designed to be readily tested.</a:t>
            </a:r>
          </a:p>
          <a:p>
            <a:r>
              <a:rPr lang="en-US" smtClean="0"/>
              <a:t>Software testability refers to a measure of how easily a program can be tested.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28788" y="471488"/>
            <a:ext cx="5999162" cy="60007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Elements of Testability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077200" cy="5059363"/>
          </a:xfrm>
          <a:noFill/>
        </p:spPr>
        <p:txBody>
          <a:bodyPr lIns="90487" tIns="44450" rIns="90487" bIns="44450"/>
          <a:lstStyle/>
          <a:p>
            <a:r>
              <a:rPr lang="en-US" sz="2400" b="1" smtClean="0"/>
              <a:t>Operability</a:t>
            </a:r>
            <a:r>
              <a:rPr lang="en-US" sz="2400" smtClean="0"/>
              <a:t>—it operates cleanly</a:t>
            </a:r>
          </a:p>
          <a:p>
            <a:r>
              <a:rPr lang="en-US" sz="2400" b="1" smtClean="0"/>
              <a:t>Observability</a:t>
            </a:r>
            <a:r>
              <a:rPr lang="en-US" sz="2400" smtClean="0"/>
              <a:t>—the results of each test case are readily observed</a:t>
            </a:r>
          </a:p>
          <a:p>
            <a:r>
              <a:rPr lang="en-US" sz="2400" b="1" smtClean="0"/>
              <a:t>Controlability</a:t>
            </a:r>
            <a:r>
              <a:rPr lang="en-US" sz="2400" smtClean="0"/>
              <a:t>—the degree to which testing can be automated and optimized</a:t>
            </a:r>
          </a:p>
          <a:p>
            <a:r>
              <a:rPr lang="en-US" sz="2400" b="1" smtClean="0"/>
              <a:t>Decomposability</a:t>
            </a:r>
            <a:r>
              <a:rPr lang="en-US" sz="2400" smtClean="0"/>
              <a:t>—testing can be targeted</a:t>
            </a:r>
          </a:p>
          <a:p>
            <a:r>
              <a:rPr lang="en-US" sz="2400" b="1" smtClean="0"/>
              <a:t>Simplicity</a:t>
            </a:r>
            <a:r>
              <a:rPr lang="en-US" sz="2400" smtClean="0"/>
              <a:t>—reduce complex architecture and logic to simplify tests</a:t>
            </a:r>
          </a:p>
          <a:p>
            <a:r>
              <a:rPr lang="en-US" sz="2400" b="1" smtClean="0"/>
              <a:t>Stability</a:t>
            </a:r>
            <a:r>
              <a:rPr lang="en-US" sz="2400" smtClean="0"/>
              <a:t>—few changes are requested during testing</a:t>
            </a:r>
          </a:p>
          <a:p>
            <a:r>
              <a:rPr lang="en-US" sz="2400" b="1" smtClean="0"/>
              <a:t>Understandability</a:t>
            </a:r>
            <a:r>
              <a:rPr lang="en-US" sz="2400" smtClean="0"/>
              <a:t>—of the design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248400" y="6172200"/>
            <a:ext cx="26225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900">
                <a:solidFill>
                  <a:srgbClr val="000066"/>
                </a:solidFill>
                <a:latin typeface="Arial" charset="0"/>
              </a:rPr>
              <a:t>[Adapted from comments made by James Bach]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smtClean="0"/>
              <a:t>Approaches to Software Testing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We will apply different testing </a:t>
            </a:r>
            <a:r>
              <a:rPr lang="en-US" b="1" smtClean="0"/>
              <a:t>methods</a:t>
            </a:r>
            <a:r>
              <a:rPr lang="en-US" smtClean="0"/>
              <a:t> to tell us </a:t>
            </a:r>
            <a:r>
              <a:rPr lang="en-US" b="1" smtClean="0"/>
              <a:t>how</a:t>
            </a:r>
            <a:r>
              <a:rPr lang="en-US" smtClean="0"/>
              <a:t> to design test cases.</a:t>
            </a:r>
          </a:p>
          <a:p>
            <a:r>
              <a:rPr lang="en-US" smtClean="0"/>
              <a:t>We will apply different testing </a:t>
            </a:r>
            <a:r>
              <a:rPr lang="en-US" b="1" smtClean="0"/>
              <a:t>strategies</a:t>
            </a:r>
            <a:r>
              <a:rPr lang="en-US" smtClean="0"/>
              <a:t> to tell us </a:t>
            </a:r>
            <a:r>
              <a:rPr lang="en-US" b="1" smtClean="0"/>
              <a:t>when</a:t>
            </a:r>
            <a:r>
              <a:rPr lang="en-US" smtClean="0"/>
              <a:t> and in what </a:t>
            </a:r>
            <a:r>
              <a:rPr lang="en-US" b="1" smtClean="0"/>
              <a:t>context</a:t>
            </a:r>
            <a:r>
              <a:rPr lang="en-US" smtClean="0"/>
              <a:t> to perform tests.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66838" y="400050"/>
            <a:ext cx="6442075" cy="600075"/>
          </a:xfrm>
          <a:noFill/>
        </p:spPr>
        <p:txBody>
          <a:bodyPr lIns="90487" tIns="44450" rIns="90487" bIns="44450"/>
          <a:lstStyle/>
          <a:p>
            <a:r>
              <a:rPr lang="en-US" smtClean="0"/>
              <a:t>Software Testing</a:t>
            </a:r>
          </a:p>
        </p:txBody>
      </p:sp>
      <p:sp>
        <p:nvSpPr>
          <p:cNvPr id="64515" name="Oval 3"/>
          <p:cNvSpPr>
            <a:spLocks noChangeArrowheads="1"/>
          </p:cNvSpPr>
          <p:nvPr/>
        </p:nvSpPr>
        <p:spPr bwMode="auto">
          <a:xfrm>
            <a:off x="1701800" y="4171950"/>
            <a:ext cx="5638800" cy="1028700"/>
          </a:xfrm>
          <a:prstGeom prst="ellipse">
            <a:avLst/>
          </a:prstGeom>
          <a:solidFill>
            <a:schemeClr val="accent1"/>
          </a:solidFill>
          <a:ln w="25400">
            <a:noFill/>
            <a:round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2260600" y="4057650"/>
            <a:ext cx="4559300" cy="642938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folHlink"/>
            </a:solidFill>
            <a:round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1511300" y="1914525"/>
            <a:ext cx="2224088" cy="2516188"/>
            <a:chOff x="952" y="1072"/>
            <a:chExt cx="1401" cy="1409"/>
          </a:xfrm>
        </p:grpSpPr>
        <p:sp>
          <p:nvSpPr>
            <p:cNvPr id="30735" name="Freeform 6"/>
            <p:cNvSpPr>
              <a:spLocks/>
            </p:cNvSpPr>
            <p:nvPr/>
          </p:nvSpPr>
          <p:spPr bwMode="auto">
            <a:xfrm>
              <a:off x="960" y="1072"/>
              <a:ext cx="1297" cy="537"/>
            </a:xfrm>
            <a:custGeom>
              <a:avLst/>
              <a:gdLst>
                <a:gd name="T0" fmla="*/ 1296 w 1297"/>
                <a:gd name="T1" fmla="*/ 0 h 537"/>
                <a:gd name="T2" fmla="*/ 384 w 1297"/>
                <a:gd name="T3" fmla="*/ 0 h 537"/>
                <a:gd name="T4" fmla="*/ 0 w 1297"/>
                <a:gd name="T5" fmla="*/ 536 h 537"/>
                <a:gd name="T6" fmla="*/ 936 w 1297"/>
                <a:gd name="T7" fmla="*/ 536 h 537"/>
                <a:gd name="T8" fmla="*/ 1296 w 1297"/>
                <a:gd name="T9" fmla="*/ 0 h 5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7"/>
                <a:gd name="T16" fmla="*/ 0 h 537"/>
                <a:gd name="T17" fmla="*/ 1297 w 1297"/>
                <a:gd name="T18" fmla="*/ 537 h 5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7" h="537">
                  <a:moveTo>
                    <a:pt x="1296" y="0"/>
                  </a:moveTo>
                  <a:lnTo>
                    <a:pt x="384" y="0"/>
                  </a:lnTo>
                  <a:lnTo>
                    <a:pt x="0" y="536"/>
                  </a:lnTo>
                  <a:lnTo>
                    <a:pt x="936" y="536"/>
                  </a:lnTo>
                  <a:lnTo>
                    <a:pt x="1296" y="0"/>
                  </a:lnTo>
                </a:path>
              </a:pathLst>
            </a:custGeom>
            <a:solidFill>
              <a:schemeClr val="accent1"/>
            </a:solidFill>
            <a:ln w="254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6" name="Freeform 7"/>
            <p:cNvSpPr>
              <a:spLocks/>
            </p:cNvSpPr>
            <p:nvPr/>
          </p:nvSpPr>
          <p:spPr bwMode="auto">
            <a:xfrm>
              <a:off x="952" y="1592"/>
              <a:ext cx="1401" cy="889"/>
            </a:xfrm>
            <a:custGeom>
              <a:avLst/>
              <a:gdLst>
                <a:gd name="T0" fmla="*/ 0 w 1401"/>
                <a:gd name="T1" fmla="*/ 8 h 889"/>
                <a:gd name="T2" fmla="*/ 1400 w 1401"/>
                <a:gd name="T3" fmla="*/ 888 h 889"/>
                <a:gd name="T4" fmla="*/ 928 w 1401"/>
                <a:gd name="T5" fmla="*/ 0 h 889"/>
                <a:gd name="T6" fmla="*/ 0 w 1401"/>
                <a:gd name="T7" fmla="*/ 8 h 8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1"/>
                <a:gd name="T13" fmla="*/ 0 h 889"/>
                <a:gd name="T14" fmla="*/ 1401 w 1401"/>
                <a:gd name="T15" fmla="*/ 889 h 8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1" h="889">
                  <a:moveTo>
                    <a:pt x="0" y="8"/>
                  </a:moveTo>
                  <a:lnTo>
                    <a:pt x="1400" y="888"/>
                  </a:lnTo>
                  <a:lnTo>
                    <a:pt x="928" y="0"/>
                  </a:lnTo>
                  <a:lnTo>
                    <a:pt x="0" y="8"/>
                  </a:lnTo>
                </a:path>
              </a:pathLst>
            </a:custGeom>
            <a:solidFill>
              <a:schemeClr val="tx2"/>
            </a:solidFill>
            <a:ln w="254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7" name="Freeform 8"/>
            <p:cNvSpPr>
              <a:spLocks/>
            </p:cNvSpPr>
            <p:nvPr/>
          </p:nvSpPr>
          <p:spPr bwMode="auto">
            <a:xfrm>
              <a:off x="1880" y="1072"/>
              <a:ext cx="465" cy="1409"/>
            </a:xfrm>
            <a:custGeom>
              <a:avLst/>
              <a:gdLst>
                <a:gd name="T0" fmla="*/ 464 w 465"/>
                <a:gd name="T1" fmla="*/ 1408 h 1409"/>
                <a:gd name="T2" fmla="*/ 0 w 465"/>
                <a:gd name="T3" fmla="*/ 528 h 1409"/>
                <a:gd name="T4" fmla="*/ 360 w 465"/>
                <a:gd name="T5" fmla="*/ 0 h 1409"/>
                <a:gd name="T6" fmla="*/ 464 w 465"/>
                <a:gd name="T7" fmla="*/ 1408 h 14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5"/>
                <a:gd name="T13" fmla="*/ 0 h 1409"/>
                <a:gd name="T14" fmla="*/ 465 w 465"/>
                <a:gd name="T15" fmla="*/ 1409 h 14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5" h="1409">
                  <a:moveTo>
                    <a:pt x="464" y="1408"/>
                  </a:moveTo>
                  <a:lnTo>
                    <a:pt x="0" y="528"/>
                  </a:lnTo>
                  <a:lnTo>
                    <a:pt x="360" y="0"/>
                  </a:lnTo>
                  <a:lnTo>
                    <a:pt x="464" y="1408"/>
                  </a:lnTo>
                </a:path>
              </a:pathLst>
            </a:custGeom>
            <a:solidFill>
              <a:schemeClr val="accent1"/>
            </a:solidFill>
            <a:ln w="254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26" name="Group 9"/>
          <p:cNvGrpSpPr>
            <a:grpSpLocks/>
          </p:cNvGrpSpPr>
          <p:nvPr/>
        </p:nvGrpSpPr>
        <p:grpSpPr bwMode="auto">
          <a:xfrm>
            <a:off x="5219700" y="1885950"/>
            <a:ext cx="2224088" cy="2516188"/>
            <a:chOff x="3288" y="1056"/>
            <a:chExt cx="1401" cy="1409"/>
          </a:xfrm>
        </p:grpSpPr>
        <p:sp>
          <p:nvSpPr>
            <p:cNvPr id="30732" name="Freeform 10"/>
            <p:cNvSpPr>
              <a:spLocks/>
            </p:cNvSpPr>
            <p:nvPr/>
          </p:nvSpPr>
          <p:spPr bwMode="auto">
            <a:xfrm>
              <a:off x="3384" y="1056"/>
              <a:ext cx="1297" cy="537"/>
            </a:xfrm>
            <a:custGeom>
              <a:avLst/>
              <a:gdLst>
                <a:gd name="T0" fmla="*/ 0 w 1297"/>
                <a:gd name="T1" fmla="*/ 0 h 537"/>
                <a:gd name="T2" fmla="*/ 912 w 1297"/>
                <a:gd name="T3" fmla="*/ 0 h 537"/>
                <a:gd name="T4" fmla="*/ 1296 w 1297"/>
                <a:gd name="T5" fmla="*/ 536 h 537"/>
                <a:gd name="T6" fmla="*/ 360 w 1297"/>
                <a:gd name="T7" fmla="*/ 536 h 537"/>
                <a:gd name="T8" fmla="*/ 0 w 1297"/>
                <a:gd name="T9" fmla="*/ 0 h 5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7"/>
                <a:gd name="T16" fmla="*/ 0 h 537"/>
                <a:gd name="T17" fmla="*/ 1297 w 1297"/>
                <a:gd name="T18" fmla="*/ 537 h 5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7" h="537">
                  <a:moveTo>
                    <a:pt x="0" y="0"/>
                  </a:moveTo>
                  <a:lnTo>
                    <a:pt x="912" y="0"/>
                  </a:lnTo>
                  <a:lnTo>
                    <a:pt x="1296" y="536"/>
                  </a:lnTo>
                  <a:lnTo>
                    <a:pt x="360" y="536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254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3" name="Freeform 11"/>
            <p:cNvSpPr>
              <a:spLocks/>
            </p:cNvSpPr>
            <p:nvPr/>
          </p:nvSpPr>
          <p:spPr bwMode="auto">
            <a:xfrm>
              <a:off x="3288" y="1576"/>
              <a:ext cx="1401" cy="889"/>
            </a:xfrm>
            <a:custGeom>
              <a:avLst/>
              <a:gdLst>
                <a:gd name="T0" fmla="*/ 1400 w 1401"/>
                <a:gd name="T1" fmla="*/ 8 h 889"/>
                <a:gd name="T2" fmla="*/ 0 w 1401"/>
                <a:gd name="T3" fmla="*/ 888 h 889"/>
                <a:gd name="T4" fmla="*/ 472 w 1401"/>
                <a:gd name="T5" fmla="*/ 0 h 889"/>
                <a:gd name="T6" fmla="*/ 1400 w 1401"/>
                <a:gd name="T7" fmla="*/ 8 h 8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1"/>
                <a:gd name="T13" fmla="*/ 0 h 889"/>
                <a:gd name="T14" fmla="*/ 1401 w 1401"/>
                <a:gd name="T15" fmla="*/ 889 h 8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1" h="889">
                  <a:moveTo>
                    <a:pt x="1400" y="8"/>
                  </a:moveTo>
                  <a:lnTo>
                    <a:pt x="0" y="888"/>
                  </a:lnTo>
                  <a:lnTo>
                    <a:pt x="472" y="0"/>
                  </a:lnTo>
                  <a:lnTo>
                    <a:pt x="1400" y="8"/>
                  </a:lnTo>
                </a:path>
              </a:pathLst>
            </a:custGeom>
            <a:solidFill>
              <a:schemeClr val="tx2"/>
            </a:solidFill>
            <a:ln w="254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Freeform 12"/>
            <p:cNvSpPr>
              <a:spLocks/>
            </p:cNvSpPr>
            <p:nvPr/>
          </p:nvSpPr>
          <p:spPr bwMode="auto">
            <a:xfrm>
              <a:off x="3296" y="1056"/>
              <a:ext cx="465" cy="1409"/>
            </a:xfrm>
            <a:custGeom>
              <a:avLst/>
              <a:gdLst>
                <a:gd name="T0" fmla="*/ 0 w 465"/>
                <a:gd name="T1" fmla="*/ 1408 h 1409"/>
                <a:gd name="T2" fmla="*/ 464 w 465"/>
                <a:gd name="T3" fmla="*/ 528 h 1409"/>
                <a:gd name="T4" fmla="*/ 104 w 465"/>
                <a:gd name="T5" fmla="*/ 0 h 1409"/>
                <a:gd name="T6" fmla="*/ 0 w 465"/>
                <a:gd name="T7" fmla="*/ 1408 h 14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5"/>
                <a:gd name="T13" fmla="*/ 0 h 1409"/>
                <a:gd name="T14" fmla="*/ 465 w 465"/>
                <a:gd name="T15" fmla="*/ 1409 h 14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5" h="1409">
                  <a:moveTo>
                    <a:pt x="0" y="1408"/>
                  </a:moveTo>
                  <a:lnTo>
                    <a:pt x="464" y="528"/>
                  </a:lnTo>
                  <a:lnTo>
                    <a:pt x="104" y="0"/>
                  </a:lnTo>
                  <a:lnTo>
                    <a:pt x="0" y="1408"/>
                  </a:lnTo>
                </a:path>
              </a:pathLst>
            </a:custGeom>
            <a:solidFill>
              <a:schemeClr val="accent1"/>
            </a:solidFill>
            <a:ln w="254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27" name="Rectangle 13"/>
          <p:cNvSpPr>
            <a:spLocks noChangeArrowheads="1"/>
          </p:cNvSpPr>
          <p:nvPr/>
        </p:nvSpPr>
        <p:spPr bwMode="auto">
          <a:xfrm>
            <a:off x="3948113" y="4189413"/>
            <a:ext cx="1038225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Verdana" pitchFamily="34" charset="0"/>
              </a:rPr>
              <a:t>Methods</a:t>
            </a:r>
            <a:endParaRPr lang="en-US" sz="1600">
              <a:solidFill>
                <a:srgbClr val="6E0043"/>
              </a:solidFill>
              <a:latin typeface="Verdana" pitchFamily="34" charset="0"/>
            </a:endParaRPr>
          </a:p>
        </p:txBody>
      </p:sp>
      <p:sp>
        <p:nvSpPr>
          <p:cNvPr id="30728" name="Rectangle 14"/>
          <p:cNvSpPr>
            <a:spLocks noChangeArrowheads="1"/>
          </p:cNvSpPr>
          <p:nvPr/>
        </p:nvSpPr>
        <p:spPr bwMode="auto">
          <a:xfrm>
            <a:off x="3897313" y="4789488"/>
            <a:ext cx="1219200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Verdana" pitchFamily="34" charset="0"/>
              </a:rPr>
              <a:t>Strategies</a:t>
            </a:r>
            <a:endParaRPr lang="en-US" sz="1600">
              <a:latin typeface="Verdana" pitchFamily="34" charset="0"/>
            </a:endParaRPr>
          </a:p>
        </p:txBody>
      </p:sp>
      <p:sp>
        <p:nvSpPr>
          <p:cNvPr id="30729" name="Rectangle 15"/>
          <p:cNvSpPr>
            <a:spLocks noChangeArrowheads="1"/>
          </p:cNvSpPr>
          <p:nvPr/>
        </p:nvSpPr>
        <p:spPr bwMode="auto">
          <a:xfrm>
            <a:off x="1941513" y="2017713"/>
            <a:ext cx="1374775" cy="577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Verdana" pitchFamily="34" charset="0"/>
              </a:rPr>
              <a:t>white-box</a:t>
            </a:r>
          </a:p>
          <a:p>
            <a:r>
              <a:rPr lang="en-US" sz="1600">
                <a:solidFill>
                  <a:schemeClr val="bg1"/>
                </a:solidFill>
                <a:latin typeface="Verdana" pitchFamily="34" charset="0"/>
              </a:rPr>
              <a:t>methods</a:t>
            </a:r>
            <a:r>
              <a:rPr lang="en-US" sz="1600">
                <a:latin typeface="Verdana" pitchFamily="34" charset="0"/>
              </a:rPr>
              <a:t>      </a:t>
            </a:r>
          </a:p>
        </p:txBody>
      </p:sp>
      <p:sp>
        <p:nvSpPr>
          <p:cNvPr id="30730" name="Rectangle 16"/>
          <p:cNvSpPr>
            <a:spLocks noChangeArrowheads="1"/>
          </p:cNvSpPr>
          <p:nvPr/>
        </p:nvSpPr>
        <p:spPr bwMode="auto">
          <a:xfrm>
            <a:off x="5675313" y="1989138"/>
            <a:ext cx="1374775" cy="577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Verdana" pitchFamily="34" charset="0"/>
              </a:rPr>
              <a:t>black-box</a:t>
            </a:r>
          </a:p>
          <a:p>
            <a:pPr algn="ctr"/>
            <a:r>
              <a:rPr lang="en-US" sz="1600">
                <a:solidFill>
                  <a:schemeClr val="bg1"/>
                </a:solidFill>
                <a:latin typeface="Verdana" pitchFamily="34" charset="0"/>
              </a:rPr>
              <a:t>    methods</a:t>
            </a:r>
            <a:endParaRPr lang="en-US" sz="1600">
              <a:latin typeface="Verdana" pitchFamily="34" charset="0"/>
            </a:endParaRPr>
          </a:p>
        </p:txBody>
      </p:sp>
      <p:sp>
        <p:nvSpPr>
          <p:cNvPr id="30731" name="Rectangle 17"/>
          <p:cNvSpPr>
            <a:spLocks noChangeArrowheads="1"/>
          </p:cNvSpPr>
          <p:nvPr/>
        </p:nvSpPr>
        <p:spPr bwMode="auto">
          <a:xfrm>
            <a:off x="3492500" y="6172200"/>
            <a:ext cx="565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900">
                <a:solidFill>
                  <a:srgbClr val="000066"/>
                </a:solidFill>
                <a:latin typeface="Arial" charset="0"/>
              </a:rPr>
              <a:t>[Adapted from </a:t>
            </a:r>
            <a:r>
              <a:rPr lang="en-US" sz="900" i="1">
                <a:solidFill>
                  <a:srgbClr val="000066"/>
                </a:solidFill>
                <a:latin typeface="Arial" charset="0"/>
              </a:rPr>
              <a:t>Software Engineering A Practitioner’s Approach 5</a:t>
            </a:r>
            <a:r>
              <a:rPr lang="en-US" sz="900" i="1" baseline="30000">
                <a:solidFill>
                  <a:srgbClr val="000066"/>
                </a:solidFill>
                <a:latin typeface="Arial" charset="0"/>
              </a:rPr>
              <a:t>th</a:t>
            </a:r>
            <a:r>
              <a:rPr lang="en-US" sz="900" i="1">
                <a:solidFill>
                  <a:srgbClr val="000066"/>
                </a:solidFill>
                <a:latin typeface="Arial" charset="0"/>
              </a:rPr>
              <a:t> Edition</a:t>
            </a:r>
            <a:r>
              <a:rPr lang="en-US" sz="900">
                <a:solidFill>
                  <a:srgbClr val="000066"/>
                </a:solidFill>
                <a:latin typeface="Arial" charset="0"/>
              </a:rPr>
              <a:t>, by Pressman, McGraw-Hill, 2000]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 We Test?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304800" y="2251075"/>
            <a:ext cx="8640763" cy="1616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Verdana" pitchFamily="34" charset="0"/>
              </a:rPr>
              <a:t>We huddled around the door … Inside, a recently hired software</a:t>
            </a:r>
          </a:p>
          <a:p>
            <a:r>
              <a:rPr lang="en-US" sz="2000">
                <a:latin typeface="Verdana" pitchFamily="34" charset="0"/>
              </a:rPr>
              <a:t>designer had spread out source listings on the table, and carefully</a:t>
            </a:r>
          </a:p>
          <a:p>
            <a:r>
              <a:rPr lang="en-US" sz="2000">
                <a:latin typeface="Verdana" pitchFamily="34" charset="0"/>
              </a:rPr>
              <a:t>passed a crystal hanging from a long chain over the source code.</a:t>
            </a:r>
          </a:p>
          <a:p>
            <a:r>
              <a:rPr lang="en-US" sz="2000">
                <a:latin typeface="Verdana" pitchFamily="34" charset="0"/>
              </a:rPr>
              <a:t>Every so often the designer marked a circle in red on the listing.</a:t>
            </a:r>
          </a:p>
          <a:p>
            <a:endParaRPr lang="en-US" sz="2000">
              <a:latin typeface="Verdana" pitchFamily="34" charset="0"/>
            </a:endParaRP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3048000" y="3810000"/>
            <a:ext cx="50879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i="1">
                <a:latin typeface="Verdana" pitchFamily="34" charset="0"/>
              </a:rPr>
              <a:t>(From a true story told by Paul Jorgensen)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Testing Methods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 b="1" smtClean="0"/>
              <a:t>Structural (White Box) Testing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Knowing the internal workings of a program, tests can be conducted to assure that the internal operation performs according to specification, and all internal components have been exercised.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Test cases are based on internal structure of the program and a specific level of coverage.</a:t>
            </a:r>
          </a:p>
          <a:p>
            <a:pPr>
              <a:lnSpc>
                <a:spcPct val="90000"/>
              </a:lnSpc>
            </a:pPr>
            <a:r>
              <a:rPr lang="en-US" sz="2400" b="1" smtClean="0"/>
              <a:t>Functional (Black Box) Testing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Knowing the specified functions that a product has been designed to perform, tests can be conducted to demonstrate that each function is fully operational.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Test cases are based on external behavior as well as internal structure.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Strategies</a:t>
            </a:r>
          </a:p>
        </p:txBody>
      </p:sp>
      <p:sp>
        <p:nvSpPr>
          <p:cNvPr id="32771" name="AutoShape 3"/>
          <p:cNvSpPr>
            <a:spLocks noChangeArrowheads="1"/>
          </p:cNvSpPr>
          <p:nvPr/>
        </p:nvSpPr>
        <p:spPr bwMode="auto">
          <a:xfrm>
            <a:off x="457200" y="2133600"/>
            <a:ext cx="10668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100">
                <a:latin typeface="Verdana" pitchFamily="34" charset="0"/>
              </a:rPr>
              <a:t>Requirements</a:t>
            </a:r>
            <a:br>
              <a:rPr lang="en-US" sz="1100">
                <a:latin typeface="Verdana" pitchFamily="34" charset="0"/>
              </a:rPr>
            </a:br>
            <a:r>
              <a:rPr lang="en-US" sz="1100">
                <a:latin typeface="Verdana" pitchFamily="34" charset="0"/>
              </a:rPr>
              <a:t>Specification</a:t>
            </a:r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>
            <a:off x="1524000" y="3124200"/>
            <a:ext cx="10668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100">
                <a:latin typeface="Verdana" pitchFamily="34" charset="0"/>
              </a:rPr>
              <a:t>Preliminary</a:t>
            </a:r>
          </a:p>
          <a:p>
            <a:pPr algn="ctr"/>
            <a:r>
              <a:rPr lang="en-US" sz="1100">
                <a:latin typeface="Verdana" pitchFamily="34" charset="0"/>
              </a:rPr>
              <a:t>Design</a:t>
            </a:r>
          </a:p>
        </p:txBody>
      </p:sp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2895600" y="4191000"/>
            <a:ext cx="10668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100">
                <a:latin typeface="Verdana" pitchFamily="34" charset="0"/>
              </a:rPr>
              <a:t>Detailed</a:t>
            </a:r>
          </a:p>
          <a:p>
            <a:pPr algn="ctr"/>
            <a:r>
              <a:rPr lang="en-US" sz="1100">
                <a:latin typeface="Verdana" pitchFamily="34" charset="0"/>
              </a:rPr>
              <a:t>Design</a:t>
            </a:r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4343400" y="5257800"/>
            <a:ext cx="10668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100">
                <a:latin typeface="Verdana" pitchFamily="34" charset="0"/>
              </a:rPr>
              <a:t>Coding</a:t>
            </a:r>
          </a:p>
        </p:txBody>
      </p:sp>
      <p:sp>
        <p:nvSpPr>
          <p:cNvPr id="32775" name="AutoShape 7"/>
          <p:cNvSpPr>
            <a:spLocks noChangeArrowheads="1"/>
          </p:cNvSpPr>
          <p:nvPr/>
        </p:nvSpPr>
        <p:spPr bwMode="auto">
          <a:xfrm>
            <a:off x="5562600" y="4191000"/>
            <a:ext cx="10668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100" b="1">
                <a:solidFill>
                  <a:schemeClr val="accent2"/>
                </a:solidFill>
                <a:latin typeface="Verdana" pitchFamily="34" charset="0"/>
              </a:rPr>
              <a:t>Unit Testing</a:t>
            </a:r>
          </a:p>
        </p:txBody>
      </p:sp>
      <p:sp>
        <p:nvSpPr>
          <p:cNvPr id="32776" name="AutoShape 8"/>
          <p:cNvSpPr>
            <a:spLocks noChangeArrowheads="1"/>
          </p:cNvSpPr>
          <p:nvPr/>
        </p:nvSpPr>
        <p:spPr bwMode="auto">
          <a:xfrm>
            <a:off x="6553200" y="3124200"/>
            <a:ext cx="10668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100" b="1">
                <a:solidFill>
                  <a:schemeClr val="accent2"/>
                </a:solidFill>
                <a:latin typeface="Verdana" pitchFamily="34" charset="0"/>
              </a:rPr>
              <a:t>Integration</a:t>
            </a:r>
          </a:p>
          <a:p>
            <a:pPr algn="ctr"/>
            <a:r>
              <a:rPr lang="en-US" sz="1100" b="1">
                <a:solidFill>
                  <a:schemeClr val="accent2"/>
                </a:solidFill>
                <a:latin typeface="Verdana" pitchFamily="34" charset="0"/>
              </a:rPr>
              <a:t>Testing</a:t>
            </a:r>
          </a:p>
        </p:txBody>
      </p:sp>
      <p:sp>
        <p:nvSpPr>
          <p:cNvPr id="32777" name="AutoShape 9"/>
          <p:cNvSpPr>
            <a:spLocks noChangeArrowheads="1"/>
          </p:cNvSpPr>
          <p:nvPr/>
        </p:nvSpPr>
        <p:spPr bwMode="auto">
          <a:xfrm>
            <a:off x="7620000" y="2133600"/>
            <a:ext cx="1066800" cy="609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100" b="1">
                <a:solidFill>
                  <a:schemeClr val="accent2"/>
                </a:solidFill>
                <a:latin typeface="Verdana" pitchFamily="34" charset="0"/>
              </a:rPr>
              <a:t>System</a:t>
            </a:r>
          </a:p>
          <a:p>
            <a:pPr algn="ctr"/>
            <a:r>
              <a:rPr lang="en-US" sz="1100" b="1">
                <a:solidFill>
                  <a:schemeClr val="accent2"/>
                </a:solidFill>
                <a:latin typeface="Verdana" pitchFamily="34" charset="0"/>
              </a:rPr>
              <a:t>Testing</a:t>
            </a:r>
          </a:p>
        </p:txBody>
      </p:sp>
      <p:cxnSp>
        <p:nvCxnSpPr>
          <p:cNvPr id="32778" name="AutoShape 10"/>
          <p:cNvCxnSpPr>
            <a:cxnSpLocks noChangeShapeType="1"/>
            <a:stCxn id="32771" idx="3"/>
            <a:endCxn id="32772" idx="0"/>
          </p:cNvCxnSpPr>
          <p:nvPr/>
        </p:nvCxnSpPr>
        <p:spPr bwMode="auto">
          <a:xfrm>
            <a:off x="1538288" y="2438400"/>
            <a:ext cx="519112" cy="6715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32779" name="AutoShape 11"/>
          <p:cNvCxnSpPr>
            <a:cxnSpLocks noChangeShapeType="1"/>
            <a:stCxn id="32772" idx="3"/>
            <a:endCxn id="32773" idx="0"/>
          </p:cNvCxnSpPr>
          <p:nvPr/>
        </p:nvCxnSpPr>
        <p:spPr bwMode="auto">
          <a:xfrm>
            <a:off x="2605088" y="3429000"/>
            <a:ext cx="823912" cy="7477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32780" name="AutoShape 12"/>
          <p:cNvCxnSpPr>
            <a:cxnSpLocks noChangeShapeType="1"/>
            <a:stCxn id="32773" idx="3"/>
            <a:endCxn id="32774" idx="0"/>
          </p:cNvCxnSpPr>
          <p:nvPr/>
        </p:nvCxnSpPr>
        <p:spPr bwMode="auto">
          <a:xfrm>
            <a:off x="3976688" y="4495800"/>
            <a:ext cx="900112" cy="7477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32781" name="AutoShape 13"/>
          <p:cNvCxnSpPr>
            <a:cxnSpLocks noChangeShapeType="1"/>
            <a:stCxn id="32774" idx="0"/>
            <a:endCxn id="32775" idx="1"/>
          </p:cNvCxnSpPr>
          <p:nvPr/>
        </p:nvCxnSpPr>
        <p:spPr bwMode="auto">
          <a:xfrm rot="-5400000">
            <a:off x="4838700" y="4533900"/>
            <a:ext cx="747713" cy="6715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32782" name="AutoShape 14"/>
          <p:cNvCxnSpPr>
            <a:cxnSpLocks noChangeShapeType="1"/>
            <a:stCxn id="32775" idx="0"/>
            <a:endCxn id="32776" idx="1"/>
          </p:cNvCxnSpPr>
          <p:nvPr/>
        </p:nvCxnSpPr>
        <p:spPr bwMode="auto">
          <a:xfrm rot="-5400000">
            <a:off x="5943600" y="3581400"/>
            <a:ext cx="747713" cy="4429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32783" name="AutoShape 15"/>
          <p:cNvCxnSpPr>
            <a:cxnSpLocks noChangeShapeType="1"/>
            <a:stCxn id="32776" idx="0"/>
            <a:endCxn id="32777" idx="1"/>
          </p:cNvCxnSpPr>
          <p:nvPr/>
        </p:nvCxnSpPr>
        <p:spPr bwMode="auto">
          <a:xfrm rot="-5400000">
            <a:off x="7010400" y="2514600"/>
            <a:ext cx="671513" cy="5191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32784" name="AutoShape 28"/>
          <p:cNvCxnSpPr>
            <a:cxnSpLocks noChangeShapeType="1"/>
            <a:stCxn id="32771" idx="3"/>
            <a:endCxn id="32777" idx="1"/>
          </p:cNvCxnSpPr>
          <p:nvPr/>
        </p:nvCxnSpPr>
        <p:spPr bwMode="auto">
          <a:xfrm>
            <a:off x="1538288" y="2438400"/>
            <a:ext cx="606742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triangle" w="sm" len="sm"/>
          </a:ln>
        </p:spPr>
      </p:cxnSp>
      <p:cxnSp>
        <p:nvCxnSpPr>
          <p:cNvPr id="32785" name="AutoShape 29"/>
          <p:cNvCxnSpPr>
            <a:cxnSpLocks noChangeShapeType="1"/>
            <a:stCxn id="32772" idx="3"/>
            <a:endCxn id="32776" idx="1"/>
          </p:cNvCxnSpPr>
          <p:nvPr/>
        </p:nvCxnSpPr>
        <p:spPr bwMode="auto">
          <a:xfrm>
            <a:off x="2605088" y="3429000"/>
            <a:ext cx="393382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triangle" w="sm" len="sm"/>
          </a:ln>
        </p:spPr>
      </p:cxnSp>
      <p:cxnSp>
        <p:nvCxnSpPr>
          <p:cNvPr id="32786" name="AutoShape 30"/>
          <p:cNvCxnSpPr>
            <a:cxnSpLocks noChangeShapeType="1"/>
            <a:stCxn id="32773" idx="3"/>
            <a:endCxn id="32775" idx="1"/>
          </p:cNvCxnSpPr>
          <p:nvPr/>
        </p:nvCxnSpPr>
        <p:spPr bwMode="auto">
          <a:xfrm>
            <a:off x="3976688" y="4495800"/>
            <a:ext cx="157162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triangle" w="sm" len="sm"/>
          </a:ln>
        </p:spPr>
      </p:cxnSp>
      <p:sp>
        <p:nvSpPr>
          <p:cNvPr id="32787" name="Rectangle 31"/>
          <p:cNvSpPr>
            <a:spLocks noChangeArrowheads="1"/>
          </p:cNvSpPr>
          <p:nvPr/>
        </p:nvSpPr>
        <p:spPr bwMode="auto">
          <a:xfrm>
            <a:off x="4406900" y="6248400"/>
            <a:ext cx="4737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900">
                <a:solidFill>
                  <a:srgbClr val="000066"/>
                </a:solidFill>
                <a:latin typeface="Arial" charset="0"/>
              </a:rPr>
              <a:t>[Adapted from </a:t>
            </a:r>
            <a:r>
              <a:rPr lang="en-US" sz="900" i="1">
                <a:solidFill>
                  <a:srgbClr val="000066"/>
                </a:solidFill>
                <a:latin typeface="Arial" charset="0"/>
              </a:rPr>
              <a:t>Software Testing A Craftman’s Approach</a:t>
            </a:r>
            <a:r>
              <a:rPr lang="en-US" sz="900">
                <a:solidFill>
                  <a:srgbClr val="000066"/>
                </a:solidFill>
                <a:latin typeface="Arial" charset="0"/>
              </a:rPr>
              <a:t>, by Jorgensen, CRC Press, 1995]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is Testing So Hard?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The magnitude of a thorough test suite can be overwhelming.</a:t>
            </a:r>
          </a:p>
          <a:p>
            <a:r>
              <a:rPr lang="en-US" sz="2400" smtClean="0"/>
              <a:t>Testing is highly detailed.</a:t>
            </a:r>
          </a:p>
          <a:p>
            <a:r>
              <a:rPr lang="en-US" sz="2400" smtClean="0"/>
              <a:t>Testing is time consuming.</a:t>
            </a:r>
          </a:p>
          <a:p>
            <a:r>
              <a:rPr lang="en-US" sz="2400" smtClean="0"/>
              <a:t>Testing requires technical sophistication.</a:t>
            </a:r>
          </a:p>
          <a:p>
            <a:pPr lvl="1"/>
            <a:r>
              <a:rPr lang="en-US" sz="2000" smtClean="0"/>
              <a:t>Testers must be good developers.</a:t>
            </a:r>
          </a:p>
          <a:p>
            <a:pPr lvl="1"/>
            <a:r>
              <a:rPr lang="en-US" sz="2000" smtClean="0"/>
              <a:t>Testers must have a solid understanding of formal languages, graph theory, and algorithms (at least).</a:t>
            </a:r>
          </a:p>
          <a:p>
            <a:r>
              <a:rPr lang="en-US" sz="2400" smtClean="0"/>
              <a:t>Testing should be treated as a craft.</a:t>
            </a:r>
          </a:p>
          <a:p>
            <a:r>
              <a:rPr lang="en-US" sz="2400" smtClean="0"/>
              <a:t>Testing requires up front planning.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Thinking About Testing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000" b="1" u="sng" smtClean="0"/>
              <a:t>Phase 0:</a:t>
            </a:r>
            <a:r>
              <a:rPr lang="en-US" sz="2000" smtClean="0"/>
              <a:t> Testing = Debugging</a:t>
            </a:r>
          </a:p>
          <a:p>
            <a:r>
              <a:rPr lang="en-US" sz="2000" b="1" u="sng" smtClean="0"/>
              <a:t>Phase 1:</a:t>
            </a:r>
            <a:r>
              <a:rPr lang="en-US" sz="2000" smtClean="0"/>
              <a:t> Testing is an act whose purpose is to show that the software works.</a:t>
            </a:r>
          </a:p>
          <a:p>
            <a:r>
              <a:rPr lang="en-US" sz="2000" b="1" u="sng" smtClean="0"/>
              <a:t>Phase 2:</a:t>
            </a:r>
            <a:r>
              <a:rPr lang="en-US" sz="2000" smtClean="0"/>
              <a:t> Testing is an act whose purpose is to show that the software does not work.</a:t>
            </a:r>
          </a:p>
          <a:p>
            <a:r>
              <a:rPr lang="en-US" sz="2000" b="1" u="sng" smtClean="0"/>
              <a:t>Phase 3:</a:t>
            </a:r>
            <a:r>
              <a:rPr lang="en-US" sz="2000" smtClean="0"/>
              <a:t> Testing is an act whose purpose is not to prove anything, but to reduce the perceived risk of failure to an acceptable level.</a:t>
            </a:r>
          </a:p>
          <a:p>
            <a:r>
              <a:rPr lang="en-US" sz="2000" b="1" u="sng" smtClean="0"/>
              <a:t>Phase 4:</a:t>
            </a:r>
            <a:r>
              <a:rPr lang="en-US" sz="2000" smtClean="0"/>
              <a:t> Testing is not an act; rather, it is a mindset that involves development and coding practices along with a systematic approach to exercising the software.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505200" y="6248400"/>
            <a:ext cx="5473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900">
                <a:solidFill>
                  <a:srgbClr val="000066"/>
                </a:solidFill>
                <a:latin typeface="Arial" charset="0"/>
              </a:rPr>
              <a:t>[Adapted from </a:t>
            </a:r>
            <a:r>
              <a:rPr lang="en-US" sz="900" i="1">
                <a:solidFill>
                  <a:srgbClr val="000066"/>
                </a:solidFill>
                <a:latin typeface="Arial" charset="0"/>
              </a:rPr>
              <a:t>Software Testing Techniques</a:t>
            </a:r>
            <a:r>
              <a:rPr lang="en-US" sz="900">
                <a:solidFill>
                  <a:srgbClr val="000066"/>
                </a:solidFill>
                <a:latin typeface="Arial" charset="0"/>
              </a:rPr>
              <a:t>, 2nd Edition, by Boris Beizer, Van Nostrand Reinhold, 1990]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General Testing Objectives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800" smtClean="0"/>
              <a:t>The fundamental intent of a testing process is to uncover an error.</a:t>
            </a:r>
          </a:p>
          <a:p>
            <a:r>
              <a:rPr lang="en-US" sz="2800" smtClean="0"/>
              <a:t>A good test case is one with a high probability of finding an as-yet undiscovered error.</a:t>
            </a:r>
          </a:p>
          <a:p>
            <a:r>
              <a:rPr lang="en-US" sz="2800" smtClean="0"/>
              <a:t>A successful test is one that uncovers an as-yet undiscovered error.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419600" y="6248400"/>
            <a:ext cx="4559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900">
                <a:solidFill>
                  <a:srgbClr val="000066"/>
                </a:solidFill>
                <a:latin typeface="Arial" charset="0"/>
              </a:rPr>
              <a:t>[Adapted from </a:t>
            </a:r>
            <a:r>
              <a:rPr lang="en-US" sz="900" i="1">
                <a:solidFill>
                  <a:srgbClr val="000066"/>
                </a:solidFill>
                <a:latin typeface="Arial" charset="0"/>
              </a:rPr>
              <a:t>The Art of Software Testing</a:t>
            </a:r>
            <a:r>
              <a:rPr lang="en-US" sz="900">
                <a:solidFill>
                  <a:srgbClr val="000066"/>
                </a:solidFill>
                <a:latin typeface="Arial" charset="0"/>
              </a:rPr>
              <a:t>, by Glenn Myers, John Wiley &amp; Sons, 1979]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7163" y="479425"/>
            <a:ext cx="6457950" cy="301625"/>
          </a:xfrm>
          <a:noFill/>
        </p:spPr>
        <p:txBody>
          <a:bodyPr lIns="90487" tIns="44450" rIns="90487" bIns="44450"/>
          <a:lstStyle/>
          <a:p>
            <a:r>
              <a:rPr lang="en-US" smtClean="0"/>
              <a:t>What Testing Shows</a:t>
            </a:r>
          </a:p>
        </p:txBody>
      </p:sp>
      <p:pic>
        <p:nvPicPr>
          <p:cNvPr id="8195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0788" y="1431925"/>
            <a:ext cx="5600700" cy="4297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170113" y="1270000"/>
            <a:ext cx="1055687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2000" b="1">
                <a:latin typeface="Verdana" pitchFamily="34" charset="0"/>
              </a:rPr>
              <a:t>errors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338513" y="1884363"/>
            <a:ext cx="4040187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2000" b="1">
                <a:latin typeface="Verdana" pitchFamily="34" charset="0"/>
              </a:rPr>
              <a:t>requirements conformance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748213" y="2670175"/>
            <a:ext cx="2000250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2000" b="1">
                <a:latin typeface="Verdana" pitchFamily="34" charset="0"/>
              </a:rPr>
              <a:t>performance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5791200" y="3846513"/>
            <a:ext cx="2030413" cy="698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2000" b="1">
                <a:latin typeface="Verdana" pitchFamily="34" charset="0"/>
              </a:rPr>
              <a:t>an indication</a:t>
            </a:r>
          </a:p>
          <a:p>
            <a:r>
              <a:rPr lang="en-US" sz="2000" b="1">
                <a:latin typeface="Verdana" pitchFamily="34" charset="0"/>
              </a:rPr>
              <a:t>of quality</a:t>
            </a:r>
          </a:p>
        </p:txBody>
      </p:sp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3492500" y="6172200"/>
            <a:ext cx="565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900">
                <a:solidFill>
                  <a:srgbClr val="000066"/>
                </a:solidFill>
                <a:latin typeface="Arial" charset="0"/>
              </a:rPr>
              <a:t>[Adapted from </a:t>
            </a:r>
            <a:r>
              <a:rPr lang="en-US" sz="900" i="1">
                <a:solidFill>
                  <a:srgbClr val="000066"/>
                </a:solidFill>
                <a:latin typeface="Arial" charset="0"/>
              </a:rPr>
              <a:t>Software Engineering A Practitioner’s Approach 5</a:t>
            </a:r>
            <a:r>
              <a:rPr lang="en-US" sz="900" i="1" baseline="30000">
                <a:solidFill>
                  <a:srgbClr val="000066"/>
                </a:solidFill>
                <a:latin typeface="Arial" charset="0"/>
              </a:rPr>
              <a:t>th</a:t>
            </a:r>
            <a:r>
              <a:rPr lang="en-US" sz="900" i="1">
                <a:solidFill>
                  <a:srgbClr val="000066"/>
                </a:solidFill>
                <a:latin typeface="Arial" charset="0"/>
              </a:rPr>
              <a:t> Edition</a:t>
            </a:r>
            <a:r>
              <a:rPr lang="en-US" sz="900">
                <a:solidFill>
                  <a:srgbClr val="000066"/>
                </a:solidFill>
                <a:latin typeface="Arial" charset="0"/>
              </a:rPr>
              <a:t>, by Pressman, McGraw-Hill, 2000]</a:t>
            </a:r>
          </a:p>
        </p:txBody>
      </p:sp>
      <p:sp>
        <p:nvSpPr>
          <p:cNvPr id="8201" name="Text Box 11"/>
          <p:cNvSpPr txBox="1">
            <a:spLocks noChangeArrowheads="1"/>
          </p:cNvSpPr>
          <p:nvPr/>
        </p:nvSpPr>
        <p:spPr bwMode="auto">
          <a:xfrm>
            <a:off x="381000" y="4191000"/>
            <a:ext cx="2770188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i="1">
                <a:latin typeface="Verdana" pitchFamily="34" charset="0"/>
              </a:rPr>
              <a:t>Testing can never</a:t>
            </a:r>
            <a:br>
              <a:rPr lang="en-US" sz="2000" i="1">
                <a:latin typeface="Verdana" pitchFamily="34" charset="0"/>
              </a:rPr>
            </a:br>
            <a:r>
              <a:rPr lang="en-US" sz="2000" i="1">
                <a:latin typeface="Verdana" pitchFamily="34" charset="0"/>
              </a:rPr>
              <a:t>be used to show the</a:t>
            </a:r>
            <a:br>
              <a:rPr lang="en-US" sz="2000" i="1">
                <a:latin typeface="Verdana" pitchFamily="34" charset="0"/>
              </a:rPr>
            </a:br>
            <a:r>
              <a:rPr lang="en-US" sz="2000" i="1">
                <a:latin typeface="Verdana" pitchFamily="34" charset="0"/>
              </a:rPr>
              <a:t>absence of errors, </a:t>
            </a:r>
            <a:br>
              <a:rPr lang="en-US" sz="2000" i="1">
                <a:latin typeface="Verdana" pitchFamily="34" charset="0"/>
              </a:rPr>
            </a:br>
            <a:r>
              <a:rPr lang="en-US" sz="2000" i="1">
                <a:latin typeface="Verdana" pitchFamily="34" charset="0"/>
              </a:rPr>
              <a:t>only their presence.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Indications Based on the Results of Testing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 smtClean="0"/>
              <a:t>Severe errors discovered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Indicates software quality and reliability are suspect.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Design modification is perhaps required.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Further testing is needed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Basic software functions are working properly and errors discovered are easily corrected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Software quality and reliability are acceptable </a:t>
            </a:r>
            <a:r>
              <a:rPr lang="en-US" sz="2000" b="1" i="1" smtClean="0"/>
              <a:t>OR</a:t>
            </a:r>
            <a:endParaRPr lang="en-US" sz="2000" smtClean="0"/>
          </a:p>
          <a:p>
            <a:pPr lvl="1">
              <a:lnSpc>
                <a:spcPct val="90000"/>
              </a:lnSpc>
            </a:pPr>
            <a:r>
              <a:rPr lang="en-US" sz="2000" smtClean="0"/>
              <a:t>Tests are inadequate to uncover severe errors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No errors discovered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Suggests that the test configuration may be inadequate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The perfect software has been written!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Definitions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smtClean="0"/>
              <a:t>Error</a:t>
            </a:r>
            <a:r>
              <a:rPr lang="en-US" sz="2400" smtClean="0"/>
              <a:t> – a mistake.</a:t>
            </a:r>
          </a:p>
          <a:p>
            <a:r>
              <a:rPr lang="en-US" sz="2400" b="1" smtClean="0"/>
              <a:t>Fault</a:t>
            </a:r>
            <a:r>
              <a:rPr lang="en-US" sz="2400" smtClean="0"/>
              <a:t> – the result of an error. </a:t>
            </a:r>
            <a:r>
              <a:rPr lang="en-US" sz="2400" b="1" smtClean="0"/>
              <a:t>Defect</a:t>
            </a:r>
            <a:r>
              <a:rPr lang="en-US" sz="2400" smtClean="0"/>
              <a:t> is a synonym.</a:t>
            </a:r>
          </a:p>
          <a:p>
            <a:r>
              <a:rPr lang="en-US" sz="2400" b="1" smtClean="0"/>
              <a:t>Failure</a:t>
            </a:r>
            <a:r>
              <a:rPr lang="en-US" sz="2400" smtClean="0"/>
              <a:t> – occurs when a fault executes.</a:t>
            </a:r>
          </a:p>
          <a:p>
            <a:r>
              <a:rPr lang="en-US" sz="2400" b="1" smtClean="0"/>
              <a:t>Incident</a:t>
            </a:r>
            <a:r>
              <a:rPr lang="en-US" sz="2400" smtClean="0"/>
              <a:t> – symptom associated with a failure that alerts a user to its occurrence.</a:t>
            </a:r>
          </a:p>
          <a:p>
            <a:r>
              <a:rPr lang="en-US" sz="2400" b="1" smtClean="0"/>
              <a:t>Test</a:t>
            </a:r>
            <a:r>
              <a:rPr lang="en-US" sz="2400" smtClean="0"/>
              <a:t> –exercising software with test cases.</a:t>
            </a:r>
          </a:p>
          <a:p>
            <a:r>
              <a:rPr lang="en-US" sz="2400" b="1" smtClean="0"/>
              <a:t>Test case</a:t>
            </a:r>
            <a:r>
              <a:rPr lang="en-US" sz="2400" smtClean="0"/>
              <a:t> – has an identity, associated with program behavior, has a set of inputs, has a list of expected outputs.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419600" y="6248400"/>
            <a:ext cx="4737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900">
                <a:solidFill>
                  <a:srgbClr val="000066"/>
                </a:solidFill>
                <a:latin typeface="Arial" charset="0"/>
              </a:rPr>
              <a:t>[Adapted from </a:t>
            </a:r>
            <a:r>
              <a:rPr lang="en-US" sz="900" i="1">
                <a:solidFill>
                  <a:srgbClr val="000066"/>
                </a:solidFill>
                <a:latin typeface="Arial" charset="0"/>
              </a:rPr>
              <a:t>Software Testing A Craftman’s Approach</a:t>
            </a:r>
            <a:r>
              <a:rPr lang="en-US" sz="900">
                <a:solidFill>
                  <a:srgbClr val="000066"/>
                </a:solidFill>
                <a:latin typeface="Arial" charset="0"/>
              </a:rPr>
              <a:t>, by Jorgensen, CRC Press, 1995]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_Introduction_To_Software_Engineering">
  <a:themeElements>
    <a:clrScheme name="01_Introduction_To_Software_Engineeri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1_Introduction_To_Software_Engineer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1_Introduction_To_Software_Eng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Introduction_To_Software_Engineerin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C:\hendrix\comp6710\notes\01_Introduction_To_Software_Engineering.ppt</Template>
  <TotalTime>2261</TotalTime>
  <Words>1710</Words>
  <Application>Microsoft Office PowerPoint</Application>
  <PresentationFormat>On-screen Show (4:3)</PresentationFormat>
  <Paragraphs>254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Arial Black</vt:lpstr>
      <vt:lpstr>Verdana</vt:lpstr>
      <vt:lpstr>Times New Roman</vt:lpstr>
      <vt:lpstr>01_Introduction_To_Software_Engineering</vt:lpstr>
      <vt:lpstr>Course Notes Set 9: Software Testing Overview</vt:lpstr>
      <vt:lpstr>Why Do We Test?</vt:lpstr>
      <vt:lpstr>How Do We Test?</vt:lpstr>
      <vt:lpstr>Why is Testing So Hard?</vt:lpstr>
      <vt:lpstr>Thinking About Testing</vt:lpstr>
      <vt:lpstr>General Testing Objectives</vt:lpstr>
      <vt:lpstr>What Testing Shows</vt:lpstr>
      <vt:lpstr>Indications Based on the Results of Testing</vt:lpstr>
      <vt:lpstr>Basic Definitions</vt:lpstr>
      <vt:lpstr>Testing Life Cycle</vt:lpstr>
      <vt:lpstr>Test Information Flow</vt:lpstr>
      <vt:lpstr>Fault Classifications</vt:lpstr>
      <vt:lpstr>IEEE Std 1044-1993</vt:lpstr>
      <vt:lpstr>IEEE Std 1044-1993</vt:lpstr>
      <vt:lpstr>IEEE Std 1044-1993</vt:lpstr>
      <vt:lpstr>IEEE Std 1044-1993</vt:lpstr>
      <vt:lpstr>IEEE Std 1044-1993</vt:lpstr>
      <vt:lpstr>IEEE Std 1044-1993</vt:lpstr>
      <vt:lpstr>Test Cases</vt:lpstr>
      <vt:lpstr>Test Cases, Specs, and Programmed Behaviors</vt:lpstr>
      <vt:lpstr>Test Case Design</vt:lpstr>
      <vt:lpstr>Testing Principles</vt:lpstr>
      <vt:lpstr>Exhaustive Testing</vt:lpstr>
      <vt:lpstr>Selective Testing</vt:lpstr>
      <vt:lpstr>Who Tests the Software?</vt:lpstr>
      <vt:lpstr>Software Testability</vt:lpstr>
      <vt:lpstr>Elements of Testability</vt:lpstr>
      <vt:lpstr>Approaches to Software Testing</vt:lpstr>
      <vt:lpstr>Software Testing</vt:lpstr>
      <vt:lpstr>Testing Methods</vt:lpstr>
      <vt:lpstr>Testing Strategies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 Introduction</dc:title>
  <dc:creator>CSE</dc:creator>
  <cp:lastModifiedBy>CHANGKA</cp:lastModifiedBy>
  <cp:revision>217</cp:revision>
  <cp:lastPrinted>2000-02-09T16:50:53Z</cp:lastPrinted>
  <dcterms:created xsi:type="dcterms:W3CDTF">1995-06-17T23:31:02Z</dcterms:created>
  <dcterms:modified xsi:type="dcterms:W3CDTF">2010-07-22T20:37:05Z</dcterms:modified>
</cp:coreProperties>
</file>