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p:sldMasterIdLst>
    <p:sldMasterId id="2147483650" r:id="rId1"/>
  </p:sldMasterIdLst>
  <p:notesMasterIdLst>
    <p:notesMasterId r:id="rId18"/>
  </p:notesMasterIdLst>
  <p:handoutMasterIdLst>
    <p:handoutMasterId r:id="rId19"/>
  </p:handoutMasterIdLst>
  <p:sldIdLst>
    <p:sldId id="256" r:id="rId2"/>
    <p:sldId id="310" r:id="rId3"/>
    <p:sldId id="311" r:id="rId4"/>
    <p:sldId id="312" r:id="rId5"/>
    <p:sldId id="313" r:id="rId6"/>
    <p:sldId id="314" r:id="rId7"/>
    <p:sldId id="321" r:id="rId8"/>
    <p:sldId id="315" r:id="rId9"/>
    <p:sldId id="320" r:id="rId10"/>
    <p:sldId id="317" r:id="rId11"/>
    <p:sldId id="318" r:id="rId12"/>
    <p:sldId id="319" r:id="rId13"/>
    <p:sldId id="323" r:id="rId14"/>
    <p:sldId id="322" r:id="rId15"/>
    <p:sldId id="316" r:id="rId16"/>
    <p:sldId id="324" r:id="rId17"/>
  </p:sldIdLst>
  <p:sldSz cx="9144000" cy="6858000" type="screen4x3"/>
  <p:notesSz cx="6921500" cy="9385300"/>
  <p:embeddedFontLst>
    <p:embeddedFont>
      <p:font typeface="Arial Black" pitchFamily="34" charset="0"/>
      <p:bold r:id="rId20"/>
    </p:embeddedFont>
    <p:embeddedFont>
      <p:font typeface="Verdana" pitchFamily="34" charset="0"/>
      <p:regular r:id="rId21"/>
      <p:bold r:id="rId22"/>
      <p:italic r:id="rId23"/>
      <p:boldItalic r:id="rId24"/>
    </p:embeddedFont>
    <p:embeddedFont>
      <p:font typeface="CSD9" charset="0"/>
      <p:regular r:id="rId25"/>
    </p:embeddedFont>
  </p:embeddedFont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62" autoAdjust="0"/>
    <p:restoredTop sz="90929"/>
  </p:normalViewPr>
  <p:slideViewPr>
    <p:cSldViewPr snapToGrid="0">
      <p:cViewPr>
        <p:scale>
          <a:sx n="66" d="100"/>
          <a:sy n="66" d="100"/>
        </p:scale>
        <p:origin x="-71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60" d="100"/>
          <a:sy n="160" d="100"/>
        </p:scale>
        <p:origin x="456" y="684"/>
      </p:cViewPr>
      <p:guideLst>
        <p:guide orient="horz" pos="2157"/>
        <p:guide pos="287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3000375" cy="4714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933450">
              <a:defRPr sz="1000" i="1"/>
            </a:lvl1pPr>
          </a:lstStyle>
          <a:p>
            <a:endParaRPr lang="en-US"/>
          </a:p>
        </p:txBody>
      </p:sp>
      <p:sp>
        <p:nvSpPr>
          <p:cNvPr id="2051" name="Rectangle 3"/>
          <p:cNvSpPr>
            <a:spLocks noGrp="1" noChangeArrowheads="1"/>
          </p:cNvSpPr>
          <p:nvPr>
            <p:ph type="dt" idx="1"/>
          </p:nvPr>
        </p:nvSpPr>
        <p:spPr bwMode="auto">
          <a:xfrm>
            <a:off x="3921125" y="-1588"/>
            <a:ext cx="3000375" cy="4714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933450">
              <a:defRPr sz="1000" i="1"/>
            </a:lvl1pPr>
          </a:lstStyle>
          <a:p>
            <a:endParaRPr lang="en-US"/>
          </a:p>
        </p:txBody>
      </p:sp>
      <p:sp>
        <p:nvSpPr>
          <p:cNvPr id="18436" name="Rectangle 4"/>
          <p:cNvSpPr>
            <a:spLocks noGrp="1" noRot="1" noChangeAspect="1" noChangeArrowheads="1" noTextEdit="1"/>
          </p:cNvSpPr>
          <p:nvPr>
            <p:ph type="sldImg" idx="2"/>
          </p:nvPr>
        </p:nvSpPr>
        <p:spPr bwMode="auto">
          <a:xfrm>
            <a:off x="1122363" y="709613"/>
            <a:ext cx="4676775" cy="3506787"/>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22338" y="4456113"/>
            <a:ext cx="5076825" cy="4224337"/>
          </a:xfrm>
          <a:prstGeom prst="rect">
            <a:avLst/>
          </a:prstGeom>
          <a:noFill/>
          <a:ln w="9525">
            <a:noFill/>
            <a:miter lim="800000"/>
            <a:headEnd/>
            <a:tailEnd/>
          </a:ln>
          <a:effectLst/>
        </p:spPr>
        <p:txBody>
          <a:bodyPr vert="horz" wrap="square" lIns="93662" tIns="46038" rIns="93662"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913813"/>
            <a:ext cx="3000375" cy="471487"/>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933450">
              <a:defRPr sz="1000" i="1"/>
            </a:lvl1pPr>
          </a:lstStyle>
          <a:p>
            <a:endParaRPr lang="en-US"/>
          </a:p>
        </p:txBody>
      </p:sp>
      <p:sp>
        <p:nvSpPr>
          <p:cNvPr id="2055" name="Rectangle 7"/>
          <p:cNvSpPr>
            <a:spLocks noGrp="1" noChangeArrowheads="1"/>
          </p:cNvSpPr>
          <p:nvPr>
            <p:ph type="sldNum" sz="quarter" idx="5"/>
          </p:nvPr>
        </p:nvSpPr>
        <p:spPr bwMode="auto">
          <a:xfrm>
            <a:off x="3921125" y="8913813"/>
            <a:ext cx="3000375" cy="471487"/>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933450">
              <a:defRPr sz="1000" i="1"/>
            </a:lvl1pPr>
          </a:lstStyle>
          <a:p>
            <a:fld id="{7581A3D7-2E54-4557-9609-AF0B93511B16}"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61963"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23925"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87475"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49438"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smtClean="0"/>
          </a:p>
        </p:txBody>
      </p:sp>
      <p:sp>
        <p:nvSpPr>
          <p:cNvPr id="19460" name="Slide Number Placeholder 3"/>
          <p:cNvSpPr>
            <a:spLocks noGrp="1"/>
          </p:cNvSpPr>
          <p:nvPr>
            <p:ph type="sldNum" sz="quarter" idx="5"/>
          </p:nvPr>
        </p:nvSpPr>
        <p:spPr>
          <a:noFill/>
        </p:spPr>
        <p:txBody>
          <a:bodyPr/>
          <a:lstStyle/>
          <a:p>
            <a:fld id="{6EBABF23-B61A-4911-9598-BFAB53FC21B1}" type="slidenum">
              <a:rPr lang="en-US"/>
              <a:pPr/>
              <a:t>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smtClean="0"/>
          </a:p>
        </p:txBody>
      </p:sp>
      <p:sp>
        <p:nvSpPr>
          <p:cNvPr id="28676" name="Slide Number Placeholder 3"/>
          <p:cNvSpPr>
            <a:spLocks noGrp="1"/>
          </p:cNvSpPr>
          <p:nvPr>
            <p:ph type="sldNum" sz="quarter" idx="5"/>
          </p:nvPr>
        </p:nvSpPr>
        <p:spPr>
          <a:noFill/>
        </p:spPr>
        <p:txBody>
          <a:bodyPr/>
          <a:lstStyle/>
          <a:p>
            <a:fld id="{6C484073-F9E9-4699-98DE-8DAA43DF31EA}" type="slidenum">
              <a:rPr lang="en-US"/>
              <a:pPr/>
              <a:t>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smtClean="0"/>
          </a:p>
        </p:txBody>
      </p:sp>
      <p:sp>
        <p:nvSpPr>
          <p:cNvPr id="29700" name="Slide Number Placeholder 3"/>
          <p:cNvSpPr>
            <a:spLocks noGrp="1"/>
          </p:cNvSpPr>
          <p:nvPr>
            <p:ph type="sldNum" sz="quarter" idx="5"/>
          </p:nvPr>
        </p:nvSpPr>
        <p:spPr>
          <a:noFill/>
        </p:spPr>
        <p:txBody>
          <a:bodyPr/>
          <a:lstStyle/>
          <a:p>
            <a:fld id="{5D151F68-ABD6-4CA2-A5C8-27BE603F7E4E}" type="slidenum">
              <a:rPr lang="en-US"/>
              <a:pPr/>
              <a:t>10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156855B5-562A-4FAD-A8A2-193519BB66CF}" type="slidenum">
              <a:rPr lang="en-US"/>
              <a:pPr/>
              <a:t>11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r>
              <a:rPr lang="en-US" smtClean="0"/>
              <a:t>2 conditions so V(G) = 2 + 1 = 3.</a:t>
            </a:r>
          </a:p>
        </p:txBody>
      </p:sp>
      <p:sp>
        <p:nvSpPr>
          <p:cNvPr id="31748" name="Slide Number Placeholder 3"/>
          <p:cNvSpPr>
            <a:spLocks noGrp="1"/>
          </p:cNvSpPr>
          <p:nvPr>
            <p:ph type="sldNum" sz="quarter" idx="5"/>
          </p:nvPr>
        </p:nvSpPr>
        <p:spPr>
          <a:noFill/>
        </p:spPr>
        <p:txBody>
          <a:bodyPr/>
          <a:lstStyle/>
          <a:p>
            <a:fld id="{72CB3A9A-8955-4108-A931-63D659B78E9A}" type="slidenum">
              <a:rPr lang="en-US"/>
              <a:pPr/>
              <a:t>12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r>
              <a:rPr lang="en-US" smtClean="0"/>
              <a:t>V(G) = 9 + 1 = 10</a:t>
            </a:r>
          </a:p>
        </p:txBody>
      </p:sp>
      <p:sp>
        <p:nvSpPr>
          <p:cNvPr id="32772" name="Slide Number Placeholder 3"/>
          <p:cNvSpPr>
            <a:spLocks noGrp="1"/>
          </p:cNvSpPr>
          <p:nvPr>
            <p:ph type="sldNum" sz="quarter" idx="5"/>
          </p:nvPr>
        </p:nvSpPr>
        <p:spPr>
          <a:noFill/>
        </p:spPr>
        <p:txBody>
          <a:bodyPr/>
          <a:lstStyle/>
          <a:p>
            <a:fld id="{F2D27E0F-6CA1-4007-A738-D6C2D113AAB3}" type="slidenum">
              <a:rPr lang="en-US"/>
              <a:pPr/>
              <a:t>13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p>
        </p:txBody>
      </p:sp>
      <p:sp>
        <p:nvSpPr>
          <p:cNvPr id="33796" name="Slide Number Placeholder 3"/>
          <p:cNvSpPr>
            <a:spLocks noGrp="1"/>
          </p:cNvSpPr>
          <p:nvPr>
            <p:ph type="sldNum" sz="quarter" idx="5"/>
          </p:nvPr>
        </p:nvSpPr>
        <p:spPr>
          <a:noFill/>
        </p:spPr>
        <p:txBody>
          <a:bodyPr/>
          <a:lstStyle/>
          <a:p>
            <a:fld id="{647D6C9A-8B56-4B37-BB94-9D43761CA599}" type="slidenum">
              <a:rPr lang="en-US"/>
              <a:pPr/>
              <a:t>14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p>
        </p:txBody>
      </p:sp>
      <p:sp>
        <p:nvSpPr>
          <p:cNvPr id="34820" name="Slide Number Placeholder 3"/>
          <p:cNvSpPr>
            <a:spLocks noGrp="1"/>
          </p:cNvSpPr>
          <p:nvPr>
            <p:ph type="sldNum" sz="quarter" idx="5"/>
          </p:nvPr>
        </p:nvSpPr>
        <p:spPr>
          <a:noFill/>
        </p:spPr>
        <p:txBody>
          <a:bodyPr/>
          <a:lstStyle/>
          <a:p>
            <a:fld id="{1E82886C-4888-4841-B08D-47408A8FE9C2}" type="slidenum">
              <a:rPr lang="en-US"/>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smtClean="0"/>
          </a:p>
        </p:txBody>
      </p:sp>
      <p:sp>
        <p:nvSpPr>
          <p:cNvPr id="20484" name="Slide Number Placeholder 3"/>
          <p:cNvSpPr>
            <a:spLocks noGrp="1"/>
          </p:cNvSpPr>
          <p:nvPr>
            <p:ph type="sldNum" sz="quarter" idx="5"/>
          </p:nvPr>
        </p:nvSpPr>
        <p:spPr>
          <a:noFill/>
        </p:spPr>
        <p:txBody>
          <a:bodyPr/>
          <a:lstStyle/>
          <a:p>
            <a:fld id="{8DC67F72-04F0-4BF3-B647-CAE81D47C215}" type="slidenum">
              <a:rPr lang="en-US"/>
              <a:pPr/>
              <a:t>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smtClean="0"/>
          </a:p>
        </p:txBody>
      </p:sp>
      <p:sp>
        <p:nvSpPr>
          <p:cNvPr id="21508" name="Slide Number Placeholder 3"/>
          <p:cNvSpPr>
            <a:spLocks noGrp="1"/>
          </p:cNvSpPr>
          <p:nvPr>
            <p:ph type="sldNum" sz="quarter" idx="5"/>
          </p:nvPr>
        </p:nvSpPr>
        <p:spPr>
          <a:noFill/>
        </p:spPr>
        <p:txBody>
          <a:bodyPr/>
          <a:lstStyle/>
          <a:p>
            <a:fld id="{6C44EC5E-13FA-4489-9A93-D29199CCC9E5}" type="slidenum">
              <a:rPr lang="en-US"/>
              <a:pPr/>
              <a:t>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smtClean="0"/>
          </a:p>
        </p:txBody>
      </p:sp>
      <p:sp>
        <p:nvSpPr>
          <p:cNvPr id="22532" name="Slide Number Placeholder 3"/>
          <p:cNvSpPr>
            <a:spLocks noGrp="1"/>
          </p:cNvSpPr>
          <p:nvPr>
            <p:ph type="sldNum" sz="quarter" idx="5"/>
          </p:nvPr>
        </p:nvSpPr>
        <p:spPr>
          <a:noFill/>
        </p:spPr>
        <p:txBody>
          <a:bodyPr/>
          <a:lstStyle/>
          <a:p>
            <a:fld id="{40374ADD-B716-4485-A19A-6A5CA8187154}" type="slidenum">
              <a:rPr lang="en-US"/>
              <a:pPr/>
              <a:t>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smtClean="0"/>
          </a:p>
        </p:txBody>
      </p:sp>
      <p:sp>
        <p:nvSpPr>
          <p:cNvPr id="23556" name="Slide Number Placeholder 3"/>
          <p:cNvSpPr>
            <a:spLocks noGrp="1"/>
          </p:cNvSpPr>
          <p:nvPr>
            <p:ph type="sldNum" sz="quarter" idx="5"/>
          </p:nvPr>
        </p:nvSpPr>
        <p:spPr>
          <a:noFill/>
        </p:spPr>
        <p:txBody>
          <a:bodyPr/>
          <a:lstStyle/>
          <a:p>
            <a:fld id="{B1765A22-37D6-4C28-A3F1-13D4D8478F23}" type="slidenum">
              <a:rPr lang="en-US"/>
              <a:pPr/>
              <a:t>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fld id="{91ADFE37-668E-400E-B943-346F03A3A1CC}" type="slidenum">
              <a:rPr lang="en-US"/>
              <a:pPr/>
              <a:t>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p>
        </p:txBody>
      </p:sp>
      <p:sp>
        <p:nvSpPr>
          <p:cNvPr id="25604" name="Slide Number Placeholder 3"/>
          <p:cNvSpPr>
            <a:spLocks noGrp="1"/>
          </p:cNvSpPr>
          <p:nvPr>
            <p:ph type="sldNum" sz="quarter" idx="5"/>
          </p:nvPr>
        </p:nvSpPr>
        <p:spPr>
          <a:noFill/>
        </p:spPr>
        <p:txBody>
          <a:bodyPr/>
          <a:lstStyle/>
          <a:p>
            <a:fld id="{0D6B474A-2FE8-440B-A47F-0051CCD81D1C}" type="slidenum">
              <a:rPr lang="en-US"/>
              <a:pPr/>
              <a:t>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smtClean="0"/>
          </a:p>
        </p:txBody>
      </p:sp>
      <p:sp>
        <p:nvSpPr>
          <p:cNvPr id="26628" name="Slide Number Placeholder 3"/>
          <p:cNvSpPr>
            <a:spLocks noGrp="1"/>
          </p:cNvSpPr>
          <p:nvPr>
            <p:ph type="sldNum" sz="quarter" idx="5"/>
          </p:nvPr>
        </p:nvSpPr>
        <p:spPr>
          <a:noFill/>
        </p:spPr>
        <p:txBody>
          <a:bodyPr/>
          <a:lstStyle/>
          <a:p>
            <a:fld id="{2FA7E408-7A61-476A-8930-3DB91B572B72}" type="slidenum">
              <a:rPr lang="en-US"/>
              <a:pPr/>
              <a:t>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r>
              <a:rPr lang="en-US" smtClean="0"/>
              <a:t>V(G) = #conditions + 1</a:t>
            </a:r>
          </a:p>
        </p:txBody>
      </p:sp>
      <p:sp>
        <p:nvSpPr>
          <p:cNvPr id="27652" name="Slide Number Placeholder 3"/>
          <p:cNvSpPr>
            <a:spLocks noGrp="1"/>
          </p:cNvSpPr>
          <p:nvPr>
            <p:ph type="sldNum" sz="quarter" idx="5"/>
          </p:nvPr>
        </p:nvSpPr>
        <p:spPr>
          <a:noFill/>
        </p:spPr>
        <p:txBody>
          <a:bodyPr/>
          <a:lstStyle/>
          <a:p>
            <a:fld id="{66E3F3CC-D3FC-4CED-9DD2-C986E8BE18E5}" type="slidenum">
              <a:rPr lang="en-US"/>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58E9AAA8-CEAF-4E24-A9D1-A2888F26AD55}" type="datetime5">
              <a:rPr lang="en-US"/>
              <a:pPr/>
              <a:t>22-Jul-10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4544CDD-EF8B-46B6-B56B-E126FD7E465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FBB4D5E7-A2E0-4801-A84A-26E0E3C53847}" type="datetime5">
              <a:rPr lang="en-US"/>
              <a:pPr/>
              <a:t>22-Jul-10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8826FD4-5599-43B9-AE02-1B014AD1DAA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456FA3BD-CF94-4816-B1BC-A17695261251}" type="datetime5">
              <a:rPr lang="en-US"/>
              <a:pPr/>
              <a:t>22-Jul-10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041B03B-39FB-4605-9CE1-2FC5FAF1AC6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46C0BC3C-EEB4-49A9-8971-3EDE91067AB8}" type="datetime5">
              <a:rPr lang="en-US"/>
              <a:pPr/>
              <a:t>22-Jul-10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85722A3-0708-439F-8894-E6D8F749FCA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8688B731-0A37-4C89-A5CC-67253F14CAE5}" type="datetime5">
              <a:rPr lang="en-US"/>
              <a:pPr/>
              <a:t>22-Jul-10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F1B0975-5B0D-4194-9E6B-F23DEC7DD54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56243D89-172A-4EE4-9CB5-50A26F36D062}" type="datetime5">
              <a:rPr lang="en-US"/>
              <a:pPr/>
              <a:t>22-Jul-10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32F2D5E-1CA1-49CF-ABE5-2AA40F099BF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3A2B81FD-77D8-40D1-9674-320E7FCA185D}" type="datetime5">
              <a:rPr lang="en-US"/>
              <a:pPr/>
              <a:t>22-Jul-10</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98B44463-A781-4D84-A140-A462CC8132F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731382E6-8D60-4258-99BB-4398AFAB7CCC}" type="datetime5">
              <a:rPr lang="en-US"/>
              <a:pPr/>
              <a:t>22-Jul-10</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430552C3-DB06-44A4-910D-6F6F822D26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3549351F-F87F-4316-8215-450E48B5533A}" type="datetime5">
              <a:rPr lang="en-US"/>
              <a:pPr/>
              <a:t>22-Jul-10</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79165C31-4412-40B1-98FC-CAEA21EF24F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E3BA6C2-9902-4322-AE4E-D87944DA78A1}" type="datetime5">
              <a:rPr lang="en-US"/>
              <a:pPr/>
              <a:t>22-Jul-10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0F45E3C-A664-4C67-90E9-50545B8F435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22F77E1C-A327-4B9F-95F5-2E4F1E7CE5A0}" type="datetime5">
              <a:rPr lang="en-US"/>
              <a:pPr/>
              <a:t>22-Jul-10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D250603-4A35-4D34-9201-5071FA13481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427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D7A3752C-4BE3-452E-A045-8EB1C981E03F}" type="datetime5">
              <a:rPr lang="en-US"/>
              <a:pPr/>
              <a:t>22-Jul-10</a:t>
            </a:fld>
            <a:endParaRPr lang="en-US"/>
          </a:p>
        </p:txBody>
      </p:sp>
      <p:sp>
        <p:nvSpPr>
          <p:cNvPr id="5427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54278" name="Rectangle 6"/>
          <p:cNvSpPr>
            <a:spLocks noGrp="1" noChangeArrowheads="1"/>
          </p:cNvSpPr>
          <p:nvPr>
            <p:ph type="sldNum" sz="quarter" idx="4"/>
          </p:nvPr>
        </p:nvSpPr>
        <p:spPr bwMode="auto">
          <a:xfrm>
            <a:off x="6705600" y="6172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FB610C-7E6B-4DDE-9920-CCC547870EBF}" type="slidenum">
              <a:rPr lang="en-US"/>
              <a:pPr/>
              <a:t>‹#›</a:t>
            </a:fld>
            <a:endParaRPr lang="en-US"/>
          </a:p>
        </p:txBody>
      </p:sp>
      <p:sp>
        <p:nvSpPr>
          <p:cNvPr id="54279" name="Rectangle 7"/>
          <p:cNvSpPr>
            <a:spLocks noChangeArrowheads="1"/>
          </p:cNvSpPr>
          <p:nvPr/>
        </p:nvSpPr>
        <p:spPr bwMode="auto">
          <a:xfrm>
            <a:off x="0" y="6477000"/>
            <a:ext cx="9144000" cy="381000"/>
          </a:xfrm>
          <a:prstGeom prst="rect">
            <a:avLst/>
          </a:prstGeom>
          <a:solidFill>
            <a:srgbClr val="003399"/>
          </a:solidFill>
          <a:ln w="9525">
            <a:solidFill>
              <a:schemeClr val="tx1"/>
            </a:solidFill>
            <a:miter lim="800000"/>
            <a:headEnd/>
            <a:tailEnd/>
          </a:ln>
          <a:effectLst/>
        </p:spPr>
        <p:txBody>
          <a:bodyPr wrap="none" anchor="ctr"/>
          <a:lstStyle/>
          <a:p>
            <a:pPr algn="r"/>
            <a:endParaRPr lang="en-US" sz="1000" b="1">
              <a:solidFill>
                <a:schemeClr val="bg1"/>
              </a:solidFill>
              <a:latin typeface="Verdana" pitchFamily="34" charset="0"/>
            </a:endParaRPr>
          </a:p>
          <a:p>
            <a:pPr algn="r"/>
            <a:r>
              <a:rPr lang="en-US" sz="1000" b="1">
                <a:solidFill>
                  <a:schemeClr val="bg1"/>
                </a:solidFill>
                <a:latin typeface="Verdana" pitchFamily="34" charset="0"/>
              </a:rPr>
              <a:t>COMP 6710 Course Notes	Slide 9-</a:t>
            </a:r>
            <a:fld id="{D8ED6597-E92E-4DF8-93A2-0BCEDF5A6062}" type="slidenum">
              <a:rPr lang="en-US" sz="1000" b="1">
                <a:solidFill>
                  <a:schemeClr val="bg1"/>
                </a:solidFill>
                <a:latin typeface="Verdana" pitchFamily="34" charset="0"/>
              </a:rPr>
              <a:pPr algn="r"/>
              <a:t>‹#›</a:t>
            </a:fld>
            <a:endParaRPr lang="en-US">
              <a:solidFill>
                <a:schemeClr val="bg1"/>
              </a:solidFill>
            </a:endParaRPr>
          </a:p>
        </p:txBody>
      </p:sp>
      <p:pic>
        <p:nvPicPr>
          <p:cNvPr id="1032" name="Picture 8" descr="C:\hendrix\COMP2210\web\draft\images\cse_logo_blue.gif"/>
          <p:cNvPicPr>
            <a:picLocks noChangeAspect="1" noChangeArrowheads="1"/>
          </p:cNvPicPr>
          <p:nvPr/>
        </p:nvPicPr>
        <p:blipFill>
          <a:blip r:embed="rId13" cstate="print"/>
          <a:srcRect/>
          <a:stretch>
            <a:fillRect/>
          </a:stretch>
        </p:blipFill>
        <p:spPr bwMode="auto">
          <a:xfrm>
            <a:off x="152400" y="6500813"/>
            <a:ext cx="428625" cy="352425"/>
          </a:xfrm>
          <a:prstGeom prst="rect">
            <a:avLst/>
          </a:prstGeom>
          <a:noFill/>
          <a:ln w="9525">
            <a:noFill/>
            <a:miter lim="800000"/>
            <a:headEnd/>
            <a:tailEnd/>
          </a:ln>
        </p:spPr>
      </p:pic>
      <p:sp>
        <p:nvSpPr>
          <p:cNvPr id="54281" name="Text Box 9"/>
          <p:cNvSpPr txBox="1">
            <a:spLocks noChangeArrowheads="1"/>
          </p:cNvSpPr>
          <p:nvPr/>
        </p:nvSpPr>
        <p:spPr bwMode="auto">
          <a:xfrm>
            <a:off x="609600" y="6488113"/>
            <a:ext cx="3043238" cy="365125"/>
          </a:xfrm>
          <a:prstGeom prst="rect">
            <a:avLst/>
          </a:prstGeom>
          <a:noFill/>
          <a:ln w="9525">
            <a:noFill/>
            <a:miter lim="800000"/>
            <a:headEnd/>
            <a:tailEnd/>
          </a:ln>
          <a:effectLst/>
        </p:spPr>
        <p:txBody>
          <a:bodyPr wrap="none">
            <a:spAutoFit/>
          </a:bodyPr>
          <a:lstStyle/>
          <a:p>
            <a:pPr>
              <a:defRPr/>
            </a:pPr>
            <a:r>
              <a:rPr lang="en-US" sz="900" b="1">
                <a:solidFill>
                  <a:schemeClr val="bg1"/>
                </a:solidFill>
                <a:latin typeface="Verdana" pitchFamily="34" charset="0"/>
              </a:rPr>
              <a:t>Auburn University</a:t>
            </a:r>
          </a:p>
          <a:p>
            <a:pPr>
              <a:defRPr/>
            </a:pPr>
            <a:r>
              <a:rPr lang="en-US" sz="900" b="1">
                <a:solidFill>
                  <a:schemeClr val="bg1"/>
                </a:solidFill>
                <a:latin typeface="Verdana" pitchFamily="34" charset="0"/>
              </a:rPr>
              <a:t>Computer Science and Software Engineering</a:t>
            </a:r>
          </a:p>
        </p:txBody>
      </p:sp>
      <p:sp>
        <p:nvSpPr>
          <p:cNvPr id="54282" name="Rectangle 10"/>
          <p:cNvSpPr>
            <a:spLocks noChangeArrowheads="1"/>
          </p:cNvSpPr>
          <p:nvPr/>
        </p:nvSpPr>
        <p:spPr bwMode="auto">
          <a:xfrm>
            <a:off x="0" y="0"/>
            <a:ext cx="9144000" cy="152400"/>
          </a:xfrm>
          <a:prstGeom prst="rect">
            <a:avLst/>
          </a:prstGeom>
          <a:solidFill>
            <a:srgbClr val="003399"/>
          </a:solidFill>
          <a:ln w="9525">
            <a:solidFill>
              <a:schemeClr val="tx1"/>
            </a:solid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Verdana" pitchFamily="34" charset="0"/>
        </a:defRPr>
      </a:lvl2pPr>
      <a:lvl3pPr algn="ctr" rtl="0" eaLnBrk="0" fontAlgn="base" hangingPunct="0">
        <a:spcBef>
          <a:spcPct val="0"/>
        </a:spcBef>
        <a:spcAft>
          <a:spcPct val="0"/>
        </a:spcAft>
        <a:defRPr sz="3600" b="1">
          <a:solidFill>
            <a:schemeClr val="tx2"/>
          </a:solidFill>
          <a:latin typeface="Verdana" pitchFamily="34" charset="0"/>
        </a:defRPr>
      </a:lvl3pPr>
      <a:lvl4pPr algn="ctr" rtl="0" eaLnBrk="0" fontAlgn="base" hangingPunct="0">
        <a:spcBef>
          <a:spcPct val="0"/>
        </a:spcBef>
        <a:spcAft>
          <a:spcPct val="0"/>
        </a:spcAft>
        <a:defRPr sz="3600" b="1">
          <a:solidFill>
            <a:schemeClr val="tx2"/>
          </a:solidFill>
          <a:latin typeface="Verdana" pitchFamily="34" charset="0"/>
        </a:defRPr>
      </a:lvl4pPr>
      <a:lvl5pPr algn="ctr" rtl="0" eaLnBrk="0" fontAlgn="base" hangingPunct="0">
        <a:spcBef>
          <a:spcPct val="0"/>
        </a:spcBef>
        <a:spcAft>
          <a:spcPct val="0"/>
        </a:spcAft>
        <a:defRPr sz="3600" b="1">
          <a:solidFill>
            <a:schemeClr val="tx2"/>
          </a:solidFill>
          <a:latin typeface="Verdana" pitchFamily="34" charset="0"/>
        </a:defRPr>
      </a:lvl5pPr>
      <a:lvl6pPr marL="457200" algn="ctr" rtl="0" eaLnBrk="0" fontAlgn="base" hangingPunct="0">
        <a:spcBef>
          <a:spcPct val="0"/>
        </a:spcBef>
        <a:spcAft>
          <a:spcPct val="0"/>
        </a:spcAft>
        <a:defRPr sz="3600" b="1">
          <a:solidFill>
            <a:schemeClr val="tx2"/>
          </a:solidFill>
          <a:latin typeface="Verdana" pitchFamily="34" charset="0"/>
        </a:defRPr>
      </a:lvl6pPr>
      <a:lvl7pPr marL="914400" algn="ctr" rtl="0" eaLnBrk="0" fontAlgn="base" hangingPunct="0">
        <a:spcBef>
          <a:spcPct val="0"/>
        </a:spcBef>
        <a:spcAft>
          <a:spcPct val="0"/>
        </a:spcAft>
        <a:defRPr sz="3600" b="1">
          <a:solidFill>
            <a:schemeClr val="tx2"/>
          </a:solidFill>
          <a:latin typeface="Verdana" pitchFamily="34" charset="0"/>
        </a:defRPr>
      </a:lvl7pPr>
      <a:lvl8pPr marL="1371600" algn="ctr" rtl="0" eaLnBrk="0" fontAlgn="base" hangingPunct="0">
        <a:spcBef>
          <a:spcPct val="0"/>
        </a:spcBef>
        <a:spcAft>
          <a:spcPct val="0"/>
        </a:spcAft>
        <a:defRPr sz="3600" b="1">
          <a:solidFill>
            <a:schemeClr val="tx2"/>
          </a:solidFill>
          <a:latin typeface="Verdana" pitchFamily="34" charset="0"/>
        </a:defRPr>
      </a:lvl8pPr>
      <a:lvl9pPr marL="1828800" algn="ctr" rtl="0" eaLnBrk="0" fontAlgn="base" hangingPunct="0">
        <a:spcBef>
          <a:spcPct val="0"/>
        </a:spcBef>
        <a:spcAft>
          <a:spcPct val="0"/>
        </a:spcAft>
        <a:defRPr sz="3600" b="1">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ctrTitle"/>
          </p:nvPr>
        </p:nvSpPr>
        <p:spPr>
          <a:xfrm>
            <a:off x="247650" y="1987550"/>
            <a:ext cx="8712200" cy="1106488"/>
          </a:xfrm>
          <a:noFill/>
        </p:spPr>
        <p:txBody>
          <a:bodyPr lIns="92075" tIns="46038" rIns="92075" bIns="46038"/>
          <a:lstStyle/>
          <a:p>
            <a:r>
              <a:rPr lang="en-US" sz="2400" b="0" dirty="0" smtClean="0">
                <a:latin typeface="Arial Black" pitchFamily="34" charset="0"/>
              </a:rPr>
              <a:t>Course Notes Set </a:t>
            </a:r>
            <a:r>
              <a:rPr lang="en-US" sz="2400" b="0" dirty="0" smtClean="0">
                <a:latin typeface="Arial Black" pitchFamily="34" charset="0"/>
              </a:rPr>
              <a:t>10:</a:t>
            </a:r>
            <a:r>
              <a:rPr lang="en-US" b="0" dirty="0" smtClean="0">
                <a:latin typeface="Arial Black" pitchFamily="34" charset="0"/>
              </a:rPr>
              <a:t/>
            </a:r>
            <a:br>
              <a:rPr lang="en-US" b="0" dirty="0" smtClean="0">
                <a:latin typeface="Arial Black" pitchFamily="34" charset="0"/>
              </a:rPr>
            </a:br>
            <a:r>
              <a:rPr lang="en-US" b="0" dirty="0" smtClean="0">
                <a:latin typeface="Arial Black" pitchFamily="34" charset="0"/>
              </a:rPr>
              <a:t>Review of Graphs</a:t>
            </a:r>
          </a:p>
        </p:txBody>
      </p:sp>
      <p:sp>
        <p:nvSpPr>
          <p:cNvPr id="2051" name="Rectangle 9"/>
          <p:cNvSpPr>
            <a:spLocks noGrp="1" noChangeArrowheads="1"/>
          </p:cNvSpPr>
          <p:nvPr>
            <p:ph type="subTitle" idx="1"/>
          </p:nvPr>
        </p:nvSpPr>
        <p:spPr>
          <a:xfrm>
            <a:off x="0" y="3886200"/>
            <a:ext cx="9144000" cy="1752600"/>
          </a:xfrm>
          <a:noFill/>
        </p:spPr>
        <p:txBody>
          <a:bodyPr/>
          <a:lstStyle/>
          <a:p>
            <a:r>
              <a:rPr lang="en-US" sz="2800" smtClean="0"/>
              <a:t>Computer Science and Software Engineering</a:t>
            </a:r>
          </a:p>
          <a:p>
            <a:r>
              <a:rPr lang="en-US" sz="2800" smtClean="0"/>
              <a:t>Auburn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Program Graphs</a:t>
            </a:r>
          </a:p>
        </p:txBody>
      </p:sp>
      <p:sp>
        <p:nvSpPr>
          <p:cNvPr id="11267" name="Rectangle 3"/>
          <p:cNvSpPr>
            <a:spLocks noGrp="1" noChangeArrowheads="1"/>
          </p:cNvSpPr>
          <p:nvPr>
            <p:ph type="body" idx="1"/>
          </p:nvPr>
        </p:nvSpPr>
        <p:spPr/>
        <p:txBody>
          <a:bodyPr/>
          <a:lstStyle/>
          <a:p>
            <a:pPr>
              <a:lnSpc>
                <a:spcPct val="90000"/>
              </a:lnSpc>
            </a:pPr>
            <a:r>
              <a:rPr lang="en-US" sz="2800" smtClean="0"/>
              <a:t>Given a program written in an imperative programming language, its program graph is a directed graph in which nodes are either entire statements or fragments of a statement, and edges represent flow of control.</a:t>
            </a:r>
          </a:p>
          <a:p>
            <a:pPr>
              <a:lnSpc>
                <a:spcPct val="90000"/>
              </a:lnSpc>
            </a:pPr>
            <a:r>
              <a:rPr lang="en-US" sz="2800" smtClean="0"/>
              <a:t>At the module level, program graphs should be connected. Loops will define strongly connected components.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152400"/>
            <a:ext cx="9144000" cy="1143000"/>
          </a:xfrm>
        </p:spPr>
        <p:txBody>
          <a:bodyPr/>
          <a:lstStyle/>
          <a:p>
            <a:r>
              <a:rPr lang="en-US" smtClean="0"/>
              <a:t>Graphs for Control Constructs</a:t>
            </a:r>
          </a:p>
        </p:txBody>
      </p:sp>
      <p:grpSp>
        <p:nvGrpSpPr>
          <p:cNvPr id="12291" name="Group 42"/>
          <p:cNvGrpSpPr>
            <a:grpSpLocks/>
          </p:cNvGrpSpPr>
          <p:nvPr/>
        </p:nvGrpSpPr>
        <p:grpSpPr bwMode="auto">
          <a:xfrm>
            <a:off x="3362325" y="1790700"/>
            <a:ext cx="304800" cy="1371600"/>
            <a:chOff x="1536" y="1440"/>
            <a:chExt cx="192" cy="864"/>
          </a:xfrm>
        </p:grpSpPr>
        <p:sp>
          <p:nvSpPr>
            <p:cNvPr id="12333" name="Oval 27"/>
            <p:cNvSpPr>
              <a:spLocks noChangeArrowheads="1"/>
            </p:cNvSpPr>
            <p:nvPr/>
          </p:nvSpPr>
          <p:spPr bwMode="auto">
            <a:xfrm>
              <a:off x="1536" y="1440"/>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m1</a:t>
              </a:r>
            </a:p>
          </p:txBody>
        </p:sp>
        <p:sp>
          <p:nvSpPr>
            <p:cNvPr id="12334" name="Oval 28"/>
            <p:cNvSpPr>
              <a:spLocks noChangeArrowheads="1"/>
            </p:cNvSpPr>
            <p:nvPr/>
          </p:nvSpPr>
          <p:spPr bwMode="auto">
            <a:xfrm>
              <a:off x="1536" y="1776"/>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m2</a:t>
              </a:r>
            </a:p>
          </p:txBody>
        </p:sp>
        <p:sp>
          <p:nvSpPr>
            <p:cNvPr id="12335" name="Oval 29"/>
            <p:cNvSpPr>
              <a:spLocks noChangeArrowheads="1"/>
            </p:cNvSpPr>
            <p:nvPr/>
          </p:nvSpPr>
          <p:spPr bwMode="auto">
            <a:xfrm>
              <a:off x="1536" y="2112"/>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m3</a:t>
              </a:r>
            </a:p>
          </p:txBody>
        </p:sp>
        <p:cxnSp>
          <p:nvCxnSpPr>
            <p:cNvPr id="12336" name="AutoShape 30"/>
            <p:cNvCxnSpPr>
              <a:cxnSpLocks noChangeShapeType="1"/>
              <a:stCxn id="12333" idx="4"/>
              <a:endCxn id="12334" idx="0"/>
            </p:cNvCxnSpPr>
            <p:nvPr/>
          </p:nvCxnSpPr>
          <p:spPr bwMode="auto">
            <a:xfrm>
              <a:off x="1632" y="1638"/>
              <a:ext cx="0" cy="132"/>
            </a:xfrm>
            <a:prstGeom prst="straightConnector1">
              <a:avLst/>
            </a:prstGeom>
            <a:noFill/>
            <a:ln w="12700">
              <a:solidFill>
                <a:schemeClr val="tx1"/>
              </a:solidFill>
              <a:round/>
              <a:headEnd type="none" w="sm" len="sm"/>
              <a:tailEnd type="triangle" w="sm" len="sm"/>
            </a:ln>
          </p:spPr>
        </p:cxnSp>
        <p:cxnSp>
          <p:nvCxnSpPr>
            <p:cNvPr id="12337" name="AutoShape 31"/>
            <p:cNvCxnSpPr>
              <a:cxnSpLocks noChangeShapeType="1"/>
              <a:stCxn id="12334" idx="4"/>
              <a:endCxn id="12335" idx="0"/>
            </p:cNvCxnSpPr>
            <p:nvPr/>
          </p:nvCxnSpPr>
          <p:spPr bwMode="auto">
            <a:xfrm>
              <a:off x="1632" y="1974"/>
              <a:ext cx="0" cy="132"/>
            </a:xfrm>
            <a:prstGeom prst="straightConnector1">
              <a:avLst/>
            </a:prstGeom>
            <a:noFill/>
            <a:ln w="12700">
              <a:solidFill>
                <a:schemeClr val="tx1"/>
              </a:solidFill>
              <a:round/>
              <a:headEnd type="none" w="sm" len="sm"/>
              <a:tailEnd type="triangle" w="sm" len="sm"/>
            </a:ln>
          </p:spPr>
        </p:cxnSp>
      </p:grpSp>
      <p:sp>
        <p:nvSpPr>
          <p:cNvPr id="12292" name="Text Box 32"/>
          <p:cNvSpPr txBox="1">
            <a:spLocks noChangeArrowheads="1"/>
          </p:cNvSpPr>
          <p:nvPr/>
        </p:nvSpPr>
        <p:spPr bwMode="auto">
          <a:xfrm>
            <a:off x="1593850" y="1493838"/>
            <a:ext cx="1558925" cy="1770062"/>
          </a:xfrm>
          <a:prstGeom prst="rect">
            <a:avLst/>
          </a:prstGeom>
          <a:noFill/>
          <a:ln w="12700">
            <a:noFill/>
            <a:miter lim="800000"/>
            <a:headEnd type="none" w="sm" len="sm"/>
            <a:tailEnd type="none" w="sm" len="sm"/>
          </a:ln>
        </p:spPr>
        <p:txBody>
          <a:bodyPr wrap="none">
            <a:spAutoFit/>
          </a:bodyPr>
          <a:lstStyle/>
          <a:p>
            <a:r>
              <a:rPr lang="en-US" sz="2000" b="1" i="1" u="sng">
                <a:latin typeface="Verdana" pitchFamily="34" charset="0"/>
              </a:rPr>
              <a:t>Sequence</a:t>
            </a:r>
            <a:r>
              <a:rPr lang="en-US"/>
              <a:t/>
            </a:r>
            <a:br>
              <a:rPr lang="en-US"/>
            </a:br>
            <a:r>
              <a:rPr lang="en-US" sz="1800" b="1">
                <a:latin typeface="Courier New" pitchFamily="49" charset="0"/>
              </a:rPr>
              <a:t>{</a:t>
            </a:r>
            <a:br>
              <a:rPr lang="en-US" sz="1800" b="1">
                <a:latin typeface="Courier New" pitchFamily="49" charset="0"/>
              </a:rPr>
            </a:br>
            <a:r>
              <a:rPr lang="en-US" sz="1800" b="1">
                <a:latin typeface="Courier New" pitchFamily="49" charset="0"/>
              </a:rPr>
              <a:t>   m1();</a:t>
            </a:r>
            <a:br>
              <a:rPr lang="en-US" sz="1800" b="1">
                <a:latin typeface="Courier New" pitchFamily="49" charset="0"/>
              </a:rPr>
            </a:br>
            <a:r>
              <a:rPr lang="en-US" sz="1800" b="1">
                <a:latin typeface="Courier New" pitchFamily="49" charset="0"/>
              </a:rPr>
              <a:t>   m2();</a:t>
            </a:r>
            <a:br>
              <a:rPr lang="en-US" sz="1800" b="1">
                <a:latin typeface="Courier New" pitchFamily="49" charset="0"/>
              </a:rPr>
            </a:br>
            <a:r>
              <a:rPr lang="en-US" sz="1800" b="1">
                <a:latin typeface="Courier New" pitchFamily="49" charset="0"/>
              </a:rPr>
              <a:t>   m3();</a:t>
            </a:r>
            <a:br>
              <a:rPr lang="en-US" sz="1800" b="1">
                <a:latin typeface="Courier New" pitchFamily="49" charset="0"/>
              </a:rPr>
            </a:br>
            <a:r>
              <a:rPr lang="en-US" sz="1800" b="1">
                <a:latin typeface="Courier New" pitchFamily="49" charset="0"/>
              </a:rPr>
              <a:t>}</a:t>
            </a:r>
          </a:p>
        </p:txBody>
      </p:sp>
      <p:sp>
        <p:nvSpPr>
          <p:cNvPr id="12293" name="Rectangle 33"/>
          <p:cNvSpPr>
            <a:spLocks noChangeArrowheads="1"/>
          </p:cNvSpPr>
          <p:nvPr/>
        </p:nvSpPr>
        <p:spPr bwMode="auto">
          <a:xfrm>
            <a:off x="1304925" y="1333500"/>
            <a:ext cx="2819400" cy="2209800"/>
          </a:xfrm>
          <a:prstGeom prst="rect">
            <a:avLst/>
          </a:prstGeom>
          <a:noFill/>
          <a:ln w="12700">
            <a:solidFill>
              <a:schemeClr val="tx1"/>
            </a:solidFill>
            <a:miter lim="800000"/>
            <a:headEnd type="none" w="sm" len="sm"/>
            <a:tailEnd type="none" w="sm" len="sm"/>
          </a:ln>
        </p:spPr>
        <p:txBody>
          <a:bodyPr wrap="none" anchor="ctr"/>
          <a:lstStyle/>
          <a:p>
            <a:endParaRPr lang="en-US"/>
          </a:p>
        </p:txBody>
      </p:sp>
      <p:sp>
        <p:nvSpPr>
          <p:cNvPr id="12294" name="Oval 34"/>
          <p:cNvSpPr>
            <a:spLocks noChangeArrowheads="1"/>
          </p:cNvSpPr>
          <p:nvPr/>
        </p:nvSpPr>
        <p:spPr bwMode="auto">
          <a:xfrm>
            <a:off x="7143750" y="183832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c</a:t>
            </a:r>
          </a:p>
        </p:txBody>
      </p:sp>
      <p:sp>
        <p:nvSpPr>
          <p:cNvPr id="12295" name="Oval 35"/>
          <p:cNvSpPr>
            <a:spLocks noChangeArrowheads="1"/>
          </p:cNvSpPr>
          <p:nvPr/>
        </p:nvSpPr>
        <p:spPr bwMode="auto">
          <a:xfrm>
            <a:off x="6667500" y="225742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m1</a:t>
            </a:r>
          </a:p>
        </p:txBody>
      </p:sp>
      <p:sp>
        <p:nvSpPr>
          <p:cNvPr id="12296" name="Oval 36"/>
          <p:cNvSpPr>
            <a:spLocks noChangeArrowheads="1"/>
          </p:cNvSpPr>
          <p:nvPr/>
        </p:nvSpPr>
        <p:spPr bwMode="auto">
          <a:xfrm>
            <a:off x="7143750" y="272415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m2</a:t>
            </a:r>
          </a:p>
        </p:txBody>
      </p:sp>
      <p:cxnSp>
        <p:nvCxnSpPr>
          <p:cNvPr id="12297" name="AutoShape 38"/>
          <p:cNvCxnSpPr>
            <a:cxnSpLocks noChangeShapeType="1"/>
            <a:stCxn id="12294" idx="4"/>
            <a:endCxn id="12296" idx="0"/>
          </p:cNvCxnSpPr>
          <p:nvPr/>
        </p:nvCxnSpPr>
        <p:spPr bwMode="auto">
          <a:xfrm>
            <a:off x="7296150" y="2152650"/>
            <a:ext cx="0" cy="561975"/>
          </a:xfrm>
          <a:prstGeom prst="straightConnector1">
            <a:avLst/>
          </a:prstGeom>
          <a:noFill/>
          <a:ln w="12700">
            <a:solidFill>
              <a:schemeClr val="tx1"/>
            </a:solidFill>
            <a:round/>
            <a:headEnd type="none" w="sm" len="sm"/>
            <a:tailEnd type="triangle" w="sm" len="sm"/>
          </a:ln>
        </p:spPr>
      </p:cxnSp>
      <p:sp>
        <p:nvSpPr>
          <p:cNvPr id="12298" name="Text Box 40"/>
          <p:cNvSpPr txBox="1">
            <a:spLocks noChangeArrowheads="1"/>
          </p:cNvSpPr>
          <p:nvPr/>
        </p:nvSpPr>
        <p:spPr bwMode="auto">
          <a:xfrm>
            <a:off x="5267325" y="1485900"/>
            <a:ext cx="1276350" cy="1495425"/>
          </a:xfrm>
          <a:prstGeom prst="rect">
            <a:avLst/>
          </a:prstGeom>
          <a:noFill/>
          <a:ln w="12700">
            <a:noFill/>
            <a:miter lim="800000"/>
            <a:headEnd type="none" w="sm" len="sm"/>
            <a:tailEnd type="none" w="sm" len="sm"/>
          </a:ln>
        </p:spPr>
        <p:txBody>
          <a:bodyPr wrap="none">
            <a:spAutoFit/>
          </a:bodyPr>
          <a:lstStyle/>
          <a:p>
            <a:r>
              <a:rPr lang="en-US" sz="2000" b="1" i="1" u="sng">
                <a:latin typeface="Verdana" pitchFamily="34" charset="0"/>
              </a:rPr>
              <a:t>if-then</a:t>
            </a:r>
            <a:r>
              <a:rPr lang="en-US"/>
              <a:t/>
            </a:r>
            <a:br>
              <a:rPr lang="en-US"/>
            </a:br>
            <a:r>
              <a:rPr lang="en-US" sz="1800" b="1">
                <a:latin typeface="Courier New" pitchFamily="49" charset="0"/>
              </a:rPr>
              <a:t>if (c) {</a:t>
            </a:r>
          </a:p>
          <a:p>
            <a:r>
              <a:rPr lang="en-US" sz="1800" b="1">
                <a:latin typeface="Courier New" pitchFamily="49" charset="0"/>
              </a:rPr>
              <a:t>   m1();</a:t>
            </a:r>
          </a:p>
          <a:p>
            <a:r>
              <a:rPr lang="en-US" sz="1800" b="1">
                <a:latin typeface="Courier New" pitchFamily="49" charset="0"/>
              </a:rPr>
              <a:t>}</a:t>
            </a:r>
            <a:br>
              <a:rPr lang="en-US" sz="1800" b="1">
                <a:latin typeface="Courier New" pitchFamily="49" charset="0"/>
              </a:rPr>
            </a:br>
            <a:r>
              <a:rPr lang="en-US" sz="1800" b="1">
                <a:latin typeface="Courier New" pitchFamily="49" charset="0"/>
              </a:rPr>
              <a:t>m2();</a:t>
            </a:r>
          </a:p>
        </p:txBody>
      </p:sp>
      <p:sp>
        <p:nvSpPr>
          <p:cNvPr id="12299" name="Rectangle 43"/>
          <p:cNvSpPr>
            <a:spLocks noChangeArrowheads="1"/>
          </p:cNvSpPr>
          <p:nvPr/>
        </p:nvSpPr>
        <p:spPr bwMode="auto">
          <a:xfrm>
            <a:off x="4886325" y="1333500"/>
            <a:ext cx="2819400" cy="2209800"/>
          </a:xfrm>
          <a:prstGeom prst="rect">
            <a:avLst/>
          </a:prstGeom>
          <a:noFill/>
          <a:ln w="12700">
            <a:solidFill>
              <a:schemeClr val="tx1"/>
            </a:solidFill>
            <a:miter lim="800000"/>
            <a:headEnd type="none" w="sm" len="sm"/>
            <a:tailEnd type="none" w="sm" len="sm"/>
          </a:ln>
        </p:spPr>
        <p:txBody>
          <a:bodyPr wrap="none" anchor="ctr"/>
          <a:lstStyle/>
          <a:p>
            <a:endParaRPr lang="en-US"/>
          </a:p>
        </p:txBody>
      </p:sp>
      <p:grpSp>
        <p:nvGrpSpPr>
          <p:cNvPr id="12300" name="Group 56"/>
          <p:cNvGrpSpPr>
            <a:grpSpLocks/>
          </p:cNvGrpSpPr>
          <p:nvPr/>
        </p:nvGrpSpPr>
        <p:grpSpPr bwMode="auto">
          <a:xfrm>
            <a:off x="2352675" y="4581525"/>
            <a:ext cx="1219200" cy="1295400"/>
            <a:chOff x="1920" y="2880"/>
            <a:chExt cx="768" cy="816"/>
          </a:xfrm>
        </p:grpSpPr>
        <p:sp>
          <p:nvSpPr>
            <p:cNvPr id="12325" name="Oval 47"/>
            <p:cNvSpPr>
              <a:spLocks noChangeArrowheads="1"/>
            </p:cNvSpPr>
            <p:nvPr/>
          </p:nvSpPr>
          <p:spPr bwMode="auto">
            <a:xfrm>
              <a:off x="2208" y="2880"/>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c</a:t>
              </a:r>
            </a:p>
          </p:txBody>
        </p:sp>
        <p:sp>
          <p:nvSpPr>
            <p:cNvPr id="12326" name="Oval 48"/>
            <p:cNvSpPr>
              <a:spLocks noChangeArrowheads="1"/>
            </p:cNvSpPr>
            <p:nvPr/>
          </p:nvSpPr>
          <p:spPr bwMode="auto">
            <a:xfrm>
              <a:off x="1920" y="3168"/>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m1</a:t>
              </a:r>
            </a:p>
          </p:txBody>
        </p:sp>
        <p:sp>
          <p:nvSpPr>
            <p:cNvPr id="12327" name="Oval 49"/>
            <p:cNvSpPr>
              <a:spLocks noChangeArrowheads="1"/>
            </p:cNvSpPr>
            <p:nvPr/>
          </p:nvSpPr>
          <p:spPr bwMode="auto">
            <a:xfrm>
              <a:off x="2496" y="3168"/>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m2</a:t>
              </a:r>
            </a:p>
          </p:txBody>
        </p:sp>
        <p:sp>
          <p:nvSpPr>
            <p:cNvPr id="12328" name="Oval 50"/>
            <p:cNvSpPr>
              <a:spLocks noChangeArrowheads="1"/>
            </p:cNvSpPr>
            <p:nvPr/>
          </p:nvSpPr>
          <p:spPr bwMode="auto">
            <a:xfrm>
              <a:off x="2208" y="3504"/>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m3</a:t>
              </a:r>
            </a:p>
          </p:txBody>
        </p:sp>
        <p:cxnSp>
          <p:nvCxnSpPr>
            <p:cNvPr id="12329" name="AutoShape 51"/>
            <p:cNvCxnSpPr>
              <a:cxnSpLocks noChangeShapeType="1"/>
              <a:stCxn id="12325" idx="3"/>
              <a:endCxn id="12326" idx="7"/>
            </p:cNvCxnSpPr>
            <p:nvPr/>
          </p:nvCxnSpPr>
          <p:spPr bwMode="auto">
            <a:xfrm flipH="1">
              <a:off x="2084" y="3050"/>
              <a:ext cx="152" cy="140"/>
            </a:xfrm>
            <a:prstGeom prst="straightConnector1">
              <a:avLst/>
            </a:prstGeom>
            <a:noFill/>
            <a:ln w="12700">
              <a:solidFill>
                <a:schemeClr val="tx1"/>
              </a:solidFill>
              <a:round/>
              <a:headEnd type="none" w="sm" len="sm"/>
              <a:tailEnd type="triangle" w="sm" len="sm"/>
            </a:ln>
          </p:spPr>
        </p:cxnSp>
        <p:cxnSp>
          <p:nvCxnSpPr>
            <p:cNvPr id="12330" name="AutoShape 52"/>
            <p:cNvCxnSpPr>
              <a:cxnSpLocks noChangeShapeType="1"/>
              <a:stCxn id="12325" idx="5"/>
              <a:endCxn id="12327" idx="1"/>
            </p:cNvCxnSpPr>
            <p:nvPr/>
          </p:nvCxnSpPr>
          <p:spPr bwMode="auto">
            <a:xfrm>
              <a:off x="2372" y="3050"/>
              <a:ext cx="152" cy="140"/>
            </a:xfrm>
            <a:prstGeom prst="straightConnector1">
              <a:avLst/>
            </a:prstGeom>
            <a:noFill/>
            <a:ln w="12700">
              <a:solidFill>
                <a:schemeClr val="tx1"/>
              </a:solidFill>
              <a:round/>
              <a:headEnd type="none" w="sm" len="sm"/>
              <a:tailEnd type="triangle" w="sm" len="sm"/>
            </a:ln>
          </p:spPr>
        </p:cxnSp>
        <p:cxnSp>
          <p:nvCxnSpPr>
            <p:cNvPr id="12331" name="AutoShape 53"/>
            <p:cNvCxnSpPr>
              <a:cxnSpLocks noChangeShapeType="1"/>
              <a:stCxn id="12327" idx="3"/>
              <a:endCxn id="12328" idx="7"/>
            </p:cNvCxnSpPr>
            <p:nvPr/>
          </p:nvCxnSpPr>
          <p:spPr bwMode="auto">
            <a:xfrm flipH="1">
              <a:off x="2372" y="3338"/>
              <a:ext cx="152" cy="188"/>
            </a:xfrm>
            <a:prstGeom prst="straightConnector1">
              <a:avLst/>
            </a:prstGeom>
            <a:noFill/>
            <a:ln w="12700">
              <a:solidFill>
                <a:schemeClr val="tx1"/>
              </a:solidFill>
              <a:round/>
              <a:headEnd type="none" w="sm" len="sm"/>
              <a:tailEnd type="triangle" w="sm" len="sm"/>
            </a:ln>
          </p:spPr>
        </p:cxnSp>
        <p:cxnSp>
          <p:nvCxnSpPr>
            <p:cNvPr id="12332" name="AutoShape 54"/>
            <p:cNvCxnSpPr>
              <a:cxnSpLocks noChangeShapeType="1"/>
              <a:stCxn id="12326" idx="5"/>
              <a:endCxn id="12328" idx="1"/>
            </p:cNvCxnSpPr>
            <p:nvPr/>
          </p:nvCxnSpPr>
          <p:spPr bwMode="auto">
            <a:xfrm>
              <a:off x="2084" y="3338"/>
              <a:ext cx="152" cy="188"/>
            </a:xfrm>
            <a:prstGeom prst="straightConnector1">
              <a:avLst/>
            </a:prstGeom>
            <a:noFill/>
            <a:ln w="12700">
              <a:solidFill>
                <a:schemeClr val="tx1"/>
              </a:solidFill>
              <a:round/>
              <a:headEnd type="none" w="sm" len="sm"/>
              <a:tailEnd type="triangle" w="sm" len="sm"/>
            </a:ln>
          </p:spPr>
        </p:cxnSp>
      </p:grpSp>
      <p:sp>
        <p:nvSpPr>
          <p:cNvPr id="12301" name="Text Box 55"/>
          <p:cNvSpPr txBox="1">
            <a:spLocks noChangeArrowheads="1"/>
          </p:cNvSpPr>
          <p:nvPr/>
        </p:nvSpPr>
        <p:spPr bwMode="auto">
          <a:xfrm>
            <a:off x="828675" y="3895725"/>
            <a:ext cx="1844675" cy="2319338"/>
          </a:xfrm>
          <a:prstGeom prst="rect">
            <a:avLst/>
          </a:prstGeom>
          <a:noFill/>
          <a:ln w="12700">
            <a:noFill/>
            <a:miter lim="800000"/>
            <a:headEnd type="none" w="sm" len="sm"/>
            <a:tailEnd type="none" w="sm" len="sm"/>
          </a:ln>
        </p:spPr>
        <p:txBody>
          <a:bodyPr wrap="none">
            <a:spAutoFit/>
          </a:bodyPr>
          <a:lstStyle/>
          <a:p>
            <a:r>
              <a:rPr lang="en-US" sz="2000" b="1" i="1" u="sng">
                <a:latin typeface="Verdana" pitchFamily="34" charset="0"/>
              </a:rPr>
              <a:t>if-then-else</a:t>
            </a:r>
            <a:r>
              <a:rPr lang="en-US"/>
              <a:t/>
            </a:r>
            <a:br>
              <a:rPr lang="en-US"/>
            </a:br>
            <a:r>
              <a:rPr lang="en-US" sz="1800" b="1">
                <a:latin typeface="Courier New" pitchFamily="49" charset="0"/>
              </a:rPr>
              <a:t>if (c) {</a:t>
            </a:r>
          </a:p>
          <a:p>
            <a:r>
              <a:rPr lang="en-US" sz="1800" b="1">
                <a:latin typeface="Courier New" pitchFamily="49" charset="0"/>
              </a:rPr>
              <a:t>   m1();</a:t>
            </a:r>
          </a:p>
          <a:p>
            <a:r>
              <a:rPr lang="en-US" sz="1800" b="1">
                <a:latin typeface="Courier New" pitchFamily="49" charset="0"/>
              </a:rPr>
              <a:t>}</a:t>
            </a:r>
            <a:br>
              <a:rPr lang="en-US" sz="1800" b="1">
                <a:latin typeface="Courier New" pitchFamily="49" charset="0"/>
              </a:rPr>
            </a:br>
            <a:r>
              <a:rPr lang="en-US" sz="1800" b="1">
                <a:latin typeface="Courier New" pitchFamily="49" charset="0"/>
              </a:rPr>
              <a:t>else {</a:t>
            </a:r>
            <a:br>
              <a:rPr lang="en-US" sz="1800" b="1">
                <a:latin typeface="Courier New" pitchFamily="49" charset="0"/>
              </a:rPr>
            </a:br>
            <a:r>
              <a:rPr lang="en-US" sz="1800" b="1">
                <a:latin typeface="Courier New" pitchFamily="49" charset="0"/>
              </a:rPr>
              <a:t>   m2();</a:t>
            </a:r>
            <a:br>
              <a:rPr lang="en-US" sz="1800" b="1">
                <a:latin typeface="Courier New" pitchFamily="49" charset="0"/>
              </a:rPr>
            </a:br>
            <a:r>
              <a:rPr lang="en-US" sz="1800" b="1">
                <a:latin typeface="Courier New" pitchFamily="49" charset="0"/>
              </a:rPr>
              <a:t>}</a:t>
            </a:r>
            <a:br>
              <a:rPr lang="en-US" sz="1800" b="1">
                <a:latin typeface="Courier New" pitchFamily="49" charset="0"/>
              </a:rPr>
            </a:br>
            <a:r>
              <a:rPr lang="en-US" sz="1800" b="1">
                <a:latin typeface="Courier New" pitchFamily="49" charset="0"/>
              </a:rPr>
              <a:t>m3();</a:t>
            </a:r>
          </a:p>
        </p:txBody>
      </p:sp>
      <p:sp>
        <p:nvSpPr>
          <p:cNvPr id="12302" name="Rectangle 57"/>
          <p:cNvSpPr>
            <a:spLocks noChangeArrowheads="1"/>
          </p:cNvSpPr>
          <p:nvPr/>
        </p:nvSpPr>
        <p:spPr bwMode="auto">
          <a:xfrm>
            <a:off x="600075" y="3895725"/>
            <a:ext cx="3124200" cy="2362200"/>
          </a:xfrm>
          <a:prstGeom prst="rect">
            <a:avLst/>
          </a:prstGeom>
          <a:noFill/>
          <a:ln w="12700">
            <a:solidFill>
              <a:schemeClr val="tx1"/>
            </a:solidFill>
            <a:miter lim="800000"/>
            <a:headEnd type="none" w="sm" len="sm"/>
            <a:tailEnd type="none" w="sm" len="sm"/>
          </a:ln>
        </p:spPr>
        <p:txBody>
          <a:bodyPr wrap="none" anchor="ctr"/>
          <a:lstStyle/>
          <a:p>
            <a:endParaRPr lang="en-US"/>
          </a:p>
        </p:txBody>
      </p:sp>
      <p:grpSp>
        <p:nvGrpSpPr>
          <p:cNvPr id="12303" name="Group 76"/>
          <p:cNvGrpSpPr>
            <a:grpSpLocks/>
          </p:cNvGrpSpPr>
          <p:nvPr/>
        </p:nvGrpSpPr>
        <p:grpSpPr bwMode="auto">
          <a:xfrm>
            <a:off x="5238750" y="4467225"/>
            <a:ext cx="2400300" cy="1685925"/>
            <a:chOff x="3846" y="2802"/>
            <a:chExt cx="1512" cy="1062"/>
          </a:xfrm>
        </p:grpSpPr>
        <p:sp>
          <p:nvSpPr>
            <p:cNvPr id="12308" name="Oval 58"/>
            <p:cNvSpPr>
              <a:spLocks noChangeArrowheads="1"/>
            </p:cNvSpPr>
            <p:nvPr/>
          </p:nvSpPr>
          <p:spPr bwMode="auto">
            <a:xfrm>
              <a:off x="4464" y="2802"/>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c</a:t>
              </a:r>
            </a:p>
          </p:txBody>
        </p:sp>
        <p:sp>
          <p:nvSpPr>
            <p:cNvPr id="12309" name="Oval 59"/>
            <p:cNvSpPr>
              <a:spLocks noChangeArrowheads="1"/>
            </p:cNvSpPr>
            <p:nvPr/>
          </p:nvSpPr>
          <p:spPr bwMode="auto">
            <a:xfrm>
              <a:off x="3846" y="3168"/>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m1</a:t>
              </a:r>
            </a:p>
          </p:txBody>
        </p:sp>
        <p:sp>
          <p:nvSpPr>
            <p:cNvPr id="12310" name="Oval 60"/>
            <p:cNvSpPr>
              <a:spLocks noChangeArrowheads="1"/>
            </p:cNvSpPr>
            <p:nvPr/>
          </p:nvSpPr>
          <p:spPr bwMode="auto">
            <a:xfrm>
              <a:off x="4146" y="3162"/>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m2</a:t>
              </a:r>
            </a:p>
          </p:txBody>
        </p:sp>
        <p:sp>
          <p:nvSpPr>
            <p:cNvPr id="12311" name="Oval 61"/>
            <p:cNvSpPr>
              <a:spLocks noChangeArrowheads="1"/>
            </p:cNvSpPr>
            <p:nvPr/>
          </p:nvSpPr>
          <p:spPr bwMode="auto">
            <a:xfrm>
              <a:off x="4464" y="3162"/>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m3</a:t>
              </a:r>
            </a:p>
          </p:txBody>
        </p:sp>
        <p:sp>
          <p:nvSpPr>
            <p:cNvPr id="12312" name="Oval 62"/>
            <p:cNvSpPr>
              <a:spLocks noChangeArrowheads="1"/>
            </p:cNvSpPr>
            <p:nvPr/>
          </p:nvSpPr>
          <p:spPr bwMode="auto">
            <a:xfrm>
              <a:off x="5166" y="3180"/>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mn</a:t>
              </a:r>
            </a:p>
          </p:txBody>
        </p:sp>
        <p:sp>
          <p:nvSpPr>
            <p:cNvPr id="12313" name="Oval 63"/>
            <p:cNvSpPr>
              <a:spLocks noChangeArrowheads="1"/>
            </p:cNvSpPr>
            <p:nvPr/>
          </p:nvSpPr>
          <p:spPr bwMode="auto">
            <a:xfrm>
              <a:off x="4464" y="3672"/>
              <a:ext cx="192" cy="192"/>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mm</a:t>
              </a:r>
            </a:p>
          </p:txBody>
        </p:sp>
        <p:cxnSp>
          <p:nvCxnSpPr>
            <p:cNvPr id="12314" name="AutoShape 64"/>
            <p:cNvCxnSpPr>
              <a:cxnSpLocks noChangeShapeType="1"/>
              <a:stCxn id="12308" idx="2"/>
              <a:endCxn id="12309" idx="0"/>
            </p:cNvCxnSpPr>
            <p:nvPr/>
          </p:nvCxnSpPr>
          <p:spPr bwMode="auto">
            <a:xfrm flipH="1">
              <a:off x="3942" y="2898"/>
              <a:ext cx="516" cy="264"/>
            </a:xfrm>
            <a:prstGeom prst="straightConnector1">
              <a:avLst/>
            </a:prstGeom>
            <a:noFill/>
            <a:ln w="12700">
              <a:solidFill>
                <a:schemeClr val="tx1"/>
              </a:solidFill>
              <a:round/>
              <a:headEnd type="none" w="sm" len="sm"/>
              <a:tailEnd type="triangle" w="sm" len="sm"/>
            </a:ln>
          </p:spPr>
        </p:cxnSp>
        <p:cxnSp>
          <p:nvCxnSpPr>
            <p:cNvPr id="12315" name="AutoShape 65"/>
            <p:cNvCxnSpPr>
              <a:cxnSpLocks noChangeShapeType="1"/>
              <a:stCxn id="12308" idx="3"/>
              <a:endCxn id="12310" idx="0"/>
            </p:cNvCxnSpPr>
            <p:nvPr/>
          </p:nvCxnSpPr>
          <p:spPr bwMode="auto">
            <a:xfrm flipH="1">
              <a:off x="4242" y="2972"/>
              <a:ext cx="250" cy="184"/>
            </a:xfrm>
            <a:prstGeom prst="straightConnector1">
              <a:avLst/>
            </a:prstGeom>
            <a:noFill/>
            <a:ln w="12700">
              <a:solidFill>
                <a:schemeClr val="tx1"/>
              </a:solidFill>
              <a:round/>
              <a:headEnd type="none" w="sm" len="sm"/>
              <a:tailEnd type="triangle" w="sm" len="sm"/>
            </a:ln>
          </p:spPr>
        </p:cxnSp>
        <p:cxnSp>
          <p:nvCxnSpPr>
            <p:cNvPr id="12316" name="AutoShape 66"/>
            <p:cNvCxnSpPr>
              <a:cxnSpLocks noChangeShapeType="1"/>
              <a:stCxn id="12308" idx="4"/>
              <a:endCxn id="12311" idx="0"/>
            </p:cNvCxnSpPr>
            <p:nvPr/>
          </p:nvCxnSpPr>
          <p:spPr bwMode="auto">
            <a:xfrm>
              <a:off x="4560" y="3000"/>
              <a:ext cx="0" cy="156"/>
            </a:xfrm>
            <a:prstGeom prst="straightConnector1">
              <a:avLst/>
            </a:prstGeom>
            <a:noFill/>
            <a:ln w="12700">
              <a:solidFill>
                <a:schemeClr val="tx1"/>
              </a:solidFill>
              <a:round/>
              <a:headEnd type="none" w="sm" len="sm"/>
              <a:tailEnd type="triangle" w="sm" len="sm"/>
            </a:ln>
          </p:spPr>
        </p:cxnSp>
        <p:cxnSp>
          <p:nvCxnSpPr>
            <p:cNvPr id="12317" name="AutoShape 67"/>
            <p:cNvCxnSpPr>
              <a:cxnSpLocks noChangeShapeType="1"/>
              <a:stCxn id="12308" idx="6"/>
              <a:endCxn id="12312" idx="0"/>
            </p:cNvCxnSpPr>
            <p:nvPr/>
          </p:nvCxnSpPr>
          <p:spPr bwMode="auto">
            <a:xfrm>
              <a:off x="4662" y="2898"/>
              <a:ext cx="600" cy="276"/>
            </a:xfrm>
            <a:prstGeom prst="straightConnector1">
              <a:avLst/>
            </a:prstGeom>
            <a:noFill/>
            <a:ln w="12700">
              <a:solidFill>
                <a:schemeClr val="tx1"/>
              </a:solidFill>
              <a:round/>
              <a:headEnd type="none" w="sm" len="sm"/>
              <a:tailEnd type="triangle" w="sm" len="sm"/>
            </a:ln>
          </p:spPr>
        </p:cxnSp>
        <p:cxnSp>
          <p:nvCxnSpPr>
            <p:cNvPr id="12318" name="AutoShape 68"/>
            <p:cNvCxnSpPr>
              <a:cxnSpLocks noChangeShapeType="1"/>
              <a:stCxn id="12308" idx="5"/>
            </p:cNvCxnSpPr>
            <p:nvPr/>
          </p:nvCxnSpPr>
          <p:spPr bwMode="auto">
            <a:xfrm>
              <a:off x="4628" y="2972"/>
              <a:ext cx="238" cy="172"/>
            </a:xfrm>
            <a:prstGeom prst="straightConnector1">
              <a:avLst/>
            </a:prstGeom>
            <a:noFill/>
            <a:ln w="12700">
              <a:solidFill>
                <a:schemeClr val="tx1"/>
              </a:solidFill>
              <a:prstDash val="sysDot"/>
              <a:round/>
              <a:headEnd type="none" w="sm" len="sm"/>
              <a:tailEnd type="triangle" w="sm" len="sm"/>
            </a:ln>
          </p:spPr>
        </p:cxnSp>
        <p:sp>
          <p:nvSpPr>
            <p:cNvPr id="12319" name="Rectangle 69"/>
            <p:cNvSpPr>
              <a:spLocks noChangeArrowheads="1"/>
            </p:cNvSpPr>
            <p:nvPr/>
          </p:nvSpPr>
          <p:spPr bwMode="auto">
            <a:xfrm>
              <a:off x="4767" y="3163"/>
              <a:ext cx="200" cy="154"/>
            </a:xfrm>
            <a:prstGeom prst="rect">
              <a:avLst/>
            </a:prstGeom>
            <a:noFill/>
            <a:ln w="12700">
              <a:noFill/>
              <a:miter lim="800000"/>
              <a:headEnd type="none" w="sm" len="sm"/>
              <a:tailEnd type="none" w="sm" len="sm"/>
            </a:ln>
          </p:spPr>
          <p:txBody>
            <a:bodyPr wrap="none">
              <a:spAutoFit/>
            </a:bodyPr>
            <a:lstStyle/>
            <a:p>
              <a:r>
                <a:rPr lang="en-US" sz="1000" b="1">
                  <a:latin typeface="Verdana" pitchFamily="34" charset="0"/>
                </a:rPr>
                <a:t>…</a:t>
              </a:r>
            </a:p>
          </p:txBody>
        </p:sp>
        <p:cxnSp>
          <p:nvCxnSpPr>
            <p:cNvPr id="12320" name="AutoShape 70"/>
            <p:cNvCxnSpPr>
              <a:cxnSpLocks noChangeShapeType="1"/>
              <a:stCxn id="12309" idx="4"/>
              <a:endCxn id="12313" idx="2"/>
            </p:cNvCxnSpPr>
            <p:nvPr/>
          </p:nvCxnSpPr>
          <p:spPr bwMode="auto">
            <a:xfrm>
              <a:off x="3942" y="3366"/>
              <a:ext cx="516" cy="402"/>
            </a:xfrm>
            <a:prstGeom prst="straightConnector1">
              <a:avLst/>
            </a:prstGeom>
            <a:noFill/>
            <a:ln w="12700">
              <a:solidFill>
                <a:schemeClr val="tx1"/>
              </a:solidFill>
              <a:round/>
              <a:headEnd type="none" w="sm" len="sm"/>
              <a:tailEnd type="triangle" w="sm" len="sm"/>
            </a:ln>
          </p:spPr>
        </p:cxnSp>
        <p:cxnSp>
          <p:nvCxnSpPr>
            <p:cNvPr id="12321" name="AutoShape 71"/>
            <p:cNvCxnSpPr>
              <a:cxnSpLocks noChangeShapeType="1"/>
              <a:stCxn id="12310" idx="4"/>
              <a:endCxn id="12313" idx="1"/>
            </p:cNvCxnSpPr>
            <p:nvPr/>
          </p:nvCxnSpPr>
          <p:spPr bwMode="auto">
            <a:xfrm>
              <a:off x="4242" y="3360"/>
              <a:ext cx="250" cy="334"/>
            </a:xfrm>
            <a:prstGeom prst="straightConnector1">
              <a:avLst/>
            </a:prstGeom>
            <a:noFill/>
            <a:ln w="12700">
              <a:solidFill>
                <a:schemeClr val="tx1"/>
              </a:solidFill>
              <a:round/>
              <a:headEnd type="none" w="sm" len="sm"/>
              <a:tailEnd type="triangle" w="sm" len="sm"/>
            </a:ln>
          </p:spPr>
        </p:cxnSp>
        <p:cxnSp>
          <p:nvCxnSpPr>
            <p:cNvPr id="12322" name="AutoShape 72"/>
            <p:cNvCxnSpPr>
              <a:cxnSpLocks noChangeShapeType="1"/>
              <a:stCxn id="12311" idx="4"/>
              <a:endCxn id="12313" idx="0"/>
            </p:cNvCxnSpPr>
            <p:nvPr/>
          </p:nvCxnSpPr>
          <p:spPr bwMode="auto">
            <a:xfrm>
              <a:off x="4560" y="3360"/>
              <a:ext cx="0" cy="306"/>
            </a:xfrm>
            <a:prstGeom prst="straightConnector1">
              <a:avLst/>
            </a:prstGeom>
            <a:noFill/>
            <a:ln w="12700">
              <a:solidFill>
                <a:schemeClr val="tx1"/>
              </a:solidFill>
              <a:round/>
              <a:headEnd type="none" w="sm" len="sm"/>
              <a:tailEnd type="triangle" w="sm" len="sm"/>
            </a:ln>
          </p:spPr>
        </p:cxnSp>
        <p:cxnSp>
          <p:nvCxnSpPr>
            <p:cNvPr id="12323" name="AutoShape 73"/>
            <p:cNvCxnSpPr>
              <a:cxnSpLocks noChangeShapeType="1"/>
              <a:stCxn id="12312" idx="4"/>
              <a:endCxn id="12313" idx="6"/>
            </p:cNvCxnSpPr>
            <p:nvPr/>
          </p:nvCxnSpPr>
          <p:spPr bwMode="auto">
            <a:xfrm flipH="1">
              <a:off x="4662" y="3378"/>
              <a:ext cx="600" cy="390"/>
            </a:xfrm>
            <a:prstGeom prst="straightConnector1">
              <a:avLst/>
            </a:prstGeom>
            <a:noFill/>
            <a:ln w="12700">
              <a:solidFill>
                <a:schemeClr val="tx1"/>
              </a:solidFill>
              <a:round/>
              <a:headEnd type="none" w="sm" len="sm"/>
              <a:tailEnd type="triangle" w="sm" len="sm"/>
            </a:ln>
          </p:spPr>
        </p:cxnSp>
        <p:cxnSp>
          <p:nvCxnSpPr>
            <p:cNvPr id="12324" name="AutoShape 74"/>
            <p:cNvCxnSpPr>
              <a:cxnSpLocks noChangeShapeType="1"/>
              <a:endCxn id="12313" idx="7"/>
            </p:cNvCxnSpPr>
            <p:nvPr/>
          </p:nvCxnSpPr>
          <p:spPr bwMode="auto">
            <a:xfrm flipH="1">
              <a:off x="4628" y="3372"/>
              <a:ext cx="238" cy="322"/>
            </a:xfrm>
            <a:prstGeom prst="straightConnector1">
              <a:avLst/>
            </a:prstGeom>
            <a:noFill/>
            <a:ln w="12700">
              <a:solidFill>
                <a:schemeClr val="tx1"/>
              </a:solidFill>
              <a:prstDash val="sysDot"/>
              <a:round/>
              <a:headEnd type="none" w="sm" len="sm"/>
              <a:tailEnd type="triangle" w="sm" len="sm"/>
            </a:ln>
          </p:spPr>
        </p:cxnSp>
      </p:grpSp>
      <p:sp>
        <p:nvSpPr>
          <p:cNvPr id="12304" name="Rectangle 75"/>
          <p:cNvSpPr>
            <a:spLocks noChangeArrowheads="1"/>
          </p:cNvSpPr>
          <p:nvPr/>
        </p:nvSpPr>
        <p:spPr bwMode="auto">
          <a:xfrm>
            <a:off x="4287838" y="3924300"/>
            <a:ext cx="4032250" cy="762000"/>
          </a:xfrm>
          <a:prstGeom prst="rect">
            <a:avLst/>
          </a:prstGeom>
          <a:noFill/>
          <a:ln w="12700">
            <a:noFill/>
            <a:miter lim="800000"/>
            <a:headEnd type="none" w="sm" len="sm"/>
            <a:tailEnd type="none" w="sm" len="sm"/>
          </a:ln>
        </p:spPr>
        <p:txBody>
          <a:bodyPr>
            <a:spAutoFit/>
          </a:bodyPr>
          <a:lstStyle/>
          <a:p>
            <a:r>
              <a:rPr lang="en-US" sz="2000" b="1" i="1" u="sng">
                <a:latin typeface="Verdana" pitchFamily="34" charset="0"/>
              </a:rPr>
              <a:t>Switch/multi-way decision</a:t>
            </a:r>
            <a:r>
              <a:rPr lang="en-US"/>
              <a:t/>
            </a:r>
            <a:br>
              <a:rPr lang="en-US"/>
            </a:br>
            <a:endParaRPr lang="en-US"/>
          </a:p>
        </p:txBody>
      </p:sp>
      <p:sp>
        <p:nvSpPr>
          <p:cNvPr id="12305" name="Rectangle 77"/>
          <p:cNvSpPr>
            <a:spLocks noChangeArrowheads="1"/>
          </p:cNvSpPr>
          <p:nvPr/>
        </p:nvSpPr>
        <p:spPr bwMode="auto">
          <a:xfrm>
            <a:off x="4067175" y="3886200"/>
            <a:ext cx="4343400" cy="2390775"/>
          </a:xfrm>
          <a:prstGeom prst="rect">
            <a:avLst/>
          </a:prstGeom>
          <a:noFill/>
          <a:ln w="12700">
            <a:solidFill>
              <a:schemeClr val="tx1"/>
            </a:solidFill>
            <a:miter lim="800000"/>
            <a:headEnd type="none" w="sm" len="sm"/>
            <a:tailEnd type="none" w="sm" len="sm"/>
          </a:ln>
        </p:spPr>
        <p:txBody>
          <a:bodyPr wrap="none" anchor="ctr"/>
          <a:lstStyle/>
          <a:p>
            <a:endParaRPr lang="en-US"/>
          </a:p>
        </p:txBody>
      </p:sp>
      <p:cxnSp>
        <p:nvCxnSpPr>
          <p:cNvPr id="12306" name="AutoShape 80"/>
          <p:cNvCxnSpPr>
            <a:cxnSpLocks noChangeShapeType="1"/>
            <a:stCxn id="12294" idx="3"/>
            <a:endCxn id="12295" idx="7"/>
          </p:cNvCxnSpPr>
          <p:nvPr/>
        </p:nvCxnSpPr>
        <p:spPr bwMode="auto">
          <a:xfrm flipH="1">
            <a:off x="6927850" y="2108200"/>
            <a:ext cx="260350" cy="184150"/>
          </a:xfrm>
          <a:prstGeom prst="straightConnector1">
            <a:avLst/>
          </a:prstGeom>
          <a:noFill/>
          <a:ln w="12700">
            <a:solidFill>
              <a:schemeClr val="tx1"/>
            </a:solidFill>
            <a:round/>
            <a:headEnd type="none" w="sm" len="sm"/>
            <a:tailEnd type="triangle" w="sm" len="sm"/>
          </a:ln>
        </p:spPr>
      </p:cxnSp>
      <p:cxnSp>
        <p:nvCxnSpPr>
          <p:cNvPr id="12307" name="AutoShape 81"/>
          <p:cNvCxnSpPr>
            <a:cxnSpLocks noChangeShapeType="1"/>
            <a:stCxn id="12295" idx="5"/>
            <a:endCxn id="12296" idx="1"/>
          </p:cNvCxnSpPr>
          <p:nvPr/>
        </p:nvCxnSpPr>
        <p:spPr bwMode="auto">
          <a:xfrm>
            <a:off x="6927850" y="2527300"/>
            <a:ext cx="260350" cy="231775"/>
          </a:xfrm>
          <a:prstGeom prst="straightConnector1">
            <a:avLst/>
          </a:prstGeom>
          <a:noFill/>
          <a:ln w="12700">
            <a:solidFill>
              <a:schemeClr val="tx1"/>
            </a:solidFill>
            <a:round/>
            <a:headEnd type="none" w="sm" len="sm"/>
            <a:tailEnd type="triangle" w="sm" len="sm"/>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609600"/>
            <a:ext cx="9144000" cy="1143000"/>
          </a:xfrm>
        </p:spPr>
        <p:txBody>
          <a:bodyPr/>
          <a:lstStyle/>
          <a:p>
            <a:r>
              <a:rPr lang="en-US" smtClean="0"/>
              <a:t>Graphs for Control Constructs</a:t>
            </a:r>
          </a:p>
        </p:txBody>
      </p:sp>
      <p:sp>
        <p:nvSpPr>
          <p:cNvPr id="13315" name="Oval 4"/>
          <p:cNvSpPr>
            <a:spLocks noChangeArrowheads="1"/>
          </p:cNvSpPr>
          <p:nvPr/>
        </p:nvSpPr>
        <p:spPr bwMode="auto">
          <a:xfrm>
            <a:off x="2914650" y="243840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c</a:t>
            </a:r>
          </a:p>
        </p:txBody>
      </p:sp>
      <p:sp>
        <p:nvSpPr>
          <p:cNvPr id="13316" name="Oval 5"/>
          <p:cNvSpPr>
            <a:spLocks noChangeArrowheads="1"/>
          </p:cNvSpPr>
          <p:nvPr/>
        </p:nvSpPr>
        <p:spPr bwMode="auto">
          <a:xfrm>
            <a:off x="2914650" y="317182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m1</a:t>
            </a:r>
          </a:p>
        </p:txBody>
      </p:sp>
      <p:sp>
        <p:nvSpPr>
          <p:cNvPr id="13317" name="Oval 6"/>
          <p:cNvSpPr>
            <a:spLocks noChangeArrowheads="1"/>
          </p:cNvSpPr>
          <p:nvPr/>
        </p:nvSpPr>
        <p:spPr bwMode="auto">
          <a:xfrm>
            <a:off x="2914650" y="388620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m2</a:t>
            </a:r>
          </a:p>
        </p:txBody>
      </p:sp>
      <p:cxnSp>
        <p:nvCxnSpPr>
          <p:cNvPr id="13318" name="AutoShape 7"/>
          <p:cNvCxnSpPr>
            <a:cxnSpLocks noChangeShapeType="1"/>
            <a:stCxn id="13315" idx="4"/>
            <a:endCxn id="13316" idx="0"/>
          </p:cNvCxnSpPr>
          <p:nvPr/>
        </p:nvCxnSpPr>
        <p:spPr bwMode="auto">
          <a:xfrm>
            <a:off x="3067050" y="2752725"/>
            <a:ext cx="0" cy="409575"/>
          </a:xfrm>
          <a:prstGeom prst="straightConnector1">
            <a:avLst/>
          </a:prstGeom>
          <a:noFill/>
          <a:ln w="12700">
            <a:solidFill>
              <a:schemeClr val="tx1"/>
            </a:solidFill>
            <a:round/>
            <a:headEnd type="none" w="sm" len="sm"/>
            <a:tailEnd type="triangle" w="sm" len="sm"/>
          </a:ln>
        </p:spPr>
      </p:cxnSp>
      <p:cxnSp>
        <p:nvCxnSpPr>
          <p:cNvPr id="13319" name="AutoShape 9"/>
          <p:cNvCxnSpPr>
            <a:cxnSpLocks noChangeShapeType="1"/>
            <a:stCxn id="13316" idx="6"/>
            <a:endCxn id="13315" idx="6"/>
          </p:cNvCxnSpPr>
          <p:nvPr/>
        </p:nvCxnSpPr>
        <p:spPr bwMode="auto">
          <a:xfrm flipV="1">
            <a:off x="3228975" y="2590800"/>
            <a:ext cx="1588" cy="733425"/>
          </a:xfrm>
          <a:prstGeom prst="curvedConnector3">
            <a:avLst>
              <a:gd name="adj1" fmla="val 13800005"/>
            </a:avLst>
          </a:prstGeom>
          <a:noFill/>
          <a:ln w="12700">
            <a:solidFill>
              <a:schemeClr val="tx1"/>
            </a:solidFill>
            <a:round/>
            <a:headEnd type="none" w="sm" len="sm"/>
            <a:tailEnd type="triangle" w="sm" len="sm"/>
          </a:ln>
        </p:spPr>
      </p:cxnSp>
      <p:cxnSp>
        <p:nvCxnSpPr>
          <p:cNvPr id="13320" name="AutoShape 10"/>
          <p:cNvCxnSpPr>
            <a:cxnSpLocks noChangeShapeType="1"/>
            <a:stCxn id="13315" idx="2"/>
            <a:endCxn id="13317" idx="2"/>
          </p:cNvCxnSpPr>
          <p:nvPr/>
        </p:nvCxnSpPr>
        <p:spPr bwMode="auto">
          <a:xfrm rot="10800000" flipH="1" flipV="1">
            <a:off x="2905125" y="2590800"/>
            <a:ext cx="1588" cy="1447800"/>
          </a:xfrm>
          <a:prstGeom prst="curvedConnector3">
            <a:avLst>
              <a:gd name="adj1" fmla="val -13800005"/>
            </a:avLst>
          </a:prstGeom>
          <a:noFill/>
          <a:ln w="12700">
            <a:solidFill>
              <a:schemeClr val="tx1"/>
            </a:solidFill>
            <a:round/>
            <a:headEnd type="none" w="sm" len="sm"/>
            <a:tailEnd type="triangle" w="sm" len="sm"/>
          </a:ln>
        </p:spPr>
      </p:cxnSp>
      <p:sp>
        <p:nvSpPr>
          <p:cNvPr id="13321" name="Text Box 12"/>
          <p:cNvSpPr txBox="1">
            <a:spLocks noChangeArrowheads="1"/>
          </p:cNvSpPr>
          <p:nvPr/>
        </p:nvSpPr>
        <p:spPr bwMode="auto">
          <a:xfrm>
            <a:off x="584200" y="2151063"/>
            <a:ext cx="2114550" cy="1495425"/>
          </a:xfrm>
          <a:prstGeom prst="rect">
            <a:avLst/>
          </a:prstGeom>
          <a:noFill/>
          <a:ln w="12700">
            <a:noFill/>
            <a:miter lim="800000"/>
            <a:headEnd type="none" w="sm" len="sm"/>
            <a:tailEnd type="none" w="sm" len="sm"/>
          </a:ln>
        </p:spPr>
        <p:txBody>
          <a:bodyPr wrap="none">
            <a:spAutoFit/>
          </a:bodyPr>
          <a:lstStyle/>
          <a:p>
            <a:r>
              <a:rPr lang="en-US" sz="2000" b="1" i="1" u="sng">
                <a:latin typeface="Verdana" pitchFamily="34" charset="0"/>
              </a:rPr>
              <a:t>Pre-test Loop</a:t>
            </a:r>
            <a:r>
              <a:rPr lang="en-US"/>
              <a:t/>
            </a:r>
            <a:br>
              <a:rPr lang="en-US"/>
            </a:br>
            <a:r>
              <a:rPr lang="en-US" sz="1800" b="1">
                <a:latin typeface="Courier New" pitchFamily="49" charset="0"/>
              </a:rPr>
              <a:t>while (c) {</a:t>
            </a:r>
            <a:br>
              <a:rPr lang="en-US" sz="1800" b="1">
                <a:latin typeface="Courier New" pitchFamily="49" charset="0"/>
              </a:rPr>
            </a:br>
            <a:r>
              <a:rPr lang="en-US" sz="1800" b="1">
                <a:latin typeface="Courier New" pitchFamily="49" charset="0"/>
              </a:rPr>
              <a:t>   m1();</a:t>
            </a:r>
            <a:br>
              <a:rPr lang="en-US" sz="1800" b="1">
                <a:latin typeface="Courier New" pitchFamily="49" charset="0"/>
              </a:rPr>
            </a:br>
            <a:r>
              <a:rPr lang="en-US" sz="1800" b="1">
                <a:latin typeface="Courier New" pitchFamily="49" charset="0"/>
              </a:rPr>
              <a:t>}</a:t>
            </a:r>
            <a:br>
              <a:rPr lang="en-US" sz="1800" b="1">
                <a:latin typeface="Courier New" pitchFamily="49" charset="0"/>
              </a:rPr>
            </a:br>
            <a:r>
              <a:rPr lang="en-US" sz="1800" b="1">
                <a:latin typeface="Courier New" pitchFamily="49" charset="0"/>
              </a:rPr>
              <a:t>m2();</a:t>
            </a:r>
          </a:p>
        </p:txBody>
      </p:sp>
      <p:sp>
        <p:nvSpPr>
          <p:cNvPr id="13322" name="Rectangle 13"/>
          <p:cNvSpPr>
            <a:spLocks noChangeArrowheads="1"/>
          </p:cNvSpPr>
          <p:nvPr/>
        </p:nvSpPr>
        <p:spPr bwMode="auto">
          <a:xfrm>
            <a:off x="428625" y="2124075"/>
            <a:ext cx="3324225" cy="2219325"/>
          </a:xfrm>
          <a:prstGeom prst="rect">
            <a:avLst/>
          </a:prstGeom>
          <a:noFill/>
          <a:ln w="12700">
            <a:solidFill>
              <a:schemeClr val="tx1"/>
            </a:solidFill>
            <a:miter lim="800000"/>
            <a:headEnd type="none" w="sm" len="sm"/>
            <a:tailEnd type="none" w="sm" len="sm"/>
          </a:ln>
        </p:spPr>
        <p:txBody>
          <a:bodyPr wrap="none" anchor="ctr"/>
          <a:lstStyle/>
          <a:p>
            <a:endParaRPr lang="en-US"/>
          </a:p>
        </p:txBody>
      </p:sp>
      <p:sp>
        <p:nvSpPr>
          <p:cNvPr id="13323" name="Oval 16"/>
          <p:cNvSpPr>
            <a:spLocks noChangeArrowheads="1"/>
          </p:cNvSpPr>
          <p:nvPr/>
        </p:nvSpPr>
        <p:spPr bwMode="auto">
          <a:xfrm>
            <a:off x="7572375" y="232410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m1</a:t>
            </a:r>
          </a:p>
        </p:txBody>
      </p:sp>
      <p:sp>
        <p:nvSpPr>
          <p:cNvPr id="13324" name="Oval 17"/>
          <p:cNvSpPr>
            <a:spLocks noChangeArrowheads="1"/>
          </p:cNvSpPr>
          <p:nvPr/>
        </p:nvSpPr>
        <p:spPr bwMode="auto">
          <a:xfrm>
            <a:off x="7572375" y="305752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c</a:t>
            </a:r>
          </a:p>
        </p:txBody>
      </p:sp>
      <p:sp>
        <p:nvSpPr>
          <p:cNvPr id="13325" name="Oval 18"/>
          <p:cNvSpPr>
            <a:spLocks noChangeArrowheads="1"/>
          </p:cNvSpPr>
          <p:nvPr/>
        </p:nvSpPr>
        <p:spPr bwMode="auto">
          <a:xfrm>
            <a:off x="7572375" y="377190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m2</a:t>
            </a:r>
          </a:p>
        </p:txBody>
      </p:sp>
      <p:cxnSp>
        <p:nvCxnSpPr>
          <p:cNvPr id="13326" name="AutoShape 19"/>
          <p:cNvCxnSpPr>
            <a:cxnSpLocks noChangeShapeType="1"/>
            <a:stCxn id="13323" idx="4"/>
            <a:endCxn id="13324" idx="0"/>
          </p:cNvCxnSpPr>
          <p:nvPr/>
        </p:nvCxnSpPr>
        <p:spPr bwMode="auto">
          <a:xfrm>
            <a:off x="7724775" y="2638425"/>
            <a:ext cx="0" cy="409575"/>
          </a:xfrm>
          <a:prstGeom prst="straightConnector1">
            <a:avLst/>
          </a:prstGeom>
          <a:noFill/>
          <a:ln w="12700">
            <a:solidFill>
              <a:schemeClr val="tx1"/>
            </a:solidFill>
            <a:round/>
            <a:headEnd type="none" w="sm" len="sm"/>
            <a:tailEnd type="triangle" w="sm" len="sm"/>
          </a:ln>
        </p:spPr>
      </p:cxnSp>
      <p:cxnSp>
        <p:nvCxnSpPr>
          <p:cNvPr id="13327" name="AutoShape 20"/>
          <p:cNvCxnSpPr>
            <a:cxnSpLocks noChangeShapeType="1"/>
            <a:stCxn id="13324" idx="6"/>
            <a:endCxn id="13323" idx="6"/>
          </p:cNvCxnSpPr>
          <p:nvPr/>
        </p:nvCxnSpPr>
        <p:spPr bwMode="auto">
          <a:xfrm flipV="1">
            <a:off x="7886700" y="2476500"/>
            <a:ext cx="1588" cy="733425"/>
          </a:xfrm>
          <a:prstGeom prst="curvedConnector3">
            <a:avLst>
              <a:gd name="adj1" fmla="val 13800005"/>
            </a:avLst>
          </a:prstGeom>
          <a:noFill/>
          <a:ln w="12700">
            <a:solidFill>
              <a:schemeClr val="tx1"/>
            </a:solidFill>
            <a:round/>
            <a:headEnd type="none" w="sm" len="sm"/>
            <a:tailEnd type="triangle" w="sm" len="sm"/>
          </a:ln>
        </p:spPr>
      </p:cxnSp>
      <p:cxnSp>
        <p:nvCxnSpPr>
          <p:cNvPr id="13328" name="AutoShape 22"/>
          <p:cNvCxnSpPr>
            <a:cxnSpLocks noChangeShapeType="1"/>
            <a:stCxn id="13324" idx="4"/>
            <a:endCxn id="13325" idx="0"/>
          </p:cNvCxnSpPr>
          <p:nvPr/>
        </p:nvCxnSpPr>
        <p:spPr bwMode="auto">
          <a:xfrm>
            <a:off x="7724775" y="3371850"/>
            <a:ext cx="0" cy="390525"/>
          </a:xfrm>
          <a:prstGeom prst="straightConnector1">
            <a:avLst/>
          </a:prstGeom>
          <a:noFill/>
          <a:ln w="12700">
            <a:solidFill>
              <a:schemeClr val="tx1"/>
            </a:solidFill>
            <a:round/>
            <a:headEnd type="none" w="sm" len="sm"/>
            <a:tailEnd type="triangle" w="sm" len="sm"/>
          </a:ln>
        </p:spPr>
      </p:cxnSp>
      <p:sp>
        <p:nvSpPr>
          <p:cNvPr id="13329" name="Text Box 24"/>
          <p:cNvSpPr txBox="1">
            <a:spLocks noChangeArrowheads="1"/>
          </p:cNvSpPr>
          <p:nvPr/>
        </p:nvSpPr>
        <p:spPr bwMode="auto">
          <a:xfrm>
            <a:off x="5070475" y="2112963"/>
            <a:ext cx="2260600" cy="1495425"/>
          </a:xfrm>
          <a:prstGeom prst="rect">
            <a:avLst/>
          </a:prstGeom>
          <a:noFill/>
          <a:ln w="12700">
            <a:noFill/>
            <a:miter lim="800000"/>
            <a:headEnd type="none" w="sm" len="sm"/>
            <a:tailEnd type="none" w="sm" len="sm"/>
          </a:ln>
        </p:spPr>
        <p:txBody>
          <a:bodyPr wrap="none">
            <a:spAutoFit/>
          </a:bodyPr>
          <a:lstStyle/>
          <a:p>
            <a:r>
              <a:rPr lang="en-US" sz="2000" b="1" i="1" u="sng">
                <a:latin typeface="Verdana" pitchFamily="34" charset="0"/>
              </a:rPr>
              <a:t>Post-test Loop</a:t>
            </a:r>
            <a:r>
              <a:rPr lang="en-US"/>
              <a:t/>
            </a:r>
            <a:br>
              <a:rPr lang="en-US"/>
            </a:br>
            <a:r>
              <a:rPr lang="en-US" sz="1800" b="1">
                <a:latin typeface="Courier New" pitchFamily="49" charset="0"/>
              </a:rPr>
              <a:t>do {</a:t>
            </a:r>
            <a:br>
              <a:rPr lang="en-US" sz="1800" b="1">
                <a:latin typeface="Courier New" pitchFamily="49" charset="0"/>
              </a:rPr>
            </a:br>
            <a:r>
              <a:rPr lang="en-US" sz="1800" b="1">
                <a:latin typeface="Courier New" pitchFamily="49" charset="0"/>
              </a:rPr>
              <a:t>   m1();</a:t>
            </a:r>
            <a:br>
              <a:rPr lang="en-US" sz="1800" b="1">
                <a:latin typeface="Courier New" pitchFamily="49" charset="0"/>
              </a:rPr>
            </a:br>
            <a:r>
              <a:rPr lang="en-US" sz="1800" b="1">
                <a:latin typeface="Courier New" pitchFamily="49" charset="0"/>
              </a:rPr>
              <a:t>} while (c);</a:t>
            </a:r>
            <a:br>
              <a:rPr lang="en-US" sz="1800" b="1">
                <a:latin typeface="Courier New" pitchFamily="49" charset="0"/>
              </a:rPr>
            </a:br>
            <a:r>
              <a:rPr lang="en-US" sz="1800" b="1">
                <a:latin typeface="Courier New" pitchFamily="49" charset="0"/>
              </a:rPr>
              <a:t>m2();</a:t>
            </a:r>
          </a:p>
        </p:txBody>
      </p:sp>
      <p:sp>
        <p:nvSpPr>
          <p:cNvPr id="13330" name="Rectangle 25"/>
          <p:cNvSpPr>
            <a:spLocks noChangeArrowheads="1"/>
          </p:cNvSpPr>
          <p:nvPr/>
        </p:nvSpPr>
        <p:spPr bwMode="auto">
          <a:xfrm>
            <a:off x="4991100" y="2114550"/>
            <a:ext cx="3324225" cy="2219325"/>
          </a:xfrm>
          <a:prstGeom prst="rect">
            <a:avLst/>
          </a:prstGeom>
          <a:noFill/>
          <a:ln w="12700">
            <a:solidFill>
              <a:schemeClr val="tx1"/>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Program Graph Example</a:t>
            </a:r>
          </a:p>
        </p:txBody>
      </p:sp>
      <p:sp>
        <p:nvSpPr>
          <p:cNvPr id="14339" name="Rectangle 3"/>
          <p:cNvSpPr>
            <a:spLocks noChangeArrowheads="1"/>
          </p:cNvSpPr>
          <p:nvPr/>
        </p:nvSpPr>
        <p:spPr bwMode="auto">
          <a:xfrm>
            <a:off x="2443163" y="2119313"/>
            <a:ext cx="1822450" cy="3387725"/>
          </a:xfrm>
          <a:prstGeom prst="rect">
            <a:avLst/>
          </a:prstGeom>
          <a:noFill/>
          <a:ln w="12700">
            <a:noFill/>
            <a:miter lim="800000"/>
            <a:headEnd type="none" w="sm" len="sm"/>
            <a:tailEnd type="none" w="sm" len="sm"/>
          </a:ln>
        </p:spPr>
        <p:txBody>
          <a:bodyPr wrap="none">
            <a:spAutoFit/>
          </a:bodyPr>
          <a:lstStyle/>
          <a:p>
            <a:r>
              <a:rPr lang="en-US" sz="1800" b="1">
                <a:latin typeface="Courier New" pitchFamily="49" charset="0"/>
              </a:rPr>
              <a:t>s1();</a:t>
            </a:r>
            <a:br>
              <a:rPr lang="en-US" sz="1800" b="1">
                <a:latin typeface="Courier New" pitchFamily="49" charset="0"/>
              </a:rPr>
            </a:br>
            <a:r>
              <a:rPr lang="en-US" sz="1800" b="1">
                <a:latin typeface="Courier New" pitchFamily="49" charset="0"/>
              </a:rPr>
              <a:t>if (c1) {</a:t>
            </a:r>
            <a:br>
              <a:rPr lang="en-US" sz="1800" b="1">
                <a:latin typeface="Courier New" pitchFamily="49" charset="0"/>
              </a:rPr>
            </a:br>
            <a:r>
              <a:rPr lang="en-US" sz="1800" b="1">
                <a:latin typeface="Courier New" pitchFamily="49" charset="0"/>
              </a:rPr>
              <a:t>   s2();</a:t>
            </a:r>
          </a:p>
          <a:p>
            <a:r>
              <a:rPr lang="en-US" sz="1800" b="1">
                <a:latin typeface="Courier New" pitchFamily="49" charset="0"/>
              </a:rPr>
              <a:t>}</a:t>
            </a:r>
            <a:br>
              <a:rPr lang="en-US" sz="1800" b="1">
                <a:latin typeface="Courier New" pitchFamily="49" charset="0"/>
              </a:rPr>
            </a:br>
            <a:r>
              <a:rPr lang="en-US" sz="1800" b="1">
                <a:latin typeface="Courier New" pitchFamily="49" charset="0"/>
              </a:rPr>
              <a:t>else {</a:t>
            </a:r>
            <a:br>
              <a:rPr lang="en-US" sz="1800" b="1">
                <a:latin typeface="Courier New" pitchFamily="49" charset="0"/>
              </a:rPr>
            </a:br>
            <a:r>
              <a:rPr lang="en-US" sz="1800" b="1">
                <a:latin typeface="Courier New" pitchFamily="49" charset="0"/>
              </a:rPr>
              <a:t>   s3();</a:t>
            </a:r>
            <a:br>
              <a:rPr lang="en-US" sz="1800" b="1">
                <a:latin typeface="Courier New" pitchFamily="49" charset="0"/>
              </a:rPr>
            </a:br>
            <a:r>
              <a:rPr lang="en-US" sz="1800" b="1">
                <a:latin typeface="Courier New" pitchFamily="49" charset="0"/>
              </a:rPr>
              <a:t>}</a:t>
            </a:r>
            <a:br>
              <a:rPr lang="en-US" sz="1800" b="1">
                <a:latin typeface="Courier New" pitchFamily="49" charset="0"/>
              </a:rPr>
            </a:br>
            <a:r>
              <a:rPr lang="en-US" sz="1800" b="1">
                <a:latin typeface="Courier New" pitchFamily="49" charset="0"/>
              </a:rPr>
              <a:t>s4();</a:t>
            </a:r>
            <a:br>
              <a:rPr lang="en-US" sz="1800" b="1">
                <a:latin typeface="Courier New" pitchFamily="49" charset="0"/>
              </a:rPr>
            </a:br>
            <a:r>
              <a:rPr lang="en-US" sz="1800" b="1">
                <a:latin typeface="Courier New" pitchFamily="49" charset="0"/>
              </a:rPr>
              <a:t>while (c2) {</a:t>
            </a:r>
            <a:br>
              <a:rPr lang="en-US" sz="1800" b="1">
                <a:latin typeface="Courier New" pitchFamily="49" charset="0"/>
              </a:rPr>
            </a:br>
            <a:r>
              <a:rPr lang="en-US" sz="1800" b="1">
                <a:latin typeface="Courier New" pitchFamily="49" charset="0"/>
              </a:rPr>
              <a:t>   s5();</a:t>
            </a:r>
          </a:p>
          <a:p>
            <a:r>
              <a:rPr lang="en-US" sz="1800" b="1">
                <a:latin typeface="Courier New" pitchFamily="49" charset="0"/>
              </a:rPr>
              <a:t>}</a:t>
            </a:r>
            <a:br>
              <a:rPr lang="en-US" sz="1800" b="1">
                <a:latin typeface="Courier New" pitchFamily="49" charset="0"/>
              </a:rPr>
            </a:br>
            <a:r>
              <a:rPr lang="en-US" sz="1800" b="1">
                <a:latin typeface="Courier New" pitchFamily="49" charset="0"/>
              </a:rPr>
              <a:t>s6();</a:t>
            </a:r>
          </a:p>
        </p:txBody>
      </p:sp>
      <p:sp>
        <p:nvSpPr>
          <p:cNvPr id="14340" name="Oval 4"/>
          <p:cNvSpPr>
            <a:spLocks noChangeArrowheads="1"/>
          </p:cNvSpPr>
          <p:nvPr/>
        </p:nvSpPr>
        <p:spPr bwMode="auto">
          <a:xfrm>
            <a:off x="5457825" y="216217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s1</a:t>
            </a:r>
          </a:p>
        </p:txBody>
      </p:sp>
      <p:sp>
        <p:nvSpPr>
          <p:cNvPr id="14341" name="Oval 5"/>
          <p:cNvSpPr>
            <a:spLocks noChangeArrowheads="1"/>
          </p:cNvSpPr>
          <p:nvPr/>
        </p:nvSpPr>
        <p:spPr bwMode="auto">
          <a:xfrm>
            <a:off x="5457825" y="266700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c1</a:t>
            </a:r>
          </a:p>
        </p:txBody>
      </p:sp>
      <p:sp>
        <p:nvSpPr>
          <p:cNvPr id="14342" name="Oval 6"/>
          <p:cNvSpPr>
            <a:spLocks noChangeArrowheads="1"/>
          </p:cNvSpPr>
          <p:nvPr/>
        </p:nvSpPr>
        <p:spPr bwMode="auto">
          <a:xfrm>
            <a:off x="5076825" y="315277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s2</a:t>
            </a:r>
          </a:p>
        </p:txBody>
      </p:sp>
      <p:sp>
        <p:nvSpPr>
          <p:cNvPr id="14343" name="Oval 7"/>
          <p:cNvSpPr>
            <a:spLocks noChangeArrowheads="1"/>
          </p:cNvSpPr>
          <p:nvPr/>
        </p:nvSpPr>
        <p:spPr bwMode="auto">
          <a:xfrm>
            <a:off x="5857875" y="315277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s3</a:t>
            </a:r>
          </a:p>
        </p:txBody>
      </p:sp>
      <p:sp>
        <p:nvSpPr>
          <p:cNvPr id="14344" name="Oval 8"/>
          <p:cNvSpPr>
            <a:spLocks noChangeArrowheads="1"/>
          </p:cNvSpPr>
          <p:nvPr/>
        </p:nvSpPr>
        <p:spPr bwMode="auto">
          <a:xfrm>
            <a:off x="5486400" y="376237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s4</a:t>
            </a:r>
          </a:p>
        </p:txBody>
      </p:sp>
      <p:sp>
        <p:nvSpPr>
          <p:cNvPr id="14345" name="Oval 9"/>
          <p:cNvSpPr>
            <a:spLocks noChangeArrowheads="1"/>
          </p:cNvSpPr>
          <p:nvPr/>
        </p:nvSpPr>
        <p:spPr bwMode="auto">
          <a:xfrm>
            <a:off x="5486400" y="431482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c2</a:t>
            </a:r>
          </a:p>
        </p:txBody>
      </p:sp>
      <p:sp>
        <p:nvSpPr>
          <p:cNvPr id="14346" name="Oval 10"/>
          <p:cNvSpPr>
            <a:spLocks noChangeArrowheads="1"/>
          </p:cNvSpPr>
          <p:nvPr/>
        </p:nvSpPr>
        <p:spPr bwMode="auto">
          <a:xfrm>
            <a:off x="5486400" y="489585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s5</a:t>
            </a:r>
          </a:p>
        </p:txBody>
      </p:sp>
      <p:sp>
        <p:nvSpPr>
          <p:cNvPr id="14347" name="Oval 11"/>
          <p:cNvSpPr>
            <a:spLocks noChangeArrowheads="1"/>
          </p:cNvSpPr>
          <p:nvPr/>
        </p:nvSpPr>
        <p:spPr bwMode="auto">
          <a:xfrm>
            <a:off x="5514975" y="552450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s6</a:t>
            </a:r>
          </a:p>
        </p:txBody>
      </p:sp>
      <p:cxnSp>
        <p:nvCxnSpPr>
          <p:cNvPr id="14348" name="AutoShape 12"/>
          <p:cNvCxnSpPr>
            <a:cxnSpLocks noChangeShapeType="1"/>
            <a:stCxn id="14340" idx="4"/>
            <a:endCxn id="14341" idx="0"/>
          </p:cNvCxnSpPr>
          <p:nvPr/>
        </p:nvCxnSpPr>
        <p:spPr bwMode="auto">
          <a:xfrm>
            <a:off x="5610225" y="2476500"/>
            <a:ext cx="0" cy="180975"/>
          </a:xfrm>
          <a:prstGeom prst="straightConnector1">
            <a:avLst/>
          </a:prstGeom>
          <a:noFill/>
          <a:ln w="12700">
            <a:solidFill>
              <a:schemeClr val="tx1"/>
            </a:solidFill>
            <a:round/>
            <a:headEnd type="none" w="sm" len="sm"/>
            <a:tailEnd type="triangle" w="sm" len="sm"/>
          </a:ln>
        </p:spPr>
      </p:cxnSp>
      <p:cxnSp>
        <p:nvCxnSpPr>
          <p:cNvPr id="14349" name="AutoShape 13"/>
          <p:cNvCxnSpPr>
            <a:cxnSpLocks noChangeShapeType="1"/>
            <a:stCxn id="14341" idx="3"/>
            <a:endCxn id="14342" idx="7"/>
          </p:cNvCxnSpPr>
          <p:nvPr/>
        </p:nvCxnSpPr>
        <p:spPr bwMode="auto">
          <a:xfrm flipH="1">
            <a:off x="5337175" y="2936875"/>
            <a:ext cx="165100" cy="250825"/>
          </a:xfrm>
          <a:prstGeom prst="straightConnector1">
            <a:avLst/>
          </a:prstGeom>
          <a:noFill/>
          <a:ln w="12700">
            <a:solidFill>
              <a:schemeClr val="tx1"/>
            </a:solidFill>
            <a:round/>
            <a:headEnd type="none" w="sm" len="sm"/>
            <a:tailEnd type="triangle" w="sm" len="sm"/>
          </a:ln>
        </p:spPr>
      </p:cxnSp>
      <p:cxnSp>
        <p:nvCxnSpPr>
          <p:cNvPr id="14350" name="AutoShape 14"/>
          <p:cNvCxnSpPr>
            <a:cxnSpLocks noChangeShapeType="1"/>
            <a:stCxn id="14341" idx="5"/>
            <a:endCxn id="14343" idx="1"/>
          </p:cNvCxnSpPr>
          <p:nvPr/>
        </p:nvCxnSpPr>
        <p:spPr bwMode="auto">
          <a:xfrm>
            <a:off x="5718175" y="2936875"/>
            <a:ext cx="184150" cy="250825"/>
          </a:xfrm>
          <a:prstGeom prst="straightConnector1">
            <a:avLst/>
          </a:prstGeom>
          <a:noFill/>
          <a:ln w="12700">
            <a:solidFill>
              <a:schemeClr val="tx1"/>
            </a:solidFill>
            <a:round/>
            <a:headEnd type="none" w="sm" len="sm"/>
            <a:tailEnd type="triangle" w="sm" len="sm"/>
          </a:ln>
        </p:spPr>
      </p:cxnSp>
      <p:cxnSp>
        <p:nvCxnSpPr>
          <p:cNvPr id="14351" name="AutoShape 15"/>
          <p:cNvCxnSpPr>
            <a:cxnSpLocks noChangeShapeType="1"/>
            <a:stCxn id="14342" idx="5"/>
            <a:endCxn id="14344" idx="1"/>
          </p:cNvCxnSpPr>
          <p:nvPr/>
        </p:nvCxnSpPr>
        <p:spPr bwMode="auto">
          <a:xfrm>
            <a:off x="5337175" y="3422650"/>
            <a:ext cx="193675" cy="374650"/>
          </a:xfrm>
          <a:prstGeom prst="straightConnector1">
            <a:avLst/>
          </a:prstGeom>
          <a:noFill/>
          <a:ln w="12700">
            <a:solidFill>
              <a:schemeClr val="tx1"/>
            </a:solidFill>
            <a:round/>
            <a:headEnd type="none" w="sm" len="sm"/>
            <a:tailEnd type="triangle" w="sm" len="sm"/>
          </a:ln>
        </p:spPr>
      </p:cxnSp>
      <p:cxnSp>
        <p:nvCxnSpPr>
          <p:cNvPr id="14352" name="AutoShape 16"/>
          <p:cNvCxnSpPr>
            <a:cxnSpLocks noChangeShapeType="1"/>
            <a:stCxn id="14343" idx="3"/>
            <a:endCxn id="14344" idx="7"/>
          </p:cNvCxnSpPr>
          <p:nvPr/>
        </p:nvCxnSpPr>
        <p:spPr bwMode="auto">
          <a:xfrm flipH="1">
            <a:off x="5746750" y="3422650"/>
            <a:ext cx="155575" cy="374650"/>
          </a:xfrm>
          <a:prstGeom prst="straightConnector1">
            <a:avLst/>
          </a:prstGeom>
          <a:noFill/>
          <a:ln w="12700">
            <a:solidFill>
              <a:schemeClr val="tx1"/>
            </a:solidFill>
            <a:round/>
            <a:headEnd type="none" w="sm" len="sm"/>
            <a:tailEnd type="triangle" w="sm" len="sm"/>
          </a:ln>
        </p:spPr>
      </p:cxnSp>
      <p:cxnSp>
        <p:nvCxnSpPr>
          <p:cNvPr id="14353" name="AutoShape 17"/>
          <p:cNvCxnSpPr>
            <a:cxnSpLocks noChangeShapeType="1"/>
            <a:stCxn id="14344" idx="4"/>
            <a:endCxn id="14345" idx="0"/>
          </p:cNvCxnSpPr>
          <p:nvPr/>
        </p:nvCxnSpPr>
        <p:spPr bwMode="auto">
          <a:xfrm>
            <a:off x="5638800" y="4076700"/>
            <a:ext cx="0" cy="228600"/>
          </a:xfrm>
          <a:prstGeom prst="straightConnector1">
            <a:avLst/>
          </a:prstGeom>
          <a:noFill/>
          <a:ln w="12700">
            <a:solidFill>
              <a:schemeClr val="tx1"/>
            </a:solidFill>
            <a:round/>
            <a:headEnd type="none" w="sm" len="sm"/>
            <a:tailEnd type="triangle" w="sm" len="sm"/>
          </a:ln>
        </p:spPr>
      </p:cxnSp>
      <p:cxnSp>
        <p:nvCxnSpPr>
          <p:cNvPr id="14354" name="AutoShape 18"/>
          <p:cNvCxnSpPr>
            <a:cxnSpLocks noChangeShapeType="1"/>
            <a:stCxn id="14345" idx="4"/>
            <a:endCxn id="14346" idx="0"/>
          </p:cNvCxnSpPr>
          <p:nvPr/>
        </p:nvCxnSpPr>
        <p:spPr bwMode="auto">
          <a:xfrm>
            <a:off x="5638800" y="4629150"/>
            <a:ext cx="0" cy="257175"/>
          </a:xfrm>
          <a:prstGeom prst="straightConnector1">
            <a:avLst/>
          </a:prstGeom>
          <a:noFill/>
          <a:ln w="12700">
            <a:solidFill>
              <a:schemeClr val="tx1"/>
            </a:solidFill>
            <a:round/>
            <a:headEnd type="none" w="sm" len="sm"/>
            <a:tailEnd type="triangle" w="sm" len="sm"/>
          </a:ln>
        </p:spPr>
      </p:cxnSp>
      <p:cxnSp>
        <p:nvCxnSpPr>
          <p:cNvPr id="14355" name="AutoShape 19"/>
          <p:cNvCxnSpPr>
            <a:cxnSpLocks noChangeShapeType="1"/>
            <a:stCxn id="14346" idx="6"/>
            <a:endCxn id="14345" idx="6"/>
          </p:cNvCxnSpPr>
          <p:nvPr/>
        </p:nvCxnSpPr>
        <p:spPr bwMode="auto">
          <a:xfrm flipV="1">
            <a:off x="5800725" y="4467225"/>
            <a:ext cx="1588" cy="581025"/>
          </a:xfrm>
          <a:prstGeom prst="curvedConnector3">
            <a:avLst>
              <a:gd name="adj1" fmla="val 13800005"/>
            </a:avLst>
          </a:prstGeom>
          <a:noFill/>
          <a:ln w="12700">
            <a:solidFill>
              <a:schemeClr val="tx1"/>
            </a:solidFill>
            <a:round/>
            <a:headEnd type="none" w="sm" len="sm"/>
            <a:tailEnd type="triangle" w="sm" len="sm"/>
          </a:ln>
        </p:spPr>
      </p:cxnSp>
      <p:cxnSp>
        <p:nvCxnSpPr>
          <p:cNvPr id="14356" name="AutoShape 20"/>
          <p:cNvCxnSpPr>
            <a:cxnSpLocks noChangeShapeType="1"/>
            <a:stCxn id="14345" idx="2"/>
            <a:endCxn id="14347" idx="2"/>
          </p:cNvCxnSpPr>
          <p:nvPr/>
        </p:nvCxnSpPr>
        <p:spPr bwMode="auto">
          <a:xfrm rot="10800000" flipH="1" flipV="1">
            <a:off x="5476875" y="4467225"/>
            <a:ext cx="28575" cy="1209675"/>
          </a:xfrm>
          <a:prstGeom prst="curvedConnector3">
            <a:avLst>
              <a:gd name="adj1" fmla="val -766667"/>
            </a:avLst>
          </a:prstGeom>
          <a:noFill/>
          <a:ln w="12700">
            <a:solidFill>
              <a:schemeClr val="tx1"/>
            </a:solidFill>
            <a:round/>
            <a:headEnd type="none" w="sm" len="sm"/>
            <a:tailEnd type="triangle" w="sm" len="sm"/>
          </a:ln>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95325" y="0"/>
            <a:ext cx="7772400" cy="1143000"/>
          </a:xfrm>
        </p:spPr>
        <p:txBody>
          <a:bodyPr/>
          <a:lstStyle/>
          <a:p>
            <a:r>
              <a:rPr lang="en-US" smtClean="0"/>
              <a:t>Program Graph Example</a:t>
            </a:r>
          </a:p>
        </p:txBody>
      </p:sp>
      <p:sp>
        <p:nvSpPr>
          <p:cNvPr id="15363" name="Rectangle 4"/>
          <p:cNvSpPr>
            <a:spLocks noChangeArrowheads="1"/>
          </p:cNvSpPr>
          <p:nvPr/>
        </p:nvSpPr>
        <p:spPr bwMode="auto">
          <a:xfrm>
            <a:off x="152400" y="1422400"/>
            <a:ext cx="5492750" cy="4359275"/>
          </a:xfrm>
          <a:prstGeom prst="rect">
            <a:avLst/>
          </a:prstGeom>
          <a:noFill/>
          <a:ln w="12700">
            <a:noFill/>
            <a:miter lim="800000"/>
            <a:headEnd type="none" w="sm" len="sm"/>
            <a:tailEnd type="none" w="sm" len="sm"/>
          </a:ln>
        </p:spPr>
        <p:txBody>
          <a:bodyPr wrap="none">
            <a:spAutoFit/>
          </a:bodyPr>
          <a:lstStyle/>
          <a:p>
            <a:r>
              <a:rPr lang="en-US" sz="1000">
                <a:solidFill>
                  <a:srgbClr val="000000"/>
                </a:solidFill>
                <a:latin typeface="Courier New" pitchFamily="49" charset="0"/>
              </a:rPr>
              <a:t> </a:t>
            </a:r>
            <a:r>
              <a:rPr lang="en-US" sz="1000">
                <a:solidFill>
                  <a:srgbClr val="000000"/>
                </a:solidFill>
                <a:latin typeface="CSD9" pitchFamily="2" charset="0"/>
              </a:rPr>
              <a:t>ÏÏÏ    ¬¹¹¹¹¹¹¹¹¹</a:t>
            </a:r>
            <a:br>
              <a:rPr lang="en-US" sz="1000">
                <a:solidFill>
                  <a:srgbClr val="000000"/>
                </a:solidFill>
                <a:latin typeface="CSD9" pitchFamily="2" charset="0"/>
              </a:rPr>
            </a:br>
            <a:r>
              <a:rPr lang="en-US" sz="1000">
                <a:solidFill>
                  <a:srgbClr val="000000"/>
                </a:solidFill>
                <a:latin typeface="Courier New" pitchFamily="49" charset="0"/>
              </a:rPr>
              <a:t>   2 </a:t>
            </a:r>
            <a:r>
              <a:rPr lang="en-US" sz="1000">
                <a:solidFill>
                  <a:srgbClr val="000000"/>
                </a:solidFill>
                <a:latin typeface="CSD9" pitchFamily="2" charset="0"/>
              </a:rPr>
              <a:t>ÏÏÞßà</a:t>
            </a:r>
            <a:r>
              <a:rPr lang="en-US" sz="1000">
                <a:solidFill>
                  <a:srgbClr val="000000"/>
                </a:solidFill>
                <a:latin typeface="Courier New" pitchFamily="49" charset="0"/>
              </a:rPr>
              <a:t>public static String triangle (int a, int b, int c) {</a:t>
            </a:r>
            <a:br>
              <a:rPr lang="en-US" sz="1000">
                <a:solidFill>
                  <a:srgbClr val="000000"/>
                </a:solidFill>
                <a:latin typeface="Courier New" pitchFamily="49" charset="0"/>
              </a:rPr>
            </a:br>
            <a:r>
              <a:rPr lang="en-US" sz="1000">
                <a:solidFill>
                  <a:srgbClr val="000000"/>
                </a:solidFill>
                <a:latin typeface="Courier New" pitchFamily="49" charset="0"/>
              </a:rPr>
              <a:t>     </a:t>
            </a:r>
            <a:r>
              <a:rPr lang="en-US" sz="1000">
                <a:solidFill>
                  <a:srgbClr val="000000"/>
                </a:solidFill>
                <a:latin typeface="CSD9" pitchFamily="2" charset="0"/>
              </a:rPr>
              <a:t>ÏÏÏªË¹¹¹¹¹¹¹¹</a:t>
            </a:r>
            <a:br>
              <a:rPr lang="en-US" sz="1000">
                <a:solidFill>
                  <a:srgbClr val="000000"/>
                </a:solidFill>
                <a:latin typeface="CSD9" pitchFamily="2" charset="0"/>
              </a:rPr>
            </a:br>
            <a:r>
              <a:rPr lang="en-US" sz="1000">
                <a:solidFill>
                  <a:srgbClr val="000000"/>
                </a:solidFill>
                <a:latin typeface="Courier New" pitchFamily="49" charset="0"/>
              </a:rPr>
              <a:t>   3 </a:t>
            </a:r>
            <a:r>
              <a:rPr lang="en-US" sz="1000">
                <a:solidFill>
                  <a:srgbClr val="000000"/>
                </a:solidFill>
                <a:latin typeface="CSD9" pitchFamily="2" charset="0"/>
              </a:rPr>
              <a:t>ÏÏÏÏ¨¹íÏ</a:t>
            </a:r>
            <a:r>
              <a:rPr lang="en-US" sz="1000">
                <a:solidFill>
                  <a:srgbClr val="000000"/>
                </a:solidFill>
                <a:latin typeface="Courier New" pitchFamily="49" charset="0"/>
              </a:rPr>
              <a:t>String result;</a:t>
            </a:r>
            <a:br>
              <a:rPr lang="en-US" sz="1000">
                <a:solidFill>
                  <a:srgbClr val="000000"/>
                </a:solidFill>
                <a:latin typeface="Courier New" pitchFamily="49" charset="0"/>
              </a:rPr>
            </a:br>
            <a:r>
              <a:rPr lang="en-US" sz="1000">
                <a:solidFill>
                  <a:srgbClr val="000000"/>
                </a:solidFill>
                <a:latin typeface="Courier New" pitchFamily="49" charset="0"/>
              </a:rPr>
              <a:t>   4 </a:t>
            </a:r>
            <a:r>
              <a:rPr lang="en-US" sz="1000">
                <a:solidFill>
                  <a:srgbClr val="000000"/>
                </a:solidFill>
                <a:latin typeface="CSD9" pitchFamily="2" charset="0"/>
              </a:rPr>
              <a:t>ÏÏÏÏ¨¹íÏ</a:t>
            </a:r>
            <a:r>
              <a:rPr lang="en-US" sz="1000">
                <a:solidFill>
                  <a:srgbClr val="000000"/>
                </a:solidFill>
                <a:latin typeface="Courier New" pitchFamily="49" charset="0"/>
              </a:rPr>
              <a:t>boolean isATriangle;</a:t>
            </a:r>
            <a:br>
              <a:rPr lang="en-US" sz="1000">
                <a:solidFill>
                  <a:srgbClr val="000000"/>
                </a:solidFill>
                <a:latin typeface="Courier New" pitchFamily="49" charset="0"/>
              </a:rPr>
            </a:br>
            <a:r>
              <a:rPr lang="en-US" sz="1000">
                <a:solidFill>
                  <a:srgbClr val="000000"/>
                </a:solidFill>
                <a:latin typeface="Courier New" pitchFamily="49" charset="0"/>
              </a:rPr>
              <a:t>   5 </a:t>
            </a:r>
            <a:r>
              <a:rPr lang="en-US" sz="1000">
                <a:solidFill>
                  <a:srgbClr val="000000"/>
                </a:solidFill>
                <a:latin typeface="CSD9" pitchFamily="2" charset="0"/>
              </a:rPr>
              <a:t>ÏÏÏÏ¨¹³´</a:t>
            </a:r>
            <a:r>
              <a:rPr lang="en-US" sz="1000">
                <a:solidFill>
                  <a:srgbClr val="000000"/>
                </a:solidFill>
                <a:latin typeface="Courier New" pitchFamily="49" charset="0"/>
              </a:rPr>
              <a:t>if ( ( a &lt; b + c ) &amp;&amp; ( b &lt; a + c ) &amp;&amp; ( c &lt; a + b ) ) {</a:t>
            </a:r>
            <a:br>
              <a:rPr lang="en-US" sz="1000">
                <a:solidFill>
                  <a:srgbClr val="000000"/>
                </a:solidFill>
                <a:latin typeface="Courier New" pitchFamily="49" charset="0"/>
              </a:rPr>
            </a:br>
            <a:r>
              <a:rPr lang="en-US" sz="1000">
                <a:solidFill>
                  <a:srgbClr val="000000"/>
                </a:solidFill>
                <a:latin typeface="Courier New" pitchFamily="49" charset="0"/>
              </a:rPr>
              <a:t>   6 </a:t>
            </a:r>
            <a:r>
              <a:rPr lang="en-US" sz="1000">
                <a:solidFill>
                  <a:srgbClr val="000000"/>
                </a:solidFill>
                <a:latin typeface="CSD9" pitchFamily="2" charset="0"/>
              </a:rPr>
              <a:t>ÏÏÏÏ§Ï6¾¹¹Ï</a:t>
            </a:r>
            <a:r>
              <a:rPr lang="en-US" sz="1000">
                <a:solidFill>
                  <a:srgbClr val="000000"/>
                </a:solidFill>
                <a:latin typeface="Courier New" pitchFamily="49" charset="0"/>
              </a:rPr>
              <a:t>isATriangle = true;</a:t>
            </a:r>
            <a:br>
              <a:rPr lang="en-US" sz="1000">
                <a:solidFill>
                  <a:srgbClr val="000000"/>
                </a:solidFill>
                <a:latin typeface="Courier New" pitchFamily="49" charset="0"/>
              </a:rPr>
            </a:br>
            <a:r>
              <a:rPr lang="en-US" sz="1000">
                <a:solidFill>
                  <a:srgbClr val="000000"/>
                </a:solidFill>
                <a:latin typeface="Courier New" pitchFamily="49" charset="0"/>
              </a:rPr>
              <a:t>   7 </a:t>
            </a:r>
            <a:r>
              <a:rPr lang="en-US" sz="1000">
                <a:solidFill>
                  <a:srgbClr val="000000"/>
                </a:solidFill>
                <a:latin typeface="CSD9" pitchFamily="2" charset="0"/>
              </a:rPr>
              <a:t>ÏÏÏÏ§Ï6Ï</a:t>
            </a:r>
            <a:r>
              <a:rPr lang="en-US" sz="1000">
                <a:solidFill>
                  <a:srgbClr val="000000"/>
                </a:solidFill>
                <a:latin typeface="Courier New" pitchFamily="49" charset="0"/>
              </a:rPr>
              <a:t>}</a:t>
            </a:r>
            <a:br>
              <a:rPr lang="en-US" sz="1000">
                <a:solidFill>
                  <a:srgbClr val="000000"/>
                </a:solidFill>
                <a:latin typeface="Courier New" pitchFamily="49" charset="0"/>
              </a:rPr>
            </a:br>
            <a:r>
              <a:rPr lang="en-US" sz="1000">
                <a:solidFill>
                  <a:srgbClr val="000000"/>
                </a:solidFill>
                <a:latin typeface="Courier New" pitchFamily="49" charset="0"/>
              </a:rPr>
              <a:t>   8 </a:t>
            </a:r>
            <a:r>
              <a:rPr lang="en-US" sz="1000">
                <a:solidFill>
                  <a:srgbClr val="000000"/>
                </a:solidFill>
                <a:latin typeface="CSD9" pitchFamily="2" charset="0"/>
              </a:rPr>
              <a:t>ÏÏÏÏ§Ïö´</a:t>
            </a:r>
            <a:r>
              <a:rPr lang="en-US" sz="1000">
                <a:solidFill>
                  <a:srgbClr val="000000"/>
                </a:solidFill>
                <a:latin typeface="Courier New" pitchFamily="49" charset="0"/>
              </a:rPr>
              <a:t>else {</a:t>
            </a:r>
            <a:br>
              <a:rPr lang="en-US" sz="1000">
                <a:solidFill>
                  <a:srgbClr val="000000"/>
                </a:solidFill>
                <a:latin typeface="Courier New" pitchFamily="49" charset="0"/>
              </a:rPr>
            </a:br>
            <a:r>
              <a:rPr lang="en-US" sz="1000">
                <a:solidFill>
                  <a:srgbClr val="000000"/>
                </a:solidFill>
                <a:latin typeface="Courier New" pitchFamily="49" charset="0"/>
              </a:rPr>
              <a:t>   9 </a:t>
            </a:r>
            <a:r>
              <a:rPr lang="en-US" sz="1000">
                <a:solidFill>
                  <a:srgbClr val="000000"/>
                </a:solidFill>
                <a:latin typeface="CSD9" pitchFamily="2" charset="0"/>
              </a:rPr>
              <a:t>ÏÏÏÏ§Ï¸¾¹¹Ï</a:t>
            </a:r>
            <a:r>
              <a:rPr lang="en-US" sz="1000">
                <a:solidFill>
                  <a:srgbClr val="000000"/>
                </a:solidFill>
                <a:latin typeface="Courier New" pitchFamily="49" charset="0"/>
              </a:rPr>
              <a:t>isATriangle = false;</a:t>
            </a:r>
            <a:br>
              <a:rPr lang="en-US" sz="1000">
                <a:solidFill>
                  <a:srgbClr val="000000"/>
                </a:solidFill>
                <a:latin typeface="Courier New" pitchFamily="49" charset="0"/>
              </a:rPr>
            </a:br>
            <a:r>
              <a:rPr lang="en-US" sz="1000">
                <a:solidFill>
                  <a:srgbClr val="000000"/>
                </a:solidFill>
                <a:latin typeface="Courier New" pitchFamily="49" charset="0"/>
              </a:rPr>
              <a:t>  10 </a:t>
            </a:r>
            <a:r>
              <a:rPr lang="en-US" sz="1000">
                <a:solidFill>
                  <a:srgbClr val="000000"/>
                </a:solidFill>
                <a:latin typeface="CSD9" pitchFamily="2" charset="0"/>
              </a:rPr>
              <a:t>ÏÏÏÏ§ÏÈÏ</a:t>
            </a:r>
            <a:r>
              <a:rPr lang="en-US" sz="1000">
                <a:solidFill>
                  <a:srgbClr val="000000"/>
                </a:solidFill>
                <a:latin typeface="Courier New" pitchFamily="49" charset="0"/>
              </a:rPr>
              <a:t>}</a:t>
            </a:r>
            <a:br>
              <a:rPr lang="en-US" sz="1000">
                <a:solidFill>
                  <a:srgbClr val="000000"/>
                </a:solidFill>
                <a:latin typeface="Courier New" pitchFamily="49" charset="0"/>
              </a:rPr>
            </a:br>
            <a:r>
              <a:rPr lang="en-US" sz="1000">
                <a:solidFill>
                  <a:srgbClr val="000000"/>
                </a:solidFill>
                <a:latin typeface="Courier New" pitchFamily="49" charset="0"/>
              </a:rPr>
              <a:t>  11 </a:t>
            </a:r>
            <a:r>
              <a:rPr lang="en-US" sz="1000">
                <a:solidFill>
                  <a:srgbClr val="000000"/>
                </a:solidFill>
                <a:latin typeface="CSD9" pitchFamily="2" charset="0"/>
              </a:rPr>
              <a:t>ÏÏÏÏ¨¹³´</a:t>
            </a:r>
            <a:r>
              <a:rPr lang="en-US" sz="1000">
                <a:solidFill>
                  <a:srgbClr val="000000"/>
                </a:solidFill>
                <a:latin typeface="Courier New" pitchFamily="49" charset="0"/>
              </a:rPr>
              <a:t>if ( isATriangle ) {</a:t>
            </a:r>
            <a:br>
              <a:rPr lang="en-US" sz="1000">
                <a:solidFill>
                  <a:srgbClr val="000000"/>
                </a:solidFill>
                <a:latin typeface="Courier New" pitchFamily="49" charset="0"/>
              </a:rPr>
            </a:br>
            <a:r>
              <a:rPr lang="en-US" sz="1000">
                <a:solidFill>
                  <a:srgbClr val="000000"/>
                </a:solidFill>
                <a:latin typeface="Courier New" pitchFamily="49" charset="0"/>
              </a:rPr>
              <a:t>  12 </a:t>
            </a:r>
            <a:r>
              <a:rPr lang="en-US" sz="1000">
                <a:solidFill>
                  <a:srgbClr val="000000"/>
                </a:solidFill>
                <a:latin typeface="CSD9" pitchFamily="2" charset="0"/>
              </a:rPr>
              <a:t>ÏÏÏÏ§Ï6¾¹³´</a:t>
            </a:r>
            <a:r>
              <a:rPr lang="en-US" sz="1000">
                <a:solidFill>
                  <a:srgbClr val="000000"/>
                </a:solidFill>
                <a:latin typeface="Courier New" pitchFamily="49" charset="0"/>
              </a:rPr>
              <a:t>if ( ( a == b ) &amp;&amp; ( b == c ) ) {</a:t>
            </a:r>
            <a:br>
              <a:rPr lang="en-US" sz="1000">
                <a:solidFill>
                  <a:srgbClr val="000000"/>
                </a:solidFill>
                <a:latin typeface="Courier New" pitchFamily="49" charset="0"/>
              </a:rPr>
            </a:br>
            <a:r>
              <a:rPr lang="en-US" sz="1000">
                <a:solidFill>
                  <a:srgbClr val="000000"/>
                </a:solidFill>
                <a:latin typeface="Courier New" pitchFamily="49" charset="0"/>
              </a:rPr>
              <a:t>  13 </a:t>
            </a:r>
            <a:r>
              <a:rPr lang="en-US" sz="1000">
                <a:solidFill>
                  <a:srgbClr val="000000"/>
                </a:solidFill>
                <a:latin typeface="CSD9" pitchFamily="2" charset="0"/>
              </a:rPr>
              <a:t>ÏÏÏÏ§Ï6ÏÏ6¾¹¹Ï</a:t>
            </a:r>
            <a:r>
              <a:rPr lang="en-US" sz="1000">
                <a:solidFill>
                  <a:srgbClr val="000000"/>
                </a:solidFill>
                <a:latin typeface="Courier New" pitchFamily="49" charset="0"/>
              </a:rPr>
              <a:t>result = "Triangle is equilateral.";</a:t>
            </a:r>
            <a:br>
              <a:rPr lang="en-US" sz="1000">
                <a:solidFill>
                  <a:srgbClr val="000000"/>
                </a:solidFill>
                <a:latin typeface="Courier New" pitchFamily="49" charset="0"/>
              </a:rPr>
            </a:br>
            <a:r>
              <a:rPr lang="en-US" sz="1000">
                <a:solidFill>
                  <a:srgbClr val="000000"/>
                </a:solidFill>
                <a:latin typeface="Courier New" pitchFamily="49" charset="0"/>
              </a:rPr>
              <a:t>  14 </a:t>
            </a:r>
            <a:r>
              <a:rPr lang="en-US" sz="1000">
                <a:solidFill>
                  <a:srgbClr val="000000"/>
                </a:solidFill>
                <a:latin typeface="CSD9" pitchFamily="2" charset="0"/>
              </a:rPr>
              <a:t>ÏÏÏÏ§Ï6ÏÏ6Ï</a:t>
            </a:r>
            <a:r>
              <a:rPr lang="en-US" sz="1000">
                <a:solidFill>
                  <a:srgbClr val="000000"/>
                </a:solidFill>
                <a:latin typeface="Courier New" pitchFamily="49" charset="0"/>
              </a:rPr>
              <a:t>}</a:t>
            </a:r>
            <a:br>
              <a:rPr lang="en-US" sz="1000">
                <a:solidFill>
                  <a:srgbClr val="000000"/>
                </a:solidFill>
                <a:latin typeface="Courier New" pitchFamily="49" charset="0"/>
              </a:rPr>
            </a:br>
            <a:r>
              <a:rPr lang="en-US" sz="1000">
                <a:solidFill>
                  <a:srgbClr val="000000"/>
                </a:solidFill>
                <a:latin typeface="Courier New" pitchFamily="49" charset="0"/>
              </a:rPr>
              <a:t>  15 </a:t>
            </a:r>
            <a:r>
              <a:rPr lang="en-US" sz="1000">
                <a:solidFill>
                  <a:srgbClr val="000000"/>
                </a:solidFill>
                <a:latin typeface="CSD9" pitchFamily="2" charset="0"/>
              </a:rPr>
              <a:t>ÏÏÏÏ§Ï6ÏÏ÷´</a:t>
            </a:r>
            <a:r>
              <a:rPr lang="en-US" sz="1000">
                <a:solidFill>
                  <a:srgbClr val="000000"/>
                </a:solidFill>
                <a:latin typeface="Courier New" pitchFamily="49" charset="0"/>
              </a:rPr>
              <a:t>else if ( ( a != b ) &amp;&amp; ( a != c ) &amp;&amp; ( b != c ) ) {</a:t>
            </a:r>
            <a:br>
              <a:rPr lang="en-US" sz="1000">
                <a:solidFill>
                  <a:srgbClr val="000000"/>
                </a:solidFill>
                <a:latin typeface="Courier New" pitchFamily="49" charset="0"/>
              </a:rPr>
            </a:br>
            <a:r>
              <a:rPr lang="en-US" sz="1000">
                <a:solidFill>
                  <a:srgbClr val="000000"/>
                </a:solidFill>
                <a:latin typeface="Courier New" pitchFamily="49" charset="0"/>
              </a:rPr>
              <a:t>  16 </a:t>
            </a:r>
            <a:r>
              <a:rPr lang="en-US" sz="1000">
                <a:solidFill>
                  <a:srgbClr val="000000"/>
                </a:solidFill>
                <a:latin typeface="CSD9" pitchFamily="2" charset="0"/>
              </a:rPr>
              <a:t>ÏÏÏÏ§Ï6ÏÏ6¾¹¹Ï</a:t>
            </a:r>
            <a:r>
              <a:rPr lang="en-US" sz="1000">
                <a:solidFill>
                  <a:srgbClr val="000000"/>
                </a:solidFill>
                <a:latin typeface="Courier New" pitchFamily="49" charset="0"/>
              </a:rPr>
              <a:t>result = "Triangle is scalene.";</a:t>
            </a:r>
            <a:br>
              <a:rPr lang="en-US" sz="1000">
                <a:solidFill>
                  <a:srgbClr val="000000"/>
                </a:solidFill>
                <a:latin typeface="Courier New" pitchFamily="49" charset="0"/>
              </a:rPr>
            </a:br>
            <a:r>
              <a:rPr lang="en-US" sz="1000">
                <a:solidFill>
                  <a:srgbClr val="000000"/>
                </a:solidFill>
                <a:latin typeface="Courier New" pitchFamily="49" charset="0"/>
              </a:rPr>
              <a:t>  17 </a:t>
            </a:r>
            <a:r>
              <a:rPr lang="en-US" sz="1000">
                <a:solidFill>
                  <a:srgbClr val="000000"/>
                </a:solidFill>
                <a:latin typeface="CSD9" pitchFamily="2" charset="0"/>
              </a:rPr>
              <a:t>ÏÏÏÏ§Ï6ÏÏ6Ï</a:t>
            </a:r>
            <a:r>
              <a:rPr lang="en-US" sz="1000">
                <a:solidFill>
                  <a:srgbClr val="000000"/>
                </a:solidFill>
                <a:latin typeface="Courier New" pitchFamily="49" charset="0"/>
              </a:rPr>
              <a:t>}</a:t>
            </a:r>
            <a:br>
              <a:rPr lang="en-US" sz="1000">
                <a:solidFill>
                  <a:srgbClr val="000000"/>
                </a:solidFill>
                <a:latin typeface="Courier New" pitchFamily="49" charset="0"/>
              </a:rPr>
            </a:br>
            <a:r>
              <a:rPr lang="en-US" sz="1000">
                <a:solidFill>
                  <a:srgbClr val="000000"/>
                </a:solidFill>
                <a:latin typeface="Courier New" pitchFamily="49" charset="0"/>
              </a:rPr>
              <a:t>  18 </a:t>
            </a:r>
            <a:r>
              <a:rPr lang="en-US" sz="1000">
                <a:solidFill>
                  <a:srgbClr val="000000"/>
                </a:solidFill>
                <a:latin typeface="CSD9" pitchFamily="2" charset="0"/>
              </a:rPr>
              <a:t>ÏÏÏÏ§Ï6ÏÏö´</a:t>
            </a:r>
            <a:r>
              <a:rPr lang="en-US" sz="1000">
                <a:solidFill>
                  <a:srgbClr val="000000"/>
                </a:solidFill>
                <a:latin typeface="Courier New" pitchFamily="49" charset="0"/>
              </a:rPr>
              <a:t>else {</a:t>
            </a:r>
            <a:br>
              <a:rPr lang="en-US" sz="1000">
                <a:solidFill>
                  <a:srgbClr val="000000"/>
                </a:solidFill>
                <a:latin typeface="Courier New" pitchFamily="49" charset="0"/>
              </a:rPr>
            </a:br>
            <a:r>
              <a:rPr lang="en-US" sz="1000">
                <a:solidFill>
                  <a:srgbClr val="000000"/>
                </a:solidFill>
                <a:latin typeface="Courier New" pitchFamily="49" charset="0"/>
              </a:rPr>
              <a:t>  19 </a:t>
            </a:r>
            <a:r>
              <a:rPr lang="en-US" sz="1000">
                <a:solidFill>
                  <a:srgbClr val="000000"/>
                </a:solidFill>
                <a:latin typeface="CSD9" pitchFamily="2" charset="0"/>
              </a:rPr>
              <a:t>ÏÏÏÏ§Ï6ÏÏ¸¾¹¹Ï</a:t>
            </a:r>
            <a:r>
              <a:rPr lang="en-US" sz="1000">
                <a:solidFill>
                  <a:srgbClr val="000000"/>
                </a:solidFill>
                <a:latin typeface="Courier New" pitchFamily="49" charset="0"/>
              </a:rPr>
              <a:t>result = "Triangle is isosceles.";</a:t>
            </a:r>
            <a:br>
              <a:rPr lang="en-US" sz="1000">
                <a:solidFill>
                  <a:srgbClr val="000000"/>
                </a:solidFill>
                <a:latin typeface="Courier New" pitchFamily="49" charset="0"/>
              </a:rPr>
            </a:br>
            <a:r>
              <a:rPr lang="en-US" sz="1000">
                <a:solidFill>
                  <a:srgbClr val="000000"/>
                </a:solidFill>
                <a:latin typeface="Courier New" pitchFamily="49" charset="0"/>
              </a:rPr>
              <a:t>  20 </a:t>
            </a:r>
            <a:r>
              <a:rPr lang="en-US" sz="1000">
                <a:solidFill>
                  <a:srgbClr val="000000"/>
                </a:solidFill>
                <a:latin typeface="CSD9" pitchFamily="2" charset="0"/>
              </a:rPr>
              <a:t>ÏÏÏÏ§Ï6ÏÏÈÏ</a:t>
            </a:r>
            <a:r>
              <a:rPr lang="en-US" sz="1000">
                <a:solidFill>
                  <a:srgbClr val="000000"/>
                </a:solidFill>
                <a:latin typeface="Courier New" pitchFamily="49" charset="0"/>
              </a:rPr>
              <a:t>}</a:t>
            </a:r>
            <a:br>
              <a:rPr lang="en-US" sz="1000">
                <a:solidFill>
                  <a:srgbClr val="000000"/>
                </a:solidFill>
                <a:latin typeface="Courier New" pitchFamily="49" charset="0"/>
              </a:rPr>
            </a:br>
            <a:r>
              <a:rPr lang="en-US" sz="1000">
                <a:solidFill>
                  <a:srgbClr val="000000"/>
                </a:solidFill>
                <a:latin typeface="Courier New" pitchFamily="49" charset="0"/>
              </a:rPr>
              <a:t>  21 </a:t>
            </a:r>
            <a:r>
              <a:rPr lang="en-US" sz="1000">
                <a:solidFill>
                  <a:srgbClr val="000000"/>
                </a:solidFill>
                <a:latin typeface="CSD9" pitchFamily="2" charset="0"/>
              </a:rPr>
              <a:t>ÏÏÏÏ§Ï6Ï</a:t>
            </a:r>
            <a:r>
              <a:rPr lang="en-US" sz="1000">
                <a:solidFill>
                  <a:srgbClr val="000000"/>
                </a:solidFill>
                <a:latin typeface="Courier New" pitchFamily="49" charset="0"/>
              </a:rPr>
              <a:t>}</a:t>
            </a:r>
            <a:br>
              <a:rPr lang="en-US" sz="1000">
                <a:solidFill>
                  <a:srgbClr val="000000"/>
                </a:solidFill>
                <a:latin typeface="Courier New" pitchFamily="49" charset="0"/>
              </a:rPr>
            </a:br>
            <a:r>
              <a:rPr lang="en-US" sz="1000">
                <a:solidFill>
                  <a:srgbClr val="000000"/>
                </a:solidFill>
                <a:latin typeface="Courier New" pitchFamily="49" charset="0"/>
              </a:rPr>
              <a:t>  22 </a:t>
            </a:r>
            <a:r>
              <a:rPr lang="en-US" sz="1000">
                <a:solidFill>
                  <a:srgbClr val="000000"/>
                </a:solidFill>
                <a:latin typeface="CSD9" pitchFamily="2" charset="0"/>
              </a:rPr>
              <a:t>ÏÏÏÏ§Ïö´</a:t>
            </a:r>
            <a:r>
              <a:rPr lang="en-US" sz="1000">
                <a:solidFill>
                  <a:srgbClr val="000000"/>
                </a:solidFill>
                <a:latin typeface="Courier New" pitchFamily="49" charset="0"/>
              </a:rPr>
              <a:t>else {</a:t>
            </a:r>
            <a:br>
              <a:rPr lang="en-US" sz="1000">
                <a:solidFill>
                  <a:srgbClr val="000000"/>
                </a:solidFill>
                <a:latin typeface="Courier New" pitchFamily="49" charset="0"/>
              </a:rPr>
            </a:br>
            <a:r>
              <a:rPr lang="en-US" sz="1000">
                <a:solidFill>
                  <a:srgbClr val="000000"/>
                </a:solidFill>
                <a:latin typeface="Courier New" pitchFamily="49" charset="0"/>
              </a:rPr>
              <a:t>  23 </a:t>
            </a:r>
            <a:r>
              <a:rPr lang="en-US" sz="1000">
                <a:solidFill>
                  <a:srgbClr val="000000"/>
                </a:solidFill>
                <a:latin typeface="CSD9" pitchFamily="2" charset="0"/>
              </a:rPr>
              <a:t>ÏÏÏÏ§Ï¸¾¹¹Ï</a:t>
            </a:r>
            <a:r>
              <a:rPr lang="en-US" sz="1000">
                <a:solidFill>
                  <a:srgbClr val="000000"/>
                </a:solidFill>
                <a:latin typeface="Courier New" pitchFamily="49" charset="0"/>
              </a:rPr>
              <a:t>result = "Not a triangle.";</a:t>
            </a:r>
            <a:br>
              <a:rPr lang="en-US" sz="1000">
                <a:solidFill>
                  <a:srgbClr val="000000"/>
                </a:solidFill>
                <a:latin typeface="Courier New" pitchFamily="49" charset="0"/>
              </a:rPr>
            </a:br>
            <a:r>
              <a:rPr lang="en-US" sz="1000">
                <a:solidFill>
                  <a:srgbClr val="000000"/>
                </a:solidFill>
                <a:latin typeface="Courier New" pitchFamily="49" charset="0"/>
              </a:rPr>
              <a:t>  24 </a:t>
            </a:r>
            <a:r>
              <a:rPr lang="en-US" sz="1000">
                <a:solidFill>
                  <a:srgbClr val="000000"/>
                </a:solidFill>
                <a:latin typeface="CSD9" pitchFamily="2" charset="0"/>
              </a:rPr>
              <a:t>ÏÏÏÏ§ÏÈÏ</a:t>
            </a:r>
            <a:r>
              <a:rPr lang="en-US" sz="1000">
                <a:solidFill>
                  <a:srgbClr val="000000"/>
                </a:solidFill>
                <a:latin typeface="Courier New" pitchFamily="49" charset="0"/>
              </a:rPr>
              <a:t>}</a:t>
            </a:r>
            <a:br>
              <a:rPr lang="en-US" sz="1000">
                <a:solidFill>
                  <a:srgbClr val="000000"/>
                </a:solidFill>
                <a:latin typeface="Courier New" pitchFamily="49" charset="0"/>
              </a:rPr>
            </a:br>
            <a:r>
              <a:rPr lang="en-US" sz="1000">
                <a:solidFill>
                  <a:srgbClr val="000000"/>
                </a:solidFill>
                <a:latin typeface="Courier New" pitchFamily="49" charset="0"/>
              </a:rPr>
              <a:t>  25 </a:t>
            </a:r>
            <a:r>
              <a:rPr lang="en-US" sz="1000">
                <a:solidFill>
                  <a:srgbClr val="000000"/>
                </a:solidFill>
                <a:latin typeface="CSD9" pitchFamily="2" charset="0"/>
              </a:rPr>
              <a:t>ÏÏÂ¹Ä¹¹Ï</a:t>
            </a:r>
            <a:r>
              <a:rPr lang="en-US" sz="1000">
                <a:solidFill>
                  <a:srgbClr val="000000"/>
                </a:solidFill>
                <a:latin typeface="Courier New" pitchFamily="49" charset="0"/>
              </a:rPr>
              <a:t>return result;</a:t>
            </a:r>
            <a:br>
              <a:rPr lang="en-US" sz="1000">
                <a:solidFill>
                  <a:srgbClr val="000000"/>
                </a:solidFill>
                <a:latin typeface="Courier New" pitchFamily="49" charset="0"/>
              </a:rPr>
            </a:br>
            <a:r>
              <a:rPr lang="en-US" sz="1000">
                <a:solidFill>
                  <a:srgbClr val="000000"/>
                </a:solidFill>
                <a:latin typeface="Courier New" pitchFamily="49" charset="0"/>
              </a:rPr>
              <a:t>  26 </a:t>
            </a:r>
            <a:r>
              <a:rPr lang="en-US" sz="1000">
                <a:solidFill>
                  <a:srgbClr val="000000"/>
                </a:solidFill>
                <a:latin typeface="CSD9" pitchFamily="2" charset="0"/>
              </a:rPr>
              <a:t>ÏÏÏÏ©</a:t>
            </a:r>
            <a:r>
              <a:rPr lang="en-US" sz="1000">
                <a:solidFill>
                  <a:srgbClr val="000000"/>
                </a:solidFill>
                <a:latin typeface="Courier New" pitchFamily="49" charset="0"/>
              </a:rPr>
              <a:t>}</a:t>
            </a:r>
            <a:br>
              <a:rPr lang="en-US" sz="1000">
                <a:solidFill>
                  <a:srgbClr val="000000"/>
                </a:solidFill>
                <a:latin typeface="Courier New" pitchFamily="49" charset="0"/>
              </a:rPr>
            </a:br>
            <a:endParaRPr lang="en-US" sz="1000">
              <a:solidFill>
                <a:srgbClr val="000000"/>
              </a:solidFill>
              <a:latin typeface="Courier New" pitchFamily="49" charset="0"/>
            </a:endParaRPr>
          </a:p>
        </p:txBody>
      </p:sp>
      <p:sp>
        <p:nvSpPr>
          <p:cNvPr id="15364" name="Oval 5"/>
          <p:cNvSpPr>
            <a:spLocks noChangeArrowheads="1"/>
          </p:cNvSpPr>
          <p:nvPr/>
        </p:nvSpPr>
        <p:spPr bwMode="auto">
          <a:xfrm>
            <a:off x="6324600" y="138112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5</a:t>
            </a:r>
            <a:r>
              <a:rPr lang="en-US" sz="1000" b="1" baseline="-25000">
                <a:latin typeface="Verdana" pitchFamily="34" charset="0"/>
              </a:rPr>
              <a:t>1</a:t>
            </a:r>
          </a:p>
        </p:txBody>
      </p:sp>
      <p:sp>
        <p:nvSpPr>
          <p:cNvPr id="15365" name="Oval 6"/>
          <p:cNvSpPr>
            <a:spLocks noChangeArrowheads="1"/>
          </p:cNvSpPr>
          <p:nvPr/>
        </p:nvSpPr>
        <p:spPr bwMode="auto">
          <a:xfrm>
            <a:off x="6334125" y="182880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5</a:t>
            </a:r>
            <a:r>
              <a:rPr lang="en-US" sz="1000" b="1" baseline="-25000">
                <a:latin typeface="Verdana" pitchFamily="34" charset="0"/>
              </a:rPr>
              <a:t>2</a:t>
            </a:r>
          </a:p>
        </p:txBody>
      </p:sp>
      <p:sp>
        <p:nvSpPr>
          <p:cNvPr id="15366" name="Oval 7"/>
          <p:cNvSpPr>
            <a:spLocks noChangeArrowheads="1"/>
          </p:cNvSpPr>
          <p:nvPr/>
        </p:nvSpPr>
        <p:spPr bwMode="auto">
          <a:xfrm>
            <a:off x="6334125" y="233362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5</a:t>
            </a:r>
            <a:r>
              <a:rPr lang="en-US" sz="1000" b="1" baseline="-25000">
                <a:latin typeface="Verdana" pitchFamily="34" charset="0"/>
              </a:rPr>
              <a:t>3</a:t>
            </a:r>
          </a:p>
        </p:txBody>
      </p:sp>
      <p:sp>
        <p:nvSpPr>
          <p:cNvPr id="15367" name="Oval 8"/>
          <p:cNvSpPr>
            <a:spLocks noChangeArrowheads="1"/>
          </p:cNvSpPr>
          <p:nvPr/>
        </p:nvSpPr>
        <p:spPr bwMode="auto">
          <a:xfrm>
            <a:off x="6334125" y="285750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6</a:t>
            </a:r>
          </a:p>
        </p:txBody>
      </p:sp>
      <p:sp>
        <p:nvSpPr>
          <p:cNvPr id="15368" name="Oval 9"/>
          <p:cNvSpPr>
            <a:spLocks noChangeArrowheads="1"/>
          </p:cNvSpPr>
          <p:nvPr/>
        </p:nvSpPr>
        <p:spPr bwMode="auto">
          <a:xfrm>
            <a:off x="6991350" y="282892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9</a:t>
            </a:r>
          </a:p>
        </p:txBody>
      </p:sp>
      <p:cxnSp>
        <p:nvCxnSpPr>
          <p:cNvPr id="15369" name="AutoShape 10"/>
          <p:cNvCxnSpPr>
            <a:cxnSpLocks noChangeShapeType="1"/>
            <a:stCxn id="15364" idx="4"/>
            <a:endCxn id="15365" idx="0"/>
          </p:cNvCxnSpPr>
          <p:nvPr/>
        </p:nvCxnSpPr>
        <p:spPr bwMode="auto">
          <a:xfrm>
            <a:off x="6477000" y="1695450"/>
            <a:ext cx="9525" cy="123825"/>
          </a:xfrm>
          <a:prstGeom prst="straightConnector1">
            <a:avLst/>
          </a:prstGeom>
          <a:noFill/>
          <a:ln w="12700">
            <a:solidFill>
              <a:schemeClr val="tx1"/>
            </a:solidFill>
            <a:round/>
            <a:headEnd type="none" w="sm" len="sm"/>
            <a:tailEnd type="triangle" w="sm" len="sm"/>
          </a:ln>
        </p:spPr>
      </p:cxnSp>
      <p:cxnSp>
        <p:nvCxnSpPr>
          <p:cNvPr id="15370" name="AutoShape 11"/>
          <p:cNvCxnSpPr>
            <a:cxnSpLocks noChangeShapeType="1"/>
            <a:stCxn id="15365" idx="4"/>
            <a:endCxn id="15366" idx="0"/>
          </p:cNvCxnSpPr>
          <p:nvPr/>
        </p:nvCxnSpPr>
        <p:spPr bwMode="auto">
          <a:xfrm>
            <a:off x="6486525" y="2143125"/>
            <a:ext cx="0" cy="180975"/>
          </a:xfrm>
          <a:prstGeom prst="straightConnector1">
            <a:avLst/>
          </a:prstGeom>
          <a:noFill/>
          <a:ln w="12700">
            <a:solidFill>
              <a:schemeClr val="tx1"/>
            </a:solidFill>
            <a:round/>
            <a:headEnd type="none" w="sm" len="sm"/>
            <a:tailEnd type="triangle" w="sm" len="sm"/>
          </a:ln>
        </p:spPr>
      </p:cxnSp>
      <p:cxnSp>
        <p:nvCxnSpPr>
          <p:cNvPr id="15371" name="AutoShape 12"/>
          <p:cNvCxnSpPr>
            <a:cxnSpLocks noChangeShapeType="1"/>
            <a:stCxn id="15366" idx="4"/>
            <a:endCxn id="15367" idx="0"/>
          </p:cNvCxnSpPr>
          <p:nvPr/>
        </p:nvCxnSpPr>
        <p:spPr bwMode="auto">
          <a:xfrm>
            <a:off x="6486525" y="2647950"/>
            <a:ext cx="0" cy="200025"/>
          </a:xfrm>
          <a:prstGeom prst="straightConnector1">
            <a:avLst/>
          </a:prstGeom>
          <a:noFill/>
          <a:ln w="12700">
            <a:solidFill>
              <a:schemeClr val="tx1"/>
            </a:solidFill>
            <a:round/>
            <a:headEnd type="none" w="sm" len="sm"/>
            <a:tailEnd type="triangle" w="sm" len="sm"/>
          </a:ln>
        </p:spPr>
      </p:cxnSp>
      <p:cxnSp>
        <p:nvCxnSpPr>
          <p:cNvPr id="15372" name="AutoShape 13"/>
          <p:cNvCxnSpPr>
            <a:cxnSpLocks noChangeShapeType="1"/>
            <a:stCxn id="15366" idx="5"/>
            <a:endCxn id="15368" idx="2"/>
          </p:cNvCxnSpPr>
          <p:nvPr/>
        </p:nvCxnSpPr>
        <p:spPr bwMode="auto">
          <a:xfrm>
            <a:off x="6594475" y="2603500"/>
            <a:ext cx="387350" cy="377825"/>
          </a:xfrm>
          <a:prstGeom prst="straightConnector1">
            <a:avLst/>
          </a:prstGeom>
          <a:noFill/>
          <a:ln w="12700">
            <a:solidFill>
              <a:schemeClr val="tx1"/>
            </a:solidFill>
            <a:round/>
            <a:headEnd type="none" w="sm" len="sm"/>
            <a:tailEnd type="triangle" w="sm" len="sm"/>
          </a:ln>
        </p:spPr>
      </p:cxnSp>
      <p:cxnSp>
        <p:nvCxnSpPr>
          <p:cNvPr id="15373" name="AutoShape 14"/>
          <p:cNvCxnSpPr>
            <a:cxnSpLocks noChangeShapeType="1"/>
            <a:endCxn id="15368" idx="1"/>
          </p:cNvCxnSpPr>
          <p:nvPr/>
        </p:nvCxnSpPr>
        <p:spPr bwMode="auto">
          <a:xfrm>
            <a:off x="6661150" y="2070100"/>
            <a:ext cx="374650" cy="793750"/>
          </a:xfrm>
          <a:prstGeom prst="straightConnector1">
            <a:avLst/>
          </a:prstGeom>
          <a:noFill/>
          <a:ln w="12700">
            <a:solidFill>
              <a:schemeClr val="tx1"/>
            </a:solidFill>
            <a:round/>
            <a:headEnd type="none" w="sm" len="sm"/>
            <a:tailEnd type="triangle" w="sm" len="sm"/>
          </a:ln>
        </p:spPr>
      </p:cxnSp>
      <p:sp>
        <p:nvSpPr>
          <p:cNvPr id="15374" name="Oval 17"/>
          <p:cNvSpPr>
            <a:spLocks noChangeArrowheads="1"/>
          </p:cNvSpPr>
          <p:nvPr/>
        </p:nvSpPr>
        <p:spPr bwMode="auto">
          <a:xfrm>
            <a:off x="6334125" y="349567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11</a:t>
            </a:r>
          </a:p>
        </p:txBody>
      </p:sp>
      <p:cxnSp>
        <p:nvCxnSpPr>
          <p:cNvPr id="15375" name="AutoShape 18"/>
          <p:cNvCxnSpPr>
            <a:cxnSpLocks noChangeShapeType="1"/>
            <a:stCxn id="15367" idx="4"/>
            <a:endCxn id="15374" idx="0"/>
          </p:cNvCxnSpPr>
          <p:nvPr/>
        </p:nvCxnSpPr>
        <p:spPr bwMode="auto">
          <a:xfrm>
            <a:off x="6486525" y="3171825"/>
            <a:ext cx="0" cy="314325"/>
          </a:xfrm>
          <a:prstGeom prst="straightConnector1">
            <a:avLst/>
          </a:prstGeom>
          <a:noFill/>
          <a:ln w="12700">
            <a:solidFill>
              <a:schemeClr val="tx1"/>
            </a:solidFill>
            <a:round/>
            <a:headEnd type="none" w="sm" len="sm"/>
            <a:tailEnd type="triangle" w="sm" len="sm"/>
          </a:ln>
        </p:spPr>
      </p:cxnSp>
      <p:cxnSp>
        <p:nvCxnSpPr>
          <p:cNvPr id="15376" name="AutoShape 19"/>
          <p:cNvCxnSpPr>
            <a:cxnSpLocks noChangeShapeType="1"/>
            <a:stCxn id="15368" idx="3"/>
            <a:endCxn id="15374" idx="7"/>
          </p:cNvCxnSpPr>
          <p:nvPr/>
        </p:nvCxnSpPr>
        <p:spPr bwMode="auto">
          <a:xfrm flipH="1">
            <a:off x="6594475" y="3098800"/>
            <a:ext cx="441325" cy="431800"/>
          </a:xfrm>
          <a:prstGeom prst="straightConnector1">
            <a:avLst/>
          </a:prstGeom>
          <a:noFill/>
          <a:ln w="12700">
            <a:solidFill>
              <a:schemeClr val="tx1"/>
            </a:solidFill>
            <a:round/>
            <a:headEnd type="none" w="sm" len="sm"/>
            <a:tailEnd type="triangle" w="sm" len="sm"/>
          </a:ln>
        </p:spPr>
      </p:cxnSp>
      <p:sp>
        <p:nvSpPr>
          <p:cNvPr id="15377" name="Oval 20"/>
          <p:cNvSpPr>
            <a:spLocks noChangeArrowheads="1"/>
          </p:cNvSpPr>
          <p:nvPr/>
        </p:nvSpPr>
        <p:spPr bwMode="auto">
          <a:xfrm>
            <a:off x="6334125" y="496252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23</a:t>
            </a:r>
          </a:p>
        </p:txBody>
      </p:sp>
      <p:sp>
        <p:nvSpPr>
          <p:cNvPr id="15378" name="Oval 21"/>
          <p:cNvSpPr>
            <a:spLocks noChangeArrowheads="1"/>
          </p:cNvSpPr>
          <p:nvPr/>
        </p:nvSpPr>
        <p:spPr bwMode="auto">
          <a:xfrm>
            <a:off x="7000875" y="349567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12</a:t>
            </a:r>
            <a:r>
              <a:rPr lang="en-US" sz="1000" b="1" baseline="-25000">
                <a:latin typeface="Verdana" pitchFamily="34" charset="0"/>
              </a:rPr>
              <a:t>1</a:t>
            </a:r>
          </a:p>
        </p:txBody>
      </p:sp>
      <p:sp>
        <p:nvSpPr>
          <p:cNvPr id="15379" name="Oval 22"/>
          <p:cNvSpPr>
            <a:spLocks noChangeArrowheads="1"/>
          </p:cNvSpPr>
          <p:nvPr/>
        </p:nvSpPr>
        <p:spPr bwMode="auto">
          <a:xfrm>
            <a:off x="7000875" y="399097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12</a:t>
            </a:r>
            <a:r>
              <a:rPr lang="en-US" sz="1000" b="1" baseline="-25000">
                <a:latin typeface="Verdana" pitchFamily="34" charset="0"/>
              </a:rPr>
              <a:t>2</a:t>
            </a:r>
          </a:p>
        </p:txBody>
      </p:sp>
      <p:sp>
        <p:nvSpPr>
          <p:cNvPr id="15380" name="Oval 23"/>
          <p:cNvSpPr>
            <a:spLocks noChangeArrowheads="1"/>
          </p:cNvSpPr>
          <p:nvPr/>
        </p:nvSpPr>
        <p:spPr bwMode="auto">
          <a:xfrm>
            <a:off x="7658100" y="349567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15</a:t>
            </a:r>
            <a:r>
              <a:rPr lang="en-US" sz="1000" b="1" baseline="-25000">
                <a:latin typeface="Verdana" pitchFamily="34" charset="0"/>
              </a:rPr>
              <a:t>1</a:t>
            </a:r>
          </a:p>
        </p:txBody>
      </p:sp>
      <p:sp>
        <p:nvSpPr>
          <p:cNvPr id="15381" name="Oval 24"/>
          <p:cNvSpPr>
            <a:spLocks noChangeArrowheads="1"/>
          </p:cNvSpPr>
          <p:nvPr/>
        </p:nvSpPr>
        <p:spPr bwMode="auto">
          <a:xfrm>
            <a:off x="7658100" y="399097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15</a:t>
            </a:r>
            <a:r>
              <a:rPr lang="en-US" sz="1000" b="1" baseline="-25000">
                <a:latin typeface="Verdana" pitchFamily="34" charset="0"/>
              </a:rPr>
              <a:t>2</a:t>
            </a:r>
          </a:p>
        </p:txBody>
      </p:sp>
      <p:sp>
        <p:nvSpPr>
          <p:cNvPr id="15382" name="Oval 25"/>
          <p:cNvSpPr>
            <a:spLocks noChangeArrowheads="1"/>
          </p:cNvSpPr>
          <p:nvPr/>
        </p:nvSpPr>
        <p:spPr bwMode="auto">
          <a:xfrm>
            <a:off x="7658100" y="449580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15</a:t>
            </a:r>
            <a:r>
              <a:rPr lang="en-US" sz="1000" b="1" baseline="-25000">
                <a:latin typeface="Verdana" pitchFamily="34" charset="0"/>
              </a:rPr>
              <a:t>3</a:t>
            </a:r>
          </a:p>
        </p:txBody>
      </p:sp>
      <p:sp>
        <p:nvSpPr>
          <p:cNvPr id="15383" name="Oval 26"/>
          <p:cNvSpPr>
            <a:spLocks noChangeArrowheads="1"/>
          </p:cNvSpPr>
          <p:nvPr/>
        </p:nvSpPr>
        <p:spPr bwMode="auto">
          <a:xfrm>
            <a:off x="7658100" y="500062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16</a:t>
            </a:r>
          </a:p>
        </p:txBody>
      </p:sp>
      <p:sp>
        <p:nvSpPr>
          <p:cNvPr id="15384" name="Oval 27"/>
          <p:cNvSpPr>
            <a:spLocks noChangeArrowheads="1"/>
          </p:cNvSpPr>
          <p:nvPr/>
        </p:nvSpPr>
        <p:spPr bwMode="auto">
          <a:xfrm>
            <a:off x="7362825" y="569595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25</a:t>
            </a:r>
          </a:p>
        </p:txBody>
      </p:sp>
      <p:sp>
        <p:nvSpPr>
          <p:cNvPr id="15385" name="Oval 28"/>
          <p:cNvSpPr>
            <a:spLocks noChangeArrowheads="1"/>
          </p:cNvSpPr>
          <p:nvPr/>
        </p:nvSpPr>
        <p:spPr bwMode="auto">
          <a:xfrm>
            <a:off x="7000875" y="496252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13</a:t>
            </a:r>
          </a:p>
        </p:txBody>
      </p:sp>
      <p:sp>
        <p:nvSpPr>
          <p:cNvPr id="15386" name="Oval 29"/>
          <p:cNvSpPr>
            <a:spLocks noChangeArrowheads="1"/>
          </p:cNvSpPr>
          <p:nvPr/>
        </p:nvSpPr>
        <p:spPr bwMode="auto">
          <a:xfrm>
            <a:off x="8410575" y="495300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19</a:t>
            </a:r>
          </a:p>
        </p:txBody>
      </p:sp>
      <p:cxnSp>
        <p:nvCxnSpPr>
          <p:cNvPr id="15387" name="AutoShape 30"/>
          <p:cNvCxnSpPr>
            <a:cxnSpLocks noChangeShapeType="1"/>
            <a:stCxn id="15374" idx="4"/>
            <a:endCxn id="15377" idx="0"/>
          </p:cNvCxnSpPr>
          <p:nvPr/>
        </p:nvCxnSpPr>
        <p:spPr bwMode="auto">
          <a:xfrm>
            <a:off x="6486525" y="3810000"/>
            <a:ext cx="0" cy="1143000"/>
          </a:xfrm>
          <a:prstGeom prst="straightConnector1">
            <a:avLst/>
          </a:prstGeom>
          <a:noFill/>
          <a:ln w="12700">
            <a:solidFill>
              <a:schemeClr val="tx1"/>
            </a:solidFill>
            <a:round/>
            <a:headEnd type="none" w="sm" len="sm"/>
            <a:tailEnd type="triangle" w="sm" len="sm"/>
          </a:ln>
        </p:spPr>
      </p:cxnSp>
      <p:cxnSp>
        <p:nvCxnSpPr>
          <p:cNvPr id="15388" name="AutoShape 33"/>
          <p:cNvCxnSpPr>
            <a:cxnSpLocks noChangeShapeType="1"/>
            <a:stCxn id="15378" idx="4"/>
            <a:endCxn id="15379" idx="0"/>
          </p:cNvCxnSpPr>
          <p:nvPr/>
        </p:nvCxnSpPr>
        <p:spPr bwMode="auto">
          <a:xfrm>
            <a:off x="7153275" y="3810000"/>
            <a:ext cx="0" cy="171450"/>
          </a:xfrm>
          <a:prstGeom prst="straightConnector1">
            <a:avLst/>
          </a:prstGeom>
          <a:noFill/>
          <a:ln w="12700">
            <a:solidFill>
              <a:schemeClr val="tx1"/>
            </a:solidFill>
            <a:round/>
            <a:headEnd type="none" w="sm" len="sm"/>
            <a:tailEnd type="triangle" w="sm" len="sm"/>
          </a:ln>
        </p:spPr>
      </p:cxnSp>
      <p:cxnSp>
        <p:nvCxnSpPr>
          <p:cNvPr id="15389" name="AutoShape 35"/>
          <p:cNvCxnSpPr>
            <a:cxnSpLocks noChangeShapeType="1"/>
            <a:stCxn id="15380" idx="4"/>
            <a:endCxn id="15381" idx="0"/>
          </p:cNvCxnSpPr>
          <p:nvPr/>
        </p:nvCxnSpPr>
        <p:spPr bwMode="auto">
          <a:xfrm>
            <a:off x="7810500" y="3810000"/>
            <a:ext cx="0" cy="171450"/>
          </a:xfrm>
          <a:prstGeom prst="straightConnector1">
            <a:avLst/>
          </a:prstGeom>
          <a:noFill/>
          <a:ln w="12700">
            <a:solidFill>
              <a:schemeClr val="tx1"/>
            </a:solidFill>
            <a:round/>
            <a:headEnd type="none" w="sm" len="sm"/>
            <a:tailEnd type="triangle" w="sm" len="sm"/>
          </a:ln>
        </p:spPr>
      </p:cxnSp>
      <p:cxnSp>
        <p:nvCxnSpPr>
          <p:cNvPr id="15390" name="AutoShape 36"/>
          <p:cNvCxnSpPr>
            <a:cxnSpLocks noChangeShapeType="1"/>
            <a:stCxn id="15381" idx="4"/>
            <a:endCxn id="15382" idx="0"/>
          </p:cNvCxnSpPr>
          <p:nvPr/>
        </p:nvCxnSpPr>
        <p:spPr bwMode="auto">
          <a:xfrm>
            <a:off x="7810500" y="4305300"/>
            <a:ext cx="0" cy="180975"/>
          </a:xfrm>
          <a:prstGeom prst="straightConnector1">
            <a:avLst/>
          </a:prstGeom>
          <a:noFill/>
          <a:ln w="12700">
            <a:solidFill>
              <a:schemeClr val="tx1"/>
            </a:solidFill>
            <a:round/>
            <a:headEnd type="none" w="sm" len="sm"/>
            <a:tailEnd type="triangle" w="sm" len="sm"/>
          </a:ln>
        </p:spPr>
      </p:cxnSp>
      <p:cxnSp>
        <p:nvCxnSpPr>
          <p:cNvPr id="15391" name="AutoShape 37"/>
          <p:cNvCxnSpPr>
            <a:cxnSpLocks noChangeShapeType="1"/>
            <a:stCxn id="15382" idx="4"/>
            <a:endCxn id="15383" idx="0"/>
          </p:cNvCxnSpPr>
          <p:nvPr/>
        </p:nvCxnSpPr>
        <p:spPr bwMode="auto">
          <a:xfrm>
            <a:off x="7810500" y="4810125"/>
            <a:ext cx="0" cy="180975"/>
          </a:xfrm>
          <a:prstGeom prst="straightConnector1">
            <a:avLst/>
          </a:prstGeom>
          <a:noFill/>
          <a:ln w="12700">
            <a:solidFill>
              <a:schemeClr val="tx1"/>
            </a:solidFill>
            <a:round/>
            <a:headEnd type="none" w="sm" len="sm"/>
            <a:tailEnd type="triangle" w="sm" len="sm"/>
          </a:ln>
        </p:spPr>
      </p:cxnSp>
      <p:cxnSp>
        <p:nvCxnSpPr>
          <p:cNvPr id="15392" name="AutoShape 41"/>
          <p:cNvCxnSpPr>
            <a:cxnSpLocks noChangeShapeType="1"/>
            <a:stCxn id="15382" idx="6"/>
            <a:endCxn id="15386" idx="2"/>
          </p:cNvCxnSpPr>
          <p:nvPr/>
        </p:nvCxnSpPr>
        <p:spPr bwMode="auto">
          <a:xfrm>
            <a:off x="7972425" y="4648200"/>
            <a:ext cx="428625" cy="457200"/>
          </a:xfrm>
          <a:prstGeom prst="straightConnector1">
            <a:avLst/>
          </a:prstGeom>
          <a:noFill/>
          <a:ln w="12700">
            <a:solidFill>
              <a:schemeClr val="tx1"/>
            </a:solidFill>
            <a:round/>
            <a:headEnd type="none" w="sm" len="sm"/>
            <a:tailEnd type="triangle" w="sm" len="sm"/>
          </a:ln>
        </p:spPr>
      </p:cxnSp>
      <p:cxnSp>
        <p:nvCxnSpPr>
          <p:cNvPr id="15393" name="AutoShape 42"/>
          <p:cNvCxnSpPr>
            <a:cxnSpLocks noChangeShapeType="1"/>
            <a:stCxn id="15381" idx="5"/>
            <a:endCxn id="15386" idx="1"/>
          </p:cNvCxnSpPr>
          <p:nvPr/>
        </p:nvCxnSpPr>
        <p:spPr bwMode="auto">
          <a:xfrm>
            <a:off x="7918450" y="4260850"/>
            <a:ext cx="536575" cy="727075"/>
          </a:xfrm>
          <a:prstGeom prst="straightConnector1">
            <a:avLst/>
          </a:prstGeom>
          <a:noFill/>
          <a:ln w="12700">
            <a:solidFill>
              <a:schemeClr val="tx1"/>
            </a:solidFill>
            <a:round/>
            <a:headEnd type="none" w="sm" len="sm"/>
            <a:tailEnd type="triangle" w="sm" len="sm"/>
          </a:ln>
        </p:spPr>
      </p:cxnSp>
      <p:cxnSp>
        <p:nvCxnSpPr>
          <p:cNvPr id="15394" name="AutoShape 43"/>
          <p:cNvCxnSpPr>
            <a:cxnSpLocks noChangeShapeType="1"/>
            <a:stCxn id="15380" idx="6"/>
            <a:endCxn id="15386" idx="0"/>
          </p:cNvCxnSpPr>
          <p:nvPr/>
        </p:nvCxnSpPr>
        <p:spPr bwMode="auto">
          <a:xfrm>
            <a:off x="7972425" y="3648075"/>
            <a:ext cx="590550" cy="1295400"/>
          </a:xfrm>
          <a:prstGeom prst="straightConnector1">
            <a:avLst/>
          </a:prstGeom>
          <a:noFill/>
          <a:ln w="12700">
            <a:solidFill>
              <a:schemeClr val="tx1"/>
            </a:solidFill>
            <a:round/>
            <a:headEnd type="none" w="sm" len="sm"/>
            <a:tailEnd type="triangle" w="sm" len="sm"/>
          </a:ln>
        </p:spPr>
      </p:cxnSp>
      <p:cxnSp>
        <p:nvCxnSpPr>
          <p:cNvPr id="15395" name="AutoShape 44"/>
          <p:cNvCxnSpPr>
            <a:cxnSpLocks noChangeShapeType="1"/>
            <a:stCxn id="15364" idx="6"/>
            <a:endCxn id="15368" idx="0"/>
          </p:cNvCxnSpPr>
          <p:nvPr/>
        </p:nvCxnSpPr>
        <p:spPr bwMode="auto">
          <a:xfrm>
            <a:off x="6638925" y="1533525"/>
            <a:ext cx="504825" cy="1285875"/>
          </a:xfrm>
          <a:prstGeom prst="straightConnector1">
            <a:avLst/>
          </a:prstGeom>
          <a:noFill/>
          <a:ln w="12700">
            <a:solidFill>
              <a:schemeClr val="tx1"/>
            </a:solidFill>
            <a:round/>
            <a:headEnd type="none" w="sm" len="sm"/>
            <a:tailEnd type="triangle" w="sm" len="sm"/>
          </a:ln>
        </p:spPr>
      </p:cxnSp>
      <p:cxnSp>
        <p:nvCxnSpPr>
          <p:cNvPr id="15396" name="AutoShape 49"/>
          <p:cNvCxnSpPr>
            <a:cxnSpLocks noChangeShapeType="1"/>
            <a:stCxn id="15378" idx="6"/>
            <a:endCxn id="15380" idx="2"/>
          </p:cNvCxnSpPr>
          <p:nvPr/>
        </p:nvCxnSpPr>
        <p:spPr bwMode="auto">
          <a:xfrm>
            <a:off x="7315200" y="3648075"/>
            <a:ext cx="333375" cy="0"/>
          </a:xfrm>
          <a:prstGeom prst="straightConnector1">
            <a:avLst/>
          </a:prstGeom>
          <a:noFill/>
          <a:ln w="12700">
            <a:solidFill>
              <a:schemeClr val="tx1"/>
            </a:solidFill>
            <a:round/>
            <a:headEnd type="none" w="sm" len="sm"/>
            <a:tailEnd type="triangle" w="sm" len="sm"/>
          </a:ln>
        </p:spPr>
      </p:cxnSp>
      <p:cxnSp>
        <p:nvCxnSpPr>
          <p:cNvPr id="15397" name="AutoShape 50"/>
          <p:cNvCxnSpPr>
            <a:cxnSpLocks noChangeShapeType="1"/>
            <a:stCxn id="15379" idx="7"/>
            <a:endCxn id="15380" idx="3"/>
          </p:cNvCxnSpPr>
          <p:nvPr/>
        </p:nvCxnSpPr>
        <p:spPr bwMode="auto">
          <a:xfrm flipV="1">
            <a:off x="7261225" y="3765550"/>
            <a:ext cx="441325" cy="260350"/>
          </a:xfrm>
          <a:prstGeom prst="straightConnector1">
            <a:avLst/>
          </a:prstGeom>
          <a:noFill/>
          <a:ln w="12700">
            <a:solidFill>
              <a:schemeClr val="tx1"/>
            </a:solidFill>
            <a:round/>
            <a:headEnd type="none" w="sm" len="sm"/>
            <a:tailEnd type="triangle" w="sm" len="sm"/>
          </a:ln>
        </p:spPr>
      </p:cxnSp>
      <p:cxnSp>
        <p:nvCxnSpPr>
          <p:cNvPr id="15398" name="AutoShape 51"/>
          <p:cNvCxnSpPr>
            <a:cxnSpLocks noChangeShapeType="1"/>
            <a:stCxn id="15379" idx="4"/>
            <a:endCxn id="15385" idx="0"/>
          </p:cNvCxnSpPr>
          <p:nvPr/>
        </p:nvCxnSpPr>
        <p:spPr bwMode="auto">
          <a:xfrm>
            <a:off x="7153275" y="4305300"/>
            <a:ext cx="0" cy="647700"/>
          </a:xfrm>
          <a:prstGeom prst="straightConnector1">
            <a:avLst/>
          </a:prstGeom>
          <a:noFill/>
          <a:ln w="12700">
            <a:solidFill>
              <a:schemeClr val="tx1"/>
            </a:solidFill>
            <a:round/>
            <a:headEnd type="none" w="sm" len="sm"/>
            <a:tailEnd type="triangle" w="sm" len="sm"/>
          </a:ln>
        </p:spPr>
      </p:cxnSp>
      <p:cxnSp>
        <p:nvCxnSpPr>
          <p:cNvPr id="15399" name="AutoShape 55"/>
          <p:cNvCxnSpPr>
            <a:cxnSpLocks noChangeShapeType="1"/>
            <a:stCxn id="15374" idx="6"/>
            <a:endCxn id="15378" idx="2"/>
          </p:cNvCxnSpPr>
          <p:nvPr/>
        </p:nvCxnSpPr>
        <p:spPr bwMode="auto">
          <a:xfrm>
            <a:off x="6648450" y="3648075"/>
            <a:ext cx="342900" cy="0"/>
          </a:xfrm>
          <a:prstGeom prst="straightConnector1">
            <a:avLst/>
          </a:prstGeom>
          <a:noFill/>
          <a:ln w="12700">
            <a:solidFill>
              <a:schemeClr val="tx1"/>
            </a:solidFill>
            <a:round/>
            <a:headEnd type="none" w="sm" len="sm"/>
            <a:tailEnd type="triangle" w="sm" len="sm"/>
          </a:ln>
        </p:spPr>
      </p:cxnSp>
      <p:cxnSp>
        <p:nvCxnSpPr>
          <p:cNvPr id="15400" name="AutoShape 56"/>
          <p:cNvCxnSpPr>
            <a:cxnSpLocks noChangeShapeType="1"/>
            <a:stCxn id="15377" idx="4"/>
            <a:endCxn id="15384" idx="2"/>
          </p:cNvCxnSpPr>
          <p:nvPr/>
        </p:nvCxnSpPr>
        <p:spPr bwMode="auto">
          <a:xfrm>
            <a:off x="6486525" y="5276850"/>
            <a:ext cx="866775" cy="571500"/>
          </a:xfrm>
          <a:prstGeom prst="straightConnector1">
            <a:avLst/>
          </a:prstGeom>
          <a:noFill/>
          <a:ln w="12700">
            <a:solidFill>
              <a:schemeClr val="tx1"/>
            </a:solidFill>
            <a:round/>
            <a:headEnd type="none" w="sm" len="sm"/>
            <a:tailEnd type="triangle" w="sm" len="sm"/>
          </a:ln>
        </p:spPr>
      </p:cxnSp>
      <p:cxnSp>
        <p:nvCxnSpPr>
          <p:cNvPr id="15401" name="AutoShape 57"/>
          <p:cNvCxnSpPr>
            <a:cxnSpLocks noChangeShapeType="1"/>
            <a:stCxn id="15385" idx="4"/>
            <a:endCxn id="15384" idx="1"/>
          </p:cNvCxnSpPr>
          <p:nvPr/>
        </p:nvCxnSpPr>
        <p:spPr bwMode="auto">
          <a:xfrm>
            <a:off x="7153275" y="5276850"/>
            <a:ext cx="254000" cy="454025"/>
          </a:xfrm>
          <a:prstGeom prst="straightConnector1">
            <a:avLst/>
          </a:prstGeom>
          <a:noFill/>
          <a:ln w="12700">
            <a:solidFill>
              <a:schemeClr val="tx1"/>
            </a:solidFill>
            <a:round/>
            <a:headEnd type="none" w="sm" len="sm"/>
            <a:tailEnd type="triangle" w="sm" len="sm"/>
          </a:ln>
        </p:spPr>
      </p:cxnSp>
      <p:cxnSp>
        <p:nvCxnSpPr>
          <p:cNvPr id="15402" name="AutoShape 58"/>
          <p:cNvCxnSpPr>
            <a:cxnSpLocks noChangeShapeType="1"/>
            <a:stCxn id="15383" idx="4"/>
            <a:endCxn id="15384" idx="7"/>
          </p:cNvCxnSpPr>
          <p:nvPr/>
        </p:nvCxnSpPr>
        <p:spPr bwMode="auto">
          <a:xfrm flipH="1">
            <a:off x="7623175" y="5314950"/>
            <a:ext cx="187325" cy="415925"/>
          </a:xfrm>
          <a:prstGeom prst="straightConnector1">
            <a:avLst/>
          </a:prstGeom>
          <a:noFill/>
          <a:ln w="12700">
            <a:solidFill>
              <a:schemeClr val="tx1"/>
            </a:solidFill>
            <a:round/>
            <a:headEnd type="none" w="sm" len="sm"/>
            <a:tailEnd type="triangle" w="sm" len="sm"/>
          </a:ln>
        </p:spPr>
      </p:cxnSp>
      <p:cxnSp>
        <p:nvCxnSpPr>
          <p:cNvPr id="15403" name="AutoShape 59"/>
          <p:cNvCxnSpPr>
            <a:cxnSpLocks noChangeShapeType="1"/>
            <a:stCxn id="15386" idx="4"/>
            <a:endCxn id="15384" idx="6"/>
          </p:cNvCxnSpPr>
          <p:nvPr/>
        </p:nvCxnSpPr>
        <p:spPr bwMode="auto">
          <a:xfrm flipH="1">
            <a:off x="7677150" y="5267325"/>
            <a:ext cx="885825" cy="581025"/>
          </a:xfrm>
          <a:prstGeom prst="straightConnector1">
            <a:avLst/>
          </a:prstGeom>
          <a:noFill/>
          <a:ln w="12700">
            <a:solidFill>
              <a:schemeClr val="tx1"/>
            </a:solidFill>
            <a:round/>
            <a:headEnd type="none" w="sm" len="sm"/>
            <a:tailEnd type="triangle" w="sm" len="sm"/>
          </a:ln>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Condensation Graph</a:t>
            </a:r>
          </a:p>
        </p:txBody>
      </p:sp>
      <p:sp>
        <p:nvSpPr>
          <p:cNvPr id="16387" name="Rectangle 3"/>
          <p:cNvSpPr>
            <a:spLocks noGrp="1" noChangeArrowheads="1"/>
          </p:cNvSpPr>
          <p:nvPr>
            <p:ph type="body" idx="1"/>
          </p:nvPr>
        </p:nvSpPr>
        <p:spPr>
          <a:xfrm>
            <a:off x="685800" y="1981200"/>
            <a:ext cx="8107363" cy="4125913"/>
          </a:xfrm>
        </p:spPr>
        <p:txBody>
          <a:bodyPr/>
          <a:lstStyle/>
          <a:p>
            <a:r>
              <a:rPr lang="en-US" sz="2400" smtClean="0"/>
              <a:t>Given a graph G = (V, E), its condensation graph is formed by replacing some components with a condensing node.</a:t>
            </a:r>
          </a:p>
        </p:txBody>
      </p:sp>
      <p:grpSp>
        <p:nvGrpSpPr>
          <p:cNvPr id="16388" name="Group 4"/>
          <p:cNvGrpSpPr>
            <a:grpSpLocks/>
          </p:cNvGrpSpPr>
          <p:nvPr/>
        </p:nvGrpSpPr>
        <p:grpSpPr bwMode="auto">
          <a:xfrm>
            <a:off x="990600" y="3429000"/>
            <a:ext cx="2514600" cy="2133600"/>
            <a:chOff x="1680" y="2400"/>
            <a:chExt cx="1584" cy="1344"/>
          </a:xfrm>
        </p:grpSpPr>
        <p:sp>
          <p:nvSpPr>
            <p:cNvPr id="16402" name="Oval 5"/>
            <p:cNvSpPr>
              <a:spLocks noChangeArrowheads="1"/>
            </p:cNvSpPr>
            <p:nvPr/>
          </p:nvSpPr>
          <p:spPr bwMode="auto">
            <a:xfrm>
              <a:off x="1680" y="2448"/>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n1</a:t>
              </a:r>
            </a:p>
          </p:txBody>
        </p:sp>
        <p:sp>
          <p:nvSpPr>
            <p:cNvPr id="16403" name="Oval 6"/>
            <p:cNvSpPr>
              <a:spLocks noChangeArrowheads="1"/>
            </p:cNvSpPr>
            <p:nvPr/>
          </p:nvSpPr>
          <p:spPr bwMode="auto">
            <a:xfrm>
              <a:off x="2400" y="2448"/>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n2</a:t>
              </a:r>
            </a:p>
          </p:txBody>
        </p:sp>
        <p:sp>
          <p:nvSpPr>
            <p:cNvPr id="16404" name="Oval 7"/>
            <p:cNvSpPr>
              <a:spLocks noChangeArrowheads="1"/>
            </p:cNvSpPr>
            <p:nvPr/>
          </p:nvSpPr>
          <p:spPr bwMode="auto">
            <a:xfrm>
              <a:off x="2400" y="2976"/>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n4</a:t>
              </a:r>
            </a:p>
          </p:txBody>
        </p:sp>
        <p:sp>
          <p:nvSpPr>
            <p:cNvPr id="16405" name="Oval 8"/>
            <p:cNvSpPr>
              <a:spLocks noChangeArrowheads="1"/>
            </p:cNvSpPr>
            <p:nvPr/>
          </p:nvSpPr>
          <p:spPr bwMode="auto">
            <a:xfrm>
              <a:off x="3072" y="2976"/>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n5</a:t>
              </a:r>
            </a:p>
          </p:txBody>
        </p:sp>
        <p:sp>
          <p:nvSpPr>
            <p:cNvPr id="16406" name="Oval 9"/>
            <p:cNvSpPr>
              <a:spLocks noChangeArrowheads="1"/>
            </p:cNvSpPr>
            <p:nvPr/>
          </p:nvSpPr>
          <p:spPr bwMode="auto">
            <a:xfrm>
              <a:off x="3072" y="355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n7</a:t>
              </a:r>
            </a:p>
          </p:txBody>
        </p:sp>
        <p:sp>
          <p:nvSpPr>
            <p:cNvPr id="16407" name="Oval 10"/>
            <p:cNvSpPr>
              <a:spLocks noChangeArrowheads="1"/>
            </p:cNvSpPr>
            <p:nvPr/>
          </p:nvSpPr>
          <p:spPr bwMode="auto">
            <a:xfrm>
              <a:off x="2400" y="355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n6</a:t>
              </a:r>
            </a:p>
          </p:txBody>
        </p:sp>
        <p:sp>
          <p:nvSpPr>
            <p:cNvPr id="16408" name="Oval 11"/>
            <p:cNvSpPr>
              <a:spLocks noChangeArrowheads="1"/>
            </p:cNvSpPr>
            <p:nvPr/>
          </p:nvSpPr>
          <p:spPr bwMode="auto">
            <a:xfrm>
              <a:off x="1680" y="2976"/>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n3</a:t>
              </a:r>
            </a:p>
          </p:txBody>
        </p:sp>
        <p:cxnSp>
          <p:nvCxnSpPr>
            <p:cNvPr id="16409" name="AutoShape 12"/>
            <p:cNvCxnSpPr>
              <a:cxnSpLocks noChangeShapeType="1"/>
              <a:stCxn id="16402" idx="6"/>
              <a:endCxn id="16403" idx="2"/>
            </p:cNvCxnSpPr>
            <p:nvPr/>
          </p:nvCxnSpPr>
          <p:spPr bwMode="auto">
            <a:xfrm>
              <a:off x="1878" y="2544"/>
              <a:ext cx="516" cy="0"/>
            </a:xfrm>
            <a:prstGeom prst="straightConnector1">
              <a:avLst/>
            </a:prstGeom>
            <a:noFill/>
            <a:ln w="19050">
              <a:solidFill>
                <a:schemeClr val="tx1"/>
              </a:solidFill>
              <a:round/>
              <a:headEnd type="none" w="sm" len="sm"/>
              <a:tailEnd type="triangle" w="med" len="med"/>
            </a:ln>
          </p:spPr>
        </p:cxnSp>
        <p:cxnSp>
          <p:nvCxnSpPr>
            <p:cNvPr id="16410" name="AutoShape 13"/>
            <p:cNvCxnSpPr>
              <a:cxnSpLocks noChangeShapeType="1"/>
              <a:stCxn id="16402" idx="5"/>
              <a:endCxn id="16404" idx="1"/>
            </p:cNvCxnSpPr>
            <p:nvPr/>
          </p:nvCxnSpPr>
          <p:spPr bwMode="auto">
            <a:xfrm>
              <a:off x="1844" y="2618"/>
              <a:ext cx="584" cy="380"/>
            </a:xfrm>
            <a:prstGeom prst="straightConnector1">
              <a:avLst/>
            </a:prstGeom>
            <a:noFill/>
            <a:ln w="19050">
              <a:solidFill>
                <a:schemeClr val="tx1"/>
              </a:solidFill>
              <a:round/>
              <a:headEnd type="none" w="sm" len="sm"/>
              <a:tailEnd type="triangle" w="med" len="med"/>
            </a:ln>
          </p:spPr>
        </p:cxnSp>
        <p:cxnSp>
          <p:nvCxnSpPr>
            <p:cNvPr id="16411" name="AutoShape 14"/>
            <p:cNvCxnSpPr>
              <a:cxnSpLocks noChangeShapeType="1"/>
              <a:stCxn id="16403" idx="5"/>
              <a:endCxn id="16405" idx="1"/>
            </p:cNvCxnSpPr>
            <p:nvPr/>
          </p:nvCxnSpPr>
          <p:spPr bwMode="auto">
            <a:xfrm>
              <a:off x="2564" y="2618"/>
              <a:ext cx="536" cy="380"/>
            </a:xfrm>
            <a:prstGeom prst="straightConnector1">
              <a:avLst/>
            </a:prstGeom>
            <a:noFill/>
            <a:ln w="19050">
              <a:solidFill>
                <a:schemeClr val="tx1"/>
              </a:solidFill>
              <a:round/>
              <a:headEnd type="none" w="sm" len="sm"/>
              <a:tailEnd type="triangle" w="med" len="med"/>
            </a:ln>
          </p:spPr>
        </p:cxnSp>
        <p:cxnSp>
          <p:nvCxnSpPr>
            <p:cNvPr id="16412" name="AutoShape 15"/>
            <p:cNvCxnSpPr>
              <a:cxnSpLocks noChangeShapeType="1"/>
              <a:stCxn id="16408" idx="6"/>
              <a:endCxn id="16404" idx="2"/>
            </p:cNvCxnSpPr>
            <p:nvPr/>
          </p:nvCxnSpPr>
          <p:spPr bwMode="auto">
            <a:xfrm>
              <a:off x="1878" y="3072"/>
              <a:ext cx="516" cy="0"/>
            </a:xfrm>
            <a:prstGeom prst="straightConnector1">
              <a:avLst/>
            </a:prstGeom>
            <a:noFill/>
            <a:ln w="19050">
              <a:solidFill>
                <a:schemeClr val="tx1"/>
              </a:solidFill>
              <a:round/>
              <a:headEnd type="none" w="sm" len="sm"/>
              <a:tailEnd type="triangle" w="med" len="med"/>
            </a:ln>
          </p:spPr>
        </p:cxnSp>
        <p:cxnSp>
          <p:nvCxnSpPr>
            <p:cNvPr id="16413" name="AutoShape 16"/>
            <p:cNvCxnSpPr>
              <a:cxnSpLocks noChangeShapeType="1"/>
              <a:stCxn id="16404" idx="4"/>
              <a:endCxn id="16407" idx="0"/>
            </p:cNvCxnSpPr>
            <p:nvPr/>
          </p:nvCxnSpPr>
          <p:spPr bwMode="auto">
            <a:xfrm>
              <a:off x="2496" y="3174"/>
              <a:ext cx="0" cy="372"/>
            </a:xfrm>
            <a:prstGeom prst="straightConnector1">
              <a:avLst/>
            </a:prstGeom>
            <a:noFill/>
            <a:ln w="19050">
              <a:solidFill>
                <a:schemeClr val="tx1"/>
              </a:solidFill>
              <a:round/>
              <a:headEnd type="none" w="sm" len="sm"/>
              <a:tailEnd type="triangle" w="med" len="med"/>
            </a:ln>
          </p:spPr>
        </p:cxnSp>
        <p:cxnSp>
          <p:nvCxnSpPr>
            <p:cNvPr id="16414" name="AutoShape 17"/>
            <p:cNvCxnSpPr>
              <a:cxnSpLocks noChangeShapeType="1"/>
              <a:stCxn id="16407" idx="2"/>
              <a:endCxn id="16408" idx="4"/>
            </p:cNvCxnSpPr>
            <p:nvPr/>
          </p:nvCxnSpPr>
          <p:spPr bwMode="auto">
            <a:xfrm flipH="1" flipV="1">
              <a:off x="1776" y="3174"/>
              <a:ext cx="618" cy="474"/>
            </a:xfrm>
            <a:prstGeom prst="straightConnector1">
              <a:avLst/>
            </a:prstGeom>
            <a:noFill/>
            <a:ln w="19050">
              <a:solidFill>
                <a:schemeClr val="tx1"/>
              </a:solidFill>
              <a:round/>
              <a:headEnd type="none" w="sm" len="sm"/>
              <a:tailEnd type="triangle" w="med" len="med"/>
            </a:ln>
          </p:spPr>
        </p:cxnSp>
        <p:sp>
          <p:nvSpPr>
            <p:cNvPr id="16415" name="Text Box 18"/>
            <p:cNvSpPr txBox="1">
              <a:spLocks noChangeArrowheads="1"/>
            </p:cNvSpPr>
            <p:nvPr/>
          </p:nvSpPr>
          <p:spPr bwMode="auto">
            <a:xfrm>
              <a:off x="2016" y="2400"/>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e1</a:t>
              </a:r>
            </a:p>
          </p:txBody>
        </p:sp>
        <p:sp>
          <p:nvSpPr>
            <p:cNvPr id="16416" name="Text Box 19"/>
            <p:cNvSpPr txBox="1">
              <a:spLocks noChangeArrowheads="1"/>
            </p:cNvSpPr>
            <p:nvPr/>
          </p:nvSpPr>
          <p:spPr bwMode="auto">
            <a:xfrm>
              <a:off x="2112" y="268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e2</a:t>
              </a:r>
            </a:p>
          </p:txBody>
        </p:sp>
        <p:sp>
          <p:nvSpPr>
            <p:cNvPr id="16417" name="Text Box 20"/>
            <p:cNvSpPr txBox="1">
              <a:spLocks noChangeArrowheads="1"/>
            </p:cNvSpPr>
            <p:nvPr/>
          </p:nvSpPr>
          <p:spPr bwMode="auto">
            <a:xfrm>
              <a:off x="1968" y="292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e3</a:t>
              </a:r>
            </a:p>
          </p:txBody>
        </p:sp>
        <p:sp>
          <p:nvSpPr>
            <p:cNvPr id="16418" name="Text Box 21"/>
            <p:cNvSpPr txBox="1">
              <a:spLocks noChangeArrowheads="1"/>
            </p:cNvSpPr>
            <p:nvPr/>
          </p:nvSpPr>
          <p:spPr bwMode="auto">
            <a:xfrm>
              <a:off x="2736" y="2640"/>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e4</a:t>
              </a:r>
            </a:p>
          </p:txBody>
        </p:sp>
        <p:sp>
          <p:nvSpPr>
            <p:cNvPr id="16419" name="Text Box 22"/>
            <p:cNvSpPr txBox="1">
              <a:spLocks noChangeArrowheads="1"/>
            </p:cNvSpPr>
            <p:nvPr/>
          </p:nvSpPr>
          <p:spPr bwMode="auto">
            <a:xfrm>
              <a:off x="2448" y="3216"/>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e5</a:t>
              </a:r>
            </a:p>
          </p:txBody>
        </p:sp>
        <p:sp>
          <p:nvSpPr>
            <p:cNvPr id="16420" name="Text Box 23"/>
            <p:cNvSpPr txBox="1">
              <a:spLocks noChangeArrowheads="1"/>
            </p:cNvSpPr>
            <p:nvPr/>
          </p:nvSpPr>
          <p:spPr bwMode="auto">
            <a:xfrm>
              <a:off x="1920" y="340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e6</a:t>
              </a:r>
            </a:p>
          </p:txBody>
        </p:sp>
      </p:grpSp>
      <p:sp>
        <p:nvSpPr>
          <p:cNvPr id="16389" name="Text Box 24"/>
          <p:cNvSpPr txBox="1">
            <a:spLocks noChangeArrowheads="1"/>
          </p:cNvSpPr>
          <p:nvPr/>
        </p:nvSpPr>
        <p:spPr bwMode="auto">
          <a:xfrm>
            <a:off x="4327525" y="3460750"/>
            <a:ext cx="2882900" cy="366713"/>
          </a:xfrm>
          <a:prstGeom prst="rect">
            <a:avLst/>
          </a:prstGeom>
          <a:noFill/>
          <a:ln w="12700">
            <a:noFill/>
            <a:miter lim="800000"/>
            <a:headEnd type="none" w="sm" len="sm"/>
            <a:tailEnd type="none" w="sm" len="sm"/>
          </a:ln>
        </p:spPr>
        <p:txBody>
          <a:bodyPr wrap="none">
            <a:spAutoFit/>
          </a:bodyPr>
          <a:lstStyle/>
          <a:p>
            <a:r>
              <a:rPr lang="en-US" sz="1800" b="1">
                <a:latin typeface="Verdana" pitchFamily="34" charset="0"/>
              </a:rPr>
              <a:t>Condensation Graph:</a:t>
            </a:r>
          </a:p>
        </p:txBody>
      </p:sp>
      <p:sp>
        <p:nvSpPr>
          <p:cNvPr id="16390" name="Oval 26"/>
          <p:cNvSpPr>
            <a:spLocks noChangeArrowheads="1"/>
          </p:cNvSpPr>
          <p:nvPr/>
        </p:nvSpPr>
        <p:spPr bwMode="auto">
          <a:xfrm>
            <a:off x="4800600" y="4038600"/>
            <a:ext cx="304800" cy="304800"/>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n1</a:t>
            </a:r>
          </a:p>
        </p:txBody>
      </p:sp>
      <p:sp>
        <p:nvSpPr>
          <p:cNvPr id="16391" name="Oval 27"/>
          <p:cNvSpPr>
            <a:spLocks noChangeArrowheads="1"/>
          </p:cNvSpPr>
          <p:nvPr/>
        </p:nvSpPr>
        <p:spPr bwMode="auto">
          <a:xfrm>
            <a:off x="5943600" y="4038600"/>
            <a:ext cx="304800" cy="304800"/>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n2</a:t>
            </a:r>
          </a:p>
        </p:txBody>
      </p:sp>
      <p:sp>
        <p:nvSpPr>
          <p:cNvPr id="16392" name="Oval 29"/>
          <p:cNvSpPr>
            <a:spLocks noChangeArrowheads="1"/>
          </p:cNvSpPr>
          <p:nvPr/>
        </p:nvSpPr>
        <p:spPr bwMode="auto">
          <a:xfrm>
            <a:off x="7010400" y="4876800"/>
            <a:ext cx="304800" cy="304800"/>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n5</a:t>
            </a:r>
          </a:p>
        </p:txBody>
      </p:sp>
      <p:sp>
        <p:nvSpPr>
          <p:cNvPr id="16393" name="Oval 30"/>
          <p:cNvSpPr>
            <a:spLocks noChangeArrowheads="1"/>
          </p:cNvSpPr>
          <p:nvPr/>
        </p:nvSpPr>
        <p:spPr bwMode="auto">
          <a:xfrm>
            <a:off x="7010400" y="5791200"/>
            <a:ext cx="304800" cy="304800"/>
          </a:xfrm>
          <a:prstGeom prst="ellipse">
            <a:avLst/>
          </a:prstGeom>
          <a:solidFill>
            <a:schemeClr val="accent2"/>
          </a:solidFill>
          <a:ln w="19050">
            <a:solidFill>
              <a:schemeClr val="tx1"/>
            </a:solidFill>
            <a:round/>
            <a:headEnd/>
            <a:tailEnd/>
          </a:ln>
        </p:spPr>
        <p:txBody>
          <a:bodyPr wrap="none" anchor="ctr"/>
          <a:lstStyle/>
          <a:p>
            <a:pPr algn="ctr"/>
            <a:r>
              <a:rPr lang="en-US" sz="1200" b="1">
                <a:solidFill>
                  <a:schemeClr val="bg1"/>
                </a:solidFill>
                <a:latin typeface="Verdana" pitchFamily="34" charset="0"/>
              </a:rPr>
              <a:t>C2</a:t>
            </a:r>
          </a:p>
        </p:txBody>
      </p:sp>
      <p:cxnSp>
        <p:nvCxnSpPr>
          <p:cNvPr id="16394" name="AutoShape 33"/>
          <p:cNvCxnSpPr>
            <a:cxnSpLocks noChangeShapeType="1"/>
            <a:stCxn id="16390" idx="6"/>
            <a:endCxn id="16391" idx="2"/>
          </p:cNvCxnSpPr>
          <p:nvPr/>
        </p:nvCxnSpPr>
        <p:spPr bwMode="auto">
          <a:xfrm>
            <a:off x="5114925" y="4191000"/>
            <a:ext cx="819150" cy="0"/>
          </a:xfrm>
          <a:prstGeom prst="straightConnector1">
            <a:avLst/>
          </a:prstGeom>
          <a:noFill/>
          <a:ln w="19050">
            <a:solidFill>
              <a:schemeClr val="tx1"/>
            </a:solidFill>
            <a:round/>
            <a:headEnd type="none" w="sm" len="sm"/>
            <a:tailEnd type="triangle" w="med" len="med"/>
          </a:ln>
        </p:spPr>
      </p:cxnSp>
      <p:cxnSp>
        <p:nvCxnSpPr>
          <p:cNvPr id="16395" name="AutoShape 35"/>
          <p:cNvCxnSpPr>
            <a:cxnSpLocks noChangeShapeType="1"/>
            <a:stCxn id="16391" idx="5"/>
            <a:endCxn id="16392" idx="1"/>
          </p:cNvCxnSpPr>
          <p:nvPr/>
        </p:nvCxnSpPr>
        <p:spPr bwMode="auto">
          <a:xfrm>
            <a:off x="6203950" y="4308475"/>
            <a:ext cx="850900" cy="603250"/>
          </a:xfrm>
          <a:prstGeom prst="straightConnector1">
            <a:avLst/>
          </a:prstGeom>
          <a:noFill/>
          <a:ln w="19050">
            <a:solidFill>
              <a:schemeClr val="tx1"/>
            </a:solidFill>
            <a:round/>
            <a:headEnd type="none" w="sm" len="sm"/>
            <a:tailEnd type="triangle" w="med" len="med"/>
          </a:ln>
        </p:spPr>
      </p:cxnSp>
      <p:sp>
        <p:nvSpPr>
          <p:cNvPr id="16396" name="Text Box 39"/>
          <p:cNvSpPr txBox="1">
            <a:spLocks noChangeArrowheads="1"/>
          </p:cNvSpPr>
          <p:nvPr/>
        </p:nvSpPr>
        <p:spPr bwMode="auto">
          <a:xfrm>
            <a:off x="5334000" y="3962400"/>
            <a:ext cx="393700" cy="274638"/>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e1</a:t>
            </a:r>
          </a:p>
        </p:txBody>
      </p:sp>
      <p:sp>
        <p:nvSpPr>
          <p:cNvPr id="16397" name="Text Box 40"/>
          <p:cNvSpPr txBox="1">
            <a:spLocks noChangeArrowheads="1"/>
          </p:cNvSpPr>
          <p:nvPr/>
        </p:nvSpPr>
        <p:spPr bwMode="auto">
          <a:xfrm>
            <a:off x="5486400" y="4419600"/>
            <a:ext cx="393700" cy="274638"/>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e2</a:t>
            </a:r>
          </a:p>
        </p:txBody>
      </p:sp>
      <p:sp>
        <p:nvSpPr>
          <p:cNvPr id="16398" name="Text Box 42"/>
          <p:cNvSpPr txBox="1">
            <a:spLocks noChangeArrowheads="1"/>
          </p:cNvSpPr>
          <p:nvPr/>
        </p:nvSpPr>
        <p:spPr bwMode="auto">
          <a:xfrm>
            <a:off x="6477000" y="4343400"/>
            <a:ext cx="393700" cy="274638"/>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e4</a:t>
            </a:r>
          </a:p>
        </p:txBody>
      </p:sp>
      <p:sp>
        <p:nvSpPr>
          <p:cNvPr id="16399" name="Oval 46"/>
          <p:cNvSpPr>
            <a:spLocks noChangeArrowheads="1"/>
          </p:cNvSpPr>
          <p:nvPr/>
        </p:nvSpPr>
        <p:spPr bwMode="auto">
          <a:xfrm>
            <a:off x="5867400" y="4876800"/>
            <a:ext cx="304800" cy="304800"/>
          </a:xfrm>
          <a:prstGeom prst="ellipse">
            <a:avLst/>
          </a:prstGeom>
          <a:solidFill>
            <a:schemeClr val="accent2"/>
          </a:solidFill>
          <a:ln w="19050">
            <a:solidFill>
              <a:schemeClr val="tx1"/>
            </a:solidFill>
            <a:round/>
            <a:headEnd/>
            <a:tailEnd/>
          </a:ln>
        </p:spPr>
        <p:txBody>
          <a:bodyPr wrap="none" anchor="ctr"/>
          <a:lstStyle/>
          <a:p>
            <a:pPr algn="ctr"/>
            <a:r>
              <a:rPr lang="en-US" sz="1200" b="1">
                <a:solidFill>
                  <a:schemeClr val="bg1"/>
                </a:solidFill>
                <a:latin typeface="Verdana" pitchFamily="34" charset="0"/>
              </a:rPr>
              <a:t>C1</a:t>
            </a:r>
          </a:p>
        </p:txBody>
      </p:sp>
      <p:cxnSp>
        <p:nvCxnSpPr>
          <p:cNvPr id="16400" name="AutoShape 47"/>
          <p:cNvCxnSpPr>
            <a:cxnSpLocks noChangeShapeType="1"/>
            <a:stCxn id="16390" idx="5"/>
            <a:endCxn id="16399" idx="1"/>
          </p:cNvCxnSpPr>
          <p:nvPr/>
        </p:nvCxnSpPr>
        <p:spPr bwMode="auto">
          <a:xfrm>
            <a:off x="5060950" y="4308475"/>
            <a:ext cx="850900" cy="603250"/>
          </a:xfrm>
          <a:prstGeom prst="straightConnector1">
            <a:avLst/>
          </a:prstGeom>
          <a:noFill/>
          <a:ln w="19050">
            <a:solidFill>
              <a:schemeClr val="tx1"/>
            </a:solidFill>
            <a:round/>
            <a:headEnd type="none" w="sm" len="sm"/>
            <a:tailEnd type="triangle" w="med" len="med"/>
          </a:ln>
        </p:spPr>
      </p:cxnSp>
      <p:sp>
        <p:nvSpPr>
          <p:cNvPr id="16401" name="Text Box 48"/>
          <p:cNvSpPr txBox="1">
            <a:spLocks noChangeArrowheads="1"/>
          </p:cNvSpPr>
          <p:nvPr/>
        </p:nvSpPr>
        <p:spPr bwMode="auto">
          <a:xfrm>
            <a:off x="6661150" y="3917950"/>
            <a:ext cx="2068513" cy="457200"/>
          </a:xfrm>
          <a:prstGeom prst="rect">
            <a:avLst/>
          </a:prstGeom>
          <a:noFill/>
          <a:ln w="12700">
            <a:noFill/>
            <a:miter lim="800000"/>
            <a:headEnd type="none" w="sm" len="sm"/>
            <a:tailEnd type="none" w="sm" len="sm"/>
          </a:ln>
        </p:spPr>
        <p:txBody>
          <a:bodyPr wrap="none">
            <a:spAutoFit/>
          </a:bodyPr>
          <a:lstStyle/>
          <a:p>
            <a:r>
              <a:rPr lang="en-US" sz="1200">
                <a:latin typeface="Verdana" pitchFamily="34" charset="0"/>
              </a:rPr>
              <a:t>Results from condensing</a:t>
            </a:r>
            <a:br>
              <a:rPr lang="en-US" sz="1200">
                <a:latin typeface="Verdana" pitchFamily="34" charset="0"/>
              </a:rPr>
            </a:br>
            <a:r>
              <a:rPr lang="en-US" sz="1200">
                <a:latin typeface="Verdana" pitchFamily="34" charset="0"/>
              </a:rPr>
              <a:t>strong components.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r>
              <a:rPr lang="en-US" smtClean="0"/>
              <a:t>Condensation Graph</a:t>
            </a:r>
          </a:p>
        </p:txBody>
      </p:sp>
      <p:sp>
        <p:nvSpPr>
          <p:cNvPr id="17411" name="Oval 1027"/>
          <p:cNvSpPr>
            <a:spLocks noChangeArrowheads="1"/>
          </p:cNvSpPr>
          <p:nvPr/>
        </p:nvSpPr>
        <p:spPr bwMode="auto">
          <a:xfrm>
            <a:off x="1438275" y="157162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5</a:t>
            </a:r>
            <a:r>
              <a:rPr lang="en-US" sz="1000" b="1" baseline="-25000">
                <a:latin typeface="Verdana" pitchFamily="34" charset="0"/>
              </a:rPr>
              <a:t>1</a:t>
            </a:r>
          </a:p>
        </p:txBody>
      </p:sp>
      <p:sp>
        <p:nvSpPr>
          <p:cNvPr id="17412" name="Oval 1028"/>
          <p:cNvSpPr>
            <a:spLocks noChangeArrowheads="1"/>
          </p:cNvSpPr>
          <p:nvPr/>
        </p:nvSpPr>
        <p:spPr bwMode="auto">
          <a:xfrm>
            <a:off x="1447800" y="201930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5</a:t>
            </a:r>
            <a:r>
              <a:rPr lang="en-US" sz="1000" b="1" baseline="-25000">
                <a:latin typeface="Verdana" pitchFamily="34" charset="0"/>
              </a:rPr>
              <a:t>2</a:t>
            </a:r>
          </a:p>
        </p:txBody>
      </p:sp>
      <p:sp>
        <p:nvSpPr>
          <p:cNvPr id="17413" name="Oval 1029"/>
          <p:cNvSpPr>
            <a:spLocks noChangeArrowheads="1"/>
          </p:cNvSpPr>
          <p:nvPr/>
        </p:nvSpPr>
        <p:spPr bwMode="auto">
          <a:xfrm>
            <a:off x="1447800" y="252412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5</a:t>
            </a:r>
            <a:r>
              <a:rPr lang="en-US" sz="1000" b="1" baseline="-25000">
                <a:latin typeface="Verdana" pitchFamily="34" charset="0"/>
              </a:rPr>
              <a:t>3</a:t>
            </a:r>
          </a:p>
        </p:txBody>
      </p:sp>
      <p:sp>
        <p:nvSpPr>
          <p:cNvPr id="17414" name="Oval 1030"/>
          <p:cNvSpPr>
            <a:spLocks noChangeArrowheads="1"/>
          </p:cNvSpPr>
          <p:nvPr/>
        </p:nvSpPr>
        <p:spPr bwMode="auto">
          <a:xfrm>
            <a:off x="1447800" y="304800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6</a:t>
            </a:r>
          </a:p>
        </p:txBody>
      </p:sp>
      <p:sp>
        <p:nvSpPr>
          <p:cNvPr id="17415" name="Oval 1031"/>
          <p:cNvSpPr>
            <a:spLocks noChangeArrowheads="1"/>
          </p:cNvSpPr>
          <p:nvPr/>
        </p:nvSpPr>
        <p:spPr bwMode="auto">
          <a:xfrm>
            <a:off x="2105025" y="301942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9</a:t>
            </a:r>
          </a:p>
        </p:txBody>
      </p:sp>
      <p:cxnSp>
        <p:nvCxnSpPr>
          <p:cNvPr id="17416" name="AutoShape 1032"/>
          <p:cNvCxnSpPr>
            <a:cxnSpLocks noChangeShapeType="1"/>
            <a:stCxn id="17411" idx="4"/>
            <a:endCxn id="17412" idx="0"/>
          </p:cNvCxnSpPr>
          <p:nvPr/>
        </p:nvCxnSpPr>
        <p:spPr bwMode="auto">
          <a:xfrm>
            <a:off x="1590675" y="1885950"/>
            <a:ext cx="9525" cy="123825"/>
          </a:xfrm>
          <a:prstGeom prst="straightConnector1">
            <a:avLst/>
          </a:prstGeom>
          <a:noFill/>
          <a:ln w="12700">
            <a:solidFill>
              <a:schemeClr val="tx1"/>
            </a:solidFill>
            <a:round/>
            <a:headEnd type="none" w="sm" len="sm"/>
            <a:tailEnd type="triangle" w="sm" len="sm"/>
          </a:ln>
        </p:spPr>
      </p:cxnSp>
      <p:cxnSp>
        <p:nvCxnSpPr>
          <p:cNvPr id="17417" name="AutoShape 1033"/>
          <p:cNvCxnSpPr>
            <a:cxnSpLocks noChangeShapeType="1"/>
            <a:stCxn id="17412" idx="4"/>
            <a:endCxn id="17413" idx="0"/>
          </p:cNvCxnSpPr>
          <p:nvPr/>
        </p:nvCxnSpPr>
        <p:spPr bwMode="auto">
          <a:xfrm>
            <a:off x="1600200" y="2333625"/>
            <a:ext cx="0" cy="180975"/>
          </a:xfrm>
          <a:prstGeom prst="straightConnector1">
            <a:avLst/>
          </a:prstGeom>
          <a:noFill/>
          <a:ln w="12700">
            <a:solidFill>
              <a:schemeClr val="tx1"/>
            </a:solidFill>
            <a:round/>
            <a:headEnd type="none" w="sm" len="sm"/>
            <a:tailEnd type="triangle" w="sm" len="sm"/>
          </a:ln>
        </p:spPr>
      </p:cxnSp>
      <p:cxnSp>
        <p:nvCxnSpPr>
          <p:cNvPr id="17418" name="AutoShape 1034"/>
          <p:cNvCxnSpPr>
            <a:cxnSpLocks noChangeShapeType="1"/>
            <a:stCxn id="17413" idx="4"/>
            <a:endCxn id="17414" idx="0"/>
          </p:cNvCxnSpPr>
          <p:nvPr/>
        </p:nvCxnSpPr>
        <p:spPr bwMode="auto">
          <a:xfrm>
            <a:off x="1600200" y="2838450"/>
            <a:ext cx="0" cy="200025"/>
          </a:xfrm>
          <a:prstGeom prst="straightConnector1">
            <a:avLst/>
          </a:prstGeom>
          <a:noFill/>
          <a:ln w="12700">
            <a:solidFill>
              <a:schemeClr val="tx1"/>
            </a:solidFill>
            <a:round/>
            <a:headEnd type="none" w="sm" len="sm"/>
            <a:tailEnd type="triangle" w="sm" len="sm"/>
          </a:ln>
        </p:spPr>
      </p:cxnSp>
      <p:cxnSp>
        <p:nvCxnSpPr>
          <p:cNvPr id="17419" name="AutoShape 1035"/>
          <p:cNvCxnSpPr>
            <a:cxnSpLocks noChangeShapeType="1"/>
            <a:stCxn id="17413" idx="5"/>
            <a:endCxn id="17415" idx="2"/>
          </p:cNvCxnSpPr>
          <p:nvPr/>
        </p:nvCxnSpPr>
        <p:spPr bwMode="auto">
          <a:xfrm>
            <a:off x="1708150" y="2794000"/>
            <a:ext cx="387350" cy="377825"/>
          </a:xfrm>
          <a:prstGeom prst="straightConnector1">
            <a:avLst/>
          </a:prstGeom>
          <a:noFill/>
          <a:ln w="12700">
            <a:solidFill>
              <a:schemeClr val="tx1"/>
            </a:solidFill>
            <a:round/>
            <a:headEnd type="none" w="sm" len="sm"/>
            <a:tailEnd type="triangle" w="sm" len="sm"/>
          </a:ln>
        </p:spPr>
      </p:cxnSp>
      <p:cxnSp>
        <p:nvCxnSpPr>
          <p:cNvPr id="17420" name="AutoShape 1036"/>
          <p:cNvCxnSpPr>
            <a:cxnSpLocks noChangeShapeType="1"/>
            <a:endCxn id="17415" idx="1"/>
          </p:cNvCxnSpPr>
          <p:nvPr/>
        </p:nvCxnSpPr>
        <p:spPr bwMode="auto">
          <a:xfrm>
            <a:off x="1774825" y="2260600"/>
            <a:ext cx="374650" cy="793750"/>
          </a:xfrm>
          <a:prstGeom prst="straightConnector1">
            <a:avLst/>
          </a:prstGeom>
          <a:noFill/>
          <a:ln w="12700">
            <a:solidFill>
              <a:schemeClr val="tx1"/>
            </a:solidFill>
            <a:round/>
            <a:headEnd type="none" w="sm" len="sm"/>
            <a:tailEnd type="triangle" w="sm" len="sm"/>
          </a:ln>
        </p:spPr>
      </p:cxnSp>
      <p:sp>
        <p:nvSpPr>
          <p:cNvPr id="17421" name="Oval 1037"/>
          <p:cNvSpPr>
            <a:spLocks noChangeArrowheads="1"/>
          </p:cNvSpPr>
          <p:nvPr/>
        </p:nvSpPr>
        <p:spPr bwMode="auto">
          <a:xfrm>
            <a:off x="1447800" y="368617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11</a:t>
            </a:r>
          </a:p>
        </p:txBody>
      </p:sp>
      <p:cxnSp>
        <p:nvCxnSpPr>
          <p:cNvPr id="17422" name="AutoShape 1038"/>
          <p:cNvCxnSpPr>
            <a:cxnSpLocks noChangeShapeType="1"/>
            <a:stCxn id="17414" idx="4"/>
            <a:endCxn id="17421" idx="0"/>
          </p:cNvCxnSpPr>
          <p:nvPr/>
        </p:nvCxnSpPr>
        <p:spPr bwMode="auto">
          <a:xfrm>
            <a:off x="1600200" y="3362325"/>
            <a:ext cx="0" cy="314325"/>
          </a:xfrm>
          <a:prstGeom prst="straightConnector1">
            <a:avLst/>
          </a:prstGeom>
          <a:noFill/>
          <a:ln w="12700">
            <a:solidFill>
              <a:schemeClr val="tx1"/>
            </a:solidFill>
            <a:round/>
            <a:headEnd type="none" w="sm" len="sm"/>
            <a:tailEnd type="triangle" w="sm" len="sm"/>
          </a:ln>
        </p:spPr>
      </p:cxnSp>
      <p:cxnSp>
        <p:nvCxnSpPr>
          <p:cNvPr id="17423" name="AutoShape 1039"/>
          <p:cNvCxnSpPr>
            <a:cxnSpLocks noChangeShapeType="1"/>
            <a:stCxn id="17415" idx="3"/>
            <a:endCxn id="17421" idx="7"/>
          </p:cNvCxnSpPr>
          <p:nvPr/>
        </p:nvCxnSpPr>
        <p:spPr bwMode="auto">
          <a:xfrm flipH="1">
            <a:off x="1708150" y="3289300"/>
            <a:ext cx="441325" cy="431800"/>
          </a:xfrm>
          <a:prstGeom prst="straightConnector1">
            <a:avLst/>
          </a:prstGeom>
          <a:noFill/>
          <a:ln w="12700">
            <a:solidFill>
              <a:schemeClr val="tx1"/>
            </a:solidFill>
            <a:round/>
            <a:headEnd type="none" w="sm" len="sm"/>
            <a:tailEnd type="triangle" w="sm" len="sm"/>
          </a:ln>
        </p:spPr>
      </p:cxnSp>
      <p:sp>
        <p:nvSpPr>
          <p:cNvPr id="17424" name="Oval 1040"/>
          <p:cNvSpPr>
            <a:spLocks noChangeArrowheads="1"/>
          </p:cNvSpPr>
          <p:nvPr/>
        </p:nvSpPr>
        <p:spPr bwMode="auto">
          <a:xfrm>
            <a:off x="1447800" y="515302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23</a:t>
            </a:r>
          </a:p>
        </p:txBody>
      </p:sp>
      <p:sp>
        <p:nvSpPr>
          <p:cNvPr id="17425" name="Oval 1041"/>
          <p:cNvSpPr>
            <a:spLocks noChangeArrowheads="1"/>
          </p:cNvSpPr>
          <p:nvPr/>
        </p:nvSpPr>
        <p:spPr bwMode="auto">
          <a:xfrm>
            <a:off x="2114550" y="368617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12</a:t>
            </a:r>
            <a:r>
              <a:rPr lang="en-US" sz="1000" b="1" baseline="-25000">
                <a:latin typeface="Verdana" pitchFamily="34" charset="0"/>
              </a:rPr>
              <a:t>1</a:t>
            </a:r>
          </a:p>
        </p:txBody>
      </p:sp>
      <p:sp>
        <p:nvSpPr>
          <p:cNvPr id="17426" name="Oval 1042"/>
          <p:cNvSpPr>
            <a:spLocks noChangeArrowheads="1"/>
          </p:cNvSpPr>
          <p:nvPr/>
        </p:nvSpPr>
        <p:spPr bwMode="auto">
          <a:xfrm>
            <a:off x="2114550" y="418147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12</a:t>
            </a:r>
            <a:r>
              <a:rPr lang="en-US" sz="1000" b="1" baseline="-25000">
                <a:latin typeface="Verdana" pitchFamily="34" charset="0"/>
              </a:rPr>
              <a:t>2</a:t>
            </a:r>
          </a:p>
        </p:txBody>
      </p:sp>
      <p:sp>
        <p:nvSpPr>
          <p:cNvPr id="17427" name="Oval 1043"/>
          <p:cNvSpPr>
            <a:spLocks noChangeArrowheads="1"/>
          </p:cNvSpPr>
          <p:nvPr/>
        </p:nvSpPr>
        <p:spPr bwMode="auto">
          <a:xfrm>
            <a:off x="2771775" y="368617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15</a:t>
            </a:r>
            <a:r>
              <a:rPr lang="en-US" sz="1000" b="1" baseline="-25000">
                <a:latin typeface="Verdana" pitchFamily="34" charset="0"/>
              </a:rPr>
              <a:t>1</a:t>
            </a:r>
          </a:p>
        </p:txBody>
      </p:sp>
      <p:sp>
        <p:nvSpPr>
          <p:cNvPr id="17428" name="Oval 1044"/>
          <p:cNvSpPr>
            <a:spLocks noChangeArrowheads="1"/>
          </p:cNvSpPr>
          <p:nvPr/>
        </p:nvSpPr>
        <p:spPr bwMode="auto">
          <a:xfrm>
            <a:off x="2771775" y="418147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15</a:t>
            </a:r>
            <a:r>
              <a:rPr lang="en-US" sz="1000" b="1" baseline="-25000">
                <a:latin typeface="Verdana" pitchFamily="34" charset="0"/>
              </a:rPr>
              <a:t>2</a:t>
            </a:r>
          </a:p>
        </p:txBody>
      </p:sp>
      <p:sp>
        <p:nvSpPr>
          <p:cNvPr id="17429" name="Oval 1045"/>
          <p:cNvSpPr>
            <a:spLocks noChangeArrowheads="1"/>
          </p:cNvSpPr>
          <p:nvPr/>
        </p:nvSpPr>
        <p:spPr bwMode="auto">
          <a:xfrm>
            <a:off x="2771775" y="468630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15</a:t>
            </a:r>
            <a:r>
              <a:rPr lang="en-US" sz="1000" b="1" baseline="-25000">
                <a:latin typeface="Verdana" pitchFamily="34" charset="0"/>
              </a:rPr>
              <a:t>3</a:t>
            </a:r>
          </a:p>
        </p:txBody>
      </p:sp>
      <p:sp>
        <p:nvSpPr>
          <p:cNvPr id="17430" name="Oval 1046"/>
          <p:cNvSpPr>
            <a:spLocks noChangeArrowheads="1"/>
          </p:cNvSpPr>
          <p:nvPr/>
        </p:nvSpPr>
        <p:spPr bwMode="auto">
          <a:xfrm>
            <a:off x="2771775" y="519112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16</a:t>
            </a:r>
          </a:p>
        </p:txBody>
      </p:sp>
      <p:sp>
        <p:nvSpPr>
          <p:cNvPr id="17431" name="Oval 1047"/>
          <p:cNvSpPr>
            <a:spLocks noChangeArrowheads="1"/>
          </p:cNvSpPr>
          <p:nvPr/>
        </p:nvSpPr>
        <p:spPr bwMode="auto">
          <a:xfrm>
            <a:off x="2476500" y="588645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25</a:t>
            </a:r>
          </a:p>
        </p:txBody>
      </p:sp>
      <p:sp>
        <p:nvSpPr>
          <p:cNvPr id="17432" name="Oval 1048"/>
          <p:cNvSpPr>
            <a:spLocks noChangeArrowheads="1"/>
          </p:cNvSpPr>
          <p:nvPr/>
        </p:nvSpPr>
        <p:spPr bwMode="auto">
          <a:xfrm>
            <a:off x="2114550" y="515302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13</a:t>
            </a:r>
          </a:p>
        </p:txBody>
      </p:sp>
      <p:sp>
        <p:nvSpPr>
          <p:cNvPr id="17433" name="Oval 1049"/>
          <p:cNvSpPr>
            <a:spLocks noChangeArrowheads="1"/>
          </p:cNvSpPr>
          <p:nvPr/>
        </p:nvSpPr>
        <p:spPr bwMode="auto">
          <a:xfrm>
            <a:off x="3524250" y="514350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19</a:t>
            </a:r>
          </a:p>
        </p:txBody>
      </p:sp>
      <p:cxnSp>
        <p:nvCxnSpPr>
          <p:cNvPr id="17434" name="AutoShape 1050"/>
          <p:cNvCxnSpPr>
            <a:cxnSpLocks noChangeShapeType="1"/>
            <a:stCxn id="17421" idx="4"/>
            <a:endCxn id="17424" idx="0"/>
          </p:cNvCxnSpPr>
          <p:nvPr/>
        </p:nvCxnSpPr>
        <p:spPr bwMode="auto">
          <a:xfrm>
            <a:off x="1600200" y="4000500"/>
            <a:ext cx="0" cy="1143000"/>
          </a:xfrm>
          <a:prstGeom prst="straightConnector1">
            <a:avLst/>
          </a:prstGeom>
          <a:noFill/>
          <a:ln w="12700">
            <a:solidFill>
              <a:schemeClr val="tx1"/>
            </a:solidFill>
            <a:round/>
            <a:headEnd type="none" w="sm" len="sm"/>
            <a:tailEnd type="triangle" w="sm" len="sm"/>
          </a:ln>
        </p:spPr>
      </p:cxnSp>
      <p:cxnSp>
        <p:nvCxnSpPr>
          <p:cNvPr id="17435" name="AutoShape 1051"/>
          <p:cNvCxnSpPr>
            <a:cxnSpLocks noChangeShapeType="1"/>
            <a:stCxn id="17425" idx="4"/>
            <a:endCxn id="17426" idx="0"/>
          </p:cNvCxnSpPr>
          <p:nvPr/>
        </p:nvCxnSpPr>
        <p:spPr bwMode="auto">
          <a:xfrm>
            <a:off x="2266950" y="4000500"/>
            <a:ext cx="0" cy="171450"/>
          </a:xfrm>
          <a:prstGeom prst="straightConnector1">
            <a:avLst/>
          </a:prstGeom>
          <a:noFill/>
          <a:ln w="12700">
            <a:solidFill>
              <a:schemeClr val="tx1"/>
            </a:solidFill>
            <a:round/>
            <a:headEnd type="none" w="sm" len="sm"/>
            <a:tailEnd type="triangle" w="sm" len="sm"/>
          </a:ln>
        </p:spPr>
      </p:cxnSp>
      <p:cxnSp>
        <p:nvCxnSpPr>
          <p:cNvPr id="17436" name="AutoShape 1052"/>
          <p:cNvCxnSpPr>
            <a:cxnSpLocks noChangeShapeType="1"/>
            <a:stCxn id="17427" idx="4"/>
            <a:endCxn id="17428" idx="0"/>
          </p:cNvCxnSpPr>
          <p:nvPr/>
        </p:nvCxnSpPr>
        <p:spPr bwMode="auto">
          <a:xfrm>
            <a:off x="2924175" y="4000500"/>
            <a:ext cx="0" cy="171450"/>
          </a:xfrm>
          <a:prstGeom prst="straightConnector1">
            <a:avLst/>
          </a:prstGeom>
          <a:noFill/>
          <a:ln w="12700">
            <a:solidFill>
              <a:schemeClr val="tx1"/>
            </a:solidFill>
            <a:round/>
            <a:headEnd type="none" w="sm" len="sm"/>
            <a:tailEnd type="triangle" w="sm" len="sm"/>
          </a:ln>
        </p:spPr>
      </p:cxnSp>
      <p:cxnSp>
        <p:nvCxnSpPr>
          <p:cNvPr id="17437" name="AutoShape 1053"/>
          <p:cNvCxnSpPr>
            <a:cxnSpLocks noChangeShapeType="1"/>
            <a:stCxn id="17428" idx="4"/>
            <a:endCxn id="17429" idx="0"/>
          </p:cNvCxnSpPr>
          <p:nvPr/>
        </p:nvCxnSpPr>
        <p:spPr bwMode="auto">
          <a:xfrm>
            <a:off x="2924175" y="4495800"/>
            <a:ext cx="0" cy="180975"/>
          </a:xfrm>
          <a:prstGeom prst="straightConnector1">
            <a:avLst/>
          </a:prstGeom>
          <a:noFill/>
          <a:ln w="12700">
            <a:solidFill>
              <a:schemeClr val="tx1"/>
            </a:solidFill>
            <a:round/>
            <a:headEnd type="none" w="sm" len="sm"/>
            <a:tailEnd type="triangle" w="sm" len="sm"/>
          </a:ln>
        </p:spPr>
      </p:cxnSp>
      <p:cxnSp>
        <p:nvCxnSpPr>
          <p:cNvPr id="17438" name="AutoShape 1054"/>
          <p:cNvCxnSpPr>
            <a:cxnSpLocks noChangeShapeType="1"/>
            <a:stCxn id="17429" idx="4"/>
            <a:endCxn id="17430" idx="0"/>
          </p:cNvCxnSpPr>
          <p:nvPr/>
        </p:nvCxnSpPr>
        <p:spPr bwMode="auto">
          <a:xfrm>
            <a:off x="2924175" y="5000625"/>
            <a:ext cx="0" cy="180975"/>
          </a:xfrm>
          <a:prstGeom prst="straightConnector1">
            <a:avLst/>
          </a:prstGeom>
          <a:noFill/>
          <a:ln w="12700">
            <a:solidFill>
              <a:schemeClr val="tx1"/>
            </a:solidFill>
            <a:round/>
            <a:headEnd type="none" w="sm" len="sm"/>
            <a:tailEnd type="triangle" w="sm" len="sm"/>
          </a:ln>
        </p:spPr>
      </p:cxnSp>
      <p:cxnSp>
        <p:nvCxnSpPr>
          <p:cNvPr id="17439" name="AutoShape 1055"/>
          <p:cNvCxnSpPr>
            <a:cxnSpLocks noChangeShapeType="1"/>
            <a:stCxn id="17429" idx="6"/>
            <a:endCxn id="17433" idx="2"/>
          </p:cNvCxnSpPr>
          <p:nvPr/>
        </p:nvCxnSpPr>
        <p:spPr bwMode="auto">
          <a:xfrm>
            <a:off x="3086100" y="4838700"/>
            <a:ext cx="428625" cy="457200"/>
          </a:xfrm>
          <a:prstGeom prst="straightConnector1">
            <a:avLst/>
          </a:prstGeom>
          <a:noFill/>
          <a:ln w="12700">
            <a:solidFill>
              <a:schemeClr val="tx1"/>
            </a:solidFill>
            <a:round/>
            <a:headEnd type="none" w="sm" len="sm"/>
            <a:tailEnd type="triangle" w="sm" len="sm"/>
          </a:ln>
        </p:spPr>
      </p:cxnSp>
      <p:cxnSp>
        <p:nvCxnSpPr>
          <p:cNvPr id="17440" name="AutoShape 1056"/>
          <p:cNvCxnSpPr>
            <a:cxnSpLocks noChangeShapeType="1"/>
            <a:stCxn id="17428" idx="5"/>
            <a:endCxn id="17433" idx="1"/>
          </p:cNvCxnSpPr>
          <p:nvPr/>
        </p:nvCxnSpPr>
        <p:spPr bwMode="auto">
          <a:xfrm>
            <a:off x="3032125" y="4451350"/>
            <a:ext cx="536575" cy="727075"/>
          </a:xfrm>
          <a:prstGeom prst="straightConnector1">
            <a:avLst/>
          </a:prstGeom>
          <a:noFill/>
          <a:ln w="12700">
            <a:solidFill>
              <a:schemeClr val="tx1"/>
            </a:solidFill>
            <a:round/>
            <a:headEnd type="none" w="sm" len="sm"/>
            <a:tailEnd type="triangle" w="sm" len="sm"/>
          </a:ln>
        </p:spPr>
      </p:cxnSp>
      <p:cxnSp>
        <p:nvCxnSpPr>
          <p:cNvPr id="17441" name="AutoShape 1057"/>
          <p:cNvCxnSpPr>
            <a:cxnSpLocks noChangeShapeType="1"/>
            <a:stCxn id="17427" idx="6"/>
            <a:endCxn id="17433" idx="0"/>
          </p:cNvCxnSpPr>
          <p:nvPr/>
        </p:nvCxnSpPr>
        <p:spPr bwMode="auto">
          <a:xfrm>
            <a:off x="3086100" y="3838575"/>
            <a:ext cx="590550" cy="1295400"/>
          </a:xfrm>
          <a:prstGeom prst="straightConnector1">
            <a:avLst/>
          </a:prstGeom>
          <a:noFill/>
          <a:ln w="12700">
            <a:solidFill>
              <a:schemeClr val="tx1"/>
            </a:solidFill>
            <a:round/>
            <a:headEnd type="none" w="sm" len="sm"/>
            <a:tailEnd type="triangle" w="sm" len="sm"/>
          </a:ln>
        </p:spPr>
      </p:cxnSp>
      <p:cxnSp>
        <p:nvCxnSpPr>
          <p:cNvPr id="17442" name="AutoShape 1058"/>
          <p:cNvCxnSpPr>
            <a:cxnSpLocks noChangeShapeType="1"/>
            <a:stCxn id="17411" idx="6"/>
            <a:endCxn id="17415" idx="0"/>
          </p:cNvCxnSpPr>
          <p:nvPr/>
        </p:nvCxnSpPr>
        <p:spPr bwMode="auto">
          <a:xfrm>
            <a:off x="1752600" y="1724025"/>
            <a:ext cx="504825" cy="1285875"/>
          </a:xfrm>
          <a:prstGeom prst="straightConnector1">
            <a:avLst/>
          </a:prstGeom>
          <a:noFill/>
          <a:ln w="12700">
            <a:solidFill>
              <a:schemeClr val="tx1"/>
            </a:solidFill>
            <a:round/>
            <a:headEnd type="none" w="sm" len="sm"/>
            <a:tailEnd type="triangle" w="sm" len="sm"/>
          </a:ln>
        </p:spPr>
      </p:cxnSp>
      <p:cxnSp>
        <p:nvCxnSpPr>
          <p:cNvPr id="17443" name="AutoShape 1059"/>
          <p:cNvCxnSpPr>
            <a:cxnSpLocks noChangeShapeType="1"/>
            <a:stCxn id="17425" idx="6"/>
            <a:endCxn id="17427" idx="2"/>
          </p:cNvCxnSpPr>
          <p:nvPr/>
        </p:nvCxnSpPr>
        <p:spPr bwMode="auto">
          <a:xfrm>
            <a:off x="2428875" y="3838575"/>
            <a:ext cx="333375" cy="0"/>
          </a:xfrm>
          <a:prstGeom prst="straightConnector1">
            <a:avLst/>
          </a:prstGeom>
          <a:noFill/>
          <a:ln w="12700">
            <a:solidFill>
              <a:schemeClr val="tx1"/>
            </a:solidFill>
            <a:round/>
            <a:headEnd type="none" w="sm" len="sm"/>
            <a:tailEnd type="triangle" w="sm" len="sm"/>
          </a:ln>
        </p:spPr>
      </p:cxnSp>
      <p:cxnSp>
        <p:nvCxnSpPr>
          <p:cNvPr id="17444" name="AutoShape 1060"/>
          <p:cNvCxnSpPr>
            <a:cxnSpLocks noChangeShapeType="1"/>
            <a:stCxn id="17426" idx="7"/>
            <a:endCxn id="17427" idx="3"/>
          </p:cNvCxnSpPr>
          <p:nvPr/>
        </p:nvCxnSpPr>
        <p:spPr bwMode="auto">
          <a:xfrm flipV="1">
            <a:off x="2374900" y="3956050"/>
            <a:ext cx="441325" cy="260350"/>
          </a:xfrm>
          <a:prstGeom prst="straightConnector1">
            <a:avLst/>
          </a:prstGeom>
          <a:noFill/>
          <a:ln w="12700">
            <a:solidFill>
              <a:schemeClr val="tx1"/>
            </a:solidFill>
            <a:round/>
            <a:headEnd type="none" w="sm" len="sm"/>
            <a:tailEnd type="triangle" w="sm" len="sm"/>
          </a:ln>
        </p:spPr>
      </p:cxnSp>
      <p:cxnSp>
        <p:nvCxnSpPr>
          <p:cNvPr id="17445" name="AutoShape 1061"/>
          <p:cNvCxnSpPr>
            <a:cxnSpLocks noChangeShapeType="1"/>
            <a:stCxn id="17426" idx="4"/>
            <a:endCxn id="17432" idx="0"/>
          </p:cNvCxnSpPr>
          <p:nvPr/>
        </p:nvCxnSpPr>
        <p:spPr bwMode="auto">
          <a:xfrm>
            <a:off x="2266950" y="4495800"/>
            <a:ext cx="0" cy="647700"/>
          </a:xfrm>
          <a:prstGeom prst="straightConnector1">
            <a:avLst/>
          </a:prstGeom>
          <a:noFill/>
          <a:ln w="12700">
            <a:solidFill>
              <a:schemeClr val="tx1"/>
            </a:solidFill>
            <a:round/>
            <a:headEnd type="none" w="sm" len="sm"/>
            <a:tailEnd type="triangle" w="sm" len="sm"/>
          </a:ln>
        </p:spPr>
      </p:cxnSp>
      <p:cxnSp>
        <p:nvCxnSpPr>
          <p:cNvPr id="17446" name="AutoShape 1062"/>
          <p:cNvCxnSpPr>
            <a:cxnSpLocks noChangeShapeType="1"/>
            <a:stCxn id="17421" idx="6"/>
            <a:endCxn id="17425" idx="2"/>
          </p:cNvCxnSpPr>
          <p:nvPr/>
        </p:nvCxnSpPr>
        <p:spPr bwMode="auto">
          <a:xfrm>
            <a:off x="1762125" y="3838575"/>
            <a:ext cx="342900" cy="0"/>
          </a:xfrm>
          <a:prstGeom prst="straightConnector1">
            <a:avLst/>
          </a:prstGeom>
          <a:noFill/>
          <a:ln w="12700">
            <a:solidFill>
              <a:schemeClr val="tx1"/>
            </a:solidFill>
            <a:round/>
            <a:headEnd type="none" w="sm" len="sm"/>
            <a:tailEnd type="triangle" w="sm" len="sm"/>
          </a:ln>
        </p:spPr>
      </p:cxnSp>
      <p:cxnSp>
        <p:nvCxnSpPr>
          <p:cNvPr id="17447" name="AutoShape 1063"/>
          <p:cNvCxnSpPr>
            <a:cxnSpLocks noChangeShapeType="1"/>
            <a:stCxn id="17424" idx="4"/>
            <a:endCxn id="17431" idx="2"/>
          </p:cNvCxnSpPr>
          <p:nvPr/>
        </p:nvCxnSpPr>
        <p:spPr bwMode="auto">
          <a:xfrm>
            <a:off x="1600200" y="5467350"/>
            <a:ext cx="866775" cy="571500"/>
          </a:xfrm>
          <a:prstGeom prst="straightConnector1">
            <a:avLst/>
          </a:prstGeom>
          <a:noFill/>
          <a:ln w="12700">
            <a:solidFill>
              <a:schemeClr val="tx1"/>
            </a:solidFill>
            <a:round/>
            <a:headEnd type="none" w="sm" len="sm"/>
            <a:tailEnd type="triangle" w="sm" len="sm"/>
          </a:ln>
        </p:spPr>
      </p:cxnSp>
      <p:cxnSp>
        <p:nvCxnSpPr>
          <p:cNvPr id="17448" name="AutoShape 1064"/>
          <p:cNvCxnSpPr>
            <a:cxnSpLocks noChangeShapeType="1"/>
            <a:stCxn id="17432" idx="4"/>
            <a:endCxn id="17431" idx="1"/>
          </p:cNvCxnSpPr>
          <p:nvPr/>
        </p:nvCxnSpPr>
        <p:spPr bwMode="auto">
          <a:xfrm>
            <a:off x="2266950" y="5467350"/>
            <a:ext cx="254000" cy="454025"/>
          </a:xfrm>
          <a:prstGeom prst="straightConnector1">
            <a:avLst/>
          </a:prstGeom>
          <a:noFill/>
          <a:ln w="12700">
            <a:solidFill>
              <a:schemeClr val="tx1"/>
            </a:solidFill>
            <a:round/>
            <a:headEnd type="none" w="sm" len="sm"/>
            <a:tailEnd type="triangle" w="sm" len="sm"/>
          </a:ln>
        </p:spPr>
      </p:cxnSp>
      <p:cxnSp>
        <p:nvCxnSpPr>
          <p:cNvPr id="17449" name="AutoShape 1065"/>
          <p:cNvCxnSpPr>
            <a:cxnSpLocks noChangeShapeType="1"/>
            <a:stCxn id="17430" idx="4"/>
            <a:endCxn id="17431" idx="7"/>
          </p:cNvCxnSpPr>
          <p:nvPr/>
        </p:nvCxnSpPr>
        <p:spPr bwMode="auto">
          <a:xfrm flipH="1">
            <a:off x="2736850" y="5505450"/>
            <a:ext cx="187325" cy="415925"/>
          </a:xfrm>
          <a:prstGeom prst="straightConnector1">
            <a:avLst/>
          </a:prstGeom>
          <a:noFill/>
          <a:ln w="12700">
            <a:solidFill>
              <a:schemeClr val="tx1"/>
            </a:solidFill>
            <a:round/>
            <a:headEnd type="none" w="sm" len="sm"/>
            <a:tailEnd type="triangle" w="sm" len="sm"/>
          </a:ln>
        </p:spPr>
      </p:cxnSp>
      <p:cxnSp>
        <p:nvCxnSpPr>
          <p:cNvPr id="17450" name="AutoShape 1066"/>
          <p:cNvCxnSpPr>
            <a:cxnSpLocks noChangeShapeType="1"/>
            <a:stCxn id="17433" idx="4"/>
            <a:endCxn id="17431" idx="6"/>
          </p:cNvCxnSpPr>
          <p:nvPr/>
        </p:nvCxnSpPr>
        <p:spPr bwMode="auto">
          <a:xfrm flipH="1">
            <a:off x="2790825" y="5457825"/>
            <a:ext cx="885825" cy="581025"/>
          </a:xfrm>
          <a:prstGeom prst="straightConnector1">
            <a:avLst/>
          </a:prstGeom>
          <a:noFill/>
          <a:ln w="12700">
            <a:solidFill>
              <a:schemeClr val="tx1"/>
            </a:solidFill>
            <a:round/>
            <a:headEnd type="none" w="sm" len="sm"/>
            <a:tailEnd type="triangle" w="sm" len="sm"/>
          </a:ln>
        </p:spPr>
      </p:cxnSp>
      <p:sp>
        <p:nvSpPr>
          <p:cNvPr id="17451" name="Oval 1069"/>
          <p:cNvSpPr>
            <a:spLocks noChangeArrowheads="1"/>
          </p:cNvSpPr>
          <p:nvPr/>
        </p:nvSpPr>
        <p:spPr bwMode="auto">
          <a:xfrm>
            <a:off x="6115050" y="2305050"/>
            <a:ext cx="304800" cy="304800"/>
          </a:xfrm>
          <a:prstGeom prst="ellipse">
            <a:avLst/>
          </a:prstGeom>
          <a:solidFill>
            <a:schemeClr val="accent2"/>
          </a:solidFill>
          <a:ln w="19050">
            <a:solidFill>
              <a:schemeClr val="tx1"/>
            </a:solidFill>
            <a:round/>
            <a:headEnd/>
            <a:tailEnd/>
          </a:ln>
        </p:spPr>
        <p:txBody>
          <a:bodyPr wrap="none" anchor="ctr"/>
          <a:lstStyle/>
          <a:p>
            <a:pPr algn="ctr"/>
            <a:r>
              <a:rPr lang="en-US" sz="1200" b="1">
                <a:solidFill>
                  <a:schemeClr val="bg1"/>
                </a:solidFill>
                <a:latin typeface="Verdana" pitchFamily="34" charset="0"/>
              </a:rPr>
              <a:t>C1</a:t>
            </a:r>
            <a:endParaRPr lang="en-US" sz="1200" b="1" baseline="-25000">
              <a:solidFill>
                <a:schemeClr val="bg1"/>
              </a:solidFill>
              <a:latin typeface="Verdana" pitchFamily="34" charset="0"/>
            </a:endParaRPr>
          </a:p>
        </p:txBody>
      </p:sp>
      <p:sp>
        <p:nvSpPr>
          <p:cNvPr id="17452" name="Oval 1070"/>
          <p:cNvSpPr>
            <a:spLocks noChangeArrowheads="1"/>
          </p:cNvSpPr>
          <p:nvPr/>
        </p:nvSpPr>
        <p:spPr bwMode="auto">
          <a:xfrm>
            <a:off x="5562600" y="296227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6</a:t>
            </a:r>
          </a:p>
        </p:txBody>
      </p:sp>
      <p:sp>
        <p:nvSpPr>
          <p:cNvPr id="17453" name="Oval 1071"/>
          <p:cNvSpPr>
            <a:spLocks noChangeArrowheads="1"/>
          </p:cNvSpPr>
          <p:nvPr/>
        </p:nvSpPr>
        <p:spPr bwMode="auto">
          <a:xfrm>
            <a:off x="6619875" y="297180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9</a:t>
            </a:r>
          </a:p>
        </p:txBody>
      </p:sp>
      <p:sp>
        <p:nvSpPr>
          <p:cNvPr id="17454" name="Oval 1077"/>
          <p:cNvSpPr>
            <a:spLocks noChangeArrowheads="1"/>
          </p:cNvSpPr>
          <p:nvPr/>
        </p:nvSpPr>
        <p:spPr bwMode="auto">
          <a:xfrm>
            <a:off x="6115050" y="3562350"/>
            <a:ext cx="304800" cy="304800"/>
          </a:xfrm>
          <a:prstGeom prst="ellipse">
            <a:avLst/>
          </a:prstGeom>
          <a:solidFill>
            <a:schemeClr val="accent2"/>
          </a:solidFill>
          <a:ln w="19050">
            <a:solidFill>
              <a:schemeClr val="tx1"/>
            </a:solidFill>
            <a:round/>
            <a:headEnd/>
            <a:tailEnd/>
          </a:ln>
        </p:spPr>
        <p:txBody>
          <a:bodyPr wrap="none" anchor="ctr"/>
          <a:lstStyle/>
          <a:p>
            <a:pPr algn="ctr"/>
            <a:r>
              <a:rPr lang="en-US" sz="1200" b="1">
                <a:solidFill>
                  <a:schemeClr val="bg1"/>
                </a:solidFill>
                <a:latin typeface="Verdana" pitchFamily="34" charset="0"/>
              </a:rPr>
              <a:t>C2</a:t>
            </a:r>
          </a:p>
        </p:txBody>
      </p:sp>
      <p:sp>
        <p:nvSpPr>
          <p:cNvPr id="17455" name="Oval 1080"/>
          <p:cNvSpPr>
            <a:spLocks noChangeArrowheads="1"/>
          </p:cNvSpPr>
          <p:nvPr/>
        </p:nvSpPr>
        <p:spPr bwMode="auto">
          <a:xfrm>
            <a:off x="5800725" y="447675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23</a:t>
            </a:r>
          </a:p>
        </p:txBody>
      </p:sp>
      <p:sp>
        <p:nvSpPr>
          <p:cNvPr id="17456" name="Oval 1081"/>
          <p:cNvSpPr>
            <a:spLocks noChangeArrowheads="1"/>
          </p:cNvSpPr>
          <p:nvPr/>
        </p:nvSpPr>
        <p:spPr bwMode="auto">
          <a:xfrm>
            <a:off x="6781800" y="3562350"/>
            <a:ext cx="304800" cy="304800"/>
          </a:xfrm>
          <a:prstGeom prst="ellipse">
            <a:avLst/>
          </a:prstGeom>
          <a:solidFill>
            <a:schemeClr val="accent2"/>
          </a:solidFill>
          <a:ln w="19050">
            <a:solidFill>
              <a:schemeClr val="tx1"/>
            </a:solidFill>
            <a:round/>
            <a:headEnd/>
            <a:tailEnd/>
          </a:ln>
        </p:spPr>
        <p:txBody>
          <a:bodyPr wrap="none" anchor="ctr"/>
          <a:lstStyle/>
          <a:p>
            <a:pPr algn="ctr"/>
            <a:r>
              <a:rPr lang="en-US" sz="1200" b="1">
                <a:solidFill>
                  <a:schemeClr val="bg1"/>
                </a:solidFill>
                <a:latin typeface="Verdana" pitchFamily="34" charset="0"/>
              </a:rPr>
              <a:t>C3</a:t>
            </a:r>
            <a:endParaRPr lang="en-US" sz="1200" b="1" baseline="-25000">
              <a:solidFill>
                <a:schemeClr val="bg1"/>
              </a:solidFill>
              <a:latin typeface="Verdana" pitchFamily="34" charset="0"/>
            </a:endParaRPr>
          </a:p>
        </p:txBody>
      </p:sp>
      <p:sp>
        <p:nvSpPr>
          <p:cNvPr id="17457" name="Oval 1083"/>
          <p:cNvSpPr>
            <a:spLocks noChangeArrowheads="1"/>
          </p:cNvSpPr>
          <p:nvPr/>
        </p:nvSpPr>
        <p:spPr bwMode="auto">
          <a:xfrm>
            <a:off x="7439025" y="3562350"/>
            <a:ext cx="304800" cy="304800"/>
          </a:xfrm>
          <a:prstGeom prst="ellipse">
            <a:avLst/>
          </a:prstGeom>
          <a:solidFill>
            <a:schemeClr val="accent2"/>
          </a:solidFill>
          <a:ln w="19050">
            <a:solidFill>
              <a:schemeClr val="tx1"/>
            </a:solidFill>
            <a:round/>
            <a:headEnd/>
            <a:tailEnd/>
          </a:ln>
        </p:spPr>
        <p:txBody>
          <a:bodyPr wrap="none" anchor="ctr"/>
          <a:lstStyle/>
          <a:p>
            <a:pPr algn="ctr"/>
            <a:r>
              <a:rPr lang="en-US" sz="1200" b="1">
                <a:solidFill>
                  <a:schemeClr val="bg1"/>
                </a:solidFill>
                <a:latin typeface="Verdana" pitchFamily="34" charset="0"/>
              </a:rPr>
              <a:t>C4</a:t>
            </a:r>
            <a:endParaRPr lang="en-US" sz="1200" b="1" baseline="-25000">
              <a:solidFill>
                <a:schemeClr val="bg1"/>
              </a:solidFill>
              <a:latin typeface="Verdana" pitchFamily="34" charset="0"/>
            </a:endParaRPr>
          </a:p>
        </p:txBody>
      </p:sp>
      <p:sp>
        <p:nvSpPr>
          <p:cNvPr id="17458" name="Oval 1086"/>
          <p:cNvSpPr>
            <a:spLocks noChangeArrowheads="1"/>
          </p:cNvSpPr>
          <p:nvPr/>
        </p:nvSpPr>
        <p:spPr bwMode="auto">
          <a:xfrm>
            <a:off x="7124700" y="451485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16</a:t>
            </a:r>
          </a:p>
        </p:txBody>
      </p:sp>
      <p:sp>
        <p:nvSpPr>
          <p:cNvPr id="17459" name="Oval 1087"/>
          <p:cNvSpPr>
            <a:spLocks noChangeArrowheads="1"/>
          </p:cNvSpPr>
          <p:nvPr/>
        </p:nvSpPr>
        <p:spPr bwMode="auto">
          <a:xfrm>
            <a:off x="6829425" y="521017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25</a:t>
            </a:r>
          </a:p>
        </p:txBody>
      </p:sp>
      <p:sp>
        <p:nvSpPr>
          <p:cNvPr id="17460" name="Oval 1088"/>
          <p:cNvSpPr>
            <a:spLocks noChangeArrowheads="1"/>
          </p:cNvSpPr>
          <p:nvPr/>
        </p:nvSpPr>
        <p:spPr bwMode="auto">
          <a:xfrm>
            <a:off x="6467475" y="4476750"/>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13</a:t>
            </a:r>
          </a:p>
        </p:txBody>
      </p:sp>
      <p:sp>
        <p:nvSpPr>
          <p:cNvPr id="17461" name="Oval 1089"/>
          <p:cNvSpPr>
            <a:spLocks noChangeArrowheads="1"/>
          </p:cNvSpPr>
          <p:nvPr/>
        </p:nvSpPr>
        <p:spPr bwMode="auto">
          <a:xfrm>
            <a:off x="7877175" y="4467225"/>
            <a:ext cx="304800" cy="304800"/>
          </a:xfrm>
          <a:prstGeom prst="ellipse">
            <a:avLst/>
          </a:prstGeom>
          <a:solidFill>
            <a:schemeClr val="bg1"/>
          </a:solidFill>
          <a:ln w="19050">
            <a:solidFill>
              <a:schemeClr val="tx1"/>
            </a:solidFill>
            <a:round/>
            <a:headEnd/>
            <a:tailEnd/>
          </a:ln>
        </p:spPr>
        <p:txBody>
          <a:bodyPr wrap="none" anchor="ctr"/>
          <a:lstStyle/>
          <a:p>
            <a:pPr algn="ctr"/>
            <a:r>
              <a:rPr lang="en-US" sz="1000" b="1">
                <a:latin typeface="Verdana" pitchFamily="34" charset="0"/>
              </a:rPr>
              <a:t>19</a:t>
            </a:r>
          </a:p>
        </p:txBody>
      </p:sp>
      <p:cxnSp>
        <p:nvCxnSpPr>
          <p:cNvPr id="17462" name="AutoShape 1099"/>
          <p:cNvCxnSpPr>
            <a:cxnSpLocks noChangeShapeType="1"/>
            <a:stCxn id="17456" idx="6"/>
            <a:endCxn id="17457" idx="2"/>
          </p:cNvCxnSpPr>
          <p:nvPr/>
        </p:nvCxnSpPr>
        <p:spPr bwMode="auto">
          <a:xfrm>
            <a:off x="7096125" y="3714750"/>
            <a:ext cx="333375" cy="0"/>
          </a:xfrm>
          <a:prstGeom prst="straightConnector1">
            <a:avLst/>
          </a:prstGeom>
          <a:noFill/>
          <a:ln w="12700">
            <a:solidFill>
              <a:schemeClr val="tx1"/>
            </a:solidFill>
            <a:round/>
            <a:headEnd type="none" w="sm" len="sm"/>
            <a:tailEnd type="triangle" w="sm" len="sm"/>
          </a:ln>
        </p:spPr>
      </p:cxnSp>
      <p:cxnSp>
        <p:nvCxnSpPr>
          <p:cNvPr id="17463" name="AutoShape 1102"/>
          <p:cNvCxnSpPr>
            <a:cxnSpLocks noChangeShapeType="1"/>
            <a:stCxn id="17454" idx="6"/>
            <a:endCxn id="17456" idx="2"/>
          </p:cNvCxnSpPr>
          <p:nvPr/>
        </p:nvCxnSpPr>
        <p:spPr bwMode="auto">
          <a:xfrm>
            <a:off x="6429375" y="3714750"/>
            <a:ext cx="342900" cy="0"/>
          </a:xfrm>
          <a:prstGeom prst="straightConnector1">
            <a:avLst/>
          </a:prstGeom>
          <a:noFill/>
          <a:ln w="12700">
            <a:solidFill>
              <a:schemeClr val="tx1"/>
            </a:solidFill>
            <a:round/>
            <a:headEnd type="none" w="sm" len="sm"/>
            <a:tailEnd type="triangle" w="sm" len="sm"/>
          </a:ln>
        </p:spPr>
      </p:cxnSp>
      <p:cxnSp>
        <p:nvCxnSpPr>
          <p:cNvPr id="17464" name="AutoShape 1103"/>
          <p:cNvCxnSpPr>
            <a:cxnSpLocks noChangeShapeType="1"/>
            <a:stCxn id="17455" idx="4"/>
            <a:endCxn id="17459" idx="2"/>
          </p:cNvCxnSpPr>
          <p:nvPr/>
        </p:nvCxnSpPr>
        <p:spPr bwMode="auto">
          <a:xfrm>
            <a:off x="5953125" y="4791075"/>
            <a:ext cx="866775" cy="571500"/>
          </a:xfrm>
          <a:prstGeom prst="straightConnector1">
            <a:avLst/>
          </a:prstGeom>
          <a:noFill/>
          <a:ln w="12700">
            <a:solidFill>
              <a:schemeClr val="tx1"/>
            </a:solidFill>
            <a:round/>
            <a:headEnd type="none" w="sm" len="sm"/>
            <a:tailEnd type="triangle" w="sm" len="sm"/>
          </a:ln>
        </p:spPr>
      </p:cxnSp>
      <p:cxnSp>
        <p:nvCxnSpPr>
          <p:cNvPr id="17465" name="AutoShape 1104"/>
          <p:cNvCxnSpPr>
            <a:cxnSpLocks noChangeShapeType="1"/>
            <a:stCxn id="17460" idx="4"/>
            <a:endCxn id="17459" idx="1"/>
          </p:cNvCxnSpPr>
          <p:nvPr/>
        </p:nvCxnSpPr>
        <p:spPr bwMode="auto">
          <a:xfrm>
            <a:off x="6619875" y="4791075"/>
            <a:ext cx="254000" cy="454025"/>
          </a:xfrm>
          <a:prstGeom prst="straightConnector1">
            <a:avLst/>
          </a:prstGeom>
          <a:noFill/>
          <a:ln w="12700">
            <a:solidFill>
              <a:schemeClr val="tx1"/>
            </a:solidFill>
            <a:round/>
            <a:headEnd type="none" w="sm" len="sm"/>
            <a:tailEnd type="triangle" w="sm" len="sm"/>
          </a:ln>
        </p:spPr>
      </p:cxnSp>
      <p:cxnSp>
        <p:nvCxnSpPr>
          <p:cNvPr id="17466" name="AutoShape 1105"/>
          <p:cNvCxnSpPr>
            <a:cxnSpLocks noChangeShapeType="1"/>
            <a:stCxn id="17458" idx="4"/>
            <a:endCxn id="17459" idx="7"/>
          </p:cNvCxnSpPr>
          <p:nvPr/>
        </p:nvCxnSpPr>
        <p:spPr bwMode="auto">
          <a:xfrm flipH="1">
            <a:off x="7089775" y="4829175"/>
            <a:ext cx="187325" cy="415925"/>
          </a:xfrm>
          <a:prstGeom prst="straightConnector1">
            <a:avLst/>
          </a:prstGeom>
          <a:noFill/>
          <a:ln w="12700">
            <a:solidFill>
              <a:schemeClr val="tx1"/>
            </a:solidFill>
            <a:round/>
            <a:headEnd type="none" w="sm" len="sm"/>
            <a:tailEnd type="triangle" w="sm" len="sm"/>
          </a:ln>
        </p:spPr>
      </p:cxnSp>
      <p:cxnSp>
        <p:nvCxnSpPr>
          <p:cNvPr id="17467" name="AutoShape 1106"/>
          <p:cNvCxnSpPr>
            <a:cxnSpLocks noChangeShapeType="1"/>
            <a:stCxn id="17461" idx="4"/>
            <a:endCxn id="17459" idx="6"/>
          </p:cNvCxnSpPr>
          <p:nvPr/>
        </p:nvCxnSpPr>
        <p:spPr bwMode="auto">
          <a:xfrm flipH="1">
            <a:off x="7143750" y="4781550"/>
            <a:ext cx="885825" cy="581025"/>
          </a:xfrm>
          <a:prstGeom prst="straightConnector1">
            <a:avLst/>
          </a:prstGeom>
          <a:noFill/>
          <a:ln w="12700">
            <a:solidFill>
              <a:schemeClr val="tx1"/>
            </a:solidFill>
            <a:round/>
            <a:headEnd type="none" w="sm" len="sm"/>
            <a:tailEnd type="triangle" w="sm" len="sm"/>
          </a:ln>
        </p:spPr>
      </p:cxnSp>
      <p:cxnSp>
        <p:nvCxnSpPr>
          <p:cNvPr id="17468" name="AutoShape 1107"/>
          <p:cNvCxnSpPr>
            <a:cxnSpLocks noChangeShapeType="1"/>
            <a:stCxn id="17451" idx="5"/>
            <a:endCxn id="17453" idx="0"/>
          </p:cNvCxnSpPr>
          <p:nvPr/>
        </p:nvCxnSpPr>
        <p:spPr bwMode="auto">
          <a:xfrm>
            <a:off x="6375400" y="2574925"/>
            <a:ext cx="396875" cy="387350"/>
          </a:xfrm>
          <a:prstGeom prst="straightConnector1">
            <a:avLst/>
          </a:prstGeom>
          <a:noFill/>
          <a:ln w="12700">
            <a:solidFill>
              <a:schemeClr val="tx1"/>
            </a:solidFill>
            <a:round/>
            <a:headEnd type="none" w="sm" len="sm"/>
            <a:tailEnd type="triangle" w="sm" len="sm"/>
          </a:ln>
        </p:spPr>
      </p:cxnSp>
      <p:cxnSp>
        <p:nvCxnSpPr>
          <p:cNvPr id="17469" name="AutoShape 1108"/>
          <p:cNvCxnSpPr>
            <a:cxnSpLocks noChangeShapeType="1"/>
            <a:stCxn id="17451" idx="3"/>
            <a:endCxn id="17452" idx="0"/>
          </p:cNvCxnSpPr>
          <p:nvPr/>
        </p:nvCxnSpPr>
        <p:spPr bwMode="auto">
          <a:xfrm flipH="1">
            <a:off x="5715000" y="2574925"/>
            <a:ext cx="444500" cy="377825"/>
          </a:xfrm>
          <a:prstGeom prst="straightConnector1">
            <a:avLst/>
          </a:prstGeom>
          <a:noFill/>
          <a:ln w="12700">
            <a:solidFill>
              <a:schemeClr val="tx1"/>
            </a:solidFill>
            <a:round/>
            <a:headEnd type="none" w="sm" len="sm"/>
            <a:tailEnd type="triangle" w="sm" len="sm"/>
          </a:ln>
        </p:spPr>
      </p:cxnSp>
      <p:cxnSp>
        <p:nvCxnSpPr>
          <p:cNvPr id="17470" name="AutoShape 1110"/>
          <p:cNvCxnSpPr>
            <a:cxnSpLocks noChangeShapeType="1"/>
            <a:stCxn id="17452" idx="5"/>
            <a:endCxn id="17454" idx="1"/>
          </p:cNvCxnSpPr>
          <p:nvPr/>
        </p:nvCxnSpPr>
        <p:spPr bwMode="auto">
          <a:xfrm>
            <a:off x="5822950" y="3232150"/>
            <a:ext cx="336550" cy="365125"/>
          </a:xfrm>
          <a:prstGeom prst="straightConnector1">
            <a:avLst/>
          </a:prstGeom>
          <a:noFill/>
          <a:ln w="12700">
            <a:solidFill>
              <a:schemeClr val="tx1"/>
            </a:solidFill>
            <a:round/>
            <a:headEnd type="none" w="sm" len="sm"/>
            <a:tailEnd type="triangle" w="sm" len="sm"/>
          </a:ln>
        </p:spPr>
      </p:cxnSp>
      <p:cxnSp>
        <p:nvCxnSpPr>
          <p:cNvPr id="17471" name="AutoShape 1111"/>
          <p:cNvCxnSpPr>
            <a:cxnSpLocks noChangeShapeType="1"/>
            <a:stCxn id="17453" idx="3"/>
            <a:endCxn id="17454" idx="7"/>
          </p:cNvCxnSpPr>
          <p:nvPr/>
        </p:nvCxnSpPr>
        <p:spPr bwMode="auto">
          <a:xfrm flipH="1">
            <a:off x="6375400" y="3241675"/>
            <a:ext cx="288925" cy="355600"/>
          </a:xfrm>
          <a:prstGeom prst="straightConnector1">
            <a:avLst/>
          </a:prstGeom>
          <a:noFill/>
          <a:ln w="12700">
            <a:solidFill>
              <a:schemeClr val="tx1"/>
            </a:solidFill>
            <a:round/>
            <a:headEnd type="none" w="sm" len="sm"/>
            <a:tailEnd type="triangle" w="sm" len="sm"/>
          </a:ln>
        </p:spPr>
      </p:cxnSp>
      <p:cxnSp>
        <p:nvCxnSpPr>
          <p:cNvPr id="17472" name="AutoShape 1112"/>
          <p:cNvCxnSpPr>
            <a:cxnSpLocks noChangeShapeType="1"/>
            <a:stCxn id="17454" idx="3"/>
            <a:endCxn id="17455" idx="0"/>
          </p:cNvCxnSpPr>
          <p:nvPr/>
        </p:nvCxnSpPr>
        <p:spPr bwMode="auto">
          <a:xfrm flipH="1">
            <a:off x="5953125" y="3832225"/>
            <a:ext cx="206375" cy="635000"/>
          </a:xfrm>
          <a:prstGeom prst="straightConnector1">
            <a:avLst/>
          </a:prstGeom>
          <a:noFill/>
          <a:ln w="12700">
            <a:solidFill>
              <a:schemeClr val="tx1"/>
            </a:solidFill>
            <a:round/>
            <a:headEnd type="none" w="sm" len="sm"/>
            <a:tailEnd type="triangle" w="sm" len="sm"/>
          </a:ln>
        </p:spPr>
      </p:cxnSp>
      <p:cxnSp>
        <p:nvCxnSpPr>
          <p:cNvPr id="17473" name="AutoShape 1113"/>
          <p:cNvCxnSpPr>
            <a:cxnSpLocks noChangeShapeType="1"/>
            <a:stCxn id="17456" idx="3"/>
            <a:endCxn id="17460" idx="0"/>
          </p:cNvCxnSpPr>
          <p:nvPr/>
        </p:nvCxnSpPr>
        <p:spPr bwMode="auto">
          <a:xfrm flipH="1">
            <a:off x="6619875" y="3832225"/>
            <a:ext cx="206375" cy="635000"/>
          </a:xfrm>
          <a:prstGeom prst="straightConnector1">
            <a:avLst/>
          </a:prstGeom>
          <a:noFill/>
          <a:ln w="12700">
            <a:solidFill>
              <a:schemeClr val="tx1"/>
            </a:solidFill>
            <a:round/>
            <a:headEnd type="none" w="sm" len="sm"/>
            <a:tailEnd type="triangle" w="sm" len="sm"/>
          </a:ln>
        </p:spPr>
      </p:cxnSp>
      <p:cxnSp>
        <p:nvCxnSpPr>
          <p:cNvPr id="17474" name="AutoShape 1114"/>
          <p:cNvCxnSpPr>
            <a:cxnSpLocks noChangeShapeType="1"/>
            <a:stCxn id="17457" idx="3"/>
            <a:endCxn id="17458" idx="0"/>
          </p:cNvCxnSpPr>
          <p:nvPr/>
        </p:nvCxnSpPr>
        <p:spPr bwMode="auto">
          <a:xfrm flipH="1">
            <a:off x="7277100" y="3832225"/>
            <a:ext cx="206375" cy="673100"/>
          </a:xfrm>
          <a:prstGeom prst="straightConnector1">
            <a:avLst/>
          </a:prstGeom>
          <a:noFill/>
          <a:ln w="12700">
            <a:solidFill>
              <a:schemeClr val="tx1"/>
            </a:solidFill>
            <a:round/>
            <a:headEnd type="none" w="sm" len="sm"/>
            <a:tailEnd type="triangle" w="sm" len="sm"/>
          </a:ln>
        </p:spPr>
      </p:cxnSp>
      <p:cxnSp>
        <p:nvCxnSpPr>
          <p:cNvPr id="17475" name="AutoShape 1115"/>
          <p:cNvCxnSpPr>
            <a:cxnSpLocks noChangeShapeType="1"/>
            <a:stCxn id="17457" idx="5"/>
            <a:endCxn id="17461" idx="0"/>
          </p:cNvCxnSpPr>
          <p:nvPr/>
        </p:nvCxnSpPr>
        <p:spPr bwMode="auto">
          <a:xfrm>
            <a:off x="7699375" y="3832225"/>
            <a:ext cx="330200" cy="625475"/>
          </a:xfrm>
          <a:prstGeom prst="straightConnector1">
            <a:avLst/>
          </a:prstGeom>
          <a:noFill/>
          <a:ln w="12700">
            <a:solidFill>
              <a:schemeClr val="tx1"/>
            </a:solidFill>
            <a:round/>
            <a:headEnd type="none" w="sm" len="sm"/>
            <a:tailEnd type="triangle" w="sm" len="sm"/>
          </a:ln>
        </p:spPr>
      </p:cxnSp>
      <p:cxnSp>
        <p:nvCxnSpPr>
          <p:cNvPr id="17476" name="AutoShape 1116"/>
          <p:cNvCxnSpPr>
            <a:cxnSpLocks noChangeShapeType="1"/>
          </p:cNvCxnSpPr>
          <p:nvPr/>
        </p:nvCxnSpPr>
        <p:spPr bwMode="auto">
          <a:xfrm>
            <a:off x="3124200" y="2552700"/>
            <a:ext cx="1981200" cy="1228725"/>
          </a:xfrm>
          <a:prstGeom prst="curvedConnector3">
            <a:avLst>
              <a:gd name="adj1" fmla="val 50000"/>
            </a:avLst>
          </a:prstGeom>
          <a:noFill/>
          <a:ln w="76200">
            <a:solidFill>
              <a:srgbClr val="FF0000"/>
            </a:solidFill>
            <a:round/>
            <a:headEnd type="none" w="sm" len="sm"/>
            <a:tailEnd type="triangle" w="med" len="med"/>
          </a:ln>
        </p:spPr>
      </p:cxnSp>
      <p:sp>
        <p:nvSpPr>
          <p:cNvPr id="17477" name="Text Box 1117"/>
          <p:cNvSpPr txBox="1">
            <a:spLocks noChangeArrowheads="1"/>
          </p:cNvSpPr>
          <p:nvPr/>
        </p:nvSpPr>
        <p:spPr bwMode="auto">
          <a:xfrm>
            <a:off x="2803525" y="2165350"/>
            <a:ext cx="2609850" cy="274638"/>
          </a:xfrm>
          <a:prstGeom prst="rect">
            <a:avLst/>
          </a:prstGeom>
          <a:noFill/>
          <a:ln w="12700">
            <a:noFill/>
            <a:miter lim="800000"/>
            <a:headEnd type="none" w="sm" len="sm"/>
            <a:tailEnd type="none" w="sm" len="sm"/>
          </a:ln>
        </p:spPr>
        <p:txBody>
          <a:bodyPr wrap="none">
            <a:spAutoFit/>
          </a:bodyPr>
          <a:lstStyle/>
          <a:p>
            <a:r>
              <a:rPr lang="en-US" sz="1200">
                <a:latin typeface="Verdana" pitchFamily="34" charset="0"/>
              </a:rPr>
              <a:t>Condense compound conditions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noFill/>
        </p:spPr>
        <p:txBody>
          <a:bodyPr lIns="92075" tIns="46038" rIns="92075" bIns="46038"/>
          <a:lstStyle/>
          <a:p>
            <a:r>
              <a:rPr lang="en-US" smtClean="0"/>
              <a:t>Graphs</a:t>
            </a:r>
          </a:p>
        </p:txBody>
      </p:sp>
      <p:sp>
        <p:nvSpPr>
          <p:cNvPr id="3075" name="Rectangle 3"/>
          <p:cNvSpPr>
            <a:spLocks noGrp="1" noChangeArrowheads="1"/>
          </p:cNvSpPr>
          <p:nvPr>
            <p:ph type="body" idx="1"/>
          </p:nvPr>
        </p:nvSpPr>
        <p:spPr>
          <a:noFill/>
        </p:spPr>
        <p:txBody>
          <a:bodyPr lIns="92075" tIns="46038" rIns="92075" bIns="46038"/>
          <a:lstStyle/>
          <a:p>
            <a:r>
              <a:rPr lang="en-US" sz="2800" smtClean="0"/>
              <a:t>Graph theory is a branch of topology, so is a mathematically rigorous subject.</a:t>
            </a:r>
          </a:p>
          <a:p>
            <a:r>
              <a:rPr lang="en-US" sz="2800" smtClean="0"/>
              <a:t>For our purposes, however, we will only need to understand graphs at the level presented in an undergraduate data structures and algorithms course.</a:t>
            </a:r>
          </a:p>
          <a:p>
            <a:r>
              <a:rPr lang="en-US" sz="2800" smtClean="0"/>
              <a:t>Although undirected graphs are the more general concept, we will only discuss directed graphs.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Directed Graphs</a:t>
            </a:r>
          </a:p>
        </p:txBody>
      </p:sp>
      <p:sp>
        <p:nvSpPr>
          <p:cNvPr id="4099" name="Rectangle 3"/>
          <p:cNvSpPr>
            <a:spLocks noGrp="1" noChangeArrowheads="1"/>
          </p:cNvSpPr>
          <p:nvPr>
            <p:ph type="body" idx="1"/>
          </p:nvPr>
        </p:nvSpPr>
        <p:spPr>
          <a:xfrm>
            <a:off x="685800" y="1752600"/>
            <a:ext cx="7772400" cy="4114800"/>
          </a:xfrm>
        </p:spPr>
        <p:txBody>
          <a:bodyPr/>
          <a:lstStyle/>
          <a:p>
            <a:r>
              <a:rPr lang="en-US" sz="2000" smtClean="0"/>
              <a:t>A directed graph (or digraph) G = (V, E) consists of a finite set V = {n</a:t>
            </a:r>
            <a:r>
              <a:rPr lang="en-US" sz="2000" baseline="-25000" smtClean="0"/>
              <a:t>1</a:t>
            </a:r>
            <a:r>
              <a:rPr lang="en-US" sz="2000" smtClean="0"/>
              <a:t>, n</a:t>
            </a:r>
            <a:r>
              <a:rPr lang="en-US" sz="2000" baseline="-25000" smtClean="0"/>
              <a:t>2</a:t>
            </a:r>
            <a:r>
              <a:rPr lang="en-US" sz="2000" smtClean="0"/>
              <a:t>, …, n</a:t>
            </a:r>
            <a:r>
              <a:rPr lang="en-US" sz="2000" baseline="-25000" smtClean="0"/>
              <a:t>m</a:t>
            </a:r>
            <a:r>
              <a:rPr lang="en-US" sz="2000" smtClean="0"/>
              <a:t>} of nodes and a finite set E = {e</a:t>
            </a:r>
            <a:r>
              <a:rPr lang="en-US" sz="2000" baseline="-25000" smtClean="0"/>
              <a:t>1</a:t>
            </a:r>
            <a:r>
              <a:rPr lang="en-US" sz="2000" smtClean="0"/>
              <a:t>, e</a:t>
            </a:r>
            <a:r>
              <a:rPr lang="en-US" sz="2000" baseline="-25000" smtClean="0"/>
              <a:t>2</a:t>
            </a:r>
            <a:r>
              <a:rPr lang="en-US" sz="2000" smtClean="0"/>
              <a:t>, …, e</a:t>
            </a:r>
            <a:r>
              <a:rPr lang="en-US" sz="2000" baseline="-25000" smtClean="0"/>
              <a:t>p</a:t>
            </a:r>
            <a:r>
              <a:rPr lang="en-US" sz="2000" smtClean="0"/>
              <a:t>} of edges, where each edge e</a:t>
            </a:r>
            <a:r>
              <a:rPr lang="en-US" sz="2000" baseline="-25000" smtClean="0"/>
              <a:t>k</a:t>
            </a:r>
            <a:r>
              <a:rPr lang="en-US" sz="2000" smtClean="0"/>
              <a:t> = {n</a:t>
            </a:r>
            <a:r>
              <a:rPr lang="en-US" sz="2000" baseline="-25000" smtClean="0"/>
              <a:t>i</a:t>
            </a:r>
            <a:r>
              <a:rPr lang="en-US" sz="2000" smtClean="0"/>
              <a:t>, n</a:t>
            </a:r>
            <a:r>
              <a:rPr lang="en-US" sz="2000" baseline="-25000" smtClean="0"/>
              <a:t>j</a:t>
            </a:r>
            <a:r>
              <a:rPr lang="en-US" sz="2000" smtClean="0"/>
              <a:t>} is an ordered pair (start-node, terminal-node) of nodes from V.</a:t>
            </a:r>
          </a:p>
        </p:txBody>
      </p:sp>
      <p:grpSp>
        <p:nvGrpSpPr>
          <p:cNvPr id="4100" name="Group 23"/>
          <p:cNvGrpSpPr>
            <a:grpSpLocks/>
          </p:cNvGrpSpPr>
          <p:nvPr/>
        </p:nvGrpSpPr>
        <p:grpSpPr bwMode="auto">
          <a:xfrm>
            <a:off x="1219200" y="3657600"/>
            <a:ext cx="2514600" cy="2133600"/>
            <a:chOff x="1680" y="2400"/>
            <a:chExt cx="1584" cy="1344"/>
          </a:xfrm>
        </p:grpSpPr>
        <p:sp>
          <p:nvSpPr>
            <p:cNvPr id="4102" name="Oval 4"/>
            <p:cNvSpPr>
              <a:spLocks noChangeArrowheads="1"/>
            </p:cNvSpPr>
            <p:nvPr/>
          </p:nvSpPr>
          <p:spPr bwMode="auto">
            <a:xfrm>
              <a:off x="1680" y="2448"/>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n1</a:t>
              </a:r>
            </a:p>
          </p:txBody>
        </p:sp>
        <p:sp>
          <p:nvSpPr>
            <p:cNvPr id="4103" name="Oval 5"/>
            <p:cNvSpPr>
              <a:spLocks noChangeArrowheads="1"/>
            </p:cNvSpPr>
            <p:nvPr/>
          </p:nvSpPr>
          <p:spPr bwMode="auto">
            <a:xfrm>
              <a:off x="2400" y="2448"/>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n2</a:t>
              </a:r>
            </a:p>
          </p:txBody>
        </p:sp>
        <p:sp>
          <p:nvSpPr>
            <p:cNvPr id="4104" name="Oval 6"/>
            <p:cNvSpPr>
              <a:spLocks noChangeArrowheads="1"/>
            </p:cNvSpPr>
            <p:nvPr/>
          </p:nvSpPr>
          <p:spPr bwMode="auto">
            <a:xfrm>
              <a:off x="2400" y="2976"/>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n4</a:t>
              </a:r>
            </a:p>
          </p:txBody>
        </p:sp>
        <p:sp>
          <p:nvSpPr>
            <p:cNvPr id="4105" name="Oval 7"/>
            <p:cNvSpPr>
              <a:spLocks noChangeArrowheads="1"/>
            </p:cNvSpPr>
            <p:nvPr/>
          </p:nvSpPr>
          <p:spPr bwMode="auto">
            <a:xfrm>
              <a:off x="3072" y="2976"/>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n5</a:t>
              </a:r>
            </a:p>
          </p:txBody>
        </p:sp>
        <p:sp>
          <p:nvSpPr>
            <p:cNvPr id="4106" name="Oval 8"/>
            <p:cNvSpPr>
              <a:spLocks noChangeArrowheads="1"/>
            </p:cNvSpPr>
            <p:nvPr/>
          </p:nvSpPr>
          <p:spPr bwMode="auto">
            <a:xfrm>
              <a:off x="3072" y="355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n7</a:t>
              </a:r>
            </a:p>
          </p:txBody>
        </p:sp>
        <p:sp>
          <p:nvSpPr>
            <p:cNvPr id="4107" name="Oval 9"/>
            <p:cNvSpPr>
              <a:spLocks noChangeArrowheads="1"/>
            </p:cNvSpPr>
            <p:nvPr/>
          </p:nvSpPr>
          <p:spPr bwMode="auto">
            <a:xfrm>
              <a:off x="2400" y="355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n6</a:t>
              </a:r>
            </a:p>
          </p:txBody>
        </p:sp>
        <p:sp>
          <p:nvSpPr>
            <p:cNvPr id="4108" name="Oval 10"/>
            <p:cNvSpPr>
              <a:spLocks noChangeArrowheads="1"/>
            </p:cNvSpPr>
            <p:nvPr/>
          </p:nvSpPr>
          <p:spPr bwMode="auto">
            <a:xfrm>
              <a:off x="1680" y="2976"/>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n3</a:t>
              </a:r>
            </a:p>
          </p:txBody>
        </p:sp>
        <p:cxnSp>
          <p:nvCxnSpPr>
            <p:cNvPr id="4109" name="AutoShape 11"/>
            <p:cNvCxnSpPr>
              <a:cxnSpLocks noChangeShapeType="1"/>
              <a:stCxn id="4102" idx="6"/>
              <a:endCxn id="4103" idx="2"/>
            </p:cNvCxnSpPr>
            <p:nvPr/>
          </p:nvCxnSpPr>
          <p:spPr bwMode="auto">
            <a:xfrm>
              <a:off x="1878" y="2544"/>
              <a:ext cx="516" cy="0"/>
            </a:xfrm>
            <a:prstGeom prst="straightConnector1">
              <a:avLst/>
            </a:prstGeom>
            <a:noFill/>
            <a:ln w="19050">
              <a:solidFill>
                <a:schemeClr val="tx1"/>
              </a:solidFill>
              <a:round/>
              <a:headEnd type="none" w="sm" len="sm"/>
              <a:tailEnd type="triangle" w="med" len="med"/>
            </a:ln>
          </p:spPr>
        </p:cxnSp>
        <p:cxnSp>
          <p:nvCxnSpPr>
            <p:cNvPr id="4110" name="AutoShape 12"/>
            <p:cNvCxnSpPr>
              <a:cxnSpLocks noChangeShapeType="1"/>
              <a:stCxn id="4102" idx="5"/>
              <a:endCxn id="4104" idx="1"/>
            </p:cNvCxnSpPr>
            <p:nvPr/>
          </p:nvCxnSpPr>
          <p:spPr bwMode="auto">
            <a:xfrm>
              <a:off x="1844" y="2618"/>
              <a:ext cx="584" cy="380"/>
            </a:xfrm>
            <a:prstGeom prst="straightConnector1">
              <a:avLst/>
            </a:prstGeom>
            <a:noFill/>
            <a:ln w="19050">
              <a:solidFill>
                <a:schemeClr val="tx1"/>
              </a:solidFill>
              <a:round/>
              <a:headEnd type="none" w="sm" len="sm"/>
              <a:tailEnd type="triangle" w="med" len="med"/>
            </a:ln>
          </p:spPr>
        </p:cxnSp>
        <p:cxnSp>
          <p:nvCxnSpPr>
            <p:cNvPr id="4111" name="AutoShape 13"/>
            <p:cNvCxnSpPr>
              <a:cxnSpLocks noChangeShapeType="1"/>
              <a:stCxn id="4103" idx="5"/>
              <a:endCxn id="4105" idx="1"/>
            </p:cNvCxnSpPr>
            <p:nvPr/>
          </p:nvCxnSpPr>
          <p:spPr bwMode="auto">
            <a:xfrm>
              <a:off x="2564" y="2618"/>
              <a:ext cx="536" cy="380"/>
            </a:xfrm>
            <a:prstGeom prst="straightConnector1">
              <a:avLst/>
            </a:prstGeom>
            <a:noFill/>
            <a:ln w="19050">
              <a:solidFill>
                <a:schemeClr val="tx1"/>
              </a:solidFill>
              <a:round/>
              <a:headEnd type="none" w="sm" len="sm"/>
              <a:tailEnd type="triangle" w="med" len="med"/>
            </a:ln>
          </p:spPr>
        </p:cxnSp>
        <p:cxnSp>
          <p:nvCxnSpPr>
            <p:cNvPr id="4112" name="AutoShape 14"/>
            <p:cNvCxnSpPr>
              <a:cxnSpLocks noChangeShapeType="1"/>
              <a:stCxn id="4108" idx="6"/>
              <a:endCxn id="4104" idx="2"/>
            </p:cNvCxnSpPr>
            <p:nvPr/>
          </p:nvCxnSpPr>
          <p:spPr bwMode="auto">
            <a:xfrm>
              <a:off x="1878" y="3072"/>
              <a:ext cx="516" cy="0"/>
            </a:xfrm>
            <a:prstGeom prst="straightConnector1">
              <a:avLst/>
            </a:prstGeom>
            <a:noFill/>
            <a:ln w="19050">
              <a:solidFill>
                <a:schemeClr val="tx1"/>
              </a:solidFill>
              <a:round/>
              <a:headEnd type="none" w="sm" len="sm"/>
              <a:tailEnd type="triangle" w="med" len="med"/>
            </a:ln>
          </p:spPr>
        </p:cxnSp>
        <p:cxnSp>
          <p:nvCxnSpPr>
            <p:cNvPr id="4113" name="AutoShape 15"/>
            <p:cNvCxnSpPr>
              <a:cxnSpLocks noChangeShapeType="1"/>
              <a:stCxn id="4104" idx="4"/>
              <a:endCxn id="4107" idx="0"/>
            </p:cNvCxnSpPr>
            <p:nvPr/>
          </p:nvCxnSpPr>
          <p:spPr bwMode="auto">
            <a:xfrm>
              <a:off x="2496" y="3174"/>
              <a:ext cx="0" cy="372"/>
            </a:xfrm>
            <a:prstGeom prst="straightConnector1">
              <a:avLst/>
            </a:prstGeom>
            <a:noFill/>
            <a:ln w="19050">
              <a:solidFill>
                <a:schemeClr val="tx1"/>
              </a:solidFill>
              <a:round/>
              <a:headEnd type="none" w="sm" len="sm"/>
              <a:tailEnd type="triangle" w="med" len="med"/>
            </a:ln>
          </p:spPr>
        </p:cxnSp>
        <p:cxnSp>
          <p:nvCxnSpPr>
            <p:cNvPr id="4114" name="AutoShape 16"/>
            <p:cNvCxnSpPr>
              <a:cxnSpLocks noChangeShapeType="1"/>
              <a:stCxn id="4107" idx="2"/>
              <a:endCxn id="4108" idx="4"/>
            </p:cNvCxnSpPr>
            <p:nvPr/>
          </p:nvCxnSpPr>
          <p:spPr bwMode="auto">
            <a:xfrm flipH="1" flipV="1">
              <a:off x="1776" y="3174"/>
              <a:ext cx="618" cy="474"/>
            </a:xfrm>
            <a:prstGeom prst="straightConnector1">
              <a:avLst/>
            </a:prstGeom>
            <a:noFill/>
            <a:ln w="19050">
              <a:solidFill>
                <a:schemeClr val="tx1"/>
              </a:solidFill>
              <a:round/>
              <a:headEnd type="none" w="sm" len="sm"/>
              <a:tailEnd type="triangle" w="med" len="med"/>
            </a:ln>
          </p:spPr>
        </p:cxnSp>
        <p:sp>
          <p:nvSpPr>
            <p:cNvPr id="4115" name="Text Box 17"/>
            <p:cNvSpPr txBox="1">
              <a:spLocks noChangeArrowheads="1"/>
            </p:cNvSpPr>
            <p:nvPr/>
          </p:nvSpPr>
          <p:spPr bwMode="auto">
            <a:xfrm>
              <a:off x="2016" y="2400"/>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e1</a:t>
              </a:r>
            </a:p>
          </p:txBody>
        </p:sp>
        <p:sp>
          <p:nvSpPr>
            <p:cNvPr id="4116" name="Text Box 18"/>
            <p:cNvSpPr txBox="1">
              <a:spLocks noChangeArrowheads="1"/>
            </p:cNvSpPr>
            <p:nvPr/>
          </p:nvSpPr>
          <p:spPr bwMode="auto">
            <a:xfrm>
              <a:off x="2112" y="268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e2</a:t>
              </a:r>
            </a:p>
          </p:txBody>
        </p:sp>
        <p:sp>
          <p:nvSpPr>
            <p:cNvPr id="4117" name="Text Box 19"/>
            <p:cNvSpPr txBox="1">
              <a:spLocks noChangeArrowheads="1"/>
            </p:cNvSpPr>
            <p:nvPr/>
          </p:nvSpPr>
          <p:spPr bwMode="auto">
            <a:xfrm>
              <a:off x="1968" y="292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e3</a:t>
              </a:r>
            </a:p>
          </p:txBody>
        </p:sp>
        <p:sp>
          <p:nvSpPr>
            <p:cNvPr id="4118" name="Text Box 20"/>
            <p:cNvSpPr txBox="1">
              <a:spLocks noChangeArrowheads="1"/>
            </p:cNvSpPr>
            <p:nvPr/>
          </p:nvSpPr>
          <p:spPr bwMode="auto">
            <a:xfrm>
              <a:off x="2736" y="2640"/>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e4</a:t>
              </a:r>
            </a:p>
          </p:txBody>
        </p:sp>
        <p:sp>
          <p:nvSpPr>
            <p:cNvPr id="4119" name="Text Box 21"/>
            <p:cNvSpPr txBox="1">
              <a:spLocks noChangeArrowheads="1"/>
            </p:cNvSpPr>
            <p:nvPr/>
          </p:nvSpPr>
          <p:spPr bwMode="auto">
            <a:xfrm>
              <a:off x="2448" y="3216"/>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e5</a:t>
              </a:r>
            </a:p>
          </p:txBody>
        </p:sp>
        <p:sp>
          <p:nvSpPr>
            <p:cNvPr id="4120" name="Text Box 22"/>
            <p:cNvSpPr txBox="1">
              <a:spLocks noChangeArrowheads="1"/>
            </p:cNvSpPr>
            <p:nvPr/>
          </p:nvSpPr>
          <p:spPr bwMode="auto">
            <a:xfrm>
              <a:off x="1920" y="340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e6</a:t>
              </a:r>
            </a:p>
          </p:txBody>
        </p:sp>
      </p:grpSp>
      <p:sp>
        <p:nvSpPr>
          <p:cNvPr id="4101" name="Text Box 24"/>
          <p:cNvSpPr txBox="1">
            <a:spLocks noChangeArrowheads="1"/>
          </p:cNvSpPr>
          <p:nvPr/>
        </p:nvSpPr>
        <p:spPr bwMode="auto">
          <a:xfrm>
            <a:off x="4191000" y="4038600"/>
            <a:ext cx="4543425" cy="1465263"/>
          </a:xfrm>
          <a:prstGeom prst="rect">
            <a:avLst/>
          </a:prstGeom>
          <a:noFill/>
          <a:ln w="12700">
            <a:noFill/>
            <a:miter lim="800000"/>
            <a:headEnd type="none" w="sm" len="sm"/>
            <a:tailEnd type="none" w="sm" len="sm"/>
          </a:ln>
        </p:spPr>
        <p:txBody>
          <a:bodyPr wrap="none">
            <a:spAutoFit/>
          </a:bodyPr>
          <a:lstStyle/>
          <a:p>
            <a:r>
              <a:rPr lang="en-US" sz="1800" b="1">
                <a:latin typeface="Verdana" pitchFamily="34" charset="0"/>
              </a:rPr>
              <a:t>V = {n1, n2, n3, n4, n5, n6, n7}</a:t>
            </a:r>
            <a:br>
              <a:rPr lang="en-US" sz="1800" b="1">
                <a:latin typeface="Verdana" pitchFamily="34" charset="0"/>
              </a:rPr>
            </a:br>
            <a:endParaRPr lang="en-US" sz="1800" b="1">
              <a:latin typeface="Verdana" pitchFamily="34" charset="0"/>
            </a:endParaRPr>
          </a:p>
          <a:p>
            <a:r>
              <a:rPr lang="en-US" sz="1800" b="1">
                <a:latin typeface="Verdana" pitchFamily="34" charset="0"/>
              </a:rPr>
              <a:t>E = {e1, e2, e3, e4, e5, e6}</a:t>
            </a:r>
            <a:br>
              <a:rPr lang="en-US" sz="1800" b="1">
                <a:latin typeface="Verdana" pitchFamily="34" charset="0"/>
              </a:rPr>
            </a:br>
            <a:r>
              <a:rPr lang="en-US" sz="1800" b="1">
                <a:latin typeface="Verdana" pitchFamily="34" charset="0"/>
              </a:rPr>
              <a:t>   = {(n1, n2), (n1, n4), (n3, n4),</a:t>
            </a:r>
            <a:br>
              <a:rPr lang="en-US" sz="1800" b="1">
                <a:latin typeface="Verdana" pitchFamily="34" charset="0"/>
              </a:rPr>
            </a:br>
            <a:r>
              <a:rPr lang="en-US" sz="1800" b="1">
                <a:latin typeface="Verdana" pitchFamily="34" charset="0"/>
              </a:rPr>
              <a:t>         (n2, n5), (n4, n6), (n6, n3)}</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Nodes and Degrees</a:t>
            </a:r>
          </a:p>
        </p:txBody>
      </p:sp>
      <p:sp>
        <p:nvSpPr>
          <p:cNvPr id="5123" name="Rectangle 3"/>
          <p:cNvSpPr>
            <a:spLocks noGrp="1" noChangeArrowheads="1"/>
          </p:cNvSpPr>
          <p:nvPr>
            <p:ph type="body" idx="1"/>
          </p:nvPr>
        </p:nvSpPr>
        <p:spPr>
          <a:xfrm>
            <a:off x="685800" y="1828800"/>
            <a:ext cx="7772400" cy="4114800"/>
          </a:xfrm>
        </p:spPr>
        <p:txBody>
          <a:bodyPr/>
          <a:lstStyle/>
          <a:p>
            <a:r>
              <a:rPr lang="en-US" sz="1600" b="1" smtClean="0"/>
              <a:t>Indegree(node)</a:t>
            </a:r>
            <a:r>
              <a:rPr lang="en-US" sz="1600" smtClean="0"/>
              <a:t> = number of distinct edges that have the node as a terminal node.</a:t>
            </a:r>
          </a:p>
          <a:p>
            <a:r>
              <a:rPr lang="en-US" sz="1600" b="1" smtClean="0"/>
              <a:t>Outdegree(node)</a:t>
            </a:r>
            <a:r>
              <a:rPr lang="en-US" sz="1600" smtClean="0"/>
              <a:t> = number of distinct edges that have the node as a start node.</a:t>
            </a:r>
          </a:p>
          <a:p>
            <a:r>
              <a:rPr lang="en-US" sz="1600" b="1" smtClean="0"/>
              <a:t>Source node</a:t>
            </a:r>
            <a:r>
              <a:rPr lang="en-US" sz="1600" smtClean="0"/>
              <a:t> = a node with indegree 0.</a:t>
            </a:r>
          </a:p>
          <a:p>
            <a:r>
              <a:rPr lang="en-US" sz="1600" b="1" smtClean="0"/>
              <a:t>Sink node</a:t>
            </a:r>
            <a:r>
              <a:rPr lang="en-US" sz="1600" smtClean="0"/>
              <a:t> = a node with outdegree 0.</a:t>
            </a:r>
          </a:p>
          <a:p>
            <a:r>
              <a:rPr lang="en-US" sz="1600" b="1" smtClean="0"/>
              <a:t>Transfer node</a:t>
            </a:r>
            <a:r>
              <a:rPr lang="en-US" sz="1600" smtClean="0"/>
              <a:t> = a node with indegree != 0 and outdegree != 0.</a:t>
            </a:r>
          </a:p>
        </p:txBody>
      </p:sp>
      <p:grpSp>
        <p:nvGrpSpPr>
          <p:cNvPr id="5124" name="Group 4"/>
          <p:cNvGrpSpPr>
            <a:grpSpLocks/>
          </p:cNvGrpSpPr>
          <p:nvPr/>
        </p:nvGrpSpPr>
        <p:grpSpPr bwMode="auto">
          <a:xfrm>
            <a:off x="990600" y="4191000"/>
            <a:ext cx="2514600" cy="2133600"/>
            <a:chOff x="1680" y="2400"/>
            <a:chExt cx="1584" cy="1344"/>
          </a:xfrm>
        </p:grpSpPr>
        <p:sp>
          <p:nvSpPr>
            <p:cNvPr id="5126" name="Oval 5"/>
            <p:cNvSpPr>
              <a:spLocks noChangeArrowheads="1"/>
            </p:cNvSpPr>
            <p:nvPr/>
          </p:nvSpPr>
          <p:spPr bwMode="auto">
            <a:xfrm>
              <a:off x="1680" y="2448"/>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n1</a:t>
              </a:r>
            </a:p>
          </p:txBody>
        </p:sp>
        <p:sp>
          <p:nvSpPr>
            <p:cNvPr id="5127" name="Oval 6"/>
            <p:cNvSpPr>
              <a:spLocks noChangeArrowheads="1"/>
            </p:cNvSpPr>
            <p:nvPr/>
          </p:nvSpPr>
          <p:spPr bwMode="auto">
            <a:xfrm>
              <a:off x="2400" y="2448"/>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n2</a:t>
              </a:r>
            </a:p>
          </p:txBody>
        </p:sp>
        <p:sp>
          <p:nvSpPr>
            <p:cNvPr id="5128" name="Oval 7"/>
            <p:cNvSpPr>
              <a:spLocks noChangeArrowheads="1"/>
            </p:cNvSpPr>
            <p:nvPr/>
          </p:nvSpPr>
          <p:spPr bwMode="auto">
            <a:xfrm>
              <a:off x="2400" y="2976"/>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n4</a:t>
              </a:r>
            </a:p>
          </p:txBody>
        </p:sp>
        <p:sp>
          <p:nvSpPr>
            <p:cNvPr id="5129" name="Oval 8"/>
            <p:cNvSpPr>
              <a:spLocks noChangeArrowheads="1"/>
            </p:cNvSpPr>
            <p:nvPr/>
          </p:nvSpPr>
          <p:spPr bwMode="auto">
            <a:xfrm>
              <a:off x="3072" y="2976"/>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n5</a:t>
              </a:r>
            </a:p>
          </p:txBody>
        </p:sp>
        <p:sp>
          <p:nvSpPr>
            <p:cNvPr id="5130" name="Oval 9"/>
            <p:cNvSpPr>
              <a:spLocks noChangeArrowheads="1"/>
            </p:cNvSpPr>
            <p:nvPr/>
          </p:nvSpPr>
          <p:spPr bwMode="auto">
            <a:xfrm>
              <a:off x="3072" y="355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n7</a:t>
              </a:r>
            </a:p>
          </p:txBody>
        </p:sp>
        <p:sp>
          <p:nvSpPr>
            <p:cNvPr id="5131" name="Oval 10"/>
            <p:cNvSpPr>
              <a:spLocks noChangeArrowheads="1"/>
            </p:cNvSpPr>
            <p:nvPr/>
          </p:nvSpPr>
          <p:spPr bwMode="auto">
            <a:xfrm>
              <a:off x="2400" y="355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n6</a:t>
              </a:r>
            </a:p>
          </p:txBody>
        </p:sp>
        <p:sp>
          <p:nvSpPr>
            <p:cNvPr id="5132" name="Oval 11"/>
            <p:cNvSpPr>
              <a:spLocks noChangeArrowheads="1"/>
            </p:cNvSpPr>
            <p:nvPr/>
          </p:nvSpPr>
          <p:spPr bwMode="auto">
            <a:xfrm>
              <a:off x="1680" y="2976"/>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n3</a:t>
              </a:r>
            </a:p>
          </p:txBody>
        </p:sp>
        <p:cxnSp>
          <p:nvCxnSpPr>
            <p:cNvPr id="5133" name="AutoShape 12"/>
            <p:cNvCxnSpPr>
              <a:cxnSpLocks noChangeShapeType="1"/>
              <a:stCxn id="5126" idx="6"/>
              <a:endCxn id="5127" idx="2"/>
            </p:cNvCxnSpPr>
            <p:nvPr/>
          </p:nvCxnSpPr>
          <p:spPr bwMode="auto">
            <a:xfrm>
              <a:off x="1878" y="2544"/>
              <a:ext cx="516" cy="0"/>
            </a:xfrm>
            <a:prstGeom prst="straightConnector1">
              <a:avLst/>
            </a:prstGeom>
            <a:noFill/>
            <a:ln w="19050">
              <a:solidFill>
                <a:schemeClr val="tx1"/>
              </a:solidFill>
              <a:round/>
              <a:headEnd type="none" w="sm" len="sm"/>
              <a:tailEnd type="triangle" w="med" len="med"/>
            </a:ln>
          </p:spPr>
        </p:cxnSp>
        <p:cxnSp>
          <p:nvCxnSpPr>
            <p:cNvPr id="5134" name="AutoShape 13"/>
            <p:cNvCxnSpPr>
              <a:cxnSpLocks noChangeShapeType="1"/>
              <a:stCxn id="5126" idx="5"/>
              <a:endCxn id="5128" idx="1"/>
            </p:cNvCxnSpPr>
            <p:nvPr/>
          </p:nvCxnSpPr>
          <p:spPr bwMode="auto">
            <a:xfrm>
              <a:off x="1844" y="2618"/>
              <a:ext cx="584" cy="380"/>
            </a:xfrm>
            <a:prstGeom prst="straightConnector1">
              <a:avLst/>
            </a:prstGeom>
            <a:noFill/>
            <a:ln w="19050">
              <a:solidFill>
                <a:schemeClr val="tx1"/>
              </a:solidFill>
              <a:round/>
              <a:headEnd type="none" w="sm" len="sm"/>
              <a:tailEnd type="triangle" w="med" len="med"/>
            </a:ln>
          </p:spPr>
        </p:cxnSp>
        <p:cxnSp>
          <p:nvCxnSpPr>
            <p:cNvPr id="5135" name="AutoShape 14"/>
            <p:cNvCxnSpPr>
              <a:cxnSpLocks noChangeShapeType="1"/>
              <a:stCxn id="5127" idx="5"/>
              <a:endCxn id="5129" idx="1"/>
            </p:cNvCxnSpPr>
            <p:nvPr/>
          </p:nvCxnSpPr>
          <p:spPr bwMode="auto">
            <a:xfrm>
              <a:off x="2564" y="2618"/>
              <a:ext cx="536" cy="380"/>
            </a:xfrm>
            <a:prstGeom prst="straightConnector1">
              <a:avLst/>
            </a:prstGeom>
            <a:noFill/>
            <a:ln w="19050">
              <a:solidFill>
                <a:schemeClr val="tx1"/>
              </a:solidFill>
              <a:round/>
              <a:headEnd type="none" w="sm" len="sm"/>
              <a:tailEnd type="triangle" w="med" len="med"/>
            </a:ln>
          </p:spPr>
        </p:cxnSp>
        <p:cxnSp>
          <p:nvCxnSpPr>
            <p:cNvPr id="5136" name="AutoShape 15"/>
            <p:cNvCxnSpPr>
              <a:cxnSpLocks noChangeShapeType="1"/>
              <a:stCxn id="5132" idx="6"/>
              <a:endCxn id="5128" idx="2"/>
            </p:cNvCxnSpPr>
            <p:nvPr/>
          </p:nvCxnSpPr>
          <p:spPr bwMode="auto">
            <a:xfrm>
              <a:off x="1878" y="3072"/>
              <a:ext cx="516" cy="0"/>
            </a:xfrm>
            <a:prstGeom prst="straightConnector1">
              <a:avLst/>
            </a:prstGeom>
            <a:noFill/>
            <a:ln w="19050">
              <a:solidFill>
                <a:schemeClr val="tx1"/>
              </a:solidFill>
              <a:round/>
              <a:headEnd type="none" w="sm" len="sm"/>
              <a:tailEnd type="triangle" w="med" len="med"/>
            </a:ln>
          </p:spPr>
        </p:cxnSp>
        <p:cxnSp>
          <p:nvCxnSpPr>
            <p:cNvPr id="5137" name="AutoShape 16"/>
            <p:cNvCxnSpPr>
              <a:cxnSpLocks noChangeShapeType="1"/>
              <a:stCxn id="5128" idx="4"/>
              <a:endCxn id="5131" idx="0"/>
            </p:cNvCxnSpPr>
            <p:nvPr/>
          </p:nvCxnSpPr>
          <p:spPr bwMode="auto">
            <a:xfrm>
              <a:off x="2496" y="3174"/>
              <a:ext cx="0" cy="372"/>
            </a:xfrm>
            <a:prstGeom prst="straightConnector1">
              <a:avLst/>
            </a:prstGeom>
            <a:noFill/>
            <a:ln w="19050">
              <a:solidFill>
                <a:schemeClr val="tx1"/>
              </a:solidFill>
              <a:round/>
              <a:headEnd type="none" w="sm" len="sm"/>
              <a:tailEnd type="triangle" w="med" len="med"/>
            </a:ln>
          </p:spPr>
        </p:cxnSp>
        <p:cxnSp>
          <p:nvCxnSpPr>
            <p:cNvPr id="5138" name="AutoShape 17"/>
            <p:cNvCxnSpPr>
              <a:cxnSpLocks noChangeShapeType="1"/>
              <a:stCxn id="5131" idx="2"/>
              <a:endCxn id="5132" idx="4"/>
            </p:cNvCxnSpPr>
            <p:nvPr/>
          </p:nvCxnSpPr>
          <p:spPr bwMode="auto">
            <a:xfrm flipH="1" flipV="1">
              <a:off x="1776" y="3174"/>
              <a:ext cx="618" cy="474"/>
            </a:xfrm>
            <a:prstGeom prst="straightConnector1">
              <a:avLst/>
            </a:prstGeom>
            <a:noFill/>
            <a:ln w="19050">
              <a:solidFill>
                <a:schemeClr val="tx1"/>
              </a:solidFill>
              <a:round/>
              <a:headEnd type="none" w="sm" len="sm"/>
              <a:tailEnd type="triangle" w="med" len="med"/>
            </a:ln>
          </p:spPr>
        </p:cxnSp>
        <p:sp>
          <p:nvSpPr>
            <p:cNvPr id="5139" name="Text Box 18"/>
            <p:cNvSpPr txBox="1">
              <a:spLocks noChangeArrowheads="1"/>
            </p:cNvSpPr>
            <p:nvPr/>
          </p:nvSpPr>
          <p:spPr bwMode="auto">
            <a:xfrm>
              <a:off x="2016" y="2400"/>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e1</a:t>
              </a:r>
            </a:p>
          </p:txBody>
        </p:sp>
        <p:sp>
          <p:nvSpPr>
            <p:cNvPr id="5140" name="Text Box 19"/>
            <p:cNvSpPr txBox="1">
              <a:spLocks noChangeArrowheads="1"/>
            </p:cNvSpPr>
            <p:nvPr/>
          </p:nvSpPr>
          <p:spPr bwMode="auto">
            <a:xfrm>
              <a:off x="2112" y="268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e2</a:t>
              </a:r>
            </a:p>
          </p:txBody>
        </p:sp>
        <p:sp>
          <p:nvSpPr>
            <p:cNvPr id="5141" name="Text Box 20"/>
            <p:cNvSpPr txBox="1">
              <a:spLocks noChangeArrowheads="1"/>
            </p:cNvSpPr>
            <p:nvPr/>
          </p:nvSpPr>
          <p:spPr bwMode="auto">
            <a:xfrm>
              <a:off x="1968" y="292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e3</a:t>
              </a:r>
            </a:p>
          </p:txBody>
        </p:sp>
        <p:sp>
          <p:nvSpPr>
            <p:cNvPr id="5142" name="Text Box 21"/>
            <p:cNvSpPr txBox="1">
              <a:spLocks noChangeArrowheads="1"/>
            </p:cNvSpPr>
            <p:nvPr/>
          </p:nvSpPr>
          <p:spPr bwMode="auto">
            <a:xfrm>
              <a:off x="2736" y="2640"/>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e4</a:t>
              </a:r>
            </a:p>
          </p:txBody>
        </p:sp>
        <p:sp>
          <p:nvSpPr>
            <p:cNvPr id="5143" name="Text Box 22"/>
            <p:cNvSpPr txBox="1">
              <a:spLocks noChangeArrowheads="1"/>
            </p:cNvSpPr>
            <p:nvPr/>
          </p:nvSpPr>
          <p:spPr bwMode="auto">
            <a:xfrm>
              <a:off x="2448" y="3216"/>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e5</a:t>
              </a:r>
            </a:p>
          </p:txBody>
        </p:sp>
        <p:sp>
          <p:nvSpPr>
            <p:cNvPr id="5144" name="Text Box 23"/>
            <p:cNvSpPr txBox="1">
              <a:spLocks noChangeArrowheads="1"/>
            </p:cNvSpPr>
            <p:nvPr/>
          </p:nvSpPr>
          <p:spPr bwMode="auto">
            <a:xfrm>
              <a:off x="1920" y="340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e6</a:t>
              </a:r>
            </a:p>
          </p:txBody>
        </p:sp>
      </p:grpSp>
      <p:sp>
        <p:nvSpPr>
          <p:cNvPr id="5125" name="Text Box 24"/>
          <p:cNvSpPr txBox="1">
            <a:spLocks noChangeArrowheads="1"/>
          </p:cNvSpPr>
          <p:nvPr/>
        </p:nvSpPr>
        <p:spPr bwMode="auto">
          <a:xfrm>
            <a:off x="4572000" y="4191000"/>
            <a:ext cx="2135188" cy="2047875"/>
          </a:xfrm>
          <a:prstGeom prst="rect">
            <a:avLst/>
          </a:prstGeom>
          <a:noFill/>
          <a:ln w="12700">
            <a:noFill/>
            <a:miter lim="800000"/>
            <a:headEnd type="none" w="sm" len="sm"/>
            <a:tailEnd type="none" w="sm" len="sm"/>
          </a:ln>
        </p:spPr>
        <p:txBody>
          <a:bodyPr wrap="none">
            <a:spAutoFit/>
          </a:bodyPr>
          <a:lstStyle/>
          <a:p>
            <a:r>
              <a:rPr lang="en-US" sz="1600">
                <a:latin typeface="Verdana" pitchFamily="34" charset="0"/>
              </a:rPr>
              <a:t>Indegree(n1) = 0</a:t>
            </a:r>
          </a:p>
          <a:p>
            <a:r>
              <a:rPr lang="en-US" sz="1600">
                <a:latin typeface="Verdana" pitchFamily="34" charset="0"/>
              </a:rPr>
              <a:t>Indegree(n2) = 1</a:t>
            </a:r>
          </a:p>
          <a:p>
            <a:r>
              <a:rPr lang="en-US" sz="1600">
                <a:latin typeface="Verdana" pitchFamily="34" charset="0"/>
              </a:rPr>
              <a:t>Indegree(n4) = 2</a:t>
            </a:r>
          </a:p>
          <a:p>
            <a:r>
              <a:rPr lang="en-US" sz="1600">
                <a:latin typeface="Verdana" pitchFamily="34" charset="0"/>
              </a:rPr>
              <a:t>Indegree(n7) = 0</a:t>
            </a:r>
          </a:p>
          <a:p>
            <a:r>
              <a:rPr lang="en-US" sz="1600">
                <a:latin typeface="Verdana" pitchFamily="34" charset="0"/>
              </a:rPr>
              <a:t>Outdegree(n1) = 2</a:t>
            </a:r>
          </a:p>
          <a:p>
            <a:r>
              <a:rPr lang="en-US" sz="1600">
                <a:latin typeface="Verdana" pitchFamily="34" charset="0"/>
              </a:rPr>
              <a:t>Outdegree(n2) = 1</a:t>
            </a:r>
          </a:p>
          <a:p>
            <a:r>
              <a:rPr lang="en-US" sz="1600">
                <a:latin typeface="Verdana" pitchFamily="34" charset="0"/>
              </a:rPr>
              <a:t>Outdegree(n4) = 1</a:t>
            </a:r>
          </a:p>
          <a:p>
            <a:r>
              <a:rPr lang="en-US" sz="1600">
                <a:latin typeface="Verdana" pitchFamily="34" charset="0"/>
              </a:rPr>
              <a:t>Outdegree(n7) = 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Paths and Semi-Paths</a:t>
            </a:r>
          </a:p>
        </p:txBody>
      </p:sp>
      <p:sp>
        <p:nvSpPr>
          <p:cNvPr id="6147" name="Rectangle 3"/>
          <p:cNvSpPr>
            <a:spLocks noGrp="1" noChangeArrowheads="1"/>
          </p:cNvSpPr>
          <p:nvPr>
            <p:ph type="body" idx="1"/>
          </p:nvPr>
        </p:nvSpPr>
        <p:spPr>
          <a:xfrm>
            <a:off x="685800" y="1828800"/>
            <a:ext cx="7772400" cy="4114800"/>
          </a:xfrm>
        </p:spPr>
        <p:txBody>
          <a:bodyPr/>
          <a:lstStyle/>
          <a:p>
            <a:r>
              <a:rPr lang="en-US" sz="1600" b="1" smtClean="0"/>
              <a:t>Directed Path</a:t>
            </a:r>
            <a:r>
              <a:rPr lang="en-US" sz="1600" smtClean="0"/>
              <a:t> = a sequence of edges such that, for any adjacent pair of edges e</a:t>
            </a:r>
            <a:r>
              <a:rPr lang="en-US" sz="1600" baseline="-25000" smtClean="0"/>
              <a:t>i</a:t>
            </a:r>
            <a:r>
              <a:rPr lang="en-US" sz="1600" smtClean="0"/>
              <a:t>, e</a:t>
            </a:r>
            <a:r>
              <a:rPr lang="en-US" sz="1600" baseline="-25000" smtClean="0"/>
              <a:t>j</a:t>
            </a:r>
            <a:r>
              <a:rPr lang="en-US" sz="1600" smtClean="0"/>
              <a:t> in the sequence, the terminal node of the first edge is the start node of the second edge.</a:t>
            </a:r>
          </a:p>
          <a:p>
            <a:r>
              <a:rPr lang="en-US" sz="1600" b="1" smtClean="0"/>
              <a:t>Directed Semi-path</a:t>
            </a:r>
            <a:r>
              <a:rPr lang="en-US" sz="1600" smtClean="0"/>
              <a:t> = a sequence of edges such that, for at least one adjacent pair of edges ei, ej in the sequence, the initial node of the first edge is the initial node of the second edge, or the terminal node of the first edge is the terminal node of the second edge.</a:t>
            </a:r>
          </a:p>
        </p:txBody>
      </p:sp>
      <p:grpSp>
        <p:nvGrpSpPr>
          <p:cNvPr id="6148" name="Group 4"/>
          <p:cNvGrpSpPr>
            <a:grpSpLocks/>
          </p:cNvGrpSpPr>
          <p:nvPr/>
        </p:nvGrpSpPr>
        <p:grpSpPr bwMode="auto">
          <a:xfrm>
            <a:off x="990600" y="4191000"/>
            <a:ext cx="2514600" cy="2133600"/>
            <a:chOff x="1680" y="2400"/>
            <a:chExt cx="1584" cy="1344"/>
          </a:xfrm>
        </p:grpSpPr>
        <p:sp>
          <p:nvSpPr>
            <p:cNvPr id="6150" name="Oval 5"/>
            <p:cNvSpPr>
              <a:spLocks noChangeArrowheads="1"/>
            </p:cNvSpPr>
            <p:nvPr/>
          </p:nvSpPr>
          <p:spPr bwMode="auto">
            <a:xfrm>
              <a:off x="1680" y="2448"/>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n1</a:t>
              </a:r>
            </a:p>
          </p:txBody>
        </p:sp>
        <p:sp>
          <p:nvSpPr>
            <p:cNvPr id="6151" name="Oval 6"/>
            <p:cNvSpPr>
              <a:spLocks noChangeArrowheads="1"/>
            </p:cNvSpPr>
            <p:nvPr/>
          </p:nvSpPr>
          <p:spPr bwMode="auto">
            <a:xfrm>
              <a:off x="2400" y="2448"/>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n2</a:t>
              </a:r>
            </a:p>
          </p:txBody>
        </p:sp>
        <p:sp>
          <p:nvSpPr>
            <p:cNvPr id="6152" name="Oval 7"/>
            <p:cNvSpPr>
              <a:spLocks noChangeArrowheads="1"/>
            </p:cNvSpPr>
            <p:nvPr/>
          </p:nvSpPr>
          <p:spPr bwMode="auto">
            <a:xfrm>
              <a:off x="2400" y="2976"/>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n4</a:t>
              </a:r>
            </a:p>
          </p:txBody>
        </p:sp>
        <p:sp>
          <p:nvSpPr>
            <p:cNvPr id="6153" name="Oval 8"/>
            <p:cNvSpPr>
              <a:spLocks noChangeArrowheads="1"/>
            </p:cNvSpPr>
            <p:nvPr/>
          </p:nvSpPr>
          <p:spPr bwMode="auto">
            <a:xfrm>
              <a:off x="3072" y="2976"/>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n5</a:t>
              </a:r>
            </a:p>
          </p:txBody>
        </p:sp>
        <p:sp>
          <p:nvSpPr>
            <p:cNvPr id="6154" name="Oval 9"/>
            <p:cNvSpPr>
              <a:spLocks noChangeArrowheads="1"/>
            </p:cNvSpPr>
            <p:nvPr/>
          </p:nvSpPr>
          <p:spPr bwMode="auto">
            <a:xfrm>
              <a:off x="3072" y="355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n7</a:t>
              </a:r>
            </a:p>
          </p:txBody>
        </p:sp>
        <p:sp>
          <p:nvSpPr>
            <p:cNvPr id="6155" name="Oval 10"/>
            <p:cNvSpPr>
              <a:spLocks noChangeArrowheads="1"/>
            </p:cNvSpPr>
            <p:nvPr/>
          </p:nvSpPr>
          <p:spPr bwMode="auto">
            <a:xfrm>
              <a:off x="2400" y="355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n6</a:t>
              </a:r>
            </a:p>
          </p:txBody>
        </p:sp>
        <p:sp>
          <p:nvSpPr>
            <p:cNvPr id="6156" name="Oval 11"/>
            <p:cNvSpPr>
              <a:spLocks noChangeArrowheads="1"/>
            </p:cNvSpPr>
            <p:nvPr/>
          </p:nvSpPr>
          <p:spPr bwMode="auto">
            <a:xfrm>
              <a:off x="1680" y="2976"/>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n3</a:t>
              </a:r>
            </a:p>
          </p:txBody>
        </p:sp>
        <p:cxnSp>
          <p:nvCxnSpPr>
            <p:cNvPr id="6157" name="AutoShape 12"/>
            <p:cNvCxnSpPr>
              <a:cxnSpLocks noChangeShapeType="1"/>
              <a:stCxn id="6150" idx="6"/>
              <a:endCxn id="6151" idx="2"/>
            </p:cNvCxnSpPr>
            <p:nvPr/>
          </p:nvCxnSpPr>
          <p:spPr bwMode="auto">
            <a:xfrm>
              <a:off x="1878" y="2544"/>
              <a:ext cx="516" cy="0"/>
            </a:xfrm>
            <a:prstGeom prst="straightConnector1">
              <a:avLst/>
            </a:prstGeom>
            <a:noFill/>
            <a:ln w="19050">
              <a:solidFill>
                <a:schemeClr val="tx1"/>
              </a:solidFill>
              <a:round/>
              <a:headEnd type="none" w="sm" len="sm"/>
              <a:tailEnd type="triangle" w="med" len="med"/>
            </a:ln>
          </p:spPr>
        </p:cxnSp>
        <p:cxnSp>
          <p:nvCxnSpPr>
            <p:cNvPr id="6158" name="AutoShape 13"/>
            <p:cNvCxnSpPr>
              <a:cxnSpLocks noChangeShapeType="1"/>
              <a:stCxn id="6150" idx="5"/>
              <a:endCxn id="6152" idx="1"/>
            </p:cNvCxnSpPr>
            <p:nvPr/>
          </p:nvCxnSpPr>
          <p:spPr bwMode="auto">
            <a:xfrm>
              <a:off x="1844" y="2618"/>
              <a:ext cx="584" cy="380"/>
            </a:xfrm>
            <a:prstGeom prst="straightConnector1">
              <a:avLst/>
            </a:prstGeom>
            <a:noFill/>
            <a:ln w="19050">
              <a:solidFill>
                <a:schemeClr val="tx1"/>
              </a:solidFill>
              <a:round/>
              <a:headEnd type="none" w="sm" len="sm"/>
              <a:tailEnd type="triangle" w="med" len="med"/>
            </a:ln>
          </p:spPr>
        </p:cxnSp>
        <p:cxnSp>
          <p:nvCxnSpPr>
            <p:cNvPr id="6159" name="AutoShape 14"/>
            <p:cNvCxnSpPr>
              <a:cxnSpLocks noChangeShapeType="1"/>
              <a:stCxn id="6151" idx="5"/>
              <a:endCxn id="6153" idx="1"/>
            </p:cNvCxnSpPr>
            <p:nvPr/>
          </p:nvCxnSpPr>
          <p:spPr bwMode="auto">
            <a:xfrm>
              <a:off x="2564" y="2618"/>
              <a:ext cx="536" cy="380"/>
            </a:xfrm>
            <a:prstGeom prst="straightConnector1">
              <a:avLst/>
            </a:prstGeom>
            <a:noFill/>
            <a:ln w="19050">
              <a:solidFill>
                <a:schemeClr val="tx1"/>
              </a:solidFill>
              <a:round/>
              <a:headEnd type="none" w="sm" len="sm"/>
              <a:tailEnd type="triangle" w="med" len="med"/>
            </a:ln>
          </p:spPr>
        </p:cxnSp>
        <p:cxnSp>
          <p:nvCxnSpPr>
            <p:cNvPr id="6160" name="AutoShape 15"/>
            <p:cNvCxnSpPr>
              <a:cxnSpLocks noChangeShapeType="1"/>
              <a:stCxn id="6156" idx="6"/>
              <a:endCxn id="6152" idx="2"/>
            </p:cNvCxnSpPr>
            <p:nvPr/>
          </p:nvCxnSpPr>
          <p:spPr bwMode="auto">
            <a:xfrm>
              <a:off x="1878" y="3072"/>
              <a:ext cx="516" cy="0"/>
            </a:xfrm>
            <a:prstGeom prst="straightConnector1">
              <a:avLst/>
            </a:prstGeom>
            <a:noFill/>
            <a:ln w="19050">
              <a:solidFill>
                <a:schemeClr val="tx1"/>
              </a:solidFill>
              <a:round/>
              <a:headEnd type="none" w="sm" len="sm"/>
              <a:tailEnd type="triangle" w="med" len="med"/>
            </a:ln>
          </p:spPr>
        </p:cxnSp>
        <p:cxnSp>
          <p:nvCxnSpPr>
            <p:cNvPr id="6161" name="AutoShape 16"/>
            <p:cNvCxnSpPr>
              <a:cxnSpLocks noChangeShapeType="1"/>
              <a:stCxn id="6152" idx="4"/>
              <a:endCxn id="6155" idx="0"/>
            </p:cNvCxnSpPr>
            <p:nvPr/>
          </p:nvCxnSpPr>
          <p:spPr bwMode="auto">
            <a:xfrm>
              <a:off x="2496" y="3174"/>
              <a:ext cx="0" cy="372"/>
            </a:xfrm>
            <a:prstGeom prst="straightConnector1">
              <a:avLst/>
            </a:prstGeom>
            <a:noFill/>
            <a:ln w="19050">
              <a:solidFill>
                <a:schemeClr val="tx1"/>
              </a:solidFill>
              <a:round/>
              <a:headEnd type="none" w="sm" len="sm"/>
              <a:tailEnd type="triangle" w="med" len="med"/>
            </a:ln>
          </p:spPr>
        </p:cxnSp>
        <p:cxnSp>
          <p:nvCxnSpPr>
            <p:cNvPr id="6162" name="AutoShape 17"/>
            <p:cNvCxnSpPr>
              <a:cxnSpLocks noChangeShapeType="1"/>
              <a:stCxn id="6155" idx="2"/>
              <a:endCxn id="6156" idx="4"/>
            </p:cNvCxnSpPr>
            <p:nvPr/>
          </p:nvCxnSpPr>
          <p:spPr bwMode="auto">
            <a:xfrm flipH="1" flipV="1">
              <a:off x="1776" y="3174"/>
              <a:ext cx="618" cy="474"/>
            </a:xfrm>
            <a:prstGeom prst="straightConnector1">
              <a:avLst/>
            </a:prstGeom>
            <a:noFill/>
            <a:ln w="19050">
              <a:solidFill>
                <a:schemeClr val="tx1"/>
              </a:solidFill>
              <a:round/>
              <a:headEnd type="none" w="sm" len="sm"/>
              <a:tailEnd type="triangle" w="med" len="med"/>
            </a:ln>
          </p:spPr>
        </p:cxnSp>
        <p:sp>
          <p:nvSpPr>
            <p:cNvPr id="6163" name="Text Box 18"/>
            <p:cNvSpPr txBox="1">
              <a:spLocks noChangeArrowheads="1"/>
            </p:cNvSpPr>
            <p:nvPr/>
          </p:nvSpPr>
          <p:spPr bwMode="auto">
            <a:xfrm>
              <a:off x="2016" y="2400"/>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e1</a:t>
              </a:r>
            </a:p>
          </p:txBody>
        </p:sp>
        <p:sp>
          <p:nvSpPr>
            <p:cNvPr id="6164" name="Text Box 19"/>
            <p:cNvSpPr txBox="1">
              <a:spLocks noChangeArrowheads="1"/>
            </p:cNvSpPr>
            <p:nvPr/>
          </p:nvSpPr>
          <p:spPr bwMode="auto">
            <a:xfrm>
              <a:off x="2112" y="268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e2</a:t>
              </a:r>
            </a:p>
          </p:txBody>
        </p:sp>
        <p:sp>
          <p:nvSpPr>
            <p:cNvPr id="6165" name="Text Box 20"/>
            <p:cNvSpPr txBox="1">
              <a:spLocks noChangeArrowheads="1"/>
            </p:cNvSpPr>
            <p:nvPr/>
          </p:nvSpPr>
          <p:spPr bwMode="auto">
            <a:xfrm>
              <a:off x="1968" y="292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e3</a:t>
              </a:r>
            </a:p>
          </p:txBody>
        </p:sp>
        <p:sp>
          <p:nvSpPr>
            <p:cNvPr id="6166" name="Text Box 21"/>
            <p:cNvSpPr txBox="1">
              <a:spLocks noChangeArrowheads="1"/>
            </p:cNvSpPr>
            <p:nvPr/>
          </p:nvSpPr>
          <p:spPr bwMode="auto">
            <a:xfrm>
              <a:off x="2736" y="2640"/>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e4</a:t>
              </a:r>
            </a:p>
          </p:txBody>
        </p:sp>
        <p:sp>
          <p:nvSpPr>
            <p:cNvPr id="6167" name="Text Box 22"/>
            <p:cNvSpPr txBox="1">
              <a:spLocks noChangeArrowheads="1"/>
            </p:cNvSpPr>
            <p:nvPr/>
          </p:nvSpPr>
          <p:spPr bwMode="auto">
            <a:xfrm>
              <a:off x="2448" y="3216"/>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e5</a:t>
              </a:r>
            </a:p>
          </p:txBody>
        </p:sp>
        <p:sp>
          <p:nvSpPr>
            <p:cNvPr id="6168" name="Text Box 23"/>
            <p:cNvSpPr txBox="1">
              <a:spLocks noChangeArrowheads="1"/>
            </p:cNvSpPr>
            <p:nvPr/>
          </p:nvSpPr>
          <p:spPr bwMode="auto">
            <a:xfrm>
              <a:off x="1920" y="340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e6</a:t>
              </a:r>
            </a:p>
          </p:txBody>
        </p:sp>
      </p:grpSp>
      <p:sp>
        <p:nvSpPr>
          <p:cNvPr id="6149" name="Text Box 24"/>
          <p:cNvSpPr txBox="1">
            <a:spLocks noChangeArrowheads="1"/>
          </p:cNvSpPr>
          <p:nvPr/>
        </p:nvSpPr>
        <p:spPr bwMode="auto">
          <a:xfrm>
            <a:off x="4114800" y="4419600"/>
            <a:ext cx="4411663" cy="1069975"/>
          </a:xfrm>
          <a:prstGeom prst="rect">
            <a:avLst/>
          </a:prstGeom>
          <a:noFill/>
          <a:ln w="12700">
            <a:noFill/>
            <a:miter lim="800000"/>
            <a:headEnd type="none" w="sm" len="sm"/>
            <a:tailEnd type="none" w="sm" len="sm"/>
          </a:ln>
        </p:spPr>
        <p:txBody>
          <a:bodyPr wrap="none">
            <a:spAutoFit/>
          </a:bodyPr>
          <a:lstStyle/>
          <a:p>
            <a:r>
              <a:rPr lang="en-US" sz="1600">
                <a:latin typeface="Verdana" pitchFamily="34" charset="0"/>
              </a:rPr>
              <a:t>There is a path from n1 to n6.</a:t>
            </a:r>
          </a:p>
          <a:p>
            <a:r>
              <a:rPr lang="en-US" sz="1600">
                <a:latin typeface="Verdana" pitchFamily="34" charset="0"/>
              </a:rPr>
              <a:t>There is a semi-path between n1 and n3.</a:t>
            </a:r>
          </a:p>
          <a:p>
            <a:r>
              <a:rPr lang="en-US" sz="1600">
                <a:latin typeface="Verdana" pitchFamily="34" charset="0"/>
              </a:rPr>
              <a:t>There is a semi-path between n2 and n4.</a:t>
            </a:r>
          </a:p>
          <a:p>
            <a:r>
              <a:rPr lang="en-US" sz="1600">
                <a:latin typeface="Verdana" pitchFamily="34" charset="0"/>
              </a:rPr>
              <a:t>There is a semi-path between n5 and n6.</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95325" y="238125"/>
            <a:ext cx="7772400" cy="1143000"/>
          </a:xfrm>
        </p:spPr>
        <p:txBody>
          <a:bodyPr/>
          <a:lstStyle/>
          <a:p>
            <a:r>
              <a:rPr lang="en-US" smtClean="0"/>
              <a:t>Connectedness</a:t>
            </a:r>
          </a:p>
        </p:txBody>
      </p:sp>
      <p:sp>
        <p:nvSpPr>
          <p:cNvPr id="7171" name="Rectangle 3"/>
          <p:cNvSpPr>
            <a:spLocks noGrp="1" noChangeArrowheads="1"/>
          </p:cNvSpPr>
          <p:nvPr>
            <p:ph type="body" idx="1"/>
          </p:nvPr>
        </p:nvSpPr>
        <p:spPr>
          <a:xfrm>
            <a:off x="695325" y="1266825"/>
            <a:ext cx="7772400" cy="4114800"/>
          </a:xfrm>
        </p:spPr>
        <p:txBody>
          <a:bodyPr/>
          <a:lstStyle/>
          <a:p>
            <a:pPr marL="0" indent="0">
              <a:buFontTx/>
              <a:buNone/>
            </a:pPr>
            <a:r>
              <a:rPr lang="en-US" sz="1600" smtClean="0"/>
              <a:t>Two nodes n</a:t>
            </a:r>
            <a:r>
              <a:rPr lang="en-US" sz="1600" baseline="-25000" smtClean="0"/>
              <a:t>i</a:t>
            </a:r>
            <a:r>
              <a:rPr lang="en-US" sz="1600" smtClean="0"/>
              <a:t> and n</a:t>
            </a:r>
            <a:r>
              <a:rPr lang="en-US" sz="1600" baseline="-25000" smtClean="0"/>
              <a:t>j</a:t>
            </a:r>
            <a:r>
              <a:rPr lang="en-US" sz="1600" smtClean="0"/>
              <a:t> in a directed graph are:</a:t>
            </a:r>
          </a:p>
          <a:p>
            <a:pPr marL="0" indent="0"/>
            <a:r>
              <a:rPr lang="en-US" sz="1600" b="1" smtClean="0"/>
              <a:t>0-connected</a:t>
            </a:r>
            <a:r>
              <a:rPr lang="en-US" sz="1600" smtClean="0"/>
              <a:t> iff there is no path or semi-path between n</a:t>
            </a:r>
            <a:r>
              <a:rPr lang="en-US" sz="1600" baseline="-25000" smtClean="0"/>
              <a:t>i</a:t>
            </a:r>
            <a:r>
              <a:rPr lang="en-US" sz="1600" smtClean="0"/>
              <a:t> and n</a:t>
            </a:r>
            <a:r>
              <a:rPr lang="en-US" sz="1600" baseline="-25000" smtClean="0"/>
              <a:t>j</a:t>
            </a:r>
            <a:r>
              <a:rPr lang="en-US" sz="1600" smtClean="0"/>
              <a:t>.</a:t>
            </a:r>
          </a:p>
          <a:p>
            <a:pPr marL="0" indent="0"/>
            <a:r>
              <a:rPr lang="en-US" sz="1600" b="1" smtClean="0"/>
              <a:t>1-connected</a:t>
            </a:r>
            <a:r>
              <a:rPr lang="en-US" sz="1600" smtClean="0"/>
              <a:t> iff there is a semi-path but no path between n</a:t>
            </a:r>
            <a:r>
              <a:rPr lang="en-US" sz="1600" baseline="-25000" smtClean="0"/>
              <a:t>i</a:t>
            </a:r>
            <a:r>
              <a:rPr lang="en-US" sz="1600" smtClean="0"/>
              <a:t> and n</a:t>
            </a:r>
            <a:r>
              <a:rPr lang="en-US" sz="1600" baseline="-25000" smtClean="0"/>
              <a:t>j</a:t>
            </a:r>
            <a:r>
              <a:rPr lang="en-US" sz="1600" smtClean="0"/>
              <a:t>.</a:t>
            </a:r>
          </a:p>
          <a:p>
            <a:pPr marL="0" indent="0"/>
            <a:r>
              <a:rPr lang="en-US" sz="1600" b="1" smtClean="0"/>
              <a:t>2-connected</a:t>
            </a:r>
            <a:r>
              <a:rPr lang="en-US" sz="1600" smtClean="0"/>
              <a:t> iff there is a path between n</a:t>
            </a:r>
            <a:r>
              <a:rPr lang="en-US" sz="1600" baseline="-25000" smtClean="0"/>
              <a:t>i</a:t>
            </a:r>
            <a:r>
              <a:rPr lang="en-US" sz="1600" smtClean="0"/>
              <a:t> and n</a:t>
            </a:r>
            <a:r>
              <a:rPr lang="en-US" sz="1600" baseline="-25000" smtClean="0"/>
              <a:t>j</a:t>
            </a:r>
            <a:r>
              <a:rPr lang="en-US" sz="1600" smtClean="0"/>
              <a:t>.</a:t>
            </a:r>
          </a:p>
          <a:p>
            <a:pPr marL="0" indent="0"/>
            <a:r>
              <a:rPr lang="en-US" sz="1600" b="1" smtClean="0"/>
              <a:t>3-connected</a:t>
            </a:r>
            <a:r>
              <a:rPr lang="en-US" sz="1600" smtClean="0"/>
              <a:t> iff there is a path from n</a:t>
            </a:r>
            <a:r>
              <a:rPr lang="en-US" sz="1600" baseline="-25000" smtClean="0"/>
              <a:t>i</a:t>
            </a:r>
            <a:r>
              <a:rPr lang="en-US" sz="1600" smtClean="0"/>
              <a:t> to n</a:t>
            </a:r>
            <a:r>
              <a:rPr lang="en-US" sz="1600" baseline="-25000" smtClean="0"/>
              <a:t>j</a:t>
            </a:r>
            <a:r>
              <a:rPr lang="en-US" sz="1600" smtClean="0"/>
              <a:t> and a path from n</a:t>
            </a:r>
            <a:r>
              <a:rPr lang="en-US" sz="1600" baseline="-25000" smtClean="0"/>
              <a:t>j</a:t>
            </a:r>
            <a:r>
              <a:rPr lang="en-US" sz="1600" smtClean="0"/>
              <a:t> to n</a:t>
            </a:r>
            <a:r>
              <a:rPr lang="en-US" sz="1600" baseline="-25000" smtClean="0"/>
              <a:t>i</a:t>
            </a:r>
            <a:r>
              <a:rPr lang="en-US" sz="1600" smtClean="0"/>
              <a:t>.</a:t>
            </a:r>
          </a:p>
          <a:p>
            <a:pPr marL="0" indent="0"/>
            <a:endParaRPr lang="en-US" sz="1600" smtClean="0"/>
          </a:p>
          <a:p>
            <a:pPr marL="0" indent="0">
              <a:buFontTx/>
              <a:buNone/>
            </a:pPr>
            <a:r>
              <a:rPr lang="en-US" sz="1600" smtClean="0"/>
              <a:t>A graph is </a:t>
            </a:r>
            <a:r>
              <a:rPr lang="en-US" sz="1600" b="1" smtClean="0"/>
              <a:t>connected</a:t>
            </a:r>
            <a:r>
              <a:rPr lang="en-US" sz="1600" smtClean="0"/>
              <a:t> iff all pairs of nodes are either 1-connected or 2-connected. A graph is </a:t>
            </a:r>
            <a:r>
              <a:rPr lang="en-US" sz="1600" b="1" smtClean="0"/>
              <a:t>strongly connected</a:t>
            </a:r>
            <a:r>
              <a:rPr lang="en-US" sz="1600" smtClean="0"/>
              <a:t> iff all pairs of nodes are 3-connected.</a:t>
            </a:r>
          </a:p>
        </p:txBody>
      </p:sp>
      <p:grpSp>
        <p:nvGrpSpPr>
          <p:cNvPr id="7172" name="Group 4"/>
          <p:cNvGrpSpPr>
            <a:grpSpLocks/>
          </p:cNvGrpSpPr>
          <p:nvPr/>
        </p:nvGrpSpPr>
        <p:grpSpPr bwMode="auto">
          <a:xfrm>
            <a:off x="990600" y="4191000"/>
            <a:ext cx="2514600" cy="2133600"/>
            <a:chOff x="1680" y="2400"/>
            <a:chExt cx="1584" cy="1344"/>
          </a:xfrm>
        </p:grpSpPr>
        <p:sp>
          <p:nvSpPr>
            <p:cNvPr id="7174" name="Oval 5"/>
            <p:cNvSpPr>
              <a:spLocks noChangeArrowheads="1"/>
            </p:cNvSpPr>
            <p:nvPr/>
          </p:nvSpPr>
          <p:spPr bwMode="auto">
            <a:xfrm>
              <a:off x="1680" y="2448"/>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n1</a:t>
              </a:r>
            </a:p>
          </p:txBody>
        </p:sp>
        <p:sp>
          <p:nvSpPr>
            <p:cNvPr id="7175" name="Oval 6"/>
            <p:cNvSpPr>
              <a:spLocks noChangeArrowheads="1"/>
            </p:cNvSpPr>
            <p:nvPr/>
          </p:nvSpPr>
          <p:spPr bwMode="auto">
            <a:xfrm>
              <a:off x="2400" y="2448"/>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n2</a:t>
              </a:r>
            </a:p>
          </p:txBody>
        </p:sp>
        <p:sp>
          <p:nvSpPr>
            <p:cNvPr id="7176" name="Oval 7"/>
            <p:cNvSpPr>
              <a:spLocks noChangeArrowheads="1"/>
            </p:cNvSpPr>
            <p:nvPr/>
          </p:nvSpPr>
          <p:spPr bwMode="auto">
            <a:xfrm>
              <a:off x="2400" y="2976"/>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n4</a:t>
              </a:r>
            </a:p>
          </p:txBody>
        </p:sp>
        <p:sp>
          <p:nvSpPr>
            <p:cNvPr id="7177" name="Oval 8"/>
            <p:cNvSpPr>
              <a:spLocks noChangeArrowheads="1"/>
            </p:cNvSpPr>
            <p:nvPr/>
          </p:nvSpPr>
          <p:spPr bwMode="auto">
            <a:xfrm>
              <a:off x="3072" y="2976"/>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n5</a:t>
              </a:r>
            </a:p>
          </p:txBody>
        </p:sp>
        <p:sp>
          <p:nvSpPr>
            <p:cNvPr id="7178" name="Oval 9"/>
            <p:cNvSpPr>
              <a:spLocks noChangeArrowheads="1"/>
            </p:cNvSpPr>
            <p:nvPr/>
          </p:nvSpPr>
          <p:spPr bwMode="auto">
            <a:xfrm>
              <a:off x="3072" y="355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n7</a:t>
              </a:r>
            </a:p>
          </p:txBody>
        </p:sp>
        <p:sp>
          <p:nvSpPr>
            <p:cNvPr id="7179" name="Oval 10"/>
            <p:cNvSpPr>
              <a:spLocks noChangeArrowheads="1"/>
            </p:cNvSpPr>
            <p:nvPr/>
          </p:nvSpPr>
          <p:spPr bwMode="auto">
            <a:xfrm>
              <a:off x="2400" y="355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n6</a:t>
              </a:r>
            </a:p>
          </p:txBody>
        </p:sp>
        <p:sp>
          <p:nvSpPr>
            <p:cNvPr id="7180" name="Oval 11"/>
            <p:cNvSpPr>
              <a:spLocks noChangeArrowheads="1"/>
            </p:cNvSpPr>
            <p:nvPr/>
          </p:nvSpPr>
          <p:spPr bwMode="auto">
            <a:xfrm>
              <a:off x="1680" y="2976"/>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n3</a:t>
              </a:r>
            </a:p>
          </p:txBody>
        </p:sp>
        <p:cxnSp>
          <p:nvCxnSpPr>
            <p:cNvPr id="7181" name="AutoShape 12"/>
            <p:cNvCxnSpPr>
              <a:cxnSpLocks noChangeShapeType="1"/>
              <a:stCxn id="7174" idx="6"/>
              <a:endCxn id="7175" idx="2"/>
            </p:cNvCxnSpPr>
            <p:nvPr/>
          </p:nvCxnSpPr>
          <p:spPr bwMode="auto">
            <a:xfrm>
              <a:off x="1878" y="2544"/>
              <a:ext cx="516" cy="0"/>
            </a:xfrm>
            <a:prstGeom prst="straightConnector1">
              <a:avLst/>
            </a:prstGeom>
            <a:noFill/>
            <a:ln w="19050">
              <a:solidFill>
                <a:schemeClr val="tx1"/>
              </a:solidFill>
              <a:round/>
              <a:headEnd type="none" w="sm" len="sm"/>
              <a:tailEnd type="triangle" w="med" len="med"/>
            </a:ln>
          </p:spPr>
        </p:cxnSp>
        <p:cxnSp>
          <p:nvCxnSpPr>
            <p:cNvPr id="7182" name="AutoShape 13"/>
            <p:cNvCxnSpPr>
              <a:cxnSpLocks noChangeShapeType="1"/>
              <a:stCxn id="7174" idx="5"/>
              <a:endCxn id="7176" idx="1"/>
            </p:cNvCxnSpPr>
            <p:nvPr/>
          </p:nvCxnSpPr>
          <p:spPr bwMode="auto">
            <a:xfrm>
              <a:off x="1844" y="2618"/>
              <a:ext cx="584" cy="380"/>
            </a:xfrm>
            <a:prstGeom prst="straightConnector1">
              <a:avLst/>
            </a:prstGeom>
            <a:noFill/>
            <a:ln w="19050">
              <a:solidFill>
                <a:schemeClr val="tx1"/>
              </a:solidFill>
              <a:round/>
              <a:headEnd type="none" w="sm" len="sm"/>
              <a:tailEnd type="triangle" w="med" len="med"/>
            </a:ln>
          </p:spPr>
        </p:cxnSp>
        <p:cxnSp>
          <p:nvCxnSpPr>
            <p:cNvPr id="7183" name="AutoShape 14"/>
            <p:cNvCxnSpPr>
              <a:cxnSpLocks noChangeShapeType="1"/>
              <a:stCxn id="7175" idx="5"/>
              <a:endCxn id="7177" idx="1"/>
            </p:cNvCxnSpPr>
            <p:nvPr/>
          </p:nvCxnSpPr>
          <p:spPr bwMode="auto">
            <a:xfrm>
              <a:off x="2564" y="2618"/>
              <a:ext cx="536" cy="380"/>
            </a:xfrm>
            <a:prstGeom prst="straightConnector1">
              <a:avLst/>
            </a:prstGeom>
            <a:noFill/>
            <a:ln w="19050">
              <a:solidFill>
                <a:schemeClr val="tx1"/>
              </a:solidFill>
              <a:round/>
              <a:headEnd type="none" w="sm" len="sm"/>
              <a:tailEnd type="triangle" w="med" len="med"/>
            </a:ln>
          </p:spPr>
        </p:cxnSp>
        <p:cxnSp>
          <p:nvCxnSpPr>
            <p:cNvPr id="7184" name="AutoShape 15"/>
            <p:cNvCxnSpPr>
              <a:cxnSpLocks noChangeShapeType="1"/>
              <a:stCxn id="7180" idx="6"/>
              <a:endCxn id="7176" idx="2"/>
            </p:cNvCxnSpPr>
            <p:nvPr/>
          </p:nvCxnSpPr>
          <p:spPr bwMode="auto">
            <a:xfrm>
              <a:off x="1878" y="3072"/>
              <a:ext cx="516" cy="0"/>
            </a:xfrm>
            <a:prstGeom prst="straightConnector1">
              <a:avLst/>
            </a:prstGeom>
            <a:noFill/>
            <a:ln w="19050">
              <a:solidFill>
                <a:schemeClr val="tx1"/>
              </a:solidFill>
              <a:round/>
              <a:headEnd type="none" w="sm" len="sm"/>
              <a:tailEnd type="triangle" w="med" len="med"/>
            </a:ln>
          </p:spPr>
        </p:cxnSp>
        <p:cxnSp>
          <p:nvCxnSpPr>
            <p:cNvPr id="7185" name="AutoShape 16"/>
            <p:cNvCxnSpPr>
              <a:cxnSpLocks noChangeShapeType="1"/>
              <a:stCxn id="7176" idx="4"/>
              <a:endCxn id="7179" idx="0"/>
            </p:cNvCxnSpPr>
            <p:nvPr/>
          </p:nvCxnSpPr>
          <p:spPr bwMode="auto">
            <a:xfrm>
              <a:off x="2496" y="3174"/>
              <a:ext cx="0" cy="372"/>
            </a:xfrm>
            <a:prstGeom prst="straightConnector1">
              <a:avLst/>
            </a:prstGeom>
            <a:noFill/>
            <a:ln w="19050">
              <a:solidFill>
                <a:schemeClr val="tx1"/>
              </a:solidFill>
              <a:round/>
              <a:headEnd type="none" w="sm" len="sm"/>
              <a:tailEnd type="triangle" w="med" len="med"/>
            </a:ln>
          </p:spPr>
        </p:cxnSp>
        <p:cxnSp>
          <p:nvCxnSpPr>
            <p:cNvPr id="7186" name="AutoShape 17"/>
            <p:cNvCxnSpPr>
              <a:cxnSpLocks noChangeShapeType="1"/>
              <a:stCxn id="7179" idx="2"/>
              <a:endCxn id="7180" idx="4"/>
            </p:cNvCxnSpPr>
            <p:nvPr/>
          </p:nvCxnSpPr>
          <p:spPr bwMode="auto">
            <a:xfrm flipH="1" flipV="1">
              <a:off x="1776" y="3174"/>
              <a:ext cx="618" cy="474"/>
            </a:xfrm>
            <a:prstGeom prst="straightConnector1">
              <a:avLst/>
            </a:prstGeom>
            <a:noFill/>
            <a:ln w="19050">
              <a:solidFill>
                <a:schemeClr val="tx1"/>
              </a:solidFill>
              <a:round/>
              <a:headEnd type="none" w="sm" len="sm"/>
              <a:tailEnd type="triangle" w="med" len="med"/>
            </a:ln>
          </p:spPr>
        </p:cxnSp>
        <p:sp>
          <p:nvSpPr>
            <p:cNvPr id="7187" name="Text Box 18"/>
            <p:cNvSpPr txBox="1">
              <a:spLocks noChangeArrowheads="1"/>
            </p:cNvSpPr>
            <p:nvPr/>
          </p:nvSpPr>
          <p:spPr bwMode="auto">
            <a:xfrm>
              <a:off x="2016" y="2400"/>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e1</a:t>
              </a:r>
            </a:p>
          </p:txBody>
        </p:sp>
        <p:sp>
          <p:nvSpPr>
            <p:cNvPr id="7188" name="Text Box 19"/>
            <p:cNvSpPr txBox="1">
              <a:spLocks noChangeArrowheads="1"/>
            </p:cNvSpPr>
            <p:nvPr/>
          </p:nvSpPr>
          <p:spPr bwMode="auto">
            <a:xfrm>
              <a:off x="2112" y="268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e2</a:t>
              </a:r>
            </a:p>
          </p:txBody>
        </p:sp>
        <p:sp>
          <p:nvSpPr>
            <p:cNvPr id="7189" name="Text Box 20"/>
            <p:cNvSpPr txBox="1">
              <a:spLocks noChangeArrowheads="1"/>
            </p:cNvSpPr>
            <p:nvPr/>
          </p:nvSpPr>
          <p:spPr bwMode="auto">
            <a:xfrm>
              <a:off x="1968" y="292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e3</a:t>
              </a:r>
            </a:p>
          </p:txBody>
        </p:sp>
        <p:sp>
          <p:nvSpPr>
            <p:cNvPr id="7190" name="Text Box 21"/>
            <p:cNvSpPr txBox="1">
              <a:spLocks noChangeArrowheads="1"/>
            </p:cNvSpPr>
            <p:nvPr/>
          </p:nvSpPr>
          <p:spPr bwMode="auto">
            <a:xfrm>
              <a:off x="2736" y="2640"/>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e4</a:t>
              </a:r>
            </a:p>
          </p:txBody>
        </p:sp>
        <p:sp>
          <p:nvSpPr>
            <p:cNvPr id="7191" name="Text Box 22"/>
            <p:cNvSpPr txBox="1">
              <a:spLocks noChangeArrowheads="1"/>
            </p:cNvSpPr>
            <p:nvPr/>
          </p:nvSpPr>
          <p:spPr bwMode="auto">
            <a:xfrm>
              <a:off x="2448" y="3216"/>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e5</a:t>
              </a:r>
            </a:p>
          </p:txBody>
        </p:sp>
        <p:sp>
          <p:nvSpPr>
            <p:cNvPr id="7192" name="Text Box 23"/>
            <p:cNvSpPr txBox="1">
              <a:spLocks noChangeArrowheads="1"/>
            </p:cNvSpPr>
            <p:nvPr/>
          </p:nvSpPr>
          <p:spPr bwMode="auto">
            <a:xfrm>
              <a:off x="1920" y="340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e6</a:t>
              </a:r>
            </a:p>
          </p:txBody>
        </p:sp>
      </p:grpSp>
      <p:sp>
        <p:nvSpPr>
          <p:cNvPr id="7173" name="Text Box 24"/>
          <p:cNvSpPr txBox="1">
            <a:spLocks noChangeArrowheads="1"/>
          </p:cNvSpPr>
          <p:nvPr/>
        </p:nvSpPr>
        <p:spPr bwMode="auto">
          <a:xfrm>
            <a:off x="4114800" y="4419600"/>
            <a:ext cx="3946525" cy="1558925"/>
          </a:xfrm>
          <a:prstGeom prst="rect">
            <a:avLst/>
          </a:prstGeom>
          <a:noFill/>
          <a:ln w="12700">
            <a:noFill/>
            <a:miter lim="800000"/>
            <a:headEnd type="none" w="sm" len="sm"/>
            <a:tailEnd type="none" w="sm" len="sm"/>
          </a:ln>
        </p:spPr>
        <p:txBody>
          <a:bodyPr wrap="none">
            <a:spAutoFit/>
          </a:bodyPr>
          <a:lstStyle/>
          <a:p>
            <a:r>
              <a:rPr lang="en-US" sz="1600">
                <a:latin typeface="Verdana" pitchFamily="34" charset="0"/>
              </a:rPr>
              <a:t>n1 and n7 are 0-connected.</a:t>
            </a:r>
          </a:p>
          <a:p>
            <a:r>
              <a:rPr lang="en-US" sz="1600">
                <a:latin typeface="Verdana" pitchFamily="34" charset="0"/>
              </a:rPr>
              <a:t>n2 and n6 are 1-connected.</a:t>
            </a:r>
          </a:p>
          <a:p>
            <a:r>
              <a:rPr lang="en-US" sz="1600">
                <a:latin typeface="Verdana" pitchFamily="34" charset="0"/>
              </a:rPr>
              <a:t>n1 and n6 are 2-connected.</a:t>
            </a:r>
          </a:p>
          <a:p>
            <a:r>
              <a:rPr lang="en-US" sz="1600">
                <a:latin typeface="Verdana" pitchFamily="34" charset="0"/>
              </a:rPr>
              <a:t>n3 and n6 are 3-connected.</a:t>
            </a:r>
          </a:p>
          <a:p>
            <a:r>
              <a:rPr lang="en-US" sz="1600">
                <a:latin typeface="Verdana" pitchFamily="34" charset="0"/>
              </a:rPr>
              <a:t>The graph is not connected.</a:t>
            </a:r>
          </a:p>
          <a:p>
            <a:r>
              <a:rPr lang="en-US" sz="1600">
                <a:latin typeface="Verdana" pitchFamily="34" charset="0"/>
              </a:rPr>
              <a:t>The graph is not strongly connected.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Connectedness</a:t>
            </a:r>
          </a:p>
        </p:txBody>
      </p:sp>
      <p:grpSp>
        <p:nvGrpSpPr>
          <p:cNvPr id="8195" name="Group 3"/>
          <p:cNvGrpSpPr>
            <a:grpSpLocks/>
          </p:cNvGrpSpPr>
          <p:nvPr/>
        </p:nvGrpSpPr>
        <p:grpSpPr bwMode="auto">
          <a:xfrm>
            <a:off x="4886325" y="2019300"/>
            <a:ext cx="2717800" cy="2190750"/>
            <a:chOff x="624" y="2496"/>
            <a:chExt cx="1712" cy="1380"/>
          </a:xfrm>
        </p:grpSpPr>
        <p:sp>
          <p:nvSpPr>
            <p:cNvPr id="8222" name="Oval 4"/>
            <p:cNvSpPr>
              <a:spLocks noChangeArrowheads="1"/>
            </p:cNvSpPr>
            <p:nvPr/>
          </p:nvSpPr>
          <p:spPr bwMode="auto">
            <a:xfrm>
              <a:off x="624" y="2580"/>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n1</a:t>
              </a:r>
            </a:p>
          </p:txBody>
        </p:sp>
        <p:sp>
          <p:nvSpPr>
            <p:cNvPr id="8223" name="Oval 5"/>
            <p:cNvSpPr>
              <a:spLocks noChangeArrowheads="1"/>
            </p:cNvSpPr>
            <p:nvPr/>
          </p:nvSpPr>
          <p:spPr bwMode="auto">
            <a:xfrm>
              <a:off x="1344" y="2580"/>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n2</a:t>
              </a:r>
            </a:p>
          </p:txBody>
        </p:sp>
        <p:sp>
          <p:nvSpPr>
            <p:cNvPr id="8224" name="Oval 6"/>
            <p:cNvSpPr>
              <a:spLocks noChangeArrowheads="1"/>
            </p:cNvSpPr>
            <p:nvPr/>
          </p:nvSpPr>
          <p:spPr bwMode="auto">
            <a:xfrm>
              <a:off x="1344" y="3108"/>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n4</a:t>
              </a:r>
            </a:p>
          </p:txBody>
        </p:sp>
        <p:sp>
          <p:nvSpPr>
            <p:cNvPr id="8225" name="Oval 7"/>
            <p:cNvSpPr>
              <a:spLocks noChangeArrowheads="1"/>
            </p:cNvSpPr>
            <p:nvPr/>
          </p:nvSpPr>
          <p:spPr bwMode="auto">
            <a:xfrm>
              <a:off x="2016" y="3108"/>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n5</a:t>
              </a:r>
            </a:p>
          </p:txBody>
        </p:sp>
        <p:sp>
          <p:nvSpPr>
            <p:cNvPr id="8226" name="Oval 8"/>
            <p:cNvSpPr>
              <a:spLocks noChangeArrowheads="1"/>
            </p:cNvSpPr>
            <p:nvPr/>
          </p:nvSpPr>
          <p:spPr bwMode="auto">
            <a:xfrm>
              <a:off x="2016" y="3684"/>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n7</a:t>
              </a:r>
            </a:p>
          </p:txBody>
        </p:sp>
        <p:sp>
          <p:nvSpPr>
            <p:cNvPr id="8227" name="Oval 9"/>
            <p:cNvSpPr>
              <a:spLocks noChangeArrowheads="1"/>
            </p:cNvSpPr>
            <p:nvPr/>
          </p:nvSpPr>
          <p:spPr bwMode="auto">
            <a:xfrm>
              <a:off x="1344" y="3684"/>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n6</a:t>
              </a:r>
            </a:p>
          </p:txBody>
        </p:sp>
        <p:sp>
          <p:nvSpPr>
            <p:cNvPr id="8228" name="Oval 10"/>
            <p:cNvSpPr>
              <a:spLocks noChangeArrowheads="1"/>
            </p:cNvSpPr>
            <p:nvPr/>
          </p:nvSpPr>
          <p:spPr bwMode="auto">
            <a:xfrm>
              <a:off x="624" y="3108"/>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n3</a:t>
              </a:r>
            </a:p>
          </p:txBody>
        </p:sp>
        <p:cxnSp>
          <p:nvCxnSpPr>
            <p:cNvPr id="8229" name="AutoShape 11"/>
            <p:cNvCxnSpPr>
              <a:cxnSpLocks noChangeShapeType="1"/>
              <a:stCxn id="8222" idx="6"/>
              <a:endCxn id="8223" idx="2"/>
            </p:cNvCxnSpPr>
            <p:nvPr/>
          </p:nvCxnSpPr>
          <p:spPr bwMode="auto">
            <a:xfrm>
              <a:off x="822" y="2676"/>
              <a:ext cx="516" cy="0"/>
            </a:xfrm>
            <a:prstGeom prst="straightConnector1">
              <a:avLst/>
            </a:prstGeom>
            <a:noFill/>
            <a:ln w="19050">
              <a:solidFill>
                <a:schemeClr val="tx1"/>
              </a:solidFill>
              <a:round/>
              <a:headEnd type="none" w="sm" len="sm"/>
              <a:tailEnd type="triangle" w="med" len="med"/>
            </a:ln>
          </p:spPr>
        </p:cxnSp>
        <p:cxnSp>
          <p:nvCxnSpPr>
            <p:cNvPr id="8230" name="AutoShape 12"/>
            <p:cNvCxnSpPr>
              <a:cxnSpLocks noChangeShapeType="1"/>
              <a:stCxn id="8223" idx="5"/>
              <a:endCxn id="8225" idx="1"/>
            </p:cNvCxnSpPr>
            <p:nvPr/>
          </p:nvCxnSpPr>
          <p:spPr bwMode="auto">
            <a:xfrm>
              <a:off x="1508" y="2750"/>
              <a:ext cx="536" cy="380"/>
            </a:xfrm>
            <a:prstGeom prst="straightConnector1">
              <a:avLst/>
            </a:prstGeom>
            <a:noFill/>
            <a:ln w="19050">
              <a:solidFill>
                <a:schemeClr val="tx1"/>
              </a:solidFill>
              <a:round/>
              <a:headEnd type="none" w="sm" len="sm"/>
              <a:tailEnd type="triangle" w="med" len="med"/>
            </a:ln>
          </p:spPr>
        </p:cxnSp>
        <p:cxnSp>
          <p:nvCxnSpPr>
            <p:cNvPr id="8231" name="AutoShape 13"/>
            <p:cNvCxnSpPr>
              <a:cxnSpLocks noChangeShapeType="1"/>
              <a:stCxn id="8228" idx="6"/>
              <a:endCxn id="8224" idx="2"/>
            </p:cNvCxnSpPr>
            <p:nvPr/>
          </p:nvCxnSpPr>
          <p:spPr bwMode="auto">
            <a:xfrm>
              <a:off x="822" y="3204"/>
              <a:ext cx="516" cy="0"/>
            </a:xfrm>
            <a:prstGeom prst="straightConnector1">
              <a:avLst/>
            </a:prstGeom>
            <a:noFill/>
            <a:ln w="19050">
              <a:solidFill>
                <a:schemeClr val="tx1"/>
              </a:solidFill>
              <a:round/>
              <a:headEnd type="none" w="sm" len="sm"/>
              <a:tailEnd type="triangle" w="med" len="med"/>
            </a:ln>
          </p:spPr>
        </p:cxnSp>
        <p:cxnSp>
          <p:nvCxnSpPr>
            <p:cNvPr id="8232" name="AutoShape 14"/>
            <p:cNvCxnSpPr>
              <a:cxnSpLocks noChangeShapeType="1"/>
              <a:stCxn id="8224" idx="4"/>
              <a:endCxn id="8227" idx="0"/>
            </p:cNvCxnSpPr>
            <p:nvPr/>
          </p:nvCxnSpPr>
          <p:spPr bwMode="auto">
            <a:xfrm>
              <a:off x="1440" y="3306"/>
              <a:ext cx="0" cy="372"/>
            </a:xfrm>
            <a:prstGeom prst="straightConnector1">
              <a:avLst/>
            </a:prstGeom>
            <a:noFill/>
            <a:ln w="19050">
              <a:solidFill>
                <a:schemeClr val="tx1"/>
              </a:solidFill>
              <a:round/>
              <a:headEnd type="none" w="sm" len="sm"/>
              <a:tailEnd type="triangle" w="med" len="med"/>
            </a:ln>
          </p:spPr>
        </p:cxnSp>
        <p:cxnSp>
          <p:nvCxnSpPr>
            <p:cNvPr id="8233" name="AutoShape 15"/>
            <p:cNvCxnSpPr>
              <a:cxnSpLocks noChangeShapeType="1"/>
              <a:stCxn id="8227" idx="2"/>
              <a:endCxn id="8228" idx="4"/>
            </p:cNvCxnSpPr>
            <p:nvPr/>
          </p:nvCxnSpPr>
          <p:spPr bwMode="auto">
            <a:xfrm flipH="1" flipV="1">
              <a:off x="720" y="3306"/>
              <a:ext cx="618" cy="474"/>
            </a:xfrm>
            <a:prstGeom prst="straightConnector1">
              <a:avLst/>
            </a:prstGeom>
            <a:noFill/>
            <a:ln w="19050">
              <a:solidFill>
                <a:schemeClr val="tx1"/>
              </a:solidFill>
              <a:round/>
              <a:headEnd type="triangle" w="med" len="med"/>
              <a:tailEnd/>
            </a:ln>
          </p:spPr>
        </p:cxnSp>
        <p:sp>
          <p:nvSpPr>
            <p:cNvPr id="8234" name="Text Box 16"/>
            <p:cNvSpPr txBox="1">
              <a:spLocks noChangeArrowheads="1"/>
            </p:cNvSpPr>
            <p:nvPr/>
          </p:nvSpPr>
          <p:spPr bwMode="auto">
            <a:xfrm>
              <a:off x="960" y="2532"/>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e1</a:t>
              </a:r>
            </a:p>
          </p:txBody>
        </p:sp>
        <p:sp>
          <p:nvSpPr>
            <p:cNvPr id="8235" name="Text Box 17"/>
            <p:cNvSpPr txBox="1">
              <a:spLocks noChangeArrowheads="1"/>
            </p:cNvSpPr>
            <p:nvPr/>
          </p:nvSpPr>
          <p:spPr bwMode="auto">
            <a:xfrm>
              <a:off x="912" y="3060"/>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e3</a:t>
              </a:r>
            </a:p>
          </p:txBody>
        </p:sp>
        <p:sp>
          <p:nvSpPr>
            <p:cNvPr id="8236" name="Text Box 18"/>
            <p:cNvSpPr txBox="1">
              <a:spLocks noChangeArrowheads="1"/>
            </p:cNvSpPr>
            <p:nvPr/>
          </p:nvSpPr>
          <p:spPr bwMode="auto">
            <a:xfrm>
              <a:off x="1680" y="2772"/>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e4</a:t>
              </a:r>
            </a:p>
          </p:txBody>
        </p:sp>
        <p:sp>
          <p:nvSpPr>
            <p:cNvPr id="8237" name="Text Box 19"/>
            <p:cNvSpPr txBox="1">
              <a:spLocks noChangeArrowheads="1"/>
            </p:cNvSpPr>
            <p:nvPr/>
          </p:nvSpPr>
          <p:spPr bwMode="auto">
            <a:xfrm>
              <a:off x="1392" y="334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e5</a:t>
              </a:r>
            </a:p>
          </p:txBody>
        </p:sp>
        <p:sp>
          <p:nvSpPr>
            <p:cNvPr id="8238" name="Text Box 20"/>
            <p:cNvSpPr txBox="1">
              <a:spLocks noChangeArrowheads="1"/>
            </p:cNvSpPr>
            <p:nvPr/>
          </p:nvSpPr>
          <p:spPr bwMode="auto">
            <a:xfrm>
              <a:off x="864" y="3540"/>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e6</a:t>
              </a:r>
            </a:p>
          </p:txBody>
        </p:sp>
        <p:cxnSp>
          <p:nvCxnSpPr>
            <p:cNvPr id="8239" name="AutoShape 21"/>
            <p:cNvCxnSpPr>
              <a:cxnSpLocks noChangeShapeType="1"/>
              <a:stCxn id="8222" idx="4"/>
              <a:endCxn id="8228" idx="0"/>
            </p:cNvCxnSpPr>
            <p:nvPr/>
          </p:nvCxnSpPr>
          <p:spPr bwMode="auto">
            <a:xfrm>
              <a:off x="720" y="2778"/>
              <a:ext cx="0" cy="324"/>
            </a:xfrm>
            <a:prstGeom prst="straightConnector1">
              <a:avLst/>
            </a:prstGeom>
            <a:noFill/>
            <a:ln w="19050">
              <a:solidFill>
                <a:schemeClr val="tx1"/>
              </a:solidFill>
              <a:round/>
              <a:headEnd type="none" w="sm" len="sm"/>
              <a:tailEnd type="triangle" w="med" len="med"/>
            </a:ln>
          </p:spPr>
        </p:cxnSp>
        <p:sp>
          <p:nvSpPr>
            <p:cNvPr id="8240" name="Text Box 22"/>
            <p:cNvSpPr txBox="1">
              <a:spLocks noChangeArrowheads="1"/>
            </p:cNvSpPr>
            <p:nvPr/>
          </p:nvSpPr>
          <p:spPr bwMode="auto">
            <a:xfrm>
              <a:off x="696" y="2796"/>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e2</a:t>
              </a:r>
            </a:p>
          </p:txBody>
        </p:sp>
        <p:cxnSp>
          <p:nvCxnSpPr>
            <p:cNvPr id="8241" name="AutoShape 23"/>
            <p:cNvCxnSpPr>
              <a:cxnSpLocks noChangeShapeType="1"/>
              <a:stCxn id="8227" idx="6"/>
              <a:endCxn id="8226" idx="2"/>
            </p:cNvCxnSpPr>
            <p:nvPr/>
          </p:nvCxnSpPr>
          <p:spPr bwMode="auto">
            <a:xfrm>
              <a:off x="1542" y="3780"/>
              <a:ext cx="468" cy="0"/>
            </a:xfrm>
            <a:prstGeom prst="straightConnector1">
              <a:avLst/>
            </a:prstGeom>
            <a:noFill/>
            <a:ln w="19050">
              <a:solidFill>
                <a:schemeClr val="tx1"/>
              </a:solidFill>
              <a:round/>
              <a:headEnd type="none" w="sm" len="sm"/>
              <a:tailEnd type="triangle" w="med" len="med"/>
            </a:ln>
          </p:spPr>
        </p:cxnSp>
        <p:cxnSp>
          <p:nvCxnSpPr>
            <p:cNvPr id="8242" name="AutoShape 24"/>
            <p:cNvCxnSpPr>
              <a:cxnSpLocks noChangeShapeType="1"/>
              <a:stCxn id="8226" idx="0"/>
              <a:endCxn id="8225" idx="4"/>
            </p:cNvCxnSpPr>
            <p:nvPr/>
          </p:nvCxnSpPr>
          <p:spPr bwMode="auto">
            <a:xfrm flipV="1">
              <a:off x="2112" y="3306"/>
              <a:ext cx="0" cy="372"/>
            </a:xfrm>
            <a:prstGeom prst="straightConnector1">
              <a:avLst/>
            </a:prstGeom>
            <a:noFill/>
            <a:ln w="19050">
              <a:solidFill>
                <a:schemeClr val="tx1"/>
              </a:solidFill>
              <a:round/>
              <a:headEnd type="none" w="sm" len="sm"/>
              <a:tailEnd type="triangle" w="med" len="med"/>
            </a:ln>
          </p:spPr>
        </p:cxnSp>
        <p:cxnSp>
          <p:nvCxnSpPr>
            <p:cNvPr id="8243" name="AutoShape 25"/>
            <p:cNvCxnSpPr>
              <a:cxnSpLocks noChangeShapeType="1"/>
              <a:stCxn id="8225" idx="0"/>
              <a:endCxn id="8222" idx="0"/>
            </p:cNvCxnSpPr>
            <p:nvPr/>
          </p:nvCxnSpPr>
          <p:spPr bwMode="auto">
            <a:xfrm rot="5400000" flipH="1">
              <a:off x="1152" y="2142"/>
              <a:ext cx="528" cy="1392"/>
            </a:xfrm>
            <a:prstGeom prst="curvedConnector3">
              <a:avLst>
                <a:gd name="adj1" fmla="val 126134"/>
              </a:avLst>
            </a:prstGeom>
            <a:noFill/>
            <a:ln w="19050">
              <a:solidFill>
                <a:schemeClr val="tx1"/>
              </a:solidFill>
              <a:round/>
              <a:headEnd type="none" w="sm" len="sm"/>
              <a:tailEnd type="triangle" w="med" len="med"/>
            </a:ln>
          </p:spPr>
        </p:cxnSp>
        <p:sp>
          <p:nvSpPr>
            <p:cNvPr id="8244" name="Text Box 26"/>
            <p:cNvSpPr txBox="1">
              <a:spLocks noChangeArrowheads="1"/>
            </p:cNvSpPr>
            <p:nvPr/>
          </p:nvSpPr>
          <p:spPr bwMode="auto">
            <a:xfrm>
              <a:off x="1644" y="3630"/>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e7</a:t>
              </a:r>
            </a:p>
          </p:txBody>
        </p:sp>
        <p:sp>
          <p:nvSpPr>
            <p:cNvPr id="8245" name="Text Box 27"/>
            <p:cNvSpPr txBox="1">
              <a:spLocks noChangeArrowheads="1"/>
            </p:cNvSpPr>
            <p:nvPr/>
          </p:nvSpPr>
          <p:spPr bwMode="auto">
            <a:xfrm>
              <a:off x="2088" y="3444"/>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e8</a:t>
              </a:r>
            </a:p>
          </p:txBody>
        </p:sp>
        <p:sp>
          <p:nvSpPr>
            <p:cNvPr id="8246" name="Text Box 28"/>
            <p:cNvSpPr txBox="1">
              <a:spLocks noChangeArrowheads="1"/>
            </p:cNvSpPr>
            <p:nvPr/>
          </p:nvSpPr>
          <p:spPr bwMode="auto">
            <a:xfrm>
              <a:off x="1800" y="2496"/>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e9</a:t>
              </a:r>
            </a:p>
          </p:txBody>
        </p:sp>
      </p:grpSp>
      <p:grpSp>
        <p:nvGrpSpPr>
          <p:cNvPr id="8196" name="Group 55"/>
          <p:cNvGrpSpPr>
            <a:grpSpLocks/>
          </p:cNvGrpSpPr>
          <p:nvPr/>
        </p:nvGrpSpPr>
        <p:grpSpPr bwMode="auto">
          <a:xfrm>
            <a:off x="1047750" y="2076450"/>
            <a:ext cx="2717800" cy="2133600"/>
            <a:chOff x="660" y="1800"/>
            <a:chExt cx="1712" cy="1344"/>
          </a:xfrm>
        </p:grpSpPr>
        <p:sp>
          <p:nvSpPr>
            <p:cNvPr id="8199" name="Oval 30"/>
            <p:cNvSpPr>
              <a:spLocks noChangeArrowheads="1"/>
            </p:cNvSpPr>
            <p:nvPr/>
          </p:nvSpPr>
          <p:spPr bwMode="auto">
            <a:xfrm>
              <a:off x="660" y="1848"/>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n1</a:t>
              </a:r>
            </a:p>
          </p:txBody>
        </p:sp>
        <p:sp>
          <p:nvSpPr>
            <p:cNvPr id="8200" name="Oval 31"/>
            <p:cNvSpPr>
              <a:spLocks noChangeArrowheads="1"/>
            </p:cNvSpPr>
            <p:nvPr/>
          </p:nvSpPr>
          <p:spPr bwMode="auto">
            <a:xfrm>
              <a:off x="1380" y="1848"/>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n2</a:t>
              </a:r>
            </a:p>
          </p:txBody>
        </p:sp>
        <p:sp>
          <p:nvSpPr>
            <p:cNvPr id="8201" name="Oval 32"/>
            <p:cNvSpPr>
              <a:spLocks noChangeArrowheads="1"/>
            </p:cNvSpPr>
            <p:nvPr/>
          </p:nvSpPr>
          <p:spPr bwMode="auto">
            <a:xfrm>
              <a:off x="1380" y="2376"/>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n4</a:t>
              </a:r>
            </a:p>
          </p:txBody>
        </p:sp>
        <p:sp>
          <p:nvSpPr>
            <p:cNvPr id="8202" name="Oval 33"/>
            <p:cNvSpPr>
              <a:spLocks noChangeArrowheads="1"/>
            </p:cNvSpPr>
            <p:nvPr/>
          </p:nvSpPr>
          <p:spPr bwMode="auto">
            <a:xfrm>
              <a:off x="2052" y="2376"/>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n5</a:t>
              </a:r>
            </a:p>
          </p:txBody>
        </p:sp>
        <p:sp>
          <p:nvSpPr>
            <p:cNvPr id="8203" name="Oval 34"/>
            <p:cNvSpPr>
              <a:spLocks noChangeArrowheads="1"/>
            </p:cNvSpPr>
            <p:nvPr/>
          </p:nvSpPr>
          <p:spPr bwMode="auto">
            <a:xfrm>
              <a:off x="2052" y="295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n7</a:t>
              </a:r>
            </a:p>
          </p:txBody>
        </p:sp>
        <p:sp>
          <p:nvSpPr>
            <p:cNvPr id="8204" name="Oval 35"/>
            <p:cNvSpPr>
              <a:spLocks noChangeArrowheads="1"/>
            </p:cNvSpPr>
            <p:nvPr/>
          </p:nvSpPr>
          <p:spPr bwMode="auto">
            <a:xfrm>
              <a:off x="1380" y="295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n6</a:t>
              </a:r>
            </a:p>
          </p:txBody>
        </p:sp>
        <p:sp>
          <p:nvSpPr>
            <p:cNvPr id="8205" name="Oval 36"/>
            <p:cNvSpPr>
              <a:spLocks noChangeArrowheads="1"/>
            </p:cNvSpPr>
            <p:nvPr/>
          </p:nvSpPr>
          <p:spPr bwMode="auto">
            <a:xfrm>
              <a:off x="660" y="2376"/>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n3</a:t>
              </a:r>
            </a:p>
          </p:txBody>
        </p:sp>
        <p:cxnSp>
          <p:nvCxnSpPr>
            <p:cNvPr id="8206" name="AutoShape 37"/>
            <p:cNvCxnSpPr>
              <a:cxnSpLocks noChangeShapeType="1"/>
              <a:stCxn id="8199" idx="6"/>
              <a:endCxn id="8200" idx="2"/>
            </p:cNvCxnSpPr>
            <p:nvPr/>
          </p:nvCxnSpPr>
          <p:spPr bwMode="auto">
            <a:xfrm>
              <a:off x="858" y="1944"/>
              <a:ext cx="516" cy="0"/>
            </a:xfrm>
            <a:prstGeom prst="straightConnector1">
              <a:avLst/>
            </a:prstGeom>
            <a:noFill/>
            <a:ln w="19050">
              <a:solidFill>
                <a:schemeClr val="tx1"/>
              </a:solidFill>
              <a:round/>
              <a:headEnd type="none" w="sm" len="sm"/>
              <a:tailEnd type="triangle" w="med" len="med"/>
            </a:ln>
          </p:spPr>
        </p:cxnSp>
        <p:cxnSp>
          <p:nvCxnSpPr>
            <p:cNvPr id="8207" name="AutoShape 38"/>
            <p:cNvCxnSpPr>
              <a:cxnSpLocks noChangeShapeType="1"/>
              <a:stCxn id="8200" idx="5"/>
              <a:endCxn id="8202" idx="1"/>
            </p:cNvCxnSpPr>
            <p:nvPr/>
          </p:nvCxnSpPr>
          <p:spPr bwMode="auto">
            <a:xfrm>
              <a:off x="1544" y="2018"/>
              <a:ext cx="536" cy="380"/>
            </a:xfrm>
            <a:prstGeom prst="straightConnector1">
              <a:avLst/>
            </a:prstGeom>
            <a:noFill/>
            <a:ln w="19050">
              <a:solidFill>
                <a:schemeClr val="tx1"/>
              </a:solidFill>
              <a:round/>
              <a:headEnd type="none" w="sm" len="sm"/>
              <a:tailEnd type="triangle" w="med" len="med"/>
            </a:ln>
          </p:spPr>
        </p:cxnSp>
        <p:cxnSp>
          <p:nvCxnSpPr>
            <p:cNvPr id="8208" name="AutoShape 39"/>
            <p:cNvCxnSpPr>
              <a:cxnSpLocks noChangeShapeType="1"/>
              <a:stCxn id="8205" idx="6"/>
              <a:endCxn id="8201" idx="2"/>
            </p:cNvCxnSpPr>
            <p:nvPr/>
          </p:nvCxnSpPr>
          <p:spPr bwMode="auto">
            <a:xfrm>
              <a:off x="858" y="2472"/>
              <a:ext cx="516" cy="0"/>
            </a:xfrm>
            <a:prstGeom prst="straightConnector1">
              <a:avLst/>
            </a:prstGeom>
            <a:noFill/>
            <a:ln w="19050">
              <a:solidFill>
                <a:schemeClr val="tx1"/>
              </a:solidFill>
              <a:round/>
              <a:headEnd type="none" w="sm" len="sm"/>
              <a:tailEnd type="triangle" w="med" len="med"/>
            </a:ln>
          </p:spPr>
        </p:cxnSp>
        <p:cxnSp>
          <p:nvCxnSpPr>
            <p:cNvPr id="8209" name="AutoShape 40"/>
            <p:cNvCxnSpPr>
              <a:cxnSpLocks noChangeShapeType="1"/>
              <a:stCxn id="8201" idx="4"/>
              <a:endCxn id="8204" idx="0"/>
            </p:cNvCxnSpPr>
            <p:nvPr/>
          </p:nvCxnSpPr>
          <p:spPr bwMode="auto">
            <a:xfrm>
              <a:off x="1476" y="2574"/>
              <a:ext cx="0" cy="372"/>
            </a:xfrm>
            <a:prstGeom prst="straightConnector1">
              <a:avLst/>
            </a:prstGeom>
            <a:noFill/>
            <a:ln w="19050">
              <a:solidFill>
                <a:schemeClr val="tx1"/>
              </a:solidFill>
              <a:round/>
              <a:headEnd type="none" w="sm" len="sm"/>
              <a:tailEnd type="triangle" w="med" len="med"/>
            </a:ln>
          </p:spPr>
        </p:cxnSp>
        <p:cxnSp>
          <p:nvCxnSpPr>
            <p:cNvPr id="8210" name="AutoShape 41"/>
            <p:cNvCxnSpPr>
              <a:cxnSpLocks noChangeShapeType="1"/>
              <a:stCxn id="8204" idx="2"/>
              <a:endCxn id="8205" idx="4"/>
            </p:cNvCxnSpPr>
            <p:nvPr/>
          </p:nvCxnSpPr>
          <p:spPr bwMode="auto">
            <a:xfrm flipH="1" flipV="1">
              <a:off x="756" y="2574"/>
              <a:ext cx="618" cy="474"/>
            </a:xfrm>
            <a:prstGeom prst="straightConnector1">
              <a:avLst/>
            </a:prstGeom>
            <a:noFill/>
            <a:ln w="19050">
              <a:solidFill>
                <a:schemeClr val="tx1"/>
              </a:solidFill>
              <a:round/>
              <a:headEnd type="triangle" w="med" len="med"/>
              <a:tailEnd/>
            </a:ln>
          </p:spPr>
        </p:cxnSp>
        <p:sp>
          <p:nvSpPr>
            <p:cNvPr id="8211" name="Text Box 42"/>
            <p:cNvSpPr txBox="1">
              <a:spLocks noChangeArrowheads="1"/>
            </p:cNvSpPr>
            <p:nvPr/>
          </p:nvSpPr>
          <p:spPr bwMode="auto">
            <a:xfrm>
              <a:off x="996" y="1800"/>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e1</a:t>
              </a:r>
            </a:p>
          </p:txBody>
        </p:sp>
        <p:sp>
          <p:nvSpPr>
            <p:cNvPr id="8212" name="Text Box 43"/>
            <p:cNvSpPr txBox="1">
              <a:spLocks noChangeArrowheads="1"/>
            </p:cNvSpPr>
            <p:nvPr/>
          </p:nvSpPr>
          <p:spPr bwMode="auto">
            <a:xfrm>
              <a:off x="948" y="232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e3</a:t>
              </a:r>
            </a:p>
          </p:txBody>
        </p:sp>
        <p:sp>
          <p:nvSpPr>
            <p:cNvPr id="8213" name="Text Box 44"/>
            <p:cNvSpPr txBox="1">
              <a:spLocks noChangeArrowheads="1"/>
            </p:cNvSpPr>
            <p:nvPr/>
          </p:nvSpPr>
          <p:spPr bwMode="auto">
            <a:xfrm>
              <a:off x="1716" y="2040"/>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e4</a:t>
              </a:r>
            </a:p>
          </p:txBody>
        </p:sp>
        <p:sp>
          <p:nvSpPr>
            <p:cNvPr id="8214" name="Text Box 45"/>
            <p:cNvSpPr txBox="1">
              <a:spLocks noChangeArrowheads="1"/>
            </p:cNvSpPr>
            <p:nvPr/>
          </p:nvSpPr>
          <p:spPr bwMode="auto">
            <a:xfrm>
              <a:off x="1428" y="2616"/>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e5</a:t>
              </a:r>
            </a:p>
          </p:txBody>
        </p:sp>
        <p:sp>
          <p:nvSpPr>
            <p:cNvPr id="8215" name="Text Box 46"/>
            <p:cNvSpPr txBox="1">
              <a:spLocks noChangeArrowheads="1"/>
            </p:cNvSpPr>
            <p:nvPr/>
          </p:nvSpPr>
          <p:spPr bwMode="auto">
            <a:xfrm>
              <a:off x="900" y="280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e6</a:t>
              </a:r>
            </a:p>
          </p:txBody>
        </p:sp>
        <p:cxnSp>
          <p:nvCxnSpPr>
            <p:cNvPr id="8216" name="AutoShape 47"/>
            <p:cNvCxnSpPr>
              <a:cxnSpLocks noChangeShapeType="1"/>
              <a:stCxn id="8199" idx="4"/>
              <a:endCxn id="8205" idx="0"/>
            </p:cNvCxnSpPr>
            <p:nvPr/>
          </p:nvCxnSpPr>
          <p:spPr bwMode="auto">
            <a:xfrm>
              <a:off x="756" y="2046"/>
              <a:ext cx="0" cy="324"/>
            </a:xfrm>
            <a:prstGeom prst="straightConnector1">
              <a:avLst/>
            </a:prstGeom>
            <a:noFill/>
            <a:ln w="19050">
              <a:solidFill>
                <a:schemeClr val="tx1"/>
              </a:solidFill>
              <a:round/>
              <a:headEnd type="none" w="sm" len="sm"/>
              <a:tailEnd type="triangle" w="med" len="med"/>
            </a:ln>
          </p:spPr>
        </p:cxnSp>
        <p:sp>
          <p:nvSpPr>
            <p:cNvPr id="8217" name="Text Box 48"/>
            <p:cNvSpPr txBox="1">
              <a:spLocks noChangeArrowheads="1"/>
            </p:cNvSpPr>
            <p:nvPr/>
          </p:nvSpPr>
          <p:spPr bwMode="auto">
            <a:xfrm>
              <a:off x="732" y="2064"/>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e2</a:t>
              </a:r>
            </a:p>
          </p:txBody>
        </p:sp>
        <p:cxnSp>
          <p:nvCxnSpPr>
            <p:cNvPr id="8218" name="AutoShape 49"/>
            <p:cNvCxnSpPr>
              <a:cxnSpLocks noChangeShapeType="1"/>
              <a:stCxn id="8204" idx="6"/>
              <a:endCxn id="8203" idx="2"/>
            </p:cNvCxnSpPr>
            <p:nvPr/>
          </p:nvCxnSpPr>
          <p:spPr bwMode="auto">
            <a:xfrm>
              <a:off x="1578" y="3048"/>
              <a:ext cx="468" cy="0"/>
            </a:xfrm>
            <a:prstGeom prst="straightConnector1">
              <a:avLst/>
            </a:prstGeom>
            <a:noFill/>
            <a:ln w="19050">
              <a:solidFill>
                <a:schemeClr val="tx1"/>
              </a:solidFill>
              <a:round/>
              <a:headEnd type="none" w="sm" len="sm"/>
              <a:tailEnd type="triangle" w="med" len="med"/>
            </a:ln>
          </p:spPr>
        </p:cxnSp>
        <p:cxnSp>
          <p:nvCxnSpPr>
            <p:cNvPr id="8219" name="AutoShape 50"/>
            <p:cNvCxnSpPr>
              <a:cxnSpLocks noChangeShapeType="1"/>
              <a:stCxn id="8203" idx="0"/>
              <a:endCxn id="8202" idx="4"/>
            </p:cNvCxnSpPr>
            <p:nvPr/>
          </p:nvCxnSpPr>
          <p:spPr bwMode="auto">
            <a:xfrm flipV="1">
              <a:off x="2148" y="2574"/>
              <a:ext cx="0" cy="372"/>
            </a:xfrm>
            <a:prstGeom prst="straightConnector1">
              <a:avLst/>
            </a:prstGeom>
            <a:noFill/>
            <a:ln w="19050">
              <a:solidFill>
                <a:schemeClr val="tx1"/>
              </a:solidFill>
              <a:round/>
              <a:headEnd type="none" w="sm" len="sm"/>
              <a:tailEnd type="triangle" w="med" len="med"/>
            </a:ln>
          </p:spPr>
        </p:cxnSp>
        <p:sp>
          <p:nvSpPr>
            <p:cNvPr id="8220" name="Text Box 52"/>
            <p:cNvSpPr txBox="1">
              <a:spLocks noChangeArrowheads="1"/>
            </p:cNvSpPr>
            <p:nvPr/>
          </p:nvSpPr>
          <p:spPr bwMode="auto">
            <a:xfrm>
              <a:off x="1680" y="289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e7</a:t>
              </a:r>
            </a:p>
          </p:txBody>
        </p:sp>
        <p:sp>
          <p:nvSpPr>
            <p:cNvPr id="8221" name="Text Box 53"/>
            <p:cNvSpPr txBox="1">
              <a:spLocks noChangeArrowheads="1"/>
            </p:cNvSpPr>
            <p:nvPr/>
          </p:nvSpPr>
          <p:spPr bwMode="auto">
            <a:xfrm>
              <a:off x="2124" y="2712"/>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e8</a:t>
              </a:r>
            </a:p>
          </p:txBody>
        </p:sp>
      </p:grpSp>
      <p:sp>
        <p:nvSpPr>
          <p:cNvPr id="8197" name="Text Box 56"/>
          <p:cNvSpPr txBox="1">
            <a:spLocks noChangeArrowheads="1"/>
          </p:cNvSpPr>
          <p:nvPr/>
        </p:nvSpPr>
        <p:spPr bwMode="auto">
          <a:xfrm>
            <a:off x="1079500" y="4451350"/>
            <a:ext cx="2449513" cy="641350"/>
          </a:xfrm>
          <a:prstGeom prst="rect">
            <a:avLst/>
          </a:prstGeom>
          <a:noFill/>
          <a:ln w="12700">
            <a:noFill/>
            <a:miter lim="800000"/>
            <a:headEnd type="none" w="sm" len="sm"/>
            <a:tailEnd type="none" w="sm" len="sm"/>
          </a:ln>
        </p:spPr>
        <p:txBody>
          <a:bodyPr wrap="none">
            <a:spAutoFit/>
          </a:bodyPr>
          <a:lstStyle/>
          <a:p>
            <a:r>
              <a:rPr lang="en-US" sz="1800">
                <a:latin typeface="Verdana" pitchFamily="34" charset="0"/>
              </a:rPr>
              <a:t>Connected, but not</a:t>
            </a:r>
            <a:br>
              <a:rPr lang="en-US" sz="1800">
                <a:latin typeface="Verdana" pitchFamily="34" charset="0"/>
              </a:rPr>
            </a:br>
            <a:r>
              <a:rPr lang="en-US" sz="1800">
                <a:latin typeface="Verdana" pitchFamily="34" charset="0"/>
              </a:rPr>
              <a:t>strongly connected.</a:t>
            </a:r>
          </a:p>
        </p:txBody>
      </p:sp>
      <p:sp>
        <p:nvSpPr>
          <p:cNvPr id="8198" name="Text Box 57"/>
          <p:cNvSpPr txBox="1">
            <a:spLocks noChangeArrowheads="1"/>
          </p:cNvSpPr>
          <p:nvPr/>
        </p:nvSpPr>
        <p:spPr bwMode="auto">
          <a:xfrm>
            <a:off x="5032375" y="4489450"/>
            <a:ext cx="2486025" cy="366713"/>
          </a:xfrm>
          <a:prstGeom prst="rect">
            <a:avLst/>
          </a:prstGeom>
          <a:noFill/>
          <a:ln w="12700">
            <a:noFill/>
            <a:miter lim="800000"/>
            <a:headEnd type="none" w="sm" len="sm"/>
            <a:tailEnd type="none" w="sm" len="sm"/>
          </a:ln>
        </p:spPr>
        <p:txBody>
          <a:bodyPr wrap="none">
            <a:spAutoFit/>
          </a:bodyPr>
          <a:lstStyle/>
          <a:p>
            <a:r>
              <a:rPr lang="en-US" sz="1800">
                <a:latin typeface="Verdana" pitchFamily="34" charset="0"/>
              </a:rPr>
              <a:t>Strongly connected.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Strong Components</a:t>
            </a:r>
          </a:p>
        </p:txBody>
      </p:sp>
      <p:sp>
        <p:nvSpPr>
          <p:cNvPr id="9219" name="Rectangle 3"/>
          <p:cNvSpPr>
            <a:spLocks noGrp="1" noChangeArrowheads="1"/>
          </p:cNvSpPr>
          <p:nvPr>
            <p:ph type="body" idx="1"/>
          </p:nvPr>
        </p:nvSpPr>
        <p:spPr/>
        <p:txBody>
          <a:bodyPr/>
          <a:lstStyle/>
          <a:p>
            <a:r>
              <a:rPr lang="en-US" sz="2400" smtClean="0"/>
              <a:t>A strong component of a directed graph is a maximal set of 3-connected nodes; that is, a maximal set of strongly connected nodes.</a:t>
            </a:r>
          </a:p>
        </p:txBody>
      </p:sp>
      <p:grpSp>
        <p:nvGrpSpPr>
          <p:cNvPr id="9220" name="Group 4"/>
          <p:cNvGrpSpPr>
            <a:grpSpLocks/>
          </p:cNvGrpSpPr>
          <p:nvPr/>
        </p:nvGrpSpPr>
        <p:grpSpPr bwMode="auto">
          <a:xfrm>
            <a:off x="990600" y="3429000"/>
            <a:ext cx="2514600" cy="2133600"/>
            <a:chOff x="1680" y="2400"/>
            <a:chExt cx="1584" cy="1344"/>
          </a:xfrm>
        </p:grpSpPr>
        <p:sp>
          <p:nvSpPr>
            <p:cNvPr id="9222" name="Oval 5"/>
            <p:cNvSpPr>
              <a:spLocks noChangeArrowheads="1"/>
            </p:cNvSpPr>
            <p:nvPr/>
          </p:nvSpPr>
          <p:spPr bwMode="auto">
            <a:xfrm>
              <a:off x="1680" y="2448"/>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n1</a:t>
              </a:r>
            </a:p>
          </p:txBody>
        </p:sp>
        <p:sp>
          <p:nvSpPr>
            <p:cNvPr id="9223" name="Oval 6"/>
            <p:cNvSpPr>
              <a:spLocks noChangeArrowheads="1"/>
            </p:cNvSpPr>
            <p:nvPr/>
          </p:nvSpPr>
          <p:spPr bwMode="auto">
            <a:xfrm>
              <a:off x="2400" y="2448"/>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n2</a:t>
              </a:r>
            </a:p>
          </p:txBody>
        </p:sp>
        <p:sp>
          <p:nvSpPr>
            <p:cNvPr id="9224" name="Oval 7"/>
            <p:cNvSpPr>
              <a:spLocks noChangeArrowheads="1"/>
            </p:cNvSpPr>
            <p:nvPr/>
          </p:nvSpPr>
          <p:spPr bwMode="auto">
            <a:xfrm>
              <a:off x="2400" y="2976"/>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n4</a:t>
              </a:r>
            </a:p>
          </p:txBody>
        </p:sp>
        <p:sp>
          <p:nvSpPr>
            <p:cNvPr id="9225" name="Oval 8"/>
            <p:cNvSpPr>
              <a:spLocks noChangeArrowheads="1"/>
            </p:cNvSpPr>
            <p:nvPr/>
          </p:nvSpPr>
          <p:spPr bwMode="auto">
            <a:xfrm>
              <a:off x="3072" y="2976"/>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n5</a:t>
              </a:r>
            </a:p>
          </p:txBody>
        </p:sp>
        <p:sp>
          <p:nvSpPr>
            <p:cNvPr id="9226" name="Oval 9"/>
            <p:cNvSpPr>
              <a:spLocks noChangeArrowheads="1"/>
            </p:cNvSpPr>
            <p:nvPr/>
          </p:nvSpPr>
          <p:spPr bwMode="auto">
            <a:xfrm>
              <a:off x="3072" y="355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n7</a:t>
              </a:r>
            </a:p>
          </p:txBody>
        </p:sp>
        <p:sp>
          <p:nvSpPr>
            <p:cNvPr id="9227" name="Oval 10"/>
            <p:cNvSpPr>
              <a:spLocks noChangeArrowheads="1"/>
            </p:cNvSpPr>
            <p:nvPr/>
          </p:nvSpPr>
          <p:spPr bwMode="auto">
            <a:xfrm>
              <a:off x="2400" y="3552"/>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n6</a:t>
              </a:r>
            </a:p>
          </p:txBody>
        </p:sp>
        <p:sp>
          <p:nvSpPr>
            <p:cNvPr id="9228" name="Oval 11"/>
            <p:cNvSpPr>
              <a:spLocks noChangeArrowheads="1"/>
            </p:cNvSpPr>
            <p:nvPr/>
          </p:nvSpPr>
          <p:spPr bwMode="auto">
            <a:xfrm>
              <a:off x="1680" y="2976"/>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n3</a:t>
              </a:r>
            </a:p>
          </p:txBody>
        </p:sp>
        <p:cxnSp>
          <p:nvCxnSpPr>
            <p:cNvPr id="9229" name="AutoShape 12"/>
            <p:cNvCxnSpPr>
              <a:cxnSpLocks noChangeShapeType="1"/>
              <a:stCxn id="9222" idx="6"/>
              <a:endCxn id="9223" idx="2"/>
            </p:cNvCxnSpPr>
            <p:nvPr/>
          </p:nvCxnSpPr>
          <p:spPr bwMode="auto">
            <a:xfrm>
              <a:off x="1878" y="2544"/>
              <a:ext cx="516" cy="0"/>
            </a:xfrm>
            <a:prstGeom prst="straightConnector1">
              <a:avLst/>
            </a:prstGeom>
            <a:noFill/>
            <a:ln w="19050">
              <a:solidFill>
                <a:schemeClr val="tx1"/>
              </a:solidFill>
              <a:round/>
              <a:headEnd type="none" w="sm" len="sm"/>
              <a:tailEnd type="triangle" w="med" len="med"/>
            </a:ln>
          </p:spPr>
        </p:cxnSp>
        <p:cxnSp>
          <p:nvCxnSpPr>
            <p:cNvPr id="9230" name="AutoShape 13"/>
            <p:cNvCxnSpPr>
              <a:cxnSpLocks noChangeShapeType="1"/>
              <a:stCxn id="9222" idx="5"/>
              <a:endCxn id="9224" idx="1"/>
            </p:cNvCxnSpPr>
            <p:nvPr/>
          </p:nvCxnSpPr>
          <p:spPr bwMode="auto">
            <a:xfrm>
              <a:off x="1844" y="2618"/>
              <a:ext cx="584" cy="380"/>
            </a:xfrm>
            <a:prstGeom prst="straightConnector1">
              <a:avLst/>
            </a:prstGeom>
            <a:noFill/>
            <a:ln w="19050">
              <a:solidFill>
                <a:schemeClr val="tx1"/>
              </a:solidFill>
              <a:round/>
              <a:headEnd type="none" w="sm" len="sm"/>
              <a:tailEnd type="triangle" w="med" len="med"/>
            </a:ln>
          </p:spPr>
        </p:cxnSp>
        <p:cxnSp>
          <p:nvCxnSpPr>
            <p:cNvPr id="9231" name="AutoShape 14"/>
            <p:cNvCxnSpPr>
              <a:cxnSpLocks noChangeShapeType="1"/>
              <a:stCxn id="9223" idx="5"/>
              <a:endCxn id="9225" idx="1"/>
            </p:cNvCxnSpPr>
            <p:nvPr/>
          </p:nvCxnSpPr>
          <p:spPr bwMode="auto">
            <a:xfrm>
              <a:off x="2564" y="2618"/>
              <a:ext cx="536" cy="380"/>
            </a:xfrm>
            <a:prstGeom prst="straightConnector1">
              <a:avLst/>
            </a:prstGeom>
            <a:noFill/>
            <a:ln w="19050">
              <a:solidFill>
                <a:schemeClr val="tx1"/>
              </a:solidFill>
              <a:round/>
              <a:headEnd type="none" w="sm" len="sm"/>
              <a:tailEnd type="triangle" w="med" len="med"/>
            </a:ln>
          </p:spPr>
        </p:cxnSp>
        <p:cxnSp>
          <p:nvCxnSpPr>
            <p:cNvPr id="9232" name="AutoShape 15"/>
            <p:cNvCxnSpPr>
              <a:cxnSpLocks noChangeShapeType="1"/>
              <a:stCxn id="9228" idx="6"/>
              <a:endCxn id="9224" idx="2"/>
            </p:cNvCxnSpPr>
            <p:nvPr/>
          </p:nvCxnSpPr>
          <p:spPr bwMode="auto">
            <a:xfrm>
              <a:off x="1878" y="3072"/>
              <a:ext cx="516" cy="0"/>
            </a:xfrm>
            <a:prstGeom prst="straightConnector1">
              <a:avLst/>
            </a:prstGeom>
            <a:noFill/>
            <a:ln w="19050">
              <a:solidFill>
                <a:schemeClr val="tx1"/>
              </a:solidFill>
              <a:round/>
              <a:headEnd type="none" w="sm" len="sm"/>
              <a:tailEnd type="triangle" w="med" len="med"/>
            </a:ln>
          </p:spPr>
        </p:cxnSp>
        <p:cxnSp>
          <p:nvCxnSpPr>
            <p:cNvPr id="9233" name="AutoShape 16"/>
            <p:cNvCxnSpPr>
              <a:cxnSpLocks noChangeShapeType="1"/>
              <a:stCxn id="9224" idx="4"/>
              <a:endCxn id="9227" idx="0"/>
            </p:cNvCxnSpPr>
            <p:nvPr/>
          </p:nvCxnSpPr>
          <p:spPr bwMode="auto">
            <a:xfrm>
              <a:off x="2496" y="3174"/>
              <a:ext cx="0" cy="372"/>
            </a:xfrm>
            <a:prstGeom prst="straightConnector1">
              <a:avLst/>
            </a:prstGeom>
            <a:noFill/>
            <a:ln w="19050">
              <a:solidFill>
                <a:schemeClr val="tx1"/>
              </a:solidFill>
              <a:round/>
              <a:headEnd type="none" w="sm" len="sm"/>
              <a:tailEnd type="triangle" w="med" len="med"/>
            </a:ln>
          </p:spPr>
        </p:cxnSp>
        <p:cxnSp>
          <p:nvCxnSpPr>
            <p:cNvPr id="9234" name="AutoShape 17"/>
            <p:cNvCxnSpPr>
              <a:cxnSpLocks noChangeShapeType="1"/>
              <a:stCxn id="9227" idx="2"/>
              <a:endCxn id="9228" idx="4"/>
            </p:cNvCxnSpPr>
            <p:nvPr/>
          </p:nvCxnSpPr>
          <p:spPr bwMode="auto">
            <a:xfrm flipH="1" flipV="1">
              <a:off x="1776" y="3174"/>
              <a:ext cx="618" cy="474"/>
            </a:xfrm>
            <a:prstGeom prst="straightConnector1">
              <a:avLst/>
            </a:prstGeom>
            <a:noFill/>
            <a:ln w="19050">
              <a:solidFill>
                <a:schemeClr val="tx1"/>
              </a:solidFill>
              <a:round/>
              <a:headEnd type="none" w="sm" len="sm"/>
              <a:tailEnd type="triangle" w="med" len="med"/>
            </a:ln>
          </p:spPr>
        </p:cxnSp>
        <p:sp>
          <p:nvSpPr>
            <p:cNvPr id="9235" name="Text Box 18"/>
            <p:cNvSpPr txBox="1">
              <a:spLocks noChangeArrowheads="1"/>
            </p:cNvSpPr>
            <p:nvPr/>
          </p:nvSpPr>
          <p:spPr bwMode="auto">
            <a:xfrm>
              <a:off x="2016" y="2400"/>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e1</a:t>
              </a:r>
            </a:p>
          </p:txBody>
        </p:sp>
        <p:sp>
          <p:nvSpPr>
            <p:cNvPr id="9236" name="Text Box 19"/>
            <p:cNvSpPr txBox="1">
              <a:spLocks noChangeArrowheads="1"/>
            </p:cNvSpPr>
            <p:nvPr/>
          </p:nvSpPr>
          <p:spPr bwMode="auto">
            <a:xfrm>
              <a:off x="2112" y="268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e2</a:t>
              </a:r>
            </a:p>
          </p:txBody>
        </p:sp>
        <p:sp>
          <p:nvSpPr>
            <p:cNvPr id="9237" name="Text Box 20"/>
            <p:cNvSpPr txBox="1">
              <a:spLocks noChangeArrowheads="1"/>
            </p:cNvSpPr>
            <p:nvPr/>
          </p:nvSpPr>
          <p:spPr bwMode="auto">
            <a:xfrm>
              <a:off x="1968" y="292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e3</a:t>
              </a:r>
            </a:p>
          </p:txBody>
        </p:sp>
        <p:sp>
          <p:nvSpPr>
            <p:cNvPr id="9238" name="Text Box 21"/>
            <p:cNvSpPr txBox="1">
              <a:spLocks noChangeArrowheads="1"/>
            </p:cNvSpPr>
            <p:nvPr/>
          </p:nvSpPr>
          <p:spPr bwMode="auto">
            <a:xfrm>
              <a:off x="2736" y="2640"/>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e4</a:t>
              </a:r>
            </a:p>
          </p:txBody>
        </p:sp>
        <p:sp>
          <p:nvSpPr>
            <p:cNvPr id="9239" name="Text Box 22"/>
            <p:cNvSpPr txBox="1">
              <a:spLocks noChangeArrowheads="1"/>
            </p:cNvSpPr>
            <p:nvPr/>
          </p:nvSpPr>
          <p:spPr bwMode="auto">
            <a:xfrm>
              <a:off x="2448" y="3216"/>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e5</a:t>
              </a:r>
            </a:p>
          </p:txBody>
        </p:sp>
        <p:sp>
          <p:nvSpPr>
            <p:cNvPr id="9240" name="Text Box 23"/>
            <p:cNvSpPr txBox="1">
              <a:spLocks noChangeArrowheads="1"/>
            </p:cNvSpPr>
            <p:nvPr/>
          </p:nvSpPr>
          <p:spPr bwMode="auto">
            <a:xfrm>
              <a:off x="1920" y="340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e6</a:t>
              </a:r>
            </a:p>
          </p:txBody>
        </p:sp>
      </p:grpSp>
      <p:sp>
        <p:nvSpPr>
          <p:cNvPr id="9221" name="Text Box 24"/>
          <p:cNvSpPr txBox="1">
            <a:spLocks noChangeArrowheads="1"/>
          </p:cNvSpPr>
          <p:nvPr/>
        </p:nvSpPr>
        <p:spPr bwMode="auto">
          <a:xfrm>
            <a:off x="4343400" y="3657600"/>
            <a:ext cx="3938588" cy="581025"/>
          </a:xfrm>
          <a:prstGeom prst="rect">
            <a:avLst/>
          </a:prstGeom>
          <a:noFill/>
          <a:ln w="12700">
            <a:noFill/>
            <a:miter lim="800000"/>
            <a:headEnd type="none" w="sm" len="sm"/>
            <a:tailEnd type="none" w="sm" len="sm"/>
          </a:ln>
        </p:spPr>
        <p:txBody>
          <a:bodyPr wrap="none">
            <a:spAutoFit/>
          </a:bodyPr>
          <a:lstStyle/>
          <a:p>
            <a:r>
              <a:rPr lang="en-US" sz="1600">
                <a:latin typeface="Verdana" pitchFamily="34" charset="0"/>
              </a:rPr>
              <a:t>{n3, n4, n6} is a strong component.</a:t>
            </a:r>
          </a:p>
          <a:p>
            <a:r>
              <a:rPr lang="en-US" sz="1600">
                <a:latin typeface="Verdana" pitchFamily="34" charset="0"/>
              </a:rPr>
              <a:t>{n7} is a strong component.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Cyclomatic Number</a:t>
            </a:r>
          </a:p>
        </p:txBody>
      </p:sp>
      <p:sp>
        <p:nvSpPr>
          <p:cNvPr id="10243" name="Rectangle 3"/>
          <p:cNvSpPr>
            <a:spLocks noGrp="1" noChangeArrowheads="1"/>
          </p:cNvSpPr>
          <p:nvPr>
            <p:ph type="body" idx="1"/>
          </p:nvPr>
        </p:nvSpPr>
        <p:spPr>
          <a:xfrm>
            <a:off x="685800" y="1676400"/>
            <a:ext cx="7772400" cy="4114800"/>
          </a:xfrm>
        </p:spPr>
        <p:txBody>
          <a:bodyPr/>
          <a:lstStyle/>
          <a:p>
            <a:r>
              <a:rPr lang="en-US" sz="2000" smtClean="0"/>
              <a:t>The cyclomatic number of a </a:t>
            </a:r>
            <a:r>
              <a:rPr lang="en-US" sz="2000" i="1" smtClean="0"/>
              <a:t>strongly connected directed graph</a:t>
            </a:r>
            <a:r>
              <a:rPr lang="en-US" sz="2000" smtClean="0"/>
              <a:t> G = (V, E) is given by v(G) = |E| - |V| + p, where p is the number of strong components in the graph.</a:t>
            </a:r>
          </a:p>
          <a:p>
            <a:r>
              <a:rPr lang="en-US" sz="2000" smtClean="0"/>
              <a:t>v(G) is also equal to the number of bounded areas defined by the graph.</a:t>
            </a:r>
          </a:p>
        </p:txBody>
      </p:sp>
      <p:sp>
        <p:nvSpPr>
          <p:cNvPr id="10244" name="Text Box 24"/>
          <p:cNvSpPr txBox="1">
            <a:spLocks noChangeArrowheads="1"/>
          </p:cNvSpPr>
          <p:nvPr/>
        </p:nvSpPr>
        <p:spPr bwMode="auto">
          <a:xfrm>
            <a:off x="4114800" y="4895850"/>
            <a:ext cx="2360613" cy="336550"/>
          </a:xfrm>
          <a:prstGeom prst="rect">
            <a:avLst/>
          </a:prstGeom>
          <a:noFill/>
          <a:ln w="12700">
            <a:noFill/>
            <a:miter lim="800000"/>
            <a:headEnd type="none" w="sm" len="sm"/>
            <a:tailEnd type="none" w="sm" len="sm"/>
          </a:ln>
        </p:spPr>
        <p:txBody>
          <a:bodyPr wrap="none">
            <a:spAutoFit/>
          </a:bodyPr>
          <a:lstStyle/>
          <a:p>
            <a:r>
              <a:rPr lang="en-US" sz="1600">
                <a:latin typeface="Verdana" pitchFamily="34" charset="0"/>
              </a:rPr>
              <a:t>v(G) = 9 – 7 + 1 = 3</a:t>
            </a:r>
          </a:p>
        </p:txBody>
      </p:sp>
      <p:grpSp>
        <p:nvGrpSpPr>
          <p:cNvPr id="10245" name="Group 33"/>
          <p:cNvGrpSpPr>
            <a:grpSpLocks/>
          </p:cNvGrpSpPr>
          <p:nvPr/>
        </p:nvGrpSpPr>
        <p:grpSpPr bwMode="auto">
          <a:xfrm>
            <a:off x="990600" y="3962400"/>
            <a:ext cx="2717800" cy="2190750"/>
            <a:chOff x="624" y="2496"/>
            <a:chExt cx="1712" cy="1380"/>
          </a:xfrm>
        </p:grpSpPr>
        <p:sp>
          <p:nvSpPr>
            <p:cNvPr id="10246" name="Oval 5"/>
            <p:cNvSpPr>
              <a:spLocks noChangeArrowheads="1"/>
            </p:cNvSpPr>
            <p:nvPr/>
          </p:nvSpPr>
          <p:spPr bwMode="auto">
            <a:xfrm>
              <a:off x="624" y="2580"/>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n1</a:t>
              </a:r>
            </a:p>
          </p:txBody>
        </p:sp>
        <p:sp>
          <p:nvSpPr>
            <p:cNvPr id="10247" name="Oval 6"/>
            <p:cNvSpPr>
              <a:spLocks noChangeArrowheads="1"/>
            </p:cNvSpPr>
            <p:nvPr/>
          </p:nvSpPr>
          <p:spPr bwMode="auto">
            <a:xfrm>
              <a:off x="1344" y="2580"/>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n2</a:t>
              </a:r>
            </a:p>
          </p:txBody>
        </p:sp>
        <p:sp>
          <p:nvSpPr>
            <p:cNvPr id="10248" name="Oval 7"/>
            <p:cNvSpPr>
              <a:spLocks noChangeArrowheads="1"/>
            </p:cNvSpPr>
            <p:nvPr/>
          </p:nvSpPr>
          <p:spPr bwMode="auto">
            <a:xfrm>
              <a:off x="1344" y="3108"/>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n4</a:t>
              </a:r>
            </a:p>
          </p:txBody>
        </p:sp>
        <p:sp>
          <p:nvSpPr>
            <p:cNvPr id="10249" name="Oval 8"/>
            <p:cNvSpPr>
              <a:spLocks noChangeArrowheads="1"/>
            </p:cNvSpPr>
            <p:nvPr/>
          </p:nvSpPr>
          <p:spPr bwMode="auto">
            <a:xfrm>
              <a:off x="2016" y="3108"/>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n5</a:t>
              </a:r>
            </a:p>
          </p:txBody>
        </p:sp>
        <p:sp>
          <p:nvSpPr>
            <p:cNvPr id="10250" name="Oval 9"/>
            <p:cNvSpPr>
              <a:spLocks noChangeArrowheads="1"/>
            </p:cNvSpPr>
            <p:nvPr/>
          </p:nvSpPr>
          <p:spPr bwMode="auto">
            <a:xfrm>
              <a:off x="2016" y="3684"/>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n7</a:t>
              </a:r>
            </a:p>
          </p:txBody>
        </p:sp>
        <p:sp>
          <p:nvSpPr>
            <p:cNvPr id="10251" name="Oval 10"/>
            <p:cNvSpPr>
              <a:spLocks noChangeArrowheads="1"/>
            </p:cNvSpPr>
            <p:nvPr/>
          </p:nvSpPr>
          <p:spPr bwMode="auto">
            <a:xfrm>
              <a:off x="1344" y="3684"/>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n6</a:t>
              </a:r>
            </a:p>
          </p:txBody>
        </p:sp>
        <p:sp>
          <p:nvSpPr>
            <p:cNvPr id="10252" name="Oval 11"/>
            <p:cNvSpPr>
              <a:spLocks noChangeArrowheads="1"/>
            </p:cNvSpPr>
            <p:nvPr/>
          </p:nvSpPr>
          <p:spPr bwMode="auto">
            <a:xfrm>
              <a:off x="624" y="3108"/>
              <a:ext cx="192" cy="192"/>
            </a:xfrm>
            <a:prstGeom prst="ellipse">
              <a:avLst/>
            </a:prstGeom>
            <a:solidFill>
              <a:schemeClr val="bg1"/>
            </a:solidFill>
            <a:ln w="19050">
              <a:solidFill>
                <a:schemeClr val="tx1"/>
              </a:solidFill>
              <a:round/>
              <a:headEnd/>
              <a:tailEnd/>
            </a:ln>
          </p:spPr>
          <p:txBody>
            <a:bodyPr wrap="none" anchor="ctr"/>
            <a:lstStyle/>
            <a:p>
              <a:pPr algn="ctr"/>
              <a:r>
                <a:rPr lang="en-US" sz="1200" b="1">
                  <a:latin typeface="Verdana" pitchFamily="34" charset="0"/>
                </a:rPr>
                <a:t>n3</a:t>
              </a:r>
            </a:p>
          </p:txBody>
        </p:sp>
        <p:cxnSp>
          <p:nvCxnSpPr>
            <p:cNvPr id="10253" name="AutoShape 12"/>
            <p:cNvCxnSpPr>
              <a:cxnSpLocks noChangeShapeType="1"/>
              <a:stCxn id="10246" idx="6"/>
              <a:endCxn id="10247" idx="2"/>
            </p:cNvCxnSpPr>
            <p:nvPr/>
          </p:nvCxnSpPr>
          <p:spPr bwMode="auto">
            <a:xfrm>
              <a:off x="822" y="2676"/>
              <a:ext cx="516" cy="0"/>
            </a:xfrm>
            <a:prstGeom prst="straightConnector1">
              <a:avLst/>
            </a:prstGeom>
            <a:noFill/>
            <a:ln w="19050">
              <a:solidFill>
                <a:schemeClr val="tx1"/>
              </a:solidFill>
              <a:round/>
              <a:headEnd type="none" w="sm" len="sm"/>
              <a:tailEnd type="triangle" w="med" len="med"/>
            </a:ln>
          </p:spPr>
        </p:cxnSp>
        <p:cxnSp>
          <p:nvCxnSpPr>
            <p:cNvPr id="10254" name="AutoShape 14"/>
            <p:cNvCxnSpPr>
              <a:cxnSpLocks noChangeShapeType="1"/>
              <a:stCxn id="10247" idx="5"/>
              <a:endCxn id="10249" idx="1"/>
            </p:cNvCxnSpPr>
            <p:nvPr/>
          </p:nvCxnSpPr>
          <p:spPr bwMode="auto">
            <a:xfrm>
              <a:off x="1508" y="2750"/>
              <a:ext cx="536" cy="380"/>
            </a:xfrm>
            <a:prstGeom prst="straightConnector1">
              <a:avLst/>
            </a:prstGeom>
            <a:noFill/>
            <a:ln w="19050">
              <a:solidFill>
                <a:schemeClr val="tx1"/>
              </a:solidFill>
              <a:round/>
              <a:headEnd type="none" w="sm" len="sm"/>
              <a:tailEnd type="triangle" w="med" len="med"/>
            </a:ln>
          </p:spPr>
        </p:cxnSp>
        <p:cxnSp>
          <p:nvCxnSpPr>
            <p:cNvPr id="10255" name="AutoShape 15"/>
            <p:cNvCxnSpPr>
              <a:cxnSpLocks noChangeShapeType="1"/>
              <a:stCxn id="10252" idx="6"/>
              <a:endCxn id="10248" idx="2"/>
            </p:cNvCxnSpPr>
            <p:nvPr/>
          </p:nvCxnSpPr>
          <p:spPr bwMode="auto">
            <a:xfrm>
              <a:off x="822" y="3204"/>
              <a:ext cx="516" cy="0"/>
            </a:xfrm>
            <a:prstGeom prst="straightConnector1">
              <a:avLst/>
            </a:prstGeom>
            <a:noFill/>
            <a:ln w="19050">
              <a:solidFill>
                <a:schemeClr val="tx1"/>
              </a:solidFill>
              <a:round/>
              <a:headEnd type="none" w="sm" len="sm"/>
              <a:tailEnd type="triangle" w="med" len="med"/>
            </a:ln>
          </p:spPr>
        </p:cxnSp>
        <p:cxnSp>
          <p:nvCxnSpPr>
            <p:cNvPr id="10256" name="AutoShape 16"/>
            <p:cNvCxnSpPr>
              <a:cxnSpLocks noChangeShapeType="1"/>
              <a:stCxn id="10248" idx="4"/>
              <a:endCxn id="10251" idx="0"/>
            </p:cNvCxnSpPr>
            <p:nvPr/>
          </p:nvCxnSpPr>
          <p:spPr bwMode="auto">
            <a:xfrm>
              <a:off x="1440" y="3306"/>
              <a:ext cx="0" cy="372"/>
            </a:xfrm>
            <a:prstGeom prst="straightConnector1">
              <a:avLst/>
            </a:prstGeom>
            <a:noFill/>
            <a:ln w="19050">
              <a:solidFill>
                <a:schemeClr val="tx1"/>
              </a:solidFill>
              <a:round/>
              <a:headEnd type="none" w="sm" len="sm"/>
              <a:tailEnd type="triangle" w="med" len="med"/>
            </a:ln>
          </p:spPr>
        </p:cxnSp>
        <p:cxnSp>
          <p:nvCxnSpPr>
            <p:cNvPr id="10257" name="AutoShape 17"/>
            <p:cNvCxnSpPr>
              <a:cxnSpLocks noChangeShapeType="1"/>
              <a:stCxn id="10251" idx="2"/>
              <a:endCxn id="10252" idx="4"/>
            </p:cNvCxnSpPr>
            <p:nvPr/>
          </p:nvCxnSpPr>
          <p:spPr bwMode="auto">
            <a:xfrm flipH="1" flipV="1">
              <a:off x="720" y="3306"/>
              <a:ext cx="618" cy="474"/>
            </a:xfrm>
            <a:prstGeom prst="straightConnector1">
              <a:avLst/>
            </a:prstGeom>
            <a:noFill/>
            <a:ln w="19050">
              <a:solidFill>
                <a:schemeClr val="tx1"/>
              </a:solidFill>
              <a:round/>
              <a:headEnd type="triangle" w="med" len="med"/>
              <a:tailEnd/>
            </a:ln>
          </p:spPr>
        </p:cxnSp>
        <p:sp>
          <p:nvSpPr>
            <p:cNvPr id="10258" name="Text Box 18"/>
            <p:cNvSpPr txBox="1">
              <a:spLocks noChangeArrowheads="1"/>
            </p:cNvSpPr>
            <p:nvPr/>
          </p:nvSpPr>
          <p:spPr bwMode="auto">
            <a:xfrm>
              <a:off x="960" y="2532"/>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e1</a:t>
              </a:r>
            </a:p>
          </p:txBody>
        </p:sp>
        <p:sp>
          <p:nvSpPr>
            <p:cNvPr id="10259" name="Text Box 20"/>
            <p:cNvSpPr txBox="1">
              <a:spLocks noChangeArrowheads="1"/>
            </p:cNvSpPr>
            <p:nvPr/>
          </p:nvSpPr>
          <p:spPr bwMode="auto">
            <a:xfrm>
              <a:off x="912" y="3060"/>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e3</a:t>
              </a:r>
            </a:p>
          </p:txBody>
        </p:sp>
        <p:sp>
          <p:nvSpPr>
            <p:cNvPr id="10260" name="Text Box 21"/>
            <p:cNvSpPr txBox="1">
              <a:spLocks noChangeArrowheads="1"/>
            </p:cNvSpPr>
            <p:nvPr/>
          </p:nvSpPr>
          <p:spPr bwMode="auto">
            <a:xfrm>
              <a:off x="1680" y="2772"/>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e4</a:t>
              </a:r>
            </a:p>
          </p:txBody>
        </p:sp>
        <p:sp>
          <p:nvSpPr>
            <p:cNvPr id="10261" name="Text Box 22"/>
            <p:cNvSpPr txBox="1">
              <a:spLocks noChangeArrowheads="1"/>
            </p:cNvSpPr>
            <p:nvPr/>
          </p:nvSpPr>
          <p:spPr bwMode="auto">
            <a:xfrm>
              <a:off x="1392" y="3348"/>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e5</a:t>
              </a:r>
            </a:p>
          </p:txBody>
        </p:sp>
        <p:sp>
          <p:nvSpPr>
            <p:cNvPr id="10262" name="Text Box 23"/>
            <p:cNvSpPr txBox="1">
              <a:spLocks noChangeArrowheads="1"/>
            </p:cNvSpPr>
            <p:nvPr/>
          </p:nvSpPr>
          <p:spPr bwMode="auto">
            <a:xfrm>
              <a:off x="864" y="3540"/>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e6</a:t>
              </a:r>
            </a:p>
          </p:txBody>
        </p:sp>
        <p:cxnSp>
          <p:nvCxnSpPr>
            <p:cNvPr id="10263" name="AutoShape 25"/>
            <p:cNvCxnSpPr>
              <a:cxnSpLocks noChangeShapeType="1"/>
              <a:stCxn id="10246" idx="4"/>
              <a:endCxn id="10252" idx="0"/>
            </p:cNvCxnSpPr>
            <p:nvPr/>
          </p:nvCxnSpPr>
          <p:spPr bwMode="auto">
            <a:xfrm>
              <a:off x="720" y="2778"/>
              <a:ext cx="0" cy="324"/>
            </a:xfrm>
            <a:prstGeom prst="straightConnector1">
              <a:avLst/>
            </a:prstGeom>
            <a:noFill/>
            <a:ln w="19050">
              <a:solidFill>
                <a:schemeClr val="tx1"/>
              </a:solidFill>
              <a:round/>
              <a:headEnd type="none" w="sm" len="sm"/>
              <a:tailEnd type="triangle" w="med" len="med"/>
            </a:ln>
          </p:spPr>
        </p:cxnSp>
        <p:sp>
          <p:nvSpPr>
            <p:cNvPr id="10264" name="Text Box 26"/>
            <p:cNvSpPr txBox="1">
              <a:spLocks noChangeArrowheads="1"/>
            </p:cNvSpPr>
            <p:nvPr/>
          </p:nvSpPr>
          <p:spPr bwMode="auto">
            <a:xfrm>
              <a:off x="696" y="2796"/>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e2</a:t>
              </a:r>
            </a:p>
          </p:txBody>
        </p:sp>
        <p:cxnSp>
          <p:nvCxnSpPr>
            <p:cNvPr id="10265" name="AutoShape 27"/>
            <p:cNvCxnSpPr>
              <a:cxnSpLocks noChangeShapeType="1"/>
              <a:stCxn id="10251" idx="6"/>
              <a:endCxn id="10250" idx="2"/>
            </p:cNvCxnSpPr>
            <p:nvPr/>
          </p:nvCxnSpPr>
          <p:spPr bwMode="auto">
            <a:xfrm>
              <a:off x="1542" y="3780"/>
              <a:ext cx="468" cy="0"/>
            </a:xfrm>
            <a:prstGeom prst="straightConnector1">
              <a:avLst/>
            </a:prstGeom>
            <a:noFill/>
            <a:ln w="19050">
              <a:solidFill>
                <a:schemeClr val="tx1"/>
              </a:solidFill>
              <a:round/>
              <a:headEnd type="none" w="sm" len="sm"/>
              <a:tailEnd type="triangle" w="med" len="med"/>
            </a:ln>
          </p:spPr>
        </p:cxnSp>
        <p:cxnSp>
          <p:nvCxnSpPr>
            <p:cNvPr id="10266" name="AutoShape 28"/>
            <p:cNvCxnSpPr>
              <a:cxnSpLocks noChangeShapeType="1"/>
              <a:stCxn id="10250" idx="0"/>
              <a:endCxn id="10249" idx="4"/>
            </p:cNvCxnSpPr>
            <p:nvPr/>
          </p:nvCxnSpPr>
          <p:spPr bwMode="auto">
            <a:xfrm flipV="1">
              <a:off x="2112" y="3306"/>
              <a:ext cx="0" cy="372"/>
            </a:xfrm>
            <a:prstGeom prst="straightConnector1">
              <a:avLst/>
            </a:prstGeom>
            <a:noFill/>
            <a:ln w="19050">
              <a:solidFill>
                <a:schemeClr val="tx1"/>
              </a:solidFill>
              <a:round/>
              <a:headEnd type="none" w="sm" len="sm"/>
              <a:tailEnd type="triangle" w="med" len="med"/>
            </a:ln>
          </p:spPr>
        </p:cxnSp>
        <p:cxnSp>
          <p:nvCxnSpPr>
            <p:cNvPr id="10267" name="AutoShape 29"/>
            <p:cNvCxnSpPr>
              <a:cxnSpLocks noChangeShapeType="1"/>
              <a:stCxn id="10249" idx="0"/>
              <a:endCxn id="10246" idx="0"/>
            </p:cNvCxnSpPr>
            <p:nvPr/>
          </p:nvCxnSpPr>
          <p:spPr bwMode="auto">
            <a:xfrm rot="5400000" flipH="1">
              <a:off x="1152" y="2142"/>
              <a:ext cx="528" cy="1392"/>
            </a:xfrm>
            <a:prstGeom prst="curvedConnector3">
              <a:avLst>
                <a:gd name="adj1" fmla="val 126134"/>
              </a:avLst>
            </a:prstGeom>
            <a:noFill/>
            <a:ln w="19050">
              <a:solidFill>
                <a:schemeClr val="tx1"/>
              </a:solidFill>
              <a:round/>
              <a:headEnd type="none" w="sm" len="sm"/>
              <a:tailEnd type="triangle" w="med" len="med"/>
            </a:ln>
          </p:spPr>
        </p:cxnSp>
        <p:sp>
          <p:nvSpPr>
            <p:cNvPr id="10268" name="Text Box 30"/>
            <p:cNvSpPr txBox="1">
              <a:spLocks noChangeArrowheads="1"/>
            </p:cNvSpPr>
            <p:nvPr/>
          </p:nvSpPr>
          <p:spPr bwMode="auto">
            <a:xfrm>
              <a:off x="1644" y="3630"/>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e7</a:t>
              </a:r>
            </a:p>
          </p:txBody>
        </p:sp>
        <p:sp>
          <p:nvSpPr>
            <p:cNvPr id="10269" name="Text Box 31"/>
            <p:cNvSpPr txBox="1">
              <a:spLocks noChangeArrowheads="1"/>
            </p:cNvSpPr>
            <p:nvPr/>
          </p:nvSpPr>
          <p:spPr bwMode="auto">
            <a:xfrm>
              <a:off x="2088" y="3444"/>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e8</a:t>
              </a:r>
            </a:p>
          </p:txBody>
        </p:sp>
        <p:sp>
          <p:nvSpPr>
            <p:cNvPr id="10270" name="Text Box 32"/>
            <p:cNvSpPr txBox="1">
              <a:spLocks noChangeArrowheads="1"/>
            </p:cNvSpPr>
            <p:nvPr/>
          </p:nvSpPr>
          <p:spPr bwMode="auto">
            <a:xfrm>
              <a:off x="1800" y="2496"/>
              <a:ext cx="248" cy="173"/>
            </a:xfrm>
            <a:prstGeom prst="rect">
              <a:avLst/>
            </a:prstGeom>
            <a:noFill/>
            <a:ln w="12700">
              <a:noFill/>
              <a:miter lim="800000"/>
              <a:headEnd type="none" w="sm" len="sm"/>
              <a:tailEnd type="none" w="sm" len="sm"/>
            </a:ln>
          </p:spPr>
          <p:txBody>
            <a:bodyPr wrap="none">
              <a:spAutoFit/>
            </a:bodyPr>
            <a:lstStyle/>
            <a:p>
              <a:r>
                <a:rPr lang="en-US" sz="1200" b="1">
                  <a:latin typeface="Verdana" pitchFamily="34" charset="0"/>
                </a:rPr>
                <a:t>e9</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01_Introduction_To_Software_Engineering">
  <a:themeElements>
    <a:clrScheme name="01_Introduction_To_Software_Engineer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01_Introduction_To_Software_Engineering">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01_Introduction_To_Software_Engineer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01_Introduction_To_Software_Engineer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01_Introduction_To_Software_Engineer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01_Introduction_To_Software_Engineer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01_Introduction_To_Software_Engineer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01_Introduction_To_Software_Engineer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01_Introduction_To_Software_Engineer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C:\hendrix\comp6710\notes\01_Introduction_To_Software_Engineering.ppt</Template>
  <TotalTime>2024</TotalTime>
  <Words>1030</Words>
  <Application>Microsoft Office PowerPoint</Application>
  <PresentationFormat>On-screen Show (4:3)</PresentationFormat>
  <Paragraphs>310</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Verdana</vt:lpstr>
      <vt:lpstr>Times New Roman</vt:lpstr>
      <vt:lpstr>Courier New</vt:lpstr>
      <vt:lpstr>CSD9</vt:lpstr>
      <vt:lpstr>01_Introduction_To_Software_Engineering</vt:lpstr>
      <vt:lpstr>Course Notes Set 10: Review of Graphs</vt:lpstr>
      <vt:lpstr>Graphs</vt:lpstr>
      <vt:lpstr>Directed Graphs</vt:lpstr>
      <vt:lpstr>Nodes and Degrees</vt:lpstr>
      <vt:lpstr>Paths and Semi-Paths</vt:lpstr>
      <vt:lpstr>Connectedness</vt:lpstr>
      <vt:lpstr>Connectedness</vt:lpstr>
      <vt:lpstr>Strong Components</vt:lpstr>
      <vt:lpstr>Cyclomatic Number</vt:lpstr>
      <vt:lpstr>Program Graphs</vt:lpstr>
      <vt:lpstr>Graphs for Control Constructs</vt:lpstr>
      <vt:lpstr>Graphs for Control Constructs</vt:lpstr>
      <vt:lpstr>Program Graph Example</vt:lpstr>
      <vt:lpstr>Program Graph Example</vt:lpstr>
      <vt:lpstr>Condensation Graph</vt:lpstr>
      <vt:lpstr>Condensation Graph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Introduction</dc:title>
  <dc:creator>CSSE</dc:creator>
  <cp:lastModifiedBy>CHANGKA</cp:lastModifiedBy>
  <cp:revision>229</cp:revision>
  <cp:lastPrinted>2000-02-09T16:50:53Z</cp:lastPrinted>
  <dcterms:created xsi:type="dcterms:W3CDTF">1995-06-17T23:31:02Z</dcterms:created>
  <dcterms:modified xsi:type="dcterms:W3CDTF">2010-07-22T20:36:23Z</dcterms:modified>
</cp:coreProperties>
</file>