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p:sldMasterIdLst>
    <p:sldMasterId id="2147483650" r:id="rId1"/>
  </p:sldMasterIdLst>
  <p:notesMasterIdLst>
    <p:notesMasterId r:id="rId29"/>
  </p:notesMasterIdLst>
  <p:handoutMasterIdLst>
    <p:handoutMasterId r:id="rId30"/>
  </p:handoutMasterIdLst>
  <p:sldIdLst>
    <p:sldId id="256" r:id="rId2"/>
    <p:sldId id="310" r:id="rId3"/>
    <p:sldId id="263" r:id="rId4"/>
    <p:sldId id="311" r:id="rId5"/>
    <p:sldId id="321" r:id="rId6"/>
    <p:sldId id="315" r:id="rId7"/>
    <p:sldId id="322" r:id="rId8"/>
    <p:sldId id="323" r:id="rId9"/>
    <p:sldId id="324" r:id="rId10"/>
    <p:sldId id="320" r:id="rId11"/>
    <p:sldId id="319" r:id="rId12"/>
    <p:sldId id="325" r:id="rId13"/>
    <p:sldId id="266" r:id="rId14"/>
    <p:sldId id="267" r:id="rId15"/>
    <p:sldId id="268" r:id="rId16"/>
    <p:sldId id="279" r:id="rId17"/>
    <p:sldId id="277" r:id="rId18"/>
    <p:sldId id="284" r:id="rId19"/>
    <p:sldId id="285" r:id="rId20"/>
    <p:sldId id="286" r:id="rId21"/>
    <p:sldId id="287" r:id="rId22"/>
    <p:sldId id="326" r:id="rId23"/>
    <p:sldId id="328" r:id="rId24"/>
    <p:sldId id="327" r:id="rId25"/>
    <p:sldId id="329" r:id="rId26"/>
    <p:sldId id="330" r:id="rId27"/>
    <p:sldId id="316" r:id="rId28"/>
  </p:sldIdLst>
  <p:sldSz cx="9144000" cy="6858000" type="screen4x3"/>
  <p:notesSz cx="6985000" cy="9271000"/>
  <p:embeddedFontLst>
    <p:embeddedFont>
      <p:font typeface="Arial Black" panose="020B0A04020102020204" pitchFamily="34" charset="0"/>
      <p:bold r:id="rId31"/>
    </p:embeddedFont>
    <p:embeddedFont>
      <p:font typeface="CSD1222" panose="020B0604020202020204" charset="0"/>
      <p:regular r:id="rId32"/>
    </p:embeddedFont>
    <p:embeddedFont>
      <p:font typeface="CSD9" panose="020B0604020202020204" charset="0"/>
      <p:regular r:id="rId33"/>
    </p:embeddedFont>
    <p:embeddedFont>
      <p:font typeface="Verdana" panose="020B0604030504040204" pitchFamily="34" charset="0"/>
      <p:regular r:id="rId34"/>
      <p:bold r:id="rId35"/>
      <p:italic r:id="rId36"/>
      <p:boldItalic r:id="rId37"/>
    </p:embeddedFont>
  </p:embeddedFont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21">
          <p15:clr>
            <a:srgbClr val="A4A3A4"/>
          </p15:clr>
        </p15:guide>
        <p15:guide id="2" pos="289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62" autoAdjust="0"/>
    <p:restoredTop sz="92109" autoAdjust="0"/>
  </p:normalViewPr>
  <p:slideViewPr>
    <p:cSldViewPr snapToGrid="0">
      <p:cViewPr varScale="1">
        <p:scale>
          <a:sx n="61" d="100"/>
          <a:sy n="61" d="100"/>
        </p:scale>
        <p:origin x="166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726" y="1489"/>
      </p:cViewPr>
      <p:guideLst>
        <p:guide orient="horz" pos="2121"/>
        <p:guide pos="289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3027363"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933450">
              <a:defRPr sz="1000" i="1"/>
            </a:lvl1pPr>
          </a:lstStyle>
          <a:p>
            <a:endParaRPr lang="en-US"/>
          </a:p>
        </p:txBody>
      </p:sp>
      <p:sp>
        <p:nvSpPr>
          <p:cNvPr id="2051" name="Rectangle 3"/>
          <p:cNvSpPr>
            <a:spLocks noGrp="1" noChangeArrowheads="1"/>
          </p:cNvSpPr>
          <p:nvPr>
            <p:ph type="dt" idx="1"/>
          </p:nvPr>
        </p:nvSpPr>
        <p:spPr bwMode="auto">
          <a:xfrm>
            <a:off x="3957638" y="-1588"/>
            <a:ext cx="3027362"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933450">
              <a:defRPr sz="1000" i="1"/>
            </a:lvl1pPr>
          </a:lstStyle>
          <a:p>
            <a:endParaRPr lang="en-US"/>
          </a:p>
        </p:txBody>
      </p:sp>
      <p:sp>
        <p:nvSpPr>
          <p:cNvPr id="29700" name="Rectangle 4"/>
          <p:cNvSpPr>
            <a:spLocks noGrp="1" noRot="1" noChangeAspect="1" noChangeArrowheads="1" noTextEdit="1"/>
          </p:cNvSpPr>
          <p:nvPr>
            <p:ph type="sldImg" idx="2"/>
          </p:nvPr>
        </p:nvSpPr>
        <p:spPr bwMode="auto">
          <a:xfrm>
            <a:off x="1182688" y="701675"/>
            <a:ext cx="4619625" cy="3463925"/>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30275" y="4402138"/>
            <a:ext cx="5124450" cy="4171950"/>
          </a:xfrm>
          <a:prstGeom prst="rect">
            <a:avLst/>
          </a:prstGeom>
          <a:noFill/>
          <a:ln w="9525">
            <a:noFill/>
            <a:miter lim="800000"/>
            <a:headEnd/>
            <a:tailEnd/>
          </a:ln>
          <a:effectLst/>
        </p:spPr>
        <p:txBody>
          <a:bodyPr vert="horz" wrap="square" lIns="93662" tIns="46038" rIns="93662"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8805863"/>
            <a:ext cx="3027363" cy="465137"/>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933450">
              <a:defRPr sz="1000" i="1"/>
            </a:lvl1pPr>
          </a:lstStyle>
          <a:p>
            <a:endParaRPr lang="en-US"/>
          </a:p>
        </p:txBody>
      </p:sp>
      <p:sp>
        <p:nvSpPr>
          <p:cNvPr id="2055" name="Rectangle 7"/>
          <p:cNvSpPr>
            <a:spLocks noGrp="1" noChangeArrowheads="1"/>
          </p:cNvSpPr>
          <p:nvPr>
            <p:ph type="sldNum" sz="quarter" idx="5"/>
          </p:nvPr>
        </p:nvSpPr>
        <p:spPr bwMode="auto">
          <a:xfrm>
            <a:off x="3957638" y="8805863"/>
            <a:ext cx="3027362" cy="465137"/>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933450">
              <a:defRPr sz="1000" i="1"/>
            </a:lvl1pPr>
          </a:lstStyle>
          <a:p>
            <a:fld id="{334C11D9-24B2-4696-976A-D1B87EC251A4}"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61963"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23925"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87475"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49438"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r>
              <a:rPr lang="en-US"/>
              <a:t>This is a “Do” statement with the “Do” between s1 and c1.</a:t>
            </a:r>
          </a:p>
        </p:txBody>
      </p:sp>
      <p:sp>
        <p:nvSpPr>
          <p:cNvPr id="30724" name="Slide Number Placeholder 3"/>
          <p:cNvSpPr>
            <a:spLocks noGrp="1"/>
          </p:cNvSpPr>
          <p:nvPr>
            <p:ph type="sldNum" sz="quarter" idx="5"/>
          </p:nvPr>
        </p:nvSpPr>
        <p:spPr>
          <a:noFill/>
        </p:spPr>
        <p:txBody>
          <a:bodyPr/>
          <a:lstStyle/>
          <a:p>
            <a:fld id="{7A7F0D7A-2840-45D7-97C9-341E052FDCA9}" type="slidenum">
              <a:rPr lang="en-US"/>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r>
              <a:rPr lang="en-US"/>
              <a:t>“Structural testing does not consider execution probability”. </a:t>
            </a:r>
          </a:p>
          <a:p>
            <a:r>
              <a:rPr lang="en-US"/>
              <a:t>In the beginning of the course, we stressed probability based testing, but clearly we need both.</a:t>
            </a:r>
          </a:p>
          <a:p>
            <a:endParaRPr lang="en-US"/>
          </a:p>
        </p:txBody>
      </p:sp>
      <p:sp>
        <p:nvSpPr>
          <p:cNvPr id="31748" name="Slide Number Placeholder 3"/>
          <p:cNvSpPr>
            <a:spLocks noGrp="1"/>
          </p:cNvSpPr>
          <p:nvPr>
            <p:ph type="sldNum" sz="quarter" idx="5"/>
          </p:nvPr>
        </p:nvSpPr>
        <p:spPr>
          <a:noFill/>
        </p:spPr>
        <p:txBody>
          <a:bodyPr/>
          <a:lstStyle/>
          <a:p>
            <a:fld id="{4AC17B44-112A-4FBA-B8DA-4C7C0680712C}" type="slidenum">
              <a:rPr lang="en-US"/>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C7882EE0-9507-4331-B1C9-D84B39973373}" type="datetime5">
              <a:rPr lang="en-US"/>
              <a:pPr/>
              <a:t>4-Oct-19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D8CD096-69D2-4E46-8BE6-692CCEF7963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74C37D41-F624-4533-B2F6-98831DA318F1}" type="datetime5">
              <a:rPr lang="en-US"/>
              <a:pPr/>
              <a:t>4-Oct-19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DC5DFF8-D08D-4876-87EF-5F25377BA5D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97DF21BD-229D-404C-A96B-7898C5C3E891}" type="datetime5">
              <a:rPr lang="en-US"/>
              <a:pPr/>
              <a:t>4-Oct-19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1477536-0A39-4AC1-9AAD-22BDD70E769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AFE19C9D-E260-4D43-AEB7-E34DE5694584}" type="datetime5">
              <a:rPr lang="en-US"/>
              <a:pPr/>
              <a:t>4-Oct-19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A0BB18A-5F10-4498-8326-45C0FE4A69E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25ABC965-979E-4523-8833-DC0989E10F9F}" type="datetime5">
              <a:rPr lang="en-US"/>
              <a:pPr/>
              <a:t>4-Oct-19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C299C12-3F2A-4122-BE62-D0579046D70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92D632D1-DE97-4060-8932-B59258E4CB4D}" type="datetime5">
              <a:rPr lang="en-US"/>
              <a:pPr/>
              <a:t>4-Oct-19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833BC36-AE4A-4497-9492-3F13800E5D8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7B8E5CC6-C03E-4AE6-BC09-7D45A2CDEE09}" type="datetime5">
              <a:rPr lang="en-US"/>
              <a:pPr/>
              <a:t>4-Oct-19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C962F24-94F4-4CE2-B412-113FD81F20A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E5FCCBA8-4E99-44C8-A572-1CEA6D2BFE69}" type="datetime5">
              <a:rPr lang="en-US"/>
              <a:pPr/>
              <a:t>4-Oct-19</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95DDF9E4-8569-49E2-ACC4-ABCC8AF4855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4A6EC2AD-7F85-4069-8E73-22BEB084DE79}" type="datetime5">
              <a:rPr lang="en-US"/>
              <a:pPr/>
              <a:t>4-Oct-19</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6E8DE36B-BC89-4F90-AF19-265D981F95C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8D85890-8D13-4D28-A807-73A434168586}" type="datetime5">
              <a:rPr lang="en-US"/>
              <a:pPr/>
              <a:t>4-Oct-19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4D9B9F4-A566-4769-B851-C0728449D2A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90728C69-79BC-4B60-9B9C-6CE8B53FD5B4}" type="datetime5">
              <a:rPr lang="en-US"/>
              <a:pPr/>
              <a:t>4-Oct-19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01758E6A-4F53-4BA9-A787-44964D5B9A1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427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34161321-26C1-490E-B8F2-432274C0982B}" type="datetime5">
              <a:rPr lang="en-US"/>
              <a:pPr/>
              <a:t>4-Oct-19</a:t>
            </a:fld>
            <a:endParaRPr lang="en-US"/>
          </a:p>
        </p:txBody>
      </p:sp>
      <p:sp>
        <p:nvSpPr>
          <p:cNvPr id="5427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54278" name="Rectangle 6"/>
          <p:cNvSpPr>
            <a:spLocks noGrp="1" noChangeArrowheads="1"/>
          </p:cNvSpPr>
          <p:nvPr>
            <p:ph type="sldNum" sz="quarter" idx="4"/>
          </p:nvPr>
        </p:nvSpPr>
        <p:spPr bwMode="auto">
          <a:xfrm>
            <a:off x="6705600" y="6172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982DA84-787E-439B-BDF7-3893CA6463FA}" type="slidenum">
              <a:rPr lang="en-US"/>
              <a:pPr/>
              <a:t>‹#›</a:t>
            </a:fld>
            <a:endParaRPr lang="en-US"/>
          </a:p>
        </p:txBody>
      </p:sp>
      <p:sp>
        <p:nvSpPr>
          <p:cNvPr id="54279" name="Rectangle 7"/>
          <p:cNvSpPr>
            <a:spLocks noChangeArrowheads="1"/>
          </p:cNvSpPr>
          <p:nvPr/>
        </p:nvSpPr>
        <p:spPr bwMode="auto">
          <a:xfrm>
            <a:off x="0" y="6477000"/>
            <a:ext cx="9144000" cy="381000"/>
          </a:xfrm>
          <a:prstGeom prst="rect">
            <a:avLst/>
          </a:prstGeom>
          <a:solidFill>
            <a:srgbClr val="003399"/>
          </a:solidFill>
          <a:ln w="9525">
            <a:solidFill>
              <a:schemeClr val="tx1"/>
            </a:solidFill>
            <a:miter lim="800000"/>
            <a:headEnd/>
            <a:tailEnd/>
          </a:ln>
          <a:effectLst/>
        </p:spPr>
        <p:txBody>
          <a:bodyPr wrap="none" anchor="ctr"/>
          <a:lstStyle/>
          <a:p>
            <a:pPr algn="r"/>
            <a:endParaRPr lang="en-US" sz="1000" b="1">
              <a:solidFill>
                <a:schemeClr val="bg1"/>
              </a:solidFill>
              <a:latin typeface="Verdana" pitchFamily="34" charset="0"/>
            </a:endParaRPr>
          </a:p>
          <a:p>
            <a:pPr algn="r"/>
            <a:r>
              <a:rPr lang="en-US" sz="1000" b="1">
                <a:solidFill>
                  <a:schemeClr val="bg1"/>
                </a:solidFill>
                <a:latin typeface="Verdana" pitchFamily="34" charset="0"/>
              </a:rPr>
              <a:t>COMP 6710 Course Notes	Slide 10-</a:t>
            </a:r>
            <a:fld id="{212A2214-62B8-4DC5-B748-666B04C499FF}" type="slidenum">
              <a:rPr lang="en-US" sz="1000" b="1">
                <a:solidFill>
                  <a:schemeClr val="bg1"/>
                </a:solidFill>
                <a:latin typeface="Verdana" pitchFamily="34" charset="0"/>
              </a:rPr>
              <a:pPr algn="r"/>
              <a:t>‹#›</a:t>
            </a:fld>
            <a:endParaRPr lang="en-US">
              <a:solidFill>
                <a:schemeClr val="bg1"/>
              </a:solidFill>
            </a:endParaRPr>
          </a:p>
        </p:txBody>
      </p:sp>
      <p:pic>
        <p:nvPicPr>
          <p:cNvPr id="1032" name="Picture 8" descr="C:\hendrix\COMP2210\web\draft\images\cse_logo_blue.gif"/>
          <p:cNvPicPr>
            <a:picLocks noChangeAspect="1" noChangeArrowheads="1"/>
          </p:cNvPicPr>
          <p:nvPr/>
        </p:nvPicPr>
        <p:blipFill>
          <a:blip r:embed="rId13" cstate="print"/>
          <a:srcRect/>
          <a:stretch>
            <a:fillRect/>
          </a:stretch>
        </p:blipFill>
        <p:spPr bwMode="auto">
          <a:xfrm>
            <a:off x="152400" y="6500813"/>
            <a:ext cx="428625" cy="352425"/>
          </a:xfrm>
          <a:prstGeom prst="rect">
            <a:avLst/>
          </a:prstGeom>
          <a:noFill/>
          <a:ln w="9525">
            <a:noFill/>
            <a:miter lim="800000"/>
            <a:headEnd/>
            <a:tailEnd/>
          </a:ln>
        </p:spPr>
      </p:pic>
      <p:sp>
        <p:nvSpPr>
          <p:cNvPr id="54281" name="Text Box 9"/>
          <p:cNvSpPr txBox="1">
            <a:spLocks noChangeArrowheads="1"/>
          </p:cNvSpPr>
          <p:nvPr/>
        </p:nvSpPr>
        <p:spPr bwMode="auto">
          <a:xfrm>
            <a:off x="609600" y="6488113"/>
            <a:ext cx="3043238" cy="365125"/>
          </a:xfrm>
          <a:prstGeom prst="rect">
            <a:avLst/>
          </a:prstGeom>
          <a:noFill/>
          <a:ln w="9525">
            <a:noFill/>
            <a:miter lim="800000"/>
            <a:headEnd/>
            <a:tailEnd/>
          </a:ln>
          <a:effectLst/>
        </p:spPr>
        <p:txBody>
          <a:bodyPr wrap="none">
            <a:spAutoFit/>
          </a:bodyPr>
          <a:lstStyle/>
          <a:p>
            <a:pPr>
              <a:defRPr/>
            </a:pPr>
            <a:r>
              <a:rPr lang="en-US" sz="900" b="1">
                <a:solidFill>
                  <a:schemeClr val="bg1"/>
                </a:solidFill>
                <a:latin typeface="Verdana" pitchFamily="34" charset="0"/>
              </a:rPr>
              <a:t>Auburn University</a:t>
            </a:r>
          </a:p>
          <a:p>
            <a:pPr>
              <a:defRPr/>
            </a:pPr>
            <a:r>
              <a:rPr lang="en-US" sz="900" b="1">
                <a:solidFill>
                  <a:schemeClr val="bg1"/>
                </a:solidFill>
                <a:latin typeface="Verdana" pitchFamily="34" charset="0"/>
              </a:rPr>
              <a:t>Computer Science and Software Engineering</a:t>
            </a:r>
          </a:p>
        </p:txBody>
      </p:sp>
      <p:sp>
        <p:nvSpPr>
          <p:cNvPr id="54282" name="Rectangle 10"/>
          <p:cNvSpPr>
            <a:spLocks noChangeArrowheads="1"/>
          </p:cNvSpPr>
          <p:nvPr/>
        </p:nvSpPr>
        <p:spPr bwMode="auto">
          <a:xfrm>
            <a:off x="0" y="0"/>
            <a:ext cx="9144000" cy="152400"/>
          </a:xfrm>
          <a:prstGeom prst="rect">
            <a:avLst/>
          </a:prstGeom>
          <a:solidFill>
            <a:srgbClr val="003399"/>
          </a:solidFill>
          <a:ln w="9525">
            <a:solidFill>
              <a:schemeClr val="tx1"/>
            </a:solid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Verdana" pitchFamily="34" charset="0"/>
        </a:defRPr>
      </a:lvl2pPr>
      <a:lvl3pPr algn="ctr" rtl="0" eaLnBrk="0" fontAlgn="base" hangingPunct="0">
        <a:spcBef>
          <a:spcPct val="0"/>
        </a:spcBef>
        <a:spcAft>
          <a:spcPct val="0"/>
        </a:spcAft>
        <a:defRPr sz="3600" b="1">
          <a:solidFill>
            <a:schemeClr val="tx2"/>
          </a:solidFill>
          <a:latin typeface="Verdana" pitchFamily="34" charset="0"/>
        </a:defRPr>
      </a:lvl3pPr>
      <a:lvl4pPr algn="ctr" rtl="0" eaLnBrk="0" fontAlgn="base" hangingPunct="0">
        <a:spcBef>
          <a:spcPct val="0"/>
        </a:spcBef>
        <a:spcAft>
          <a:spcPct val="0"/>
        </a:spcAft>
        <a:defRPr sz="3600" b="1">
          <a:solidFill>
            <a:schemeClr val="tx2"/>
          </a:solidFill>
          <a:latin typeface="Verdana" pitchFamily="34" charset="0"/>
        </a:defRPr>
      </a:lvl4pPr>
      <a:lvl5pPr algn="ctr" rtl="0" eaLnBrk="0" fontAlgn="base" hangingPunct="0">
        <a:spcBef>
          <a:spcPct val="0"/>
        </a:spcBef>
        <a:spcAft>
          <a:spcPct val="0"/>
        </a:spcAft>
        <a:defRPr sz="3600" b="1">
          <a:solidFill>
            <a:schemeClr val="tx2"/>
          </a:solidFill>
          <a:latin typeface="Verdana" pitchFamily="34" charset="0"/>
        </a:defRPr>
      </a:lvl5pPr>
      <a:lvl6pPr marL="457200" algn="ctr" rtl="0" eaLnBrk="0" fontAlgn="base" hangingPunct="0">
        <a:spcBef>
          <a:spcPct val="0"/>
        </a:spcBef>
        <a:spcAft>
          <a:spcPct val="0"/>
        </a:spcAft>
        <a:defRPr sz="3600" b="1">
          <a:solidFill>
            <a:schemeClr val="tx2"/>
          </a:solidFill>
          <a:latin typeface="Verdana" pitchFamily="34" charset="0"/>
        </a:defRPr>
      </a:lvl6pPr>
      <a:lvl7pPr marL="914400" algn="ctr" rtl="0" eaLnBrk="0" fontAlgn="base" hangingPunct="0">
        <a:spcBef>
          <a:spcPct val="0"/>
        </a:spcBef>
        <a:spcAft>
          <a:spcPct val="0"/>
        </a:spcAft>
        <a:defRPr sz="3600" b="1">
          <a:solidFill>
            <a:schemeClr val="tx2"/>
          </a:solidFill>
          <a:latin typeface="Verdana" pitchFamily="34" charset="0"/>
        </a:defRPr>
      </a:lvl7pPr>
      <a:lvl8pPr marL="1371600" algn="ctr" rtl="0" eaLnBrk="0" fontAlgn="base" hangingPunct="0">
        <a:spcBef>
          <a:spcPct val="0"/>
        </a:spcBef>
        <a:spcAft>
          <a:spcPct val="0"/>
        </a:spcAft>
        <a:defRPr sz="3600" b="1">
          <a:solidFill>
            <a:schemeClr val="tx2"/>
          </a:solidFill>
          <a:latin typeface="Verdana" pitchFamily="34" charset="0"/>
        </a:defRPr>
      </a:lvl8pPr>
      <a:lvl9pPr marL="1828800" algn="ctr" rtl="0" eaLnBrk="0" fontAlgn="base" hangingPunct="0">
        <a:spcBef>
          <a:spcPct val="0"/>
        </a:spcBef>
        <a:spcAft>
          <a:spcPct val="0"/>
        </a:spcAft>
        <a:defRPr sz="3600" b="1">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ctrTitle"/>
          </p:nvPr>
        </p:nvSpPr>
        <p:spPr>
          <a:xfrm>
            <a:off x="247650" y="1987550"/>
            <a:ext cx="8712200" cy="1106488"/>
          </a:xfrm>
          <a:noFill/>
        </p:spPr>
        <p:txBody>
          <a:bodyPr lIns="92075" tIns="46038" rIns="92075" bIns="46038"/>
          <a:lstStyle/>
          <a:p>
            <a:r>
              <a:rPr lang="en-US" sz="2400" b="0">
                <a:latin typeface="Arial Black" pitchFamily="34" charset="0"/>
              </a:rPr>
              <a:t>Course Notes Set 11:</a:t>
            </a:r>
            <a:br>
              <a:rPr lang="en-US" b="0">
                <a:latin typeface="Arial Black" pitchFamily="34" charset="0"/>
              </a:rPr>
            </a:br>
            <a:r>
              <a:rPr lang="en-US" b="0">
                <a:latin typeface="Arial Black" pitchFamily="34" charset="0"/>
              </a:rPr>
              <a:t>Structural Testing</a:t>
            </a:r>
          </a:p>
        </p:txBody>
      </p:sp>
      <p:sp>
        <p:nvSpPr>
          <p:cNvPr id="2051" name="Rectangle 8"/>
          <p:cNvSpPr>
            <a:spLocks noGrp="1" noChangeArrowheads="1"/>
          </p:cNvSpPr>
          <p:nvPr>
            <p:ph type="subTitle" idx="1"/>
          </p:nvPr>
        </p:nvSpPr>
        <p:spPr>
          <a:xfrm>
            <a:off x="0" y="3886200"/>
            <a:ext cx="9144000" cy="1752600"/>
          </a:xfrm>
          <a:noFill/>
        </p:spPr>
        <p:txBody>
          <a:bodyPr/>
          <a:lstStyle/>
          <a:p>
            <a:endParaRPr lang="en-US" sz="2800"/>
          </a:p>
          <a:p>
            <a:r>
              <a:rPr lang="en-US" sz="2800"/>
              <a:t>Computer Science and Software Engineering</a:t>
            </a:r>
          </a:p>
          <a:p>
            <a:r>
              <a:rPr lang="en-US" sz="2800"/>
              <a:t>Auburn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Example</a:t>
            </a:r>
          </a:p>
        </p:txBody>
      </p:sp>
      <p:sp>
        <p:nvSpPr>
          <p:cNvPr id="11267" name="Rectangle 3"/>
          <p:cNvSpPr>
            <a:spLocks noChangeArrowheads="1"/>
          </p:cNvSpPr>
          <p:nvPr/>
        </p:nvSpPr>
        <p:spPr bwMode="auto">
          <a:xfrm>
            <a:off x="1600200" y="2057400"/>
            <a:ext cx="6018213" cy="2835275"/>
          </a:xfrm>
          <a:prstGeom prst="rect">
            <a:avLst/>
          </a:prstGeom>
          <a:noFill/>
          <a:ln w="12700">
            <a:noFill/>
            <a:miter lim="800000"/>
            <a:headEnd type="none" w="sm" len="sm"/>
            <a:tailEnd type="none" w="sm" len="sm"/>
          </a:ln>
        </p:spPr>
        <p:txBody>
          <a:bodyPr wrap="none">
            <a:spAutoFit/>
          </a:bodyPr>
          <a:lstStyle/>
          <a:p>
            <a:r>
              <a:rPr lang="en-US" sz="2000" b="1">
                <a:latin typeface="CSD1222" pitchFamily="2" charset="0"/>
              </a:rPr>
              <a:t>  begin</a:t>
            </a:r>
          </a:p>
          <a:p>
            <a:r>
              <a:rPr lang="en-US" sz="2000" b="1">
                <a:latin typeface="CSD1222" pitchFamily="2" charset="0"/>
              </a:rPr>
              <a:t>1.      if (A &gt; 1) and (B = 0) then</a:t>
            </a:r>
          </a:p>
          <a:p>
            <a:r>
              <a:rPr lang="en-US" sz="2000" b="1">
                <a:latin typeface="CSD1222" pitchFamily="2" charset="0"/>
              </a:rPr>
              <a:t>2.         X := X/A;</a:t>
            </a:r>
          </a:p>
          <a:p>
            <a:r>
              <a:rPr lang="en-US" sz="2000" b="1">
                <a:latin typeface="CSD1222" pitchFamily="2" charset="0"/>
              </a:rPr>
              <a:t>        end if;</a:t>
            </a:r>
          </a:p>
          <a:p>
            <a:r>
              <a:rPr lang="en-US" sz="2000" b="1">
                <a:latin typeface="CSD1222" pitchFamily="2" charset="0"/>
              </a:rPr>
              <a:t>3.      if (A = 2) or (X &gt; 1) then</a:t>
            </a:r>
          </a:p>
          <a:p>
            <a:r>
              <a:rPr lang="en-US" sz="2000" b="1">
                <a:latin typeface="CSD1222" pitchFamily="2" charset="0"/>
              </a:rPr>
              <a:t>4.         X := X + 1;</a:t>
            </a:r>
          </a:p>
          <a:p>
            <a:r>
              <a:rPr lang="en-US" sz="2000" b="1">
                <a:latin typeface="CSD1222" pitchFamily="2" charset="0"/>
              </a:rPr>
              <a:t>        end if;</a:t>
            </a:r>
          </a:p>
          <a:p>
            <a:r>
              <a:rPr lang="en-US" sz="2000" b="1">
                <a:latin typeface="CSD1222" pitchFamily="2" charset="0"/>
              </a:rPr>
              <a:t>   end;</a:t>
            </a:r>
          </a:p>
          <a:p>
            <a:endParaRPr lang="en-US" sz="2000" b="1">
              <a:latin typeface="CSD1222"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lIns="92075" tIns="46038" rIns="92075" bIns="46038"/>
          <a:lstStyle/>
          <a:p>
            <a:r>
              <a:rPr lang="en-US"/>
              <a:t>Example (cont.)</a:t>
            </a:r>
          </a:p>
        </p:txBody>
      </p:sp>
      <p:sp>
        <p:nvSpPr>
          <p:cNvPr id="12291" name="Rectangle 3"/>
          <p:cNvSpPr>
            <a:spLocks noChangeArrowheads="1"/>
          </p:cNvSpPr>
          <p:nvPr/>
        </p:nvSpPr>
        <p:spPr bwMode="auto">
          <a:xfrm>
            <a:off x="4475163" y="1562100"/>
            <a:ext cx="3905250" cy="4572000"/>
          </a:xfrm>
          <a:prstGeom prst="rect">
            <a:avLst/>
          </a:prstGeom>
          <a:noFill/>
          <a:ln w="12700">
            <a:solidFill>
              <a:schemeClr val="tx1"/>
            </a:solidFill>
            <a:miter lim="800000"/>
            <a:headEnd/>
            <a:tailEnd/>
          </a:ln>
        </p:spPr>
        <p:txBody>
          <a:bodyPr wrap="none" lIns="92075" tIns="46038" rIns="92075" bIns="46038">
            <a:spAutoFit/>
          </a:bodyPr>
          <a:lstStyle/>
          <a:p>
            <a:r>
              <a:rPr lang="en-US" sz="1400">
                <a:latin typeface="CSD1222" pitchFamily="2" charset="0"/>
              </a:rPr>
              <a:t>õõõõõõöõõ¹¹´begin</a:t>
            </a:r>
          </a:p>
          <a:p>
            <a:r>
              <a:rPr lang="en-US" sz="1400">
                <a:latin typeface="CSD1222" pitchFamily="2" charset="0"/>
              </a:rPr>
              <a:t>õõõõõõ÷õõÏÏ¨¹³´if A &gt; 1 then</a:t>
            </a:r>
          </a:p>
          <a:p>
            <a:r>
              <a:rPr lang="en-US" sz="1400">
                <a:latin typeface="CSD1222" pitchFamily="2" charset="0"/>
              </a:rPr>
              <a:t>õõõõõõøõõÏÏ§Ïµ¾¹³´if B = 0 then</a:t>
            </a:r>
          </a:p>
          <a:p>
            <a:r>
              <a:rPr lang="en-US" sz="1400">
                <a:latin typeface="CSD1222" pitchFamily="2" charset="0"/>
              </a:rPr>
              <a:t>õõõõõõùõõÏÏ§ÏµÏÏµ¾¹¹ÏX := X/A;</a:t>
            </a:r>
          </a:p>
          <a:p>
            <a:r>
              <a:rPr lang="en-US" sz="1400">
                <a:latin typeface="CSD1222" pitchFamily="2" charset="0"/>
              </a:rPr>
              <a:t>õõõõõõúõõÏÏ§ÏµÏÏ¶´else </a:t>
            </a:r>
          </a:p>
          <a:p>
            <a:r>
              <a:rPr lang="en-US" sz="1400">
                <a:latin typeface="CSD1222" pitchFamily="2" charset="0"/>
              </a:rPr>
              <a:t>õõõõõõûõõÏÏ§ÏµÏÏ¸¾¹¹Ïnull; </a:t>
            </a:r>
          </a:p>
          <a:p>
            <a:r>
              <a:rPr lang="en-US" sz="1400">
                <a:latin typeface="CSD1222" pitchFamily="2" charset="0"/>
              </a:rPr>
              <a:t>õõõõõõüõõÏÏ§ÏµÏÏÈÏend if;</a:t>
            </a:r>
          </a:p>
          <a:p>
            <a:r>
              <a:rPr lang="en-US" sz="1400">
                <a:latin typeface="CSD1222" pitchFamily="2" charset="0"/>
              </a:rPr>
              <a:t>õõõõõõýõõÏÏ§Ï¶´else </a:t>
            </a:r>
          </a:p>
          <a:p>
            <a:r>
              <a:rPr lang="en-US" sz="1400">
                <a:latin typeface="CSD1222" pitchFamily="2" charset="0"/>
              </a:rPr>
              <a:t>õõõõõõþõõÏÏ§Ï¸¾¹¹Ïnull; </a:t>
            </a:r>
          </a:p>
          <a:p>
            <a:r>
              <a:rPr lang="en-US" sz="1400">
                <a:latin typeface="CSD1222" pitchFamily="2" charset="0"/>
              </a:rPr>
              <a:t>õõõõõöÿõõÏÏ§ÏÈÏend if;</a:t>
            </a:r>
          </a:p>
          <a:p>
            <a:r>
              <a:rPr lang="en-US" sz="1400">
                <a:latin typeface="CSD1222" pitchFamily="2" charset="0"/>
              </a:rPr>
              <a:t>õõõõõööõõÏÏ¨¹³´if A = 2 then</a:t>
            </a:r>
          </a:p>
          <a:p>
            <a:r>
              <a:rPr lang="en-US" sz="1400">
                <a:latin typeface="CSD1222" pitchFamily="2" charset="0"/>
              </a:rPr>
              <a:t>õõõõõö÷õõÏÏ§Ïµ¾¹¹ÏX := X + 1;</a:t>
            </a:r>
          </a:p>
          <a:p>
            <a:r>
              <a:rPr lang="en-US" sz="1400">
                <a:latin typeface="CSD1222" pitchFamily="2" charset="0"/>
              </a:rPr>
              <a:t>õõõõõöøõõÏÏ§Ï¶´else</a:t>
            </a:r>
          </a:p>
          <a:p>
            <a:r>
              <a:rPr lang="en-US" sz="1400">
                <a:latin typeface="CSD1222" pitchFamily="2" charset="0"/>
              </a:rPr>
              <a:t>õõõõõöùõõÏÏ§Ï¸¾¹³´if X &gt; 1 then</a:t>
            </a:r>
          </a:p>
          <a:p>
            <a:r>
              <a:rPr lang="en-US" sz="1400">
                <a:latin typeface="CSD1222" pitchFamily="2" charset="0"/>
              </a:rPr>
              <a:t>õõõõõöúõõÏÏ§Ï¸ÏÏµ¾¹¹ÏX := X + 1;</a:t>
            </a:r>
          </a:p>
          <a:p>
            <a:r>
              <a:rPr lang="en-US" sz="1400">
                <a:latin typeface="CSD1222" pitchFamily="2" charset="0"/>
              </a:rPr>
              <a:t>õõõõõöûõõÏÏ§Ï¸ÏÏ¶´else</a:t>
            </a:r>
          </a:p>
          <a:p>
            <a:r>
              <a:rPr lang="en-US" sz="1400">
                <a:latin typeface="CSD1222" pitchFamily="2" charset="0"/>
              </a:rPr>
              <a:t>õõõõõöüõõÏÏ§Ï¸ÏÏ¸¾¹¹Ïnull;</a:t>
            </a:r>
          </a:p>
          <a:p>
            <a:r>
              <a:rPr lang="en-US" sz="1400">
                <a:latin typeface="CSD1222" pitchFamily="2" charset="0"/>
              </a:rPr>
              <a:t>õõõõõöýõõÏÏ§Ï¸ÏÏÈÏend if;</a:t>
            </a:r>
          </a:p>
          <a:p>
            <a:r>
              <a:rPr lang="en-US" sz="1400">
                <a:latin typeface="CSD1222" pitchFamily="2" charset="0"/>
              </a:rPr>
              <a:t>õõõõõöþõõÏÏ§ÏÈÏend if;</a:t>
            </a:r>
          </a:p>
          <a:p>
            <a:r>
              <a:rPr lang="en-US" sz="1400">
                <a:latin typeface="CSD1222" pitchFamily="2" charset="0"/>
              </a:rPr>
              <a:t>õõõõõ÷ÿõõÏÏ©end;</a:t>
            </a:r>
          </a:p>
          <a:p>
            <a:endParaRPr lang="en-US" sz="1400">
              <a:latin typeface="CSD1222" pitchFamily="2" charset="0"/>
            </a:endParaRPr>
          </a:p>
        </p:txBody>
      </p:sp>
      <p:sp>
        <p:nvSpPr>
          <p:cNvPr id="12292" name="Rectangle 4"/>
          <p:cNvSpPr>
            <a:spLocks noChangeArrowheads="1"/>
          </p:cNvSpPr>
          <p:nvPr/>
        </p:nvSpPr>
        <p:spPr bwMode="auto">
          <a:xfrm>
            <a:off x="234950" y="2622550"/>
            <a:ext cx="4044950" cy="2019300"/>
          </a:xfrm>
          <a:prstGeom prst="rect">
            <a:avLst/>
          </a:prstGeom>
          <a:noFill/>
          <a:ln w="12700">
            <a:solidFill>
              <a:schemeClr val="tx1"/>
            </a:solidFill>
            <a:miter lim="800000"/>
            <a:headEnd/>
            <a:tailEnd/>
          </a:ln>
        </p:spPr>
        <p:txBody>
          <a:bodyPr wrap="none" lIns="92075" tIns="46038" rIns="92075" bIns="46038">
            <a:spAutoFit/>
          </a:bodyPr>
          <a:lstStyle/>
          <a:p>
            <a:r>
              <a:rPr lang="en-US" sz="1400">
                <a:latin typeface="CSD1222" pitchFamily="2" charset="0"/>
              </a:rPr>
              <a:t> begin</a:t>
            </a:r>
          </a:p>
          <a:p>
            <a:r>
              <a:rPr lang="en-US" sz="1400">
                <a:latin typeface="CSD1222" pitchFamily="2" charset="0"/>
              </a:rPr>
              <a:t>      if (A &gt; 1) and (B = 0) then</a:t>
            </a:r>
          </a:p>
          <a:p>
            <a:r>
              <a:rPr lang="en-US" sz="1400">
                <a:latin typeface="CSD1222" pitchFamily="2" charset="0"/>
              </a:rPr>
              <a:t>         X := X/A;</a:t>
            </a:r>
          </a:p>
          <a:p>
            <a:r>
              <a:rPr lang="en-US" sz="1400">
                <a:latin typeface="CSD1222" pitchFamily="2" charset="0"/>
              </a:rPr>
              <a:t>      end if;</a:t>
            </a:r>
          </a:p>
          <a:p>
            <a:r>
              <a:rPr lang="en-US" sz="1400">
                <a:latin typeface="CSD1222" pitchFamily="2" charset="0"/>
              </a:rPr>
              <a:t>      if (A = 2) or (X &gt; 1) then</a:t>
            </a:r>
          </a:p>
          <a:p>
            <a:r>
              <a:rPr lang="en-US" sz="1400">
                <a:latin typeface="CSD1222" pitchFamily="2" charset="0"/>
              </a:rPr>
              <a:t>         X := X + 1;</a:t>
            </a:r>
          </a:p>
          <a:p>
            <a:r>
              <a:rPr lang="en-US" sz="1400">
                <a:latin typeface="CSD1222" pitchFamily="2" charset="0"/>
              </a:rPr>
              <a:t>      end if;</a:t>
            </a:r>
          </a:p>
          <a:p>
            <a:r>
              <a:rPr lang="en-US" sz="1400">
                <a:latin typeface="CSD1222" pitchFamily="2" charset="0"/>
              </a:rPr>
              <a:t>   end;</a:t>
            </a:r>
          </a:p>
          <a:p>
            <a:endParaRPr lang="en-US" sz="1400">
              <a:latin typeface="CSD1222" pitchFamily="2" charset="0"/>
            </a:endParaRPr>
          </a:p>
        </p:txBody>
      </p:sp>
      <p:sp>
        <p:nvSpPr>
          <p:cNvPr id="12293" name="Arc 5"/>
          <p:cNvSpPr>
            <a:spLocks/>
          </p:cNvSpPr>
          <p:nvPr/>
        </p:nvSpPr>
        <p:spPr bwMode="auto">
          <a:xfrm>
            <a:off x="1893888" y="1843088"/>
            <a:ext cx="2565400" cy="7620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5"/>
                  <a:pt x="9662" y="7"/>
                  <a:pt x="21587" y="0"/>
                </a:cubicBezTo>
              </a:path>
              <a:path w="21600" h="21600" stroke="0" extrusionOk="0">
                <a:moveTo>
                  <a:pt x="0" y="21600"/>
                </a:moveTo>
                <a:cubicBezTo>
                  <a:pt x="0" y="9675"/>
                  <a:pt x="9662" y="7"/>
                  <a:pt x="21587" y="0"/>
                </a:cubicBezTo>
                <a:lnTo>
                  <a:pt x="21600" y="21600"/>
                </a:lnTo>
                <a:close/>
              </a:path>
            </a:pathLst>
          </a:custGeom>
          <a:noFill/>
          <a:ln w="101600" cap="rnd">
            <a:solidFill>
              <a:schemeClr val="tx1"/>
            </a:solidFill>
            <a:round/>
            <a:headEnd type="none" w="sm" len="sm"/>
            <a:tailEnd type="stealth" w="med" len="lg"/>
          </a:ln>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a:xfrm>
            <a:off x="704850" y="114300"/>
            <a:ext cx="7772400" cy="1143000"/>
          </a:xfrm>
        </p:spPr>
        <p:txBody>
          <a:bodyPr/>
          <a:lstStyle/>
          <a:p>
            <a:r>
              <a:rPr lang="en-US"/>
              <a:t>Example (cont.)</a:t>
            </a:r>
          </a:p>
        </p:txBody>
      </p:sp>
      <p:sp>
        <p:nvSpPr>
          <p:cNvPr id="13315" name="Oval 1027"/>
          <p:cNvSpPr>
            <a:spLocks noChangeArrowheads="1"/>
          </p:cNvSpPr>
          <p:nvPr/>
        </p:nvSpPr>
        <p:spPr bwMode="auto">
          <a:xfrm>
            <a:off x="3857625" y="1400175"/>
            <a:ext cx="533400" cy="5334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A &gt; 1</a:t>
            </a:r>
          </a:p>
        </p:txBody>
      </p:sp>
      <p:sp>
        <p:nvSpPr>
          <p:cNvPr id="13316" name="Oval 1028"/>
          <p:cNvSpPr>
            <a:spLocks noChangeArrowheads="1"/>
          </p:cNvSpPr>
          <p:nvPr/>
        </p:nvSpPr>
        <p:spPr bwMode="auto">
          <a:xfrm>
            <a:off x="3857625" y="2238375"/>
            <a:ext cx="533400" cy="5334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B = 0</a:t>
            </a:r>
          </a:p>
        </p:txBody>
      </p:sp>
      <p:sp>
        <p:nvSpPr>
          <p:cNvPr id="13317" name="Oval 1029"/>
          <p:cNvSpPr>
            <a:spLocks noChangeArrowheads="1"/>
          </p:cNvSpPr>
          <p:nvPr/>
        </p:nvSpPr>
        <p:spPr bwMode="auto">
          <a:xfrm>
            <a:off x="3857625" y="3076575"/>
            <a:ext cx="533400" cy="533400"/>
          </a:xfrm>
          <a:prstGeom prst="ellipse">
            <a:avLst/>
          </a:prstGeom>
          <a:solidFill>
            <a:schemeClr val="bg1"/>
          </a:solidFill>
          <a:ln w="19050">
            <a:solidFill>
              <a:schemeClr val="tx1"/>
            </a:solidFill>
            <a:round/>
            <a:headEnd/>
            <a:tailEnd/>
          </a:ln>
        </p:spPr>
        <p:txBody>
          <a:bodyPr wrap="none" anchor="ctr"/>
          <a:lstStyle/>
          <a:p>
            <a:pPr algn="ctr"/>
            <a:r>
              <a:rPr lang="en-US" sz="600" b="1">
                <a:latin typeface="Verdana" pitchFamily="34" charset="0"/>
              </a:rPr>
              <a:t>X := X / A</a:t>
            </a:r>
          </a:p>
        </p:txBody>
      </p:sp>
      <p:sp>
        <p:nvSpPr>
          <p:cNvPr id="13318" name="Oval 1030"/>
          <p:cNvSpPr>
            <a:spLocks noChangeArrowheads="1"/>
          </p:cNvSpPr>
          <p:nvPr/>
        </p:nvSpPr>
        <p:spPr bwMode="auto">
          <a:xfrm>
            <a:off x="3867150" y="3876675"/>
            <a:ext cx="533400" cy="5334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A = 2</a:t>
            </a:r>
          </a:p>
        </p:txBody>
      </p:sp>
      <p:sp>
        <p:nvSpPr>
          <p:cNvPr id="13319" name="Oval 1031"/>
          <p:cNvSpPr>
            <a:spLocks noChangeArrowheads="1"/>
          </p:cNvSpPr>
          <p:nvPr/>
        </p:nvSpPr>
        <p:spPr bwMode="auto">
          <a:xfrm>
            <a:off x="4972050" y="3876675"/>
            <a:ext cx="533400" cy="5334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X &gt; 1</a:t>
            </a:r>
          </a:p>
        </p:txBody>
      </p:sp>
      <p:sp>
        <p:nvSpPr>
          <p:cNvPr id="13320" name="Oval 1032"/>
          <p:cNvSpPr>
            <a:spLocks noChangeArrowheads="1"/>
          </p:cNvSpPr>
          <p:nvPr/>
        </p:nvSpPr>
        <p:spPr bwMode="auto">
          <a:xfrm>
            <a:off x="3867150" y="4933950"/>
            <a:ext cx="533400" cy="533400"/>
          </a:xfrm>
          <a:prstGeom prst="ellipse">
            <a:avLst/>
          </a:prstGeom>
          <a:solidFill>
            <a:schemeClr val="bg1"/>
          </a:solidFill>
          <a:ln w="19050">
            <a:solidFill>
              <a:schemeClr val="tx1"/>
            </a:solidFill>
            <a:round/>
            <a:headEnd/>
            <a:tailEnd/>
          </a:ln>
        </p:spPr>
        <p:txBody>
          <a:bodyPr wrap="none" anchor="ctr"/>
          <a:lstStyle/>
          <a:p>
            <a:pPr algn="ctr"/>
            <a:r>
              <a:rPr lang="en-US" sz="700" b="1">
                <a:latin typeface="Verdana" pitchFamily="34" charset="0"/>
              </a:rPr>
              <a:t>x = x + 1</a:t>
            </a:r>
          </a:p>
        </p:txBody>
      </p:sp>
      <p:sp>
        <p:nvSpPr>
          <p:cNvPr id="13321" name="Oval 1033"/>
          <p:cNvSpPr>
            <a:spLocks noChangeArrowheads="1"/>
          </p:cNvSpPr>
          <p:nvPr/>
        </p:nvSpPr>
        <p:spPr bwMode="auto">
          <a:xfrm>
            <a:off x="4029075" y="952500"/>
            <a:ext cx="190500" cy="1905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13322" name="Oval 1034"/>
          <p:cNvSpPr>
            <a:spLocks noChangeArrowheads="1"/>
          </p:cNvSpPr>
          <p:nvPr/>
        </p:nvSpPr>
        <p:spPr bwMode="auto">
          <a:xfrm>
            <a:off x="4038600" y="6010275"/>
            <a:ext cx="190500" cy="1905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cxnSp>
        <p:nvCxnSpPr>
          <p:cNvPr id="13323" name="AutoShape 1040"/>
          <p:cNvCxnSpPr>
            <a:cxnSpLocks noChangeShapeType="1"/>
            <a:stCxn id="13315" idx="4"/>
            <a:endCxn id="13316" idx="0"/>
          </p:cNvCxnSpPr>
          <p:nvPr/>
        </p:nvCxnSpPr>
        <p:spPr bwMode="auto">
          <a:xfrm>
            <a:off x="4124325" y="1943100"/>
            <a:ext cx="0" cy="285750"/>
          </a:xfrm>
          <a:prstGeom prst="straightConnector1">
            <a:avLst/>
          </a:prstGeom>
          <a:noFill/>
          <a:ln w="12700">
            <a:solidFill>
              <a:schemeClr val="tx1"/>
            </a:solidFill>
            <a:round/>
            <a:headEnd type="none" w="sm" len="sm"/>
            <a:tailEnd type="triangle" w="sm" len="sm"/>
          </a:ln>
        </p:spPr>
      </p:cxnSp>
      <p:cxnSp>
        <p:nvCxnSpPr>
          <p:cNvPr id="13324" name="AutoShape 1041"/>
          <p:cNvCxnSpPr>
            <a:cxnSpLocks noChangeShapeType="1"/>
            <a:stCxn id="13316" idx="4"/>
            <a:endCxn id="13317" idx="0"/>
          </p:cNvCxnSpPr>
          <p:nvPr/>
        </p:nvCxnSpPr>
        <p:spPr bwMode="auto">
          <a:xfrm>
            <a:off x="4124325" y="2781300"/>
            <a:ext cx="0" cy="285750"/>
          </a:xfrm>
          <a:prstGeom prst="straightConnector1">
            <a:avLst/>
          </a:prstGeom>
          <a:noFill/>
          <a:ln w="12700">
            <a:solidFill>
              <a:schemeClr val="tx1"/>
            </a:solidFill>
            <a:round/>
            <a:headEnd type="none" w="sm" len="sm"/>
            <a:tailEnd type="triangle" w="sm" len="sm"/>
          </a:ln>
        </p:spPr>
      </p:cxnSp>
      <p:cxnSp>
        <p:nvCxnSpPr>
          <p:cNvPr id="13325" name="AutoShape 1042"/>
          <p:cNvCxnSpPr>
            <a:cxnSpLocks noChangeShapeType="1"/>
            <a:stCxn id="13317" idx="4"/>
            <a:endCxn id="13318" idx="0"/>
          </p:cNvCxnSpPr>
          <p:nvPr/>
        </p:nvCxnSpPr>
        <p:spPr bwMode="auto">
          <a:xfrm>
            <a:off x="4124325" y="3619500"/>
            <a:ext cx="9525" cy="247650"/>
          </a:xfrm>
          <a:prstGeom prst="straightConnector1">
            <a:avLst/>
          </a:prstGeom>
          <a:noFill/>
          <a:ln w="12700">
            <a:solidFill>
              <a:schemeClr val="tx1"/>
            </a:solidFill>
            <a:round/>
            <a:headEnd type="none" w="sm" len="sm"/>
            <a:tailEnd type="triangle" w="sm" len="sm"/>
          </a:ln>
        </p:spPr>
      </p:cxnSp>
      <p:cxnSp>
        <p:nvCxnSpPr>
          <p:cNvPr id="13326" name="AutoShape 1044"/>
          <p:cNvCxnSpPr>
            <a:cxnSpLocks noChangeShapeType="1"/>
            <a:stCxn id="13315" idx="1"/>
            <a:endCxn id="13318" idx="3"/>
          </p:cNvCxnSpPr>
          <p:nvPr/>
        </p:nvCxnSpPr>
        <p:spPr bwMode="auto">
          <a:xfrm rot="5400000" flipV="1">
            <a:off x="2503488" y="2900363"/>
            <a:ext cx="2873375" cy="9525"/>
          </a:xfrm>
          <a:prstGeom prst="curvedConnector5">
            <a:avLst>
              <a:gd name="adj1" fmla="val -10333"/>
              <a:gd name="adj2" fmla="val -10233338"/>
              <a:gd name="adj3" fmla="val 110333"/>
            </a:avLst>
          </a:prstGeom>
          <a:noFill/>
          <a:ln w="12700">
            <a:solidFill>
              <a:schemeClr val="tx1"/>
            </a:solidFill>
            <a:round/>
            <a:headEnd type="none" w="sm" len="sm"/>
            <a:tailEnd type="triangle" w="sm" len="sm"/>
          </a:ln>
        </p:spPr>
      </p:cxnSp>
      <p:cxnSp>
        <p:nvCxnSpPr>
          <p:cNvPr id="13327" name="AutoShape 1045"/>
          <p:cNvCxnSpPr>
            <a:cxnSpLocks noChangeShapeType="1"/>
            <a:stCxn id="13316" idx="2"/>
            <a:endCxn id="13318" idx="2"/>
          </p:cNvCxnSpPr>
          <p:nvPr/>
        </p:nvCxnSpPr>
        <p:spPr bwMode="auto">
          <a:xfrm rot="10800000" flipH="1" flipV="1">
            <a:off x="3848100" y="2505075"/>
            <a:ext cx="9525" cy="1638300"/>
          </a:xfrm>
          <a:prstGeom prst="curvedConnector3">
            <a:avLst>
              <a:gd name="adj1" fmla="val -5400005"/>
            </a:avLst>
          </a:prstGeom>
          <a:noFill/>
          <a:ln w="12700">
            <a:solidFill>
              <a:schemeClr val="tx1"/>
            </a:solidFill>
            <a:round/>
            <a:headEnd type="none" w="sm" len="sm"/>
            <a:tailEnd type="triangle" w="sm" len="sm"/>
          </a:ln>
        </p:spPr>
      </p:cxnSp>
      <p:cxnSp>
        <p:nvCxnSpPr>
          <p:cNvPr id="13328" name="AutoShape 1046"/>
          <p:cNvCxnSpPr>
            <a:cxnSpLocks noChangeShapeType="1"/>
            <a:stCxn id="13318" idx="6"/>
            <a:endCxn id="13319" idx="2"/>
          </p:cNvCxnSpPr>
          <p:nvPr/>
        </p:nvCxnSpPr>
        <p:spPr bwMode="auto">
          <a:xfrm>
            <a:off x="4410075" y="4143375"/>
            <a:ext cx="552450" cy="0"/>
          </a:xfrm>
          <a:prstGeom prst="straightConnector1">
            <a:avLst/>
          </a:prstGeom>
          <a:noFill/>
          <a:ln w="12700">
            <a:solidFill>
              <a:schemeClr val="tx1"/>
            </a:solidFill>
            <a:round/>
            <a:headEnd type="none" w="sm" len="sm"/>
            <a:tailEnd type="triangle" w="sm" len="sm"/>
          </a:ln>
        </p:spPr>
      </p:cxnSp>
      <p:cxnSp>
        <p:nvCxnSpPr>
          <p:cNvPr id="13329" name="AutoShape 1047"/>
          <p:cNvCxnSpPr>
            <a:cxnSpLocks noChangeShapeType="1"/>
            <a:stCxn id="13318" idx="4"/>
            <a:endCxn id="13320" idx="0"/>
          </p:cNvCxnSpPr>
          <p:nvPr/>
        </p:nvCxnSpPr>
        <p:spPr bwMode="auto">
          <a:xfrm>
            <a:off x="4133850" y="4419600"/>
            <a:ext cx="0" cy="504825"/>
          </a:xfrm>
          <a:prstGeom prst="straightConnector1">
            <a:avLst/>
          </a:prstGeom>
          <a:noFill/>
          <a:ln w="12700">
            <a:solidFill>
              <a:schemeClr val="tx1"/>
            </a:solidFill>
            <a:round/>
            <a:headEnd type="none" w="sm" len="sm"/>
            <a:tailEnd type="triangle" w="sm" len="sm"/>
          </a:ln>
        </p:spPr>
      </p:cxnSp>
      <p:cxnSp>
        <p:nvCxnSpPr>
          <p:cNvPr id="13330" name="AutoShape 1048"/>
          <p:cNvCxnSpPr>
            <a:cxnSpLocks noChangeShapeType="1"/>
            <a:stCxn id="13319" idx="3"/>
            <a:endCxn id="13320" idx="7"/>
          </p:cNvCxnSpPr>
          <p:nvPr/>
        </p:nvCxnSpPr>
        <p:spPr bwMode="auto">
          <a:xfrm flipH="1">
            <a:off x="4322763" y="4341813"/>
            <a:ext cx="727075" cy="660400"/>
          </a:xfrm>
          <a:prstGeom prst="straightConnector1">
            <a:avLst/>
          </a:prstGeom>
          <a:noFill/>
          <a:ln w="12700">
            <a:solidFill>
              <a:schemeClr val="tx1"/>
            </a:solidFill>
            <a:round/>
            <a:headEnd type="none" w="sm" len="sm"/>
            <a:tailEnd type="triangle" w="sm" len="sm"/>
          </a:ln>
        </p:spPr>
      </p:cxnSp>
      <p:cxnSp>
        <p:nvCxnSpPr>
          <p:cNvPr id="13331" name="AutoShape 1049"/>
          <p:cNvCxnSpPr>
            <a:cxnSpLocks noChangeShapeType="1"/>
            <a:stCxn id="13319" idx="4"/>
            <a:endCxn id="13322" idx="7"/>
          </p:cNvCxnSpPr>
          <p:nvPr/>
        </p:nvCxnSpPr>
        <p:spPr bwMode="auto">
          <a:xfrm flipH="1">
            <a:off x="4200525" y="4419600"/>
            <a:ext cx="1038225" cy="1619250"/>
          </a:xfrm>
          <a:prstGeom prst="straightConnector1">
            <a:avLst/>
          </a:prstGeom>
          <a:noFill/>
          <a:ln w="12700">
            <a:solidFill>
              <a:schemeClr val="tx1"/>
            </a:solidFill>
            <a:round/>
            <a:headEnd type="none" w="sm" len="sm"/>
            <a:tailEnd type="triangle" w="sm" len="sm"/>
          </a:ln>
        </p:spPr>
      </p:cxnSp>
      <p:cxnSp>
        <p:nvCxnSpPr>
          <p:cNvPr id="13332" name="AutoShape 1050"/>
          <p:cNvCxnSpPr>
            <a:cxnSpLocks noChangeShapeType="1"/>
            <a:stCxn id="13321" idx="4"/>
            <a:endCxn id="13315" idx="0"/>
          </p:cNvCxnSpPr>
          <p:nvPr/>
        </p:nvCxnSpPr>
        <p:spPr bwMode="auto">
          <a:xfrm>
            <a:off x="4124325" y="1143000"/>
            <a:ext cx="0" cy="247650"/>
          </a:xfrm>
          <a:prstGeom prst="straightConnector1">
            <a:avLst/>
          </a:prstGeom>
          <a:noFill/>
          <a:ln w="12700">
            <a:solidFill>
              <a:schemeClr val="tx1"/>
            </a:solidFill>
            <a:round/>
            <a:headEnd type="none" w="sm" len="sm"/>
            <a:tailEnd type="triangle" w="sm" len="sm"/>
          </a:ln>
        </p:spPr>
      </p:cxnSp>
      <p:cxnSp>
        <p:nvCxnSpPr>
          <p:cNvPr id="13333" name="AutoShape 1051"/>
          <p:cNvCxnSpPr>
            <a:cxnSpLocks noChangeShapeType="1"/>
            <a:stCxn id="13320" idx="4"/>
            <a:endCxn id="13322" idx="0"/>
          </p:cNvCxnSpPr>
          <p:nvPr/>
        </p:nvCxnSpPr>
        <p:spPr bwMode="auto">
          <a:xfrm>
            <a:off x="4133850" y="5476875"/>
            <a:ext cx="0" cy="533400"/>
          </a:xfrm>
          <a:prstGeom prst="straightConnector1">
            <a:avLst/>
          </a:prstGeom>
          <a:noFill/>
          <a:ln w="12700">
            <a:solidFill>
              <a:schemeClr val="tx1"/>
            </a:solidFill>
            <a:round/>
            <a:headEnd type="none" w="sm" len="sm"/>
            <a:tailEnd type="triangl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lIns="92075" tIns="46038" rIns="92075" bIns="46038"/>
          <a:lstStyle/>
          <a:p>
            <a:r>
              <a:rPr lang="en-US"/>
              <a:t>Levels of Test Coverage</a:t>
            </a:r>
          </a:p>
        </p:txBody>
      </p:sp>
      <p:sp>
        <p:nvSpPr>
          <p:cNvPr id="14339" name="Rectangle 3"/>
          <p:cNvSpPr>
            <a:spLocks noGrp="1" noChangeArrowheads="1"/>
          </p:cNvSpPr>
          <p:nvPr>
            <p:ph type="body" idx="1"/>
          </p:nvPr>
        </p:nvSpPr>
        <p:spPr>
          <a:noFill/>
        </p:spPr>
        <p:txBody>
          <a:bodyPr lIns="92075" tIns="46038" rIns="92075" bIns="46038"/>
          <a:lstStyle/>
          <a:p>
            <a:pPr>
              <a:lnSpc>
                <a:spcPct val="90000"/>
              </a:lnSpc>
            </a:pPr>
            <a:r>
              <a:rPr lang="en-US" sz="1800" b="1"/>
              <a:t>Statement Coverage</a:t>
            </a:r>
          </a:p>
          <a:p>
            <a:pPr lvl="1">
              <a:lnSpc>
                <a:spcPct val="90000"/>
              </a:lnSpc>
            </a:pPr>
            <a:r>
              <a:rPr lang="en-US" sz="1600"/>
              <a:t>Sufficient number of test cases so that each statement is executed at least once</a:t>
            </a:r>
          </a:p>
          <a:p>
            <a:pPr>
              <a:lnSpc>
                <a:spcPct val="90000"/>
              </a:lnSpc>
            </a:pPr>
            <a:r>
              <a:rPr lang="en-US" sz="1800" b="1"/>
              <a:t>Branch Coverage</a:t>
            </a:r>
          </a:p>
          <a:p>
            <a:pPr lvl="1">
              <a:lnSpc>
                <a:spcPct val="90000"/>
              </a:lnSpc>
            </a:pPr>
            <a:r>
              <a:rPr lang="en-US" sz="1600"/>
              <a:t>Sufficient number of test cases so that each branch of each decision is executed at least once</a:t>
            </a:r>
          </a:p>
          <a:p>
            <a:pPr>
              <a:lnSpc>
                <a:spcPct val="90000"/>
              </a:lnSpc>
            </a:pPr>
            <a:r>
              <a:rPr lang="en-US" sz="1800" b="1"/>
              <a:t>Condition Coverage</a:t>
            </a:r>
          </a:p>
          <a:p>
            <a:pPr lvl="1">
              <a:lnSpc>
                <a:spcPct val="90000"/>
              </a:lnSpc>
            </a:pPr>
            <a:r>
              <a:rPr lang="en-US" sz="1600"/>
              <a:t>Sufficient number of test cases so that each condition (in each decision) takes on all possible outcomes at least once</a:t>
            </a:r>
          </a:p>
          <a:p>
            <a:pPr>
              <a:lnSpc>
                <a:spcPct val="90000"/>
              </a:lnSpc>
            </a:pPr>
            <a:r>
              <a:rPr lang="en-US" sz="1800" b="1"/>
              <a:t>Decision/Condition Coverage</a:t>
            </a:r>
          </a:p>
          <a:p>
            <a:pPr lvl="1">
              <a:lnSpc>
                <a:spcPct val="90000"/>
              </a:lnSpc>
            </a:pPr>
            <a:r>
              <a:rPr lang="en-US" sz="1600"/>
              <a:t>Sufficient number of test cases so that each condition and each decision takes on all outcomes at least once</a:t>
            </a:r>
          </a:p>
          <a:p>
            <a:pPr>
              <a:lnSpc>
                <a:spcPct val="90000"/>
              </a:lnSpc>
            </a:pPr>
            <a:r>
              <a:rPr lang="en-US" sz="1800"/>
              <a:t>and on, and on, and on …</a:t>
            </a:r>
          </a:p>
          <a:p>
            <a:pPr lvl="1">
              <a:lnSpc>
                <a:spcPct val="90000"/>
              </a:lnSpc>
            </a:pPr>
            <a:r>
              <a:rPr lang="en-US" sz="1600"/>
              <a:t>There are an infinite number of coverage levels </a:t>
            </a:r>
            <a:r>
              <a:rPr lang="en-US" sz="1200"/>
              <a:t>[</a:t>
            </a:r>
            <a:r>
              <a:rPr lang="en-US" sz="1200" i="1"/>
              <a:t>Software Testing Techniques</a:t>
            </a:r>
            <a:r>
              <a:rPr lang="en-US" sz="1200"/>
              <a:t>, 2nd Edition, by Boris Beizer, Van Nostrand Reinhold, 1990]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lIns="92075" tIns="46038" rIns="92075" bIns="46038"/>
          <a:lstStyle/>
          <a:p>
            <a:r>
              <a:rPr lang="en-US"/>
              <a:t>Levels of Test Coverage</a:t>
            </a:r>
          </a:p>
        </p:txBody>
      </p:sp>
      <p:sp>
        <p:nvSpPr>
          <p:cNvPr id="15363" name="Rectangle 3"/>
          <p:cNvSpPr>
            <a:spLocks noGrp="1" noChangeArrowheads="1"/>
          </p:cNvSpPr>
          <p:nvPr>
            <p:ph type="body" idx="1"/>
          </p:nvPr>
        </p:nvSpPr>
        <p:spPr>
          <a:noFill/>
        </p:spPr>
        <p:txBody>
          <a:bodyPr lIns="92075" tIns="46038" rIns="92075" bIns="46038"/>
          <a:lstStyle/>
          <a:p>
            <a:pPr>
              <a:lnSpc>
                <a:spcPct val="90000"/>
              </a:lnSpc>
            </a:pPr>
            <a:r>
              <a:rPr lang="en-US" sz="2400" b="1"/>
              <a:t>All Paths Coverage (P*)</a:t>
            </a:r>
          </a:p>
          <a:p>
            <a:pPr lvl="1">
              <a:lnSpc>
                <a:spcPct val="90000"/>
              </a:lnSpc>
            </a:pPr>
            <a:r>
              <a:rPr lang="en-US" sz="2000"/>
              <a:t>Sufficient number of test cases so that all syntactic paths are executed at least once</a:t>
            </a:r>
          </a:p>
          <a:p>
            <a:pPr lvl="1">
              <a:lnSpc>
                <a:spcPct val="90000"/>
              </a:lnSpc>
            </a:pPr>
            <a:r>
              <a:rPr lang="en-US" sz="2000"/>
              <a:t>Usually infeasible, generally impossible</a:t>
            </a:r>
          </a:p>
          <a:p>
            <a:pPr>
              <a:lnSpc>
                <a:spcPct val="90000"/>
              </a:lnSpc>
            </a:pPr>
            <a:r>
              <a:rPr lang="en-US" sz="2400" b="1"/>
              <a:t>Independent Path/Basis Set Coverage</a:t>
            </a:r>
          </a:p>
          <a:p>
            <a:pPr lvl="1">
              <a:lnSpc>
                <a:spcPct val="90000"/>
              </a:lnSpc>
            </a:pPr>
            <a:r>
              <a:rPr lang="en-US" sz="2000"/>
              <a:t>Each path in the </a:t>
            </a:r>
            <a:r>
              <a:rPr lang="en-US" sz="2000" i="1"/>
              <a:t>basis set</a:t>
            </a:r>
            <a:r>
              <a:rPr lang="en-US" sz="2000"/>
              <a:t> is executed at least once</a:t>
            </a:r>
          </a:p>
          <a:p>
            <a:pPr lvl="1">
              <a:lnSpc>
                <a:spcPct val="90000"/>
              </a:lnSpc>
            </a:pPr>
            <a:r>
              <a:rPr lang="en-US" sz="2000"/>
              <a:t>Independent Path - any path that introduces at least one new statement or condition outcome</a:t>
            </a:r>
          </a:p>
          <a:p>
            <a:pPr lvl="1">
              <a:lnSpc>
                <a:spcPct val="90000"/>
              </a:lnSpc>
            </a:pPr>
            <a:r>
              <a:rPr lang="en-US" sz="2000"/>
              <a:t>Basis Set - A set of independent paths (not necessarily unique)</a:t>
            </a:r>
          </a:p>
          <a:p>
            <a:pPr lvl="2">
              <a:lnSpc>
                <a:spcPct val="90000"/>
              </a:lnSpc>
            </a:pPr>
            <a:r>
              <a:rPr lang="en-US" sz="1800"/>
              <a:t>Can be constructed to insure decision/condition coverage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lIns="92075" tIns="46038" rIns="92075" bIns="46038"/>
          <a:lstStyle/>
          <a:p>
            <a:r>
              <a:rPr lang="en-US"/>
              <a:t>Cyclomatic Complexity and IP Coverage</a:t>
            </a:r>
          </a:p>
        </p:txBody>
      </p:sp>
      <p:sp>
        <p:nvSpPr>
          <p:cNvPr id="16387" name="Rectangle 3"/>
          <p:cNvSpPr>
            <a:spLocks noGrp="1" noChangeArrowheads="1"/>
          </p:cNvSpPr>
          <p:nvPr>
            <p:ph type="body" idx="1"/>
          </p:nvPr>
        </p:nvSpPr>
        <p:spPr>
          <a:noFill/>
        </p:spPr>
        <p:txBody>
          <a:bodyPr lIns="92075" tIns="46038" rIns="92075" bIns="46038"/>
          <a:lstStyle/>
          <a:p>
            <a:pPr>
              <a:lnSpc>
                <a:spcPct val="90000"/>
              </a:lnSpc>
            </a:pPr>
            <a:r>
              <a:rPr lang="en-US" sz="2400"/>
              <a:t>v(G)</a:t>
            </a:r>
          </a:p>
          <a:p>
            <a:pPr lvl="1">
              <a:lnSpc>
                <a:spcPct val="90000"/>
              </a:lnSpc>
            </a:pPr>
            <a:r>
              <a:rPr lang="en-US" sz="2000"/>
              <a:t>Defines the maximum number of independent paths required for a basis set</a:t>
            </a:r>
          </a:p>
          <a:p>
            <a:pPr lvl="1">
              <a:lnSpc>
                <a:spcPct val="90000"/>
              </a:lnSpc>
            </a:pPr>
            <a:r>
              <a:rPr lang="en-US" sz="2000"/>
              <a:t>Determined by</a:t>
            </a:r>
          </a:p>
          <a:p>
            <a:pPr lvl="2">
              <a:lnSpc>
                <a:spcPct val="90000"/>
              </a:lnSpc>
            </a:pPr>
            <a:r>
              <a:rPr lang="en-US" sz="1800"/>
              <a:t>The number of regions in the flow graph</a:t>
            </a:r>
          </a:p>
          <a:p>
            <a:pPr lvl="2">
              <a:lnSpc>
                <a:spcPct val="90000"/>
              </a:lnSpc>
            </a:pPr>
            <a:r>
              <a:rPr lang="en-US" sz="1800"/>
              <a:t>Number of conditions in the flow graph + 1</a:t>
            </a:r>
          </a:p>
          <a:p>
            <a:pPr lvl="2">
              <a:lnSpc>
                <a:spcPct val="90000"/>
              </a:lnSpc>
            </a:pPr>
            <a:r>
              <a:rPr lang="en-US" sz="1800"/>
              <a:t>Number of edges - number of nodes + 2</a:t>
            </a:r>
          </a:p>
          <a:p>
            <a:pPr>
              <a:lnSpc>
                <a:spcPct val="90000"/>
              </a:lnSpc>
            </a:pPr>
            <a:r>
              <a:rPr lang="en-US" sz="2400"/>
              <a:t>Constructing the Basis Set</a:t>
            </a:r>
          </a:p>
          <a:p>
            <a:pPr lvl="1">
              <a:lnSpc>
                <a:spcPct val="90000"/>
              </a:lnSpc>
            </a:pPr>
            <a:r>
              <a:rPr lang="en-US" sz="2000"/>
              <a:t>Find the shortest path</a:t>
            </a:r>
          </a:p>
          <a:p>
            <a:pPr lvl="1">
              <a:lnSpc>
                <a:spcPct val="90000"/>
              </a:lnSpc>
            </a:pPr>
            <a:r>
              <a:rPr lang="en-US" sz="2000"/>
              <a:t>Find the next path by adding as few edges as possible</a:t>
            </a:r>
          </a:p>
          <a:p>
            <a:pPr lvl="1">
              <a:lnSpc>
                <a:spcPct val="90000"/>
              </a:lnSpc>
            </a:pPr>
            <a:r>
              <a:rPr lang="en-US" sz="2000"/>
              <a:t>Continue until all edges are covered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lIns="92075" tIns="46038" rIns="92075" bIns="46038"/>
          <a:lstStyle/>
          <a:p>
            <a:r>
              <a:rPr lang="en-US"/>
              <a:t>Steps in Basis Path Testing</a:t>
            </a:r>
          </a:p>
        </p:txBody>
      </p:sp>
      <p:sp>
        <p:nvSpPr>
          <p:cNvPr id="17411" name="Rectangle 3"/>
          <p:cNvSpPr>
            <a:spLocks noGrp="1" noChangeArrowheads="1"/>
          </p:cNvSpPr>
          <p:nvPr>
            <p:ph type="body" idx="1"/>
          </p:nvPr>
        </p:nvSpPr>
        <p:spPr>
          <a:noFill/>
        </p:spPr>
        <p:txBody>
          <a:bodyPr lIns="92075" tIns="46038" rIns="92075" bIns="46038"/>
          <a:lstStyle/>
          <a:p>
            <a:r>
              <a:rPr lang="en-US" sz="2800"/>
              <a:t>Using the design or code as a foundation, draw a corresponding flow graph</a:t>
            </a:r>
          </a:p>
          <a:p>
            <a:r>
              <a:rPr lang="en-US" sz="2800"/>
              <a:t>Determine the cyclomatic complexity of the resultant flow graph</a:t>
            </a:r>
          </a:p>
          <a:p>
            <a:r>
              <a:rPr lang="en-US" sz="2800"/>
              <a:t>Construct the basis set</a:t>
            </a:r>
          </a:p>
          <a:p>
            <a:r>
              <a:rPr lang="en-US" sz="2800"/>
              <a:t>Prepare test cases that will force execution of each path in the basis set</a:t>
            </a:r>
          </a:p>
        </p:txBody>
      </p:sp>
      <p:sp>
        <p:nvSpPr>
          <p:cNvPr id="17412" name="Rectangle 4"/>
          <p:cNvSpPr>
            <a:spLocks noChangeArrowheads="1"/>
          </p:cNvSpPr>
          <p:nvPr/>
        </p:nvSpPr>
        <p:spPr bwMode="auto">
          <a:xfrm>
            <a:off x="5257800" y="6248400"/>
            <a:ext cx="3762375" cy="214313"/>
          </a:xfrm>
          <a:prstGeom prst="rect">
            <a:avLst/>
          </a:prstGeom>
          <a:noFill/>
          <a:ln w="9525">
            <a:noFill/>
            <a:miter lim="800000"/>
            <a:headEnd/>
            <a:tailEnd/>
          </a:ln>
        </p:spPr>
        <p:txBody>
          <a:bodyPr wrap="none" lIns="92075" tIns="46038" rIns="92075" bIns="46038">
            <a:spAutoFit/>
          </a:bodyPr>
          <a:lstStyle/>
          <a:p>
            <a:r>
              <a:rPr lang="en-US" sz="800">
                <a:solidFill>
                  <a:srgbClr val="000066"/>
                </a:solidFill>
                <a:latin typeface="Arial" charset="0"/>
              </a:rPr>
              <a:t>[Adapted from </a:t>
            </a:r>
            <a:r>
              <a:rPr lang="en-US" sz="800" i="1">
                <a:solidFill>
                  <a:srgbClr val="000066"/>
                </a:solidFill>
                <a:latin typeface="Arial" charset="0"/>
              </a:rPr>
              <a:t>Software Engineering  4th Ed</a:t>
            </a:r>
            <a:r>
              <a:rPr lang="en-US" sz="800">
                <a:solidFill>
                  <a:srgbClr val="000066"/>
                </a:solidFill>
                <a:latin typeface="Arial" charset="0"/>
              </a:rPr>
              <a:t>, by Pressman, McGraw-Hill, 1997]</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lIns="92075" tIns="46038" rIns="92075" bIns="46038"/>
          <a:lstStyle/>
          <a:p>
            <a:r>
              <a:rPr lang="en-US"/>
              <a:t>Test Case Generation</a:t>
            </a:r>
          </a:p>
        </p:txBody>
      </p:sp>
      <p:sp>
        <p:nvSpPr>
          <p:cNvPr id="18435" name="Rectangle 3"/>
          <p:cNvSpPr>
            <a:spLocks noGrp="1" noChangeArrowheads="1"/>
          </p:cNvSpPr>
          <p:nvPr>
            <p:ph type="body" idx="1"/>
          </p:nvPr>
        </p:nvSpPr>
        <p:spPr>
          <a:noFill/>
        </p:spPr>
        <p:txBody>
          <a:bodyPr lIns="92075" tIns="46038" rIns="92075" bIns="46038"/>
          <a:lstStyle/>
          <a:p>
            <a:r>
              <a:rPr lang="en-US" sz="2800"/>
              <a:t>Non-trivial</a:t>
            </a:r>
          </a:p>
          <a:p>
            <a:pPr lvl="1"/>
            <a:r>
              <a:rPr lang="en-US" sz="2400"/>
              <a:t>Traditionally done heuristically.</a:t>
            </a:r>
          </a:p>
          <a:p>
            <a:pPr lvl="1"/>
            <a:r>
              <a:rPr lang="en-US" sz="2400"/>
              <a:t>Some paths are not feasible.</a:t>
            </a:r>
          </a:p>
          <a:p>
            <a:pPr lvl="1"/>
            <a:r>
              <a:rPr lang="en-US" sz="2400"/>
              <a:t>Some paths must be executed as part of other paths.</a:t>
            </a:r>
          </a:p>
          <a:p>
            <a:r>
              <a:rPr lang="en-US" sz="2800"/>
              <a:t>Symbolic execution</a:t>
            </a:r>
          </a:p>
          <a:p>
            <a:pPr lvl="1"/>
            <a:r>
              <a:rPr lang="en-US" sz="2400"/>
              <a:t>Derive a path predicate</a:t>
            </a:r>
          </a:p>
          <a:p>
            <a:pPr lvl="2"/>
            <a:r>
              <a:rPr lang="en-US" sz="2000"/>
              <a:t>A set of conditions “and'ed” that are required to be true in order to derive a path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lIns="92075" tIns="46038" rIns="92075" bIns="46038"/>
          <a:lstStyle/>
          <a:p>
            <a:r>
              <a:rPr lang="en-US"/>
              <a:t>Problems</a:t>
            </a:r>
          </a:p>
        </p:txBody>
      </p:sp>
      <p:sp>
        <p:nvSpPr>
          <p:cNvPr id="19459" name="Rectangle 3"/>
          <p:cNvSpPr>
            <a:spLocks noGrp="1" noChangeArrowheads="1"/>
          </p:cNvSpPr>
          <p:nvPr>
            <p:ph type="body" idx="1"/>
          </p:nvPr>
        </p:nvSpPr>
        <p:spPr>
          <a:noFill/>
        </p:spPr>
        <p:txBody>
          <a:bodyPr lIns="92075" tIns="46038" rIns="92075" bIns="46038"/>
          <a:lstStyle/>
          <a:p>
            <a:r>
              <a:rPr lang="en-US"/>
              <a:t>There are some fundamental problems when relying on cyclomatic complexity and basis path testing</a:t>
            </a:r>
          </a:p>
          <a:p>
            <a:pPr lvl="1"/>
            <a:r>
              <a:rPr lang="en-US"/>
              <a:t>Loops are not tested thoroughly</a:t>
            </a:r>
          </a:p>
          <a:p>
            <a:pPr lvl="1"/>
            <a:r>
              <a:rPr lang="en-US"/>
              <a:t>Data structures may not be exercised fully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lIns="92075" tIns="46038" rIns="92075" bIns="46038"/>
          <a:lstStyle/>
          <a:p>
            <a:r>
              <a:rPr lang="en-US"/>
              <a:t>Loops</a:t>
            </a:r>
          </a:p>
        </p:txBody>
      </p:sp>
      <p:sp>
        <p:nvSpPr>
          <p:cNvPr id="20483" name="Rectangle 3"/>
          <p:cNvSpPr>
            <a:spLocks noGrp="1" noChangeArrowheads="1"/>
          </p:cNvSpPr>
          <p:nvPr>
            <p:ph type="body" idx="1"/>
          </p:nvPr>
        </p:nvSpPr>
        <p:spPr>
          <a:noFill/>
        </p:spPr>
        <p:txBody>
          <a:bodyPr lIns="92075" tIns="46038" rIns="92075" bIns="46038"/>
          <a:lstStyle/>
          <a:p>
            <a:r>
              <a:rPr lang="en-US" sz="2800"/>
              <a:t>Looping to test for</a:t>
            </a:r>
          </a:p>
          <a:p>
            <a:pPr lvl="1"/>
            <a:r>
              <a:rPr lang="en-US" sz="2400"/>
              <a:t>Initialization errors</a:t>
            </a:r>
          </a:p>
          <a:p>
            <a:pPr lvl="1"/>
            <a:r>
              <a:rPr lang="en-US" sz="2400"/>
              <a:t>Index or incrementing errors</a:t>
            </a:r>
          </a:p>
          <a:p>
            <a:pPr lvl="1"/>
            <a:r>
              <a:rPr lang="en-US" sz="2400"/>
              <a:t>Bounding errors which occur at loop limits</a:t>
            </a:r>
          </a:p>
          <a:p>
            <a:r>
              <a:rPr lang="en-US" sz="2800"/>
              <a:t>Classes of loops</a:t>
            </a:r>
          </a:p>
          <a:p>
            <a:pPr lvl="1"/>
            <a:r>
              <a:rPr lang="en-US" sz="2400"/>
              <a:t>Simple loop</a:t>
            </a:r>
          </a:p>
          <a:p>
            <a:pPr lvl="1"/>
            <a:r>
              <a:rPr lang="en-US" sz="2400"/>
              <a:t>Nested loop</a:t>
            </a:r>
          </a:p>
          <a:p>
            <a:pPr lvl="1"/>
            <a:r>
              <a:rPr lang="en-US" sz="2400"/>
              <a:t>Concatenated loop</a:t>
            </a:r>
          </a:p>
          <a:p>
            <a:pPr lvl="1"/>
            <a:r>
              <a:rPr lang="en-US" sz="2400"/>
              <a:t>Unstructured loop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noFill/>
        </p:spPr>
        <p:txBody>
          <a:bodyPr lIns="92075" tIns="46038" rIns="92075" bIns="46038"/>
          <a:lstStyle/>
          <a:p>
            <a:r>
              <a:rPr lang="en-US"/>
              <a:t>Structural Testing</a:t>
            </a:r>
          </a:p>
        </p:txBody>
      </p:sp>
      <p:sp>
        <p:nvSpPr>
          <p:cNvPr id="3075" name="Rectangle 3"/>
          <p:cNvSpPr>
            <a:spLocks noGrp="1" noChangeArrowheads="1"/>
          </p:cNvSpPr>
          <p:nvPr>
            <p:ph type="body" idx="1"/>
          </p:nvPr>
        </p:nvSpPr>
        <p:spPr>
          <a:noFill/>
        </p:spPr>
        <p:txBody>
          <a:bodyPr lIns="92075" tIns="46038" rIns="92075" bIns="46038"/>
          <a:lstStyle/>
          <a:p>
            <a:pPr>
              <a:lnSpc>
                <a:spcPct val="90000"/>
              </a:lnSpc>
            </a:pPr>
            <a:r>
              <a:rPr lang="en-US" sz="2400" dirty="0"/>
              <a:t>Structural testing is based on selecting paths through a code segment for execution.</a:t>
            </a:r>
          </a:p>
          <a:p>
            <a:pPr>
              <a:lnSpc>
                <a:spcPct val="90000"/>
              </a:lnSpc>
            </a:pPr>
            <a:r>
              <a:rPr lang="en-US" sz="2400" dirty="0"/>
              <a:t>First, we assume that each code segment has a single point of entry and a single point of exit.</a:t>
            </a:r>
          </a:p>
          <a:p>
            <a:pPr>
              <a:lnSpc>
                <a:spcPct val="90000"/>
              </a:lnSpc>
            </a:pPr>
            <a:r>
              <a:rPr lang="en-US" sz="2400" dirty="0">
                <a:solidFill>
                  <a:srgbClr val="FF0000"/>
                </a:solidFill>
              </a:rPr>
              <a:t>A path is a sequence of instructions or statements from the entry point to the exit point.</a:t>
            </a:r>
          </a:p>
          <a:p>
            <a:pPr lvl="1">
              <a:lnSpc>
                <a:spcPct val="90000"/>
              </a:lnSpc>
            </a:pPr>
            <a:r>
              <a:rPr lang="en-US" sz="2000" dirty="0"/>
              <a:t>There could be many paths from entry to exit for a given code segment.</a:t>
            </a:r>
          </a:p>
          <a:p>
            <a:pPr>
              <a:lnSpc>
                <a:spcPct val="90000"/>
              </a:lnSpc>
            </a:pPr>
            <a:r>
              <a:rPr lang="en-US" sz="2400" dirty="0"/>
              <a:t>The more paths that are exercised, the more thoroughly tested the code segment is.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lIns="92075" tIns="46038" rIns="92075" bIns="46038"/>
          <a:lstStyle/>
          <a:p>
            <a:r>
              <a:rPr lang="en-US"/>
              <a:t>Testing Simple Loops</a:t>
            </a:r>
          </a:p>
        </p:txBody>
      </p:sp>
      <p:sp>
        <p:nvSpPr>
          <p:cNvPr id="21507" name="Rectangle 3"/>
          <p:cNvSpPr>
            <a:spLocks noGrp="1" noChangeArrowheads="1"/>
          </p:cNvSpPr>
          <p:nvPr>
            <p:ph type="body" idx="1"/>
          </p:nvPr>
        </p:nvSpPr>
        <p:spPr>
          <a:noFill/>
        </p:spPr>
        <p:txBody>
          <a:bodyPr lIns="92075" tIns="46038" rIns="92075" bIns="46038"/>
          <a:lstStyle/>
          <a:p>
            <a:pPr>
              <a:lnSpc>
                <a:spcPct val="90000"/>
              </a:lnSpc>
            </a:pPr>
            <a:r>
              <a:rPr lang="en-US"/>
              <a:t>Skip the loop entirely</a:t>
            </a:r>
          </a:p>
          <a:p>
            <a:pPr>
              <a:lnSpc>
                <a:spcPct val="90000"/>
              </a:lnSpc>
            </a:pPr>
            <a:r>
              <a:rPr lang="en-US"/>
              <a:t>Only 1 pass through the loop</a:t>
            </a:r>
          </a:p>
          <a:p>
            <a:pPr>
              <a:lnSpc>
                <a:spcPct val="90000"/>
              </a:lnSpc>
            </a:pPr>
            <a:r>
              <a:rPr lang="en-US"/>
              <a:t>2 passes through the loop</a:t>
            </a:r>
          </a:p>
          <a:p>
            <a:pPr>
              <a:lnSpc>
                <a:spcPct val="90000"/>
              </a:lnSpc>
            </a:pPr>
            <a:r>
              <a:rPr lang="en-US"/>
              <a:t>n passes through the loop (n is “typical”)</a:t>
            </a:r>
          </a:p>
          <a:p>
            <a:pPr>
              <a:lnSpc>
                <a:spcPct val="90000"/>
              </a:lnSpc>
            </a:pPr>
            <a:r>
              <a:rPr lang="en-US"/>
              <a:t>m-1, m, m+1 passes through the loop (m is maximum number of loop iterations)</a:t>
            </a:r>
          </a:p>
        </p:txBody>
      </p:sp>
      <p:sp>
        <p:nvSpPr>
          <p:cNvPr id="21508" name="Rectangle 4"/>
          <p:cNvSpPr>
            <a:spLocks noChangeArrowheads="1"/>
          </p:cNvSpPr>
          <p:nvPr/>
        </p:nvSpPr>
        <p:spPr bwMode="auto">
          <a:xfrm>
            <a:off x="3505200" y="6248400"/>
            <a:ext cx="5473700" cy="228600"/>
          </a:xfrm>
          <a:prstGeom prst="rect">
            <a:avLst/>
          </a:prstGeom>
          <a:noFill/>
          <a:ln w="9525">
            <a:noFill/>
            <a:miter lim="800000"/>
            <a:headEnd/>
            <a:tailEnd/>
          </a:ln>
        </p:spPr>
        <p:txBody>
          <a:bodyPr wrap="none" lIns="92075" tIns="46038" rIns="92075" bIns="46038">
            <a:spAutoFit/>
          </a:bodyPr>
          <a:lstStyle/>
          <a:p>
            <a:r>
              <a:rPr lang="en-US" sz="900">
                <a:solidFill>
                  <a:srgbClr val="000066"/>
                </a:solidFill>
                <a:latin typeface="Arial" charset="0"/>
              </a:rPr>
              <a:t>[Adapted from </a:t>
            </a:r>
            <a:r>
              <a:rPr lang="en-US" sz="900" i="1">
                <a:solidFill>
                  <a:srgbClr val="000066"/>
                </a:solidFill>
                <a:latin typeface="Arial" charset="0"/>
              </a:rPr>
              <a:t>Software Testing Techniques</a:t>
            </a:r>
            <a:r>
              <a:rPr lang="en-US" sz="900">
                <a:solidFill>
                  <a:srgbClr val="000066"/>
                </a:solidFill>
                <a:latin typeface="Arial" charset="0"/>
              </a:rPr>
              <a:t>, 2nd Edition, by Boris Beizer, Van Nostrand Reinhold, 1990]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lIns="92075" tIns="46038" rIns="92075" bIns="46038"/>
          <a:lstStyle/>
          <a:p>
            <a:r>
              <a:rPr lang="en-US"/>
              <a:t>Testing Other Loops</a:t>
            </a:r>
          </a:p>
        </p:txBody>
      </p:sp>
      <p:sp>
        <p:nvSpPr>
          <p:cNvPr id="22531" name="Rectangle 3"/>
          <p:cNvSpPr>
            <a:spLocks noGrp="1" noChangeArrowheads="1"/>
          </p:cNvSpPr>
          <p:nvPr>
            <p:ph type="body" idx="1"/>
          </p:nvPr>
        </p:nvSpPr>
        <p:spPr>
          <a:noFill/>
        </p:spPr>
        <p:txBody>
          <a:bodyPr lIns="92075" tIns="46038" rIns="92075" bIns="46038"/>
          <a:lstStyle/>
          <a:p>
            <a:pPr>
              <a:lnSpc>
                <a:spcPct val="90000"/>
              </a:lnSpc>
            </a:pPr>
            <a:r>
              <a:rPr lang="en-US" sz="2000"/>
              <a:t>Nested Loops</a:t>
            </a:r>
          </a:p>
          <a:p>
            <a:pPr lvl="1">
              <a:lnSpc>
                <a:spcPct val="90000"/>
              </a:lnSpc>
            </a:pPr>
            <a:r>
              <a:rPr lang="en-US" sz="1800"/>
              <a:t>Start at the innermost loop, set all other loop to minimum (e.g., 1)</a:t>
            </a:r>
          </a:p>
          <a:p>
            <a:pPr lvl="1">
              <a:lnSpc>
                <a:spcPct val="90000"/>
              </a:lnSpc>
            </a:pPr>
            <a:r>
              <a:rPr lang="en-US" sz="1800"/>
              <a:t>Conduct a simple loop test for the innermost loop while holding outer loops at minimum</a:t>
            </a:r>
          </a:p>
          <a:p>
            <a:pPr lvl="1">
              <a:lnSpc>
                <a:spcPct val="90000"/>
              </a:lnSpc>
            </a:pPr>
            <a:r>
              <a:rPr lang="en-US" sz="1800"/>
              <a:t>Work outward, keeping outer loops at minimum and setting inner loops at typical number of iterations (when their testing is completed)</a:t>
            </a:r>
          </a:p>
          <a:p>
            <a:pPr lvl="1">
              <a:lnSpc>
                <a:spcPct val="90000"/>
              </a:lnSpc>
            </a:pPr>
            <a:r>
              <a:rPr lang="en-US" sz="1800"/>
              <a:t>Continue until finished</a:t>
            </a:r>
          </a:p>
          <a:p>
            <a:pPr>
              <a:lnSpc>
                <a:spcPct val="90000"/>
              </a:lnSpc>
            </a:pPr>
            <a:r>
              <a:rPr lang="en-US" sz="2000"/>
              <a:t>Concatenated Loops</a:t>
            </a:r>
          </a:p>
          <a:p>
            <a:pPr lvl="1">
              <a:lnSpc>
                <a:spcPct val="90000"/>
              </a:lnSpc>
            </a:pPr>
            <a:r>
              <a:rPr lang="en-US" sz="1800"/>
              <a:t>If the loops are independent of each other, treat as simple loops</a:t>
            </a:r>
          </a:p>
          <a:p>
            <a:pPr lvl="1">
              <a:lnSpc>
                <a:spcPct val="90000"/>
              </a:lnSpc>
            </a:pPr>
            <a:r>
              <a:rPr lang="en-US" sz="1800"/>
              <a:t>If the loops are dependent, then treat them as nested loops</a:t>
            </a:r>
          </a:p>
          <a:p>
            <a:pPr>
              <a:lnSpc>
                <a:spcPct val="90000"/>
              </a:lnSpc>
            </a:pPr>
            <a:r>
              <a:rPr lang="en-US" sz="2000"/>
              <a:t>Unstructured Loops - REWRITE THEM!!</a:t>
            </a:r>
          </a:p>
        </p:txBody>
      </p:sp>
      <p:sp>
        <p:nvSpPr>
          <p:cNvPr id="22532" name="Rectangle 4"/>
          <p:cNvSpPr>
            <a:spLocks noChangeArrowheads="1"/>
          </p:cNvSpPr>
          <p:nvPr/>
        </p:nvSpPr>
        <p:spPr bwMode="auto">
          <a:xfrm>
            <a:off x="3668713" y="6248400"/>
            <a:ext cx="5473700" cy="228600"/>
          </a:xfrm>
          <a:prstGeom prst="rect">
            <a:avLst/>
          </a:prstGeom>
          <a:noFill/>
          <a:ln w="9525">
            <a:noFill/>
            <a:miter lim="800000"/>
            <a:headEnd/>
            <a:tailEnd/>
          </a:ln>
        </p:spPr>
        <p:txBody>
          <a:bodyPr wrap="none" lIns="92075" tIns="46038" rIns="92075" bIns="46038">
            <a:spAutoFit/>
          </a:bodyPr>
          <a:lstStyle/>
          <a:p>
            <a:r>
              <a:rPr lang="en-US" sz="900">
                <a:solidFill>
                  <a:srgbClr val="000066"/>
                </a:solidFill>
                <a:latin typeface="Arial" charset="0"/>
              </a:rPr>
              <a:t>[Adapted from </a:t>
            </a:r>
            <a:r>
              <a:rPr lang="en-US" sz="900" i="1">
                <a:solidFill>
                  <a:srgbClr val="000066"/>
                </a:solidFill>
                <a:latin typeface="Arial" charset="0"/>
              </a:rPr>
              <a:t>Software Testing Techniques</a:t>
            </a:r>
            <a:r>
              <a:rPr lang="en-US" sz="900">
                <a:solidFill>
                  <a:srgbClr val="000066"/>
                </a:solidFill>
                <a:latin typeface="Arial" charset="0"/>
              </a:rPr>
              <a:t>, 2nd Edition, by Boris Beizer, Van Nostrand Reinhold, 1990]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p:txBody>
          <a:bodyPr/>
          <a:lstStyle/>
          <a:p>
            <a:r>
              <a:rPr lang="en-US"/>
              <a:t>Data Flow Testing</a:t>
            </a:r>
          </a:p>
        </p:txBody>
      </p:sp>
      <p:sp>
        <p:nvSpPr>
          <p:cNvPr id="23555" name="Rectangle 1027"/>
          <p:cNvSpPr>
            <a:spLocks noGrp="1" noChangeArrowheads="1"/>
          </p:cNvSpPr>
          <p:nvPr>
            <p:ph type="body" idx="1"/>
          </p:nvPr>
        </p:nvSpPr>
        <p:spPr/>
        <p:txBody>
          <a:bodyPr/>
          <a:lstStyle/>
          <a:p>
            <a:r>
              <a:rPr lang="en-US" sz="2800"/>
              <a:t>A form of structural testing that is based not on control flow, but on how data flows through the program.</a:t>
            </a:r>
          </a:p>
          <a:p>
            <a:r>
              <a:rPr lang="en-US" sz="2800"/>
              <a:t>Focuses on the points at which variables receive values and the points at which these values are used.</a:t>
            </a:r>
          </a:p>
          <a:p>
            <a:r>
              <a:rPr lang="en-US" sz="2800"/>
              <a:t>Two major flavors: DU-paths and Program slices.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Why Consider Dataflow?</a:t>
            </a:r>
          </a:p>
        </p:txBody>
      </p:sp>
      <p:grpSp>
        <p:nvGrpSpPr>
          <p:cNvPr id="24579" name="Group 24"/>
          <p:cNvGrpSpPr>
            <a:grpSpLocks/>
          </p:cNvGrpSpPr>
          <p:nvPr/>
        </p:nvGrpSpPr>
        <p:grpSpPr bwMode="auto">
          <a:xfrm>
            <a:off x="1485900" y="1885950"/>
            <a:ext cx="1333500" cy="3714750"/>
            <a:chOff x="2316" y="1194"/>
            <a:chExt cx="840" cy="2340"/>
          </a:xfrm>
        </p:grpSpPr>
        <p:sp>
          <p:nvSpPr>
            <p:cNvPr id="24581" name="Oval 4"/>
            <p:cNvSpPr>
              <a:spLocks noChangeArrowheads="1"/>
            </p:cNvSpPr>
            <p:nvPr/>
          </p:nvSpPr>
          <p:spPr bwMode="auto">
            <a:xfrm>
              <a:off x="2622" y="1194"/>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s1</a:t>
              </a:r>
            </a:p>
          </p:txBody>
        </p:sp>
        <p:sp>
          <p:nvSpPr>
            <p:cNvPr id="24582" name="Oval 5"/>
            <p:cNvSpPr>
              <a:spLocks noChangeArrowheads="1"/>
            </p:cNvSpPr>
            <p:nvPr/>
          </p:nvSpPr>
          <p:spPr bwMode="auto">
            <a:xfrm>
              <a:off x="2622" y="154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c1</a:t>
              </a:r>
            </a:p>
          </p:txBody>
        </p:sp>
        <p:sp>
          <p:nvSpPr>
            <p:cNvPr id="24583" name="Oval 6"/>
            <p:cNvSpPr>
              <a:spLocks noChangeArrowheads="1"/>
            </p:cNvSpPr>
            <p:nvPr/>
          </p:nvSpPr>
          <p:spPr bwMode="auto">
            <a:xfrm>
              <a:off x="2316" y="1860"/>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s2</a:t>
              </a:r>
            </a:p>
          </p:txBody>
        </p:sp>
        <p:sp>
          <p:nvSpPr>
            <p:cNvPr id="24584" name="Oval 7"/>
            <p:cNvSpPr>
              <a:spLocks noChangeArrowheads="1"/>
            </p:cNvSpPr>
            <p:nvPr/>
          </p:nvSpPr>
          <p:spPr bwMode="auto">
            <a:xfrm>
              <a:off x="2946" y="184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s3</a:t>
              </a:r>
            </a:p>
          </p:txBody>
        </p:sp>
        <p:sp>
          <p:nvSpPr>
            <p:cNvPr id="24585" name="Oval 8"/>
            <p:cNvSpPr>
              <a:spLocks noChangeArrowheads="1"/>
            </p:cNvSpPr>
            <p:nvPr/>
          </p:nvSpPr>
          <p:spPr bwMode="auto">
            <a:xfrm>
              <a:off x="2634" y="2190"/>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c2</a:t>
              </a:r>
            </a:p>
          </p:txBody>
        </p:sp>
        <p:sp>
          <p:nvSpPr>
            <p:cNvPr id="24586" name="Oval 9"/>
            <p:cNvSpPr>
              <a:spLocks noChangeArrowheads="1"/>
            </p:cNvSpPr>
            <p:nvPr/>
          </p:nvSpPr>
          <p:spPr bwMode="auto">
            <a:xfrm>
              <a:off x="2316" y="2544"/>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s4</a:t>
              </a:r>
            </a:p>
          </p:txBody>
        </p:sp>
        <p:sp>
          <p:nvSpPr>
            <p:cNvPr id="24587" name="Oval 10"/>
            <p:cNvSpPr>
              <a:spLocks noChangeArrowheads="1"/>
            </p:cNvSpPr>
            <p:nvPr/>
          </p:nvSpPr>
          <p:spPr bwMode="auto">
            <a:xfrm>
              <a:off x="2964" y="253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s5</a:t>
              </a:r>
            </a:p>
          </p:txBody>
        </p:sp>
        <p:sp>
          <p:nvSpPr>
            <p:cNvPr id="24588" name="Oval 11"/>
            <p:cNvSpPr>
              <a:spLocks noChangeArrowheads="1"/>
            </p:cNvSpPr>
            <p:nvPr/>
          </p:nvSpPr>
          <p:spPr bwMode="auto">
            <a:xfrm>
              <a:off x="2646" y="2904"/>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c3</a:t>
              </a:r>
            </a:p>
          </p:txBody>
        </p:sp>
        <p:sp>
          <p:nvSpPr>
            <p:cNvPr id="24589" name="Oval 12"/>
            <p:cNvSpPr>
              <a:spLocks noChangeArrowheads="1"/>
            </p:cNvSpPr>
            <p:nvPr/>
          </p:nvSpPr>
          <p:spPr bwMode="auto">
            <a:xfrm>
              <a:off x="2646" y="334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s6</a:t>
              </a:r>
            </a:p>
          </p:txBody>
        </p:sp>
        <p:cxnSp>
          <p:nvCxnSpPr>
            <p:cNvPr id="24590" name="AutoShape 13"/>
            <p:cNvCxnSpPr>
              <a:cxnSpLocks noChangeShapeType="1"/>
              <a:stCxn id="24581" idx="4"/>
              <a:endCxn id="24582" idx="0"/>
            </p:cNvCxnSpPr>
            <p:nvPr/>
          </p:nvCxnSpPr>
          <p:spPr bwMode="auto">
            <a:xfrm>
              <a:off x="2718" y="1392"/>
              <a:ext cx="0" cy="144"/>
            </a:xfrm>
            <a:prstGeom prst="straightConnector1">
              <a:avLst/>
            </a:prstGeom>
            <a:noFill/>
            <a:ln w="12700">
              <a:solidFill>
                <a:schemeClr val="tx1"/>
              </a:solidFill>
              <a:round/>
              <a:headEnd type="none" w="sm" len="sm"/>
              <a:tailEnd type="triangle" w="sm" len="sm"/>
            </a:ln>
          </p:spPr>
        </p:cxnSp>
        <p:cxnSp>
          <p:nvCxnSpPr>
            <p:cNvPr id="24591" name="AutoShape 14"/>
            <p:cNvCxnSpPr>
              <a:cxnSpLocks noChangeShapeType="1"/>
              <a:stCxn id="24582" idx="3"/>
              <a:endCxn id="24583" idx="7"/>
            </p:cNvCxnSpPr>
            <p:nvPr/>
          </p:nvCxnSpPr>
          <p:spPr bwMode="auto">
            <a:xfrm flipH="1">
              <a:off x="2480" y="1712"/>
              <a:ext cx="170" cy="170"/>
            </a:xfrm>
            <a:prstGeom prst="straightConnector1">
              <a:avLst/>
            </a:prstGeom>
            <a:noFill/>
            <a:ln w="12700">
              <a:solidFill>
                <a:schemeClr val="tx1"/>
              </a:solidFill>
              <a:round/>
              <a:headEnd type="none" w="sm" len="sm"/>
              <a:tailEnd type="triangle" w="sm" len="sm"/>
            </a:ln>
          </p:spPr>
        </p:cxnSp>
        <p:cxnSp>
          <p:nvCxnSpPr>
            <p:cNvPr id="24592" name="AutoShape 15"/>
            <p:cNvCxnSpPr>
              <a:cxnSpLocks noChangeShapeType="1"/>
              <a:stCxn id="24582" idx="5"/>
              <a:endCxn id="24584" idx="1"/>
            </p:cNvCxnSpPr>
            <p:nvPr/>
          </p:nvCxnSpPr>
          <p:spPr bwMode="auto">
            <a:xfrm>
              <a:off x="2786" y="1712"/>
              <a:ext cx="188" cy="152"/>
            </a:xfrm>
            <a:prstGeom prst="straightConnector1">
              <a:avLst/>
            </a:prstGeom>
            <a:noFill/>
            <a:ln w="12700">
              <a:solidFill>
                <a:schemeClr val="tx1"/>
              </a:solidFill>
              <a:round/>
              <a:headEnd type="none" w="sm" len="sm"/>
              <a:tailEnd type="triangle" w="sm" len="sm"/>
            </a:ln>
          </p:spPr>
        </p:cxnSp>
        <p:cxnSp>
          <p:nvCxnSpPr>
            <p:cNvPr id="24593" name="AutoShape 16"/>
            <p:cNvCxnSpPr>
              <a:cxnSpLocks noChangeShapeType="1"/>
              <a:stCxn id="24583" idx="5"/>
              <a:endCxn id="24585" idx="1"/>
            </p:cNvCxnSpPr>
            <p:nvPr/>
          </p:nvCxnSpPr>
          <p:spPr bwMode="auto">
            <a:xfrm>
              <a:off x="2480" y="2030"/>
              <a:ext cx="182" cy="182"/>
            </a:xfrm>
            <a:prstGeom prst="straightConnector1">
              <a:avLst/>
            </a:prstGeom>
            <a:noFill/>
            <a:ln w="12700">
              <a:solidFill>
                <a:schemeClr val="tx1"/>
              </a:solidFill>
              <a:round/>
              <a:headEnd type="none" w="sm" len="sm"/>
              <a:tailEnd type="triangle" w="sm" len="sm"/>
            </a:ln>
          </p:spPr>
        </p:cxnSp>
        <p:cxnSp>
          <p:nvCxnSpPr>
            <p:cNvPr id="24594" name="AutoShape 17"/>
            <p:cNvCxnSpPr>
              <a:cxnSpLocks noChangeShapeType="1"/>
              <a:stCxn id="24584" idx="3"/>
              <a:endCxn id="24585" idx="7"/>
            </p:cNvCxnSpPr>
            <p:nvPr/>
          </p:nvCxnSpPr>
          <p:spPr bwMode="auto">
            <a:xfrm flipH="1">
              <a:off x="2798" y="2012"/>
              <a:ext cx="176" cy="200"/>
            </a:xfrm>
            <a:prstGeom prst="straightConnector1">
              <a:avLst/>
            </a:prstGeom>
            <a:noFill/>
            <a:ln w="12700">
              <a:solidFill>
                <a:schemeClr val="tx1"/>
              </a:solidFill>
              <a:round/>
              <a:headEnd type="none" w="sm" len="sm"/>
              <a:tailEnd type="triangle" w="sm" len="sm"/>
            </a:ln>
          </p:spPr>
        </p:cxnSp>
        <p:cxnSp>
          <p:nvCxnSpPr>
            <p:cNvPr id="24595" name="AutoShape 18"/>
            <p:cNvCxnSpPr>
              <a:cxnSpLocks noChangeShapeType="1"/>
              <a:stCxn id="24585" idx="3"/>
              <a:endCxn id="24586" idx="7"/>
            </p:cNvCxnSpPr>
            <p:nvPr/>
          </p:nvCxnSpPr>
          <p:spPr bwMode="auto">
            <a:xfrm flipH="1">
              <a:off x="2480" y="2360"/>
              <a:ext cx="182" cy="206"/>
            </a:xfrm>
            <a:prstGeom prst="straightConnector1">
              <a:avLst/>
            </a:prstGeom>
            <a:noFill/>
            <a:ln w="12700">
              <a:solidFill>
                <a:schemeClr val="tx1"/>
              </a:solidFill>
              <a:round/>
              <a:headEnd type="none" w="sm" len="sm"/>
              <a:tailEnd type="triangle" w="sm" len="sm"/>
            </a:ln>
          </p:spPr>
        </p:cxnSp>
        <p:cxnSp>
          <p:nvCxnSpPr>
            <p:cNvPr id="24596" name="AutoShape 19"/>
            <p:cNvCxnSpPr>
              <a:cxnSpLocks noChangeShapeType="1"/>
              <a:stCxn id="24585" idx="5"/>
              <a:endCxn id="24587" idx="1"/>
            </p:cNvCxnSpPr>
            <p:nvPr/>
          </p:nvCxnSpPr>
          <p:spPr bwMode="auto">
            <a:xfrm>
              <a:off x="2798" y="2360"/>
              <a:ext cx="194" cy="194"/>
            </a:xfrm>
            <a:prstGeom prst="straightConnector1">
              <a:avLst/>
            </a:prstGeom>
            <a:noFill/>
            <a:ln w="12700">
              <a:solidFill>
                <a:schemeClr val="tx1"/>
              </a:solidFill>
              <a:round/>
              <a:headEnd type="none" w="sm" len="sm"/>
              <a:tailEnd type="triangle" w="sm" len="sm"/>
            </a:ln>
          </p:spPr>
        </p:cxnSp>
        <p:cxnSp>
          <p:nvCxnSpPr>
            <p:cNvPr id="24597" name="AutoShape 20"/>
            <p:cNvCxnSpPr>
              <a:cxnSpLocks noChangeShapeType="1"/>
              <a:stCxn id="24586" idx="5"/>
              <a:endCxn id="24588" idx="1"/>
            </p:cNvCxnSpPr>
            <p:nvPr/>
          </p:nvCxnSpPr>
          <p:spPr bwMode="auto">
            <a:xfrm>
              <a:off x="2480" y="2714"/>
              <a:ext cx="194" cy="212"/>
            </a:xfrm>
            <a:prstGeom prst="straightConnector1">
              <a:avLst/>
            </a:prstGeom>
            <a:noFill/>
            <a:ln w="12700">
              <a:solidFill>
                <a:schemeClr val="tx1"/>
              </a:solidFill>
              <a:round/>
              <a:headEnd type="none" w="sm" len="sm"/>
              <a:tailEnd type="triangle" w="sm" len="sm"/>
            </a:ln>
          </p:spPr>
        </p:cxnSp>
        <p:cxnSp>
          <p:nvCxnSpPr>
            <p:cNvPr id="24598" name="AutoShape 21"/>
            <p:cNvCxnSpPr>
              <a:cxnSpLocks noChangeShapeType="1"/>
              <a:stCxn id="24587" idx="3"/>
              <a:endCxn id="24588" idx="7"/>
            </p:cNvCxnSpPr>
            <p:nvPr/>
          </p:nvCxnSpPr>
          <p:spPr bwMode="auto">
            <a:xfrm flipH="1">
              <a:off x="2810" y="2702"/>
              <a:ext cx="182" cy="224"/>
            </a:xfrm>
            <a:prstGeom prst="straightConnector1">
              <a:avLst/>
            </a:prstGeom>
            <a:noFill/>
            <a:ln w="12700">
              <a:solidFill>
                <a:schemeClr val="tx1"/>
              </a:solidFill>
              <a:round/>
              <a:headEnd type="none" w="sm" len="sm"/>
              <a:tailEnd type="triangle" w="sm" len="sm"/>
            </a:ln>
          </p:spPr>
        </p:cxnSp>
        <p:cxnSp>
          <p:nvCxnSpPr>
            <p:cNvPr id="24599" name="AutoShape 22"/>
            <p:cNvCxnSpPr>
              <a:cxnSpLocks noChangeShapeType="1"/>
              <a:stCxn id="24588" idx="4"/>
              <a:endCxn id="24589" idx="0"/>
            </p:cNvCxnSpPr>
            <p:nvPr/>
          </p:nvCxnSpPr>
          <p:spPr bwMode="auto">
            <a:xfrm>
              <a:off x="2742" y="3102"/>
              <a:ext cx="0" cy="234"/>
            </a:xfrm>
            <a:prstGeom prst="straightConnector1">
              <a:avLst/>
            </a:prstGeom>
            <a:noFill/>
            <a:ln w="12700">
              <a:solidFill>
                <a:schemeClr val="tx1"/>
              </a:solidFill>
              <a:round/>
              <a:headEnd type="none" w="sm" len="sm"/>
              <a:tailEnd type="triangle" w="sm" len="sm"/>
            </a:ln>
          </p:spPr>
        </p:cxnSp>
        <p:cxnSp>
          <p:nvCxnSpPr>
            <p:cNvPr id="24600" name="AutoShape 23"/>
            <p:cNvCxnSpPr>
              <a:cxnSpLocks noChangeShapeType="1"/>
              <a:stCxn id="24588" idx="6"/>
              <a:endCxn id="24582" idx="6"/>
            </p:cNvCxnSpPr>
            <p:nvPr/>
          </p:nvCxnSpPr>
          <p:spPr bwMode="auto">
            <a:xfrm flipH="1" flipV="1">
              <a:off x="2820" y="1638"/>
              <a:ext cx="24" cy="1362"/>
            </a:xfrm>
            <a:prstGeom prst="curvedConnector3">
              <a:avLst>
                <a:gd name="adj1" fmla="val -3270833"/>
              </a:avLst>
            </a:prstGeom>
            <a:noFill/>
            <a:ln w="12700">
              <a:solidFill>
                <a:schemeClr val="tx1"/>
              </a:solidFill>
              <a:round/>
              <a:headEnd type="none" w="sm" len="sm"/>
              <a:tailEnd type="triangle" w="sm" len="sm"/>
            </a:ln>
          </p:spPr>
        </p:cxnSp>
      </p:grpSp>
      <p:sp>
        <p:nvSpPr>
          <p:cNvPr id="24580" name="Text Box 25"/>
          <p:cNvSpPr txBox="1">
            <a:spLocks noChangeArrowheads="1"/>
          </p:cNvSpPr>
          <p:nvPr/>
        </p:nvSpPr>
        <p:spPr bwMode="auto">
          <a:xfrm>
            <a:off x="4279900" y="1746250"/>
            <a:ext cx="4440238" cy="4211638"/>
          </a:xfrm>
          <a:prstGeom prst="rect">
            <a:avLst/>
          </a:prstGeom>
          <a:noFill/>
          <a:ln w="12700">
            <a:noFill/>
            <a:miter lim="800000"/>
            <a:headEnd type="none" w="sm" len="sm"/>
            <a:tailEnd type="none" w="sm" len="sm"/>
          </a:ln>
        </p:spPr>
        <p:txBody>
          <a:bodyPr wrap="none">
            <a:spAutoFit/>
          </a:bodyPr>
          <a:lstStyle/>
          <a:p>
            <a:r>
              <a:rPr lang="en-US" sz="1800">
                <a:latin typeface="Verdana" pitchFamily="34" charset="0"/>
              </a:rPr>
              <a:t>v(G) = 4, thus &lt;= 4 basis paths</a:t>
            </a:r>
          </a:p>
          <a:p>
            <a:endParaRPr lang="en-US" sz="1800">
              <a:latin typeface="Verdana" pitchFamily="34" charset="0"/>
            </a:endParaRPr>
          </a:p>
          <a:p>
            <a:r>
              <a:rPr lang="en-US" sz="1800">
                <a:latin typeface="Verdana" pitchFamily="34" charset="0"/>
              </a:rPr>
              <a:t>IP1: s1-c1-s3-c2-s4-c3-s6</a:t>
            </a:r>
          </a:p>
          <a:p>
            <a:r>
              <a:rPr lang="en-US" sz="1800">
                <a:latin typeface="Verdana" pitchFamily="34" charset="0"/>
              </a:rPr>
              <a:t>IP2: s1-c1-s3-c2-s5-c3-s6</a:t>
            </a:r>
          </a:p>
          <a:p>
            <a:r>
              <a:rPr lang="en-US" sz="1800">
                <a:latin typeface="Verdana" pitchFamily="34" charset="0"/>
              </a:rPr>
              <a:t>IP3: s1-c1-s3-c2-s5-c3-c1-</a:t>
            </a:r>
            <a:br>
              <a:rPr lang="en-US" sz="1800">
                <a:latin typeface="Verdana" pitchFamily="34" charset="0"/>
              </a:rPr>
            </a:br>
            <a:r>
              <a:rPr lang="en-US" sz="1800">
                <a:latin typeface="Verdana" pitchFamily="34" charset="0"/>
              </a:rPr>
              <a:t>       s3-c2-s5-c3-s6</a:t>
            </a:r>
            <a:br>
              <a:rPr lang="en-US" sz="1800">
                <a:latin typeface="Verdana" pitchFamily="34" charset="0"/>
              </a:rPr>
            </a:br>
            <a:r>
              <a:rPr lang="en-US" sz="1800">
                <a:latin typeface="Verdana" pitchFamily="34" charset="0"/>
              </a:rPr>
              <a:t>IP4: s1-c1-s2-c2-s4-c3-s6</a:t>
            </a:r>
          </a:p>
          <a:p>
            <a:endParaRPr lang="en-US" sz="1800">
              <a:latin typeface="Verdana" pitchFamily="34" charset="0"/>
            </a:endParaRPr>
          </a:p>
          <a:p>
            <a:r>
              <a:rPr lang="en-US" sz="1800">
                <a:latin typeface="Verdana" pitchFamily="34" charset="0"/>
              </a:rPr>
              <a:t>Exercising these paths ensures that</a:t>
            </a:r>
            <a:br>
              <a:rPr lang="en-US" sz="1800">
                <a:latin typeface="Verdana" pitchFamily="34" charset="0"/>
              </a:rPr>
            </a:br>
            <a:r>
              <a:rPr lang="en-US" sz="1800">
                <a:latin typeface="Verdana" pitchFamily="34" charset="0"/>
              </a:rPr>
              <a:t>all nodes and all edges are traversed</a:t>
            </a:r>
            <a:br>
              <a:rPr lang="en-US" sz="1800">
                <a:latin typeface="Verdana" pitchFamily="34" charset="0"/>
              </a:rPr>
            </a:br>
            <a:r>
              <a:rPr lang="en-US" sz="1800">
                <a:latin typeface="Verdana" pitchFamily="34" charset="0"/>
              </a:rPr>
              <a:t>at least once, but we could still be</a:t>
            </a:r>
            <a:br>
              <a:rPr lang="en-US" sz="1800">
                <a:latin typeface="Verdana" pitchFamily="34" charset="0"/>
              </a:rPr>
            </a:br>
            <a:r>
              <a:rPr lang="en-US" sz="1800">
                <a:latin typeface="Verdana" pitchFamily="34" charset="0"/>
              </a:rPr>
              <a:t>missing something.</a:t>
            </a:r>
            <a:br>
              <a:rPr lang="en-US" sz="1800">
                <a:latin typeface="Verdana" pitchFamily="34" charset="0"/>
              </a:rPr>
            </a:br>
            <a:br>
              <a:rPr lang="en-US" sz="1800">
                <a:latin typeface="Verdana" pitchFamily="34" charset="0"/>
              </a:rPr>
            </a:br>
            <a:r>
              <a:rPr lang="en-US" sz="1800">
                <a:latin typeface="Verdana" pitchFamily="34" charset="0"/>
              </a:rPr>
              <a:t>Suppose: s2 -&gt; “x = 0;” and</a:t>
            </a:r>
            <a:br>
              <a:rPr lang="en-US" sz="1800">
                <a:latin typeface="Verdana" pitchFamily="34" charset="0"/>
              </a:rPr>
            </a:br>
            <a:r>
              <a:rPr lang="en-US" sz="1800">
                <a:latin typeface="Verdana" pitchFamily="34" charset="0"/>
              </a:rPr>
              <a:t>              s5 -&gt; “y = z/x;”</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DU-Paths</a:t>
            </a:r>
          </a:p>
        </p:txBody>
      </p:sp>
      <p:sp>
        <p:nvSpPr>
          <p:cNvPr id="25603" name="Rectangle 3"/>
          <p:cNvSpPr>
            <a:spLocks noGrp="1" noChangeArrowheads="1"/>
          </p:cNvSpPr>
          <p:nvPr>
            <p:ph type="body" idx="1"/>
          </p:nvPr>
        </p:nvSpPr>
        <p:spPr/>
        <p:txBody>
          <a:bodyPr/>
          <a:lstStyle/>
          <a:p>
            <a:pPr>
              <a:lnSpc>
                <a:spcPct val="90000"/>
              </a:lnSpc>
            </a:pPr>
            <a:r>
              <a:rPr lang="en-US" sz="2400"/>
              <a:t>Node n is a defining node of variable v, written DEF(v,n), iff the value of v is defined at the statement fragment corresponding to node n.</a:t>
            </a:r>
          </a:p>
          <a:p>
            <a:pPr>
              <a:lnSpc>
                <a:spcPct val="90000"/>
              </a:lnSpc>
            </a:pPr>
            <a:r>
              <a:rPr lang="en-US" sz="2400"/>
              <a:t>Node n is a usage node of the variable v, written USE(v,n), iff the value of v is used in the statement fragment corresponding to node n.</a:t>
            </a:r>
          </a:p>
          <a:p>
            <a:pPr>
              <a:lnSpc>
                <a:spcPct val="90000"/>
              </a:lnSpc>
            </a:pPr>
            <a:r>
              <a:rPr lang="en-US" sz="2400"/>
              <a:t>A definition-use path (du-path) with respect to variable v is a path from node m to node n such that DEF(v,m), USE(v,n), and there exists no other node j on this path such that DEF(v,j).</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DU-Paths</a:t>
            </a:r>
          </a:p>
        </p:txBody>
      </p:sp>
      <p:grpSp>
        <p:nvGrpSpPr>
          <p:cNvPr id="26627" name="Group 3"/>
          <p:cNvGrpSpPr>
            <a:grpSpLocks/>
          </p:cNvGrpSpPr>
          <p:nvPr/>
        </p:nvGrpSpPr>
        <p:grpSpPr bwMode="auto">
          <a:xfrm>
            <a:off x="1485900" y="1885950"/>
            <a:ext cx="1333500" cy="3714750"/>
            <a:chOff x="2316" y="1194"/>
            <a:chExt cx="840" cy="2340"/>
          </a:xfrm>
        </p:grpSpPr>
        <p:sp>
          <p:nvSpPr>
            <p:cNvPr id="26629" name="Oval 4"/>
            <p:cNvSpPr>
              <a:spLocks noChangeArrowheads="1"/>
            </p:cNvSpPr>
            <p:nvPr/>
          </p:nvSpPr>
          <p:spPr bwMode="auto">
            <a:xfrm>
              <a:off x="2622" y="1194"/>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s1</a:t>
              </a:r>
            </a:p>
          </p:txBody>
        </p:sp>
        <p:sp>
          <p:nvSpPr>
            <p:cNvPr id="26630" name="Oval 5"/>
            <p:cNvSpPr>
              <a:spLocks noChangeArrowheads="1"/>
            </p:cNvSpPr>
            <p:nvPr/>
          </p:nvSpPr>
          <p:spPr bwMode="auto">
            <a:xfrm>
              <a:off x="2622" y="154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c1</a:t>
              </a:r>
            </a:p>
          </p:txBody>
        </p:sp>
        <p:sp>
          <p:nvSpPr>
            <p:cNvPr id="26631" name="Oval 6"/>
            <p:cNvSpPr>
              <a:spLocks noChangeArrowheads="1"/>
            </p:cNvSpPr>
            <p:nvPr/>
          </p:nvSpPr>
          <p:spPr bwMode="auto">
            <a:xfrm>
              <a:off x="2316" y="1860"/>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s2</a:t>
              </a:r>
            </a:p>
          </p:txBody>
        </p:sp>
        <p:sp>
          <p:nvSpPr>
            <p:cNvPr id="26632" name="Oval 7"/>
            <p:cNvSpPr>
              <a:spLocks noChangeArrowheads="1"/>
            </p:cNvSpPr>
            <p:nvPr/>
          </p:nvSpPr>
          <p:spPr bwMode="auto">
            <a:xfrm>
              <a:off x="2946" y="184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s3</a:t>
              </a:r>
            </a:p>
          </p:txBody>
        </p:sp>
        <p:sp>
          <p:nvSpPr>
            <p:cNvPr id="26633" name="Oval 8"/>
            <p:cNvSpPr>
              <a:spLocks noChangeArrowheads="1"/>
            </p:cNvSpPr>
            <p:nvPr/>
          </p:nvSpPr>
          <p:spPr bwMode="auto">
            <a:xfrm>
              <a:off x="2634" y="2190"/>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c2</a:t>
              </a:r>
            </a:p>
          </p:txBody>
        </p:sp>
        <p:sp>
          <p:nvSpPr>
            <p:cNvPr id="26634" name="Oval 9"/>
            <p:cNvSpPr>
              <a:spLocks noChangeArrowheads="1"/>
            </p:cNvSpPr>
            <p:nvPr/>
          </p:nvSpPr>
          <p:spPr bwMode="auto">
            <a:xfrm>
              <a:off x="2316" y="2544"/>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s4</a:t>
              </a:r>
            </a:p>
          </p:txBody>
        </p:sp>
        <p:sp>
          <p:nvSpPr>
            <p:cNvPr id="26635" name="Oval 10"/>
            <p:cNvSpPr>
              <a:spLocks noChangeArrowheads="1"/>
            </p:cNvSpPr>
            <p:nvPr/>
          </p:nvSpPr>
          <p:spPr bwMode="auto">
            <a:xfrm>
              <a:off x="2964" y="253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s5</a:t>
              </a:r>
            </a:p>
          </p:txBody>
        </p:sp>
        <p:sp>
          <p:nvSpPr>
            <p:cNvPr id="26636" name="Oval 11"/>
            <p:cNvSpPr>
              <a:spLocks noChangeArrowheads="1"/>
            </p:cNvSpPr>
            <p:nvPr/>
          </p:nvSpPr>
          <p:spPr bwMode="auto">
            <a:xfrm>
              <a:off x="2646" y="2904"/>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c3</a:t>
              </a:r>
            </a:p>
          </p:txBody>
        </p:sp>
        <p:sp>
          <p:nvSpPr>
            <p:cNvPr id="26637" name="Oval 12"/>
            <p:cNvSpPr>
              <a:spLocks noChangeArrowheads="1"/>
            </p:cNvSpPr>
            <p:nvPr/>
          </p:nvSpPr>
          <p:spPr bwMode="auto">
            <a:xfrm>
              <a:off x="2646" y="334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s6</a:t>
              </a:r>
            </a:p>
          </p:txBody>
        </p:sp>
        <p:cxnSp>
          <p:nvCxnSpPr>
            <p:cNvPr id="26638" name="AutoShape 13"/>
            <p:cNvCxnSpPr>
              <a:cxnSpLocks noChangeShapeType="1"/>
              <a:stCxn id="26629" idx="4"/>
              <a:endCxn id="26630" idx="0"/>
            </p:cNvCxnSpPr>
            <p:nvPr/>
          </p:nvCxnSpPr>
          <p:spPr bwMode="auto">
            <a:xfrm>
              <a:off x="2718" y="1392"/>
              <a:ext cx="0" cy="144"/>
            </a:xfrm>
            <a:prstGeom prst="straightConnector1">
              <a:avLst/>
            </a:prstGeom>
            <a:noFill/>
            <a:ln w="12700">
              <a:solidFill>
                <a:schemeClr val="tx1"/>
              </a:solidFill>
              <a:round/>
              <a:headEnd type="none" w="sm" len="sm"/>
              <a:tailEnd type="triangle" w="sm" len="sm"/>
            </a:ln>
          </p:spPr>
        </p:cxnSp>
        <p:cxnSp>
          <p:nvCxnSpPr>
            <p:cNvPr id="26639" name="AutoShape 14"/>
            <p:cNvCxnSpPr>
              <a:cxnSpLocks noChangeShapeType="1"/>
              <a:stCxn id="26630" idx="3"/>
              <a:endCxn id="26631" idx="7"/>
            </p:cNvCxnSpPr>
            <p:nvPr/>
          </p:nvCxnSpPr>
          <p:spPr bwMode="auto">
            <a:xfrm flipH="1">
              <a:off x="2480" y="1712"/>
              <a:ext cx="170" cy="170"/>
            </a:xfrm>
            <a:prstGeom prst="straightConnector1">
              <a:avLst/>
            </a:prstGeom>
            <a:noFill/>
            <a:ln w="12700">
              <a:solidFill>
                <a:schemeClr val="tx1"/>
              </a:solidFill>
              <a:round/>
              <a:headEnd type="none" w="sm" len="sm"/>
              <a:tailEnd type="triangle" w="sm" len="sm"/>
            </a:ln>
          </p:spPr>
        </p:cxnSp>
        <p:cxnSp>
          <p:nvCxnSpPr>
            <p:cNvPr id="26640" name="AutoShape 15"/>
            <p:cNvCxnSpPr>
              <a:cxnSpLocks noChangeShapeType="1"/>
              <a:stCxn id="26630" idx="5"/>
              <a:endCxn id="26632" idx="1"/>
            </p:cNvCxnSpPr>
            <p:nvPr/>
          </p:nvCxnSpPr>
          <p:spPr bwMode="auto">
            <a:xfrm>
              <a:off x="2786" y="1712"/>
              <a:ext cx="188" cy="152"/>
            </a:xfrm>
            <a:prstGeom prst="straightConnector1">
              <a:avLst/>
            </a:prstGeom>
            <a:noFill/>
            <a:ln w="12700">
              <a:solidFill>
                <a:schemeClr val="tx1"/>
              </a:solidFill>
              <a:round/>
              <a:headEnd type="none" w="sm" len="sm"/>
              <a:tailEnd type="triangle" w="sm" len="sm"/>
            </a:ln>
          </p:spPr>
        </p:cxnSp>
        <p:cxnSp>
          <p:nvCxnSpPr>
            <p:cNvPr id="26641" name="AutoShape 16"/>
            <p:cNvCxnSpPr>
              <a:cxnSpLocks noChangeShapeType="1"/>
              <a:stCxn id="26631" idx="5"/>
              <a:endCxn id="26633" idx="1"/>
            </p:cNvCxnSpPr>
            <p:nvPr/>
          </p:nvCxnSpPr>
          <p:spPr bwMode="auto">
            <a:xfrm>
              <a:off x="2480" y="2030"/>
              <a:ext cx="182" cy="182"/>
            </a:xfrm>
            <a:prstGeom prst="straightConnector1">
              <a:avLst/>
            </a:prstGeom>
            <a:noFill/>
            <a:ln w="12700">
              <a:solidFill>
                <a:schemeClr val="tx1"/>
              </a:solidFill>
              <a:round/>
              <a:headEnd type="none" w="sm" len="sm"/>
              <a:tailEnd type="triangle" w="sm" len="sm"/>
            </a:ln>
          </p:spPr>
        </p:cxnSp>
        <p:cxnSp>
          <p:nvCxnSpPr>
            <p:cNvPr id="26642" name="AutoShape 17"/>
            <p:cNvCxnSpPr>
              <a:cxnSpLocks noChangeShapeType="1"/>
              <a:stCxn id="26632" idx="3"/>
              <a:endCxn id="26633" idx="7"/>
            </p:cNvCxnSpPr>
            <p:nvPr/>
          </p:nvCxnSpPr>
          <p:spPr bwMode="auto">
            <a:xfrm flipH="1">
              <a:off x="2798" y="2012"/>
              <a:ext cx="176" cy="200"/>
            </a:xfrm>
            <a:prstGeom prst="straightConnector1">
              <a:avLst/>
            </a:prstGeom>
            <a:noFill/>
            <a:ln w="12700">
              <a:solidFill>
                <a:schemeClr val="tx1"/>
              </a:solidFill>
              <a:round/>
              <a:headEnd type="none" w="sm" len="sm"/>
              <a:tailEnd type="triangle" w="sm" len="sm"/>
            </a:ln>
          </p:spPr>
        </p:cxnSp>
        <p:cxnSp>
          <p:nvCxnSpPr>
            <p:cNvPr id="26643" name="AutoShape 18"/>
            <p:cNvCxnSpPr>
              <a:cxnSpLocks noChangeShapeType="1"/>
              <a:stCxn id="26633" idx="3"/>
              <a:endCxn id="26634" idx="7"/>
            </p:cNvCxnSpPr>
            <p:nvPr/>
          </p:nvCxnSpPr>
          <p:spPr bwMode="auto">
            <a:xfrm flipH="1">
              <a:off x="2480" y="2360"/>
              <a:ext cx="182" cy="206"/>
            </a:xfrm>
            <a:prstGeom prst="straightConnector1">
              <a:avLst/>
            </a:prstGeom>
            <a:noFill/>
            <a:ln w="12700">
              <a:solidFill>
                <a:schemeClr val="tx1"/>
              </a:solidFill>
              <a:round/>
              <a:headEnd type="none" w="sm" len="sm"/>
              <a:tailEnd type="triangle" w="sm" len="sm"/>
            </a:ln>
          </p:spPr>
        </p:cxnSp>
        <p:cxnSp>
          <p:nvCxnSpPr>
            <p:cNvPr id="26644" name="AutoShape 19"/>
            <p:cNvCxnSpPr>
              <a:cxnSpLocks noChangeShapeType="1"/>
              <a:stCxn id="26633" idx="5"/>
              <a:endCxn id="26635" idx="1"/>
            </p:cNvCxnSpPr>
            <p:nvPr/>
          </p:nvCxnSpPr>
          <p:spPr bwMode="auto">
            <a:xfrm>
              <a:off x="2798" y="2360"/>
              <a:ext cx="194" cy="194"/>
            </a:xfrm>
            <a:prstGeom prst="straightConnector1">
              <a:avLst/>
            </a:prstGeom>
            <a:noFill/>
            <a:ln w="12700">
              <a:solidFill>
                <a:schemeClr val="tx1"/>
              </a:solidFill>
              <a:round/>
              <a:headEnd type="none" w="sm" len="sm"/>
              <a:tailEnd type="triangle" w="sm" len="sm"/>
            </a:ln>
          </p:spPr>
        </p:cxnSp>
        <p:cxnSp>
          <p:nvCxnSpPr>
            <p:cNvPr id="26645" name="AutoShape 20"/>
            <p:cNvCxnSpPr>
              <a:cxnSpLocks noChangeShapeType="1"/>
              <a:stCxn id="26634" idx="5"/>
              <a:endCxn id="26636" idx="1"/>
            </p:cNvCxnSpPr>
            <p:nvPr/>
          </p:nvCxnSpPr>
          <p:spPr bwMode="auto">
            <a:xfrm>
              <a:off x="2480" y="2714"/>
              <a:ext cx="194" cy="212"/>
            </a:xfrm>
            <a:prstGeom prst="straightConnector1">
              <a:avLst/>
            </a:prstGeom>
            <a:noFill/>
            <a:ln w="12700">
              <a:solidFill>
                <a:schemeClr val="tx1"/>
              </a:solidFill>
              <a:round/>
              <a:headEnd type="none" w="sm" len="sm"/>
              <a:tailEnd type="triangle" w="sm" len="sm"/>
            </a:ln>
          </p:spPr>
        </p:cxnSp>
        <p:cxnSp>
          <p:nvCxnSpPr>
            <p:cNvPr id="26646" name="AutoShape 21"/>
            <p:cNvCxnSpPr>
              <a:cxnSpLocks noChangeShapeType="1"/>
              <a:stCxn id="26635" idx="3"/>
              <a:endCxn id="26636" idx="7"/>
            </p:cNvCxnSpPr>
            <p:nvPr/>
          </p:nvCxnSpPr>
          <p:spPr bwMode="auto">
            <a:xfrm flipH="1">
              <a:off x="2810" y="2702"/>
              <a:ext cx="182" cy="224"/>
            </a:xfrm>
            <a:prstGeom prst="straightConnector1">
              <a:avLst/>
            </a:prstGeom>
            <a:noFill/>
            <a:ln w="12700">
              <a:solidFill>
                <a:schemeClr val="tx1"/>
              </a:solidFill>
              <a:round/>
              <a:headEnd type="none" w="sm" len="sm"/>
              <a:tailEnd type="triangle" w="sm" len="sm"/>
            </a:ln>
          </p:spPr>
        </p:cxnSp>
        <p:cxnSp>
          <p:nvCxnSpPr>
            <p:cNvPr id="26647" name="AutoShape 22"/>
            <p:cNvCxnSpPr>
              <a:cxnSpLocks noChangeShapeType="1"/>
              <a:stCxn id="26636" idx="4"/>
              <a:endCxn id="26637" idx="0"/>
            </p:cNvCxnSpPr>
            <p:nvPr/>
          </p:nvCxnSpPr>
          <p:spPr bwMode="auto">
            <a:xfrm>
              <a:off x="2742" y="3102"/>
              <a:ext cx="0" cy="234"/>
            </a:xfrm>
            <a:prstGeom prst="straightConnector1">
              <a:avLst/>
            </a:prstGeom>
            <a:noFill/>
            <a:ln w="12700">
              <a:solidFill>
                <a:schemeClr val="tx1"/>
              </a:solidFill>
              <a:round/>
              <a:headEnd type="none" w="sm" len="sm"/>
              <a:tailEnd type="triangle" w="sm" len="sm"/>
            </a:ln>
          </p:spPr>
        </p:cxnSp>
        <p:cxnSp>
          <p:nvCxnSpPr>
            <p:cNvPr id="26648" name="AutoShape 23"/>
            <p:cNvCxnSpPr>
              <a:cxnSpLocks noChangeShapeType="1"/>
              <a:stCxn id="26636" idx="6"/>
              <a:endCxn id="26630" idx="6"/>
            </p:cNvCxnSpPr>
            <p:nvPr/>
          </p:nvCxnSpPr>
          <p:spPr bwMode="auto">
            <a:xfrm flipH="1" flipV="1">
              <a:off x="2820" y="1638"/>
              <a:ext cx="24" cy="1362"/>
            </a:xfrm>
            <a:prstGeom prst="curvedConnector3">
              <a:avLst>
                <a:gd name="adj1" fmla="val -3270833"/>
              </a:avLst>
            </a:prstGeom>
            <a:noFill/>
            <a:ln w="12700">
              <a:solidFill>
                <a:schemeClr val="tx1"/>
              </a:solidFill>
              <a:round/>
              <a:headEnd type="none" w="sm" len="sm"/>
              <a:tailEnd type="triangle" w="sm" len="sm"/>
            </a:ln>
          </p:spPr>
        </p:cxnSp>
      </p:grpSp>
      <p:sp>
        <p:nvSpPr>
          <p:cNvPr id="26628" name="Text Box 24"/>
          <p:cNvSpPr txBox="1">
            <a:spLocks noChangeArrowheads="1"/>
          </p:cNvSpPr>
          <p:nvPr/>
        </p:nvSpPr>
        <p:spPr bwMode="auto">
          <a:xfrm>
            <a:off x="4003675" y="2441575"/>
            <a:ext cx="4638675" cy="2838450"/>
          </a:xfrm>
          <a:prstGeom prst="rect">
            <a:avLst/>
          </a:prstGeom>
          <a:noFill/>
          <a:ln w="12700">
            <a:noFill/>
            <a:miter lim="800000"/>
            <a:headEnd type="none" w="sm" len="sm"/>
            <a:tailEnd type="none" w="sm" len="sm"/>
          </a:ln>
        </p:spPr>
        <p:txBody>
          <a:bodyPr wrap="none">
            <a:spAutoFit/>
          </a:bodyPr>
          <a:lstStyle/>
          <a:p>
            <a:r>
              <a:rPr lang="en-US" sz="1800">
                <a:latin typeface="Verdana" pitchFamily="34" charset="0"/>
              </a:rPr>
              <a:t>Since DEF(x,s2) and USE(x,s5)</a:t>
            </a:r>
            <a:br>
              <a:rPr lang="en-US" sz="1800">
                <a:latin typeface="Verdana" pitchFamily="34" charset="0"/>
              </a:rPr>
            </a:br>
            <a:r>
              <a:rPr lang="en-US" sz="1800">
                <a:latin typeface="Verdana" pitchFamily="34" charset="0"/>
              </a:rPr>
              <a:t>s2-c2-s5 is a du-path with respect</a:t>
            </a:r>
            <a:br>
              <a:rPr lang="en-US" sz="1800">
                <a:latin typeface="Verdana" pitchFamily="34" charset="0"/>
              </a:rPr>
            </a:br>
            <a:r>
              <a:rPr lang="en-US" sz="1800">
                <a:latin typeface="Verdana" pitchFamily="34" charset="0"/>
              </a:rPr>
              <a:t>to the variable x.</a:t>
            </a:r>
          </a:p>
          <a:p>
            <a:endParaRPr lang="en-US" sz="1800">
              <a:latin typeface="Verdana" pitchFamily="34" charset="0"/>
            </a:endParaRPr>
          </a:p>
          <a:p>
            <a:r>
              <a:rPr lang="en-US" sz="1800">
                <a:latin typeface="Verdana" pitchFamily="34" charset="0"/>
              </a:rPr>
              <a:t>DU-paths provide yet more coverage</a:t>
            </a:r>
            <a:br>
              <a:rPr lang="en-US" sz="1800">
                <a:latin typeface="Verdana" pitchFamily="34" charset="0"/>
              </a:rPr>
            </a:br>
            <a:r>
              <a:rPr lang="en-US" sz="1800">
                <a:latin typeface="Verdana" pitchFamily="34" charset="0"/>
              </a:rPr>
              <a:t>levels to consider.</a:t>
            </a:r>
            <a:br>
              <a:rPr lang="en-US" sz="1800">
                <a:latin typeface="Verdana" pitchFamily="34" charset="0"/>
              </a:rPr>
            </a:br>
            <a:br>
              <a:rPr lang="en-US" sz="1800">
                <a:latin typeface="Verdana" pitchFamily="34" charset="0"/>
              </a:rPr>
            </a:br>
            <a:r>
              <a:rPr lang="en-US" sz="1800" b="1">
                <a:latin typeface="Verdana" pitchFamily="34" charset="0"/>
              </a:rPr>
              <a:t>All-DU-Paths coverage</a:t>
            </a:r>
            <a:r>
              <a:rPr lang="en-US" sz="1800">
                <a:latin typeface="Verdana" pitchFamily="34" charset="0"/>
              </a:rPr>
              <a:t>: The test set</a:t>
            </a:r>
            <a:br>
              <a:rPr lang="en-US" sz="1800">
                <a:latin typeface="Verdana" pitchFamily="34" charset="0"/>
              </a:rPr>
            </a:br>
            <a:r>
              <a:rPr lang="en-US" sz="1800">
                <a:latin typeface="Verdana" pitchFamily="34" charset="0"/>
              </a:rPr>
              <a:t>covers all the du-paths for every</a:t>
            </a:r>
            <a:br>
              <a:rPr lang="en-US" sz="1800">
                <a:latin typeface="Verdana" pitchFamily="34" charset="0"/>
              </a:rPr>
            </a:br>
            <a:r>
              <a:rPr lang="en-US" sz="1800">
                <a:latin typeface="Verdana" pitchFamily="34" charset="0"/>
              </a:rPr>
              <a:t>variable in the program.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Program Slices</a:t>
            </a:r>
          </a:p>
        </p:txBody>
      </p:sp>
      <p:sp>
        <p:nvSpPr>
          <p:cNvPr id="27651" name="Rectangle 3"/>
          <p:cNvSpPr>
            <a:spLocks noGrp="1" noChangeArrowheads="1"/>
          </p:cNvSpPr>
          <p:nvPr>
            <p:ph type="body" idx="1"/>
          </p:nvPr>
        </p:nvSpPr>
        <p:spPr/>
        <p:txBody>
          <a:bodyPr/>
          <a:lstStyle/>
          <a:p>
            <a:pPr>
              <a:lnSpc>
                <a:spcPct val="90000"/>
              </a:lnSpc>
            </a:pPr>
            <a:r>
              <a:rPr lang="en-US" sz="2400"/>
              <a:t>A program slice is (informally) a set of statements that affect the value of a variable at a particular point in execution.</a:t>
            </a:r>
          </a:p>
          <a:p>
            <a:pPr>
              <a:lnSpc>
                <a:spcPct val="90000"/>
              </a:lnSpc>
            </a:pPr>
            <a:r>
              <a:rPr lang="en-US" sz="2400"/>
              <a:t>Phrased in terms of a program graph, a program slice on the variable v at node n would be denoted S(v,n) and would define a set of nodes in the graph.</a:t>
            </a:r>
          </a:p>
          <a:p>
            <a:pPr>
              <a:lnSpc>
                <a:spcPct val="90000"/>
              </a:lnSpc>
            </a:pPr>
            <a:r>
              <a:rPr lang="en-US" sz="2400"/>
              <a:t>Slices don’t correspond directly to test cases, but can aid the testing process.</a:t>
            </a:r>
          </a:p>
          <a:p>
            <a:pPr>
              <a:lnSpc>
                <a:spcPct val="90000"/>
              </a:lnSpc>
            </a:pPr>
            <a:r>
              <a:rPr lang="en-US" sz="2400"/>
              <a:t>Slices have application in software engineering beyond testing.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lIns="92075" tIns="46038" rIns="92075" bIns="46038"/>
          <a:lstStyle/>
          <a:p>
            <a:r>
              <a:rPr lang="en-US"/>
              <a:t>Why Perform Structural Testing?</a:t>
            </a:r>
          </a:p>
        </p:txBody>
      </p:sp>
      <p:sp>
        <p:nvSpPr>
          <p:cNvPr id="28675" name="Rectangle 3"/>
          <p:cNvSpPr>
            <a:spLocks noGrp="1" noChangeArrowheads="1"/>
          </p:cNvSpPr>
          <p:nvPr>
            <p:ph type="body" idx="1"/>
          </p:nvPr>
        </p:nvSpPr>
        <p:spPr>
          <a:noFill/>
        </p:spPr>
        <p:txBody>
          <a:bodyPr lIns="92075" tIns="46038" rIns="92075" bIns="46038"/>
          <a:lstStyle/>
          <a:p>
            <a:pPr>
              <a:lnSpc>
                <a:spcPct val="90000"/>
              </a:lnSpc>
            </a:pPr>
            <a:r>
              <a:rPr lang="en-US" sz="1800"/>
              <a:t>Not testing a piece of code leaves a residue of bugs in proportion to the size of the untested code and the probability of bugs.</a:t>
            </a:r>
          </a:p>
          <a:p>
            <a:pPr>
              <a:lnSpc>
                <a:spcPct val="90000"/>
              </a:lnSpc>
            </a:pPr>
            <a:r>
              <a:rPr lang="en-US" sz="1800"/>
              <a:t>The high-probability paths are always thoroughly tested.</a:t>
            </a:r>
          </a:p>
          <a:p>
            <a:pPr>
              <a:lnSpc>
                <a:spcPct val="90000"/>
              </a:lnSpc>
            </a:pPr>
            <a:r>
              <a:rPr lang="en-US" sz="1800"/>
              <a:t>Logic errors and fuzzy thinking are inversely proportional to the probability of a path’s execution.</a:t>
            </a:r>
          </a:p>
          <a:p>
            <a:pPr>
              <a:lnSpc>
                <a:spcPct val="90000"/>
              </a:lnSpc>
            </a:pPr>
            <a:r>
              <a:rPr lang="en-US" sz="1800"/>
              <a:t>The subjective probability of a path’s execution as seen by its designer can be very far removed from its actual execution probability.</a:t>
            </a:r>
          </a:p>
          <a:p>
            <a:pPr>
              <a:lnSpc>
                <a:spcPct val="90000"/>
              </a:lnSpc>
            </a:pPr>
            <a:r>
              <a:rPr lang="en-US" sz="1800"/>
              <a:t>The subjective evaluation of the importance of a code segment as judged by its programmer is biased by aesthetic sense, ego, and familiarity. (Elegant code might be heavily tested to demonstrate its elegance or to prove its concept, whereas straightforward code might be given only a cursory treatment.)</a:t>
            </a:r>
          </a:p>
          <a:p>
            <a:pPr>
              <a:lnSpc>
                <a:spcPct val="90000"/>
              </a:lnSpc>
            </a:pPr>
            <a:r>
              <a:rPr lang="en-US" sz="1800"/>
              <a:t>Random errors (e.g. typos) can be throughout the code.</a:t>
            </a:r>
          </a:p>
        </p:txBody>
      </p:sp>
      <p:sp>
        <p:nvSpPr>
          <p:cNvPr id="28676" name="Rectangle 4"/>
          <p:cNvSpPr>
            <a:spLocks noChangeArrowheads="1"/>
          </p:cNvSpPr>
          <p:nvPr/>
        </p:nvSpPr>
        <p:spPr bwMode="auto">
          <a:xfrm>
            <a:off x="3505200" y="6248400"/>
            <a:ext cx="5473700" cy="228600"/>
          </a:xfrm>
          <a:prstGeom prst="rect">
            <a:avLst/>
          </a:prstGeom>
          <a:noFill/>
          <a:ln w="9525">
            <a:noFill/>
            <a:miter lim="800000"/>
            <a:headEnd/>
            <a:tailEnd/>
          </a:ln>
        </p:spPr>
        <p:txBody>
          <a:bodyPr wrap="none" lIns="92075" tIns="46038" rIns="92075" bIns="46038">
            <a:spAutoFit/>
          </a:bodyPr>
          <a:lstStyle/>
          <a:p>
            <a:r>
              <a:rPr lang="en-US" sz="900">
                <a:solidFill>
                  <a:srgbClr val="000066"/>
                </a:solidFill>
                <a:latin typeface="Arial" charset="0"/>
              </a:rPr>
              <a:t>[Adapted from </a:t>
            </a:r>
            <a:r>
              <a:rPr lang="en-US" sz="900" i="1">
                <a:solidFill>
                  <a:srgbClr val="000066"/>
                </a:solidFill>
                <a:latin typeface="Arial" charset="0"/>
              </a:rPr>
              <a:t>Software Testing Techniques</a:t>
            </a:r>
            <a:r>
              <a:rPr lang="en-US" sz="900">
                <a:solidFill>
                  <a:srgbClr val="000066"/>
                </a:solidFill>
                <a:latin typeface="Arial" charset="0"/>
              </a:rPr>
              <a:t>, 2nd Edition, by Boris Beizer, Van Nostrand Reinhold, 1990]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lIns="92075" tIns="46038" rIns="92075" bIns="46038"/>
          <a:lstStyle/>
          <a:p>
            <a:r>
              <a:rPr lang="en-US"/>
              <a:t>Path Arithmetic</a:t>
            </a:r>
          </a:p>
        </p:txBody>
      </p:sp>
      <p:sp>
        <p:nvSpPr>
          <p:cNvPr id="4099" name="Rectangle 3"/>
          <p:cNvSpPr>
            <a:spLocks noGrp="1" noChangeArrowheads="1"/>
          </p:cNvSpPr>
          <p:nvPr>
            <p:ph type="body" idx="1"/>
          </p:nvPr>
        </p:nvSpPr>
        <p:spPr>
          <a:noFill/>
        </p:spPr>
        <p:txBody>
          <a:bodyPr lIns="92075" tIns="46038" rIns="92075" bIns="46038"/>
          <a:lstStyle/>
          <a:p>
            <a:pPr>
              <a:lnSpc>
                <a:spcPct val="90000"/>
              </a:lnSpc>
            </a:pPr>
            <a:r>
              <a:rPr lang="en-US" sz="2400"/>
              <a:t>Computation of the number of syntactic paths in a software component</a:t>
            </a:r>
          </a:p>
          <a:p>
            <a:pPr>
              <a:lnSpc>
                <a:spcPct val="90000"/>
              </a:lnSpc>
            </a:pPr>
            <a:r>
              <a:rPr lang="en-US" sz="2400"/>
              <a:t>The total number of syntactic paths is denoted by P*.</a:t>
            </a:r>
          </a:p>
          <a:p>
            <a:pPr>
              <a:lnSpc>
                <a:spcPct val="90000"/>
              </a:lnSpc>
            </a:pPr>
            <a:r>
              <a:rPr lang="en-US" sz="2400"/>
              <a:t>Path arithmetic may be done by inspecting the code or by using graph reduction operations on a flowgraph.</a:t>
            </a:r>
          </a:p>
          <a:p>
            <a:pPr>
              <a:lnSpc>
                <a:spcPct val="90000"/>
              </a:lnSpc>
            </a:pPr>
            <a:r>
              <a:rPr lang="en-US" sz="2400"/>
              <a:t>Computing P* for a control structure:</a:t>
            </a:r>
          </a:p>
          <a:p>
            <a:pPr lvl="1">
              <a:lnSpc>
                <a:spcPct val="90000"/>
              </a:lnSpc>
            </a:pPr>
            <a:r>
              <a:rPr lang="en-US" sz="2000"/>
              <a:t>Sequence - multiply</a:t>
            </a:r>
          </a:p>
          <a:p>
            <a:pPr lvl="1">
              <a:lnSpc>
                <a:spcPct val="90000"/>
              </a:lnSpc>
            </a:pPr>
            <a:r>
              <a:rPr lang="en-US" sz="2000"/>
              <a:t>Decision - add</a:t>
            </a:r>
          </a:p>
          <a:p>
            <a:pPr lvl="1">
              <a:lnSpc>
                <a:spcPct val="90000"/>
              </a:lnSpc>
            </a:pPr>
            <a:r>
              <a:rPr lang="en-US" sz="2000"/>
              <a:t>Iteration - exponential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304800"/>
            <a:ext cx="7772400" cy="1143000"/>
          </a:xfrm>
          <a:noFill/>
        </p:spPr>
        <p:txBody>
          <a:bodyPr lIns="92075" tIns="46038" rIns="92075" bIns="46038"/>
          <a:lstStyle/>
          <a:p>
            <a:r>
              <a:rPr lang="en-US"/>
              <a:t>Path Arithmetic</a:t>
            </a:r>
          </a:p>
        </p:txBody>
      </p:sp>
      <p:sp>
        <p:nvSpPr>
          <p:cNvPr id="5123" name="Rectangle 4"/>
          <p:cNvSpPr>
            <a:spLocks noChangeArrowheads="1"/>
          </p:cNvSpPr>
          <p:nvPr/>
        </p:nvSpPr>
        <p:spPr bwMode="auto">
          <a:xfrm>
            <a:off x="3752850" y="1590675"/>
            <a:ext cx="2700338" cy="336550"/>
          </a:xfrm>
          <a:prstGeom prst="rect">
            <a:avLst/>
          </a:prstGeom>
          <a:noFill/>
          <a:ln w="9525">
            <a:noFill/>
            <a:miter lim="800000"/>
            <a:headEnd/>
            <a:tailEnd/>
          </a:ln>
        </p:spPr>
        <p:txBody>
          <a:bodyPr wrap="none" lIns="92075" tIns="46038" rIns="92075" bIns="46038">
            <a:spAutoFit/>
          </a:bodyPr>
          <a:lstStyle/>
          <a:p>
            <a:r>
              <a:rPr lang="en-US" sz="1600">
                <a:latin typeface="Verdana" pitchFamily="34" charset="0"/>
              </a:rPr>
              <a:t>P* = P*</a:t>
            </a:r>
            <a:r>
              <a:rPr lang="en-US" sz="1600" baseline="-25000">
                <a:latin typeface="Verdana" pitchFamily="34" charset="0"/>
              </a:rPr>
              <a:t>m1</a:t>
            </a:r>
            <a:r>
              <a:rPr lang="en-US" sz="1600">
                <a:latin typeface="Verdana" pitchFamily="34" charset="0"/>
              </a:rPr>
              <a:t> x P*</a:t>
            </a:r>
            <a:r>
              <a:rPr lang="en-US" sz="1600" baseline="-25000">
                <a:latin typeface="Verdana" pitchFamily="34" charset="0"/>
              </a:rPr>
              <a:t>m2</a:t>
            </a:r>
            <a:r>
              <a:rPr lang="en-US" sz="1600">
                <a:latin typeface="Verdana" pitchFamily="34" charset="0"/>
              </a:rPr>
              <a:t> x P*</a:t>
            </a:r>
            <a:r>
              <a:rPr lang="en-US" sz="1600" baseline="-25000">
                <a:latin typeface="Verdana" pitchFamily="34" charset="0"/>
              </a:rPr>
              <a:t>m3</a:t>
            </a:r>
          </a:p>
        </p:txBody>
      </p:sp>
      <p:grpSp>
        <p:nvGrpSpPr>
          <p:cNvPr id="5124" name="Group 28"/>
          <p:cNvGrpSpPr>
            <a:grpSpLocks/>
          </p:cNvGrpSpPr>
          <p:nvPr/>
        </p:nvGrpSpPr>
        <p:grpSpPr bwMode="auto">
          <a:xfrm>
            <a:off x="2819400" y="1905000"/>
            <a:ext cx="304800" cy="1371600"/>
            <a:chOff x="1536" y="1440"/>
            <a:chExt cx="192" cy="864"/>
          </a:xfrm>
        </p:grpSpPr>
        <p:sp>
          <p:nvSpPr>
            <p:cNvPr id="5197" name="Oval 29"/>
            <p:cNvSpPr>
              <a:spLocks noChangeArrowheads="1"/>
            </p:cNvSpPr>
            <p:nvPr/>
          </p:nvSpPr>
          <p:spPr bwMode="auto">
            <a:xfrm>
              <a:off x="1536" y="1440"/>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m1</a:t>
              </a:r>
            </a:p>
          </p:txBody>
        </p:sp>
        <p:sp>
          <p:nvSpPr>
            <p:cNvPr id="5198" name="Oval 30"/>
            <p:cNvSpPr>
              <a:spLocks noChangeArrowheads="1"/>
            </p:cNvSpPr>
            <p:nvPr/>
          </p:nvSpPr>
          <p:spPr bwMode="auto">
            <a:xfrm>
              <a:off x="1536" y="1776"/>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m2</a:t>
              </a:r>
            </a:p>
          </p:txBody>
        </p:sp>
        <p:sp>
          <p:nvSpPr>
            <p:cNvPr id="5199" name="Oval 31"/>
            <p:cNvSpPr>
              <a:spLocks noChangeArrowheads="1"/>
            </p:cNvSpPr>
            <p:nvPr/>
          </p:nvSpPr>
          <p:spPr bwMode="auto">
            <a:xfrm>
              <a:off x="1536" y="2112"/>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m3</a:t>
              </a:r>
            </a:p>
          </p:txBody>
        </p:sp>
        <p:cxnSp>
          <p:nvCxnSpPr>
            <p:cNvPr id="5200" name="AutoShape 32"/>
            <p:cNvCxnSpPr>
              <a:cxnSpLocks noChangeShapeType="1"/>
              <a:stCxn id="5197" idx="4"/>
              <a:endCxn id="5198" idx="0"/>
            </p:cNvCxnSpPr>
            <p:nvPr/>
          </p:nvCxnSpPr>
          <p:spPr bwMode="auto">
            <a:xfrm>
              <a:off x="1632" y="1638"/>
              <a:ext cx="0" cy="132"/>
            </a:xfrm>
            <a:prstGeom prst="straightConnector1">
              <a:avLst/>
            </a:prstGeom>
            <a:noFill/>
            <a:ln w="12700">
              <a:solidFill>
                <a:schemeClr val="tx1"/>
              </a:solidFill>
              <a:round/>
              <a:headEnd type="none" w="sm" len="sm"/>
              <a:tailEnd type="triangle" w="sm" len="sm"/>
            </a:ln>
          </p:spPr>
        </p:cxnSp>
        <p:cxnSp>
          <p:nvCxnSpPr>
            <p:cNvPr id="5201" name="AutoShape 33"/>
            <p:cNvCxnSpPr>
              <a:cxnSpLocks noChangeShapeType="1"/>
              <a:stCxn id="5198" idx="4"/>
              <a:endCxn id="5199" idx="0"/>
            </p:cNvCxnSpPr>
            <p:nvPr/>
          </p:nvCxnSpPr>
          <p:spPr bwMode="auto">
            <a:xfrm>
              <a:off x="1632" y="1974"/>
              <a:ext cx="0" cy="132"/>
            </a:xfrm>
            <a:prstGeom prst="straightConnector1">
              <a:avLst/>
            </a:prstGeom>
            <a:noFill/>
            <a:ln w="12700">
              <a:solidFill>
                <a:schemeClr val="tx1"/>
              </a:solidFill>
              <a:round/>
              <a:headEnd type="none" w="sm" len="sm"/>
              <a:tailEnd type="triangle" w="sm" len="sm"/>
            </a:ln>
          </p:spPr>
        </p:cxnSp>
      </p:grpSp>
      <p:sp>
        <p:nvSpPr>
          <p:cNvPr id="5125" name="Text Box 34"/>
          <p:cNvSpPr txBox="1">
            <a:spLocks noChangeArrowheads="1"/>
          </p:cNvSpPr>
          <p:nvPr/>
        </p:nvSpPr>
        <p:spPr bwMode="auto">
          <a:xfrm>
            <a:off x="1050925" y="1608138"/>
            <a:ext cx="1558925" cy="1770062"/>
          </a:xfrm>
          <a:prstGeom prst="rect">
            <a:avLst/>
          </a:prstGeom>
          <a:noFill/>
          <a:ln w="12700">
            <a:noFill/>
            <a:miter lim="800000"/>
            <a:headEnd type="none" w="sm" len="sm"/>
            <a:tailEnd type="none" w="sm" len="sm"/>
          </a:ln>
        </p:spPr>
        <p:txBody>
          <a:bodyPr wrap="none">
            <a:spAutoFit/>
          </a:bodyPr>
          <a:lstStyle/>
          <a:p>
            <a:r>
              <a:rPr lang="en-US" sz="2000" b="1" i="1" u="sng">
                <a:latin typeface="Verdana" pitchFamily="34" charset="0"/>
              </a:rPr>
              <a:t>Sequence</a:t>
            </a:r>
            <a:br>
              <a:rPr lang="en-US"/>
            </a:br>
            <a:r>
              <a:rPr lang="en-US" sz="1800" b="1">
                <a:latin typeface="Courier New" pitchFamily="49" charset="0"/>
              </a:rPr>
              <a:t>{</a:t>
            </a:r>
            <a:br>
              <a:rPr lang="en-US" sz="1800" b="1">
                <a:latin typeface="Courier New" pitchFamily="49" charset="0"/>
              </a:rPr>
            </a:br>
            <a:r>
              <a:rPr lang="en-US" sz="1800" b="1">
                <a:latin typeface="Courier New" pitchFamily="49" charset="0"/>
              </a:rPr>
              <a:t>   m1();</a:t>
            </a:r>
            <a:br>
              <a:rPr lang="en-US" sz="1800" b="1">
                <a:latin typeface="Courier New" pitchFamily="49" charset="0"/>
              </a:rPr>
            </a:br>
            <a:r>
              <a:rPr lang="en-US" sz="1800" b="1">
                <a:latin typeface="Courier New" pitchFamily="49" charset="0"/>
              </a:rPr>
              <a:t>   m2();</a:t>
            </a:r>
            <a:br>
              <a:rPr lang="en-US" sz="1800" b="1">
                <a:latin typeface="Courier New" pitchFamily="49" charset="0"/>
              </a:rPr>
            </a:br>
            <a:r>
              <a:rPr lang="en-US" sz="1800" b="1">
                <a:latin typeface="Courier New" pitchFamily="49" charset="0"/>
              </a:rPr>
              <a:t>   m3();</a:t>
            </a:r>
            <a:br>
              <a:rPr lang="en-US" sz="1800" b="1">
                <a:latin typeface="Courier New" pitchFamily="49" charset="0"/>
              </a:rPr>
            </a:br>
            <a:r>
              <a:rPr lang="en-US" sz="1800" b="1">
                <a:latin typeface="Courier New" pitchFamily="49" charset="0"/>
              </a:rPr>
              <a:t>}</a:t>
            </a:r>
          </a:p>
        </p:txBody>
      </p:sp>
      <p:sp>
        <p:nvSpPr>
          <p:cNvPr id="5126" name="Rectangle 35"/>
          <p:cNvSpPr>
            <a:spLocks noChangeArrowheads="1"/>
          </p:cNvSpPr>
          <p:nvPr/>
        </p:nvSpPr>
        <p:spPr bwMode="auto">
          <a:xfrm>
            <a:off x="762000" y="1600200"/>
            <a:ext cx="2819400" cy="2209800"/>
          </a:xfrm>
          <a:prstGeom prst="rect">
            <a:avLst/>
          </a:prstGeom>
          <a:noFill/>
          <a:ln w="12700">
            <a:solidFill>
              <a:schemeClr val="tx1"/>
            </a:solidFill>
            <a:miter lim="800000"/>
            <a:headEnd type="none" w="sm" len="sm"/>
            <a:tailEnd type="none" w="sm" len="sm"/>
          </a:ln>
        </p:spPr>
        <p:txBody>
          <a:bodyPr wrap="none" anchor="ctr"/>
          <a:lstStyle/>
          <a:p>
            <a:endParaRPr lang="en-US"/>
          </a:p>
        </p:txBody>
      </p:sp>
      <p:grpSp>
        <p:nvGrpSpPr>
          <p:cNvPr id="5127" name="Group 36"/>
          <p:cNvGrpSpPr>
            <a:grpSpLocks/>
          </p:cNvGrpSpPr>
          <p:nvPr/>
        </p:nvGrpSpPr>
        <p:grpSpPr bwMode="auto">
          <a:xfrm>
            <a:off x="960438" y="4524375"/>
            <a:ext cx="2400300" cy="1685925"/>
            <a:chOff x="3846" y="2802"/>
            <a:chExt cx="1512" cy="1062"/>
          </a:xfrm>
        </p:grpSpPr>
        <p:sp>
          <p:nvSpPr>
            <p:cNvPr id="5180" name="Oval 37"/>
            <p:cNvSpPr>
              <a:spLocks noChangeArrowheads="1"/>
            </p:cNvSpPr>
            <p:nvPr/>
          </p:nvSpPr>
          <p:spPr bwMode="auto">
            <a:xfrm>
              <a:off x="4464" y="2802"/>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c</a:t>
              </a:r>
            </a:p>
          </p:txBody>
        </p:sp>
        <p:sp>
          <p:nvSpPr>
            <p:cNvPr id="5181" name="Oval 38"/>
            <p:cNvSpPr>
              <a:spLocks noChangeArrowheads="1"/>
            </p:cNvSpPr>
            <p:nvPr/>
          </p:nvSpPr>
          <p:spPr bwMode="auto">
            <a:xfrm>
              <a:off x="3846" y="3168"/>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m1</a:t>
              </a:r>
            </a:p>
          </p:txBody>
        </p:sp>
        <p:sp>
          <p:nvSpPr>
            <p:cNvPr id="5182" name="Oval 39"/>
            <p:cNvSpPr>
              <a:spLocks noChangeArrowheads="1"/>
            </p:cNvSpPr>
            <p:nvPr/>
          </p:nvSpPr>
          <p:spPr bwMode="auto">
            <a:xfrm>
              <a:off x="4146" y="3162"/>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m2</a:t>
              </a:r>
            </a:p>
          </p:txBody>
        </p:sp>
        <p:sp>
          <p:nvSpPr>
            <p:cNvPr id="5183" name="Oval 40"/>
            <p:cNvSpPr>
              <a:spLocks noChangeArrowheads="1"/>
            </p:cNvSpPr>
            <p:nvPr/>
          </p:nvSpPr>
          <p:spPr bwMode="auto">
            <a:xfrm>
              <a:off x="4464" y="3162"/>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m3</a:t>
              </a:r>
            </a:p>
          </p:txBody>
        </p:sp>
        <p:sp>
          <p:nvSpPr>
            <p:cNvPr id="5184" name="Oval 41"/>
            <p:cNvSpPr>
              <a:spLocks noChangeArrowheads="1"/>
            </p:cNvSpPr>
            <p:nvPr/>
          </p:nvSpPr>
          <p:spPr bwMode="auto">
            <a:xfrm>
              <a:off x="5166" y="3180"/>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mn</a:t>
              </a:r>
            </a:p>
          </p:txBody>
        </p:sp>
        <p:sp>
          <p:nvSpPr>
            <p:cNvPr id="5185" name="Oval 42"/>
            <p:cNvSpPr>
              <a:spLocks noChangeArrowheads="1"/>
            </p:cNvSpPr>
            <p:nvPr/>
          </p:nvSpPr>
          <p:spPr bwMode="auto">
            <a:xfrm>
              <a:off x="4464" y="3672"/>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mm</a:t>
              </a:r>
            </a:p>
          </p:txBody>
        </p:sp>
        <p:cxnSp>
          <p:nvCxnSpPr>
            <p:cNvPr id="5186" name="AutoShape 43"/>
            <p:cNvCxnSpPr>
              <a:cxnSpLocks noChangeShapeType="1"/>
              <a:stCxn id="5180" idx="2"/>
              <a:endCxn id="5181" idx="0"/>
            </p:cNvCxnSpPr>
            <p:nvPr/>
          </p:nvCxnSpPr>
          <p:spPr bwMode="auto">
            <a:xfrm flipH="1">
              <a:off x="3942" y="2898"/>
              <a:ext cx="516" cy="264"/>
            </a:xfrm>
            <a:prstGeom prst="straightConnector1">
              <a:avLst/>
            </a:prstGeom>
            <a:noFill/>
            <a:ln w="12700">
              <a:solidFill>
                <a:schemeClr val="tx1"/>
              </a:solidFill>
              <a:round/>
              <a:headEnd type="none" w="sm" len="sm"/>
              <a:tailEnd type="triangle" w="sm" len="sm"/>
            </a:ln>
          </p:spPr>
        </p:cxnSp>
        <p:cxnSp>
          <p:nvCxnSpPr>
            <p:cNvPr id="5187" name="AutoShape 44"/>
            <p:cNvCxnSpPr>
              <a:cxnSpLocks noChangeShapeType="1"/>
              <a:stCxn id="5180" idx="3"/>
              <a:endCxn id="5182" idx="0"/>
            </p:cNvCxnSpPr>
            <p:nvPr/>
          </p:nvCxnSpPr>
          <p:spPr bwMode="auto">
            <a:xfrm flipH="1">
              <a:off x="4242" y="2972"/>
              <a:ext cx="250" cy="184"/>
            </a:xfrm>
            <a:prstGeom prst="straightConnector1">
              <a:avLst/>
            </a:prstGeom>
            <a:noFill/>
            <a:ln w="12700">
              <a:solidFill>
                <a:schemeClr val="tx1"/>
              </a:solidFill>
              <a:round/>
              <a:headEnd type="none" w="sm" len="sm"/>
              <a:tailEnd type="triangle" w="sm" len="sm"/>
            </a:ln>
          </p:spPr>
        </p:cxnSp>
        <p:cxnSp>
          <p:nvCxnSpPr>
            <p:cNvPr id="5188" name="AutoShape 45"/>
            <p:cNvCxnSpPr>
              <a:cxnSpLocks noChangeShapeType="1"/>
              <a:stCxn id="5180" idx="4"/>
              <a:endCxn id="5183" idx="0"/>
            </p:cNvCxnSpPr>
            <p:nvPr/>
          </p:nvCxnSpPr>
          <p:spPr bwMode="auto">
            <a:xfrm>
              <a:off x="4560" y="3000"/>
              <a:ext cx="0" cy="156"/>
            </a:xfrm>
            <a:prstGeom prst="straightConnector1">
              <a:avLst/>
            </a:prstGeom>
            <a:noFill/>
            <a:ln w="12700">
              <a:solidFill>
                <a:schemeClr val="tx1"/>
              </a:solidFill>
              <a:round/>
              <a:headEnd type="none" w="sm" len="sm"/>
              <a:tailEnd type="triangle" w="sm" len="sm"/>
            </a:ln>
          </p:spPr>
        </p:cxnSp>
        <p:cxnSp>
          <p:nvCxnSpPr>
            <p:cNvPr id="5189" name="AutoShape 46"/>
            <p:cNvCxnSpPr>
              <a:cxnSpLocks noChangeShapeType="1"/>
              <a:stCxn id="5180" idx="6"/>
              <a:endCxn id="5184" idx="0"/>
            </p:cNvCxnSpPr>
            <p:nvPr/>
          </p:nvCxnSpPr>
          <p:spPr bwMode="auto">
            <a:xfrm>
              <a:off x="4662" y="2898"/>
              <a:ext cx="600" cy="276"/>
            </a:xfrm>
            <a:prstGeom prst="straightConnector1">
              <a:avLst/>
            </a:prstGeom>
            <a:noFill/>
            <a:ln w="12700">
              <a:solidFill>
                <a:schemeClr val="tx1"/>
              </a:solidFill>
              <a:round/>
              <a:headEnd type="none" w="sm" len="sm"/>
              <a:tailEnd type="triangle" w="sm" len="sm"/>
            </a:ln>
          </p:spPr>
        </p:cxnSp>
        <p:cxnSp>
          <p:nvCxnSpPr>
            <p:cNvPr id="5190" name="AutoShape 47"/>
            <p:cNvCxnSpPr>
              <a:cxnSpLocks noChangeShapeType="1"/>
              <a:stCxn id="5180" idx="5"/>
            </p:cNvCxnSpPr>
            <p:nvPr/>
          </p:nvCxnSpPr>
          <p:spPr bwMode="auto">
            <a:xfrm>
              <a:off x="4628" y="2972"/>
              <a:ext cx="238" cy="172"/>
            </a:xfrm>
            <a:prstGeom prst="straightConnector1">
              <a:avLst/>
            </a:prstGeom>
            <a:noFill/>
            <a:ln w="12700">
              <a:solidFill>
                <a:schemeClr val="tx1"/>
              </a:solidFill>
              <a:prstDash val="sysDot"/>
              <a:round/>
              <a:headEnd type="none" w="sm" len="sm"/>
              <a:tailEnd type="triangle" w="sm" len="sm"/>
            </a:ln>
          </p:spPr>
        </p:cxnSp>
        <p:sp>
          <p:nvSpPr>
            <p:cNvPr id="5191" name="Rectangle 48"/>
            <p:cNvSpPr>
              <a:spLocks noChangeArrowheads="1"/>
            </p:cNvSpPr>
            <p:nvPr/>
          </p:nvSpPr>
          <p:spPr bwMode="auto">
            <a:xfrm>
              <a:off x="4767" y="3163"/>
              <a:ext cx="200" cy="154"/>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a:t>
              </a:r>
            </a:p>
          </p:txBody>
        </p:sp>
        <p:cxnSp>
          <p:nvCxnSpPr>
            <p:cNvPr id="5192" name="AutoShape 49"/>
            <p:cNvCxnSpPr>
              <a:cxnSpLocks noChangeShapeType="1"/>
              <a:stCxn id="5181" idx="4"/>
              <a:endCxn id="5185" idx="2"/>
            </p:cNvCxnSpPr>
            <p:nvPr/>
          </p:nvCxnSpPr>
          <p:spPr bwMode="auto">
            <a:xfrm>
              <a:off x="3942" y="3366"/>
              <a:ext cx="516" cy="402"/>
            </a:xfrm>
            <a:prstGeom prst="straightConnector1">
              <a:avLst/>
            </a:prstGeom>
            <a:noFill/>
            <a:ln w="12700">
              <a:solidFill>
                <a:schemeClr val="tx1"/>
              </a:solidFill>
              <a:round/>
              <a:headEnd type="none" w="sm" len="sm"/>
              <a:tailEnd type="triangle" w="sm" len="sm"/>
            </a:ln>
          </p:spPr>
        </p:cxnSp>
        <p:cxnSp>
          <p:nvCxnSpPr>
            <p:cNvPr id="5193" name="AutoShape 50"/>
            <p:cNvCxnSpPr>
              <a:cxnSpLocks noChangeShapeType="1"/>
              <a:stCxn id="5182" idx="4"/>
              <a:endCxn id="5185" idx="1"/>
            </p:cNvCxnSpPr>
            <p:nvPr/>
          </p:nvCxnSpPr>
          <p:spPr bwMode="auto">
            <a:xfrm>
              <a:off x="4242" y="3360"/>
              <a:ext cx="250" cy="334"/>
            </a:xfrm>
            <a:prstGeom prst="straightConnector1">
              <a:avLst/>
            </a:prstGeom>
            <a:noFill/>
            <a:ln w="12700">
              <a:solidFill>
                <a:schemeClr val="tx1"/>
              </a:solidFill>
              <a:round/>
              <a:headEnd type="none" w="sm" len="sm"/>
              <a:tailEnd type="triangle" w="sm" len="sm"/>
            </a:ln>
          </p:spPr>
        </p:cxnSp>
        <p:cxnSp>
          <p:nvCxnSpPr>
            <p:cNvPr id="5194" name="AutoShape 51"/>
            <p:cNvCxnSpPr>
              <a:cxnSpLocks noChangeShapeType="1"/>
              <a:stCxn id="5183" idx="4"/>
              <a:endCxn id="5185" idx="0"/>
            </p:cNvCxnSpPr>
            <p:nvPr/>
          </p:nvCxnSpPr>
          <p:spPr bwMode="auto">
            <a:xfrm>
              <a:off x="4560" y="3360"/>
              <a:ext cx="0" cy="306"/>
            </a:xfrm>
            <a:prstGeom prst="straightConnector1">
              <a:avLst/>
            </a:prstGeom>
            <a:noFill/>
            <a:ln w="12700">
              <a:solidFill>
                <a:schemeClr val="tx1"/>
              </a:solidFill>
              <a:round/>
              <a:headEnd type="none" w="sm" len="sm"/>
              <a:tailEnd type="triangle" w="sm" len="sm"/>
            </a:ln>
          </p:spPr>
        </p:cxnSp>
        <p:cxnSp>
          <p:nvCxnSpPr>
            <p:cNvPr id="5195" name="AutoShape 52"/>
            <p:cNvCxnSpPr>
              <a:cxnSpLocks noChangeShapeType="1"/>
              <a:stCxn id="5184" idx="4"/>
              <a:endCxn id="5185" idx="6"/>
            </p:cNvCxnSpPr>
            <p:nvPr/>
          </p:nvCxnSpPr>
          <p:spPr bwMode="auto">
            <a:xfrm flipH="1">
              <a:off x="4662" y="3378"/>
              <a:ext cx="600" cy="390"/>
            </a:xfrm>
            <a:prstGeom prst="straightConnector1">
              <a:avLst/>
            </a:prstGeom>
            <a:noFill/>
            <a:ln w="12700">
              <a:solidFill>
                <a:schemeClr val="tx1"/>
              </a:solidFill>
              <a:round/>
              <a:headEnd type="none" w="sm" len="sm"/>
              <a:tailEnd type="triangle" w="sm" len="sm"/>
            </a:ln>
          </p:spPr>
        </p:cxnSp>
        <p:cxnSp>
          <p:nvCxnSpPr>
            <p:cNvPr id="5196" name="AutoShape 53"/>
            <p:cNvCxnSpPr>
              <a:cxnSpLocks noChangeShapeType="1"/>
              <a:endCxn id="5185" idx="7"/>
            </p:cNvCxnSpPr>
            <p:nvPr/>
          </p:nvCxnSpPr>
          <p:spPr bwMode="auto">
            <a:xfrm flipH="1">
              <a:off x="4628" y="3372"/>
              <a:ext cx="238" cy="322"/>
            </a:xfrm>
            <a:prstGeom prst="straightConnector1">
              <a:avLst/>
            </a:prstGeom>
            <a:noFill/>
            <a:ln w="12700">
              <a:solidFill>
                <a:schemeClr val="tx1"/>
              </a:solidFill>
              <a:prstDash val="sysDot"/>
              <a:round/>
              <a:headEnd type="none" w="sm" len="sm"/>
              <a:tailEnd type="triangle" w="sm" len="sm"/>
            </a:ln>
          </p:spPr>
        </p:cxnSp>
      </p:grpSp>
      <p:sp>
        <p:nvSpPr>
          <p:cNvPr id="5128" name="Rectangle 54"/>
          <p:cNvSpPr>
            <a:spLocks noChangeArrowheads="1"/>
          </p:cNvSpPr>
          <p:nvPr/>
        </p:nvSpPr>
        <p:spPr bwMode="auto">
          <a:xfrm>
            <a:off x="990600" y="3962400"/>
            <a:ext cx="4032250" cy="762000"/>
          </a:xfrm>
          <a:prstGeom prst="rect">
            <a:avLst/>
          </a:prstGeom>
          <a:noFill/>
          <a:ln w="12700">
            <a:noFill/>
            <a:miter lim="800000"/>
            <a:headEnd type="none" w="sm" len="sm"/>
            <a:tailEnd type="none" w="sm" len="sm"/>
          </a:ln>
        </p:spPr>
        <p:txBody>
          <a:bodyPr>
            <a:spAutoFit/>
          </a:bodyPr>
          <a:lstStyle/>
          <a:p>
            <a:r>
              <a:rPr lang="en-US" sz="2000" b="1" i="1" u="sng">
                <a:latin typeface="Verdana" pitchFamily="34" charset="0"/>
              </a:rPr>
              <a:t>Decision</a:t>
            </a:r>
            <a:br>
              <a:rPr lang="en-US"/>
            </a:br>
            <a:endParaRPr lang="en-US"/>
          </a:p>
        </p:txBody>
      </p:sp>
      <p:sp>
        <p:nvSpPr>
          <p:cNvPr id="5129" name="Rectangle 55"/>
          <p:cNvSpPr>
            <a:spLocks noChangeArrowheads="1"/>
          </p:cNvSpPr>
          <p:nvPr/>
        </p:nvSpPr>
        <p:spPr bwMode="auto">
          <a:xfrm>
            <a:off x="769938" y="3924300"/>
            <a:ext cx="2828925" cy="2390775"/>
          </a:xfrm>
          <a:prstGeom prst="rect">
            <a:avLst/>
          </a:prstGeom>
          <a:noFill/>
          <a:ln w="12700">
            <a:solidFill>
              <a:schemeClr val="tx1"/>
            </a:solidFill>
            <a:miter lim="800000"/>
            <a:headEnd type="none" w="sm" len="sm"/>
            <a:tailEnd type="none" w="sm" len="sm"/>
          </a:ln>
        </p:spPr>
        <p:txBody>
          <a:bodyPr wrap="none" anchor="ctr"/>
          <a:lstStyle/>
          <a:p>
            <a:endParaRPr lang="en-US"/>
          </a:p>
        </p:txBody>
      </p:sp>
      <p:grpSp>
        <p:nvGrpSpPr>
          <p:cNvPr id="5130" name="Group 56"/>
          <p:cNvGrpSpPr>
            <a:grpSpLocks/>
          </p:cNvGrpSpPr>
          <p:nvPr/>
        </p:nvGrpSpPr>
        <p:grpSpPr bwMode="auto">
          <a:xfrm rot="-5400000">
            <a:off x="4800600" y="1685925"/>
            <a:ext cx="304800" cy="1371600"/>
            <a:chOff x="1536" y="1440"/>
            <a:chExt cx="192" cy="864"/>
          </a:xfrm>
        </p:grpSpPr>
        <p:sp>
          <p:nvSpPr>
            <p:cNvPr id="5175" name="Oval 57"/>
            <p:cNvSpPr>
              <a:spLocks noChangeArrowheads="1"/>
            </p:cNvSpPr>
            <p:nvPr/>
          </p:nvSpPr>
          <p:spPr bwMode="auto">
            <a:xfrm>
              <a:off x="1536" y="1440"/>
              <a:ext cx="192" cy="192"/>
            </a:xfrm>
            <a:prstGeom prst="ellipse">
              <a:avLst/>
            </a:prstGeom>
            <a:solidFill>
              <a:schemeClr val="bg1"/>
            </a:solidFill>
            <a:ln w="19050">
              <a:solidFill>
                <a:schemeClr val="tx1"/>
              </a:solidFill>
              <a:round/>
              <a:headEnd/>
              <a:tailEnd/>
            </a:ln>
          </p:spPr>
          <p:txBody>
            <a:bodyPr vert="eaVert" wrap="none" anchor="ctr"/>
            <a:lstStyle/>
            <a:p>
              <a:pPr algn="ctr"/>
              <a:r>
                <a:rPr lang="en-US" sz="1000" b="1">
                  <a:latin typeface="Verdana" pitchFamily="34" charset="0"/>
                </a:rPr>
                <a:t>m1</a:t>
              </a:r>
            </a:p>
          </p:txBody>
        </p:sp>
        <p:sp>
          <p:nvSpPr>
            <p:cNvPr id="5176" name="Oval 58"/>
            <p:cNvSpPr>
              <a:spLocks noChangeArrowheads="1"/>
            </p:cNvSpPr>
            <p:nvPr/>
          </p:nvSpPr>
          <p:spPr bwMode="auto">
            <a:xfrm>
              <a:off x="1536" y="1776"/>
              <a:ext cx="192" cy="192"/>
            </a:xfrm>
            <a:prstGeom prst="ellipse">
              <a:avLst/>
            </a:prstGeom>
            <a:solidFill>
              <a:schemeClr val="bg1"/>
            </a:solidFill>
            <a:ln w="19050">
              <a:solidFill>
                <a:schemeClr val="tx1"/>
              </a:solidFill>
              <a:round/>
              <a:headEnd/>
              <a:tailEnd/>
            </a:ln>
          </p:spPr>
          <p:txBody>
            <a:bodyPr vert="eaVert" wrap="none" anchor="ctr"/>
            <a:lstStyle/>
            <a:p>
              <a:pPr algn="ctr"/>
              <a:r>
                <a:rPr lang="en-US" sz="1000" b="1">
                  <a:latin typeface="Verdana" pitchFamily="34" charset="0"/>
                </a:rPr>
                <a:t>m2</a:t>
              </a:r>
            </a:p>
          </p:txBody>
        </p:sp>
        <p:sp>
          <p:nvSpPr>
            <p:cNvPr id="5177" name="Oval 59"/>
            <p:cNvSpPr>
              <a:spLocks noChangeArrowheads="1"/>
            </p:cNvSpPr>
            <p:nvPr/>
          </p:nvSpPr>
          <p:spPr bwMode="auto">
            <a:xfrm>
              <a:off x="1536" y="2112"/>
              <a:ext cx="192" cy="192"/>
            </a:xfrm>
            <a:prstGeom prst="ellipse">
              <a:avLst/>
            </a:prstGeom>
            <a:solidFill>
              <a:schemeClr val="bg1"/>
            </a:solidFill>
            <a:ln w="19050">
              <a:solidFill>
                <a:schemeClr val="tx1"/>
              </a:solidFill>
              <a:round/>
              <a:headEnd/>
              <a:tailEnd/>
            </a:ln>
          </p:spPr>
          <p:txBody>
            <a:bodyPr vert="eaVert" wrap="none" anchor="ctr"/>
            <a:lstStyle/>
            <a:p>
              <a:pPr algn="ctr"/>
              <a:r>
                <a:rPr lang="en-US" sz="1000" b="1">
                  <a:latin typeface="Verdana" pitchFamily="34" charset="0"/>
                </a:rPr>
                <a:t>m3</a:t>
              </a:r>
            </a:p>
          </p:txBody>
        </p:sp>
        <p:cxnSp>
          <p:nvCxnSpPr>
            <p:cNvPr id="5178" name="AutoShape 60"/>
            <p:cNvCxnSpPr>
              <a:cxnSpLocks noChangeShapeType="1"/>
              <a:stCxn id="5175" idx="4"/>
              <a:endCxn id="5176" idx="0"/>
            </p:cNvCxnSpPr>
            <p:nvPr/>
          </p:nvCxnSpPr>
          <p:spPr bwMode="auto">
            <a:xfrm>
              <a:off x="1632" y="1638"/>
              <a:ext cx="0" cy="132"/>
            </a:xfrm>
            <a:prstGeom prst="straightConnector1">
              <a:avLst/>
            </a:prstGeom>
            <a:noFill/>
            <a:ln w="12700">
              <a:solidFill>
                <a:schemeClr val="tx1"/>
              </a:solidFill>
              <a:round/>
              <a:headEnd type="none" w="sm" len="sm"/>
              <a:tailEnd type="triangle" w="sm" len="sm"/>
            </a:ln>
          </p:spPr>
        </p:cxnSp>
        <p:cxnSp>
          <p:nvCxnSpPr>
            <p:cNvPr id="5179" name="AutoShape 61"/>
            <p:cNvCxnSpPr>
              <a:cxnSpLocks noChangeShapeType="1"/>
              <a:stCxn id="5176" idx="4"/>
              <a:endCxn id="5177" idx="0"/>
            </p:cNvCxnSpPr>
            <p:nvPr/>
          </p:nvCxnSpPr>
          <p:spPr bwMode="auto">
            <a:xfrm>
              <a:off x="1632" y="1974"/>
              <a:ext cx="0" cy="132"/>
            </a:xfrm>
            <a:prstGeom prst="straightConnector1">
              <a:avLst/>
            </a:prstGeom>
            <a:noFill/>
            <a:ln w="12700">
              <a:solidFill>
                <a:schemeClr val="tx1"/>
              </a:solidFill>
              <a:round/>
              <a:headEnd type="none" w="sm" len="sm"/>
              <a:tailEnd type="triangle" w="sm" len="sm"/>
            </a:ln>
          </p:spPr>
        </p:cxnSp>
      </p:grpSp>
      <p:sp>
        <p:nvSpPr>
          <p:cNvPr id="5131" name="Oval 62"/>
          <p:cNvSpPr>
            <a:spLocks noChangeArrowheads="1"/>
          </p:cNvSpPr>
          <p:nvPr/>
        </p:nvSpPr>
        <p:spPr bwMode="auto">
          <a:xfrm>
            <a:off x="3886200" y="2295525"/>
            <a:ext cx="152400" cy="1524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5132" name="Oval 63"/>
          <p:cNvSpPr>
            <a:spLocks noChangeArrowheads="1"/>
          </p:cNvSpPr>
          <p:nvPr/>
        </p:nvSpPr>
        <p:spPr bwMode="auto">
          <a:xfrm>
            <a:off x="5867400" y="2295525"/>
            <a:ext cx="152400" cy="1524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cxnSp>
        <p:nvCxnSpPr>
          <p:cNvPr id="5133" name="AutoShape 64"/>
          <p:cNvCxnSpPr>
            <a:cxnSpLocks noChangeShapeType="1"/>
            <a:stCxn id="5131" idx="6"/>
            <a:endCxn id="5175" idx="0"/>
          </p:cNvCxnSpPr>
          <p:nvPr/>
        </p:nvCxnSpPr>
        <p:spPr bwMode="auto">
          <a:xfrm flipV="1">
            <a:off x="4038600" y="2370138"/>
            <a:ext cx="215900" cy="1587"/>
          </a:xfrm>
          <a:prstGeom prst="straightConnector1">
            <a:avLst/>
          </a:prstGeom>
          <a:noFill/>
          <a:ln w="12700">
            <a:solidFill>
              <a:schemeClr val="tx1"/>
            </a:solidFill>
            <a:round/>
            <a:headEnd type="none" w="sm" len="sm"/>
            <a:tailEnd type="triangle" w="sm" len="sm"/>
          </a:ln>
        </p:spPr>
      </p:cxnSp>
      <p:cxnSp>
        <p:nvCxnSpPr>
          <p:cNvPr id="5134" name="AutoShape 65"/>
          <p:cNvCxnSpPr>
            <a:cxnSpLocks noChangeShapeType="1"/>
            <a:stCxn id="5177" idx="4"/>
            <a:endCxn id="5132" idx="2"/>
          </p:cNvCxnSpPr>
          <p:nvPr/>
        </p:nvCxnSpPr>
        <p:spPr bwMode="auto">
          <a:xfrm>
            <a:off x="5645150" y="2368550"/>
            <a:ext cx="222250" cy="3175"/>
          </a:xfrm>
          <a:prstGeom prst="straightConnector1">
            <a:avLst/>
          </a:prstGeom>
          <a:noFill/>
          <a:ln w="12700">
            <a:solidFill>
              <a:schemeClr val="tx1"/>
            </a:solidFill>
            <a:round/>
            <a:headEnd type="none" w="sm" len="sm"/>
            <a:tailEnd type="triangle" w="sm" len="sm"/>
          </a:ln>
        </p:spPr>
      </p:cxnSp>
      <p:sp>
        <p:nvSpPr>
          <p:cNvPr id="5135" name="Text Box 66"/>
          <p:cNvSpPr txBox="1">
            <a:spLocks noChangeArrowheads="1"/>
          </p:cNvSpPr>
          <p:nvPr/>
        </p:nvSpPr>
        <p:spPr bwMode="auto">
          <a:xfrm>
            <a:off x="4537075" y="2162175"/>
            <a:ext cx="266700" cy="244475"/>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y</a:t>
            </a:r>
          </a:p>
        </p:txBody>
      </p:sp>
      <p:sp>
        <p:nvSpPr>
          <p:cNvPr id="5136" name="Text Box 67"/>
          <p:cNvSpPr txBox="1">
            <a:spLocks noChangeArrowheads="1"/>
          </p:cNvSpPr>
          <p:nvPr/>
        </p:nvSpPr>
        <p:spPr bwMode="auto">
          <a:xfrm>
            <a:off x="4010025" y="2162175"/>
            <a:ext cx="269875" cy="244475"/>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x</a:t>
            </a:r>
          </a:p>
        </p:txBody>
      </p:sp>
      <p:sp>
        <p:nvSpPr>
          <p:cNvPr id="5137" name="Text Box 68"/>
          <p:cNvSpPr txBox="1">
            <a:spLocks noChangeArrowheads="1"/>
          </p:cNvSpPr>
          <p:nvPr/>
        </p:nvSpPr>
        <p:spPr bwMode="auto">
          <a:xfrm>
            <a:off x="5060950" y="2162175"/>
            <a:ext cx="260350" cy="244475"/>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z</a:t>
            </a:r>
          </a:p>
        </p:txBody>
      </p:sp>
      <p:sp>
        <p:nvSpPr>
          <p:cNvPr id="5138" name="Text Box 69"/>
          <p:cNvSpPr txBox="1">
            <a:spLocks noChangeArrowheads="1"/>
          </p:cNvSpPr>
          <p:nvPr/>
        </p:nvSpPr>
        <p:spPr bwMode="auto">
          <a:xfrm>
            <a:off x="4222750" y="2667000"/>
            <a:ext cx="1019175" cy="244475"/>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Reduces to:</a:t>
            </a:r>
          </a:p>
        </p:txBody>
      </p:sp>
      <p:sp>
        <p:nvSpPr>
          <p:cNvPr id="5139" name="Oval 70"/>
          <p:cNvSpPr>
            <a:spLocks noChangeArrowheads="1"/>
          </p:cNvSpPr>
          <p:nvPr/>
        </p:nvSpPr>
        <p:spPr bwMode="auto">
          <a:xfrm>
            <a:off x="3905250" y="3086100"/>
            <a:ext cx="152400" cy="1524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5140" name="Oval 71"/>
          <p:cNvSpPr>
            <a:spLocks noChangeArrowheads="1"/>
          </p:cNvSpPr>
          <p:nvPr/>
        </p:nvSpPr>
        <p:spPr bwMode="auto">
          <a:xfrm>
            <a:off x="4857750" y="3086100"/>
            <a:ext cx="152400" cy="1524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cxnSp>
        <p:nvCxnSpPr>
          <p:cNvPr id="5141" name="AutoShape 72"/>
          <p:cNvCxnSpPr>
            <a:cxnSpLocks noChangeShapeType="1"/>
            <a:stCxn id="5139" idx="6"/>
            <a:endCxn id="5140" idx="2"/>
          </p:cNvCxnSpPr>
          <p:nvPr/>
        </p:nvCxnSpPr>
        <p:spPr bwMode="auto">
          <a:xfrm>
            <a:off x="4057650" y="3162300"/>
            <a:ext cx="800100" cy="0"/>
          </a:xfrm>
          <a:prstGeom prst="straightConnector1">
            <a:avLst/>
          </a:prstGeom>
          <a:noFill/>
          <a:ln w="12700">
            <a:solidFill>
              <a:schemeClr val="tx1"/>
            </a:solidFill>
            <a:round/>
            <a:headEnd type="none" w="sm" len="sm"/>
            <a:tailEnd type="triangle" w="sm" len="sm"/>
          </a:ln>
        </p:spPr>
      </p:cxnSp>
      <p:sp>
        <p:nvSpPr>
          <p:cNvPr id="5142" name="Text Box 73"/>
          <p:cNvSpPr txBox="1">
            <a:spLocks noChangeArrowheads="1"/>
          </p:cNvSpPr>
          <p:nvPr/>
        </p:nvSpPr>
        <p:spPr bwMode="auto">
          <a:xfrm>
            <a:off x="4184650" y="2943225"/>
            <a:ext cx="609600" cy="244475"/>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x*y*z</a:t>
            </a:r>
          </a:p>
        </p:txBody>
      </p:sp>
      <p:sp>
        <p:nvSpPr>
          <p:cNvPr id="5143" name="Rectangle 74"/>
          <p:cNvSpPr>
            <a:spLocks noChangeArrowheads="1"/>
          </p:cNvSpPr>
          <p:nvPr/>
        </p:nvSpPr>
        <p:spPr bwMode="auto">
          <a:xfrm>
            <a:off x="3733800" y="3924300"/>
            <a:ext cx="3268663" cy="336550"/>
          </a:xfrm>
          <a:prstGeom prst="rect">
            <a:avLst/>
          </a:prstGeom>
          <a:noFill/>
          <a:ln w="9525">
            <a:noFill/>
            <a:miter lim="800000"/>
            <a:headEnd/>
            <a:tailEnd/>
          </a:ln>
        </p:spPr>
        <p:txBody>
          <a:bodyPr wrap="none" lIns="92075" tIns="46038" rIns="92075" bIns="46038">
            <a:spAutoFit/>
          </a:bodyPr>
          <a:lstStyle/>
          <a:p>
            <a:r>
              <a:rPr lang="en-US" sz="1600">
                <a:latin typeface="Verdana" pitchFamily="34" charset="0"/>
              </a:rPr>
              <a:t>P* = P*</a:t>
            </a:r>
            <a:r>
              <a:rPr lang="en-US" sz="1600" baseline="-25000">
                <a:latin typeface="Verdana" pitchFamily="34" charset="0"/>
              </a:rPr>
              <a:t>m1</a:t>
            </a:r>
            <a:r>
              <a:rPr lang="en-US" sz="1600">
                <a:latin typeface="Verdana" pitchFamily="34" charset="0"/>
              </a:rPr>
              <a:t> + P*</a:t>
            </a:r>
            <a:r>
              <a:rPr lang="en-US" sz="1600" baseline="-25000">
                <a:latin typeface="Verdana" pitchFamily="34" charset="0"/>
              </a:rPr>
              <a:t>m2</a:t>
            </a:r>
            <a:r>
              <a:rPr lang="en-US" sz="1600">
                <a:latin typeface="Verdana" pitchFamily="34" charset="0"/>
              </a:rPr>
              <a:t> + … + P*</a:t>
            </a:r>
            <a:r>
              <a:rPr lang="en-US" sz="1600" baseline="-25000">
                <a:latin typeface="Verdana" pitchFamily="34" charset="0"/>
              </a:rPr>
              <a:t>mn</a:t>
            </a:r>
          </a:p>
        </p:txBody>
      </p:sp>
      <p:grpSp>
        <p:nvGrpSpPr>
          <p:cNvPr id="5144" name="Group 75"/>
          <p:cNvGrpSpPr>
            <a:grpSpLocks/>
          </p:cNvGrpSpPr>
          <p:nvPr/>
        </p:nvGrpSpPr>
        <p:grpSpPr bwMode="auto">
          <a:xfrm>
            <a:off x="3684588" y="4533900"/>
            <a:ext cx="2400300" cy="1685925"/>
            <a:chOff x="3846" y="2802"/>
            <a:chExt cx="1512" cy="1062"/>
          </a:xfrm>
        </p:grpSpPr>
        <p:sp>
          <p:nvSpPr>
            <p:cNvPr id="5158" name="Oval 76"/>
            <p:cNvSpPr>
              <a:spLocks noChangeArrowheads="1"/>
            </p:cNvSpPr>
            <p:nvPr/>
          </p:nvSpPr>
          <p:spPr bwMode="auto">
            <a:xfrm>
              <a:off x="4464" y="2802"/>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c</a:t>
              </a:r>
            </a:p>
          </p:txBody>
        </p:sp>
        <p:sp>
          <p:nvSpPr>
            <p:cNvPr id="5159" name="Oval 77"/>
            <p:cNvSpPr>
              <a:spLocks noChangeArrowheads="1"/>
            </p:cNvSpPr>
            <p:nvPr/>
          </p:nvSpPr>
          <p:spPr bwMode="auto">
            <a:xfrm>
              <a:off x="3846" y="3168"/>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m1</a:t>
              </a:r>
            </a:p>
          </p:txBody>
        </p:sp>
        <p:sp>
          <p:nvSpPr>
            <p:cNvPr id="5160" name="Oval 78"/>
            <p:cNvSpPr>
              <a:spLocks noChangeArrowheads="1"/>
            </p:cNvSpPr>
            <p:nvPr/>
          </p:nvSpPr>
          <p:spPr bwMode="auto">
            <a:xfrm>
              <a:off x="4146" y="3162"/>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m2</a:t>
              </a:r>
            </a:p>
          </p:txBody>
        </p:sp>
        <p:sp>
          <p:nvSpPr>
            <p:cNvPr id="5161" name="Oval 79"/>
            <p:cNvSpPr>
              <a:spLocks noChangeArrowheads="1"/>
            </p:cNvSpPr>
            <p:nvPr/>
          </p:nvSpPr>
          <p:spPr bwMode="auto">
            <a:xfrm>
              <a:off x="4464" y="3162"/>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m3</a:t>
              </a:r>
            </a:p>
          </p:txBody>
        </p:sp>
        <p:sp>
          <p:nvSpPr>
            <p:cNvPr id="5162" name="Oval 80"/>
            <p:cNvSpPr>
              <a:spLocks noChangeArrowheads="1"/>
            </p:cNvSpPr>
            <p:nvPr/>
          </p:nvSpPr>
          <p:spPr bwMode="auto">
            <a:xfrm>
              <a:off x="5166" y="3180"/>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mn</a:t>
              </a:r>
            </a:p>
          </p:txBody>
        </p:sp>
        <p:sp>
          <p:nvSpPr>
            <p:cNvPr id="5163" name="Oval 81"/>
            <p:cNvSpPr>
              <a:spLocks noChangeArrowheads="1"/>
            </p:cNvSpPr>
            <p:nvPr/>
          </p:nvSpPr>
          <p:spPr bwMode="auto">
            <a:xfrm>
              <a:off x="4464" y="3672"/>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mm</a:t>
              </a:r>
            </a:p>
          </p:txBody>
        </p:sp>
        <p:cxnSp>
          <p:nvCxnSpPr>
            <p:cNvPr id="5164" name="AutoShape 82"/>
            <p:cNvCxnSpPr>
              <a:cxnSpLocks noChangeShapeType="1"/>
              <a:stCxn id="5158" idx="2"/>
              <a:endCxn id="5159" idx="0"/>
            </p:cNvCxnSpPr>
            <p:nvPr/>
          </p:nvCxnSpPr>
          <p:spPr bwMode="auto">
            <a:xfrm flipH="1">
              <a:off x="3942" y="2898"/>
              <a:ext cx="516" cy="264"/>
            </a:xfrm>
            <a:prstGeom prst="straightConnector1">
              <a:avLst/>
            </a:prstGeom>
            <a:noFill/>
            <a:ln w="12700">
              <a:solidFill>
                <a:schemeClr val="tx1"/>
              </a:solidFill>
              <a:round/>
              <a:headEnd type="none" w="sm" len="sm"/>
              <a:tailEnd type="triangle" w="sm" len="sm"/>
            </a:ln>
          </p:spPr>
        </p:cxnSp>
        <p:cxnSp>
          <p:nvCxnSpPr>
            <p:cNvPr id="5165" name="AutoShape 83"/>
            <p:cNvCxnSpPr>
              <a:cxnSpLocks noChangeShapeType="1"/>
              <a:stCxn id="5158" idx="3"/>
              <a:endCxn id="5160" idx="0"/>
            </p:cNvCxnSpPr>
            <p:nvPr/>
          </p:nvCxnSpPr>
          <p:spPr bwMode="auto">
            <a:xfrm flipH="1">
              <a:off x="4242" y="2972"/>
              <a:ext cx="250" cy="184"/>
            </a:xfrm>
            <a:prstGeom prst="straightConnector1">
              <a:avLst/>
            </a:prstGeom>
            <a:noFill/>
            <a:ln w="12700">
              <a:solidFill>
                <a:schemeClr val="tx1"/>
              </a:solidFill>
              <a:round/>
              <a:headEnd type="none" w="sm" len="sm"/>
              <a:tailEnd type="triangle" w="sm" len="sm"/>
            </a:ln>
          </p:spPr>
        </p:cxnSp>
        <p:cxnSp>
          <p:nvCxnSpPr>
            <p:cNvPr id="5166" name="AutoShape 84"/>
            <p:cNvCxnSpPr>
              <a:cxnSpLocks noChangeShapeType="1"/>
              <a:stCxn id="5158" idx="4"/>
              <a:endCxn id="5161" idx="0"/>
            </p:cNvCxnSpPr>
            <p:nvPr/>
          </p:nvCxnSpPr>
          <p:spPr bwMode="auto">
            <a:xfrm>
              <a:off x="4560" y="3000"/>
              <a:ext cx="0" cy="156"/>
            </a:xfrm>
            <a:prstGeom prst="straightConnector1">
              <a:avLst/>
            </a:prstGeom>
            <a:noFill/>
            <a:ln w="12700">
              <a:solidFill>
                <a:schemeClr val="tx1"/>
              </a:solidFill>
              <a:round/>
              <a:headEnd type="none" w="sm" len="sm"/>
              <a:tailEnd type="triangle" w="sm" len="sm"/>
            </a:ln>
          </p:spPr>
        </p:cxnSp>
        <p:cxnSp>
          <p:nvCxnSpPr>
            <p:cNvPr id="5167" name="AutoShape 85"/>
            <p:cNvCxnSpPr>
              <a:cxnSpLocks noChangeShapeType="1"/>
              <a:stCxn id="5158" idx="6"/>
              <a:endCxn id="5162" idx="0"/>
            </p:cNvCxnSpPr>
            <p:nvPr/>
          </p:nvCxnSpPr>
          <p:spPr bwMode="auto">
            <a:xfrm>
              <a:off x="4662" y="2898"/>
              <a:ext cx="600" cy="276"/>
            </a:xfrm>
            <a:prstGeom prst="straightConnector1">
              <a:avLst/>
            </a:prstGeom>
            <a:noFill/>
            <a:ln w="12700">
              <a:solidFill>
                <a:schemeClr val="tx1"/>
              </a:solidFill>
              <a:round/>
              <a:headEnd type="none" w="sm" len="sm"/>
              <a:tailEnd type="triangle" w="sm" len="sm"/>
            </a:ln>
          </p:spPr>
        </p:cxnSp>
        <p:cxnSp>
          <p:nvCxnSpPr>
            <p:cNvPr id="5168" name="AutoShape 86"/>
            <p:cNvCxnSpPr>
              <a:cxnSpLocks noChangeShapeType="1"/>
              <a:stCxn id="5158" idx="5"/>
            </p:cNvCxnSpPr>
            <p:nvPr/>
          </p:nvCxnSpPr>
          <p:spPr bwMode="auto">
            <a:xfrm>
              <a:off x="4628" y="2972"/>
              <a:ext cx="238" cy="172"/>
            </a:xfrm>
            <a:prstGeom prst="straightConnector1">
              <a:avLst/>
            </a:prstGeom>
            <a:noFill/>
            <a:ln w="12700">
              <a:solidFill>
                <a:schemeClr val="tx1"/>
              </a:solidFill>
              <a:prstDash val="sysDot"/>
              <a:round/>
              <a:headEnd type="none" w="sm" len="sm"/>
              <a:tailEnd type="triangle" w="sm" len="sm"/>
            </a:ln>
          </p:spPr>
        </p:cxnSp>
        <p:sp>
          <p:nvSpPr>
            <p:cNvPr id="5169" name="Rectangle 87"/>
            <p:cNvSpPr>
              <a:spLocks noChangeArrowheads="1"/>
            </p:cNvSpPr>
            <p:nvPr/>
          </p:nvSpPr>
          <p:spPr bwMode="auto">
            <a:xfrm>
              <a:off x="4767" y="3163"/>
              <a:ext cx="200" cy="154"/>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a:t>
              </a:r>
            </a:p>
          </p:txBody>
        </p:sp>
        <p:cxnSp>
          <p:nvCxnSpPr>
            <p:cNvPr id="5170" name="AutoShape 88"/>
            <p:cNvCxnSpPr>
              <a:cxnSpLocks noChangeShapeType="1"/>
              <a:stCxn id="5159" idx="4"/>
              <a:endCxn id="5163" idx="2"/>
            </p:cNvCxnSpPr>
            <p:nvPr/>
          </p:nvCxnSpPr>
          <p:spPr bwMode="auto">
            <a:xfrm>
              <a:off x="3942" y="3366"/>
              <a:ext cx="516" cy="402"/>
            </a:xfrm>
            <a:prstGeom prst="straightConnector1">
              <a:avLst/>
            </a:prstGeom>
            <a:noFill/>
            <a:ln w="12700">
              <a:solidFill>
                <a:schemeClr val="tx1"/>
              </a:solidFill>
              <a:round/>
              <a:headEnd type="none" w="sm" len="sm"/>
              <a:tailEnd type="triangle" w="sm" len="sm"/>
            </a:ln>
          </p:spPr>
        </p:cxnSp>
        <p:cxnSp>
          <p:nvCxnSpPr>
            <p:cNvPr id="5171" name="AutoShape 89"/>
            <p:cNvCxnSpPr>
              <a:cxnSpLocks noChangeShapeType="1"/>
              <a:stCxn id="5160" idx="4"/>
              <a:endCxn id="5163" idx="1"/>
            </p:cNvCxnSpPr>
            <p:nvPr/>
          </p:nvCxnSpPr>
          <p:spPr bwMode="auto">
            <a:xfrm>
              <a:off x="4242" y="3360"/>
              <a:ext cx="250" cy="334"/>
            </a:xfrm>
            <a:prstGeom prst="straightConnector1">
              <a:avLst/>
            </a:prstGeom>
            <a:noFill/>
            <a:ln w="12700">
              <a:solidFill>
                <a:schemeClr val="tx1"/>
              </a:solidFill>
              <a:round/>
              <a:headEnd type="none" w="sm" len="sm"/>
              <a:tailEnd type="triangle" w="sm" len="sm"/>
            </a:ln>
          </p:spPr>
        </p:cxnSp>
        <p:cxnSp>
          <p:nvCxnSpPr>
            <p:cNvPr id="5172" name="AutoShape 90"/>
            <p:cNvCxnSpPr>
              <a:cxnSpLocks noChangeShapeType="1"/>
              <a:stCxn id="5161" idx="4"/>
              <a:endCxn id="5163" idx="0"/>
            </p:cNvCxnSpPr>
            <p:nvPr/>
          </p:nvCxnSpPr>
          <p:spPr bwMode="auto">
            <a:xfrm>
              <a:off x="4560" y="3360"/>
              <a:ext cx="0" cy="306"/>
            </a:xfrm>
            <a:prstGeom prst="straightConnector1">
              <a:avLst/>
            </a:prstGeom>
            <a:noFill/>
            <a:ln w="12700">
              <a:solidFill>
                <a:schemeClr val="tx1"/>
              </a:solidFill>
              <a:round/>
              <a:headEnd type="none" w="sm" len="sm"/>
              <a:tailEnd type="triangle" w="sm" len="sm"/>
            </a:ln>
          </p:spPr>
        </p:cxnSp>
        <p:cxnSp>
          <p:nvCxnSpPr>
            <p:cNvPr id="5173" name="AutoShape 91"/>
            <p:cNvCxnSpPr>
              <a:cxnSpLocks noChangeShapeType="1"/>
              <a:stCxn id="5162" idx="4"/>
              <a:endCxn id="5163" idx="6"/>
            </p:cNvCxnSpPr>
            <p:nvPr/>
          </p:nvCxnSpPr>
          <p:spPr bwMode="auto">
            <a:xfrm flipH="1">
              <a:off x="4662" y="3378"/>
              <a:ext cx="600" cy="390"/>
            </a:xfrm>
            <a:prstGeom prst="straightConnector1">
              <a:avLst/>
            </a:prstGeom>
            <a:noFill/>
            <a:ln w="12700">
              <a:solidFill>
                <a:schemeClr val="tx1"/>
              </a:solidFill>
              <a:round/>
              <a:headEnd type="none" w="sm" len="sm"/>
              <a:tailEnd type="triangle" w="sm" len="sm"/>
            </a:ln>
          </p:spPr>
        </p:cxnSp>
        <p:cxnSp>
          <p:nvCxnSpPr>
            <p:cNvPr id="5174" name="AutoShape 92"/>
            <p:cNvCxnSpPr>
              <a:cxnSpLocks noChangeShapeType="1"/>
              <a:endCxn id="5163" idx="7"/>
            </p:cNvCxnSpPr>
            <p:nvPr/>
          </p:nvCxnSpPr>
          <p:spPr bwMode="auto">
            <a:xfrm flipH="1">
              <a:off x="4628" y="3372"/>
              <a:ext cx="238" cy="322"/>
            </a:xfrm>
            <a:prstGeom prst="straightConnector1">
              <a:avLst/>
            </a:prstGeom>
            <a:noFill/>
            <a:ln w="12700">
              <a:solidFill>
                <a:schemeClr val="tx1"/>
              </a:solidFill>
              <a:prstDash val="sysDot"/>
              <a:round/>
              <a:headEnd type="none" w="sm" len="sm"/>
              <a:tailEnd type="triangle" w="sm" len="sm"/>
            </a:ln>
          </p:spPr>
        </p:cxnSp>
      </p:grpSp>
      <p:sp>
        <p:nvSpPr>
          <p:cNvPr id="5145" name="Oval 111"/>
          <p:cNvSpPr>
            <a:spLocks noChangeArrowheads="1"/>
          </p:cNvSpPr>
          <p:nvPr/>
        </p:nvSpPr>
        <p:spPr bwMode="auto">
          <a:xfrm>
            <a:off x="4733925" y="4267200"/>
            <a:ext cx="152400" cy="1524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5146" name="Oval 112"/>
          <p:cNvSpPr>
            <a:spLocks noChangeArrowheads="1"/>
          </p:cNvSpPr>
          <p:nvPr/>
        </p:nvSpPr>
        <p:spPr bwMode="auto">
          <a:xfrm>
            <a:off x="4752975" y="6315075"/>
            <a:ext cx="152400" cy="1524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cxnSp>
        <p:nvCxnSpPr>
          <p:cNvPr id="5147" name="AutoShape 113"/>
          <p:cNvCxnSpPr>
            <a:cxnSpLocks noChangeShapeType="1"/>
            <a:stCxn id="5145" idx="4"/>
            <a:endCxn id="5158" idx="0"/>
          </p:cNvCxnSpPr>
          <p:nvPr/>
        </p:nvCxnSpPr>
        <p:spPr bwMode="auto">
          <a:xfrm>
            <a:off x="4810125" y="4419600"/>
            <a:ext cx="7938" cy="104775"/>
          </a:xfrm>
          <a:prstGeom prst="straightConnector1">
            <a:avLst/>
          </a:prstGeom>
          <a:noFill/>
          <a:ln w="12700">
            <a:solidFill>
              <a:schemeClr val="tx1"/>
            </a:solidFill>
            <a:round/>
            <a:headEnd type="none" w="sm" len="sm"/>
            <a:tailEnd type="triangle" w="sm" len="sm"/>
          </a:ln>
        </p:spPr>
      </p:cxnSp>
      <p:cxnSp>
        <p:nvCxnSpPr>
          <p:cNvPr id="5148" name="AutoShape 114"/>
          <p:cNvCxnSpPr>
            <a:cxnSpLocks noChangeShapeType="1"/>
            <a:stCxn id="5163" idx="4"/>
            <a:endCxn id="5146" idx="0"/>
          </p:cNvCxnSpPr>
          <p:nvPr/>
        </p:nvCxnSpPr>
        <p:spPr bwMode="auto">
          <a:xfrm>
            <a:off x="4818063" y="6229350"/>
            <a:ext cx="11112" cy="85725"/>
          </a:xfrm>
          <a:prstGeom prst="straightConnector1">
            <a:avLst/>
          </a:prstGeom>
          <a:noFill/>
          <a:ln w="12700">
            <a:solidFill>
              <a:schemeClr val="tx1"/>
            </a:solidFill>
            <a:round/>
            <a:headEnd type="none" w="sm" len="sm"/>
            <a:tailEnd type="triangle" w="sm" len="sm"/>
          </a:ln>
        </p:spPr>
      </p:cxnSp>
      <p:sp>
        <p:nvSpPr>
          <p:cNvPr id="5149" name="Text Box 115"/>
          <p:cNvSpPr txBox="1">
            <a:spLocks noChangeArrowheads="1"/>
          </p:cNvSpPr>
          <p:nvPr/>
        </p:nvSpPr>
        <p:spPr bwMode="auto">
          <a:xfrm>
            <a:off x="6280150" y="5105400"/>
            <a:ext cx="1019175" cy="244475"/>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Reduces to:</a:t>
            </a:r>
          </a:p>
        </p:txBody>
      </p:sp>
      <p:sp>
        <p:nvSpPr>
          <p:cNvPr id="5150" name="Oval 116"/>
          <p:cNvSpPr>
            <a:spLocks noChangeArrowheads="1"/>
          </p:cNvSpPr>
          <p:nvPr/>
        </p:nvSpPr>
        <p:spPr bwMode="auto">
          <a:xfrm>
            <a:off x="7781925" y="4686300"/>
            <a:ext cx="152400" cy="1524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5151" name="Oval 117"/>
          <p:cNvSpPr>
            <a:spLocks noChangeArrowheads="1"/>
          </p:cNvSpPr>
          <p:nvPr/>
        </p:nvSpPr>
        <p:spPr bwMode="auto">
          <a:xfrm>
            <a:off x="7781925" y="5676900"/>
            <a:ext cx="152400" cy="1524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cxnSp>
        <p:nvCxnSpPr>
          <p:cNvPr id="5152" name="AutoShape 118"/>
          <p:cNvCxnSpPr>
            <a:cxnSpLocks noChangeShapeType="1"/>
            <a:stCxn id="5150" idx="4"/>
            <a:endCxn id="5151" idx="0"/>
          </p:cNvCxnSpPr>
          <p:nvPr/>
        </p:nvCxnSpPr>
        <p:spPr bwMode="auto">
          <a:xfrm>
            <a:off x="7858125" y="4838700"/>
            <a:ext cx="0" cy="838200"/>
          </a:xfrm>
          <a:prstGeom prst="straightConnector1">
            <a:avLst/>
          </a:prstGeom>
          <a:noFill/>
          <a:ln w="12700">
            <a:solidFill>
              <a:schemeClr val="tx1"/>
            </a:solidFill>
            <a:round/>
            <a:headEnd type="none" w="sm" len="sm"/>
            <a:tailEnd type="triangle" w="sm" len="sm"/>
          </a:ln>
        </p:spPr>
      </p:cxnSp>
      <p:sp>
        <p:nvSpPr>
          <p:cNvPr id="5153" name="Text Box 119"/>
          <p:cNvSpPr txBox="1">
            <a:spLocks noChangeArrowheads="1"/>
          </p:cNvSpPr>
          <p:nvPr/>
        </p:nvSpPr>
        <p:spPr bwMode="auto">
          <a:xfrm>
            <a:off x="4114800" y="4648200"/>
            <a:ext cx="269875" cy="244475"/>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x</a:t>
            </a:r>
          </a:p>
        </p:txBody>
      </p:sp>
      <p:sp>
        <p:nvSpPr>
          <p:cNvPr id="5154" name="Text Box 120"/>
          <p:cNvSpPr txBox="1">
            <a:spLocks noChangeArrowheads="1"/>
          </p:cNvSpPr>
          <p:nvPr/>
        </p:nvSpPr>
        <p:spPr bwMode="auto">
          <a:xfrm>
            <a:off x="4362450" y="4724400"/>
            <a:ext cx="266700" cy="244475"/>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y</a:t>
            </a:r>
          </a:p>
        </p:txBody>
      </p:sp>
      <p:sp>
        <p:nvSpPr>
          <p:cNvPr id="5155" name="Text Box 121"/>
          <p:cNvSpPr txBox="1">
            <a:spLocks noChangeArrowheads="1"/>
          </p:cNvSpPr>
          <p:nvPr/>
        </p:nvSpPr>
        <p:spPr bwMode="auto">
          <a:xfrm>
            <a:off x="4619625" y="4848225"/>
            <a:ext cx="260350" cy="244475"/>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z</a:t>
            </a:r>
          </a:p>
        </p:txBody>
      </p:sp>
      <p:sp>
        <p:nvSpPr>
          <p:cNvPr id="5156" name="Text Box 122"/>
          <p:cNvSpPr txBox="1">
            <a:spLocks noChangeArrowheads="1"/>
          </p:cNvSpPr>
          <p:nvPr/>
        </p:nvSpPr>
        <p:spPr bwMode="auto">
          <a:xfrm>
            <a:off x="5429250" y="4724400"/>
            <a:ext cx="307975" cy="244475"/>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w</a:t>
            </a:r>
          </a:p>
        </p:txBody>
      </p:sp>
      <p:sp>
        <p:nvSpPr>
          <p:cNvPr id="5157" name="Text Box 123"/>
          <p:cNvSpPr txBox="1">
            <a:spLocks noChangeArrowheads="1"/>
          </p:cNvSpPr>
          <p:nvPr/>
        </p:nvSpPr>
        <p:spPr bwMode="auto">
          <a:xfrm>
            <a:off x="7877175" y="5086350"/>
            <a:ext cx="1123950" cy="244475"/>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x+y+z+…+w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1143000"/>
          </a:xfrm>
        </p:spPr>
        <p:txBody>
          <a:bodyPr/>
          <a:lstStyle/>
          <a:p>
            <a:r>
              <a:rPr lang="en-US"/>
              <a:t>Path Arithmetic</a:t>
            </a:r>
          </a:p>
        </p:txBody>
      </p:sp>
      <p:grpSp>
        <p:nvGrpSpPr>
          <p:cNvPr id="6147" name="Group 11"/>
          <p:cNvGrpSpPr>
            <a:grpSpLocks/>
          </p:cNvGrpSpPr>
          <p:nvPr/>
        </p:nvGrpSpPr>
        <p:grpSpPr bwMode="auto">
          <a:xfrm>
            <a:off x="3530600" y="1811338"/>
            <a:ext cx="325438" cy="1752600"/>
            <a:chOff x="1830" y="1536"/>
            <a:chExt cx="205" cy="1104"/>
          </a:xfrm>
        </p:grpSpPr>
        <p:sp>
          <p:nvSpPr>
            <p:cNvPr id="6191" name="Oval 3"/>
            <p:cNvSpPr>
              <a:spLocks noChangeArrowheads="1"/>
            </p:cNvSpPr>
            <p:nvPr/>
          </p:nvSpPr>
          <p:spPr bwMode="auto">
            <a:xfrm>
              <a:off x="1836" y="1536"/>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c</a:t>
              </a:r>
            </a:p>
          </p:txBody>
        </p:sp>
        <p:sp>
          <p:nvSpPr>
            <p:cNvPr id="6192" name="Oval 4"/>
            <p:cNvSpPr>
              <a:spLocks noChangeArrowheads="1"/>
            </p:cNvSpPr>
            <p:nvPr/>
          </p:nvSpPr>
          <p:spPr bwMode="auto">
            <a:xfrm>
              <a:off x="1836" y="1998"/>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m1</a:t>
              </a:r>
            </a:p>
          </p:txBody>
        </p:sp>
        <p:sp>
          <p:nvSpPr>
            <p:cNvPr id="6193" name="Oval 5"/>
            <p:cNvSpPr>
              <a:spLocks noChangeArrowheads="1"/>
            </p:cNvSpPr>
            <p:nvPr/>
          </p:nvSpPr>
          <p:spPr bwMode="auto">
            <a:xfrm>
              <a:off x="1836" y="2448"/>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m2</a:t>
              </a:r>
            </a:p>
          </p:txBody>
        </p:sp>
        <p:cxnSp>
          <p:nvCxnSpPr>
            <p:cNvPr id="6194" name="AutoShape 6"/>
            <p:cNvCxnSpPr>
              <a:cxnSpLocks noChangeShapeType="1"/>
              <a:stCxn id="6191" idx="4"/>
              <a:endCxn id="6192" idx="0"/>
            </p:cNvCxnSpPr>
            <p:nvPr/>
          </p:nvCxnSpPr>
          <p:spPr bwMode="auto">
            <a:xfrm>
              <a:off x="1932" y="1734"/>
              <a:ext cx="0" cy="258"/>
            </a:xfrm>
            <a:prstGeom prst="straightConnector1">
              <a:avLst/>
            </a:prstGeom>
            <a:noFill/>
            <a:ln w="12700">
              <a:solidFill>
                <a:schemeClr val="tx1"/>
              </a:solidFill>
              <a:round/>
              <a:headEnd type="none" w="sm" len="sm"/>
              <a:tailEnd type="triangle" w="sm" len="sm"/>
            </a:ln>
          </p:spPr>
        </p:cxnSp>
        <p:cxnSp>
          <p:nvCxnSpPr>
            <p:cNvPr id="6195" name="AutoShape 7"/>
            <p:cNvCxnSpPr>
              <a:cxnSpLocks noChangeShapeType="1"/>
              <a:stCxn id="6192" idx="6"/>
              <a:endCxn id="6191" idx="6"/>
            </p:cNvCxnSpPr>
            <p:nvPr/>
          </p:nvCxnSpPr>
          <p:spPr bwMode="auto">
            <a:xfrm flipV="1">
              <a:off x="2034" y="1632"/>
              <a:ext cx="1" cy="462"/>
            </a:xfrm>
            <a:prstGeom prst="curvedConnector3">
              <a:avLst>
                <a:gd name="adj1" fmla="val 13800005"/>
              </a:avLst>
            </a:prstGeom>
            <a:noFill/>
            <a:ln w="12700">
              <a:solidFill>
                <a:schemeClr val="tx1"/>
              </a:solidFill>
              <a:round/>
              <a:headEnd type="none" w="sm" len="sm"/>
              <a:tailEnd type="triangle" w="sm" len="sm"/>
            </a:ln>
          </p:spPr>
        </p:cxnSp>
        <p:cxnSp>
          <p:nvCxnSpPr>
            <p:cNvPr id="6196" name="AutoShape 8"/>
            <p:cNvCxnSpPr>
              <a:cxnSpLocks noChangeShapeType="1"/>
              <a:stCxn id="6191" idx="2"/>
              <a:endCxn id="6193" idx="2"/>
            </p:cNvCxnSpPr>
            <p:nvPr/>
          </p:nvCxnSpPr>
          <p:spPr bwMode="auto">
            <a:xfrm rot="10800000" flipH="1" flipV="1">
              <a:off x="1830" y="1632"/>
              <a:ext cx="1" cy="912"/>
            </a:xfrm>
            <a:prstGeom prst="curvedConnector3">
              <a:avLst>
                <a:gd name="adj1" fmla="val -13800005"/>
              </a:avLst>
            </a:prstGeom>
            <a:noFill/>
            <a:ln w="12700">
              <a:solidFill>
                <a:schemeClr val="tx1"/>
              </a:solidFill>
              <a:round/>
              <a:headEnd type="none" w="sm" len="sm"/>
              <a:tailEnd type="triangle" w="sm" len="sm"/>
            </a:ln>
          </p:spPr>
        </p:cxnSp>
      </p:grpSp>
      <p:sp>
        <p:nvSpPr>
          <p:cNvPr id="6148" name="Text Box 9"/>
          <p:cNvSpPr txBox="1">
            <a:spLocks noChangeArrowheads="1"/>
          </p:cNvSpPr>
          <p:nvPr/>
        </p:nvSpPr>
        <p:spPr bwMode="auto">
          <a:xfrm>
            <a:off x="609600" y="1524000"/>
            <a:ext cx="2676525" cy="1495425"/>
          </a:xfrm>
          <a:prstGeom prst="rect">
            <a:avLst/>
          </a:prstGeom>
          <a:noFill/>
          <a:ln w="12700">
            <a:noFill/>
            <a:miter lim="800000"/>
            <a:headEnd type="none" w="sm" len="sm"/>
            <a:tailEnd type="none" w="sm" len="sm"/>
          </a:ln>
        </p:spPr>
        <p:txBody>
          <a:bodyPr wrap="none">
            <a:spAutoFit/>
          </a:bodyPr>
          <a:lstStyle/>
          <a:p>
            <a:r>
              <a:rPr lang="en-US" sz="2000" b="1" i="1" u="sng">
                <a:latin typeface="Verdana" pitchFamily="34" charset="0"/>
              </a:rPr>
              <a:t>Definite Iteration</a:t>
            </a:r>
            <a:br>
              <a:rPr lang="en-US"/>
            </a:br>
            <a:r>
              <a:rPr lang="en-US" sz="1800" b="1">
                <a:latin typeface="Courier New" pitchFamily="49" charset="0"/>
              </a:rPr>
              <a:t>while (c) {</a:t>
            </a:r>
            <a:br>
              <a:rPr lang="en-US" sz="1800" b="1">
                <a:latin typeface="Courier New" pitchFamily="49" charset="0"/>
              </a:rPr>
            </a:br>
            <a:r>
              <a:rPr lang="en-US" sz="1800" b="1">
                <a:latin typeface="Courier New" pitchFamily="49" charset="0"/>
              </a:rPr>
              <a:t>   m1();</a:t>
            </a:r>
            <a:br>
              <a:rPr lang="en-US" sz="1800" b="1">
                <a:latin typeface="Courier New" pitchFamily="49" charset="0"/>
              </a:rPr>
            </a:br>
            <a:r>
              <a:rPr lang="en-US" sz="1800" b="1">
                <a:latin typeface="Courier New" pitchFamily="49" charset="0"/>
              </a:rPr>
              <a:t>}</a:t>
            </a:r>
            <a:br>
              <a:rPr lang="en-US" sz="1800" b="1">
                <a:latin typeface="Courier New" pitchFamily="49" charset="0"/>
              </a:rPr>
            </a:br>
            <a:r>
              <a:rPr lang="en-US" sz="1800" b="1">
                <a:latin typeface="Courier New" pitchFamily="49" charset="0"/>
              </a:rPr>
              <a:t>m2();</a:t>
            </a:r>
          </a:p>
        </p:txBody>
      </p:sp>
      <p:sp>
        <p:nvSpPr>
          <p:cNvPr id="6149" name="Rectangle 10"/>
          <p:cNvSpPr>
            <a:spLocks noChangeArrowheads="1"/>
          </p:cNvSpPr>
          <p:nvPr/>
        </p:nvSpPr>
        <p:spPr bwMode="auto">
          <a:xfrm>
            <a:off x="254000" y="1506538"/>
            <a:ext cx="4114800" cy="2219325"/>
          </a:xfrm>
          <a:prstGeom prst="rect">
            <a:avLst/>
          </a:prstGeom>
          <a:noFill/>
          <a:ln w="12700">
            <a:solidFill>
              <a:schemeClr val="tx1"/>
            </a:solidFill>
            <a:miter lim="800000"/>
            <a:headEnd type="none" w="sm" len="sm"/>
            <a:tailEnd type="none" w="sm" len="sm"/>
          </a:ln>
        </p:spPr>
        <p:txBody>
          <a:bodyPr wrap="none" anchor="ctr"/>
          <a:lstStyle/>
          <a:p>
            <a:endParaRPr lang="en-US"/>
          </a:p>
        </p:txBody>
      </p:sp>
      <p:grpSp>
        <p:nvGrpSpPr>
          <p:cNvPr id="6150" name="Group 12"/>
          <p:cNvGrpSpPr>
            <a:grpSpLocks/>
          </p:cNvGrpSpPr>
          <p:nvPr/>
        </p:nvGrpSpPr>
        <p:grpSpPr bwMode="auto">
          <a:xfrm>
            <a:off x="3505200" y="4267200"/>
            <a:ext cx="325438" cy="1752600"/>
            <a:chOff x="1830" y="1536"/>
            <a:chExt cx="205" cy="1104"/>
          </a:xfrm>
        </p:grpSpPr>
        <p:sp>
          <p:nvSpPr>
            <p:cNvPr id="6185" name="Oval 13"/>
            <p:cNvSpPr>
              <a:spLocks noChangeArrowheads="1"/>
            </p:cNvSpPr>
            <p:nvPr/>
          </p:nvSpPr>
          <p:spPr bwMode="auto">
            <a:xfrm>
              <a:off x="1836" y="1536"/>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c</a:t>
              </a:r>
            </a:p>
          </p:txBody>
        </p:sp>
        <p:sp>
          <p:nvSpPr>
            <p:cNvPr id="6186" name="Oval 14"/>
            <p:cNvSpPr>
              <a:spLocks noChangeArrowheads="1"/>
            </p:cNvSpPr>
            <p:nvPr/>
          </p:nvSpPr>
          <p:spPr bwMode="auto">
            <a:xfrm>
              <a:off x="1836" y="1998"/>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m1</a:t>
              </a:r>
            </a:p>
          </p:txBody>
        </p:sp>
        <p:sp>
          <p:nvSpPr>
            <p:cNvPr id="6187" name="Oval 15"/>
            <p:cNvSpPr>
              <a:spLocks noChangeArrowheads="1"/>
            </p:cNvSpPr>
            <p:nvPr/>
          </p:nvSpPr>
          <p:spPr bwMode="auto">
            <a:xfrm>
              <a:off x="1836" y="2448"/>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m2</a:t>
              </a:r>
            </a:p>
          </p:txBody>
        </p:sp>
        <p:cxnSp>
          <p:nvCxnSpPr>
            <p:cNvPr id="6188" name="AutoShape 16"/>
            <p:cNvCxnSpPr>
              <a:cxnSpLocks noChangeShapeType="1"/>
              <a:stCxn id="6185" idx="4"/>
              <a:endCxn id="6186" idx="0"/>
            </p:cNvCxnSpPr>
            <p:nvPr/>
          </p:nvCxnSpPr>
          <p:spPr bwMode="auto">
            <a:xfrm>
              <a:off x="1932" y="1734"/>
              <a:ext cx="0" cy="258"/>
            </a:xfrm>
            <a:prstGeom prst="straightConnector1">
              <a:avLst/>
            </a:prstGeom>
            <a:noFill/>
            <a:ln w="12700">
              <a:solidFill>
                <a:schemeClr val="tx1"/>
              </a:solidFill>
              <a:round/>
              <a:headEnd type="none" w="sm" len="sm"/>
              <a:tailEnd type="triangle" w="sm" len="sm"/>
            </a:ln>
          </p:spPr>
        </p:cxnSp>
        <p:cxnSp>
          <p:nvCxnSpPr>
            <p:cNvPr id="6189" name="AutoShape 17"/>
            <p:cNvCxnSpPr>
              <a:cxnSpLocks noChangeShapeType="1"/>
              <a:stCxn id="6186" idx="6"/>
              <a:endCxn id="6185" idx="6"/>
            </p:cNvCxnSpPr>
            <p:nvPr/>
          </p:nvCxnSpPr>
          <p:spPr bwMode="auto">
            <a:xfrm flipV="1">
              <a:off x="2034" y="1632"/>
              <a:ext cx="1" cy="462"/>
            </a:xfrm>
            <a:prstGeom prst="curvedConnector3">
              <a:avLst>
                <a:gd name="adj1" fmla="val 13800005"/>
              </a:avLst>
            </a:prstGeom>
            <a:noFill/>
            <a:ln w="12700">
              <a:solidFill>
                <a:schemeClr val="tx1"/>
              </a:solidFill>
              <a:round/>
              <a:headEnd type="none" w="sm" len="sm"/>
              <a:tailEnd type="triangle" w="sm" len="sm"/>
            </a:ln>
          </p:spPr>
        </p:cxnSp>
        <p:cxnSp>
          <p:nvCxnSpPr>
            <p:cNvPr id="6190" name="AutoShape 18"/>
            <p:cNvCxnSpPr>
              <a:cxnSpLocks noChangeShapeType="1"/>
              <a:stCxn id="6185" idx="2"/>
              <a:endCxn id="6187" idx="2"/>
            </p:cNvCxnSpPr>
            <p:nvPr/>
          </p:nvCxnSpPr>
          <p:spPr bwMode="auto">
            <a:xfrm rot="10800000" flipH="1" flipV="1">
              <a:off x="1830" y="1632"/>
              <a:ext cx="1" cy="912"/>
            </a:xfrm>
            <a:prstGeom prst="curvedConnector3">
              <a:avLst>
                <a:gd name="adj1" fmla="val -13800005"/>
              </a:avLst>
            </a:prstGeom>
            <a:noFill/>
            <a:ln w="12700">
              <a:solidFill>
                <a:schemeClr val="tx1"/>
              </a:solidFill>
              <a:round/>
              <a:headEnd type="none" w="sm" len="sm"/>
              <a:tailEnd type="triangle" w="sm" len="sm"/>
            </a:ln>
          </p:spPr>
        </p:cxnSp>
      </p:grpSp>
      <p:sp>
        <p:nvSpPr>
          <p:cNvPr id="6151" name="Text Box 19"/>
          <p:cNvSpPr txBox="1">
            <a:spLocks noChangeArrowheads="1"/>
          </p:cNvSpPr>
          <p:nvPr/>
        </p:nvSpPr>
        <p:spPr bwMode="auto">
          <a:xfrm>
            <a:off x="584200" y="3979863"/>
            <a:ext cx="2962275" cy="1495425"/>
          </a:xfrm>
          <a:prstGeom prst="rect">
            <a:avLst/>
          </a:prstGeom>
          <a:noFill/>
          <a:ln w="12700">
            <a:noFill/>
            <a:miter lim="800000"/>
            <a:headEnd type="none" w="sm" len="sm"/>
            <a:tailEnd type="none" w="sm" len="sm"/>
          </a:ln>
        </p:spPr>
        <p:txBody>
          <a:bodyPr wrap="none">
            <a:spAutoFit/>
          </a:bodyPr>
          <a:lstStyle/>
          <a:p>
            <a:r>
              <a:rPr lang="en-US" sz="2000" b="1" i="1" u="sng">
                <a:latin typeface="Verdana" pitchFamily="34" charset="0"/>
              </a:rPr>
              <a:t>Indefinite Iteration</a:t>
            </a:r>
            <a:br>
              <a:rPr lang="en-US"/>
            </a:br>
            <a:r>
              <a:rPr lang="en-US" sz="1800" b="1">
                <a:latin typeface="Courier New" pitchFamily="49" charset="0"/>
              </a:rPr>
              <a:t>while (c) {</a:t>
            </a:r>
            <a:br>
              <a:rPr lang="en-US" sz="1800" b="1">
                <a:latin typeface="Courier New" pitchFamily="49" charset="0"/>
              </a:rPr>
            </a:br>
            <a:r>
              <a:rPr lang="en-US" sz="1800" b="1">
                <a:latin typeface="Courier New" pitchFamily="49" charset="0"/>
              </a:rPr>
              <a:t>   m1();</a:t>
            </a:r>
            <a:br>
              <a:rPr lang="en-US" sz="1800" b="1">
                <a:latin typeface="Courier New" pitchFamily="49" charset="0"/>
              </a:rPr>
            </a:br>
            <a:r>
              <a:rPr lang="en-US" sz="1800" b="1">
                <a:latin typeface="Courier New" pitchFamily="49" charset="0"/>
              </a:rPr>
              <a:t>}</a:t>
            </a:r>
            <a:br>
              <a:rPr lang="en-US" sz="1800" b="1">
                <a:latin typeface="Courier New" pitchFamily="49" charset="0"/>
              </a:rPr>
            </a:br>
            <a:r>
              <a:rPr lang="en-US" sz="1800" b="1">
                <a:latin typeface="Courier New" pitchFamily="49" charset="0"/>
              </a:rPr>
              <a:t>m2();</a:t>
            </a:r>
          </a:p>
        </p:txBody>
      </p:sp>
      <p:sp>
        <p:nvSpPr>
          <p:cNvPr id="6152" name="Rectangle 20"/>
          <p:cNvSpPr>
            <a:spLocks noChangeArrowheads="1"/>
          </p:cNvSpPr>
          <p:nvPr/>
        </p:nvSpPr>
        <p:spPr bwMode="auto">
          <a:xfrm>
            <a:off x="228600" y="3962400"/>
            <a:ext cx="4114800" cy="2219325"/>
          </a:xfrm>
          <a:prstGeom prst="rect">
            <a:avLst/>
          </a:prstGeom>
          <a:noFill/>
          <a:ln w="12700">
            <a:solidFill>
              <a:schemeClr val="tx1"/>
            </a:solidFill>
            <a:miter lim="800000"/>
            <a:headEnd type="none" w="sm" len="sm"/>
            <a:tailEnd type="none" w="sm" len="sm"/>
          </a:ln>
        </p:spPr>
        <p:txBody>
          <a:bodyPr wrap="none" anchor="ctr"/>
          <a:lstStyle/>
          <a:p>
            <a:endParaRPr lang="en-US"/>
          </a:p>
        </p:txBody>
      </p:sp>
      <p:sp>
        <p:nvSpPr>
          <p:cNvPr id="6153" name="Rectangle 21"/>
          <p:cNvSpPr>
            <a:spLocks noChangeArrowheads="1"/>
          </p:cNvSpPr>
          <p:nvPr/>
        </p:nvSpPr>
        <p:spPr bwMode="auto">
          <a:xfrm>
            <a:off x="4508500" y="1500188"/>
            <a:ext cx="2122488" cy="336550"/>
          </a:xfrm>
          <a:prstGeom prst="rect">
            <a:avLst/>
          </a:prstGeom>
          <a:noFill/>
          <a:ln w="9525">
            <a:noFill/>
            <a:miter lim="800000"/>
            <a:headEnd/>
            <a:tailEnd/>
          </a:ln>
        </p:spPr>
        <p:txBody>
          <a:bodyPr wrap="none" lIns="92075" tIns="46038" rIns="92075" bIns="46038">
            <a:spAutoFit/>
          </a:bodyPr>
          <a:lstStyle/>
          <a:p>
            <a:r>
              <a:rPr lang="en-US" sz="1600">
                <a:latin typeface="Verdana" pitchFamily="34" charset="0"/>
              </a:rPr>
              <a:t>P* = P*</a:t>
            </a:r>
            <a:r>
              <a:rPr lang="en-US" sz="1600" baseline="-25000">
                <a:latin typeface="Verdana" pitchFamily="34" charset="0"/>
              </a:rPr>
              <a:t>m1</a:t>
            </a:r>
            <a:r>
              <a:rPr lang="en-US" sz="1600" baseline="30000">
                <a:latin typeface="Verdana" pitchFamily="34" charset="0"/>
              </a:rPr>
              <a:t>(#iterations)</a:t>
            </a:r>
          </a:p>
        </p:txBody>
      </p:sp>
      <p:sp>
        <p:nvSpPr>
          <p:cNvPr id="6154" name="Oval 23"/>
          <p:cNvSpPr>
            <a:spLocks noChangeArrowheads="1"/>
          </p:cNvSpPr>
          <p:nvPr/>
        </p:nvSpPr>
        <p:spPr bwMode="auto">
          <a:xfrm rot="-5400000">
            <a:off x="5226050" y="2239963"/>
            <a:ext cx="304800" cy="304800"/>
          </a:xfrm>
          <a:prstGeom prst="ellipse">
            <a:avLst/>
          </a:prstGeom>
          <a:solidFill>
            <a:schemeClr val="bg1"/>
          </a:solidFill>
          <a:ln w="19050">
            <a:solidFill>
              <a:schemeClr val="tx1"/>
            </a:solidFill>
            <a:round/>
            <a:headEnd/>
            <a:tailEnd/>
          </a:ln>
        </p:spPr>
        <p:txBody>
          <a:bodyPr vert="eaVert" wrap="none" anchor="ctr"/>
          <a:lstStyle/>
          <a:p>
            <a:pPr algn="ctr"/>
            <a:r>
              <a:rPr lang="en-US" sz="1000" b="1">
                <a:latin typeface="Verdana" pitchFamily="34" charset="0"/>
              </a:rPr>
              <a:t>c</a:t>
            </a:r>
          </a:p>
        </p:txBody>
      </p:sp>
      <p:sp>
        <p:nvSpPr>
          <p:cNvPr id="6155" name="Oval 24"/>
          <p:cNvSpPr>
            <a:spLocks noChangeArrowheads="1"/>
          </p:cNvSpPr>
          <p:nvPr/>
        </p:nvSpPr>
        <p:spPr bwMode="auto">
          <a:xfrm rot="-5400000">
            <a:off x="5959475" y="2239963"/>
            <a:ext cx="304800" cy="304800"/>
          </a:xfrm>
          <a:prstGeom prst="ellipse">
            <a:avLst/>
          </a:prstGeom>
          <a:solidFill>
            <a:schemeClr val="bg1"/>
          </a:solidFill>
          <a:ln w="19050">
            <a:solidFill>
              <a:schemeClr val="tx1"/>
            </a:solidFill>
            <a:round/>
            <a:headEnd/>
            <a:tailEnd/>
          </a:ln>
        </p:spPr>
        <p:txBody>
          <a:bodyPr vert="eaVert" wrap="none" anchor="ctr"/>
          <a:lstStyle/>
          <a:p>
            <a:pPr algn="ctr"/>
            <a:r>
              <a:rPr lang="en-US" sz="1000" b="1">
                <a:latin typeface="Verdana" pitchFamily="34" charset="0"/>
              </a:rPr>
              <a:t>m1</a:t>
            </a:r>
          </a:p>
        </p:txBody>
      </p:sp>
      <p:cxnSp>
        <p:nvCxnSpPr>
          <p:cNvPr id="6156" name="AutoShape 26"/>
          <p:cNvCxnSpPr>
            <a:cxnSpLocks noChangeShapeType="1"/>
            <a:stCxn id="6154" idx="4"/>
            <a:endCxn id="6155" idx="0"/>
          </p:cNvCxnSpPr>
          <p:nvPr/>
        </p:nvCxnSpPr>
        <p:spPr bwMode="auto">
          <a:xfrm>
            <a:off x="5538788" y="2390775"/>
            <a:ext cx="409575" cy="1588"/>
          </a:xfrm>
          <a:prstGeom prst="straightConnector1">
            <a:avLst/>
          </a:prstGeom>
          <a:noFill/>
          <a:ln w="12700">
            <a:solidFill>
              <a:schemeClr val="tx1"/>
            </a:solidFill>
            <a:round/>
            <a:headEnd type="none" w="sm" len="sm"/>
            <a:tailEnd type="triangle" w="sm" len="sm"/>
          </a:ln>
        </p:spPr>
      </p:cxnSp>
      <p:cxnSp>
        <p:nvCxnSpPr>
          <p:cNvPr id="6157" name="AutoShape 27"/>
          <p:cNvCxnSpPr>
            <a:cxnSpLocks noChangeShapeType="1"/>
            <a:stCxn id="6155" idx="6"/>
            <a:endCxn id="6154" idx="6"/>
          </p:cNvCxnSpPr>
          <p:nvPr/>
        </p:nvCxnSpPr>
        <p:spPr bwMode="auto">
          <a:xfrm rot="-5400000" flipH="1" flipV="1">
            <a:off x="5742782" y="1864519"/>
            <a:ext cx="1587" cy="733425"/>
          </a:xfrm>
          <a:prstGeom prst="curvedConnector3">
            <a:avLst>
              <a:gd name="adj1" fmla="val -13800005"/>
            </a:avLst>
          </a:prstGeom>
          <a:noFill/>
          <a:ln w="12700">
            <a:solidFill>
              <a:schemeClr val="tx1"/>
            </a:solidFill>
            <a:round/>
            <a:headEnd type="none" w="sm" len="sm"/>
            <a:tailEnd type="triangle" w="sm" len="sm"/>
          </a:ln>
        </p:spPr>
      </p:cxnSp>
      <p:cxnSp>
        <p:nvCxnSpPr>
          <p:cNvPr id="6158" name="AutoShape 28"/>
          <p:cNvCxnSpPr>
            <a:cxnSpLocks noChangeShapeType="1"/>
            <a:stCxn id="6154" idx="2"/>
            <a:endCxn id="6160" idx="4"/>
          </p:cNvCxnSpPr>
          <p:nvPr/>
        </p:nvCxnSpPr>
        <p:spPr bwMode="auto">
          <a:xfrm rot="5400000" flipH="1" flipV="1">
            <a:off x="6045994" y="1797844"/>
            <a:ext cx="85725" cy="1423987"/>
          </a:xfrm>
          <a:prstGeom prst="curvedConnector3">
            <a:avLst>
              <a:gd name="adj1" fmla="val -257407"/>
            </a:avLst>
          </a:prstGeom>
          <a:noFill/>
          <a:ln w="12700">
            <a:solidFill>
              <a:schemeClr val="tx1"/>
            </a:solidFill>
            <a:round/>
            <a:headEnd type="none" w="sm" len="sm"/>
            <a:tailEnd type="triangle" w="sm" len="sm"/>
          </a:ln>
        </p:spPr>
      </p:cxnSp>
      <p:sp>
        <p:nvSpPr>
          <p:cNvPr id="6159" name="Oval 29"/>
          <p:cNvSpPr>
            <a:spLocks noChangeArrowheads="1"/>
          </p:cNvSpPr>
          <p:nvPr/>
        </p:nvSpPr>
        <p:spPr bwMode="auto">
          <a:xfrm>
            <a:off x="4819650" y="2314575"/>
            <a:ext cx="152400" cy="1524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6160" name="Oval 30"/>
          <p:cNvSpPr>
            <a:spLocks noChangeArrowheads="1"/>
          </p:cNvSpPr>
          <p:nvPr/>
        </p:nvSpPr>
        <p:spPr bwMode="auto">
          <a:xfrm>
            <a:off x="6724650" y="2314575"/>
            <a:ext cx="152400" cy="1524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cxnSp>
        <p:nvCxnSpPr>
          <p:cNvPr id="6161" name="AutoShape 31"/>
          <p:cNvCxnSpPr>
            <a:cxnSpLocks noChangeShapeType="1"/>
            <a:stCxn id="6159" idx="6"/>
            <a:endCxn id="6154" idx="0"/>
          </p:cNvCxnSpPr>
          <p:nvPr/>
        </p:nvCxnSpPr>
        <p:spPr bwMode="auto">
          <a:xfrm>
            <a:off x="4972050" y="2390775"/>
            <a:ext cx="242888" cy="1588"/>
          </a:xfrm>
          <a:prstGeom prst="straightConnector1">
            <a:avLst/>
          </a:prstGeom>
          <a:noFill/>
          <a:ln w="12700">
            <a:solidFill>
              <a:schemeClr val="tx1"/>
            </a:solidFill>
            <a:round/>
            <a:headEnd type="none" w="sm" len="sm"/>
            <a:tailEnd type="triangle" w="sm" len="sm"/>
          </a:ln>
        </p:spPr>
      </p:cxnSp>
      <p:sp>
        <p:nvSpPr>
          <p:cNvPr id="6162" name="Text Box 34"/>
          <p:cNvSpPr txBox="1">
            <a:spLocks noChangeArrowheads="1"/>
          </p:cNvSpPr>
          <p:nvPr/>
        </p:nvSpPr>
        <p:spPr bwMode="auto">
          <a:xfrm>
            <a:off x="4375150" y="2752725"/>
            <a:ext cx="1019175" cy="244475"/>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Reduces to:</a:t>
            </a:r>
          </a:p>
        </p:txBody>
      </p:sp>
      <p:sp>
        <p:nvSpPr>
          <p:cNvPr id="6163" name="Oval 35"/>
          <p:cNvSpPr>
            <a:spLocks noChangeArrowheads="1"/>
          </p:cNvSpPr>
          <p:nvPr/>
        </p:nvSpPr>
        <p:spPr bwMode="auto">
          <a:xfrm>
            <a:off x="5238750" y="3238500"/>
            <a:ext cx="152400" cy="1524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6164" name="Oval 36"/>
          <p:cNvSpPr>
            <a:spLocks noChangeArrowheads="1"/>
          </p:cNvSpPr>
          <p:nvPr/>
        </p:nvSpPr>
        <p:spPr bwMode="auto">
          <a:xfrm>
            <a:off x="6191250" y="3238500"/>
            <a:ext cx="152400" cy="1524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cxnSp>
        <p:nvCxnSpPr>
          <p:cNvPr id="6165" name="AutoShape 37"/>
          <p:cNvCxnSpPr>
            <a:cxnSpLocks noChangeShapeType="1"/>
            <a:stCxn id="6163" idx="6"/>
            <a:endCxn id="6164" idx="2"/>
          </p:cNvCxnSpPr>
          <p:nvPr/>
        </p:nvCxnSpPr>
        <p:spPr bwMode="auto">
          <a:xfrm>
            <a:off x="5391150" y="3314700"/>
            <a:ext cx="800100" cy="0"/>
          </a:xfrm>
          <a:prstGeom prst="straightConnector1">
            <a:avLst/>
          </a:prstGeom>
          <a:noFill/>
          <a:ln w="12700">
            <a:solidFill>
              <a:schemeClr val="tx1"/>
            </a:solidFill>
            <a:round/>
            <a:headEnd type="none" w="sm" len="sm"/>
            <a:tailEnd type="triangle" w="sm" len="sm"/>
          </a:ln>
        </p:spPr>
      </p:cxnSp>
      <p:sp>
        <p:nvSpPr>
          <p:cNvPr id="6166" name="Text Box 38"/>
          <p:cNvSpPr txBox="1">
            <a:spLocks noChangeArrowheads="1"/>
          </p:cNvSpPr>
          <p:nvPr/>
        </p:nvSpPr>
        <p:spPr bwMode="auto">
          <a:xfrm>
            <a:off x="5518150" y="3095625"/>
            <a:ext cx="422275" cy="244475"/>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x</a:t>
            </a:r>
            <a:r>
              <a:rPr lang="en-US" sz="1000" b="1" baseline="30000">
                <a:latin typeface="Verdana" pitchFamily="34" charset="0"/>
              </a:rPr>
              <a:t>(y)</a:t>
            </a:r>
          </a:p>
        </p:txBody>
      </p:sp>
      <p:sp>
        <p:nvSpPr>
          <p:cNvPr id="6167" name="Text Box 39"/>
          <p:cNvSpPr txBox="1">
            <a:spLocks noChangeArrowheads="1"/>
          </p:cNvSpPr>
          <p:nvPr/>
        </p:nvSpPr>
        <p:spPr bwMode="auto">
          <a:xfrm>
            <a:off x="5600700" y="2200275"/>
            <a:ext cx="269875" cy="244475"/>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x</a:t>
            </a:r>
          </a:p>
        </p:txBody>
      </p:sp>
      <p:sp>
        <p:nvSpPr>
          <p:cNvPr id="6168" name="Text Box 40"/>
          <p:cNvSpPr txBox="1">
            <a:spLocks noChangeArrowheads="1"/>
          </p:cNvSpPr>
          <p:nvPr/>
        </p:nvSpPr>
        <p:spPr bwMode="auto">
          <a:xfrm>
            <a:off x="5867400" y="1828800"/>
            <a:ext cx="403225" cy="244475"/>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(y)</a:t>
            </a:r>
          </a:p>
        </p:txBody>
      </p:sp>
      <p:sp>
        <p:nvSpPr>
          <p:cNvPr id="6169" name="Rectangle 41"/>
          <p:cNvSpPr>
            <a:spLocks noChangeArrowheads="1"/>
          </p:cNvSpPr>
          <p:nvPr/>
        </p:nvSpPr>
        <p:spPr bwMode="auto">
          <a:xfrm>
            <a:off x="4384675" y="4071938"/>
            <a:ext cx="4759325" cy="336550"/>
          </a:xfrm>
          <a:prstGeom prst="rect">
            <a:avLst/>
          </a:prstGeom>
          <a:noFill/>
          <a:ln w="9525">
            <a:noFill/>
            <a:miter lim="800000"/>
            <a:headEnd/>
            <a:tailEnd/>
          </a:ln>
        </p:spPr>
        <p:txBody>
          <a:bodyPr wrap="none" lIns="92075" tIns="46038" rIns="92075" bIns="46038">
            <a:spAutoFit/>
          </a:bodyPr>
          <a:lstStyle/>
          <a:p>
            <a:r>
              <a:rPr lang="en-US" sz="1600">
                <a:latin typeface="Verdana" pitchFamily="34" charset="0"/>
              </a:rPr>
              <a:t>P* = P*</a:t>
            </a:r>
            <a:r>
              <a:rPr lang="en-US" sz="1600" baseline="-25000">
                <a:latin typeface="Verdana" pitchFamily="34" charset="0"/>
              </a:rPr>
              <a:t>m1</a:t>
            </a:r>
            <a:r>
              <a:rPr lang="en-US" sz="1600" baseline="30000">
                <a:latin typeface="Verdana" pitchFamily="34" charset="0"/>
              </a:rPr>
              <a:t>(min</a:t>
            </a:r>
            <a:r>
              <a:rPr lang="en-US" sz="1600">
                <a:latin typeface="Verdana" pitchFamily="34" charset="0"/>
              </a:rPr>
              <a:t> </a:t>
            </a:r>
            <a:r>
              <a:rPr lang="en-US" sz="1600" baseline="30000">
                <a:latin typeface="Verdana" pitchFamily="34" charset="0"/>
              </a:rPr>
              <a:t>#iterations)</a:t>
            </a:r>
            <a:r>
              <a:rPr lang="en-US" sz="1600">
                <a:latin typeface="Verdana" pitchFamily="34" charset="0"/>
              </a:rPr>
              <a:t>+…+ P*</a:t>
            </a:r>
            <a:r>
              <a:rPr lang="en-US" sz="1600" baseline="-25000">
                <a:latin typeface="Verdana" pitchFamily="34" charset="0"/>
              </a:rPr>
              <a:t>m1</a:t>
            </a:r>
            <a:r>
              <a:rPr lang="en-US" sz="1600" baseline="30000">
                <a:latin typeface="Verdana" pitchFamily="34" charset="0"/>
              </a:rPr>
              <a:t>(max #iterations)</a:t>
            </a:r>
          </a:p>
        </p:txBody>
      </p:sp>
      <p:sp>
        <p:nvSpPr>
          <p:cNvPr id="6170" name="Oval 42"/>
          <p:cNvSpPr>
            <a:spLocks noChangeArrowheads="1"/>
          </p:cNvSpPr>
          <p:nvPr/>
        </p:nvSpPr>
        <p:spPr bwMode="auto">
          <a:xfrm rot="-5400000">
            <a:off x="5292725" y="4811713"/>
            <a:ext cx="304800" cy="304800"/>
          </a:xfrm>
          <a:prstGeom prst="ellipse">
            <a:avLst/>
          </a:prstGeom>
          <a:solidFill>
            <a:schemeClr val="bg1"/>
          </a:solidFill>
          <a:ln w="19050">
            <a:solidFill>
              <a:schemeClr val="tx1"/>
            </a:solidFill>
            <a:round/>
            <a:headEnd/>
            <a:tailEnd/>
          </a:ln>
        </p:spPr>
        <p:txBody>
          <a:bodyPr vert="eaVert" wrap="none" anchor="ctr"/>
          <a:lstStyle/>
          <a:p>
            <a:pPr algn="ctr"/>
            <a:r>
              <a:rPr lang="en-US" sz="1000" b="1">
                <a:latin typeface="Verdana" pitchFamily="34" charset="0"/>
              </a:rPr>
              <a:t>c</a:t>
            </a:r>
          </a:p>
        </p:txBody>
      </p:sp>
      <p:sp>
        <p:nvSpPr>
          <p:cNvPr id="6171" name="Oval 43"/>
          <p:cNvSpPr>
            <a:spLocks noChangeArrowheads="1"/>
          </p:cNvSpPr>
          <p:nvPr/>
        </p:nvSpPr>
        <p:spPr bwMode="auto">
          <a:xfrm rot="-5400000">
            <a:off x="6026150" y="4811713"/>
            <a:ext cx="304800" cy="304800"/>
          </a:xfrm>
          <a:prstGeom prst="ellipse">
            <a:avLst/>
          </a:prstGeom>
          <a:solidFill>
            <a:schemeClr val="bg1"/>
          </a:solidFill>
          <a:ln w="19050">
            <a:solidFill>
              <a:schemeClr val="tx1"/>
            </a:solidFill>
            <a:round/>
            <a:headEnd/>
            <a:tailEnd/>
          </a:ln>
        </p:spPr>
        <p:txBody>
          <a:bodyPr vert="eaVert" wrap="none" anchor="ctr"/>
          <a:lstStyle/>
          <a:p>
            <a:pPr algn="ctr"/>
            <a:r>
              <a:rPr lang="en-US" sz="1000" b="1">
                <a:latin typeface="Verdana" pitchFamily="34" charset="0"/>
              </a:rPr>
              <a:t>m1</a:t>
            </a:r>
          </a:p>
        </p:txBody>
      </p:sp>
      <p:cxnSp>
        <p:nvCxnSpPr>
          <p:cNvPr id="6172" name="AutoShape 44"/>
          <p:cNvCxnSpPr>
            <a:cxnSpLocks noChangeShapeType="1"/>
            <a:stCxn id="6170" idx="4"/>
            <a:endCxn id="6171" idx="0"/>
          </p:cNvCxnSpPr>
          <p:nvPr/>
        </p:nvCxnSpPr>
        <p:spPr bwMode="auto">
          <a:xfrm>
            <a:off x="5605463" y="4962525"/>
            <a:ext cx="409575" cy="1588"/>
          </a:xfrm>
          <a:prstGeom prst="straightConnector1">
            <a:avLst/>
          </a:prstGeom>
          <a:noFill/>
          <a:ln w="12700">
            <a:solidFill>
              <a:schemeClr val="tx1"/>
            </a:solidFill>
            <a:round/>
            <a:headEnd type="none" w="sm" len="sm"/>
            <a:tailEnd type="triangle" w="sm" len="sm"/>
          </a:ln>
        </p:spPr>
      </p:cxnSp>
      <p:cxnSp>
        <p:nvCxnSpPr>
          <p:cNvPr id="6173" name="AutoShape 45"/>
          <p:cNvCxnSpPr>
            <a:cxnSpLocks noChangeShapeType="1"/>
            <a:stCxn id="6171" idx="6"/>
            <a:endCxn id="6170" idx="6"/>
          </p:cNvCxnSpPr>
          <p:nvPr/>
        </p:nvCxnSpPr>
        <p:spPr bwMode="auto">
          <a:xfrm rot="-5400000" flipH="1" flipV="1">
            <a:off x="5809457" y="4436269"/>
            <a:ext cx="1587" cy="733425"/>
          </a:xfrm>
          <a:prstGeom prst="curvedConnector3">
            <a:avLst>
              <a:gd name="adj1" fmla="val -13800005"/>
            </a:avLst>
          </a:prstGeom>
          <a:noFill/>
          <a:ln w="12700">
            <a:solidFill>
              <a:schemeClr val="tx1"/>
            </a:solidFill>
            <a:round/>
            <a:headEnd type="none" w="sm" len="sm"/>
            <a:tailEnd type="triangle" w="sm" len="sm"/>
          </a:ln>
        </p:spPr>
      </p:cxnSp>
      <p:cxnSp>
        <p:nvCxnSpPr>
          <p:cNvPr id="6174" name="AutoShape 46"/>
          <p:cNvCxnSpPr>
            <a:cxnSpLocks noChangeShapeType="1"/>
            <a:stCxn id="6170" idx="2"/>
            <a:endCxn id="6176" idx="4"/>
          </p:cNvCxnSpPr>
          <p:nvPr/>
        </p:nvCxnSpPr>
        <p:spPr bwMode="auto">
          <a:xfrm rot="5400000" flipH="1" flipV="1">
            <a:off x="6112669" y="4369594"/>
            <a:ext cx="85725" cy="1423987"/>
          </a:xfrm>
          <a:prstGeom prst="curvedConnector3">
            <a:avLst>
              <a:gd name="adj1" fmla="val -257407"/>
            </a:avLst>
          </a:prstGeom>
          <a:noFill/>
          <a:ln w="12700">
            <a:solidFill>
              <a:schemeClr val="tx1"/>
            </a:solidFill>
            <a:round/>
            <a:headEnd type="none" w="sm" len="sm"/>
            <a:tailEnd type="triangle" w="sm" len="sm"/>
          </a:ln>
        </p:spPr>
      </p:cxnSp>
      <p:sp>
        <p:nvSpPr>
          <p:cNvPr id="6175" name="Oval 47"/>
          <p:cNvSpPr>
            <a:spLocks noChangeArrowheads="1"/>
          </p:cNvSpPr>
          <p:nvPr/>
        </p:nvSpPr>
        <p:spPr bwMode="auto">
          <a:xfrm>
            <a:off x="4886325" y="4886325"/>
            <a:ext cx="152400" cy="1524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6176" name="Oval 48"/>
          <p:cNvSpPr>
            <a:spLocks noChangeArrowheads="1"/>
          </p:cNvSpPr>
          <p:nvPr/>
        </p:nvSpPr>
        <p:spPr bwMode="auto">
          <a:xfrm>
            <a:off x="6791325" y="4886325"/>
            <a:ext cx="152400" cy="1524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cxnSp>
        <p:nvCxnSpPr>
          <p:cNvPr id="6177" name="AutoShape 49"/>
          <p:cNvCxnSpPr>
            <a:cxnSpLocks noChangeShapeType="1"/>
            <a:stCxn id="6175" idx="6"/>
            <a:endCxn id="6170" idx="0"/>
          </p:cNvCxnSpPr>
          <p:nvPr/>
        </p:nvCxnSpPr>
        <p:spPr bwMode="auto">
          <a:xfrm>
            <a:off x="5038725" y="4962525"/>
            <a:ext cx="242888" cy="1588"/>
          </a:xfrm>
          <a:prstGeom prst="straightConnector1">
            <a:avLst/>
          </a:prstGeom>
          <a:noFill/>
          <a:ln w="12700">
            <a:solidFill>
              <a:schemeClr val="tx1"/>
            </a:solidFill>
            <a:round/>
            <a:headEnd type="none" w="sm" len="sm"/>
            <a:tailEnd type="triangle" w="sm" len="sm"/>
          </a:ln>
        </p:spPr>
      </p:cxnSp>
      <p:sp>
        <p:nvSpPr>
          <p:cNvPr id="6178" name="Text Box 50"/>
          <p:cNvSpPr txBox="1">
            <a:spLocks noChangeArrowheads="1"/>
          </p:cNvSpPr>
          <p:nvPr/>
        </p:nvSpPr>
        <p:spPr bwMode="auto">
          <a:xfrm>
            <a:off x="4441825" y="5324475"/>
            <a:ext cx="1019175" cy="244475"/>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Reduces to:</a:t>
            </a:r>
          </a:p>
        </p:txBody>
      </p:sp>
      <p:sp>
        <p:nvSpPr>
          <p:cNvPr id="6179" name="Oval 51"/>
          <p:cNvSpPr>
            <a:spLocks noChangeArrowheads="1"/>
          </p:cNvSpPr>
          <p:nvPr/>
        </p:nvSpPr>
        <p:spPr bwMode="auto">
          <a:xfrm>
            <a:off x="5305425" y="5876925"/>
            <a:ext cx="152400" cy="1524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6180" name="Oval 52"/>
          <p:cNvSpPr>
            <a:spLocks noChangeArrowheads="1"/>
          </p:cNvSpPr>
          <p:nvPr/>
        </p:nvSpPr>
        <p:spPr bwMode="auto">
          <a:xfrm>
            <a:off x="7000875" y="5876925"/>
            <a:ext cx="152400" cy="1524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cxnSp>
        <p:nvCxnSpPr>
          <p:cNvPr id="6181" name="AutoShape 53"/>
          <p:cNvCxnSpPr>
            <a:cxnSpLocks noChangeShapeType="1"/>
            <a:stCxn id="6179" idx="6"/>
            <a:endCxn id="6180" idx="2"/>
          </p:cNvCxnSpPr>
          <p:nvPr/>
        </p:nvCxnSpPr>
        <p:spPr bwMode="auto">
          <a:xfrm>
            <a:off x="5457825" y="5953125"/>
            <a:ext cx="1543050" cy="0"/>
          </a:xfrm>
          <a:prstGeom prst="straightConnector1">
            <a:avLst/>
          </a:prstGeom>
          <a:noFill/>
          <a:ln w="12700">
            <a:solidFill>
              <a:schemeClr val="tx1"/>
            </a:solidFill>
            <a:round/>
            <a:headEnd type="none" w="sm" len="sm"/>
            <a:tailEnd type="triangle" w="sm" len="sm"/>
          </a:ln>
        </p:spPr>
      </p:cxnSp>
      <p:sp>
        <p:nvSpPr>
          <p:cNvPr id="6182" name="Text Box 54"/>
          <p:cNvSpPr txBox="1">
            <a:spLocks noChangeArrowheads="1"/>
          </p:cNvSpPr>
          <p:nvPr/>
        </p:nvSpPr>
        <p:spPr bwMode="auto">
          <a:xfrm>
            <a:off x="5584825" y="5667375"/>
            <a:ext cx="1401763" cy="244475"/>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x</a:t>
            </a:r>
            <a:r>
              <a:rPr lang="en-US" sz="1000" b="1" baseline="30000">
                <a:latin typeface="Verdana" pitchFamily="34" charset="0"/>
              </a:rPr>
              <a:t>(i)</a:t>
            </a:r>
            <a:r>
              <a:rPr lang="en-US" sz="1000" b="1">
                <a:latin typeface="Verdana" pitchFamily="34" charset="0"/>
              </a:rPr>
              <a:t>+ x</a:t>
            </a:r>
            <a:r>
              <a:rPr lang="en-US" sz="1000" b="1" baseline="30000">
                <a:latin typeface="Verdana" pitchFamily="34" charset="0"/>
              </a:rPr>
              <a:t>(j)</a:t>
            </a:r>
            <a:r>
              <a:rPr lang="en-US" sz="1000" b="1">
                <a:latin typeface="Verdana" pitchFamily="34" charset="0"/>
              </a:rPr>
              <a:t>+…+ x</a:t>
            </a:r>
            <a:r>
              <a:rPr lang="en-US" sz="1000" b="1" baseline="30000">
                <a:latin typeface="Verdana" pitchFamily="34" charset="0"/>
              </a:rPr>
              <a:t>(k)</a:t>
            </a:r>
          </a:p>
        </p:txBody>
      </p:sp>
      <p:sp>
        <p:nvSpPr>
          <p:cNvPr id="6183" name="Text Box 55"/>
          <p:cNvSpPr txBox="1">
            <a:spLocks noChangeArrowheads="1"/>
          </p:cNvSpPr>
          <p:nvPr/>
        </p:nvSpPr>
        <p:spPr bwMode="auto">
          <a:xfrm>
            <a:off x="5667375" y="4772025"/>
            <a:ext cx="269875" cy="244475"/>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x</a:t>
            </a:r>
          </a:p>
        </p:txBody>
      </p:sp>
      <p:sp>
        <p:nvSpPr>
          <p:cNvPr id="6184" name="Text Box 56"/>
          <p:cNvSpPr txBox="1">
            <a:spLocks noChangeArrowheads="1"/>
          </p:cNvSpPr>
          <p:nvPr/>
        </p:nvSpPr>
        <p:spPr bwMode="auto">
          <a:xfrm>
            <a:off x="5934075" y="4400550"/>
            <a:ext cx="804863" cy="244475"/>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(i) … (k)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lIns="92075" tIns="46038" rIns="92075" bIns="46038"/>
          <a:lstStyle/>
          <a:p>
            <a:r>
              <a:rPr lang="en-US"/>
              <a:t>Path Arithmetic - Example</a:t>
            </a:r>
          </a:p>
        </p:txBody>
      </p:sp>
      <p:sp>
        <p:nvSpPr>
          <p:cNvPr id="7171" name="Rectangle 23"/>
          <p:cNvSpPr>
            <a:spLocks noChangeArrowheads="1"/>
          </p:cNvSpPr>
          <p:nvPr/>
        </p:nvSpPr>
        <p:spPr bwMode="auto">
          <a:xfrm>
            <a:off x="515938" y="1905000"/>
            <a:ext cx="3051175" cy="3662363"/>
          </a:xfrm>
          <a:prstGeom prst="rect">
            <a:avLst/>
          </a:prstGeom>
          <a:noFill/>
          <a:ln w="12700">
            <a:noFill/>
            <a:miter lim="800000"/>
            <a:headEnd type="none" w="sm" len="sm"/>
            <a:tailEnd type="none" w="sm" len="sm"/>
          </a:ln>
        </p:spPr>
        <p:txBody>
          <a:bodyPr wrap="none">
            <a:spAutoFit/>
          </a:bodyPr>
          <a:lstStyle/>
          <a:p>
            <a:r>
              <a:rPr lang="en-US" sz="1800">
                <a:solidFill>
                  <a:srgbClr val="000000"/>
                </a:solidFill>
                <a:latin typeface="Courier New" pitchFamily="49" charset="0"/>
              </a:rPr>
              <a:t>         s1();</a:t>
            </a:r>
            <a:br>
              <a:rPr lang="en-US" sz="1800">
                <a:solidFill>
                  <a:srgbClr val="000000"/>
                </a:solidFill>
                <a:latin typeface="Courier New" pitchFamily="49" charset="0"/>
              </a:rPr>
            </a:br>
            <a:r>
              <a:rPr lang="en-US" sz="1800">
                <a:solidFill>
                  <a:srgbClr val="000000"/>
                </a:solidFill>
                <a:latin typeface="Courier New" pitchFamily="49" charset="0"/>
              </a:rPr>
              <a:t>         if (c1) {</a:t>
            </a:r>
            <a:br>
              <a:rPr lang="en-US" sz="1800">
                <a:solidFill>
                  <a:srgbClr val="000000"/>
                </a:solidFill>
                <a:latin typeface="Courier New" pitchFamily="49" charset="0"/>
              </a:rPr>
            </a:br>
            <a:r>
              <a:rPr lang="en-US" sz="1800">
                <a:solidFill>
                  <a:srgbClr val="000000"/>
                </a:solidFill>
                <a:latin typeface="Courier New" pitchFamily="49" charset="0"/>
              </a:rPr>
              <a:t>            s2();</a:t>
            </a:r>
            <a:br>
              <a:rPr lang="en-US" sz="1800">
                <a:solidFill>
                  <a:srgbClr val="000000"/>
                </a:solidFill>
                <a:latin typeface="Courier New" pitchFamily="49" charset="0"/>
              </a:rPr>
            </a:br>
            <a:r>
              <a:rPr lang="en-US" sz="1800">
                <a:solidFill>
                  <a:srgbClr val="000000"/>
                </a:solidFill>
                <a:latin typeface="Courier New" pitchFamily="49" charset="0"/>
              </a:rPr>
              <a:t>         }</a:t>
            </a:r>
            <a:br>
              <a:rPr lang="en-US" sz="1800">
                <a:solidFill>
                  <a:srgbClr val="000000"/>
                </a:solidFill>
                <a:latin typeface="Courier New" pitchFamily="49" charset="0"/>
              </a:rPr>
            </a:br>
            <a:r>
              <a:rPr lang="en-US" sz="1800">
                <a:solidFill>
                  <a:srgbClr val="000000"/>
                </a:solidFill>
                <a:latin typeface="Courier New" pitchFamily="49" charset="0"/>
              </a:rPr>
              <a:t>         else {</a:t>
            </a:r>
            <a:br>
              <a:rPr lang="en-US" sz="1800">
                <a:solidFill>
                  <a:srgbClr val="000000"/>
                </a:solidFill>
                <a:latin typeface="Courier New" pitchFamily="49" charset="0"/>
              </a:rPr>
            </a:br>
            <a:r>
              <a:rPr lang="en-US" sz="1800">
                <a:solidFill>
                  <a:srgbClr val="000000"/>
                </a:solidFill>
                <a:latin typeface="Courier New" pitchFamily="49" charset="0"/>
              </a:rPr>
              <a:t>            s3();</a:t>
            </a:r>
            <a:br>
              <a:rPr lang="en-US" sz="1800">
                <a:solidFill>
                  <a:srgbClr val="000000"/>
                </a:solidFill>
                <a:latin typeface="Courier New" pitchFamily="49" charset="0"/>
              </a:rPr>
            </a:br>
            <a:r>
              <a:rPr lang="en-US" sz="1800">
                <a:solidFill>
                  <a:srgbClr val="000000"/>
                </a:solidFill>
                <a:latin typeface="Courier New" pitchFamily="49" charset="0"/>
              </a:rPr>
              <a:t>         }</a:t>
            </a:r>
            <a:br>
              <a:rPr lang="en-US" sz="1800">
                <a:solidFill>
                  <a:srgbClr val="000000"/>
                </a:solidFill>
                <a:latin typeface="Courier New" pitchFamily="49" charset="0"/>
              </a:rPr>
            </a:br>
            <a:r>
              <a:rPr lang="en-US" sz="1800">
                <a:solidFill>
                  <a:srgbClr val="000000"/>
                </a:solidFill>
                <a:latin typeface="Courier New" pitchFamily="49" charset="0"/>
              </a:rPr>
              <a:t>         s4();</a:t>
            </a:r>
            <a:br>
              <a:rPr lang="en-US" sz="1800">
                <a:solidFill>
                  <a:srgbClr val="000000"/>
                </a:solidFill>
                <a:latin typeface="Courier New" pitchFamily="49" charset="0"/>
              </a:rPr>
            </a:br>
            <a:r>
              <a:rPr lang="en-US" sz="1800">
                <a:solidFill>
                  <a:srgbClr val="000000"/>
                </a:solidFill>
                <a:latin typeface="Courier New" pitchFamily="49" charset="0"/>
              </a:rPr>
              <a:t>         while (c2) {</a:t>
            </a:r>
            <a:br>
              <a:rPr lang="en-US" sz="1800">
                <a:solidFill>
                  <a:srgbClr val="000000"/>
                </a:solidFill>
                <a:latin typeface="Courier New" pitchFamily="49" charset="0"/>
              </a:rPr>
            </a:br>
            <a:r>
              <a:rPr lang="en-US" sz="1800">
                <a:solidFill>
                  <a:srgbClr val="000000"/>
                </a:solidFill>
                <a:latin typeface="Courier New" pitchFamily="49" charset="0"/>
              </a:rPr>
              <a:t>            s5();</a:t>
            </a:r>
            <a:br>
              <a:rPr lang="en-US" sz="1800">
                <a:solidFill>
                  <a:srgbClr val="000000"/>
                </a:solidFill>
                <a:latin typeface="Courier New" pitchFamily="49" charset="0"/>
              </a:rPr>
            </a:br>
            <a:r>
              <a:rPr lang="en-US" sz="1800">
                <a:solidFill>
                  <a:srgbClr val="000000"/>
                </a:solidFill>
                <a:latin typeface="Courier New" pitchFamily="49" charset="0"/>
              </a:rPr>
              <a:t>         }</a:t>
            </a:r>
            <a:br>
              <a:rPr lang="en-US" sz="1800">
                <a:solidFill>
                  <a:srgbClr val="000000"/>
                </a:solidFill>
                <a:latin typeface="Courier New" pitchFamily="49" charset="0"/>
              </a:rPr>
            </a:br>
            <a:r>
              <a:rPr lang="en-US" sz="1800">
                <a:solidFill>
                  <a:srgbClr val="000000"/>
                </a:solidFill>
                <a:latin typeface="Courier New" pitchFamily="49" charset="0"/>
              </a:rPr>
              <a:t>         s6();</a:t>
            </a:r>
            <a:br>
              <a:rPr lang="en-US" sz="1800">
                <a:solidFill>
                  <a:srgbClr val="000000"/>
                </a:solidFill>
                <a:latin typeface="Courier New" pitchFamily="49" charset="0"/>
              </a:rPr>
            </a:br>
            <a:endParaRPr lang="en-US" sz="1800">
              <a:solidFill>
                <a:srgbClr val="000000"/>
              </a:solidFill>
              <a:latin typeface="Courier New"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Path Arithmetic - Example</a:t>
            </a:r>
          </a:p>
        </p:txBody>
      </p:sp>
      <p:sp>
        <p:nvSpPr>
          <p:cNvPr id="8195" name="Rectangle 3"/>
          <p:cNvSpPr>
            <a:spLocks noChangeArrowheads="1"/>
          </p:cNvSpPr>
          <p:nvPr/>
        </p:nvSpPr>
        <p:spPr bwMode="auto">
          <a:xfrm>
            <a:off x="2530475" y="1792288"/>
            <a:ext cx="2717800" cy="3662362"/>
          </a:xfrm>
          <a:prstGeom prst="rect">
            <a:avLst/>
          </a:prstGeom>
          <a:noFill/>
          <a:ln w="12700">
            <a:noFill/>
            <a:miter lim="800000"/>
            <a:headEnd type="none" w="sm" len="sm"/>
            <a:tailEnd type="none" w="sm" len="sm"/>
          </a:ln>
        </p:spPr>
        <p:txBody>
          <a:bodyPr wrap="none">
            <a:spAutoFit/>
          </a:bodyPr>
          <a:lstStyle/>
          <a:p>
            <a:r>
              <a:rPr lang="en-US" sz="1800">
                <a:solidFill>
                  <a:srgbClr val="000000"/>
                </a:solidFill>
                <a:latin typeface="CSD9" pitchFamily="2" charset="0"/>
              </a:rPr>
              <a:t>ÏÏ¨¹¹Ï</a:t>
            </a:r>
            <a:r>
              <a:rPr lang="en-US" sz="1800">
                <a:solidFill>
                  <a:srgbClr val="000000"/>
                </a:solidFill>
                <a:latin typeface="Courier New" pitchFamily="49" charset="0"/>
              </a:rPr>
              <a:t>s1();</a:t>
            </a:r>
            <a:br>
              <a:rPr lang="en-US" sz="1800">
                <a:solidFill>
                  <a:srgbClr val="000000"/>
                </a:solidFill>
                <a:latin typeface="Courier New" pitchFamily="49" charset="0"/>
              </a:rPr>
            </a:br>
            <a:r>
              <a:rPr lang="en-US" sz="1800">
                <a:solidFill>
                  <a:srgbClr val="000000"/>
                </a:solidFill>
                <a:latin typeface="CSD9" pitchFamily="2" charset="0"/>
              </a:rPr>
              <a:t>ÏÏ¨¹³´</a:t>
            </a:r>
            <a:r>
              <a:rPr lang="en-US" sz="1800">
                <a:solidFill>
                  <a:srgbClr val="000000"/>
                </a:solidFill>
                <a:latin typeface="Courier New" pitchFamily="49" charset="0"/>
              </a:rPr>
              <a:t>if (c1) {</a:t>
            </a:r>
            <a:br>
              <a:rPr lang="en-US" sz="1800">
                <a:solidFill>
                  <a:srgbClr val="000000"/>
                </a:solidFill>
                <a:latin typeface="Courier New" pitchFamily="49" charset="0"/>
              </a:rPr>
            </a:br>
            <a:r>
              <a:rPr lang="en-US" sz="1800">
                <a:solidFill>
                  <a:srgbClr val="000000"/>
                </a:solidFill>
                <a:latin typeface="CSD9" pitchFamily="2" charset="0"/>
              </a:rPr>
              <a:t>ÏÏ§Ï6¾¹¹Ï</a:t>
            </a:r>
            <a:r>
              <a:rPr lang="en-US" sz="1800">
                <a:solidFill>
                  <a:srgbClr val="000000"/>
                </a:solidFill>
                <a:latin typeface="Courier New" pitchFamily="49" charset="0"/>
              </a:rPr>
              <a:t>s2();</a:t>
            </a:r>
            <a:br>
              <a:rPr lang="en-US" sz="1800">
                <a:solidFill>
                  <a:srgbClr val="000000"/>
                </a:solidFill>
                <a:latin typeface="Courier New" pitchFamily="49" charset="0"/>
              </a:rPr>
            </a:br>
            <a:r>
              <a:rPr lang="en-US" sz="1800">
                <a:solidFill>
                  <a:srgbClr val="000000"/>
                </a:solidFill>
                <a:latin typeface="CSD9" pitchFamily="2" charset="0"/>
              </a:rPr>
              <a:t>ÏÏ§Ï6Ï</a:t>
            </a:r>
            <a:r>
              <a:rPr lang="en-US" sz="1800">
                <a:solidFill>
                  <a:srgbClr val="000000"/>
                </a:solidFill>
                <a:latin typeface="Courier New" pitchFamily="49" charset="0"/>
              </a:rPr>
              <a:t>}</a:t>
            </a:r>
            <a:br>
              <a:rPr lang="en-US" sz="1800">
                <a:solidFill>
                  <a:srgbClr val="000000"/>
                </a:solidFill>
                <a:latin typeface="Courier New" pitchFamily="49" charset="0"/>
              </a:rPr>
            </a:br>
            <a:r>
              <a:rPr lang="en-US" sz="1800">
                <a:solidFill>
                  <a:srgbClr val="000000"/>
                </a:solidFill>
                <a:latin typeface="CSD9" pitchFamily="2" charset="0"/>
              </a:rPr>
              <a:t>ÏÏ§Ïö´</a:t>
            </a:r>
            <a:r>
              <a:rPr lang="en-US" sz="1800">
                <a:solidFill>
                  <a:srgbClr val="000000"/>
                </a:solidFill>
                <a:latin typeface="Courier New" pitchFamily="49" charset="0"/>
              </a:rPr>
              <a:t>else {</a:t>
            </a:r>
            <a:br>
              <a:rPr lang="en-US" sz="1800">
                <a:solidFill>
                  <a:srgbClr val="000000"/>
                </a:solidFill>
                <a:latin typeface="Courier New" pitchFamily="49" charset="0"/>
              </a:rPr>
            </a:br>
            <a:r>
              <a:rPr lang="en-US" sz="1800">
                <a:solidFill>
                  <a:srgbClr val="000000"/>
                </a:solidFill>
                <a:latin typeface="CSD9" pitchFamily="2" charset="0"/>
              </a:rPr>
              <a:t>ÏÏ§Ï¸¾¹¹Ï</a:t>
            </a:r>
            <a:r>
              <a:rPr lang="en-US" sz="1800">
                <a:solidFill>
                  <a:srgbClr val="000000"/>
                </a:solidFill>
                <a:latin typeface="Courier New" pitchFamily="49" charset="0"/>
              </a:rPr>
              <a:t>s3();</a:t>
            </a:r>
            <a:br>
              <a:rPr lang="en-US" sz="1800">
                <a:solidFill>
                  <a:srgbClr val="000000"/>
                </a:solidFill>
                <a:latin typeface="Courier New" pitchFamily="49" charset="0"/>
              </a:rPr>
            </a:br>
            <a:r>
              <a:rPr lang="en-US" sz="1800">
                <a:solidFill>
                  <a:srgbClr val="000000"/>
                </a:solidFill>
                <a:latin typeface="CSD9" pitchFamily="2" charset="0"/>
              </a:rPr>
              <a:t>ÏÏ§ÏÈÏ</a:t>
            </a:r>
            <a:r>
              <a:rPr lang="en-US" sz="1800">
                <a:solidFill>
                  <a:srgbClr val="000000"/>
                </a:solidFill>
                <a:latin typeface="Courier New" pitchFamily="49" charset="0"/>
              </a:rPr>
              <a:t>}</a:t>
            </a:r>
            <a:br>
              <a:rPr lang="en-US" sz="1800">
                <a:solidFill>
                  <a:srgbClr val="000000"/>
                </a:solidFill>
                <a:latin typeface="Courier New" pitchFamily="49" charset="0"/>
              </a:rPr>
            </a:br>
            <a:r>
              <a:rPr lang="en-US" sz="1800">
                <a:solidFill>
                  <a:srgbClr val="000000"/>
                </a:solidFill>
                <a:latin typeface="CSD9" pitchFamily="2" charset="0"/>
              </a:rPr>
              <a:t>ÏÏ¨¹¹Ï</a:t>
            </a:r>
            <a:r>
              <a:rPr lang="en-US" sz="1800">
                <a:solidFill>
                  <a:srgbClr val="000000"/>
                </a:solidFill>
                <a:latin typeface="Courier New" pitchFamily="49" charset="0"/>
              </a:rPr>
              <a:t>s4();</a:t>
            </a:r>
            <a:br>
              <a:rPr lang="en-US" sz="1800">
                <a:solidFill>
                  <a:srgbClr val="000000"/>
                </a:solidFill>
                <a:latin typeface="Courier New" pitchFamily="49" charset="0"/>
              </a:rPr>
            </a:br>
            <a:r>
              <a:rPr lang="en-US" sz="1800">
                <a:solidFill>
                  <a:srgbClr val="000000"/>
                </a:solidFill>
                <a:latin typeface="CSD9" pitchFamily="2" charset="0"/>
              </a:rPr>
              <a:t>ÏÏ¨¹¹±</a:t>
            </a:r>
            <a:r>
              <a:rPr lang="en-US" sz="1800">
                <a:solidFill>
                  <a:srgbClr val="000000"/>
                </a:solidFill>
                <a:latin typeface="Courier New" pitchFamily="49" charset="0"/>
              </a:rPr>
              <a:t>while (c2) {</a:t>
            </a:r>
            <a:br>
              <a:rPr lang="en-US" sz="1800">
                <a:solidFill>
                  <a:srgbClr val="000000"/>
                </a:solidFill>
                <a:latin typeface="Courier New" pitchFamily="49" charset="0"/>
              </a:rPr>
            </a:br>
            <a:r>
              <a:rPr lang="en-US" sz="1800">
                <a:solidFill>
                  <a:srgbClr val="000000"/>
                </a:solidFill>
                <a:latin typeface="CSD9" pitchFamily="2" charset="0"/>
              </a:rPr>
              <a:t>ÏÏ§ÏÏ7¹¹Ï</a:t>
            </a:r>
            <a:r>
              <a:rPr lang="en-US" sz="1800">
                <a:solidFill>
                  <a:srgbClr val="000000"/>
                </a:solidFill>
                <a:latin typeface="Courier New" pitchFamily="49" charset="0"/>
              </a:rPr>
              <a:t>s5();</a:t>
            </a:r>
            <a:br>
              <a:rPr lang="en-US" sz="1800">
                <a:solidFill>
                  <a:srgbClr val="000000"/>
                </a:solidFill>
                <a:latin typeface="Courier New" pitchFamily="49" charset="0"/>
              </a:rPr>
            </a:br>
            <a:r>
              <a:rPr lang="en-US" sz="1800">
                <a:solidFill>
                  <a:srgbClr val="000000"/>
                </a:solidFill>
                <a:latin typeface="CSD9" pitchFamily="2" charset="0"/>
              </a:rPr>
              <a:t>ÏÏ§ÏÏ°</a:t>
            </a:r>
            <a:r>
              <a:rPr lang="en-US" sz="1800">
                <a:solidFill>
                  <a:srgbClr val="000000"/>
                </a:solidFill>
                <a:latin typeface="Courier New" pitchFamily="49" charset="0"/>
              </a:rPr>
              <a:t>}</a:t>
            </a:r>
            <a:br>
              <a:rPr lang="en-US" sz="1800">
                <a:solidFill>
                  <a:srgbClr val="000000"/>
                </a:solidFill>
                <a:latin typeface="Courier New" pitchFamily="49" charset="0"/>
              </a:rPr>
            </a:br>
            <a:r>
              <a:rPr lang="en-US" sz="1800">
                <a:solidFill>
                  <a:srgbClr val="000000"/>
                </a:solidFill>
                <a:latin typeface="CSD9" pitchFamily="2" charset="0"/>
              </a:rPr>
              <a:t>ÏÏ¨¹¹Ï</a:t>
            </a:r>
            <a:r>
              <a:rPr lang="en-US" sz="1800">
                <a:solidFill>
                  <a:srgbClr val="000000"/>
                </a:solidFill>
                <a:latin typeface="Courier New" pitchFamily="49" charset="0"/>
              </a:rPr>
              <a:t>s6();</a:t>
            </a:r>
            <a:br>
              <a:rPr lang="en-US" sz="1800">
                <a:solidFill>
                  <a:srgbClr val="000000"/>
                </a:solidFill>
                <a:latin typeface="Courier New" pitchFamily="49" charset="0"/>
              </a:rPr>
            </a:br>
            <a:endParaRPr lang="en-US" sz="1800">
              <a:solidFill>
                <a:srgbClr val="000000"/>
              </a:solidFill>
              <a:latin typeface="Courier New"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DD-Paths</a:t>
            </a:r>
          </a:p>
        </p:txBody>
      </p:sp>
      <p:sp>
        <p:nvSpPr>
          <p:cNvPr id="9219" name="Rectangle 3"/>
          <p:cNvSpPr>
            <a:spLocks noGrp="1" noChangeArrowheads="1"/>
          </p:cNvSpPr>
          <p:nvPr>
            <p:ph type="body" idx="1"/>
          </p:nvPr>
        </p:nvSpPr>
        <p:spPr/>
        <p:txBody>
          <a:bodyPr/>
          <a:lstStyle/>
          <a:p>
            <a:pPr>
              <a:lnSpc>
                <a:spcPct val="90000"/>
              </a:lnSpc>
            </a:pPr>
            <a:r>
              <a:rPr lang="en-US" sz="2800"/>
              <a:t>Decision-Decision path</a:t>
            </a:r>
          </a:p>
          <a:p>
            <a:pPr>
              <a:lnSpc>
                <a:spcPct val="90000"/>
              </a:lnSpc>
            </a:pPr>
            <a:r>
              <a:rPr lang="en-US" sz="2800"/>
              <a:t>Depicts control flow between decision points in a program.</a:t>
            </a:r>
          </a:p>
          <a:p>
            <a:pPr>
              <a:lnSpc>
                <a:spcPct val="90000"/>
              </a:lnSpc>
            </a:pPr>
            <a:r>
              <a:rPr lang="en-US" sz="2800"/>
              <a:t>The formal definition is a bit obscure, but DD-paths are essentially either (1) single nodes or (2) maximal chains.</a:t>
            </a:r>
          </a:p>
          <a:p>
            <a:pPr>
              <a:lnSpc>
                <a:spcPct val="90000"/>
              </a:lnSpc>
            </a:pPr>
            <a:r>
              <a:rPr lang="en-US" sz="2800"/>
              <a:t>Traversing all the DD-paths ensures that all nodes in the program graph have been visited.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Basis Paths (IP)</a:t>
            </a:r>
          </a:p>
        </p:txBody>
      </p:sp>
      <p:sp>
        <p:nvSpPr>
          <p:cNvPr id="10243" name="Rectangle 3"/>
          <p:cNvSpPr>
            <a:spLocks noGrp="1" noChangeArrowheads="1"/>
          </p:cNvSpPr>
          <p:nvPr>
            <p:ph type="body" idx="1"/>
          </p:nvPr>
        </p:nvSpPr>
        <p:spPr/>
        <p:txBody>
          <a:bodyPr/>
          <a:lstStyle/>
          <a:p>
            <a:r>
              <a:rPr lang="en-US" sz="2400"/>
              <a:t>Linearly independent control flow paths through the program graph.</a:t>
            </a:r>
          </a:p>
          <a:p>
            <a:r>
              <a:rPr lang="en-US" sz="2400"/>
              <a:t>McCabe applied the mathematical notion of a vector space to program execution.</a:t>
            </a:r>
          </a:p>
          <a:p>
            <a:r>
              <a:rPr lang="en-US" sz="2400"/>
              <a:t>The cyclomatic number of the program graph gives the upper bound on the number of paths in the basis set.</a:t>
            </a:r>
          </a:p>
          <a:p>
            <a:r>
              <a:rPr lang="en-US" sz="2400"/>
              <a:t>Traversing all the paths in a basis set of a program graph ensures that all nodes and all edges have been traversed.</a:t>
            </a:r>
          </a:p>
        </p:txBody>
      </p:sp>
    </p:spTree>
  </p:cSld>
  <p:clrMapOvr>
    <a:masterClrMapping/>
  </p:clrMapOvr>
</p:sld>
</file>

<file path=ppt/theme/theme1.xml><?xml version="1.0" encoding="utf-8"?>
<a:theme xmlns:a="http://schemas.openxmlformats.org/drawingml/2006/main" name="01_Introduction_To_Software_Engineering">
  <a:themeElements>
    <a:clrScheme name="01_Introduction_To_Software_Engineer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01_Introduction_To_Software_Engineering">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01_Introduction_To_Software_Engineer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01_Introduction_To_Software_Engineer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01_Introduction_To_Software_Engineer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01_Introduction_To_Software_Engineer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01_Introduction_To_Software_Engineer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01_Introduction_To_Software_Engineer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01_Introduction_To_Software_Engineer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C:\hendrix\comp6710\notes\01_Introduction_To_Software_Engineering.ppt</Template>
  <TotalTime>2243</TotalTime>
  <Words>1918</Words>
  <Application>Microsoft Office PowerPoint</Application>
  <PresentationFormat>On-screen Show (4:3)</PresentationFormat>
  <Paragraphs>269</Paragraphs>
  <Slides>27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Times New Roman</vt:lpstr>
      <vt:lpstr>Arial</vt:lpstr>
      <vt:lpstr>Verdana</vt:lpstr>
      <vt:lpstr>CSD1222</vt:lpstr>
      <vt:lpstr>Arial Black</vt:lpstr>
      <vt:lpstr>Courier New</vt:lpstr>
      <vt:lpstr>CSD9</vt:lpstr>
      <vt:lpstr>01_Introduction_To_Software_Engineering</vt:lpstr>
      <vt:lpstr>Course Notes Set 11: Structural Testing</vt:lpstr>
      <vt:lpstr>Structural Testing</vt:lpstr>
      <vt:lpstr>Path Arithmetic</vt:lpstr>
      <vt:lpstr>Path Arithmetic</vt:lpstr>
      <vt:lpstr>Path Arithmetic</vt:lpstr>
      <vt:lpstr>Path Arithmetic - Example</vt:lpstr>
      <vt:lpstr>Path Arithmetic - Example</vt:lpstr>
      <vt:lpstr>DD-Paths</vt:lpstr>
      <vt:lpstr>Basis Paths (IP)</vt:lpstr>
      <vt:lpstr>Example</vt:lpstr>
      <vt:lpstr>Example (cont.)</vt:lpstr>
      <vt:lpstr>Example (cont.)</vt:lpstr>
      <vt:lpstr>Levels of Test Coverage</vt:lpstr>
      <vt:lpstr>Levels of Test Coverage</vt:lpstr>
      <vt:lpstr>Cyclomatic Complexity and IP Coverage</vt:lpstr>
      <vt:lpstr>Steps in Basis Path Testing</vt:lpstr>
      <vt:lpstr>Test Case Generation</vt:lpstr>
      <vt:lpstr>Problems</vt:lpstr>
      <vt:lpstr>Loops</vt:lpstr>
      <vt:lpstr>Testing Simple Loops</vt:lpstr>
      <vt:lpstr>Testing Other Loops</vt:lpstr>
      <vt:lpstr>Data Flow Testing</vt:lpstr>
      <vt:lpstr>Why Consider Dataflow?</vt:lpstr>
      <vt:lpstr>DU-Paths</vt:lpstr>
      <vt:lpstr>DU-Paths</vt:lpstr>
      <vt:lpstr>Program Slices</vt:lpstr>
      <vt:lpstr>Why Perform Structural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Introduction</dc:title>
  <dc:creator>CSSE</dc:creator>
  <cp:lastModifiedBy>Kareith D</cp:lastModifiedBy>
  <cp:revision>203</cp:revision>
  <cp:lastPrinted>2000-02-09T16:50:53Z</cp:lastPrinted>
  <dcterms:created xsi:type="dcterms:W3CDTF">1995-06-17T23:31:02Z</dcterms:created>
  <dcterms:modified xsi:type="dcterms:W3CDTF">2019-10-04T15:20:35Z</dcterms:modified>
</cp:coreProperties>
</file>