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</p:sldIdLst>
  <p:sldSz cx="9144000" cy="6858000" type="screen4x3"/>
  <p:notesSz cx="6985000" cy="9271000"/>
  <p:embeddedFontLst>
    <p:embeddedFont>
      <p:font typeface="Arial Black" pitchFamily="34" charset="0"/>
      <p:bold r:id="rId13"/>
    </p:embeddedFont>
    <p:embeddedFont>
      <p:font typeface="Verdana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3" autoAdjust="0"/>
    <p:restoredTop sz="81416" autoAdjust="0"/>
  </p:normalViewPr>
  <p:slideViewPr>
    <p:cSldViewPr snapToGrid="0">
      <p:cViewPr>
        <p:scale>
          <a:sx n="70" d="100"/>
          <a:sy n="70" d="100"/>
        </p:scale>
        <p:origin x="-72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0" d="100"/>
          <a:sy n="120" d="100"/>
        </p:scale>
        <p:origin x="-600" y="276"/>
      </p:cViewPr>
      <p:guideLst>
        <p:guide orient="horz" pos="2121"/>
        <p:guide pos="289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1675"/>
            <a:ext cx="4619625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58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/>
            </a:lvl1pPr>
          </a:lstStyle>
          <a:p>
            <a:fld id="{FD0A0645-AEFA-448E-B950-3467054E38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D0220-733A-4649-9799-C48F4229DBDB}" type="datetime5">
              <a:rPr lang="en-US"/>
              <a:pPr/>
              <a:t>11-Jul-14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E88F5-E0E7-4DBA-A451-6E26D3E3BE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B654A3-D6C9-42FD-BA07-6C147599CFEC}" type="datetime5">
              <a:rPr lang="en-US"/>
              <a:pPr/>
              <a:t>11-Jul-14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F63EC-B537-40CE-87D6-A9887A551F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A2E28-3AD9-428D-81A1-FA59C0576097}" type="datetime5">
              <a:rPr lang="en-US"/>
              <a:pPr/>
              <a:t>11-Jul-14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5ED78-D088-42DA-B90C-97BAA4767F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5CB81E-BE6F-44FB-84D0-2AC4667E506C}" type="datetime5">
              <a:rPr lang="en-US"/>
              <a:pPr/>
              <a:t>11-Jul-14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06352-A0C1-473D-B56D-621240B1BE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ADFC8F-2B5B-4059-AD55-61D5EA7D649A}" type="datetime5">
              <a:rPr lang="en-US"/>
              <a:pPr/>
              <a:t>11-Jul-14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6C56A-BF8F-425B-A98E-914B1AC60E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B82BB-1342-4A1C-96BB-178B7D8EBBDF}" type="datetime5">
              <a:rPr lang="en-US"/>
              <a:pPr/>
              <a:t>11-Jul-14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90469-0011-4D79-B979-588B115E48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7C60D2-1479-420D-B99A-62526B0B1719}" type="datetime5">
              <a:rPr lang="en-US"/>
              <a:pPr/>
              <a:t>11-Jul-14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0D720-82F0-4D92-AE7F-6FC70572DC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34F2D-6F18-4873-9274-E12FEEAFF24B}" type="datetime5">
              <a:rPr lang="en-US"/>
              <a:pPr/>
              <a:t>11-Jul-14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3295B-5B5F-448C-8ABF-01501662CC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A5FFD-1597-4E49-A3DE-D33DA5C8BEF8}" type="datetime5">
              <a:rPr lang="en-US"/>
              <a:pPr/>
              <a:t>11-Jul-14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7B2BE-C3A3-4AEA-9BD1-0673DEE452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D00CE-2C2A-4999-872E-BB1B6181A73C}" type="datetime5">
              <a:rPr lang="en-US"/>
              <a:pPr/>
              <a:t>11-Jul-14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53B8B-7248-4E08-B9E9-D66C6E4027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AFF34-BE0E-484F-9996-CA12444B7417}" type="datetime5">
              <a:rPr lang="en-US"/>
              <a:pPr/>
              <a:t>11-Jul-14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E4704-2339-4C8C-A8DC-33688A3D7A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D1BCA7-FCF8-40B4-8715-9FA9D21D48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COMP 6710 Course Notes	Slide </a:t>
            </a: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12-b-</a:t>
            </a:r>
            <a:fld id="{72F0E652-B846-46FE-B3D2-C5AE72A7C469}" type="slidenum">
              <a:rPr lang="en-US" sz="1000" b="1" smtClean="0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80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7650" y="1987550"/>
            <a:ext cx="8712200" cy="1106488"/>
          </a:xfrm>
          <a:noFill/>
        </p:spPr>
        <p:txBody>
          <a:bodyPr lIns="92075" tIns="46038" rIns="92075" bIns="46038"/>
          <a:lstStyle/>
          <a:p>
            <a:r>
              <a:rPr lang="en-US" sz="2400" b="0" dirty="0" smtClean="0">
                <a:latin typeface="Arial Black" pitchFamily="34" charset="0"/>
              </a:rPr>
              <a:t>Course Notes Set </a:t>
            </a:r>
            <a:r>
              <a:rPr lang="en-US" sz="2400" b="0" dirty="0" smtClean="0">
                <a:latin typeface="Arial Black" pitchFamily="34" charset="0"/>
              </a:rPr>
              <a:t>12-b</a:t>
            </a:r>
            <a:r>
              <a:rPr lang="en-US" sz="2400" b="0" dirty="0" smtClean="0">
                <a:latin typeface="Arial Black" pitchFamily="34" charset="0"/>
              </a:rPr>
              <a:t>:</a:t>
            </a:r>
            <a:r>
              <a:rPr lang="en-US" b="0" dirty="0" smtClean="0">
                <a:latin typeface="Arial Black" pitchFamily="34" charset="0"/>
              </a:rPr>
              <a:t/>
            </a:r>
            <a:br>
              <a:rPr lang="en-US" b="0" dirty="0" smtClean="0">
                <a:latin typeface="Arial Black" pitchFamily="34" charset="0"/>
              </a:rPr>
            </a:br>
            <a:r>
              <a:rPr lang="en-US" b="0" dirty="0" smtClean="0">
                <a:latin typeface="Arial Black" pitchFamily="34" charset="0"/>
              </a:rPr>
              <a:t>Case Study: Penetration Testing Tools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endParaRPr lang="en-US" sz="2800" smtClean="0"/>
          </a:p>
          <a:p>
            <a:r>
              <a:rPr lang="en-US" sz="2800" smtClean="0"/>
              <a:t>Computer Science and Software Engineering</a:t>
            </a:r>
          </a:p>
          <a:p>
            <a:r>
              <a:rPr lang="en-US" sz="2800" smtClean="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8003" y="1390357"/>
            <a:ext cx="7827600" cy="45890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Service-oriented architectures (SOA)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Interactions between system and users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Penetration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Attack - for a hacker to uncover and exploit any security vulnerabilities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ym typeface="Wingdings" pitchFamily="2" charset="2"/>
              </a:rPr>
              <a:t>By entering into input fields values that have malicious purposes, e.g., command injections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ym typeface="Wingdings" pitchFamily="2" charset="2"/>
              </a:rPr>
              <a:t>Products must be tested for vulnerability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ym typeface="Wingdings" pitchFamily="2" charset="2"/>
              </a:rPr>
              <a:t>Penetration tools available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ym typeface="Wingdings" pitchFamily="2" charset="2"/>
              </a:rPr>
              <a:t>How good are they?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57665" y="349347"/>
            <a:ext cx="7772400" cy="1143000"/>
          </a:xfrm>
        </p:spPr>
        <p:txBody>
          <a:bodyPr/>
          <a:lstStyle/>
          <a:p>
            <a:r>
              <a:rPr lang="en-US" sz="2800" b="0" dirty="0" smtClean="0">
                <a:latin typeface="Arial Black" pitchFamily="34" charset="0"/>
              </a:rPr>
              <a:t>Penetration Testing for Web Services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814144" cy="559242"/>
          </a:xfrm>
        </p:spPr>
        <p:txBody>
          <a:bodyPr/>
          <a:lstStyle/>
          <a:p>
            <a:r>
              <a:rPr lang="en-US" sz="2800" b="0" dirty="0" smtClean="0">
                <a:latin typeface="Arial Black" pitchFamily="34" charset="0"/>
              </a:rPr>
              <a:t>Penetration Testing for Web Services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97" y="1337144"/>
            <a:ext cx="7845949" cy="4856922"/>
          </a:xfrm>
        </p:spPr>
        <p:txBody>
          <a:bodyPr/>
          <a:lstStyle/>
          <a:p>
            <a:r>
              <a:rPr lang="en-US" sz="2400" dirty="0" smtClean="0"/>
              <a:t>Traditional approaches are important: white box, black box, and gray box</a:t>
            </a:r>
          </a:p>
          <a:p>
            <a:r>
              <a:rPr lang="en-US" sz="2400" dirty="0" smtClean="0"/>
              <a:t>White Box </a:t>
            </a:r>
          </a:p>
          <a:p>
            <a:pPr lvl="1"/>
            <a:r>
              <a:rPr lang="en-US" sz="2000" dirty="0" smtClean="0"/>
              <a:t>Exhaustive source code analysis difficult (i.e., impossible)</a:t>
            </a:r>
          </a:p>
          <a:p>
            <a:pPr lvl="1"/>
            <a:r>
              <a:rPr lang="en-US" sz="2000" dirty="0" smtClean="0"/>
              <a:t>Without runtime dynamic consideration</a:t>
            </a:r>
          </a:p>
          <a:p>
            <a:r>
              <a:rPr lang="en-US" sz="2400" dirty="0" smtClean="0"/>
              <a:t>Black Box</a:t>
            </a:r>
          </a:p>
          <a:p>
            <a:pPr lvl="1"/>
            <a:r>
              <a:rPr lang="en-US" sz="2000" dirty="0" smtClean="0"/>
              <a:t>Test specifications must be defined </a:t>
            </a:r>
            <a:r>
              <a:rPr lang="en-US" sz="2000" dirty="0" smtClean="0">
                <a:solidFill>
                  <a:srgbClr val="C00000"/>
                </a:solidFill>
              </a:rPr>
              <a:t>before development</a:t>
            </a:r>
            <a:r>
              <a:rPr lang="en-US" sz="2000" dirty="0" smtClean="0"/>
              <a:t> for coverage criteria</a:t>
            </a:r>
          </a:p>
          <a:p>
            <a:r>
              <a:rPr lang="en-US" sz="2400" dirty="0" smtClean="0"/>
              <a:t>Gray Box</a:t>
            </a:r>
          </a:p>
          <a:p>
            <a:pPr lvl="1"/>
            <a:r>
              <a:rPr lang="en-US" sz="2000" dirty="0" smtClean="0"/>
              <a:t>When faults are detected through black box, exam the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4388" cy="535388"/>
          </a:xfrm>
        </p:spPr>
        <p:txBody>
          <a:bodyPr/>
          <a:lstStyle/>
          <a:p>
            <a:r>
              <a:rPr lang="en-US" sz="2800" b="0" dirty="0" smtClean="0">
                <a:latin typeface="Arial Black" pitchFamily="34" charset="0"/>
              </a:rPr>
              <a:t>Penetration Testing for Web Services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5339"/>
            <a:ext cx="7837998" cy="4689943"/>
          </a:xfrm>
        </p:spPr>
        <p:txBody>
          <a:bodyPr/>
          <a:lstStyle/>
          <a:p>
            <a:r>
              <a:rPr lang="en-US" sz="1800" i="1" u="sng" dirty="0" smtClean="0"/>
              <a:t>Black box </a:t>
            </a:r>
            <a:r>
              <a:rPr lang="en-US" sz="1800" dirty="0" smtClean="0"/>
              <a:t>is common for penetration testing to identify vulnerabilities</a:t>
            </a:r>
          </a:p>
          <a:p>
            <a:r>
              <a:rPr lang="en-US" sz="1800" dirty="0" smtClean="0"/>
              <a:t>No knowledge about code is needed</a:t>
            </a:r>
          </a:p>
          <a:p>
            <a:r>
              <a:rPr lang="en-US" sz="1800" dirty="0" smtClean="0"/>
              <a:t>Manual testing is hard</a:t>
            </a:r>
          </a:p>
          <a:p>
            <a:r>
              <a:rPr lang="en-US" sz="1800" dirty="0" smtClean="0"/>
              <a:t>Test cases (inputs) must be broad representatives (or cover specification criteria)</a:t>
            </a:r>
          </a:p>
          <a:p>
            <a:r>
              <a:rPr lang="en-US" sz="1800" i="1" u="sng" dirty="0" smtClean="0"/>
              <a:t>Web scanners </a:t>
            </a:r>
            <a:r>
              <a:rPr lang="en-US" sz="1800" dirty="0" smtClean="0"/>
              <a:t>or </a:t>
            </a:r>
            <a:r>
              <a:rPr lang="en-US" sz="1800" i="1" u="sng" dirty="0" smtClean="0"/>
              <a:t>web vulnerability scanners </a:t>
            </a:r>
            <a:r>
              <a:rPr lang="en-US" sz="1800" dirty="0" smtClean="0"/>
              <a:t>are the automatic tools that perform penetration testing</a:t>
            </a:r>
          </a:p>
          <a:p>
            <a:endParaRPr lang="en-US" sz="1800" dirty="0" smtClean="0"/>
          </a:p>
          <a:p>
            <a:r>
              <a:rPr lang="en-US" sz="1800" dirty="0" smtClean="0"/>
              <a:t>Many populous commercial web scanners </a:t>
            </a:r>
          </a:p>
          <a:p>
            <a:r>
              <a:rPr lang="en-US" sz="1800" dirty="0" smtClean="0"/>
              <a:t>Most of them are “general purpose” </a:t>
            </a:r>
          </a:p>
          <a:p>
            <a:r>
              <a:rPr lang="en-US" sz="1800" dirty="0" smtClean="0"/>
              <a:t>How good are they?</a:t>
            </a:r>
          </a:p>
          <a:p>
            <a:endParaRPr lang="en-US" sz="1800" dirty="0" smtClean="0"/>
          </a:p>
          <a:p>
            <a:r>
              <a:rPr lang="en-US" sz="1800" dirty="0" smtClean="0"/>
              <a:t>Important to know to have appropriate confidence level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814144" cy="543339"/>
          </a:xfrm>
        </p:spPr>
        <p:txBody>
          <a:bodyPr/>
          <a:lstStyle/>
          <a:p>
            <a:r>
              <a:rPr lang="en-US" sz="2800" b="0" dirty="0" smtClean="0">
                <a:latin typeface="Arial Black" pitchFamily="34" charset="0"/>
              </a:rPr>
              <a:t>Penetration Testing for Web Services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55" y="1297387"/>
            <a:ext cx="7885707" cy="4777409"/>
          </a:xfrm>
        </p:spPr>
        <p:txBody>
          <a:bodyPr/>
          <a:lstStyle/>
          <a:p>
            <a:r>
              <a:rPr lang="en-US" sz="1800" dirty="0" smtClean="0"/>
              <a:t>Three leading commercial scanners are studied – HP </a:t>
            </a:r>
            <a:r>
              <a:rPr lang="en-US" sz="1800" dirty="0" err="1" smtClean="0"/>
              <a:t>WebInspect</a:t>
            </a:r>
            <a:r>
              <a:rPr lang="en-US" sz="1800" dirty="0" smtClean="0"/>
              <a:t>, IBM Rational </a:t>
            </a:r>
            <a:r>
              <a:rPr lang="en-US" sz="1800" dirty="0" err="1" smtClean="0"/>
              <a:t>AppScan</a:t>
            </a:r>
            <a:r>
              <a:rPr lang="en-US" sz="1800" dirty="0" smtClean="0"/>
              <a:t>, and </a:t>
            </a:r>
            <a:r>
              <a:rPr lang="en-US" sz="1800" dirty="0" err="1" smtClean="0"/>
              <a:t>Acunetix</a:t>
            </a:r>
            <a:r>
              <a:rPr lang="en-US" sz="1800" dirty="0" smtClean="0"/>
              <a:t> Vulnerability Scanner</a:t>
            </a:r>
          </a:p>
          <a:p>
            <a:r>
              <a:rPr lang="en-US" sz="1800" dirty="0" smtClean="0"/>
              <a:t>Plus one academically developed scanner</a:t>
            </a:r>
          </a:p>
          <a:p>
            <a:r>
              <a:rPr lang="en-US" sz="1800" dirty="0" smtClean="0"/>
              <a:t>Randomly ordered scanners – VS1. VS2, VS3, VS4</a:t>
            </a:r>
          </a:p>
          <a:p>
            <a:endParaRPr lang="en-US" sz="1800" dirty="0" smtClean="0"/>
          </a:p>
          <a:p>
            <a:r>
              <a:rPr lang="en-US" sz="1800" dirty="0" smtClean="0"/>
              <a:t>Enlisted a team of four security experts. The faults they discover will serve as the baseline for performance comparison</a:t>
            </a:r>
          </a:p>
          <a:p>
            <a:endParaRPr lang="en-US" sz="1800" dirty="0" smtClean="0"/>
          </a:p>
          <a:p>
            <a:r>
              <a:rPr lang="en-US" sz="1800" dirty="0" smtClean="0"/>
              <a:t>The domain</a:t>
            </a:r>
          </a:p>
          <a:p>
            <a:pPr lvl="1"/>
            <a:r>
              <a:rPr lang="en-US" sz="1400" dirty="0" smtClean="0"/>
              <a:t>25 web services, 101 operations</a:t>
            </a:r>
          </a:p>
          <a:p>
            <a:pPr lvl="1"/>
            <a:r>
              <a:rPr lang="en-US" sz="1400" dirty="0" smtClean="0"/>
              <a:t>Average </a:t>
            </a:r>
            <a:r>
              <a:rPr lang="en-US" sz="1400" dirty="0" err="1" smtClean="0"/>
              <a:t>cyclomatic</a:t>
            </a:r>
            <a:r>
              <a:rPr lang="en-US" sz="1400" dirty="0" smtClean="0"/>
              <a:t> complexity is 9</a:t>
            </a:r>
          </a:p>
          <a:p>
            <a:pPr lvl="1"/>
            <a:r>
              <a:rPr lang="en-US" sz="1400" dirty="0" smtClean="0"/>
              <a:t>Faults are injected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 descr="Fig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44963"/>
            <a:ext cx="9143999" cy="12482285"/>
          </a:xfrm>
        </p:spPr>
      </p:pic>
      <p:sp>
        <p:nvSpPr>
          <p:cNvPr id="36" name="TextBox 35"/>
          <p:cNvSpPr txBox="1"/>
          <p:nvPr/>
        </p:nvSpPr>
        <p:spPr>
          <a:xfrm>
            <a:off x="822036" y="3140364"/>
            <a:ext cx="575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Most automatic scanners are not effective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148184" y="0"/>
            <a:ext cx="9636401" cy="13154452"/>
          </a:xfrm>
        </p:spPr>
      </p:pic>
      <p:sp>
        <p:nvSpPr>
          <p:cNvPr id="5" name="TextBox 4"/>
          <p:cNvSpPr txBox="1"/>
          <p:nvPr/>
        </p:nvSpPr>
        <p:spPr>
          <a:xfrm>
            <a:off x="2244436" y="4849091"/>
            <a:ext cx="5231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nightmare of False-positives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Waste time to fix nonexistent vulnerabilities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Reduce development team’s confidence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Significant portion is false-positive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23454" y="0"/>
            <a:ext cx="8953877" cy="122227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45" y="768036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It may not be totally fair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cs typeface="Arial" pitchFamily="34" charset="0"/>
              </a:rPr>
              <a:t>Some faults cannot reached because they are after certain faults, therefore cannot be detected by automatic tools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cs typeface="Arial" pitchFamily="34" charset="0"/>
              </a:rPr>
              <a:t>The preceding faults must be removed first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cs typeface="Arial" pitchFamily="34" charset="0"/>
              </a:rPr>
              <a:t>Human experts use static review can reach all faults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Some faults can only be detected by correlating multiple requests (interactions). Single request/response is not enough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 Combinatorial Interaction Testing, t-way covering arrays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Large number of faults are left undetected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Introduction_To_Software_Engineering">
  <a:themeElements>
    <a:clrScheme name="01_Introduction_To_Software_Engineer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_Introduction_To_Software_Engineer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_Introduction_To_Software_Eng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duction_To_Software_Engineer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C:\hendrix\comp6710\notes\01_Introduction_To_Software_Engineering.ppt</Template>
  <TotalTime>4990</TotalTime>
  <Words>381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Verdana</vt:lpstr>
      <vt:lpstr>Wingdings</vt:lpstr>
      <vt:lpstr>Times New Roman</vt:lpstr>
      <vt:lpstr>01_Introduction_To_Software_Engineering</vt:lpstr>
      <vt:lpstr>Course Notes Set 12-b: Case Study: Penetration Testing Tools</vt:lpstr>
      <vt:lpstr>Penetration Testing for Web Services</vt:lpstr>
      <vt:lpstr>Penetration Testing for Web Services</vt:lpstr>
      <vt:lpstr>Penetration Testing for Web Services</vt:lpstr>
      <vt:lpstr>Penetration Testing for Web Services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Introduction</dc:title>
  <dc:creator>CSE</dc:creator>
  <cp:lastModifiedBy>Kai Chang</cp:lastModifiedBy>
  <cp:revision>285</cp:revision>
  <cp:lastPrinted>2000-02-09T16:50:53Z</cp:lastPrinted>
  <dcterms:created xsi:type="dcterms:W3CDTF">1995-06-17T23:31:02Z</dcterms:created>
  <dcterms:modified xsi:type="dcterms:W3CDTF">2014-07-11T21:01:06Z</dcterms:modified>
</cp:coreProperties>
</file>