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9" r:id="rId3"/>
    <p:sldId id="310" r:id="rId4"/>
    <p:sldId id="311" r:id="rId5"/>
    <p:sldId id="292" r:id="rId6"/>
    <p:sldId id="293" r:id="rId7"/>
    <p:sldId id="294" r:id="rId8"/>
    <p:sldId id="295" r:id="rId9"/>
    <p:sldId id="313" r:id="rId10"/>
    <p:sldId id="314" r:id="rId11"/>
    <p:sldId id="312" r:id="rId12"/>
    <p:sldId id="325" r:id="rId13"/>
    <p:sldId id="296" r:id="rId14"/>
    <p:sldId id="301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315" r:id="rId23"/>
  </p:sldIdLst>
  <p:sldSz cx="9144000" cy="6858000" type="screen4x3"/>
  <p:notesSz cx="6985000" cy="9271000"/>
  <p:embeddedFontLst>
    <p:embeddedFont>
      <p:font typeface="Arial Black" pitchFamily="34" charset="0"/>
      <p:bold r:id="rId26"/>
    </p:embeddedFon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CSD1222" charset="0"/>
      <p:regular r:id="rId3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81416" autoAdjust="0"/>
  </p:normalViewPr>
  <p:slideViewPr>
    <p:cSldViewPr snapToGrid="0"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26" y="1489"/>
      </p:cViewPr>
      <p:guideLst>
        <p:guide orient="horz" pos="2121"/>
        <p:guide pos="289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167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2138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fld id="{39D65396-590C-4A8F-A910-BED7DF2F7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Why does the first equivalence partition include 15?</a:t>
            </a:r>
          </a:p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15EB5-EC7A-403E-A316-50ECD6EE42E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End – Fri 10/16/2009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A9879-B722-43F0-B2A9-B01B007DD5F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Most control over input values and boundaries.  Designing input to cover output boundaries is more difficult.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11F3E-C772-4E8B-A1D0-3E7FC0F3019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11658-D45F-4178-A6C2-8F1F9C509BB5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27DE3-D7CB-409A-801E-01B3D8280F6B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4296F-8EE6-4BD8-B369-332A7395D700}" type="slidenum">
              <a:rPr lang="en-US"/>
              <a:pPr/>
              <a:t>15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66734A-EF3E-4C06-8D6F-47D09160FC85}" type="slidenum">
              <a:rPr lang="en-US"/>
              <a:pPr/>
              <a:t>16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CEF9E-4492-4929-A92C-ACDD5890B130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7B43D-DC21-4937-97A0-ACFBC34358DE}" type="slidenum">
              <a:rPr lang="en-US"/>
              <a:pPr/>
              <a:t>21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5233-46F0-4EE8-B766-B83AD10BD98A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86A99-15E5-48CE-9129-6161175EF1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D61522-250C-47CF-B655-E1880E90D764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70C87-89AE-4634-BFCC-835D090C67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F90AE-F121-422B-8385-47D43B0FDE47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3CAF5-86F0-4AFF-9DA2-1E165166E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5F8AA-04CF-4376-8447-0FBAEE567A40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8AA9-FD26-4FD3-8FF5-3B5ED812A8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02D69-F349-4A7A-9A1C-5C0C84F892F1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A4C33-0805-4251-8035-7AB225EB20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5306A2-C264-4D79-A20C-99C034BEDEB3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E8D8D-AAEB-4BDF-8594-210FA0AD4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CBCC7-E441-4B1D-91D9-209FA9517979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50DD9-81F2-42B7-B39F-6469BC465A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83243-0B25-407A-B8F4-9F63038F2201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D7A40-8C35-4BAE-8A12-A7D7E7A47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0E4615-9197-4773-ACCC-748FDD36E906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84AD0-7619-40D4-94E4-8CA4213852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CBAF1B-0A34-4E81-ADC4-AA71123CD138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77F33-3B9C-4D3B-BBA0-1D71A93BC4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627AC-5925-416A-9737-1EC874733407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66BD9-C9D8-46AC-9483-FD91D8A920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0D514AF-838F-4A39-B5B3-E5B1D0B569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11-</a:t>
            </a:r>
            <a:fld id="{4790D9FE-52BE-432B-9304-5643486C3642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080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</a:t>
            </a:r>
            <a:r>
              <a:rPr lang="en-US" sz="2400" b="0" smtClean="0">
                <a:latin typeface="Arial Black" pitchFamily="34" charset="0"/>
              </a:rPr>
              <a:t>12: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Functional Testing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83513" cy="855663"/>
          </a:xfrm>
          <a:noFill/>
        </p:spPr>
        <p:txBody>
          <a:bodyPr lIns="92075" tIns="46038" rIns="92075" bIns="46038"/>
          <a:lstStyle/>
          <a:p>
            <a:r>
              <a:rPr lang="en-US" sz="2800" smtClean="0"/>
              <a:t>Equivalence Partitioning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9225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e.g., copy 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copy menu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c or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Ctrl-c or Ctrl-Shift-c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Fully tested in the first effort, equivalence partitioning (1 case each) test for new versions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Goal: to reduce the set of possible test cases</a:t>
            </a:r>
          </a:p>
          <a:p>
            <a:pPr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Too few partitions =&gt; may not reveal all catchable bugs</a:t>
            </a:r>
          </a:p>
          <a:p>
            <a:pPr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Equivalence Partitioning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Equivalence partitioning divides the input domain of a program into classes of data from which test cases can be derived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Ideally, each test case could uncover classes of errors, thereby reducing the total number of test cases that must be developed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Input condition - some kind of condition placed on the input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Typically a specific value, a range of values, a set of related values, or a Boolean condition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Equivalence Class - a set of valid or invalid states for input conditions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Range - 1 valid and 2 invalid equivalence classes are defined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Specific Value - 1 valid and 2 invalid equivalence classes are defined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Set - 1 valid and 1 invalid equivalence class are defined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Boolean - 1 valid and 1 invalid equivalence class are defined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257800" y="6248400"/>
            <a:ext cx="37623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800" i="1">
                <a:solidFill>
                  <a:srgbClr val="000066"/>
                </a:solidFill>
                <a:latin typeface="Arial" charset="0"/>
              </a:rPr>
              <a:t>Software Engineering  4th Ed</a:t>
            </a:r>
            <a:r>
              <a:rPr lang="en-US" sz="800">
                <a:solidFill>
                  <a:srgbClr val="000066"/>
                </a:solidFill>
                <a:latin typeface="Arial" charset="0"/>
              </a:rPr>
              <a:t>, by Pressman, McGraw-Hill, 1997]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Example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0525" y="1843088"/>
            <a:ext cx="478472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latin typeface="CSD1222" pitchFamily="2" charset="0"/>
              </a:rPr>
              <a:t>Ï¬¹¹¹¹¹¹¹¹¹</a:t>
            </a:r>
          </a:p>
          <a:p>
            <a:r>
              <a:rPr lang="en-US" sz="1200">
                <a:latin typeface="CSD1222" pitchFamily="2" charset="0"/>
              </a:rPr>
              <a:t>Þßàfunction in_list (input1:name_type;</a:t>
            </a:r>
          </a:p>
          <a:p>
            <a:r>
              <a:rPr lang="en-US" sz="1200">
                <a:latin typeface="CSD1222" pitchFamily="2" charset="0"/>
              </a:rPr>
              <a:t>Ï§ÏÏÏÏÏÏÏÏÏÏÏÏÏÏÏÏÏÏÏinput_list : list_names)</a:t>
            </a:r>
          </a:p>
          <a:p>
            <a:r>
              <a:rPr lang="en-US" sz="1200">
                <a:latin typeface="CSD1222" pitchFamily="2" charset="0"/>
              </a:rPr>
              <a:t>Ï§Ïreturn boolean is</a:t>
            </a:r>
          </a:p>
          <a:p>
            <a:r>
              <a:rPr lang="en-US" sz="1200">
                <a:latin typeface="CSD1222" pitchFamily="2" charset="0"/>
              </a:rPr>
              <a:t>ÏªË¹¹¹¹¹¹¹¹</a:t>
            </a:r>
          </a:p>
          <a:p>
            <a:r>
              <a:rPr lang="en-US" sz="1200">
                <a:latin typeface="CSD1222" pitchFamily="2" charset="0"/>
              </a:rPr>
              <a:t>ÏÏ§ÏíÏp : list_names;</a:t>
            </a:r>
          </a:p>
          <a:p>
            <a:r>
              <a:rPr lang="en-US" sz="1200">
                <a:latin typeface="CSD1222" pitchFamily="2" charset="0"/>
              </a:rPr>
              <a:t>ÏÏ§begin</a:t>
            </a:r>
          </a:p>
          <a:p>
            <a:r>
              <a:rPr lang="en-US" sz="1200">
                <a:latin typeface="CSD1222" pitchFamily="2" charset="0"/>
              </a:rPr>
              <a:t>ÏÏ¨¹¹Ïp := input_list;</a:t>
            </a:r>
          </a:p>
          <a:p>
            <a:r>
              <a:rPr lang="en-US" sz="1200">
                <a:latin typeface="CSD1222" pitchFamily="2" charset="0"/>
              </a:rPr>
              <a:t>ÏÏ¨¹¹±while not(p = null) loop</a:t>
            </a:r>
          </a:p>
          <a:p>
            <a:r>
              <a:rPr lang="en-US" sz="1200">
                <a:latin typeface="CSD1222" pitchFamily="2" charset="0"/>
              </a:rPr>
              <a:t>ÏÏ§ÏÏ·¹³´if Ada.Strings.Fixed.Index </a:t>
            </a:r>
          </a:p>
          <a:p>
            <a:r>
              <a:rPr lang="en-US" sz="1200">
                <a:latin typeface="CSD1222" pitchFamily="2" charset="0"/>
              </a:rPr>
              <a:t>ÏÏ§ÏÏ¯Ïµ§(Source  =&gt; String(p.name),</a:t>
            </a:r>
          </a:p>
          <a:p>
            <a:r>
              <a:rPr lang="en-US" sz="1200">
                <a:latin typeface="CSD1222" pitchFamily="2" charset="0"/>
              </a:rPr>
              <a:t>ÏÏ§ÏÏ¯Ïµ§Pattern =&gt; String(input1)) /= 0 then </a:t>
            </a:r>
          </a:p>
          <a:p>
            <a:r>
              <a:rPr lang="en-US" sz="1200">
                <a:latin typeface="CSD1222" pitchFamily="2" charset="0"/>
              </a:rPr>
              <a:t>ÏÂÄÏÏ¯Ïµ¾¹¹Ïreturn true;</a:t>
            </a:r>
          </a:p>
          <a:p>
            <a:r>
              <a:rPr lang="en-US" sz="1200">
                <a:latin typeface="CSD1222" pitchFamily="2" charset="0"/>
              </a:rPr>
              <a:t>ÏÏ§ÏÏ¯Ï¶´else </a:t>
            </a:r>
          </a:p>
          <a:p>
            <a:r>
              <a:rPr lang="en-US" sz="1200">
                <a:latin typeface="CSD1222" pitchFamily="2" charset="0"/>
              </a:rPr>
              <a:t>ÏÏ§ÏÏ¯Ï¸¾¹¹Ïp := p.next_name;</a:t>
            </a:r>
          </a:p>
          <a:p>
            <a:r>
              <a:rPr lang="en-US" sz="1200">
                <a:latin typeface="CSD1222" pitchFamily="2" charset="0"/>
              </a:rPr>
              <a:t>ÏÏ§ÏÏ¯ÏÈÏend if;</a:t>
            </a:r>
          </a:p>
          <a:p>
            <a:r>
              <a:rPr lang="en-US" sz="1200">
                <a:latin typeface="CSD1222" pitchFamily="2" charset="0"/>
              </a:rPr>
              <a:t>ÏÏ§ÏÏ°end loop;</a:t>
            </a:r>
          </a:p>
          <a:p>
            <a:r>
              <a:rPr lang="en-US" sz="1200">
                <a:latin typeface="CSD1222" pitchFamily="2" charset="0"/>
              </a:rPr>
              <a:t>ÏÂÄ¹¹Ïreturn false;</a:t>
            </a:r>
          </a:p>
          <a:p>
            <a:endParaRPr lang="en-US" sz="1200">
              <a:latin typeface="CSD1222" pitchFamily="2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219700" y="1497013"/>
            <a:ext cx="3594100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 b="1" u="sng">
                <a:latin typeface="Arial" charset="0"/>
              </a:rPr>
              <a:t>Equivalence Classes:</a:t>
            </a:r>
            <a:endParaRPr lang="en-US" sz="1400">
              <a:latin typeface="Arial" charset="0"/>
            </a:endParaRPr>
          </a:p>
          <a:p>
            <a:r>
              <a:rPr lang="en-US" sz="1400">
                <a:latin typeface="Arial" charset="0"/>
              </a:rPr>
              <a:t>(1) Inputs where input1 is in the list	</a:t>
            </a:r>
          </a:p>
          <a:p>
            <a:r>
              <a:rPr lang="en-US" sz="1400">
                <a:latin typeface="Arial" charset="0"/>
              </a:rPr>
              <a:t>(2) Inputs where input1 is not in the list</a:t>
            </a:r>
          </a:p>
          <a:p>
            <a:endParaRPr lang="en-US" sz="1400">
              <a:latin typeface="Arial" charset="0"/>
            </a:endParaRPr>
          </a:p>
          <a:p>
            <a:r>
              <a:rPr lang="en-US" sz="1400" b="1" u="sng">
                <a:latin typeface="Arial" charset="0"/>
              </a:rPr>
              <a:t>Specific Input Partitions:</a:t>
            </a:r>
          </a:p>
          <a:p>
            <a:r>
              <a:rPr lang="en-US" sz="1400" u="sng">
                <a:latin typeface="Arial" charset="0"/>
              </a:rPr>
              <a:t>List</a:t>
            </a:r>
            <a:r>
              <a:rPr lang="en-US" sz="1400">
                <a:latin typeface="Arial" charset="0"/>
              </a:rPr>
              <a:t>		</a:t>
            </a:r>
            <a:r>
              <a:rPr lang="en-US" sz="1400" u="sng">
                <a:latin typeface="Arial" charset="0"/>
              </a:rPr>
              <a:t>input1</a:t>
            </a:r>
            <a:endParaRPr lang="en-US" sz="1400">
              <a:latin typeface="Arial" charset="0"/>
            </a:endParaRPr>
          </a:p>
          <a:p>
            <a:r>
              <a:rPr lang="en-US" sz="1400">
                <a:latin typeface="Arial" charset="0"/>
              </a:rPr>
              <a:t>Empty		?</a:t>
            </a:r>
          </a:p>
          <a:p>
            <a:r>
              <a:rPr lang="en-US" sz="1400">
                <a:latin typeface="Arial" charset="0"/>
              </a:rPr>
              <a:t>One element	In the list</a:t>
            </a:r>
          </a:p>
          <a:p>
            <a:r>
              <a:rPr lang="en-US" sz="1400">
                <a:latin typeface="Arial" charset="0"/>
              </a:rPr>
              <a:t>One element	Not in the list</a:t>
            </a:r>
          </a:p>
          <a:p>
            <a:r>
              <a:rPr lang="en-US" sz="1400">
                <a:latin typeface="Arial" charset="0"/>
              </a:rPr>
              <a:t>&gt;One element	First element</a:t>
            </a:r>
          </a:p>
          <a:p>
            <a:r>
              <a:rPr lang="en-US" sz="1400">
                <a:latin typeface="Arial" charset="0"/>
              </a:rPr>
              <a:t>&gt;One element	Last element</a:t>
            </a:r>
          </a:p>
          <a:p>
            <a:r>
              <a:rPr lang="en-US" sz="1400">
                <a:latin typeface="Arial" charset="0"/>
              </a:rPr>
              <a:t>&gt;One element	Middle element</a:t>
            </a:r>
          </a:p>
          <a:p>
            <a:r>
              <a:rPr lang="en-US" sz="1400">
                <a:latin typeface="Arial" charset="0"/>
              </a:rPr>
              <a:t>&gt;One element	Not in list</a:t>
            </a:r>
          </a:p>
          <a:p>
            <a:endParaRPr lang="en-US" sz="1400">
              <a:latin typeface="Arial" charset="0"/>
            </a:endParaRPr>
          </a:p>
          <a:p>
            <a:r>
              <a:rPr lang="en-US" sz="1400" b="1" u="sng">
                <a:latin typeface="Arial" charset="0"/>
              </a:rPr>
              <a:t>Test Cases</a:t>
            </a:r>
            <a:endParaRPr lang="en-US" sz="1400">
              <a:latin typeface="Arial" charset="0"/>
            </a:endParaRPr>
          </a:p>
          <a:p>
            <a:r>
              <a:rPr lang="en-US" sz="1400" u="sng">
                <a:latin typeface="Arial" charset="0"/>
              </a:rPr>
              <a:t>List</a:t>
            </a:r>
            <a:r>
              <a:rPr lang="en-US" sz="1400">
                <a:latin typeface="Arial" charset="0"/>
              </a:rPr>
              <a:t>		</a:t>
            </a:r>
            <a:r>
              <a:rPr lang="en-US" sz="1400" u="sng">
                <a:latin typeface="Arial" charset="0"/>
              </a:rPr>
              <a:t>input1</a:t>
            </a:r>
            <a:r>
              <a:rPr lang="en-US" sz="1400">
                <a:latin typeface="Arial" charset="0"/>
              </a:rPr>
              <a:t>	</a:t>
            </a:r>
            <a:r>
              <a:rPr lang="en-US" sz="1400" u="sng">
                <a:latin typeface="Arial" charset="0"/>
              </a:rPr>
              <a:t>Output</a:t>
            </a:r>
            <a:endParaRPr lang="en-US" sz="1400">
              <a:latin typeface="Arial" charset="0"/>
            </a:endParaRPr>
          </a:p>
          <a:p>
            <a:r>
              <a:rPr lang="en-US" sz="1400">
                <a:latin typeface="Arial" charset="0"/>
              </a:rPr>
              <a:t>&lt;nil&gt;		?	false</a:t>
            </a:r>
          </a:p>
          <a:p>
            <a:r>
              <a:rPr lang="en-US" sz="1400">
                <a:latin typeface="Arial" charset="0"/>
              </a:rPr>
              <a:t>bird		bird	true</a:t>
            </a:r>
          </a:p>
          <a:p>
            <a:r>
              <a:rPr lang="en-US" sz="1400">
                <a:latin typeface="Arial" charset="0"/>
              </a:rPr>
              <a:t>bird		fish	false</a:t>
            </a:r>
          </a:p>
          <a:p>
            <a:r>
              <a:rPr lang="en-US" sz="1400">
                <a:latin typeface="Arial" charset="0"/>
              </a:rPr>
              <a:t>bird, cat, owl	bird	true</a:t>
            </a:r>
          </a:p>
          <a:p>
            <a:r>
              <a:rPr lang="en-US" sz="1400">
                <a:latin typeface="Arial" charset="0"/>
              </a:rPr>
              <a:t>dog, pig, chicken	chicken	true</a:t>
            </a:r>
          </a:p>
          <a:p>
            <a:r>
              <a:rPr lang="en-US" b="1">
                <a:latin typeface="Arial" charset="0"/>
              </a:rPr>
              <a:t>...</a:t>
            </a:r>
            <a:endParaRPr lang="en-US" sz="1400">
              <a:latin typeface="Arial" charset="0"/>
            </a:endParaRPr>
          </a:p>
          <a:p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Boundary Value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Range :  a..b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Example : 100..200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Test cases : 99, 100, 101, 199, 200, 201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Number of values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Test cases that exercise minimums and maximums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Apply the above to the output conditions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Try to drive output to invalid range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Internal data structures with boundaries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Example : A(1..100) with test cases A(0), A(1), A(2), A(99), A(100), A(101)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A(0) and A(101) should generate exceptions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209800" y="2667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124200" y="259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800600" y="259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971800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48200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4441825" y="25146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(</a:t>
            </a: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4953000" y="25146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)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3276600" y="25146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)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2752725" y="248602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(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4391025" y="248602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Boundary Condition Test Cases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If software can operate on the edge of its capabilities, it will almost certainly operate well under normal conditions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Consider I/O that impacts data structures: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For I = 1 to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data (I)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smtClean="0"/>
              <a:t>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10 elements, data(0), data(1), data(2)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      data(9), data(10), data(11)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Boundary Condition Test Cases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Types of Boundary conditions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numeric	character	position	quantity</a:t>
            </a:r>
          </a:p>
          <a:p>
            <a:pPr>
              <a:buFontTx/>
              <a:buNone/>
            </a:pPr>
            <a:r>
              <a:rPr lang="en-US" sz="2400" i="1" smtClean="0"/>
              <a:t>	speed	location	size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Also, extremes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first/last	min/max	start/finish	over/under</a:t>
            </a:r>
          </a:p>
          <a:p>
            <a:pPr>
              <a:buFontTx/>
              <a:buNone/>
            </a:pPr>
            <a:r>
              <a:rPr lang="en-US" sz="2400" i="1" smtClean="0"/>
              <a:t>	empty/full	shortest/longest slowest/fastest	largest/smallest</a:t>
            </a:r>
            <a:r>
              <a:rPr lang="en-US" sz="2400" smtClean="0"/>
              <a:t>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Boundary Condition Test Cases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Partitions</a:t>
            </a:r>
          </a:p>
          <a:p>
            <a:pPr>
              <a:buFontTx/>
              <a:buNone/>
            </a:pPr>
            <a:r>
              <a:rPr lang="en-US" sz="2400" smtClean="0"/>
              <a:t>	- boundary</a:t>
            </a:r>
          </a:p>
          <a:p>
            <a:pPr>
              <a:buFontTx/>
              <a:buNone/>
            </a:pPr>
            <a:r>
              <a:rPr lang="en-US" sz="2400" smtClean="0"/>
              <a:t>	- one or two valid points inside the boundary</a:t>
            </a:r>
          </a:p>
          <a:p>
            <a:pPr>
              <a:buFontTx/>
              <a:buNone/>
            </a:pPr>
            <a:r>
              <a:rPr lang="en-US" sz="2400" smtClean="0"/>
              <a:t>	- one or two invalid points outside the </a:t>
            </a:r>
          </a:p>
          <a:p>
            <a:pPr>
              <a:buFontTx/>
              <a:buNone/>
            </a:pPr>
            <a:r>
              <a:rPr lang="en-US" sz="2400" smtClean="0"/>
              <a:t>	   boundary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e.g., First – 1  / Last + 1</a:t>
            </a:r>
          </a:p>
          <a:p>
            <a:pPr>
              <a:buFontTx/>
              <a:buNone/>
            </a:pPr>
            <a:r>
              <a:rPr lang="en-US" sz="2400" smtClean="0"/>
              <a:t>		   Smallest –1 / Largest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Sub-boundary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Also known as Internal boundaries    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r>
              <a:rPr lang="en-US" sz="2400" smtClean="0"/>
              <a:t>Bit, nibble, byte, word, K, M, G, T</a:t>
            </a:r>
          </a:p>
          <a:p>
            <a:endParaRPr lang="en-US" sz="2400" smtClean="0"/>
          </a:p>
          <a:p>
            <a:r>
              <a:rPr lang="en-US" sz="2400" smtClean="0"/>
              <a:t>Why?  E.g., 256 commands, 15 are frequently</a:t>
            </a:r>
          </a:p>
          <a:p>
            <a:pPr>
              <a:buFontTx/>
              <a:buNone/>
            </a:pPr>
            <a:r>
              <a:rPr lang="en-US" sz="2400" smtClean="0"/>
              <a:t>             used.  Needs only a nibble.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ym typeface="Wingdings" pitchFamily="2" charset="2"/>
              </a:rPr>
              <a:t> 0XXXX nibble,  1XXXXXXXX byte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Sub-boundary Conditions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ASCCI table – boundaries not obvious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Default, empty, blank, null, zero, none</a:t>
            </a:r>
          </a:p>
          <a:p>
            <a:pPr>
              <a:buFontTx/>
              <a:buNone/>
            </a:pPr>
            <a:r>
              <a:rPr lang="en-US" sz="2400" smtClean="0"/>
              <a:t>   (may be of a separate equivalence partition</a:t>
            </a:r>
          </a:p>
          <a:p>
            <a:pPr>
              <a:buFontTx/>
              <a:buNone/>
            </a:pPr>
            <a:r>
              <a:rPr lang="en-US" sz="2400" smtClean="0"/>
              <a:t>     and treated individually)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Invalid, wrong, incorrect, garbage data</a:t>
            </a:r>
          </a:p>
          <a:p>
            <a:pPr>
              <a:buFontTx/>
              <a:buNone/>
            </a:pPr>
            <a:r>
              <a:rPr lang="en-US" sz="2400" smtClean="0"/>
              <a:t>	(test to fail)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Matrix of Functional Possibilities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Input/Output Conditions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If the number of combinations of input/output is manageable, then consider using a matrix of functional possibilities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Especially useful if the input/output combinations are enumerated in the requirements specification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Example : Input (or output) will be a combination of {A,B} and {x,y,z}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2832100" y="4176713"/>
          <a:ext cx="3584575" cy="1252537"/>
        </p:xfrm>
        <a:graphic>
          <a:graphicData uri="http://schemas.openxmlformats.org/presentationml/2006/ole">
            <p:oleObj spid="_x0000_s1026" name="Document" r:id="rId3" imgW="3593880" imgH="1261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Dynamic (running) black-box (blindfolded) testing</a:t>
            </a:r>
          </a:p>
          <a:p>
            <a:endParaRPr lang="en-US" sz="2400" smtClean="0"/>
          </a:p>
          <a:p>
            <a:r>
              <a:rPr lang="en-US" sz="2400" smtClean="0"/>
              <a:t>Also known as behavioral testing</a:t>
            </a:r>
          </a:p>
          <a:p>
            <a:endParaRPr lang="en-US" sz="2400" smtClean="0"/>
          </a:p>
          <a:p>
            <a:r>
              <a:rPr lang="en-US" sz="2400" smtClean="0"/>
              <a:t>Based on specification</a:t>
            </a:r>
          </a:p>
          <a:p>
            <a:pPr>
              <a:buFontTx/>
              <a:buNone/>
            </a:pPr>
            <a:r>
              <a:rPr lang="en-US" sz="2400" smtClean="0"/>
              <a:t>	- if one not available, the software is the spec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Exam inputs/outputs: needs test cases</a:t>
            </a:r>
          </a:p>
          <a:p>
            <a:endParaRPr lang="en-US" sz="240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Functional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Example : The Triangle Problem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Verdana" pitchFamily="34" charset="0"/>
              </a:rPr>
              <a:t>Input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3 floating point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Verdana" pitchFamily="34" charset="0"/>
              </a:rPr>
              <a:t>Processing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Determine if the 3 numbers form a triangle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If not, print message “Not a Triangle”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If it is a triangle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Classify according to side : equilateral, isosceles, scalene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Classify according to largest angle : acute, right, obtuse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Verdana" pitchFamily="34" charset="0"/>
              </a:rPr>
              <a:t>Output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List the 3 numbers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List the classification or “Not a triangle”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MFP for the Triangle Problem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981200" y="2471738"/>
          <a:ext cx="5108575" cy="2501900"/>
        </p:xfrm>
        <a:graphic>
          <a:graphicData uri="http://schemas.openxmlformats.org/presentationml/2006/ole">
            <p:oleObj spid="_x0000_s2050" name="Document" r:id="rId3" imgW="5117760" imgH="2584440" progId="Word.Document.8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219200" y="5105400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Additional Functional Test Cases (if any):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Boundary Condition Test Cases</a:t>
            </a:r>
            <a:br>
              <a:rPr lang="en-US" smtClean="0"/>
            </a:br>
            <a:r>
              <a:rPr lang="en-US" sz="2800" b="0" smtClean="0"/>
              <a:t>(revisited)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Boundary conditions for a legitimate triangle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Boundary conditions for side classification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Boundary conditions for angle classification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Valid input/extremes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Times New Roman" pitchFamily="18" charset="0"/>
              </a:rPr>
              <a:t>Test-to-pass</a:t>
            </a:r>
          </a:p>
          <a:p>
            <a:pPr>
              <a:buFontTx/>
              <a:buNone/>
            </a:pPr>
            <a:r>
              <a:rPr lang="en-US" sz="2400" smtClean="0"/>
              <a:t>	- make sure the software minimally works</a:t>
            </a:r>
          </a:p>
          <a:p>
            <a:pPr>
              <a:buFontTx/>
              <a:buNone/>
            </a:pPr>
            <a:r>
              <a:rPr lang="en-US" sz="2400" smtClean="0"/>
              <a:t>	- don’t push it to the limit</a:t>
            </a:r>
          </a:p>
          <a:p>
            <a:pPr>
              <a:buFontTx/>
              <a:buNone/>
            </a:pPr>
            <a:r>
              <a:rPr lang="en-US" sz="2400" smtClean="0"/>
              <a:t>	- apply simplest and/or straightforward cases</a:t>
            </a:r>
          </a:p>
          <a:p>
            <a:pPr>
              <a:buFontTx/>
              <a:buNone/>
            </a:pPr>
            <a:r>
              <a:rPr lang="en-US" sz="2400" smtClean="0"/>
              <a:t>	- not to find bugs, initially</a:t>
            </a:r>
          </a:p>
          <a:p>
            <a:pPr>
              <a:buFontTx/>
              <a:buNone/>
            </a:pPr>
            <a:r>
              <a:rPr lang="en-US" sz="2400" smtClean="0"/>
              <a:t>	- do this test FIRST</a:t>
            </a:r>
          </a:p>
          <a:p>
            <a:endParaRPr lang="en-US" sz="24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Purpose of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Times New Roman" pitchFamily="18" charset="0"/>
              </a:rPr>
              <a:t>Test-to-fail</a:t>
            </a:r>
          </a:p>
          <a:p>
            <a:pPr>
              <a:buFontTx/>
              <a:buNone/>
            </a:pPr>
            <a:r>
              <a:rPr lang="en-US" sz="2400" smtClean="0"/>
              <a:t>	- after test-to-pass</a:t>
            </a:r>
          </a:p>
          <a:p>
            <a:pPr>
              <a:buFontTx/>
              <a:buNone/>
            </a:pPr>
            <a:r>
              <a:rPr lang="en-US" sz="2400" smtClean="0"/>
              <a:t>	- design and run test cases with the purpose </a:t>
            </a:r>
          </a:p>
          <a:p>
            <a:pPr>
              <a:buFontTx/>
              <a:buNone/>
            </a:pPr>
            <a:r>
              <a:rPr lang="en-US" sz="2400" smtClean="0"/>
              <a:t>	   to break the software</a:t>
            </a:r>
          </a:p>
          <a:p>
            <a:pPr>
              <a:buFontTx/>
              <a:buNone/>
            </a:pPr>
            <a:r>
              <a:rPr lang="en-US" sz="2400" smtClean="0"/>
              <a:t>	- probe the known and unknown weaknesses</a:t>
            </a:r>
          </a:p>
          <a:p>
            <a:pPr>
              <a:buFontTx/>
              <a:buNone/>
            </a:pPr>
            <a:r>
              <a:rPr lang="en-US" sz="2400" smtClean="0"/>
              <a:t>	- errors forcing</a:t>
            </a: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Purpose of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z="2800" smtClean="0"/>
              <a:t>Functional (Black Box) Testing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Knowing the specified function (requirements), design test cases to ensure that those requirements are met.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Example : </a:t>
            </a:r>
            <a:r>
              <a:rPr lang="en-US" sz="1600" smtClean="0">
                <a:latin typeface="Courier New" pitchFamily="49" charset="0"/>
              </a:rPr>
              <a:t>Sort (list);</a:t>
            </a:r>
            <a:endParaRPr lang="en-US" sz="1800" smtClean="0"/>
          </a:p>
          <a:p>
            <a:pPr lvl="2">
              <a:lnSpc>
                <a:spcPct val="90000"/>
              </a:lnSpc>
            </a:pPr>
            <a:r>
              <a:rPr lang="en-US" sz="1600" smtClean="0"/>
              <a:t>Structural Testing - How well is the code exercised?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Functional Testing - How well does Sort perform its intended function?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 general, complete functional testing is not feasible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Attempting to test every possible input to the function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 randomly selected set of test cases is statistically insignificant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“Not all test cases are created equally”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Test case selection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Based on characteristics of input and output sets relative to specified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Functional Testing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Types of errors looked for during functional testing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Incorrect function or missing function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Interface errors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External database errors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Performance errors (including stress testing)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Initialization/termination errors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Tests are designed to answer the following questions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How is functional validity tested?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What classes of input will make good test cases?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Is the system particularly sensitive to certain input values?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How are the boundaries of a data class isolated?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What data rates and data volume can the system tolerate?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What effect will specific combinations of data have on system operations?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257800" y="6248400"/>
            <a:ext cx="37623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800" i="1">
                <a:solidFill>
                  <a:srgbClr val="000066"/>
                </a:solidFill>
                <a:latin typeface="Arial" charset="0"/>
              </a:rPr>
              <a:t>Software Engineering  4th Ed</a:t>
            </a:r>
            <a:r>
              <a:rPr lang="en-US" sz="800">
                <a:solidFill>
                  <a:srgbClr val="000066"/>
                </a:solidFill>
                <a:latin typeface="Arial" charset="0"/>
              </a:rPr>
              <a:t>, by Pressman, McGraw-Hill, 1997]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z="2800" smtClean="0"/>
              <a:t>Goals and Methods of </a:t>
            </a:r>
            <a:br>
              <a:rPr lang="en-US" sz="2800" smtClean="0"/>
            </a:br>
            <a:r>
              <a:rPr lang="en-US" sz="2800" smtClean="0"/>
              <a:t>Functional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Produce test cases that reduce the overall number of test cases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Generate test cases that will tell us something about the presence or absence of errors for an entire class of input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Methods/Approaches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Equivalence partitioning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Boundary value analysis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Matrix of functional possibilities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Decision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Equivalence Partitioning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36725"/>
            <a:ext cx="7772400" cy="4589463"/>
          </a:xfrm>
          <a:noFill/>
        </p:spPr>
        <p:txBody>
          <a:bodyPr lIns="92075" tIns="46038" rIns="92075" bIns="46038"/>
          <a:lstStyle/>
          <a:p>
            <a:r>
              <a:rPr lang="en-US" sz="2000" smtClean="0"/>
              <a:t>It is impossible to test all cases</a:t>
            </a:r>
          </a:p>
          <a:p>
            <a:r>
              <a:rPr lang="en-US" sz="2000" smtClean="0"/>
              <a:t>Equivalence partitioning provides a systematic means for selecting cases that matter and ignoring those that don’t</a:t>
            </a:r>
          </a:p>
          <a:p>
            <a:r>
              <a:rPr lang="en-US" sz="2000" smtClean="0"/>
              <a:t>An equivalence class or equivalence partition is a set of test cases that tests the same aspect or reveals the same bugs</a:t>
            </a:r>
          </a:p>
          <a:p>
            <a:pPr>
              <a:buFontTx/>
              <a:buNone/>
            </a:pPr>
            <a:r>
              <a:rPr lang="en-US" sz="2000" smtClean="0"/>
              <a:t>	For example, suppose the specification of a program indicated that it was supposed to do-this or do-that based on the input value of X: </a:t>
            </a:r>
            <a:br>
              <a:rPr lang="en-US" sz="2000" smtClean="0"/>
            </a:br>
            <a:r>
              <a:rPr lang="en-US" sz="2000" smtClean="0"/>
              <a:t>     “</a:t>
            </a:r>
            <a:r>
              <a:rPr lang="en-US" sz="2000" b="1" smtClean="0"/>
              <a:t>if</a:t>
            </a:r>
            <a:r>
              <a:rPr lang="en-US" sz="2000" smtClean="0"/>
              <a:t> X &gt;= 15 </a:t>
            </a:r>
            <a:r>
              <a:rPr lang="en-US" sz="2000" b="1" smtClean="0"/>
              <a:t>then</a:t>
            </a:r>
            <a:r>
              <a:rPr lang="en-US" sz="2000" smtClean="0"/>
              <a:t>  do-this  </a:t>
            </a:r>
            <a:r>
              <a:rPr lang="en-US" sz="2000" b="1" smtClean="0"/>
              <a:t>else</a:t>
            </a:r>
            <a:r>
              <a:rPr lang="en-US" sz="2000" smtClean="0"/>
              <a:t> do-that”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A useful equivalence partition would be:</a:t>
            </a:r>
          </a:p>
          <a:p>
            <a:pPr>
              <a:buFontTx/>
              <a:buNone/>
            </a:pPr>
            <a:r>
              <a:rPr lang="en-US" sz="2000" smtClean="0"/>
              <a:t>		                 (-</a:t>
            </a:r>
            <a:r>
              <a:rPr lang="en-US" sz="2000" smtClean="0">
                <a:sym typeface="Symbol" pitchFamily="18" charset="2"/>
              </a:rPr>
              <a:t>  15)   15   (15 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83513" cy="855663"/>
          </a:xfrm>
          <a:noFill/>
        </p:spPr>
        <p:txBody>
          <a:bodyPr lIns="92075" tIns="46038" rIns="92075" bIns="46038"/>
          <a:lstStyle/>
          <a:p>
            <a:r>
              <a:rPr lang="en-US" sz="2800" smtClean="0"/>
              <a:t>Equivalence Partitioning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Equivalence partitions – groups for similar inputs, outputs, and/or operation of the software</a:t>
            </a:r>
          </a:p>
          <a:p>
            <a:pPr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e.g., file-name, 1 .. 255 characters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valid characters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invalid characters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valid length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invalid length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2602</TotalTime>
  <Words>1851</Words>
  <Application>Microsoft Office PowerPoint</Application>
  <PresentationFormat>On-screen Show (4:3)</PresentationFormat>
  <Paragraphs>342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Verdana</vt:lpstr>
      <vt:lpstr>Times New Roman</vt:lpstr>
      <vt:lpstr>Courier New</vt:lpstr>
      <vt:lpstr>Symbol</vt:lpstr>
      <vt:lpstr>CSD1222</vt:lpstr>
      <vt:lpstr>Wingdings</vt:lpstr>
      <vt:lpstr>01_Introduction_To_Software_Engineering</vt:lpstr>
      <vt:lpstr>Document</vt:lpstr>
      <vt:lpstr>Course Notes Set 12: Functional Testing</vt:lpstr>
      <vt:lpstr>Functional Testing</vt:lpstr>
      <vt:lpstr>Purpose of Testing</vt:lpstr>
      <vt:lpstr>Purpose of Testing</vt:lpstr>
      <vt:lpstr>Functional (Black Box) Testing</vt:lpstr>
      <vt:lpstr>Functional Testing</vt:lpstr>
      <vt:lpstr>Goals and Methods of  Functional Testing</vt:lpstr>
      <vt:lpstr>Equivalence Partitioning</vt:lpstr>
      <vt:lpstr>Equivalence Partitioning</vt:lpstr>
      <vt:lpstr>Equivalence Partitioning</vt:lpstr>
      <vt:lpstr>Equivalence Partitioning</vt:lpstr>
      <vt:lpstr>Example</vt:lpstr>
      <vt:lpstr>Boundary Value Analysis</vt:lpstr>
      <vt:lpstr>Boundary Condition Test Cases</vt:lpstr>
      <vt:lpstr>Boundary Condition Test Cases</vt:lpstr>
      <vt:lpstr>Boundary Condition Test Cases</vt:lpstr>
      <vt:lpstr>Sub-boundary Conditions</vt:lpstr>
      <vt:lpstr>Sub-boundary Conditions</vt:lpstr>
      <vt:lpstr>Slide 18</vt:lpstr>
      <vt:lpstr>Slide 19</vt:lpstr>
      <vt:lpstr>Slide 20</vt:lpstr>
      <vt:lpstr>Boundary Condition Test Cases (revisited)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CHANGKA</cp:lastModifiedBy>
  <cp:revision>199</cp:revision>
  <cp:lastPrinted>2000-02-09T16:50:53Z</cp:lastPrinted>
  <dcterms:created xsi:type="dcterms:W3CDTF">1995-06-17T23:31:02Z</dcterms:created>
  <dcterms:modified xsi:type="dcterms:W3CDTF">2010-07-22T20:34:47Z</dcterms:modified>
</cp:coreProperties>
</file>