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91" r:id="rId4"/>
    <p:sldId id="258" r:id="rId5"/>
    <p:sldId id="259" r:id="rId6"/>
    <p:sldId id="292" r:id="rId7"/>
    <p:sldId id="295" r:id="rId8"/>
    <p:sldId id="293" r:id="rId9"/>
    <p:sldId id="305" r:id="rId10"/>
    <p:sldId id="306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9144000" cy="6858000" type="screen4x3"/>
  <p:notesSz cx="6980238" cy="9266238"/>
  <p:embeddedFontLst>
    <p:embeddedFont>
      <p:font typeface="Verdana" pitchFamily="34" charset="0"/>
      <p:regular r:id="rId55"/>
      <p:bold r:id="rId56"/>
      <p:italic r:id="rId57"/>
      <p:boldItalic r:id="rId58"/>
    </p:embeddedFont>
    <p:embeddedFont>
      <p:font typeface="Arial Black" pitchFamily="34" charset="0"/>
      <p:bold r:id="rId5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2" autoAdjust="0"/>
    <p:restoredTop sz="80265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>
        <p:scale>
          <a:sx n="100" d="100"/>
          <a:sy n="100" d="100"/>
        </p:scale>
        <p:origin x="-726" y="1489"/>
      </p:cViewPr>
      <p:guideLst>
        <p:guide orient="horz" pos="2120"/>
        <p:guide pos="289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4463" y="-1588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1675"/>
            <a:ext cx="4618038" cy="3462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0550"/>
            <a:ext cx="5119688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6" tIns="46010" rIns="93606" bIns="46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4463" y="880110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fld id="{8C1411DC-DE47-45BA-B2AF-7097205BDA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Shows us the hierarchy, but not the execution sequence.  Maybe not all are “used” on a particular execution sequence (path).</a:t>
            </a:r>
          </a:p>
          <a:p>
            <a:endParaRPr lang="en-US" smtClean="0"/>
          </a:p>
          <a:p>
            <a:r>
              <a:rPr lang="en-US" smtClean="0"/>
              <a:t>- Not concerned with inside of individual module, only with how they connect / interact.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E329C-E675-4E0F-9B83-25B216D5738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 that black dots represent modules not conditions. 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5DAD3-DCC9-4A30-9462-43905B16A3F1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Do not confuse the integration of the modules with the testing of the integration (i.e., integration testing)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DEC1C-8BE3-487A-9396-7E1E471622F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In order to test Module E, we need a driver. See hand-written notes for more details.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DBE81-C5A8-4E63-BB33-0B25DF73E77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Kai:  ATM is example of top-down design.</a:t>
            </a:r>
          </a:p>
          <a:p>
            <a:r>
              <a:rPr lang="en-US" smtClean="0"/>
              <a:t>Jc: must differentiate between top-down design and top-down implementation.</a:t>
            </a:r>
          </a:p>
          <a:p>
            <a:r>
              <a:rPr lang="en-US" smtClean="0"/>
              <a:t>Kai:  OOD are usually bottom-up.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BD4A7-AF43-4774-9211-DA19BEA0F69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Star “driver” and star “stub”.  Must know the difference.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C8A33-C093-425D-9145-866F9F4E345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15B6E-827D-44FC-BD3F-A7BCAD716056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701675"/>
            <a:ext cx="4616450" cy="3462338"/>
          </a:xfrm>
          <a:ln cap="flat"/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E0E24-4342-407B-9806-454EFA0D105B}" type="slidenum">
              <a:rPr lang="en-US"/>
              <a:pPr/>
              <a:t>28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701675"/>
            <a:ext cx="4616450" cy="3462338"/>
          </a:xfrm>
          <a:ln cap="flat"/>
        </p:spPr>
      </p:sp>
      <p:sp>
        <p:nvSpPr>
          <p:cNvPr id="61444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From 1 to 2:</a:t>
            </a:r>
          </a:p>
          <a:p>
            <a:r>
              <a:rPr lang="en-US" smtClean="0"/>
              <a:t>   Nodes 5 and 7 are eliminated using Rule 2</a:t>
            </a:r>
          </a:p>
          <a:p>
            <a:r>
              <a:rPr lang="en-US" smtClean="0"/>
              <a:t>From 2 to 3</a:t>
            </a:r>
          </a:p>
          <a:p>
            <a:r>
              <a:rPr lang="en-US" smtClean="0"/>
              <a:t>   An edge from node2 to node 6 removed using rule 4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D1C0F-8239-44FF-990C-9A0F27D31C12}" type="slidenum">
              <a:rPr lang="en-US"/>
              <a:pPr/>
              <a:t>29</a:t>
            </a:fld>
            <a:endParaRPr 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701675"/>
            <a:ext cx="4616450" cy="3462338"/>
          </a:xfrm>
          <a:ln cap="flat"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From 3 to 4</a:t>
            </a:r>
          </a:p>
          <a:p>
            <a:r>
              <a:rPr lang="en-US" smtClean="0"/>
              <a:t>   Node 2 is eliminated using rule 2</a:t>
            </a:r>
          </a:p>
          <a:p>
            <a:r>
              <a:rPr lang="en-US" smtClean="0"/>
              <a:t>From 4 to 5</a:t>
            </a:r>
          </a:p>
          <a:p>
            <a:r>
              <a:rPr lang="en-US" smtClean="0"/>
              <a:t>   Node 6 is eliminated using rule 2</a:t>
            </a:r>
          </a:p>
          <a:p>
            <a:r>
              <a:rPr lang="en-US" smtClean="0"/>
              <a:t>From 5 to 6</a:t>
            </a:r>
          </a:p>
          <a:p>
            <a:r>
              <a:rPr lang="en-US" smtClean="0"/>
              <a:t>   The edge from node 1 to node 8 is removed using rule 4</a:t>
            </a:r>
          </a:p>
          <a:p>
            <a:r>
              <a:rPr lang="en-US" smtClean="0"/>
              <a:t>From 6 to 7</a:t>
            </a:r>
          </a:p>
          <a:p>
            <a:r>
              <a:rPr lang="en-US" smtClean="0"/>
              <a:t>   Node 8 is eliminated using rule 2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Diagram has five levels.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03CAD-3EE3-4200-9102-F57ADB4950CE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4F5BD-3C5C-47DF-A75A-58291E2886EC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DAAE5-240A-4111-A7AB-E48F7A348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61F3B-8A06-4903-B93E-2A679A94CEE9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5EDB1-F6EB-4371-B0EE-1E511F4B6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939F7-CE48-4629-8272-CADFB241E160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1A4E3-555A-4882-B68F-F35DB52DC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A6EE6-9696-49C6-ABEC-80DF666DA3C7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1AF96-09FC-4AD5-BB0A-A1A5B6D46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AFA85-38A1-41A3-AFB1-0F5EDA398728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7769C-1A15-495A-A90A-2425280F7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CED3E-98E9-472B-8959-DBD669FC2CB9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6E6DE-CB45-4B78-86D8-DDCFFF3782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E6F48-751B-42AB-9B15-81481795A736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609E2-C9BA-43A5-AA65-D6E28D199D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8F274-0246-44B7-837F-EEF8AB2000FF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3497B-A8D1-4407-962E-84CF31946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8CAD6-AD6E-4595-A9A3-8B9059B4D0CE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D0F17-FEC7-4F53-86C2-46C9BF5B0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8CBCE-F254-4F84-9D3A-5E334070AEF1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18C43-6E2F-4E0E-8CAE-0669EF3D0E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0F5BB-F9AE-48DC-B554-A38980140C3D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20B96-10B3-4CFA-B9CE-B62D2F7FB2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83A4304-2292-406A-994D-DD77FC9CF8CC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F453FD-AFBE-4967-8746-6906DA5137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12-</a:t>
            </a:r>
            <a:fld id="{57AE9C7B-5255-41D9-8C92-B452ADC2DE05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080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</a:t>
            </a:r>
            <a:r>
              <a:rPr lang="en-US" sz="2400" b="0" smtClean="0">
                <a:latin typeface="Arial Black" pitchFamily="34" charset="0"/>
              </a:rPr>
              <a:t>Set </a:t>
            </a:r>
            <a:r>
              <a:rPr lang="en-US" sz="2400" b="0" smtClean="0">
                <a:latin typeface="Arial Black" pitchFamily="34" charset="0"/>
              </a:rPr>
              <a:t>13: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Testing Strategies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Big-bang Integration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2743200" y="1447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13331" name="Rectangle 7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13332" name="Rectangle 8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13334" name="Rectangle 10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13335" name="Rectangle 11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13337" name="AutoShape 13"/>
            <p:cNvCxnSpPr>
              <a:cxnSpLocks noChangeShapeType="1"/>
              <a:stCxn id="13330" idx="2"/>
              <a:endCxn id="13331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38" name="AutoShape 14"/>
            <p:cNvCxnSpPr>
              <a:cxnSpLocks noChangeShapeType="1"/>
              <a:stCxn id="13330" idx="2"/>
              <a:endCxn id="13332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39" name="AutoShape 15"/>
            <p:cNvCxnSpPr>
              <a:cxnSpLocks noChangeShapeType="1"/>
              <a:stCxn id="13330" idx="2"/>
              <a:endCxn id="13333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40" name="AutoShape 16"/>
            <p:cNvCxnSpPr>
              <a:cxnSpLocks noChangeShapeType="1"/>
              <a:stCxn id="13331" idx="2"/>
              <a:endCxn id="13334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41" name="AutoShape 17"/>
            <p:cNvCxnSpPr>
              <a:cxnSpLocks noChangeShapeType="1"/>
              <a:stCxn id="13331" idx="2"/>
              <a:endCxn id="13335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342" name="AutoShape 18"/>
            <p:cNvCxnSpPr>
              <a:cxnSpLocks noChangeShapeType="1"/>
              <a:stCxn id="13333" idx="2"/>
              <a:endCxn id="13336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13318" name="Oval 34"/>
          <p:cNvSpPr>
            <a:spLocks noChangeArrowheads="1"/>
          </p:cNvSpPr>
          <p:nvPr/>
        </p:nvSpPr>
        <p:spPr bwMode="auto">
          <a:xfrm>
            <a:off x="1676400" y="1981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</a:t>
            </a:r>
          </a:p>
        </p:txBody>
      </p:sp>
      <p:sp>
        <p:nvSpPr>
          <p:cNvPr id="13319" name="Oval 35"/>
          <p:cNvSpPr>
            <a:spLocks noChangeArrowheads="1"/>
          </p:cNvSpPr>
          <p:nvPr/>
        </p:nvSpPr>
        <p:spPr bwMode="auto">
          <a:xfrm>
            <a:off x="990600" y="3124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C</a:t>
            </a:r>
          </a:p>
        </p:txBody>
      </p:sp>
      <p:sp>
        <p:nvSpPr>
          <p:cNvPr id="13320" name="Oval 36"/>
          <p:cNvSpPr>
            <a:spLocks noChangeArrowheads="1"/>
          </p:cNvSpPr>
          <p:nvPr/>
        </p:nvSpPr>
        <p:spPr bwMode="auto">
          <a:xfrm>
            <a:off x="1219200" y="4419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</a:t>
            </a:r>
          </a:p>
        </p:txBody>
      </p:sp>
      <p:sp>
        <p:nvSpPr>
          <p:cNvPr id="13321" name="Oval 37"/>
          <p:cNvSpPr>
            <a:spLocks noChangeArrowheads="1"/>
          </p:cNvSpPr>
          <p:nvPr/>
        </p:nvSpPr>
        <p:spPr bwMode="auto">
          <a:xfrm>
            <a:off x="2362200" y="5257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13322" name="Oval 38"/>
          <p:cNvSpPr>
            <a:spLocks noChangeArrowheads="1"/>
          </p:cNvSpPr>
          <p:nvPr/>
        </p:nvSpPr>
        <p:spPr bwMode="auto">
          <a:xfrm>
            <a:off x="3962400" y="5257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13323" name="Oval 39"/>
          <p:cNvSpPr>
            <a:spLocks noChangeArrowheads="1"/>
          </p:cNvSpPr>
          <p:nvPr/>
        </p:nvSpPr>
        <p:spPr bwMode="auto">
          <a:xfrm>
            <a:off x="3657600" y="3276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13324" name="AutoShape 40"/>
          <p:cNvCxnSpPr>
            <a:cxnSpLocks noChangeShapeType="1"/>
            <a:stCxn id="13315" idx="5"/>
            <a:endCxn id="13323" idx="0"/>
          </p:cNvCxnSpPr>
          <p:nvPr/>
        </p:nvCxnSpPr>
        <p:spPr bwMode="auto">
          <a:xfrm>
            <a:off x="3459163" y="2098675"/>
            <a:ext cx="617537" cy="1177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25" name="AutoShape 41"/>
          <p:cNvCxnSpPr>
            <a:cxnSpLocks noChangeShapeType="1"/>
            <a:stCxn id="13318" idx="5"/>
            <a:endCxn id="13323" idx="1"/>
          </p:cNvCxnSpPr>
          <p:nvPr/>
        </p:nvCxnSpPr>
        <p:spPr bwMode="auto">
          <a:xfrm>
            <a:off x="2392363" y="2632075"/>
            <a:ext cx="1387475" cy="755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26" name="AutoShape 42"/>
          <p:cNvCxnSpPr>
            <a:cxnSpLocks noChangeShapeType="1"/>
            <a:stCxn id="13319" idx="6"/>
            <a:endCxn id="13323" idx="2"/>
          </p:cNvCxnSpPr>
          <p:nvPr/>
        </p:nvCxnSpPr>
        <p:spPr bwMode="auto">
          <a:xfrm>
            <a:off x="1828800" y="3505200"/>
            <a:ext cx="1828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27" name="AutoShape 44"/>
          <p:cNvCxnSpPr>
            <a:cxnSpLocks noChangeShapeType="1"/>
            <a:stCxn id="13320" idx="6"/>
            <a:endCxn id="13323" idx="3"/>
          </p:cNvCxnSpPr>
          <p:nvPr/>
        </p:nvCxnSpPr>
        <p:spPr bwMode="auto">
          <a:xfrm flipV="1">
            <a:off x="2057400" y="3927475"/>
            <a:ext cx="1722438" cy="873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28" name="AutoShape 45"/>
          <p:cNvCxnSpPr>
            <a:cxnSpLocks noChangeShapeType="1"/>
            <a:stCxn id="13321" idx="6"/>
            <a:endCxn id="13323" idx="4"/>
          </p:cNvCxnSpPr>
          <p:nvPr/>
        </p:nvCxnSpPr>
        <p:spPr bwMode="auto">
          <a:xfrm flipV="1">
            <a:off x="3200400" y="4038600"/>
            <a:ext cx="876300" cy="160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29" name="AutoShape 46"/>
          <p:cNvCxnSpPr>
            <a:cxnSpLocks noChangeShapeType="1"/>
            <a:stCxn id="13322" idx="7"/>
            <a:endCxn id="13323" idx="5"/>
          </p:cNvCxnSpPr>
          <p:nvPr/>
        </p:nvCxnSpPr>
        <p:spPr bwMode="auto">
          <a:xfrm flipH="1" flipV="1">
            <a:off x="4373563" y="3927475"/>
            <a:ext cx="304800" cy="1441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Bottom-up Integration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Test each unit at the bottom of the hierarchy first.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Then, test the components that call the previously tested ones (one layer up in the hierarchy).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Repeat until all components have been tested.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Component drivers are used to do the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Bottom-up Integration</a:t>
            </a:r>
          </a:p>
        </p:txBody>
      </p:sp>
      <p:grpSp>
        <p:nvGrpSpPr>
          <p:cNvPr id="15364" name="Group 17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15378" name="Rectangle 4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15380" name="Rectangle 6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1538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15382" name="Rectangle 8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15383" name="Rectangle 9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15384" name="Rectangle 10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15385" name="AutoShape 11"/>
            <p:cNvCxnSpPr>
              <a:cxnSpLocks noChangeShapeType="1"/>
              <a:stCxn id="15378" idx="2"/>
              <a:endCxn id="15379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386" name="AutoShape 12"/>
            <p:cNvCxnSpPr>
              <a:cxnSpLocks noChangeShapeType="1"/>
              <a:stCxn id="15378" idx="2"/>
              <a:endCxn id="15380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387" name="AutoShape 13"/>
            <p:cNvCxnSpPr>
              <a:cxnSpLocks noChangeShapeType="1"/>
              <a:stCxn id="15378" idx="2"/>
              <a:endCxn id="15381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388" name="AutoShape 14"/>
            <p:cNvCxnSpPr>
              <a:cxnSpLocks noChangeShapeType="1"/>
              <a:stCxn id="15379" idx="2"/>
              <a:endCxn id="15382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389" name="AutoShape 15"/>
            <p:cNvCxnSpPr>
              <a:cxnSpLocks noChangeShapeType="1"/>
              <a:stCxn id="15379" idx="2"/>
              <a:endCxn id="15383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390" name="AutoShape 16"/>
            <p:cNvCxnSpPr>
              <a:cxnSpLocks noChangeShapeType="1"/>
              <a:stCxn id="15381" idx="2"/>
              <a:endCxn id="15384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15365" name="Oval 18"/>
          <p:cNvSpPr>
            <a:spLocks noChangeArrowheads="1"/>
          </p:cNvSpPr>
          <p:nvPr/>
        </p:nvSpPr>
        <p:spPr bwMode="auto">
          <a:xfrm>
            <a:off x="914400" y="1981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15366" name="Oval 20"/>
          <p:cNvSpPr>
            <a:spLocks noChangeArrowheads="1"/>
          </p:cNvSpPr>
          <p:nvPr/>
        </p:nvSpPr>
        <p:spPr bwMode="auto">
          <a:xfrm>
            <a:off x="914400" y="30480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15367" name="Oval 21"/>
          <p:cNvSpPr>
            <a:spLocks noChangeArrowheads="1"/>
          </p:cNvSpPr>
          <p:nvPr/>
        </p:nvSpPr>
        <p:spPr bwMode="auto">
          <a:xfrm>
            <a:off x="914400" y="4267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sp>
        <p:nvSpPr>
          <p:cNvPr id="15368" name="Oval 22"/>
          <p:cNvSpPr>
            <a:spLocks noChangeArrowheads="1"/>
          </p:cNvSpPr>
          <p:nvPr/>
        </p:nvSpPr>
        <p:spPr bwMode="auto">
          <a:xfrm>
            <a:off x="2362200" y="2438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B,E,F</a:t>
            </a:r>
          </a:p>
        </p:txBody>
      </p:sp>
      <p:sp>
        <p:nvSpPr>
          <p:cNvPr id="15369" name="Oval 23"/>
          <p:cNvSpPr>
            <a:spLocks noChangeArrowheads="1"/>
          </p:cNvSpPr>
          <p:nvPr/>
        </p:nvSpPr>
        <p:spPr bwMode="auto">
          <a:xfrm>
            <a:off x="2362200" y="3352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C</a:t>
            </a:r>
          </a:p>
        </p:txBody>
      </p:sp>
      <p:sp>
        <p:nvSpPr>
          <p:cNvPr id="15370" name="Oval 24"/>
          <p:cNvSpPr>
            <a:spLocks noChangeArrowheads="1"/>
          </p:cNvSpPr>
          <p:nvPr/>
        </p:nvSpPr>
        <p:spPr bwMode="auto">
          <a:xfrm>
            <a:off x="2438400" y="4267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D,G</a:t>
            </a:r>
          </a:p>
        </p:txBody>
      </p:sp>
      <p:sp>
        <p:nvSpPr>
          <p:cNvPr id="15371" name="Oval 25"/>
          <p:cNvSpPr>
            <a:spLocks noChangeArrowheads="1"/>
          </p:cNvSpPr>
          <p:nvPr/>
        </p:nvSpPr>
        <p:spPr bwMode="auto">
          <a:xfrm>
            <a:off x="3962400" y="3200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15372" name="AutoShape 26"/>
          <p:cNvCxnSpPr>
            <a:cxnSpLocks noChangeShapeType="1"/>
            <a:stCxn id="15365" idx="6"/>
            <a:endCxn id="15368" idx="1"/>
          </p:cNvCxnSpPr>
          <p:nvPr/>
        </p:nvCxnSpPr>
        <p:spPr bwMode="auto">
          <a:xfrm>
            <a:off x="1752600" y="2362200"/>
            <a:ext cx="731838" cy="187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373" name="AutoShape 27"/>
          <p:cNvCxnSpPr>
            <a:cxnSpLocks noChangeShapeType="1"/>
            <a:stCxn id="15366" idx="6"/>
            <a:endCxn id="15368" idx="3"/>
          </p:cNvCxnSpPr>
          <p:nvPr/>
        </p:nvCxnSpPr>
        <p:spPr bwMode="auto">
          <a:xfrm flipV="1">
            <a:off x="1752600" y="3089275"/>
            <a:ext cx="731838" cy="339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374" name="AutoShape 28"/>
          <p:cNvCxnSpPr>
            <a:cxnSpLocks noChangeShapeType="1"/>
            <a:stCxn id="15367" idx="6"/>
            <a:endCxn id="15370" idx="2"/>
          </p:cNvCxnSpPr>
          <p:nvPr/>
        </p:nvCxnSpPr>
        <p:spPr bwMode="auto">
          <a:xfrm>
            <a:off x="1752600" y="46482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375" name="AutoShape 29"/>
          <p:cNvCxnSpPr>
            <a:cxnSpLocks noChangeShapeType="1"/>
            <a:stCxn id="15368" idx="6"/>
            <a:endCxn id="15371" idx="1"/>
          </p:cNvCxnSpPr>
          <p:nvPr/>
        </p:nvCxnSpPr>
        <p:spPr bwMode="auto">
          <a:xfrm>
            <a:off x="3200400" y="2819400"/>
            <a:ext cx="884238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376" name="AutoShape 30"/>
          <p:cNvCxnSpPr>
            <a:cxnSpLocks noChangeShapeType="1"/>
            <a:stCxn id="15369" idx="6"/>
          </p:cNvCxnSpPr>
          <p:nvPr/>
        </p:nvCxnSpPr>
        <p:spPr bwMode="auto">
          <a:xfrm flipV="1">
            <a:off x="3200400" y="35814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377" name="AutoShape 31"/>
          <p:cNvCxnSpPr>
            <a:cxnSpLocks noChangeShapeType="1"/>
            <a:stCxn id="15370" idx="6"/>
            <a:endCxn id="15371" idx="3"/>
          </p:cNvCxnSpPr>
          <p:nvPr/>
        </p:nvCxnSpPr>
        <p:spPr bwMode="auto">
          <a:xfrm flipV="1">
            <a:off x="3276600" y="3851275"/>
            <a:ext cx="808038" cy="796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Bottom-up Integration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The manner in which the software was designed will influence the appropriateness of bottom-up integration.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While it is normally appropriate for object-oriented systems, bottom-up integration has disadvantages for functionally-decomposed systems: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Top-level components are usually the most important, but the last to be tested.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upper levels are more general while the lower levels are more specific. Thus, by testing from the bottom up the discovery of major faults can be delayed.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Top-level faults are more likely to reflect design errors, which should obviously be discovered as soon as possible and are likely to have wide-ranging consequences.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 timing-based systems, the timing control is usually in the top-level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top-level component is tested in isolation.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Then, all the components called by the one just tested are combined and tested as a subsytem.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This is repeated until all components have been integrated and tested.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Stubs are used to fill in for components that are called but are not yet included in the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18444" name="Rectangle 7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18445" name="Rectangle 8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18446" name="Rectangle 9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18447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18449" name="AutoShape 12"/>
            <p:cNvCxnSpPr>
              <a:cxnSpLocks noChangeShapeType="1"/>
              <a:stCxn id="18442" idx="2"/>
              <a:endCxn id="18443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0" name="AutoShape 13"/>
            <p:cNvCxnSpPr>
              <a:cxnSpLocks noChangeShapeType="1"/>
              <a:stCxn id="18442" idx="2"/>
              <a:endCxn id="18444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1" name="AutoShape 14"/>
            <p:cNvCxnSpPr>
              <a:cxnSpLocks noChangeShapeType="1"/>
              <a:stCxn id="18442" idx="2"/>
              <a:endCxn id="18445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2" name="AutoShape 15"/>
            <p:cNvCxnSpPr>
              <a:cxnSpLocks noChangeShapeType="1"/>
              <a:stCxn id="18443" idx="2"/>
              <a:endCxn id="18446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3" name="AutoShape 16"/>
            <p:cNvCxnSpPr>
              <a:cxnSpLocks noChangeShapeType="1"/>
              <a:stCxn id="18443" idx="2"/>
              <a:endCxn id="18447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4" name="AutoShape 17"/>
            <p:cNvCxnSpPr>
              <a:cxnSpLocks noChangeShapeType="1"/>
              <a:stCxn id="18445" idx="2"/>
              <a:endCxn id="18448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18437" name="Oval 18"/>
          <p:cNvSpPr>
            <a:spLocks noChangeArrowheads="1"/>
          </p:cNvSpPr>
          <p:nvPr/>
        </p:nvSpPr>
        <p:spPr bwMode="auto">
          <a:xfrm>
            <a:off x="1219200" y="2514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18438" name="Oval 19"/>
          <p:cNvSpPr>
            <a:spLocks noChangeArrowheads="1"/>
          </p:cNvSpPr>
          <p:nvPr/>
        </p:nvSpPr>
        <p:spPr bwMode="auto">
          <a:xfrm>
            <a:off x="2667000" y="2514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</a:t>
            </a:r>
          </a:p>
          <a:p>
            <a:pPr algn="ctr"/>
            <a:r>
              <a:rPr lang="en-US" sz="1200" b="1">
                <a:latin typeface="Verdana" pitchFamily="34" charset="0"/>
              </a:rPr>
              <a:t>C,D</a:t>
            </a:r>
          </a:p>
        </p:txBody>
      </p:sp>
      <p:sp>
        <p:nvSpPr>
          <p:cNvPr id="18439" name="Oval 20"/>
          <p:cNvSpPr>
            <a:spLocks noChangeArrowheads="1"/>
          </p:cNvSpPr>
          <p:nvPr/>
        </p:nvSpPr>
        <p:spPr bwMode="auto">
          <a:xfrm>
            <a:off x="4191000" y="2514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  <a:br>
              <a:rPr lang="en-US" sz="1200" b="1">
                <a:latin typeface="Verdana" pitchFamily="34" charset="0"/>
              </a:rPr>
            </a:br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18440" name="AutoShape 21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>
            <a:off x="2057400" y="28956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8441" name="AutoShape 22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3505200" y="28956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Again, the design of the system influences the appropriateness of the integration strategy.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Top-down integration is obviously well-suited to systems that have been created through top-down design.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When major system functions are localized to components, top-down integration allows the testing to isolate one function at a time and follow its control flow from the highest levels of abstraction to the lowest levels.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Also, design problems show up earlier rather than later.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 major disadvantage is the need of stubs.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Writing stubs can be complex since they must function under the same conditions as their real counterpart.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correctness of the stub will influence the validity of the test.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large number of stubs could be required, particularly when there are a large number of general-purpose components in the lowest layer.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Another criticism is the lack of individual testing on interior components.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 address this concern, a modified top-down integration strategy can be used. Instead of incorporating an entire layer at once, each component in a given layer is tested individually before the integration of that layer occurs.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introduces another problem, however: Now both stubs and component drivers are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Modified Top-down Integration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21530" name="Rectangle 5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21531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21532" name="Rectangle 7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21533" name="Rectangle 8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21534" name="Rectangle 9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21535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21536" name="Rectangle 11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21537" name="AutoShape 12"/>
            <p:cNvCxnSpPr>
              <a:cxnSpLocks noChangeShapeType="1"/>
              <a:stCxn id="21530" idx="2"/>
              <a:endCxn id="21531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538" name="AutoShape 13"/>
            <p:cNvCxnSpPr>
              <a:cxnSpLocks noChangeShapeType="1"/>
              <a:stCxn id="21530" idx="2"/>
              <a:endCxn id="21532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539" name="AutoShape 14"/>
            <p:cNvCxnSpPr>
              <a:cxnSpLocks noChangeShapeType="1"/>
              <a:stCxn id="21530" idx="2"/>
              <a:endCxn id="21533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540" name="AutoShape 15"/>
            <p:cNvCxnSpPr>
              <a:cxnSpLocks noChangeShapeType="1"/>
              <a:stCxn id="21531" idx="2"/>
              <a:endCxn id="21534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541" name="AutoShape 16"/>
            <p:cNvCxnSpPr>
              <a:cxnSpLocks noChangeShapeType="1"/>
              <a:stCxn id="21531" idx="2"/>
              <a:endCxn id="21535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542" name="AutoShape 17"/>
            <p:cNvCxnSpPr>
              <a:cxnSpLocks noChangeShapeType="1"/>
              <a:stCxn id="21533" idx="2"/>
              <a:endCxn id="21536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21509" name="Oval 18"/>
          <p:cNvSpPr>
            <a:spLocks noChangeArrowheads="1"/>
          </p:cNvSpPr>
          <p:nvPr/>
        </p:nvSpPr>
        <p:spPr bwMode="auto">
          <a:xfrm>
            <a:off x="3810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21510" name="Oval 19"/>
          <p:cNvSpPr>
            <a:spLocks noChangeArrowheads="1"/>
          </p:cNvSpPr>
          <p:nvPr/>
        </p:nvSpPr>
        <p:spPr bwMode="auto">
          <a:xfrm>
            <a:off x="1600200" y="1752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</a:t>
            </a:r>
          </a:p>
        </p:txBody>
      </p:sp>
      <p:sp>
        <p:nvSpPr>
          <p:cNvPr id="21511" name="Oval 20"/>
          <p:cNvSpPr>
            <a:spLocks noChangeArrowheads="1"/>
          </p:cNvSpPr>
          <p:nvPr/>
        </p:nvSpPr>
        <p:spPr bwMode="auto">
          <a:xfrm>
            <a:off x="16002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C</a:t>
            </a:r>
          </a:p>
        </p:txBody>
      </p:sp>
      <p:sp>
        <p:nvSpPr>
          <p:cNvPr id="21512" name="Oval 21"/>
          <p:cNvSpPr>
            <a:spLocks noChangeArrowheads="1"/>
          </p:cNvSpPr>
          <p:nvPr/>
        </p:nvSpPr>
        <p:spPr bwMode="auto">
          <a:xfrm>
            <a:off x="1676400" y="4038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</a:t>
            </a:r>
          </a:p>
        </p:txBody>
      </p:sp>
      <p:sp>
        <p:nvSpPr>
          <p:cNvPr id="21513" name="Oval 22"/>
          <p:cNvSpPr>
            <a:spLocks noChangeArrowheads="1"/>
          </p:cNvSpPr>
          <p:nvPr/>
        </p:nvSpPr>
        <p:spPr bwMode="auto">
          <a:xfrm>
            <a:off x="28956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</a:t>
            </a:r>
          </a:p>
          <a:p>
            <a:pPr algn="ctr"/>
            <a:r>
              <a:rPr lang="en-US" sz="1200" b="1">
                <a:latin typeface="Verdana" pitchFamily="34" charset="0"/>
              </a:rPr>
              <a:t>C,D</a:t>
            </a:r>
          </a:p>
        </p:txBody>
      </p:sp>
      <p:sp>
        <p:nvSpPr>
          <p:cNvPr id="21514" name="Oval 23"/>
          <p:cNvSpPr>
            <a:spLocks noChangeArrowheads="1"/>
          </p:cNvSpPr>
          <p:nvPr/>
        </p:nvSpPr>
        <p:spPr bwMode="auto">
          <a:xfrm>
            <a:off x="4343400" y="1752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21515" name="Oval 24"/>
          <p:cNvSpPr>
            <a:spLocks noChangeArrowheads="1"/>
          </p:cNvSpPr>
          <p:nvPr/>
        </p:nvSpPr>
        <p:spPr bwMode="auto">
          <a:xfrm>
            <a:off x="43434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21516" name="Oval 25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sp>
        <p:nvSpPr>
          <p:cNvPr id="21517" name="Oval 26"/>
          <p:cNvSpPr>
            <a:spLocks noChangeArrowheads="1"/>
          </p:cNvSpPr>
          <p:nvPr/>
        </p:nvSpPr>
        <p:spPr bwMode="auto">
          <a:xfrm>
            <a:off x="57150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21518" name="AutoShape 27"/>
          <p:cNvCxnSpPr>
            <a:cxnSpLocks noChangeShapeType="1"/>
            <a:stCxn id="21509" idx="7"/>
            <a:endCxn id="21510" idx="3"/>
          </p:cNvCxnSpPr>
          <p:nvPr/>
        </p:nvCxnSpPr>
        <p:spPr bwMode="auto">
          <a:xfrm flipV="1">
            <a:off x="1096963" y="2403475"/>
            <a:ext cx="6254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19" name="AutoShape 28"/>
          <p:cNvCxnSpPr>
            <a:cxnSpLocks noChangeShapeType="1"/>
            <a:stCxn id="21509" idx="6"/>
            <a:endCxn id="21511" idx="2"/>
          </p:cNvCxnSpPr>
          <p:nvPr/>
        </p:nvCxnSpPr>
        <p:spPr bwMode="auto">
          <a:xfrm>
            <a:off x="1219200" y="3276600"/>
            <a:ext cx="381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0" name="AutoShape 29"/>
          <p:cNvCxnSpPr>
            <a:cxnSpLocks noChangeShapeType="1"/>
            <a:stCxn id="21509" idx="5"/>
            <a:endCxn id="21512" idx="1"/>
          </p:cNvCxnSpPr>
          <p:nvPr/>
        </p:nvCxnSpPr>
        <p:spPr bwMode="auto">
          <a:xfrm>
            <a:off x="1096963" y="3546475"/>
            <a:ext cx="7016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1" name="AutoShape 30"/>
          <p:cNvCxnSpPr>
            <a:cxnSpLocks noChangeShapeType="1"/>
            <a:stCxn id="21511" idx="6"/>
            <a:endCxn id="21513" idx="2"/>
          </p:cNvCxnSpPr>
          <p:nvPr/>
        </p:nvCxnSpPr>
        <p:spPr bwMode="auto">
          <a:xfrm>
            <a:off x="24384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2" name="AutoShape 31"/>
          <p:cNvCxnSpPr>
            <a:cxnSpLocks noChangeShapeType="1"/>
            <a:stCxn id="21510" idx="5"/>
            <a:endCxn id="21513" idx="1"/>
          </p:cNvCxnSpPr>
          <p:nvPr/>
        </p:nvCxnSpPr>
        <p:spPr bwMode="auto">
          <a:xfrm>
            <a:off x="2316163" y="2403475"/>
            <a:ext cx="7016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3" name="AutoShape 32"/>
          <p:cNvCxnSpPr>
            <a:cxnSpLocks noChangeShapeType="1"/>
            <a:stCxn id="21512" idx="7"/>
            <a:endCxn id="21513" idx="3"/>
          </p:cNvCxnSpPr>
          <p:nvPr/>
        </p:nvCxnSpPr>
        <p:spPr bwMode="auto">
          <a:xfrm flipV="1">
            <a:off x="2392363" y="3546475"/>
            <a:ext cx="6254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4" name="AutoShape 35"/>
          <p:cNvCxnSpPr>
            <a:cxnSpLocks noChangeShapeType="1"/>
            <a:stCxn id="21513" idx="6"/>
            <a:endCxn id="21515" idx="2"/>
          </p:cNvCxnSpPr>
          <p:nvPr/>
        </p:nvCxnSpPr>
        <p:spPr bwMode="auto">
          <a:xfrm>
            <a:off x="3733800" y="32766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5" name="AutoShape 36"/>
          <p:cNvCxnSpPr>
            <a:cxnSpLocks noChangeShapeType="1"/>
            <a:stCxn id="21513" idx="7"/>
            <a:endCxn id="21514" idx="3"/>
          </p:cNvCxnSpPr>
          <p:nvPr/>
        </p:nvCxnSpPr>
        <p:spPr bwMode="auto">
          <a:xfrm flipV="1">
            <a:off x="3611563" y="2403475"/>
            <a:ext cx="8540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6" name="AutoShape 37"/>
          <p:cNvCxnSpPr>
            <a:cxnSpLocks noChangeShapeType="1"/>
            <a:stCxn id="21513" idx="5"/>
            <a:endCxn id="21516" idx="1"/>
          </p:cNvCxnSpPr>
          <p:nvPr/>
        </p:nvCxnSpPr>
        <p:spPr bwMode="auto">
          <a:xfrm>
            <a:off x="3611563" y="3546475"/>
            <a:ext cx="9302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7" name="AutoShape 38"/>
          <p:cNvCxnSpPr>
            <a:cxnSpLocks noChangeShapeType="1"/>
            <a:stCxn id="21514" idx="5"/>
            <a:endCxn id="21517" idx="1"/>
          </p:cNvCxnSpPr>
          <p:nvPr/>
        </p:nvCxnSpPr>
        <p:spPr bwMode="auto">
          <a:xfrm>
            <a:off x="5059363" y="2403475"/>
            <a:ext cx="7778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8" name="AutoShape 39"/>
          <p:cNvCxnSpPr>
            <a:cxnSpLocks noChangeShapeType="1"/>
            <a:stCxn id="21515" idx="6"/>
            <a:endCxn id="21517" idx="2"/>
          </p:cNvCxnSpPr>
          <p:nvPr/>
        </p:nvCxnSpPr>
        <p:spPr bwMode="auto">
          <a:xfrm>
            <a:off x="5181600" y="3276600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9" name="AutoShape 40"/>
          <p:cNvCxnSpPr>
            <a:cxnSpLocks noChangeShapeType="1"/>
            <a:stCxn id="21516" idx="7"/>
            <a:endCxn id="21517" idx="3"/>
          </p:cNvCxnSpPr>
          <p:nvPr/>
        </p:nvCxnSpPr>
        <p:spPr bwMode="auto">
          <a:xfrm flipV="1">
            <a:off x="5135563" y="3546475"/>
            <a:ext cx="7016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Sandwich Integration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Top-down and bottom-up can be combined into what Myers calls “sandwich integration.”</a:t>
            </a:r>
          </a:p>
          <a:p>
            <a:r>
              <a:rPr lang="en-US" sz="2400" smtClean="0"/>
              <a:t>The system is viewed as being composed of three major levels: the target layer in the middle, the layers above the target, and the layers below the target.</a:t>
            </a:r>
          </a:p>
          <a:p>
            <a:r>
              <a:rPr lang="en-US" sz="2400" smtClean="0"/>
              <a:t>A top-down approach is used for the top level while a bottom-up approach is used for the bottom level. Testing converges on the target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Strategic Approach to Testing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Testing begins at the unit level and works toward integrating the entire system</a:t>
            </a:r>
          </a:p>
          <a:p>
            <a:r>
              <a:rPr lang="en-US" smtClean="0"/>
              <a:t>Various techniques for testing are appropriate at different times</a:t>
            </a:r>
          </a:p>
          <a:p>
            <a:r>
              <a:rPr lang="en-US" smtClean="0"/>
              <a:t>Conducted by the developer and by independent test groups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Sandwich Integration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18"/>
          <p:cNvSpPr>
            <a:spLocks noChangeArrowheads="1"/>
          </p:cNvSpPr>
          <p:nvPr/>
        </p:nvSpPr>
        <p:spPr bwMode="auto">
          <a:xfrm>
            <a:off x="5867400" y="4953000"/>
            <a:ext cx="30480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23571" name="Rectangle 5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23572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23573" name="Rectangle 7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23574" name="Rectangle 8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23575" name="Rectangle 9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23576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23577" name="Rectangle 11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23578" name="AutoShape 12"/>
            <p:cNvCxnSpPr>
              <a:cxnSpLocks noChangeShapeType="1"/>
              <a:stCxn id="23571" idx="2"/>
              <a:endCxn id="23572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579" name="AutoShape 13"/>
            <p:cNvCxnSpPr>
              <a:cxnSpLocks noChangeShapeType="1"/>
              <a:stCxn id="23571" idx="2"/>
              <a:endCxn id="23573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580" name="AutoShape 14"/>
            <p:cNvCxnSpPr>
              <a:cxnSpLocks noChangeShapeType="1"/>
              <a:stCxn id="23571" idx="2"/>
              <a:endCxn id="23574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581" name="AutoShape 15"/>
            <p:cNvCxnSpPr>
              <a:cxnSpLocks noChangeShapeType="1"/>
              <a:stCxn id="23572" idx="2"/>
              <a:endCxn id="23575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582" name="AutoShape 16"/>
            <p:cNvCxnSpPr>
              <a:cxnSpLocks noChangeShapeType="1"/>
              <a:stCxn id="23572" idx="2"/>
              <a:endCxn id="23576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583" name="AutoShape 17"/>
            <p:cNvCxnSpPr>
              <a:cxnSpLocks noChangeShapeType="1"/>
              <a:stCxn id="23574" idx="2"/>
              <a:endCxn id="23577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23558" name="Oval 19"/>
          <p:cNvSpPr>
            <a:spLocks noChangeArrowheads="1"/>
          </p:cNvSpPr>
          <p:nvPr/>
        </p:nvSpPr>
        <p:spPr bwMode="auto">
          <a:xfrm>
            <a:off x="685800" y="1828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23559" name="Oval 20"/>
          <p:cNvSpPr>
            <a:spLocks noChangeArrowheads="1"/>
          </p:cNvSpPr>
          <p:nvPr/>
        </p:nvSpPr>
        <p:spPr bwMode="auto">
          <a:xfrm>
            <a:off x="685800" y="2819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23560" name="Oval 21"/>
          <p:cNvSpPr>
            <a:spLocks noChangeArrowheads="1"/>
          </p:cNvSpPr>
          <p:nvPr/>
        </p:nvSpPr>
        <p:spPr bwMode="auto">
          <a:xfrm>
            <a:off x="685800" y="3886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sp>
        <p:nvSpPr>
          <p:cNvPr id="23561" name="Oval 22"/>
          <p:cNvSpPr>
            <a:spLocks noChangeArrowheads="1"/>
          </p:cNvSpPr>
          <p:nvPr/>
        </p:nvSpPr>
        <p:spPr bwMode="auto">
          <a:xfrm>
            <a:off x="685800" y="49530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23562" name="Oval 23"/>
          <p:cNvSpPr>
            <a:spLocks noChangeArrowheads="1"/>
          </p:cNvSpPr>
          <p:nvPr/>
        </p:nvSpPr>
        <p:spPr bwMode="auto">
          <a:xfrm>
            <a:off x="2286000" y="2057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B,E,F</a:t>
            </a:r>
          </a:p>
        </p:txBody>
      </p:sp>
      <p:sp>
        <p:nvSpPr>
          <p:cNvPr id="23563" name="Oval 24"/>
          <p:cNvSpPr>
            <a:spLocks noChangeArrowheads="1"/>
          </p:cNvSpPr>
          <p:nvPr/>
        </p:nvSpPr>
        <p:spPr bwMode="auto">
          <a:xfrm>
            <a:off x="2362200" y="3200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D,G</a:t>
            </a:r>
          </a:p>
        </p:txBody>
      </p:sp>
      <p:sp>
        <p:nvSpPr>
          <p:cNvPr id="23564" name="Oval 25"/>
          <p:cNvSpPr>
            <a:spLocks noChangeArrowheads="1"/>
          </p:cNvSpPr>
          <p:nvPr/>
        </p:nvSpPr>
        <p:spPr bwMode="auto">
          <a:xfrm>
            <a:off x="4343400" y="3200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23565" name="AutoShape 27"/>
          <p:cNvCxnSpPr>
            <a:cxnSpLocks noChangeShapeType="1"/>
            <a:stCxn id="23559" idx="6"/>
            <a:endCxn id="23562" idx="3"/>
          </p:cNvCxnSpPr>
          <p:nvPr/>
        </p:nvCxnSpPr>
        <p:spPr bwMode="auto">
          <a:xfrm flipV="1">
            <a:off x="1524000" y="2708275"/>
            <a:ext cx="884238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3566" name="AutoShape 28"/>
          <p:cNvCxnSpPr>
            <a:cxnSpLocks noChangeShapeType="1"/>
            <a:stCxn id="23558" idx="6"/>
            <a:endCxn id="23562" idx="2"/>
          </p:cNvCxnSpPr>
          <p:nvPr/>
        </p:nvCxnSpPr>
        <p:spPr bwMode="auto">
          <a:xfrm>
            <a:off x="1524000" y="2209800"/>
            <a:ext cx="7620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3567" name="AutoShape 29"/>
          <p:cNvCxnSpPr>
            <a:cxnSpLocks noChangeShapeType="1"/>
            <a:stCxn id="23560" idx="6"/>
            <a:endCxn id="23563" idx="2"/>
          </p:cNvCxnSpPr>
          <p:nvPr/>
        </p:nvCxnSpPr>
        <p:spPr bwMode="auto">
          <a:xfrm flipV="1">
            <a:off x="1524000" y="3581400"/>
            <a:ext cx="838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3568" name="AutoShape 30"/>
          <p:cNvCxnSpPr>
            <a:cxnSpLocks noChangeShapeType="1"/>
            <a:stCxn id="23562" idx="6"/>
            <a:endCxn id="23564" idx="1"/>
          </p:cNvCxnSpPr>
          <p:nvPr/>
        </p:nvCxnSpPr>
        <p:spPr bwMode="auto">
          <a:xfrm>
            <a:off x="3124200" y="2438400"/>
            <a:ext cx="1341438" cy="873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3569" name="AutoShape 31"/>
          <p:cNvCxnSpPr>
            <a:cxnSpLocks noChangeShapeType="1"/>
            <a:stCxn id="23563" idx="6"/>
            <a:endCxn id="23564" idx="2"/>
          </p:cNvCxnSpPr>
          <p:nvPr/>
        </p:nvCxnSpPr>
        <p:spPr bwMode="auto">
          <a:xfrm>
            <a:off x="3200400" y="3581400"/>
            <a:ext cx="1143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3570" name="AutoShape 32"/>
          <p:cNvCxnSpPr>
            <a:cxnSpLocks noChangeShapeType="1"/>
            <a:stCxn id="23561" idx="6"/>
            <a:endCxn id="23564" idx="3"/>
          </p:cNvCxnSpPr>
          <p:nvPr/>
        </p:nvCxnSpPr>
        <p:spPr bwMode="auto">
          <a:xfrm flipV="1">
            <a:off x="1524000" y="3851275"/>
            <a:ext cx="2941638" cy="148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Measures for Integration Testing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Recall v(G) is an upper bound on the number of independent/basis paths in a source module</a:t>
            </a:r>
          </a:p>
          <a:p>
            <a:r>
              <a:rPr lang="en-US" sz="2800" smtClean="0"/>
              <a:t>Similarly, we would like to limit the number of subtrees in a structure chart or call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Subtrees in Architecture vs. Paths in Units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A call graph (or equivalent) architectural representation corresponds to a </a:t>
            </a:r>
            <a:r>
              <a:rPr lang="en-US" sz="2000" i="1" smtClean="0"/>
              <a:t>design tree</a:t>
            </a:r>
            <a:r>
              <a:rPr lang="en-US" sz="2000" smtClean="0"/>
              <a:t> representation, just as the source code for a unit corresponds to a flowgraph.</a:t>
            </a:r>
          </a:p>
          <a:p>
            <a:r>
              <a:rPr lang="en-US" sz="2000" smtClean="0"/>
              <a:t>Executing the design tree means it is entered at the root, modules in the subtrees are executed,  and it eventually exits at the root.</a:t>
            </a:r>
          </a:p>
          <a:p>
            <a:r>
              <a:rPr lang="en-US" sz="2000" smtClean="0"/>
              <a:t>Just as the program can have a finite (if it halts), but overwhelming, number of paths, a design tree can have an inordinately large number of subtrees as a result of selection and iteration.</a:t>
            </a:r>
          </a:p>
          <a:p>
            <a:r>
              <a:rPr lang="en-US" sz="2000" smtClean="0"/>
              <a:t>We need a measure for design trees that is the analog of the basis set of independent paths for units.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Tree : Complexity of 1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197350" y="19113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1973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257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689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29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5115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197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1879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10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83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6733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64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2641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1023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419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3048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572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514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2004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419600" y="3352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38100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572000" y="3352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5486400" y="33528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943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H="1">
            <a:off x="2057400" y="4343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2667000" y="4343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54102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H="1">
            <a:off x="59436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5486400" y="53340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019800" y="5334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4219575" y="20002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2857500" y="29908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4219575" y="30003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610225" y="30003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4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324100" y="39814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5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3552825" y="3990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4229100" y="39814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7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229225" y="40005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6143625" y="3990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1866900" y="49720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10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695575" y="49911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11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5676900" y="49815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12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5295900" y="5895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13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6124575" y="5895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14</a:t>
            </a: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4343400" y="63246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Tree : Complexity &gt; 1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97350" y="19113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973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257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689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9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5115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197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1879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10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83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6733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64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2641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1023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419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3048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572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2514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2004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419600" y="3352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38100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572000" y="3352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486400" y="33528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5943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2057400" y="4343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2667000" y="4343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4102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59436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5486400" y="53340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6019800" y="5334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219575" y="20002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2857500" y="29908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4219575" y="30003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610225" y="30003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4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324100" y="39814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5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552825" y="3990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4229100" y="39814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7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5229225" y="40005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6143625" y="3990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866900" y="49720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10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2695575" y="49911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11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5676900" y="49815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12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295900" y="5895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13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6124575" y="58959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14</a:t>
            </a:r>
          </a:p>
        </p:txBody>
      </p:sp>
      <p:sp>
        <p:nvSpPr>
          <p:cNvPr id="27695" name="Oval 47"/>
          <p:cNvSpPr>
            <a:spLocks noChangeArrowheads="1"/>
          </p:cNvSpPr>
          <p:nvPr/>
        </p:nvSpPr>
        <p:spPr bwMode="auto">
          <a:xfrm>
            <a:off x="5689600" y="53149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Oval 48"/>
          <p:cNvSpPr>
            <a:spLocks noChangeArrowheads="1"/>
          </p:cNvSpPr>
          <p:nvPr/>
        </p:nvSpPr>
        <p:spPr bwMode="auto">
          <a:xfrm>
            <a:off x="5994400" y="53149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Oval 49"/>
          <p:cNvSpPr>
            <a:spLocks noChangeArrowheads="1"/>
          </p:cNvSpPr>
          <p:nvPr/>
        </p:nvSpPr>
        <p:spPr bwMode="auto">
          <a:xfrm>
            <a:off x="5397500" y="43243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Oval 50"/>
          <p:cNvSpPr>
            <a:spLocks noChangeArrowheads="1"/>
          </p:cNvSpPr>
          <p:nvPr/>
        </p:nvSpPr>
        <p:spPr bwMode="auto">
          <a:xfrm>
            <a:off x="4546600" y="33274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Oval 51"/>
          <p:cNvSpPr>
            <a:spLocks noChangeArrowheads="1"/>
          </p:cNvSpPr>
          <p:nvPr/>
        </p:nvSpPr>
        <p:spPr bwMode="auto">
          <a:xfrm>
            <a:off x="3175000" y="33274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Arc 52"/>
          <p:cNvSpPr>
            <a:spLocks/>
          </p:cNvSpPr>
          <p:nvPr/>
        </p:nvSpPr>
        <p:spPr bwMode="auto">
          <a:xfrm>
            <a:off x="4340225" y="2222500"/>
            <a:ext cx="419100" cy="374650"/>
          </a:xfrm>
          <a:custGeom>
            <a:avLst/>
            <a:gdLst>
              <a:gd name="T0" fmla="*/ 2147483647 w 24142"/>
              <a:gd name="T1" fmla="*/ 2147483647 h 21600"/>
              <a:gd name="T2" fmla="*/ 0 w 24142"/>
              <a:gd name="T3" fmla="*/ 2147483647 h 21600"/>
              <a:gd name="T4" fmla="*/ 2147483647 w 24142"/>
              <a:gd name="T5" fmla="*/ 0 h 21600"/>
              <a:gd name="T6" fmla="*/ 0 60000 65536"/>
              <a:gd name="T7" fmla="*/ 0 60000 65536"/>
              <a:gd name="T8" fmla="*/ 0 60000 65536"/>
              <a:gd name="T9" fmla="*/ 0 w 24142"/>
              <a:gd name="T10" fmla="*/ 0 h 21600"/>
              <a:gd name="T11" fmla="*/ 24142 w 241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42" h="21600" fill="none" extrusionOk="0">
                <a:moveTo>
                  <a:pt x="24142" y="4957"/>
                </a:moveTo>
                <a:cubicBezTo>
                  <a:pt x="21842" y="14709"/>
                  <a:pt x="13138" y="21599"/>
                  <a:pt x="3119" y="21600"/>
                </a:cubicBezTo>
                <a:cubicBezTo>
                  <a:pt x="2075" y="21600"/>
                  <a:pt x="1032" y="21524"/>
                  <a:pt x="0" y="21373"/>
                </a:cubicBezTo>
              </a:path>
              <a:path w="24142" h="21600" stroke="0" extrusionOk="0">
                <a:moveTo>
                  <a:pt x="24142" y="4957"/>
                </a:moveTo>
                <a:cubicBezTo>
                  <a:pt x="21842" y="14709"/>
                  <a:pt x="13138" y="21599"/>
                  <a:pt x="3119" y="21600"/>
                </a:cubicBezTo>
                <a:cubicBezTo>
                  <a:pt x="2075" y="21600"/>
                  <a:pt x="1032" y="21524"/>
                  <a:pt x="0" y="21373"/>
                </a:cubicBezTo>
                <a:lnTo>
                  <a:pt x="311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Tree Notation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84350" y="24828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03350" y="33972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41550" y="33972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1625600" y="2965450"/>
            <a:ext cx="26670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127250" y="2965450"/>
            <a:ext cx="33655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879600" y="29083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892300" y="25654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485900" y="34671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324100" y="34544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953250" y="25082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572250" y="34226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7410450" y="34226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6794500" y="3067050"/>
            <a:ext cx="363538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205663" y="3067050"/>
            <a:ext cx="427037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7156450" y="29400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7061200" y="25908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654800" y="34925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7493000" y="34798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387850" y="24892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06850" y="34036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845050" y="34036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229100" y="2971800"/>
            <a:ext cx="36195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4635500" y="2965450"/>
            <a:ext cx="431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4591050" y="29210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495800" y="257175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089400" y="347345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4927600" y="346075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2082800" y="29083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7156450" y="30099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143000" y="4254500"/>
            <a:ext cx="18161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Possible Paths: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Neither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 B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784600" y="4305300"/>
            <a:ext cx="17526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Possible Paths: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6261100" y="4305300"/>
            <a:ext cx="2057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Possible Paths: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Neither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8707" name="Oval 31"/>
          <p:cNvSpPr>
            <a:spLocks noChangeArrowheads="1"/>
          </p:cNvSpPr>
          <p:nvPr/>
        </p:nvSpPr>
        <p:spPr bwMode="auto">
          <a:xfrm flipV="1">
            <a:off x="81534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Oval 31"/>
          <p:cNvSpPr>
            <a:spLocks noChangeArrowheads="1"/>
          </p:cNvSpPr>
          <p:nvPr/>
        </p:nvSpPr>
        <p:spPr bwMode="auto">
          <a:xfrm flipV="1">
            <a:off x="8229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16"/>
          <p:cNvSpPr>
            <a:spLocks noChangeShapeType="1"/>
          </p:cNvSpPr>
          <p:nvPr/>
        </p:nvSpPr>
        <p:spPr bwMode="auto">
          <a:xfrm>
            <a:off x="82296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16"/>
          <p:cNvSpPr>
            <a:spLocks noChangeShapeType="1"/>
          </p:cNvSpPr>
          <p:nvPr/>
        </p:nvSpPr>
        <p:spPr bwMode="auto">
          <a:xfrm flipH="1">
            <a:off x="8077200" y="2971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7607300" y="408940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508750" y="410210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28800" y="32004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479550" y="42354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317750" y="42354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1701800" y="3803650"/>
            <a:ext cx="36195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108200" y="3797300"/>
            <a:ext cx="431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057400" y="36576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181100" y="2374900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Design Tree C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905000" y="28956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447800" y="40005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540000" y="40005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Subtrees vs. Paths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5899150" y="2774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4813300" y="3562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241800" y="4032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5334000" y="4057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4813300" y="4603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7086600" y="35941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7086600" y="46355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5905500" y="55499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880100" y="2768600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E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5892800" y="5543550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X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6502400" y="4089400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600950" y="4076700"/>
            <a:ext cx="27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978400" y="2044700"/>
            <a:ext cx="217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M’s Flowgraph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5054600" y="2971800"/>
            <a:ext cx="83820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H="1">
            <a:off x="4464050" y="3784600"/>
            <a:ext cx="3619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5054600" y="3790950"/>
            <a:ext cx="29845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4470400" y="4273550"/>
            <a:ext cx="3556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5048250" y="431165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6718300" y="3810000"/>
            <a:ext cx="38100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7327900" y="3816350"/>
            <a:ext cx="29845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6737350" y="4311650"/>
            <a:ext cx="3556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H="1">
            <a:off x="7321550" y="434975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6165850" y="2978150"/>
            <a:ext cx="939800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5054600" y="4826000"/>
            <a:ext cx="8509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6159500" y="4883150"/>
            <a:ext cx="96520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AutoShape 40"/>
          <p:cNvSpPr>
            <a:spLocks noChangeArrowheads="1"/>
          </p:cNvSpPr>
          <p:nvPr/>
        </p:nvSpPr>
        <p:spPr bwMode="auto">
          <a:xfrm>
            <a:off x="2749550" y="3448050"/>
            <a:ext cx="1282700" cy="139700"/>
          </a:xfrm>
          <a:prstGeom prst="rightArrow">
            <a:avLst>
              <a:gd name="adj1" fmla="val 50000"/>
              <a:gd name="adj2" fmla="val 4591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42672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  <p:sp>
        <p:nvSpPr>
          <p:cNvPr id="29738" name="Oval 9"/>
          <p:cNvSpPr>
            <a:spLocks noChangeArrowheads="1"/>
          </p:cNvSpPr>
          <p:nvPr/>
        </p:nvSpPr>
        <p:spPr bwMode="auto">
          <a:xfrm flipV="1">
            <a:off x="2057400" y="3733800"/>
            <a:ext cx="46038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Flowgraph Information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Flowgraph symbols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 black dot is a call to a subordinate module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 white dot is a sequential statement (or a collection of sequential statements)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 Rules for reduction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Sequential black dot : may not be reduced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Sequential white dot : a sequential node may be reduced to a single edge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Repetitive white dots : a logical repetition without a black dot can be reduced to a single node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Conditional white dots : a logical decision with two paths without a black dot may be reduced to one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Reduction Rules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479550" y="26860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1606550" y="2209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1606550" y="2959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406650" y="266700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2533650" y="21907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2533650" y="29400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1911350" y="27495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066800" y="1803400"/>
            <a:ext cx="207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1. Sequential Black Dot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943350" y="2698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4070350" y="2222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40703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4362450" y="27622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5016500" y="2387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530600" y="1778000"/>
            <a:ext cx="207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2. Sequential White Dot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6394450" y="2597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813550" y="26606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994400" y="1778000"/>
            <a:ext cx="207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3. Repetitive White Dot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7372350" y="2597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rc 21"/>
          <p:cNvSpPr>
            <a:spLocks/>
          </p:cNvSpPr>
          <p:nvPr/>
        </p:nvSpPr>
        <p:spPr bwMode="auto">
          <a:xfrm>
            <a:off x="6288088" y="2814638"/>
            <a:ext cx="355600" cy="500062"/>
          </a:xfrm>
          <a:custGeom>
            <a:avLst/>
            <a:gdLst>
              <a:gd name="T0" fmla="*/ 2147483647 w 43200"/>
              <a:gd name="T1" fmla="*/ 2147483647 h 42569"/>
              <a:gd name="T2" fmla="*/ 2147483647 w 43200"/>
              <a:gd name="T3" fmla="*/ 0 h 42569"/>
              <a:gd name="T4" fmla="*/ 2147483647 w 43200"/>
              <a:gd name="T5" fmla="*/ 2147483647 h 42569"/>
              <a:gd name="T6" fmla="*/ 0 60000 65536"/>
              <a:gd name="T7" fmla="*/ 0 60000 65536"/>
              <a:gd name="T8" fmla="*/ 0 60000 65536"/>
              <a:gd name="T9" fmla="*/ 0 w 43200"/>
              <a:gd name="T10" fmla="*/ 0 h 42569"/>
              <a:gd name="T11" fmla="*/ 43200 w 43200"/>
              <a:gd name="T12" fmla="*/ 42569 h 42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569" fill="none" extrusionOk="0">
                <a:moveTo>
                  <a:pt x="34908" y="3956"/>
                </a:moveTo>
                <a:cubicBezTo>
                  <a:pt x="40142" y="8050"/>
                  <a:pt x="43200" y="14324"/>
                  <a:pt x="43200" y="20969"/>
                </a:cubicBezTo>
                <a:cubicBezTo>
                  <a:pt x="43200" y="32898"/>
                  <a:pt x="33529" y="42569"/>
                  <a:pt x="21600" y="42569"/>
                </a:cubicBezTo>
                <a:cubicBezTo>
                  <a:pt x="9670" y="42569"/>
                  <a:pt x="0" y="32898"/>
                  <a:pt x="0" y="20969"/>
                </a:cubicBezTo>
                <a:cubicBezTo>
                  <a:pt x="-1" y="11036"/>
                  <a:pt x="6773" y="2384"/>
                  <a:pt x="16415" y="0"/>
                </a:cubicBezTo>
              </a:path>
              <a:path w="43200" h="42569" stroke="0" extrusionOk="0">
                <a:moveTo>
                  <a:pt x="34908" y="3956"/>
                </a:moveTo>
                <a:cubicBezTo>
                  <a:pt x="40142" y="8050"/>
                  <a:pt x="43200" y="14324"/>
                  <a:pt x="43200" y="20969"/>
                </a:cubicBezTo>
                <a:cubicBezTo>
                  <a:pt x="43200" y="32898"/>
                  <a:pt x="33529" y="42569"/>
                  <a:pt x="21600" y="42569"/>
                </a:cubicBezTo>
                <a:cubicBezTo>
                  <a:pt x="9670" y="42569"/>
                  <a:pt x="0" y="32898"/>
                  <a:pt x="0" y="20969"/>
                </a:cubicBezTo>
                <a:cubicBezTo>
                  <a:pt x="-1" y="11036"/>
                  <a:pt x="6773" y="2384"/>
                  <a:pt x="16415" y="0"/>
                </a:cubicBezTo>
                <a:lnTo>
                  <a:pt x="21600" y="2096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695450" y="4286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695450" y="5975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2343150" y="4819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343150" y="5454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Arc 26"/>
          <p:cNvSpPr>
            <a:spLocks/>
          </p:cNvSpPr>
          <p:nvPr/>
        </p:nvSpPr>
        <p:spPr bwMode="auto">
          <a:xfrm>
            <a:off x="1954213" y="44211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Arc 27"/>
          <p:cNvSpPr>
            <a:spLocks/>
          </p:cNvSpPr>
          <p:nvPr/>
        </p:nvSpPr>
        <p:spPr bwMode="auto">
          <a:xfrm>
            <a:off x="1968500" y="57277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Arc 28"/>
          <p:cNvSpPr>
            <a:spLocks/>
          </p:cNvSpPr>
          <p:nvPr/>
        </p:nvSpPr>
        <p:spPr bwMode="auto">
          <a:xfrm rot="-2520000">
            <a:off x="1128713" y="4478338"/>
            <a:ext cx="1500187" cy="1482725"/>
          </a:xfrm>
          <a:custGeom>
            <a:avLst/>
            <a:gdLst>
              <a:gd name="T0" fmla="*/ 0 w 21366"/>
              <a:gd name="T1" fmla="*/ 2147483647 h 20878"/>
              <a:gd name="T2" fmla="*/ 2147483647 w 21366"/>
              <a:gd name="T3" fmla="*/ 0 h 20878"/>
              <a:gd name="T4" fmla="*/ 2147483647 w 21366"/>
              <a:gd name="T5" fmla="*/ 2147483647 h 20878"/>
              <a:gd name="T6" fmla="*/ 0 60000 65536"/>
              <a:gd name="T7" fmla="*/ 0 60000 65536"/>
              <a:gd name="T8" fmla="*/ 0 60000 65536"/>
              <a:gd name="T9" fmla="*/ 0 w 21366"/>
              <a:gd name="T10" fmla="*/ 0 h 20878"/>
              <a:gd name="T11" fmla="*/ 21366 w 21366"/>
              <a:gd name="T12" fmla="*/ 20878 h 208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6" h="20878" fill="none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</a:path>
              <a:path w="21366" h="20878" stroke="0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  <a:lnTo>
                  <a:pt x="21366" y="2087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2473325" y="50895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AutoShape 30"/>
          <p:cNvSpPr>
            <a:spLocks noChangeArrowheads="1"/>
          </p:cNvSpPr>
          <p:nvPr/>
        </p:nvSpPr>
        <p:spPr bwMode="auto">
          <a:xfrm>
            <a:off x="2800350" y="52133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3181350" y="4311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3181350" y="6000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3829050" y="4845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3829050" y="5480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Arc 35"/>
          <p:cNvSpPr>
            <a:spLocks/>
          </p:cNvSpPr>
          <p:nvPr/>
        </p:nvSpPr>
        <p:spPr bwMode="auto">
          <a:xfrm>
            <a:off x="3440113" y="44465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Arc 36"/>
          <p:cNvSpPr>
            <a:spLocks/>
          </p:cNvSpPr>
          <p:nvPr/>
        </p:nvSpPr>
        <p:spPr bwMode="auto">
          <a:xfrm>
            <a:off x="3454400" y="57531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959225" y="51149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5137150" y="4337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5137150" y="6026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5784850" y="487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5784850" y="5505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Arc 42"/>
          <p:cNvSpPr>
            <a:spLocks/>
          </p:cNvSpPr>
          <p:nvPr/>
        </p:nvSpPr>
        <p:spPr bwMode="auto">
          <a:xfrm>
            <a:off x="5395913" y="44719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Arc 43"/>
          <p:cNvSpPr>
            <a:spLocks/>
          </p:cNvSpPr>
          <p:nvPr/>
        </p:nvSpPr>
        <p:spPr bwMode="auto">
          <a:xfrm>
            <a:off x="5410200" y="57785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Arc 44"/>
          <p:cNvSpPr>
            <a:spLocks/>
          </p:cNvSpPr>
          <p:nvPr/>
        </p:nvSpPr>
        <p:spPr bwMode="auto">
          <a:xfrm rot="-2520000">
            <a:off x="4570413" y="4529138"/>
            <a:ext cx="1500187" cy="1482725"/>
          </a:xfrm>
          <a:custGeom>
            <a:avLst/>
            <a:gdLst>
              <a:gd name="T0" fmla="*/ 0 w 21366"/>
              <a:gd name="T1" fmla="*/ 2147483647 h 20878"/>
              <a:gd name="T2" fmla="*/ 2147483647 w 21366"/>
              <a:gd name="T3" fmla="*/ 0 h 20878"/>
              <a:gd name="T4" fmla="*/ 2147483647 w 21366"/>
              <a:gd name="T5" fmla="*/ 2147483647 h 20878"/>
              <a:gd name="T6" fmla="*/ 0 60000 65536"/>
              <a:gd name="T7" fmla="*/ 0 60000 65536"/>
              <a:gd name="T8" fmla="*/ 0 60000 65536"/>
              <a:gd name="T9" fmla="*/ 0 w 21366"/>
              <a:gd name="T10" fmla="*/ 0 h 20878"/>
              <a:gd name="T11" fmla="*/ 21366 w 21366"/>
              <a:gd name="T12" fmla="*/ 20878 h 208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6" h="20878" fill="none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</a:path>
              <a:path w="21366" h="20878" stroke="0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  <a:lnTo>
                  <a:pt x="21366" y="2087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915025" y="51403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AutoShape 46"/>
          <p:cNvSpPr>
            <a:spLocks noChangeArrowheads="1"/>
          </p:cNvSpPr>
          <p:nvPr/>
        </p:nvSpPr>
        <p:spPr bwMode="auto">
          <a:xfrm>
            <a:off x="6242050" y="52641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Oval 47"/>
          <p:cNvSpPr>
            <a:spLocks noChangeArrowheads="1"/>
          </p:cNvSpPr>
          <p:nvPr/>
        </p:nvSpPr>
        <p:spPr bwMode="auto">
          <a:xfrm>
            <a:off x="6623050" y="4362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Oval 48"/>
          <p:cNvSpPr>
            <a:spLocks noChangeArrowheads="1"/>
          </p:cNvSpPr>
          <p:nvPr/>
        </p:nvSpPr>
        <p:spPr bwMode="auto">
          <a:xfrm>
            <a:off x="6623050" y="6051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Oval 49"/>
          <p:cNvSpPr>
            <a:spLocks noChangeArrowheads="1"/>
          </p:cNvSpPr>
          <p:nvPr/>
        </p:nvSpPr>
        <p:spPr bwMode="auto">
          <a:xfrm>
            <a:off x="7270750" y="4895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Oval 50"/>
          <p:cNvSpPr>
            <a:spLocks noChangeArrowheads="1"/>
          </p:cNvSpPr>
          <p:nvPr/>
        </p:nvSpPr>
        <p:spPr bwMode="auto">
          <a:xfrm>
            <a:off x="7270750" y="5530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Arc 51"/>
          <p:cNvSpPr>
            <a:spLocks/>
          </p:cNvSpPr>
          <p:nvPr/>
        </p:nvSpPr>
        <p:spPr bwMode="auto">
          <a:xfrm>
            <a:off x="6881813" y="44973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Arc 52"/>
          <p:cNvSpPr>
            <a:spLocks/>
          </p:cNvSpPr>
          <p:nvPr/>
        </p:nvSpPr>
        <p:spPr bwMode="auto">
          <a:xfrm>
            <a:off x="6896100" y="58039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7400925" y="51657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4165600" y="51562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or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2527300" y="3835400"/>
            <a:ext cx="410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Arial" charset="0"/>
              </a:rPr>
              <a:t>4. Conditional or Looping White Dot Decisions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4538663" y="6324600"/>
            <a:ext cx="46275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1026"/>
          <p:cNvSpPr>
            <a:spLocks noChangeArrowheads="1"/>
          </p:cNvSpPr>
          <p:nvPr/>
        </p:nvSpPr>
        <p:spPr bwMode="auto">
          <a:xfrm>
            <a:off x="6953250" y="35623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Oval 1027"/>
          <p:cNvSpPr>
            <a:spLocks noChangeArrowheads="1"/>
          </p:cNvSpPr>
          <p:nvPr/>
        </p:nvSpPr>
        <p:spPr bwMode="auto">
          <a:xfrm>
            <a:off x="4425950" y="33845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Example Reduction</a:t>
            </a:r>
          </a:p>
        </p:txBody>
      </p:sp>
      <p:sp>
        <p:nvSpPr>
          <p:cNvPr id="32773" name="Oval 1029"/>
          <p:cNvSpPr>
            <a:spLocks noChangeArrowheads="1"/>
          </p:cNvSpPr>
          <p:nvPr/>
        </p:nvSpPr>
        <p:spPr bwMode="auto">
          <a:xfrm>
            <a:off x="1517650" y="2152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1030"/>
          <p:cNvSpPr>
            <a:spLocks noChangeArrowheads="1"/>
          </p:cNvSpPr>
          <p:nvPr/>
        </p:nvSpPr>
        <p:spPr bwMode="auto">
          <a:xfrm>
            <a:off x="895350" y="2711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1031"/>
          <p:cNvSpPr>
            <a:spLocks noChangeArrowheads="1"/>
          </p:cNvSpPr>
          <p:nvPr/>
        </p:nvSpPr>
        <p:spPr bwMode="auto">
          <a:xfrm>
            <a:off x="285750" y="3232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1032"/>
          <p:cNvSpPr>
            <a:spLocks noChangeArrowheads="1"/>
          </p:cNvSpPr>
          <p:nvPr/>
        </p:nvSpPr>
        <p:spPr bwMode="auto">
          <a:xfrm>
            <a:off x="2114550" y="2698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1033"/>
          <p:cNvSpPr>
            <a:spLocks noChangeArrowheads="1"/>
          </p:cNvSpPr>
          <p:nvPr/>
        </p:nvSpPr>
        <p:spPr bwMode="auto">
          <a:xfrm>
            <a:off x="1581150" y="32321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034"/>
          <p:cNvSpPr>
            <a:spLocks noChangeArrowheads="1"/>
          </p:cNvSpPr>
          <p:nvPr/>
        </p:nvSpPr>
        <p:spPr bwMode="auto">
          <a:xfrm>
            <a:off x="2260600" y="37211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035"/>
          <p:cNvSpPr>
            <a:spLocks noChangeArrowheads="1"/>
          </p:cNvSpPr>
          <p:nvPr/>
        </p:nvSpPr>
        <p:spPr bwMode="auto">
          <a:xfrm>
            <a:off x="971550" y="3841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036"/>
          <p:cNvSpPr>
            <a:spLocks noChangeArrowheads="1"/>
          </p:cNvSpPr>
          <p:nvPr/>
        </p:nvSpPr>
        <p:spPr bwMode="auto">
          <a:xfrm>
            <a:off x="1581150" y="4451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Oval 1037"/>
          <p:cNvSpPr>
            <a:spLocks noChangeArrowheads="1"/>
          </p:cNvSpPr>
          <p:nvPr/>
        </p:nvSpPr>
        <p:spPr bwMode="auto">
          <a:xfrm>
            <a:off x="2495550" y="4679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 flipH="1">
            <a:off x="1143000" y="23622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 flipH="1">
            <a:off x="533400" y="2940050"/>
            <a:ext cx="38735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040"/>
          <p:cNvSpPr>
            <a:spLocks noChangeShapeType="1"/>
          </p:cNvSpPr>
          <p:nvPr/>
        </p:nvSpPr>
        <p:spPr bwMode="auto">
          <a:xfrm>
            <a:off x="1771650" y="23622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041"/>
          <p:cNvSpPr>
            <a:spLocks noChangeShapeType="1"/>
          </p:cNvSpPr>
          <p:nvPr/>
        </p:nvSpPr>
        <p:spPr bwMode="auto">
          <a:xfrm>
            <a:off x="1022350" y="2990850"/>
            <a:ext cx="63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042"/>
          <p:cNvSpPr>
            <a:spLocks noChangeShapeType="1"/>
          </p:cNvSpPr>
          <p:nvPr/>
        </p:nvSpPr>
        <p:spPr bwMode="auto">
          <a:xfrm>
            <a:off x="533400" y="3460750"/>
            <a:ext cx="43180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043"/>
          <p:cNvSpPr>
            <a:spLocks noChangeShapeType="1"/>
          </p:cNvSpPr>
          <p:nvPr/>
        </p:nvSpPr>
        <p:spPr bwMode="auto">
          <a:xfrm flipH="1">
            <a:off x="1816100" y="29210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044"/>
          <p:cNvSpPr>
            <a:spLocks noChangeShapeType="1"/>
          </p:cNvSpPr>
          <p:nvPr/>
        </p:nvSpPr>
        <p:spPr bwMode="auto">
          <a:xfrm>
            <a:off x="1206500" y="40703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045"/>
          <p:cNvSpPr>
            <a:spLocks noChangeShapeType="1"/>
          </p:cNvSpPr>
          <p:nvPr/>
        </p:nvSpPr>
        <p:spPr bwMode="auto">
          <a:xfrm flipH="1">
            <a:off x="1701800" y="35052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046"/>
          <p:cNvSpPr>
            <a:spLocks noChangeShapeType="1"/>
          </p:cNvSpPr>
          <p:nvPr/>
        </p:nvSpPr>
        <p:spPr bwMode="auto">
          <a:xfrm>
            <a:off x="1841500" y="46482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1047"/>
          <p:cNvSpPr>
            <a:spLocks noChangeShapeType="1"/>
          </p:cNvSpPr>
          <p:nvPr/>
        </p:nvSpPr>
        <p:spPr bwMode="auto">
          <a:xfrm>
            <a:off x="2247900" y="2971800"/>
            <a:ext cx="1079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1048"/>
          <p:cNvSpPr>
            <a:spLocks noChangeShapeType="1"/>
          </p:cNvSpPr>
          <p:nvPr/>
        </p:nvSpPr>
        <p:spPr bwMode="auto">
          <a:xfrm>
            <a:off x="2393950" y="3994150"/>
            <a:ext cx="17145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1049"/>
          <p:cNvSpPr>
            <a:spLocks noChangeArrowheads="1"/>
          </p:cNvSpPr>
          <p:nvPr/>
        </p:nvSpPr>
        <p:spPr bwMode="auto">
          <a:xfrm>
            <a:off x="1504950" y="21399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82650" y="26987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32795" name="Rectangle 1051"/>
          <p:cNvSpPr>
            <a:spLocks noChangeArrowheads="1"/>
          </p:cNvSpPr>
          <p:nvPr/>
        </p:nvSpPr>
        <p:spPr bwMode="auto">
          <a:xfrm>
            <a:off x="2108200" y="26860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2796" name="Rectangle 1052"/>
          <p:cNvSpPr>
            <a:spLocks noChangeArrowheads="1"/>
          </p:cNvSpPr>
          <p:nvPr/>
        </p:nvSpPr>
        <p:spPr bwMode="auto">
          <a:xfrm>
            <a:off x="1574800" y="32258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797" name="Rectangle 1053"/>
          <p:cNvSpPr>
            <a:spLocks noChangeArrowheads="1"/>
          </p:cNvSpPr>
          <p:nvPr/>
        </p:nvSpPr>
        <p:spPr bwMode="auto">
          <a:xfrm>
            <a:off x="279400" y="32194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5</a:t>
            </a:r>
          </a:p>
        </p:txBody>
      </p:sp>
      <p:sp>
        <p:nvSpPr>
          <p:cNvPr id="32798" name="Rectangle 1054"/>
          <p:cNvSpPr>
            <a:spLocks noChangeArrowheads="1"/>
          </p:cNvSpPr>
          <p:nvPr/>
        </p:nvSpPr>
        <p:spPr bwMode="auto">
          <a:xfrm>
            <a:off x="958850" y="38354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2799" name="Rectangle 1055"/>
          <p:cNvSpPr>
            <a:spLocks noChangeArrowheads="1"/>
          </p:cNvSpPr>
          <p:nvPr/>
        </p:nvSpPr>
        <p:spPr bwMode="auto">
          <a:xfrm>
            <a:off x="2254250" y="37147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7</a:t>
            </a:r>
          </a:p>
        </p:txBody>
      </p:sp>
      <p:sp>
        <p:nvSpPr>
          <p:cNvPr id="32800" name="Rectangle 1056"/>
          <p:cNvSpPr>
            <a:spLocks noChangeArrowheads="1"/>
          </p:cNvSpPr>
          <p:nvPr/>
        </p:nvSpPr>
        <p:spPr bwMode="auto">
          <a:xfrm>
            <a:off x="1574800" y="44386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2801" name="Rectangle 1057"/>
          <p:cNvSpPr>
            <a:spLocks noChangeArrowheads="1"/>
          </p:cNvSpPr>
          <p:nvPr/>
        </p:nvSpPr>
        <p:spPr bwMode="auto">
          <a:xfrm>
            <a:off x="2489200" y="46672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2802" name="AutoShape 1058"/>
          <p:cNvSpPr>
            <a:spLocks noChangeArrowheads="1"/>
          </p:cNvSpPr>
          <p:nvPr/>
        </p:nvSpPr>
        <p:spPr bwMode="auto">
          <a:xfrm>
            <a:off x="2965450" y="32702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Oval 1059"/>
          <p:cNvSpPr>
            <a:spLocks noChangeArrowheads="1"/>
          </p:cNvSpPr>
          <p:nvPr/>
        </p:nvSpPr>
        <p:spPr bwMode="auto">
          <a:xfrm>
            <a:off x="4362450" y="2305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Oval 1060"/>
          <p:cNvSpPr>
            <a:spLocks noChangeArrowheads="1"/>
          </p:cNvSpPr>
          <p:nvPr/>
        </p:nvSpPr>
        <p:spPr bwMode="auto">
          <a:xfrm>
            <a:off x="3740150" y="2863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Oval 1061"/>
          <p:cNvSpPr>
            <a:spLocks noChangeArrowheads="1"/>
          </p:cNvSpPr>
          <p:nvPr/>
        </p:nvSpPr>
        <p:spPr bwMode="auto">
          <a:xfrm>
            <a:off x="4959350" y="2851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Oval 1062"/>
          <p:cNvSpPr>
            <a:spLocks noChangeArrowheads="1"/>
          </p:cNvSpPr>
          <p:nvPr/>
        </p:nvSpPr>
        <p:spPr bwMode="auto">
          <a:xfrm>
            <a:off x="3816350" y="3994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Oval 1063"/>
          <p:cNvSpPr>
            <a:spLocks noChangeArrowheads="1"/>
          </p:cNvSpPr>
          <p:nvPr/>
        </p:nvSpPr>
        <p:spPr bwMode="auto">
          <a:xfrm>
            <a:off x="4425950" y="4603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Oval 1064"/>
          <p:cNvSpPr>
            <a:spLocks noChangeArrowheads="1"/>
          </p:cNvSpPr>
          <p:nvPr/>
        </p:nvSpPr>
        <p:spPr bwMode="auto">
          <a:xfrm>
            <a:off x="5340350" y="4832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1065"/>
          <p:cNvSpPr>
            <a:spLocks noChangeShapeType="1"/>
          </p:cNvSpPr>
          <p:nvPr/>
        </p:nvSpPr>
        <p:spPr bwMode="auto">
          <a:xfrm flipH="1">
            <a:off x="3987800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1066"/>
          <p:cNvSpPr>
            <a:spLocks noChangeShapeType="1"/>
          </p:cNvSpPr>
          <p:nvPr/>
        </p:nvSpPr>
        <p:spPr bwMode="auto">
          <a:xfrm>
            <a:off x="4616450" y="25146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1067"/>
          <p:cNvSpPr>
            <a:spLocks noChangeShapeType="1"/>
          </p:cNvSpPr>
          <p:nvPr/>
        </p:nvSpPr>
        <p:spPr bwMode="auto">
          <a:xfrm>
            <a:off x="3867150" y="3143250"/>
            <a:ext cx="63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1068"/>
          <p:cNvSpPr>
            <a:spLocks noChangeShapeType="1"/>
          </p:cNvSpPr>
          <p:nvPr/>
        </p:nvSpPr>
        <p:spPr bwMode="auto">
          <a:xfrm flipH="1">
            <a:off x="4660900" y="30734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Line 1069"/>
          <p:cNvSpPr>
            <a:spLocks noChangeShapeType="1"/>
          </p:cNvSpPr>
          <p:nvPr/>
        </p:nvSpPr>
        <p:spPr bwMode="auto">
          <a:xfrm>
            <a:off x="4051300" y="42227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1070"/>
          <p:cNvSpPr>
            <a:spLocks noChangeShapeType="1"/>
          </p:cNvSpPr>
          <p:nvPr/>
        </p:nvSpPr>
        <p:spPr bwMode="auto">
          <a:xfrm flipH="1">
            <a:off x="4546600" y="36576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1071"/>
          <p:cNvSpPr>
            <a:spLocks noChangeShapeType="1"/>
          </p:cNvSpPr>
          <p:nvPr/>
        </p:nvSpPr>
        <p:spPr bwMode="auto">
          <a:xfrm>
            <a:off x="4686300" y="48006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1072"/>
          <p:cNvSpPr>
            <a:spLocks noChangeShapeType="1"/>
          </p:cNvSpPr>
          <p:nvPr/>
        </p:nvSpPr>
        <p:spPr bwMode="auto">
          <a:xfrm>
            <a:off x="5092700" y="3124200"/>
            <a:ext cx="330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Rectangle 1073"/>
          <p:cNvSpPr>
            <a:spLocks noChangeArrowheads="1"/>
          </p:cNvSpPr>
          <p:nvPr/>
        </p:nvSpPr>
        <p:spPr bwMode="auto">
          <a:xfrm>
            <a:off x="4349750" y="22923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2818" name="Rectangle 1074"/>
          <p:cNvSpPr>
            <a:spLocks noChangeArrowheads="1"/>
          </p:cNvSpPr>
          <p:nvPr/>
        </p:nvSpPr>
        <p:spPr bwMode="auto">
          <a:xfrm>
            <a:off x="3727450" y="28511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32819" name="Rectangle 1075"/>
          <p:cNvSpPr>
            <a:spLocks noChangeArrowheads="1"/>
          </p:cNvSpPr>
          <p:nvPr/>
        </p:nvSpPr>
        <p:spPr bwMode="auto">
          <a:xfrm>
            <a:off x="4953000" y="28384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2820" name="Rectangle 1076"/>
          <p:cNvSpPr>
            <a:spLocks noChangeArrowheads="1"/>
          </p:cNvSpPr>
          <p:nvPr/>
        </p:nvSpPr>
        <p:spPr bwMode="auto">
          <a:xfrm>
            <a:off x="4419600" y="33782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821" name="Rectangle 1077"/>
          <p:cNvSpPr>
            <a:spLocks noChangeArrowheads="1"/>
          </p:cNvSpPr>
          <p:nvPr/>
        </p:nvSpPr>
        <p:spPr bwMode="auto">
          <a:xfrm>
            <a:off x="3803650" y="39878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2822" name="Rectangle 1078"/>
          <p:cNvSpPr>
            <a:spLocks noChangeArrowheads="1"/>
          </p:cNvSpPr>
          <p:nvPr/>
        </p:nvSpPr>
        <p:spPr bwMode="auto">
          <a:xfrm>
            <a:off x="4419600" y="45910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2823" name="Rectangle 1079"/>
          <p:cNvSpPr>
            <a:spLocks noChangeArrowheads="1"/>
          </p:cNvSpPr>
          <p:nvPr/>
        </p:nvSpPr>
        <p:spPr bwMode="auto">
          <a:xfrm>
            <a:off x="5334000" y="48196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2824" name="Arc 1080"/>
          <p:cNvSpPr>
            <a:spLocks/>
          </p:cNvSpPr>
          <p:nvPr/>
        </p:nvSpPr>
        <p:spPr bwMode="auto">
          <a:xfrm rot="-2940000">
            <a:off x="3370263" y="3132138"/>
            <a:ext cx="914400" cy="914400"/>
          </a:xfrm>
          <a:custGeom>
            <a:avLst/>
            <a:gdLst>
              <a:gd name="T0" fmla="*/ 0 w 21313"/>
              <a:gd name="T1" fmla="*/ 2147483647 h 21300"/>
              <a:gd name="T2" fmla="*/ 2147483647 w 21313"/>
              <a:gd name="T3" fmla="*/ 0 h 21300"/>
              <a:gd name="T4" fmla="*/ 2147483647 w 21313"/>
              <a:gd name="T5" fmla="*/ 2147483647 h 21300"/>
              <a:gd name="T6" fmla="*/ 0 60000 65536"/>
              <a:gd name="T7" fmla="*/ 0 60000 65536"/>
              <a:gd name="T8" fmla="*/ 0 60000 65536"/>
              <a:gd name="T9" fmla="*/ 0 w 21313"/>
              <a:gd name="T10" fmla="*/ 0 h 21300"/>
              <a:gd name="T11" fmla="*/ 21313 w 21313"/>
              <a:gd name="T12" fmla="*/ 21300 h 2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13" h="21300" fill="none" extrusionOk="0">
                <a:moveTo>
                  <a:pt x="-1" y="17790"/>
                </a:moveTo>
                <a:cubicBezTo>
                  <a:pt x="1499" y="8681"/>
                  <a:pt x="8622" y="1532"/>
                  <a:pt x="17725" y="-1"/>
                </a:cubicBezTo>
              </a:path>
              <a:path w="21313" h="21300" stroke="0" extrusionOk="0">
                <a:moveTo>
                  <a:pt x="-1" y="17790"/>
                </a:moveTo>
                <a:cubicBezTo>
                  <a:pt x="1499" y="8681"/>
                  <a:pt x="8622" y="1532"/>
                  <a:pt x="17725" y="-1"/>
                </a:cubicBezTo>
                <a:lnTo>
                  <a:pt x="21313" y="213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AutoShape 1081"/>
          <p:cNvSpPr>
            <a:spLocks noChangeArrowheads="1"/>
          </p:cNvSpPr>
          <p:nvPr/>
        </p:nvSpPr>
        <p:spPr bwMode="auto">
          <a:xfrm>
            <a:off x="5759450" y="34480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Oval 1082"/>
          <p:cNvSpPr>
            <a:spLocks noChangeArrowheads="1"/>
          </p:cNvSpPr>
          <p:nvPr/>
        </p:nvSpPr>
        <p:spPr bwMode="auto">
          <a:xfrm>
            <a:off x="6889750" y="2482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Oval 1083"/>
          <p:cNvSpPr>
            <a:spLocks noChangeArrowheads="1"/>
          </p:cNvSpPr>
          <p:nvPr/>
        </p:nvSpPr>
        <p:spPr bwMode="auto">
          <a:xfrm>
            <a:off x="6267450" y="3041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Oval 1084"/>
          <p:cNvSpPr>
            <a:spLocks noChangeArrowheads="1"/>
          </p:cNvSpPr>
          <p:nvPr/>
        </p:nvSpPr>
        <p:spPr bwMode="auto">
          <a:xfrm>
            <a:off x="7486650" y="3028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Oval 1085"/>
          <p:cNvSpPr>
            <a:spLocks noChangeArrowheads="1"/>
          </p:cNvSpPr>
          <p:nvPr/>
        </p:nvSpPr>
        <p:spPr bwMode="auto">
          <a:xfrm>
            <a:off x="6343650" y="4171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Oval 1086"/>
          <p:cNvSpPr>
            <a:spLocks noChangeArrowheads="1"/>
          </p:cNvSpPr>
          <p:nvPr/>
        </p:nvSpPr>
        <p:spPr bwMode="auto">
          <a:xfrm>
            <a:off x="6953250" y="4781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Oval 1087"/>
          <p:cNvSpPr>
            <a:spLocks noChangeArrowheads="1"/>
          </p:cNvSpPr>
          <p:nvPr/>
        </p:nvSpPr>
        <p:spPr bwMode="auto">
          <a:xfrm>
            <a:off x="7867650" y="5010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Line 1088"/>
          <p:cNvSpPr>
            <a:spLocks noChangeShapeType="1"/>
          </p:cNvSpPr>
          <p:nvPr/>
        </p:nvSpPr>
        <p:spPr bwMode="auto">
          <a:xfrm flipH="1">
            <a:off x="6515100" y="2692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Line 1089"/>
          <p:cNvSpPr>
            <a:spLocks noChangeShapeType="1"/>
          </p:cNvSpPr>
          <p:nvPr/>
        </p:nvSpPr>
        <p:spPr bwMode="auto">
          <a:xfrm>
            <a:off x="7143750" y="26924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Line 1090"/>
          <p:cNvSpPr>
            <a:spLocks noChangeShapeType="1"/>
          </p:cNvSpPr>
          <p:nvPr/>
        </p:nvSpPr>
        <p:spPr bwMode="auto">
          <a:xfrm>
            <a:off x="6394450" y="3321050"/>
            <a:ext cx="63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5" name="Line 1091"/>
          <p:cNvSpPr>
            <a:spLocks noChangeShapeType="1"/>
          </p:cNvSpPr>
          <p:nvPr/>
        </p:nvSpPr>
        <p:spPr bwMode="auto">
          <a:xfrm flipH="1">
            <a:off x="7188200" y="32512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Line 1092"/>
          <p:cNvSpPr>
            <a:spLocks noChangeShapeType="1"/>
          </p:cNvSpPr>
          <p:nvPr/>
        </p:nvSpPr>
        <p:spPr bwMode="auto">
          <a:xfrm>
            <a:off x="6578600" y="44005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Line 1093"/>
          <p:cNvSpPr>
            <a:spLocks noChangeShapeType="1"/>
          </p:cNvSpPr>
          <p:nvPr/>
        </p:nvSpPr>
        <p:spPr bwMode="auto">
          <a:xfrm flipH="1">
            <a:off x="7073900" y="38354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8" name="Line 1094"/>
          <p:cNvSpPr>
            <a:spLocks noChangeShapeType="1"/>
          </p:cNvSpPr>
          <p:nvPr/>
        </p:nvSpPr>
        <p:spPr bwMode="auto">
          <a:xfrm>
            <a:off x="7213600" y="49784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9" name="Line 1095"/>
          <p:cNvSpPr>
            <a:spLocks noChangeShapeType="1"/>
          </p:cNvSpPr>
          <p:nvPr/>
        </p:nvSpPr>
        <p:spPr bwMode="auto">
          <a:xfrm>
            <a:off x="7620000" y="3302000"/>
            <a:ext cx="330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0" name="Rectangle 1096"/>
          <p:cNvSpPr>
            <a:spLocks noChangeArrowheads="1"/>
          </p:cNvSpPr>
          <p:nvPr/>
        </p:nvSpPr>
        <p:spPr bwMode="auto">
          <a:xfrm>
            <a:off x="6877050" y="24701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2841" name="Rectangle 1097"/>
          <p:cNvSpPr>
            <a:spLocks noChangeArrowheads="1"/>
          </p:cNvSpPr>
          <p:nvPr/>
        </p:nvSpPr>
        <p:spPr bwMode="auto">
          <a:xfrm>
            <a:off x="6254750" y="30289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32842" name="Rectangle 1098"/>
          <p:cNvSpPr>
            <a:spLocks noChangeArrowheads="1"/>
          </p:cNvSpPr>
          <p:nvPr/>
        </p:nvSpPr>
        <p:spPr bwMode="auto">
          <a:xfrm>
            <a:off x="7480300" y="30162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2843" name="Rectangle 1099"/>
          <p:cNvSpPr>
            <a:spLocks noChangeArrowheads="1"/>
          </p:cNvSpPr>
          <p:nvPr/>
        </p:nvSpPr>
        <p:spPr bwMode="auto">
          <a:xfrm>
            <a:off x="6946900" y="35560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844" name="Rectangle 1100"/>
          <p:cNvSpPr>
            <a:spLocks noChangeArrowheads="1"/>
          </p:cNvSpPr>
          <p:nvPr/>
        </p:nvSpPr>
        <p:spPr bwMode="auto">
          <a:xfrm>
            <a:off x="6330950" y="41656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2845" name="Rectangle 1101"/>
          <p:cNvSpPr>
            <a:spLocks noChangeArrowheads="1"/>
          </p:cNvSpPr>
          <p:nvPr/>
        </p:nvSpPr>
        <p:spPr bwMode="auto">
          <a:xfrm>
            <a:off x="6946900" y="47688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2846" name="Rectangle 1102"/>
          <p:cNvSpPr>
            <a:spLocks noChangeArrowheads="1"/>
          </p:cNvSpPr>
          <p:nvPr/>
        </p:nvSpPr>
        <p:spPr bwMode="auto">
          <a:xfrm>
            <a:off x="7861300" y="49974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2847" name="AutoShape 1103"/>
          <p:cNvSpPr>
            <a:spLocks noChangeArrowheads="1"/>
          </p:cNvSpPr>
          <p:nvPr/>
        </p:nvSpPr>
        <p:spPr bwMode="auto">
          <a:xfrm>
            <a:off x="8350250" y="34226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Rectangle 1104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Strategies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572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5240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Preliminary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895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Detailed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343400" y="5257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5562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Unit Testing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65532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Integration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76200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System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cxnSp>
        <p:nvCxnSpPr>
          <p:cNvPr id="6154" name="AutoShape 10"/>
          <p:cNvCxnSpPr>
            <a:cxnSpLocks noChangeShapeType="1"/>
            <a:stCxn id="6147" idx="3"/>
            <a:endCxn id="6148" idx="0"/>
          </p:cNvCxnSpPr>
          <p:nvPr/>
        </p:nvCxnSpPr>
        <p:spPr bwMode="auto">
          <a:xfrm>
            <a:off x="1538288" y="2438400"/>
            <a:ext cx="519112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155" name="AutoShape 11"/>
          <p:cNvCxnSpPr>
            <a:cxnSpLocks noChangeShapeType="1"/>
            <a:stCxn id="6148" idx="3"/>
            <a:endCxn id="6149" idx="0"/>
          </p:cNvCxnSpPr>
          <p:nvPr/>
        </p:nvCxnSpPr>
        <p:spPr bwMode="auto">
          <a:xfrm>
            <a:off x="2605088" y="3429000"/>
            <a:ext cx="8239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156" name="AutoShape 12"/>
          <p:cNvCxnSpPr>
            <a:cxnSpLocks noChangeShapeType="1"/>
            <a:stCxn id="6149" idx="3"/>
            <a:endCxn id="6150" idx="0"/>
          </p:cNvCxnSpPr>
          <p:nvPr/>
        </p:nvCxnSpPr>
        <p:spPr bwMode="auto">
          <a:xfrm>
            <a:off x="3976688" y="4495800"/>
            <a:ext cx="9001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157" name="AutoShape 13"/>
          <p:cNvCxnSpPr>
            <a:cxnSpLocks noChangeShapeType="1"/>
            <a:stCxn id="6150" idx="0"/>
            <a:endCxn id="6151" idx="1"/>
          </p:cNvCxnSpPr>
          <p:nvPr/>
        </p:nvCxnSpPr>
        <p:spPr bwMode="auto">
          <a:xfrm rot="-5400000">
            <a:off x="4838700" y="4533900"/>
            <a:ext cx="747713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158" name="AutoShape 14"/>
          <p:cNvCxnSpPr>
            <a:cxnSpLocks noChangeShapeType="1"/>
            <a:stCxn id="6151" idx="0"/>
            <a:endCxn id="6152" idx="1"/>
          </p:cNvCxnSpPr>
          <p:nvPr/>
        </p:nvCxnSpPr>
        <p:spPr bwMode="auto">
          <a:xfrm rot="-5400000">
            <a:off x="5943600" y="3581400"/>
            <a:ext cx="747713" cy="442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159" name="AutoShape 15"/>
          <p:cNvCxnSpPr>
            <a:cxnSpLocks noChangeShapeType="1"/>
            <a:stCxn id="6152" idx="0"/>
            <a:endCxn id="6153" idx="1"/>
          </p:cNvCxnSpPr>
          <p:nvPr/>
        </p:nvCxnSpPr>
        <p:spPr bwMode="auto">
          <a:xfrm rot="-5400000">
            <a:off x="7010400" y="2514600"/>
            <a:ext cx="6715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160" name="AutoShape 16"/>
          <p:cNvCxnSpPr>
            <a:cxnSpLocks noChangeShapeType="1"/>
            <a:stCxn id="6147" idx="3"/>
            <a:endCxn id="6153" idx="1"/>
          </p:cNvCxnSpPr>
          <p:nvPr/>
        </p:nvCxnSpPr>
        <p:spPr bwMode="auto">
          <a:xfrm>
            <a:off x="1538288" y="2438400"/>
            <a:ext cx="60674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6161" name="AutoShape 17"/>
          <p:cNvCxnSpPr>
            <a:cxnSpLocks noChangeShapeType="1"/>
            <a:stCxn id="6148" idx="3"/>
            <a:endCxn id="6152" idx="1"/>
          </p:cNvCxnSpPr>
          <p:nvPr/>
        </p:nvCxnSpPr>
        <p:spPr bwMode="auto">
          <a:xfrm>
            <a:off x="2605088" y="3429000"/>
            <a:ext cx="39338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6162" name="AutoShape 18"/>
          <p:cNvCxnSpPr>
            <a:cxnSpLocks noChangeShapeType="1"/>
            <a:stCxn id="6149" idx="3"/>
            <a:endCxn id="6151" idx="1"/>
          </p:cNvCxnSpPr>
          <p:nvPr/>
        </p:nvCxnSpPr>
        <p:spPr bwMode="auto">
          <a:xfrm>
            <a:off x="3976688" y="4495800"/>
            <a:ext cx="15716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</p:spPr>
      </p:cxn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7639050" y="34099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5797550" y="34099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892550" y="34353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504950" y="34226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Example Reduction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11150" y="33083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441450" y="2343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038350" y="2889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895350" y="4032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504950" y="4641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419350" y="487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1066800" y="2552700"/>
            <a:ext cx="38100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695450" y="25527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1739900" y="31115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130300" y="42608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1625600" y="36957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765300" y="48387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171700" y="31623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428750" y="23304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032000" y="28765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498600" y="34163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882650" y="40259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498600" y="46291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2413000" y="48577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18" name="AutoShape 26"/>
          <p:cNvSpPr>
            <a:spLocks noChangeArrowheads="1"/>
          </p:cNvSpPr>
          <p:nvPr/>
        </p:nvSpPr>
        <p:spPr bwMode="auto">
          <a:xfrm>
            <a:off x="2698750" y="33210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3829050" y="2355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4425950" y="2901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>
            <a:off x="3892550" y="4654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4806950" y="4883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4083050" y="25654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H="1">
            <a:off x="4127500" y="31242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4013200" y="37084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4152900" y="48514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4559300" y="31750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3816350" y="23431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419600" y="28892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3886200" y="34290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886200" y="46418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800600" y="48704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33" name="Arc 41"/>
          <p:cNvSpPr>
            <a:spLocks/>
          </p:cNvSpPr>
          <p:nvPr/>
        </p:nvSpPr>
        <p:spPr bwMode="auto">
          <a:xfrm rot="-2820000">
            <a:off x="3053556" y="2812257"/>
            <a:ext cx="1685925" cy="1684338"/>
          </a:xfrm>
          <a:custGeom>
            <a:avLst/>
            <a:gdLst>
              <a:gd name="T0" fmla="*/ 0 w 21551"/>
              <a:gd name="T1" fmla="*/ 2147483647 h 21529"/>
              <a:gd name="T2" fmla="*/ 2147483647 w 21551"/>
              <a:gd name="T3" fmla="*/ 0 h 21529"/>
              <a:gd name="T4" fmla="*/ 2147483647 w 21551"/>
              <a:gd name="T5" fmla="*/ 2147483647 h 21529"/>
              <a:gd name="T6" fmla="*/ 0 60000 65536"/>
              <a:gd name="T7" fmla="*/ 0 60000 65536"/>
              <a:gd name="T8" fmla="*/ 0 60000 65536"/>
              <a:gd name="T9" fmla="*/ 0 w 21551"/>
              <a:gd name="T10" fmla="*/ 0 h 21529"/>
              <a:gd name="T11" fmla="*/ 21551 w 21551"/>
              <a:gd name="T12" fmla="*/ 21529 h 21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51" h="21529" fill="none" extrusionOk="0">
                <a:moveTo>
                  <a:pt x="0" y="20068"/>
                </a:moveTo>
                <a:cubicBezTo>
                  <a:pt x="723" y="9397"/>
                  <a:pt x="9146" y="863"/>
                  <a:pt x="19805" y="-1"/>
                </a:cubicBezTo>
              </a:path>
              <a:path w="21551" h="21529" stroke="0" extrusionOk="0">
                <a:moveTo>
                  <a:pt x="0" y="20068"/>
                </a:moveTo>
                <a:cubicBezTo>
                  <a:pt x="723" y="9397"/>
                  <a:pt x="9146" y="863"/>
                  <a:pt x="19805" y="-1"/>
                </a:cubicBezTo>
                <a:lnTo>
                  <a:pt x="21551" y="2152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5187950" y="33083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>
            <a:off x="5734050" y="233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6330950" y="2876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5797550" y="4629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Oval 46"/>
          <p:cNvSpPr>
            <a:spLocks noChangeArrowheads="1"/>
          </p:cNvSpPr>
          <p:nvPr/>
        </p:nvSpPr>
        <p:spPr bwMode="auto">
          <a:xfrm>
            <a:off x="6711950" y="4857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5988050" y="25400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H="1">
            <a:off x="6032500" y="30988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 flipH="1">
            <a:off x="5918200" y="36830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6057900" y="48260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6464300" y="31496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5721350" y="23177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6324600" y="28638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5791200" y="34036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5791200" y="46164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705600" y="48450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49" name="AutoShape 57"/>
          <p:cNvSpPr>
            <a:spLocks noChangeArrowheads="1"/>
          </p:cNvSpPr>
          <p:nvPr/>
        </p:nvSpPr>
        <p:spPr bwMode="auto">
          <a:xfrm>
            <a:off x="7029450" y="33083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>
            <a:off x="7575550" y="233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8172450" y="2876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8553450" y="4857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>
            <a:off x="7829550" y="25400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 flipH="1">
            <a:off x="7874000" y="30988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>
            <a:off x="7772400" y="36830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8305800" y="31496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7562850" y="23177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8166100" y="28638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7632700" y="34036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8547100" y="48450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Architectural Design Measures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Number of subtrees</a:t>
            </a:r>
          </a:p>
          <a:p>
            <a:pPr lvl="1"/>
            <a:r>
              <a:rPr lang="en-US" sz="1600" smtClean="0"/>
              <a:t>The set of all subtrees is not particularly useful, but a basis set would be.</a:t>
            </a:r>
          </a:p>
          <a:p>
            <a:r>
              <a:rPr lang="en-US" sz="1800" smtClean="0"/>
              <a:t>Module Design Complexity : iv(G)</a:t>
            </a:r>
          </a:p>
          <a:p>
            <a:pPr lvl="1"/>
            <a:r>
              <a:rPr lang="en-US" sz="1600" smtClean="0"/>
              <a:t>The cyclomatic complexity of the reduced flowgraph of the module</a:t>
            </a:r>
          </a:p>
          <a:p>
            <a:r>
              <a:rPr lang="en-US" sz="1800" smtClean="0"/>
              <a:t>Design Complexity: S</a:t>
            </a:r>
            <a:r>
              <a:rPr lang="en-US" sz="1800" baseline="-25000" smtClean="0"/>
              <a:t>0</a:t>
            </a:r>
          </a:p>
          <a:p>
            <a:pPr lvl="1"/>
            <a:r>
              <a:rPr lang="en-US" sz="1600" smtClean="0"/>
              <a:t>S</a:t>
            </a:r>
            <a:r>
              <a:rPr lang="en-US" sz="1600" baseline="-25000" smtClean="0"/>
              <a:t>0</a:t>
            </a:r>
            <a:r>
              <a:rPr lang="en-US" sz="1600" smtClean="0"/>
              <a:t> of a module M is</a:t>
            </a:r>
          </a:p>
          <a:p>
            <a:pPr lvl="2">
              <a:buFontTx/>
              <a:buNone/>
            </a:pPr>
            <a:endParaRPr lang="en-US" sz="1400" smtClean="0"/>
          </a:p>
          <a:p>
            <a:pPr lvl="2">
              <a:buFontTx/>
              <a:buNone/>
            </a:pPr>
            <a:r>
              <a:rPr lang="en-US" sz="1400" smtClean="0"/>
              <a:t>S</a:t>
            </a:r>
            <a:r>
              <a:rPr lang="en-US" sz="1400" baseline="-25000" smtClean="0"/>
              <a:t>0</a:t>
            </a:r>
            <a:r>
              <a:rPr lang="en-US" sz="1400" smtClean="0"/>
              <a:t> =         iv(G</a:t>
            </a:r>
            <a:r>
              <a:rPr lang="en-US" sz="1400" baseline="-25000" smtClean="0"/>
              <a:t>j</a:t>
            </a:r>
            <a:r>
              <a:rPr lang="en-US" sz="1400" smtClean="0"/>
              <a:t>)</a:t>
            </a:r>
          </a:p>
          <a:p>
            <a:pPr lvl="2">
              <a:buFontTx/>
              <a:buNone/>
            </a:pPr>
            <a:r>
              <a:rPr lang="en-US" sz="1400" smtClean="0"/>
              <a:t>       j    D</a:t>
            </a:r>
          </a:p>
          <a:p>
            <a:pPr lvl="2">
              <a:buFontTx/>
              <a:buNone/>
            </a:pPr>
            <a:endParaRPr lang="en-US" sz="1400" smtClean="0"/>
          </a:p>
          <a:p>
            <a:pPr lvl="2">
              <a:buFontTx/>
              <a:buNone/>
            </a:pPr>
            <a:r>
              <a:rPr lang="en-US" sz="1400" smtClean="0"/>
              <a:t>where D is the set of descendants of M unioned with M</a:t>
            </a:r>
          </a:p>
          <a:p>
            <a:pPr lvl="1"/>
            <a:r>
              <a:rPr lang="en-US" sz="1600" smtClean="0"/>
              <a:t>Note: If a module is called several times, it is added only once</a:t>
            </a:r>
          </a:p>
        </p:txBody>
      </p:sp>
      <p:sp>
        <p:nvSpPr>
          <p:cNvPr id="34820" name="Line 1028"/>
          <p:cNvSpPr>
            <a:spLocks noChangeShapeType="1"/>
          </p:cNvSpPr>
          <p:nvPr/>
        </p:nvSpPr>
        <p:spPr bwMode="auto">
          <a:xfrm flipH="1">
            <a:off x="2209800" y="4114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1029"/>
          <p:cNvSpPr>
            <a:spLocks noChangeShapeType="1"/>
          </p:cNvSpPr>
          <p:nvPr/>
        </p:nvSpPr>
        <p:spPr bwMode="auto">
          <a:xfrm>
            <a:off x="2209800" y="4114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030"/>
          <p:cNvSpPr>
            <a:spLocks noChangeShapeType="1"/>
          </p:cNvSpPr>
          <p:nvPr/>
        </p:nvSpPr>
        <p:spPr bwMode="auto">
          <a:xfrm flipH="1">
            <a:off x="2209800" y="4267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1031"/>
          <p:cNvSpPr>
            <a:spLocks noChangeShapeType="1"/>
          </p:cNvSpPr>
          <p:nvPr/>
        </p:nvSpPr>
        <p:spPr bwMode="auto">
          <a:xfrm>
            <a:off x="2209800" y="4419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Arc 1032"/>
          <p:cNvSpPr>
            <a:spLocks/>
          </p:cNvSpPr>
          <p:nvPr/>
        </p:nvSpPr>
        <p:spPr bwMode="auto">
          <a:xfrm>
            <a:off x="2216150" y="4516438"/>
            <a:ext cx="95250" cy="76200"/>
          </a:xfrm>
          <a:custGeom>
            <a:avLst/>
            <a:gdLst>
              <a:gd name="T0" fmla="*/ 0 w 26943"/>
              <a:gd name="T1" fmla="*/ 41635284 h 21600"/>
              <a:gd name="T2" fmla="*/ 52596919 w 26943"/>
              <a:gd name="T3" fmla="*/ 1293283 h 21600"/>
              <a:gd name="T4" fmla="*/ 42166491 w 26943"/>
              <a:gd name="T5" fmla="*/ 41635284 h 21600"/>
              <a:gd name="T6" fmla="*/ 0 60000 65536"/>
              <a:gd name="T7" fmla="*/ 0 60000 65536"/>
              <a:gd name="T8" fmla="*/ 0 60000 65536"/>
              <a:gd name="T9" fmla="*/ 0 w 26943"/>
              <a:gd name="T10" fmla="*/ 0 h 21600"/>
              <a:gd name="T11" fmla="*/ 26943 w 269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943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3402" y="0"/>
                  <a:pt x="25196" y="225"/>
                  <a:pt x="26942" y="671"/>
                </a:cubicBezTo>
              </a:path>
              <a:path w="26943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3402" y="0"/>
                  <a:pt x="25196" y="225"/>
                  <a:pt x="26942" y="671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rc 1033"/>
          <p:cNvSpPr>
            <a:spLocks/>
          </p:cNvSpPr>
          <p:nvPr/>
        </p:nvSpPr>
        <p:spPr bwMode="auto">
          <a:xfrm rot="-4920000">
            <a:off x="2230438" y="4575175"/>
            <a:ext cx="76200" cy="111125"/>
          </a:xfrm>
          <a:custGeom>
            <a:avLst/>
            <a:gdLst>
              <a:gd name="T0" fmla="*/ 4570007 w 21600"/>
              <a:gd name="T1" fmla="*/ 61367910 h 31433"/>
              <a:gd name="T2" fmla="*/ 40768100 w 21600"/>
              <a:gd name="T3" fmla="*/ 0 h 31433"/>
              <a:gd name="T4" fmla="*/ 41635284 w 21600"/>
              <a:gd name="T5" fmla="*/ 42160913 h 31433"/>
              <a:gd name="T6" fmla="*/ 0 60000 65536"/>
              <a:gd name="T7" fmla="*/ 0 60000 65536"/>
              <a:gd name="T8" fmla="*/ 0 60000 65536"/>
              <a:gd name="T9" fmla="*/ 0 w 21600"/>
              <a:gd name="T10" fmla="*/ 0 h 31433"/>
              <a:gd name="T11" fmla="*/ 21600 w 21600"/>
              <a:gd name="T12" fmla="*/ 31433 h 314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433" fill="none" extrusionOk="0">
                <a:moveTo>
                  <a:pt x="2370" y="31433"/>
                </a:moveTo>
                <a:cubicBezTo>
                  <a:pt x="812" y="28387"/>
                  <a:pt x="0" y="25015"/>
                  <a:pt x="0" y="21595"/>
                </a:cubicBezTo>
                <a:cubicBezTo>
                  <a:pt x="-1" y="9841"/>
                  <a:pt x="9398" y="244"/>
                  <a:pt x="21149" y="-1"/>
                </a:cubicBezTo>
              </a:path>
              <a:path w="21600" h="31433" stroke="0" extrusionOk="0">
                <a:moveTo>
                  <a:pt x="2370" y="31433"/>
                </a:moveTo>
                <a:cubicBezTo>
                  <a:pt x="812" y="28387"/>
                  <a:pt x="0" y="25015"/>
                  <a:pt x="0" y="21595"/>
                </a:cubicBezTo>
                <a:cubicBezTo>
                  <a:pt x="-1" y="9841"/>
                  <a:pt x="9398" y="244"/>
                  <a:pt x="21149" y="-1"/>
                </a:cubicBezTo>
                <a:lnTo>
                  <a:pt x="21600" y="2159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34"/>
          <p:cNvSpPr>
            <a:spLocks noChangeShapeType="1"/>
          </p:cNvSpPr>
          <p:nvPr/>
        </p:nvSpPr>
        <p:spPr bwMode="auto">
          <a:xfrm>
            <a:off x="2222500" y="4591050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Complexity 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05250" y="18605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362450" y="19748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057650" y="23177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362450" y="2305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692650" y="2305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375150" y="2622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905250" y="33083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289050" y="33337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750050" y="33210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905250" y="49212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1301750" y="49339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762750" y="49339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1555750" y="3511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1568450" y="39941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1936750" y="37782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4337050" y="34988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4095750" y="37909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91050" y="37782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4337050" y="40576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429125" y="21145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4429125" y="2109788"/>
            <a:ext cx="31908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4119563" y="2109788"/>
            <a:ext cx="309562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4429125" y="2443163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4114800" y="2452688"/>
            <a:ext cx="309563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flipH="1">
            <a:off x="4429125" y="2438400"/>
            <a:ext cx="328613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1619250" y="3651250"/>
            <a:ext cx="0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1624013" y="3646488"/>
            <a:ext cx="314325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1624013" y="3889375"/>
            <a:ext cx="31432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H="1">
            <a:off x="4162425" y="3633788"/>
            <a:ext cx="2428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405313" y="3638550"/>
            <a:ext cx="24765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4162425" y="3929063"/>
            <a:ext cx="233363" cy="119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4405313" y="3910013"/>
            <a:ext cx="257175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092700" y="19494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2374900" y="35941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=3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003800" y="35560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=4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7810500" y="35814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2349500" y="51689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4965700" y="51816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7823200" y="52070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H="1">
            <a:off x="1746250" y="2419350"/>
            <a:ext cx="231140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800600" y="2419350"/>
            <a:ext cx="2444750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Arc 44"/>
          <p:cNvSpPr>
            <a:spLocks/>
          </p:cNvSpPr>
          <p:nvPr/>
        </p:nvSpPr>
        <p:spPr bwMode="auto">
          <a:xfrm>
            <a:off x="4457700" y="2433638"/>
            <a:ext cx="223838" cy="869950"/>
          </a:xfrm>
          <a:custGeom>
            <a:avLst/>
            <a:gdLst>
              <a:gd name="T0" fmla="*/ 0 w 21754"/>
              <a:gd name="T1" fmla="*/ 2147483647 h 21600"/>
              <a:gd name="T2" fmla="*/ 2147483647 w 21754"/>
              <a:gd name="T3" fmla="*/ 2147483647 h 21600"/>
              <a:gd name="T4" fmla="*/ 182812835 w 21754"/>
              <a:gd name="T5" fmla="*/ 2147483647 h 21600"/>
              <a:gd name="T6" fmla="*/ 0 60000 65536"/>
              <a:gd name="T7" fmla="*/ 0 60000 65536"/>
              <a:gd name="T8" fmla="*/ 0 60000 65536"/>
              <a:gd name="T9" fmla="*/ 0 w 21754"/>
              <a:gd name="T10" fmla="*/ 0 h 21600"/>
              <a:gd name="T11" fmla="*/ 21754 w 217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54" h="21600" fill="none" extrusionOk="0">
                <a:moveTo>
                  <a:pt x="-1" y="0"/>
                </a:moveTo>
                <a:cubicBezTo>
                  <a:pt x="51" y="0"/>
                  <a:pt x="102" y="-1"/>
                  <a:pt x="154" y="0"/>
                </a:cubicBezTo>
                <a:cubicBezTo>
                  <a:pt x="12083" y="0"/>
                  <a:pt x="21754" y="9670"/>
                  <a:pt x="21754" y="21600"/>
                </a:cubicBezTo>
              </a:path>
              <a:path w="21754" h="21600" stroke="0" extrusionOk="0">
                <a:moveTo>
                  <a:pt x="-1" y="0"/>
                </a:moveTo>
                <a:cubicBezTo>
                  <a:pt x="51" y="0"/>
                  <a:pt x="102" y="-1"/>
                  <a:pt x="154" y="0"/>
                </a:cubicBezTo>
                <a:cubicBezTo>
                  <a:pt x="12083" y="0"/>
                  <a:pt x="21754" y="9670"/>
                  <a:pt x="21754" y="21600"/>
                </a:cubicBezTo>
                <a:lnTo>
                  <a:pt x="15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 flipH="1">
            <a:off x="1784350" y="3917950"/>
            <a:ext cx="215900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4152900" y="3917950"/>
            <a:ext cx="260350" cy="99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4705350" y="3879850"/>
            <a:ext cx="2609850" cy="1047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Complexity Example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83050" y="205105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695950" y="315595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71750" y="314325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292350" y="433705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962150" y="558165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17950" y="559435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2889250" y="2781300"/>
            <a:ext cx="154940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425950" y="2781300"/>
            <a:ext cx="161925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4375150" y="2717800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851150" y="3822700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571750" y="5016500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2641600" y="3924300"/>
            <a:ext cx="23495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940050" y="3930650"/>
            <a:ext cx="1352550" cy="165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2305050" y="5118100"/>
            <a:ext cx="28575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667000" y="5111750"/>
            <a:ext cx="137795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724400" y="56515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730500" y="56388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670300" y="43688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=4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489700" y="32004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352800" y="32004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=6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851400" y="208280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102100" y="2070100"/>
            <a:ext cx="35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M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578100" y="3149600"/>
            <a:ext cx="35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5702300" y="3175000"/>
            <a:ext cx="35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273300" y="4343400"/>
            <a:ext cx="35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981200" y="5575300"/>
            <a:ext cx="35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3924300" y="5626100"/>
            <a:ext cx="35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4419600" y="4051300"/>
            <a:ext cx="295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S</a:t>
            </a:r>
            <a:r>
              <a:rPr lang="en-US" sz="1400" baseline="-25000">
                <a:latin typeface="Arial" charset="0"/>
              </a:rPr>
              <a:t>0</a:t>
            </a:r>
            <a:r>
              <a:rPr lang="en-US" sz="1400">
                <a:latin typeface="Arial" charset="0"/>
              </a:rPr>
              <a:t>(A) = iv(A) + iv(C) + iv(D) + iv(E)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538663" y="6248400"/>
            <a:ext cx="46275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Architectural Design Measures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Complexity : S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Measure of the number of integration tests required</a:t>
            </a:r>
          </a:p>
          <a:p>
            <a:pPr lvl="1"/>
            <a:r>
              <a:rPr lang="en-US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 = S</a:t>
            </a:r>
            <a:r>
              <a:rPr lang="en-US" baseline="-25000" smtClean="0"/>
              <a:t>0</a:t>
            </a:r>
            <a:r>
              <a:rPr lang="en-US" smtClean="0"/>
              <a:t> - n + 1</a:t>
            </a:r>
          </a:p>
          <a:p>
            <a:pPr lvl="2"/>
            <a:r>
              <a:rPr lang="en-US" smtClean="0"/>
              <a:t>S</a:t>
            </a:r>
            <a:r>
              <a:rPr lang="en-US" baseline="-25000" smtClean="0"/>
              <a:t>0</a:t>
            </a:r>
            <a:r>
              <a:rPr lang="en-US" smtClean="0"/>
              <a:t> is the design complexity</a:t>
            </a:r>
          </a:p>
          <a:p>
            <a:pPr lvl="2"/>
            <a:r>
              <a:rPr lang="en-US" smtClean="0"/>
              <a:t>n is the number of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Complexity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457450" y="21780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44650" y="3041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257550" y="3041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06450" y="39941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44750" y="40068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559050" y="26162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743200" y="26162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1739900" y="34861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1924050" y="34861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1860550" y="2692400"/>
            <a:ext cx="698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825750" y="2692400"/>
            <a:ext cx="6731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1003300" y="3556000"/>
            <a:ext cx="7302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006600" y="3556000"/>
            <a:ext cx="6667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952750" y="1968500"/>
            <a:ext cx="781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146300" y="3022600"/>
            <a:ext cx="571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3759200" y="31369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308100" y="40640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946400" y="41148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6762750" y="2330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5949950" y="31940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7562850" y="31940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5111750" y="41465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6750050" y="41592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6864350" y="27686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7048500" y="27686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6045200" y="36385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229350" y="36385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H="1">
            <a:off x="6165850" y="2844800"/>
            <a:ext cx="698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7131050" y="2844800"/>
            <a:ext cx="6731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 flipH="1">
            <a:off x="5308600" y="3708400"/>
            <a:ext cx="7302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6311900" y="3708400"/>
            <a:ext cx="6667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7258050" y="2120900"/>
            <a:ext cx="781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6451600" y="3175000"/>
            <a:ext cx="571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8064500" y="32893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613400" y="42164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7251700" y="42672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438400" y="22225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1625600" y="30607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3225800" y="30734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787400" y="40005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C</a:t>
            </a:r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2438400" y="40132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D</a:t>
            </a: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6731000" y="23495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N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5918200" y="32004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7531100" y="32004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T</a:t>
            </a: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5080000" y="41783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U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6731000" y="41656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V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Integrated Properties of M and N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067050" y="18478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54250" y="2711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67150" y="2711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416050" y="36639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054350" y="3676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168650" y="22860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352800" y="22860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349500" y="31559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533650" y="31559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2470150" y="2362200"/>
            <a:ext cx="698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435350" y="2362200"/>
            <a:ext cx="6731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612900" y="3225800"/>
            <a:ext cx="7302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616200" y="3225800"/>
            <a:ext cx="6667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549650" y="1828800"/>
            <a:ext cx="781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=18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755900" y="2692400"/>
            <a:ext cx="571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368800" y="2806700"/>
            <a:ext cx="685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=10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917700" y="37338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556000" y="37846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5975350" y="4184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5162550" y="50482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6775450" y="50482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324350" y="60007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962650" y="6013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076950" y="46228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6261100" y="46228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5257800" y="54927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5441950" y="54927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H="1">
            <a:off x="5378450" y="4699000"/>
            <a:ext cx="698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6343650" y="4699000"/>
            <a:ext cx="6731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flipH="1">
            <a:off x="4521200" y="5562600"/>
            <a:ext cx="7302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524500" y="5562600"/>
            <a:ext cx="6667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6457950" y="4152900"/>
            <a:ext cx="781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5664200" y="5029200"/>
            <a:ext cx="571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7277100" y="5143500"/>
            <a:ext cx="55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4826000" y="60706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6464300" y="6121400"/>
            <a:ext cx="55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3048000" y="18923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2235200" y="27305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3835400" y="27432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1397000" y="36703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C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3048000" y="36830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D</a:t>
            </a: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943600" y="42037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N</a:t>
            </a: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5130800" y="50546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6743700" y="50546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T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4292600" y="60325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U</a:t>
            </a: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5943600" y="6019800"/>
            <a:ext cx="33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V</a:t>
            </a:r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4102100" y="3200400"/>
            <a:ext cx="20955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Arc 50"/>
          <p:cNvSpPr>
            <a:spLocks/>
          </p:cNvSpPr>
          <p:nvPr/>
        </p:nvSpPr>
        <p:spPr bwMode="auto">
          <a:xfrm>
            <a:off x="5056188" y="2643188"/>
            <a:ext cx="1041400" cy="1041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Arc 51"/>
          <p:cNvSpPr>
            <a:spLocks/>
          </p:cNvSpPr>
          <p:nvPr/>
        </p:nvSpPr>
        <p:spPr bwMode="auto">
          <a:xfrm rot="-10620000">
            <a:off x="4002088" y="3608388"/>
            <a:ext cx="1041400" cy="1041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6223000" y="2603500"/>
            <a:ext cx="212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Integration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Module integration testing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Scope is a module and its immediate subordinates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Testing Steps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Apply reduction rules to the module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Cyclomatic complexity of the subalgorithm is the module design complexity of the original algorithm.  This determines the number of required tests.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The baseline method applied to the subalgorithm yields the design subtrees and the module integration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29100"/>
          </a:xfrm>
          <a:noFill/>
        </p:spPr>
        <p:txBody>
          <a:bodyPr lIns="92075" tIns="46038" rIns="92075" bIns="46038"/>
          <a:lstStyle/>
          <a:p>
            <a:r>
              <a:rPr lang="en-US" sz="1800" smtClean="0"/>
              <a:t>Design integration testing</a:t>
            </a:r>
          </a:p>
          <a:p>
            <a:pPr lvl="1"/>
            <a:r>
              <a:rPr lang="en-US" sz="1600" smtClean="0"/>
              <a:t>Derived from integration complexity, which quantifies a basis set of integration tests</a:t>
            </a:r>
          </a:p>
          <a:p>
            <a:pPr lvl="1"/>
            <a:r>
              <a:rPr lang="en-US" sz="1600" smtClean="0"/>
              <a:t>Testing steps</a:t>
            </a:r>
          </a:p>
          <a:p>
            <a:pPr lvl="2"/>
            <a:r>
              <a:rPr lang="en-US" sz="1400" smtClean="0"/>
              <a:t>Calculate iv and S</a:t>
            </a:r>
            <a:r>
              <a:rPr lang="en-US" sz="1400" baseline="-25000" smtClean="0"/>
              <a:t>0</a:t>
            </a:r>
            <a:r>
              <a:rPr lang="en-US" sz="1400" smtClean="0"/>
              <a:t> for each module</a:t>
            </a:r>
          </a:p>
          <a:p>
            <a:pPr lvl="2"/>
            <a:r>
              <a:rPr lang="en-US" sz="1400" smtClean="0"/>
              <a:t>Calculate S</a:t>
            </a:r>
            <a:r>
              <a:rPr lang="en-US" sz="1400" baseline="-25000" smtClean="0"/>
              <a:t>1</a:t>
            </a:r>
            <a:r>
              <a:rPr lang="en-US" sz="1400" smtClean="0"/>
              <a:t> for the top module (number of basis subtrees required)</a:t>
            </a:r>
          </a:p>
          <a:p>
            <a:pPr lvl="2"/>
            <a:r>
              <a:rPr lang="en-US" sz="1400" smtClean="0"/>
              <a:t>Build a path matrix (S</a:t>
            </a:r>
            <a:r>
              <a:rPr lang="en-US" sz="1400" baseline="-25000" smtClean="0"/>
              <a:t>1</a:t>
            </a:r>
            <a:r>
              <a:rPr lang="en-US" sz="1400" smtClean="0"/>
              <a:t> x n)  to establish the basis set of subtrees</a:t>
            </a:r>
          </a:p>
          <a:p>
            <a:pPr lvl="2"/>
            <a:r>
              <a:rPr lang="en-US" sz="1400" smtClean="0"/>
              <a:t>Identify and label each predicate in the design tree and place those labels above each column of the path matrix corresponding to the module it influences</a:t>
            </a:r>
          </a:p>
          <a:p>
            <a:pPr lvl="2"/>
            <a:r>
              <a:rPr lang="en-US" sz="1400" smtClean="0"/>
              <a:t>Apply the baseline method to the design to complete the matrix (1 : the module is executed; 0 : the module is not executed)</a:t>
            </a:r>
          </a:p>
          <a:p>
            <a:pPr lvl="2"/>
            <a:r>
              <a:rPr lang="en-US" sz="1400" smtClean="0"/>
              <a:t>Identify the subtrees in the matrix and the conditions which derive the subtrees</a:t>
            </a:r>
          </a:p>
          <a:p>
            <a:pPr lvl="2"/>
            <a:r>
              <a:rPr lang="en-US" sz="1400" smtClean="0"/>
              <a:t>Build corresponding test cases for each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Integration Example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752850" y="18478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067300" y="1841500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=8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41550" y="29781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568700" y="2959100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=3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441950" y="29908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794500" y="2997200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=4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790950" y="44386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105400" y="4432300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15950" y="44640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930400" y="4457700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711950" y="44640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8026400" y="4457700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4032250" y="234315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6242050" y="347345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2832100" y="2438400"/>
            <a:ext cx="121285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4692650" y="2400300"/>
            <a:ext cx="13843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1174750" y="3530600"/>
            <a:ext cx="130175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3219450" y="3530600"/>
            <a:ext cx="89535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4622800" y="3543300"/>
            <a:ext cx="114935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6350000" y="3581400"/>
            <a:ext cx="977900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3810000" y="191770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273300" y="299720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410200" y="302260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84200" y="448310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C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3759200" y="449580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D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6680200" y="448310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E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4114800" y="2451100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1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6096000" y="36449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2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1752600" y="5422900"/>
            <a:ext cx="14605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 = 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 - n + 1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   = 8 - 6 + 1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   = 3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5524500" y="5499100"/>
            <a:ext cx="2425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 : condition W = X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2 </a:t>
            </a:r>
            <a:r>
              <a:rPr lang="en-US" sz="1200">
                <a:latin typeface="Arial" charset="0"/>
              </a:rPr>
              <a:t>: condition Y = Z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Testing Strategy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095750" y="3181350"/>
            <a:ext cx="863600" cy="863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Arc 4"/>
          <p:cNvSpPr>
            <a:spLocks/>
          </p:cNvSpPr>
          <p:nvPr/>
        </p:nvSpPr>
        <p:spPr bwMode="auto">
          <a:xfrm>
            <a:off x="4527550" y="3573463"/>
            <a:ext cx="704850" cy="477837"/>
          </a:xfrm>
          <a:custGeom>
            <a:avLst/>
            <a:gdLst>
              <a:gd name="T0" fmla="*/ 2147483647 w 21797"/>
              <a:gd name="T1" fmla="*/ 0 h 22576"/>
              <a:gd name="T2" fmla="*/ 0 w 21797"/>
              <a:gd name="T3" fmla="*/ 2147483647 h 22576"/>
              <a:gd name="T4" fmla="*/ 2147483647 w 21797"/>
              <a:gd name="T5" fmla="*/ 2147483647 h 22576"/>
              <a:gd name="T6" fmla="*/ 0 60000 65536"/>
              <a:gd name="T7" fmla="*/ 0 60000 65536"/>
              <a:gd name="T8" fmla="*/ 0 60000 65536"/>
              <a:gd name="T9" fmla="*/ 0 w 21797"/>
              <a:gd name="T10" fmla="*/ 0 h 22576"/>
              <a:gd name="T11" fmla="*/ 21797 w 21797"/>
              <a:gd name="T12" fmla="*/ 22576 h 22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97" h="22576" fill="none" extrusionOk="0">
                <a:moveTo>
                  <a:pt x="21774" y="0"/>
                </a:moveTo>
                <a:cubicBezTo>
                  <a:pt x="21789" y="325"/>
                  <a:pt x="21797" y="650"/>
                  <a:pt x="21797" y="976"/>
                </a:cubicBezTo>
                <a:cubicBezTo>
                  <a:pt x="21797" y="12905"/>
                  <a:pt x="12126" y="22576"/>
                  <a:pt x="197" y="22576"/>
                </a:cubicBezTo>
                <a:cubicBezTo>
                  <a:pt x="131" y="22576"/>
                  <a:pt x="65" y="22575"/>
                  <a:pt x="-1" y="22575"/>
                </a:cubicBezTo>
              </a:path>
              <a:path w="21797" h="22576" stroke="0" extrusionOk="0">
                <a:moveTo>
                  <a:pt x="21774" y="0"/>
                </a:moveTo>
                <a:cubicBezTo>
                  <a:pt x="21789" y="325"/>
                  <a:pt x="21797" y="650"/>
                  <a:pt x="21797" y="976"/>
                </a:cubicBezTo>
                <a:cubicBezTo>
                  <a:pt x="21797" y="12905"/>
                  <a:pt x="12126" y="22576"/>
                  <a:pt x="197" y="22576"/>
                </a:cubicBezTo>
                <a:cubicBezTo>
                  <a:pt x="131" y="22576"/>
                  <a:pt x="65" y="22575"/>
                  <a:pt x="-1" y="22575"/>
                </a:cubicBezTo>
                <a:lnTo>
                  <a:pt x="197" y="97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rc 5"/>
          <p:cNvSpPr>
            <a:spLocks/>
          </p:cNvSpPr>
          <p:nvPr/>
        </p:nvSpPr>
        <p:spPr bwMode="auto">
          <a:xfrm rot="10680000">
            <a:off x="4522788" y="2882900"/>
            <a:ext cx="698500" cy="6985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rc 6"/>
          <p:cNvSpPr>
            <a:spLocks/>
          </p:cNvSpPr>
          <p:nvPr/>
        </p:nvSpPr>
        <p:spPr bwMode="auto">
          <a:xfrm>
            <a:off x="3792538" y="2903538"/>
            <a:ext cx="704850" cy="70802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9"/>
                  <a:pt x="9640" y="27"/>
                  <a:pt x="2155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9"/>
                  <a:pt x="9640" y="27"/>
                  <a:pt x="2155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rc 7"/>
          <p:cNvSpPr>
            <a:spLocks/>
          </p:cNvSpPr>
          <p:nvPr/>
        </p:nvSpPr>
        <p:spPr bwMode="auto">
          <a:xfrm rot="-10680000">
            <a:off x="3776663" y="3621088"/>
            <a:ext cx="731837" cy="730250"/>
          </a:xfrm>
          <a:custGeom>
            <a:avLst/>
            <a:gdLst>
              <a:gd name="T0" fmla="*/ 0 w 21647"/>
              <a:gd name="T1" fmla="*/ 0 h 21600"/>
              <a:gd name="T2" fmla="*/ 2147483647 w 21647"/>
              <a:gd name="T3" fmla="*/ 2147483647 h 21600"/>
              <a:gd name="T4" fmla="*/ 2147483647 w 21647"/>
              <a:gd name="T5" fmla="*/ 2147483647 h 21600"/>
              <a:gd name="T6" fmla="*/ 0 60000 65536"/>
              <a:gd name="T7" fmla="*/ 0 60000 65536"/>
              <a:gd name="T8" fmla="*/ 0 60000 65536"/>
              <a:gd name="T9" fmla="*/ 0 w 21647"/>
              <a:gd name="T10" fmla="*/ 0 h 21600"/>
              <a:gd name="T11" fmla="*/ 21647 w 216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7" h="21600" fill="none" extrusionOk="0">
                <a:moveTo>
                  <a:pt x="0" y="0"/>
                </a:moveTo>
                <a:cubicBezTo>
                  <a:pt x="15" y="0"/>
                  <a:pt x="31" y="-1"/>
                  <a:pt x="47" y="0"/>
                </a:cubicBezTo>
                <a:cubicBezTo>
                  <a:pt x="11976" y="0"/>
                  <a:pt x="21647" y="9670"/>
                  <a:pt x="21647" y="21600"/>
                </a:cubicBezTo>
              </a:path>
              <a:path w="21647" h="21600" stroke="0" extrusionOk="0">
                <a:moveTo>
                  <a:pt x="0" y="0"/>
                </a:moveTo>
                <a:cubicBezTo>
                  <a:pt x="15" y="0"/>
                  <a:pt x="31" y="-1"/>
                  <a:pt x="47" y="0"/>
                </a:cubicBezTo>
                <a:cubicBezTo>
                  <a:pt x="11976" y="0"/>
                  <a:pt x="21647" y="9670"/>
                  <a:pt x="21647" y="21600"/>
                </a:cubicBezTo>
                <a:lnTo>
                  <a:pt x="4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Arc 8"/>
          <p:cNvSpPr>
            <a:spLocks/>
          </p:cNvSpPr>
          <p:nvPr/>
        </p:nvSpPr>
        <p:spPr bwMode="auto">
          <a:xfrm>
            <a:off x="4457700" y="3600450"/>
            <a:ext cx="1028700" cy="752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rc 9"/>
          <p:cNvSpPr>
            <a:spLocks/>
          </p:cNvSpPr>
          <p:nvPr/>
        </p:nvSpPr>
        <p:spPr bwMode="auto">
          <a:xfrm>
            <a:off x="4502150" y="2611438"/>
            <a:ext cx="979488" cy="9779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Arc 10"/>
          <p:cNvSpPr>
            <a:spLocks/>
          </p:cNvSpPr>
          <p:nvPr/>
        </p:nvSpPr>
        <p:spPr bwMode="auto">
          <a:xfrm>
            <a:off x="3463925" y="2611438"/>
            <a:ext cx="1033463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Arc 11"/>
          <p:cNvSpPr>
            <a:spLocks/>
          </p:cNvSpPr>
          <p:nvPr/>
        </p:nvSpPr>
        <p:spPr bwMode="auto">
          <a:xfrm rot="-10740000">
            <a:off x="3454400" y="3659188"/>
            <a:ext cx="1062038" cy="106045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Arc 12"/>
          <p:cNvSpPr>
            <a:spLocks/>
          </p:cNvSpPr>
          <p:nvPr/>
        </p:nvSpPr>
        <p:spPr bwMode="auto">
          <a:xfrm>
            <a:off x="4500563" y="3563938"/>
            <a:ext cx="1341437" cy="1166812"/>
          </a:xfrm>
          <a:custGeom>
            <a:avLst/>
            <a:gdLst>
              <a:gd name="T0" fmla="*/ 2147483647 w 21600"/>
              <a:gd name="T1" fmla="*/ 0 h 21629"/>
              <a:gd name="T2" fmla="*/ 0 w 21600"/>
              <a:gd name="T3" fmla="*/ 2147483647 h 21629"/>
              <a:gd name="T4" fmla="*/ 0 w 21600"/>
              <a:gd name="T5" fmla="*/ 2147483647 h 21629"/>
              <a:gd name="T6" fmla="*/ 0 60000 65536"/>
              <a:gd name="T7" fmla="*/ 0 60000 65536"/>
              <a:gd name="T8" fmla="*/ 0 60000 65536"/>
              <a:gd name="T9" fmla="*/ 0 w 21600"/>
              <a:gd name="T10" fmla="*/ 0 h 21629"/>
              <a:gd name="T11" fmla="*/ 21600 w 21600"/>
              <a:gd name="T12" fmla="*/ 21629 h 21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29" fill="none" extrusionOk="0">
                <a:moveTo>
                  <a:pt x="21599" y="0"/>
                </a:moveTo>
                <a:cubicBezTo>
                  <a:pt x="21599" y="9"/>
                  <a:pt x="21600" y="19"/>
                  <a:pt x="21600" y="29"/>
                </a:cubicBezTo>
                <a:cubicBezTo>
                  <a:pt x="21600" y="11958"/>
                  <a:pt x="11929" y="21628"/>
                  <a:pt x="0" y="21629"/>
                </a:cubicBezTo>
              </a:path>
              <a:path w="21600" h="21629" stroke="0" extrusionOk="0">
                <a:moveTo>
                  <a:pt x="21599" y="0"/>
                </a:moveTo>
                <a:cubicBezTo>
                  <a:pt x="21599" y="9"/>
                  <a:pt x="21600" y="19"/>
                  <a:pt x="21600" y="29"/>
                </a:cubicBezTo>
                <a:cubicBezTo>
                  <a:pt x="21600" y="11958"/>
                  <a:pt x="11929" y="21628"/>
                  <a:pt x="0" y="21629"/>
                </a:cubicBezTo>
                <a:lnTo>
                  <a:pt x="0" y="2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>
            <a:off x="4500563" y="2217738"/>
            <a:ext cx="1343025" cy="1355725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0"/>
                </a:cubicBezTo>
                <a:cubicBezTo>
                  <a:pt x="11955" y="0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0"/>
                </a:cubicBezTo>
                <a:cubicBezTo>
                  <a:pt x="11955" y="0"/>
                  <a:pt x="21626" y="9670"/>
                  <a:pt x="21626" y="21600"/>
                </a:cubicBezTo>
                <a:lnTo>
                  <a:pt x="2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>
            <a:off x="3055938" y="2217738"/>
            <a:ext cx="1447800" cy="1447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6" y="13"/>
                  <a:pt x="2157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6" y="13"/>
                  <a:pt x="21576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>
            <a:off x="3055938" y="3657600"/>
            <a:ext cx="1524000" cy="1524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089400" y="3613150"/>
            <a:ext cx="869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299200" y="3683000"/>
            <a:ext cx="1130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Unit Test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6286500" y="4076700"/>
            <a:ext cx="184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Integration Test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286500" y="4419600"/>
            <a:ext cx="162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Validation Test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311900" y="4838700"/>
            <a:ext cx="194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System Test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4584700" y="3810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572000" y="4191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4559300" y="45466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572000" y="4953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2765425" y="243205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755900" y="34417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2759075" y="30607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2755900" y="27559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1257300" y="2305050"/>
            <a:ext cx="1609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System engineering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619250" y="2628900"/>
            <a:ext cx="140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Requirements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2105025" y="2924175"/>
            <a:ext cx="74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Design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2200275" y="3314700"/>
            <a:ext cx="590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Code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5105400" y="6248400"/>
            <a:ext cx="37623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</a:t>
            </a:r>
            <a:r>
              <a:rPr lang="en-US" sz="800" i="1">
                <a:latin typeface="Arial" charset="0"/>
              </a:rPr>
              <a:t>Software Engineering  4th Ed</a:t>
            </a:r>
            <a:r>
              <a:rPr lang="en-US" sz="800">
                <a:latin typeface="Arial" charset="0"/>
              </a:rPr>
              <a:t>, by Pressman, McGraw-Hill, 1997]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Path Test Matrix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1422400" y="2222500"/>
          <a:ext cx="6491288" cy="2325688"/>
        </p:xfrm>
        <a:graphic>
          <a:graphicData uri="http://schemas.openxmlformats.org/presentationml/2006/ole">
            <p:oleObj spid="_x0000_s1026" name="Document" r:id="rId3" imgW="6500520" imgH="2334960" progId="Word.Document.6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Path Test Matrix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943100" y="2578100"/>
          <a:ext cx="5410200" cy="1917700"/>
        </p:xfrm>
        <a:graphic>
          <a:graphicData uri="http://schemas.openxmlformats.org/presentationml/2006/ole">
            <p:oleObj spid="_x0000_s2050" name="Document" r:id="rId3" imgW="5410080" imgH="1957320" progId="Word.Document.6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41350" y="744538"/>
            <a:ext cx="202565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with ModuleA, ModuleB;</a:t>
            </a:r>
          </a:p>
          <a:p>
            <a:r>
              <a:rPr lang="en-US" sz="1000">
                <a:latin typeface="Courier New" pitchFamily="49" charset="0"/>
              </a:rPr>
              <a:t>   use ModuleA, ModuleB;</a:t>
            </a:r>
          </a:p>
          <a:p>
            <a:r>
              <a:rPr lang="en-US" sz="1000">
                <a:latin typeface="Courier New" pitchFamily="49" charset="0"/>
              </a:rPr>
              <a:t>   procedure Main is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S1;</a:t>
            </a:r>
          </a:p>
          <a:p>
            <a:r>
              <a:rPr lang="en-US" sz="1000">
                <a:latin typeface="Courier New" pitchFamily="49" charset="0"/>
              </a:rPr>
              <a:t>      while CM loop</a:t>
            </a:r>
          </a:p>
          <a:p>
            <a:r>
              <a:rPr lang="en-US" sz="1000">
                <a:latin typeface="Courier New" pitchFamily="49" charset="0"/>
              </a:rPr>
              <a:t>         ProcA; </a:t>
            </a:r>
          </a:p>
          <a:p>
            <a:r>
              <a:rPr lang="en-US" sz="1000">
                <a:latin typeface="Courier New" pitchFamily="49" charset="0"/>
              </a:rPr>
              <a:t>         ProcB;</a:t>
            </a:r>
          </a:p>
          <a:p>
            <a:r>
              <a:rPr lang="en-US" sz="1000">
                <a:latin typeface="Courier New" pitchFamily="49" charset="0"/>
              </a:rPr>
              <a:t>      end loop;</a:t>
            </a:r>
          </a:p>
          <a:p>
            <a:r>
              <a:rPr lang="en-US" sz="1000">
                <a:latin typeface="Courier New" pitchFamily="49" charset="0"/>
              </a:rPr>
              <a:t>   end Main;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33738" y="728663"/>
            <a:ext cx="2178050" cy="2390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with ModuleC;</a:t>
            </a:r>
          </a:p>
          <a:p>
            <a:r>
              <a:rPr lang="en-US" sz="1000">
                <a:latin typeface="Courier New" pitchFamily="49" charset="0"/>
              </a:rPr>
              <a:t>   use ModuleC;</a:t>
            </a:r>
          </a:p>
          <a:p>
            <a:r>
              <a:rPr lang="en-US" sz="1000">
                <a:latin typeface="Courier New" pitchFamily="49" charset="0"/>
              </a:rPr>
              <a:t>   package body ModuleA is</a:t>
            </a:r>
          </a:p>
          <a:p>
            <a:r>
              <a:rPr lang="en-US" sz="1000">
                <a:latin typeface="Courier New" pitchFamily="49" charset="0"/>
              </a:rPr>
              <a:t>      procedure ProcA is</a:t>
            </a:r>
          </a:p>
          <a:p>
            <a:r>
              <a:rPr lang="en-US" sz="1000">
                <a:latin typeface="Courier New" pitchFamily="49" charset="0"/>
              </a:rPr>
              <a:t>      begin</a:t>
            </a:r>
          </a:p>
          <a:p>
            <a:r>
              <a:rPr lang="en-US" sz="1000">
                <a:latin typeface="Courier New" pitchFamily="49" charset="0"/>
              </a:rPr>
              <a:t>         S1;</a:t>
            </a:r>
          </a:p>
          <a:p>
            <a:r>
              <a:rPr lang="en-US" sz="1000">
                <a:latin typeface="Courier New" pitchFamily="49" charset="0"/>
              </a:rPr>
              <a:t>         if CA then</a:t>
            </a:r>
          </a:p>
          <a:p>
            <a:r>
              <a:rPr lang="en-US" sz="1000">
                <a:latin typeface="Courier New" pitchFamily="49" charset="0"/>
              </a:rPr>
              <a:t>            S1;</a:t>
            </a:r>
          </a:p>
          <a:p>
            <a:r>
              <a:rPr lang="en-US" sz="1000">
                <a:latin typeface="Courier New" pitchFamily="49" charset="0"/>
              </a:rPr>
              <a:t>         else</a:t>
            </a:r>
          </a:p>
          <a:p>
            <a:r>
              <a:rPr lang="en-US" sz="1000">
                <a:latin typeface="Courier New" pitchFamily="49" charset="0"/>
              </a:rPr>
              <a:t>            ProcC;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end ProcA;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null;</a:t>
            </a:r>
          </a:p>
          <a:p>
            <a:r>
              <a:rPr lang="en-US" sz="1000">
                <a:latin typeface="Courier New" pitchFamily="49" charset="0"/>
              </a:rPr>
              <a:t>   end ModuleA;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12725" y="21431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>
                <a:latin typeface="Arial" charset="0"/>
              </a:rPr>
              <a:t>Example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875338" y="735013"/>
            <a:ext cx="2178050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with ModuleC;</a:t>
            </a:r>
          </a:p>
          <a:p>
            <a:r>
              <a:rPr lang="en-US" sz="1000">
                <a:latin typeface="Courier New" pitchFamily="49" charset="0"/>
              </a:rPr>
              <a:t>   use ModuleC;</a:t>
            </a:r>
          </a:p>
          <a:p>
            <a:r>
              <a:rPr lang="en-US" sz="1000">
                <a:latin typeface="Courier New" pitchFamily="49" charset="0"/>
              </a:rPr>
              <a:t>   package body ModuleB is</a:t>
            </a:r>
          </a:p>
          <a:p>
            <a:r>
              <a:rPr lang="en-US" sz="1000">
                <a:latin typeface="Courier New" pitchFamily="49" charset="0"/>
              </a:rPr>
              <a:t>      procedure ProcB is</a:t>
            </a:r>
          </a:p>
          <a:p>
            <a:r>
              <a:rPr lang="en-US" sz="1000">
                <a:latin typeface="Courier New" pitchFamily="49" charset="0"/>
              </a:rPr>
              <a:t>      begin</a:t>
            </a:r>
          </a:p>
          <a:p>
            <a:r>
              <a:rPr lang="en-US" sz="1000">
                <a:latin typeface="Courier New" pitchFamily="49" charset="0"/>
              </a:rPr>
              <a:t>         S1;</a:t>
            </a:r>
          </a:p>
          <a:p>
            <a:r>
              <a:rPr lang="en-US" sz="1000">
                <a:latin typeface="Courier New" pitchFamily="49" charset="0"/>
              </a:rPr>
              <a:t>         if CB then</a:t>
            </a:r>
          </a:p>
          <a:p>
            <a:r>
              <a:rPr lang="en-US" sz="1000">
                <a:latin typeface="Courier New" pitchFamily="49" charset="0"/>
              </a:rPr>
              <a:t>            ProcC;</a:t>
            </a:r>
          </a:p>
          <a:p>
            <a:r>
              <a:rPr lang="en-US" sz="1000">
                <a:latin typeface="Courier New" pitchFamily="49" charset="0"/>
              </a:rPr>
              <a:t>         else</a:t>
            </a:r>
          </a:p>
          <a:p>
            <a:r>
              <a:rPr lang="en-US" sz="1000">
                <a:latin typeface="Courier New" pitchFamily="49" charset="0"/>
              </a:rPr>
              <a:t>            S2;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   if CB2 then</a:t>
            </a:r>
          </a:p>
          <a:p>
            <a:r>
              <a:rPr lang="en-US" sz="1000">
                <a:latin typeface="Courier New" pitchFamily="49" charset="0"/>
              </a:rPr>
              <a:t>            S3;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end ProcB;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null;</a:t>
            </a:r>
          </a:p>
          <a:p>
            <a:r>
              <a:rPr lang="en-US" sz="1000">
                <a:latin typeface="Courier New" pitchFamily="49" charset="0"/>
              </a:rPr>
              <a:t>   end ModuleB;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17538" y="3298825"/>
            <a:ext cx="2101850" cy="2085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package body ModuleC is</a:t>
            </a:r>
          </a:p>
          <a:p>
            <a:r>
              <a:rPr lang="en-US" sz="1000">
                <a:latin typeface="Courier New" pitchFamily="49" charset="0"/>
              </a:rPr>
              <a:t>      procedure ProcC  is</a:t>
            </a:r>
          </a:p>
          <a:p>
            <a:r>
              <a:rPr lang="en-US" sz="1000">
                <a:latin typeface="Courier New" pitchFamily="49" charset="0"/>
              </a:rPr>
              <a:t>      begin</a:t>
            </a:r>
          </a:p>
          <a:p>
            <a:r>
              <a:rPr lang="en-US" sz="1000">
                <a:latin typeface="Courier New" pitchFamily="49" charset="0"/>
              </a:rPr>
              <a:t>         S1;</a:t>
            </a:r>
          </a:p>
          <a:p>
            <a:r>
              <a:rPr lang="en-US" sz="1000">
                <a:latin typeface="Courier New" pitchFamily="49" charset="0"/>
              </a:rPr>
              <a:t>         if CC then</a:t>
            </a:r>
          </a:p>
          <a:p>
            <a:r>
              <a:rPr lang="en-US" sz="1000">
                <a:latin typeface="Courier New" pitchFamily="49" charset="0"/>
              </a:rPr>
              <a:t>            S2;</a:t>
            </a:r>
          </a:p>
          <a:p>
            <a:r>
              <a:rPr lang="en-US" sz="1000">
                <a:latin typeface="Courier New" pitchFamily="49" charset="0"/>
              </a:rPr>
              <a:t>         else</a:t>
            </a:r>
          </a:p>
          <a:p>
            <a:r>
              <a:rPr lang="en-US" sz="1000">
                <a:latin typeface="Courier New" pitchFamily="49" charset="0"/>
              </a:rPr>
              <a:t>            S3;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end ProcC;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null;</a:t>
            </a:r>
          </a:p>
          <a:p>
            <a:r>
              <a:rPr lang="en-US" sz="1000">
                <a:latin typeface="Courier New" pitchFamily="49" charset="0"/>
              </a:rPr>
              <a:t>   end ModuleC;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3255963" y="4970463"/>
            <a:ext cx="4891087" cy="530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 i="1">
                <a:latin typeface="Arial" charset="0"/>
              </a:rPr>
              <a:t>What is an appropriate number of integration test cases</a:t>
            </a:r>
          </a:p>
          <a:p>
            <a:pPr>
              <a:defRPr/>
            </a:pPr>
            <a:r>
              <a:rPr lang="en-US" sz="1400" b="1" i="1">
                <a:latin typeface="Arial" charset="0"/>
              </a:rPr>
              <a:t>and what are those cases?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12725" y="21431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>
                <a:latin typeface="Arial" charset="0"/>
              </a:rPr>
              <a:t>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337050" y="8826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337050" y="11493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337050" y="1416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7050" y="17081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349750" y="20002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406900" y="10033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406900" y="12954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406900" y="15494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Arc 11"/>
          <p:cNvSpPr>
            <a:spLocks/>
          </p:cNvSpPr>
          <p:nvPr/>
        </p:nvSpPr>
        <p:spPr bwMode="auto">
          <a:xfrm>
            <a:off x="4065588" y="1208088"/>
            <a:ext cx="266700" cy="330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20"/>
                  <a:pt x="9592" y="71"/>
                  <a:pt x="2147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20"/>
                  <a:pt x="9592" y="71"/>
                  <a:pt x="2147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Arc 12"/>
          <p:cNvSpPr>
            <a:spLocks/>
          </p:cNvSpPr>
          <p:nvPr/>
        </p:nvSpPr>
        <p:spPr bwMode="auto">
          <a:xfrm>
            <a:off x="4065588" y="1498600"/>
            <a:ext cx="279400" cy="2794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Arc 13"/>
          <p:cNvSpPr>
            <a:spLocks/>
          </p:cNvSpPr>
          <p:nvPr/>
        </p:nvSpPr>
        <p:spPr bwMode="auto">
          <a:xfrm>
            <a:off x="4483100" y="1208088"/>
            <a:ext cx="369888" cy="457200"/>
          </a:xfrm>
          <a:custGeom>
            <a:avLst/>
            <a:gdLst>
              <a:gd name="T0" fmla="*/ 0 w 21693"/>
              <a:gd name="T1" fmla="*/ 0 h 21600"/>
              <a:gd name="T2" fmla="*/ 2147483647 w 21693"/>
              <a:gd name="T3" fmla="*/ 2147483647 h 21600"/>
              <a:gd name="T4" fmla="*/ 2147483647 w 21693"/>
              <a:gd name="T5" fmla="*/ 2147483647 h 21600"/>
              <a:gd name="T6" fmla="*/ 0 60000 65536"/>
              <a:gd name="T7" fmla="*/ 0 60000 65536"/>
              <a:gd name="T8" fmla="*/ 0 60000 65536"/>
              <a:gd name="T9" fmla="*/ 0 w 21693"/>
              <a:gd name="T10" fmla="*/ 0 h 21600"/>
              <a:gd name="T11" fmla="*/ 21693 w 2169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3" h="21600" fill="none" extrusionOk="0">
                <a:moveTo>
                  <a:pt x="0" y="0"/>
                </a:moveTo>
                <a:cubicBezTo>
                  <a:pt x="31" y="0"/>
                  <a:pt x="62" y="-1"/>
                  <a:pt x="93" y="0"/>
                </a:cubicBezTo>
                <a:cubicBezTo>
                  <a:pt x="12022" y="0"/>
                  <a:pt x="21693" y="9670"/>
                  <a:pt x="21693" y="21600"/>
                </a:cubicBezTo>
              </a:path>
              <a:path w="21693" h="21600" stroke="0" extrusionOk="0">
                <a:moveTo>
                  <a:pt x="0" y="0"/>
                </a:moveTo>
                <a:cubicBezTo>
                  <a:pt x="31" y="0"/>
                  <a:pt x="62" y="-1"/>
                  <a:pt x="93" y="0"/>
                </a:cubicBezTo>
                <a:cubicBezTo>
                  <a:pt x="12022" y="0"/>
                  <a:pt x="21693" y="9670"/>
                  <a:pt x="21693" y="21600"/>
                </a:cubicBezTo>
                <a:lnTo>
                  <a:pt x="9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Arc 14"/>
          <p:cNvSpPr>
            <a:spLocks/>
          </p:cNvSpPr>
          <p:nvPr/>
        </p:nvSpPr>
        <p:spPr bwMode="auto">
          <a:xfrm>
            <a:off x="4495800" y="1638300"/>
            <a:ext cx="3556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549650" y="742950"/>
            <a:ext cx="1828800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578225" y="758825"/>
            <a:ext cx="569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Main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441575" y="6324600"/>
            <a:ext cx="67024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Watson and McCabe, “Structured Testing: A Testing Methodology Using the Cyclomatic Complexity Metric,” NIST 500-235, 1996]</a:t>
            </a: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4413250" y="53911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4400550" y="48323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400550" y="50990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4654550" y="56832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4133850" y="57086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4425950" y="59753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4470400" y="49530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470400" y="52451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4457700" y="55245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4203700" y="5511800"/>
            <a:ext cx="2540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H="1">
            <a:off x="4521200" y="5803900"/>
            <a:ext cx="2032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4178300" y="58293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793750" y="2508250"/>
            <a:ext cx="1854200" cy="176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7169150" y="3257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7156450" y="26987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7156450" y="29654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7410450" y="35496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6889750" y="3575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7181850" y="38417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7226300" y="28194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7226300" y="31115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7213600" y="33909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 flipH="1">
            <a:off x="6959600" y="3378200"/>
            <a:ext cx="2540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>
            <a:off x="7277100" y="3670300"/>
            <a:ext cx="2032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6934200" y="36957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1352550" y="2724150"/>
            <a:ext cx="647700" cy="1270000"/>
            <a:chOff x="852" y="1716"/>
            <a:chExt cx="408" cy="800"/>
          </a:xfrm>
        </p:grpSpPr>
        <p:sp>
          <p:nvSpPr>
            <p:cNvPr id="45116" name="Oval 44"/>
            <p:cNvSpPr>
              <a:spLocks noChangeArrowheads="1"/>
            </p:cNvSpPr>
            <p:nvPr/>
          </p:nvSpPr>
          <p:spPr bwMode="auto">
            <a:xfrm>
              <a:off x="1028" y="2068"/>
              <a:ext cx="80" cy="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Oval 45"/>
            <p:cNvSpPr>
              <a:spLocks noChangeArrowheads="1"/>
            </p:cNvSpPr>
            <p:nvPr/>
          </p:nvSpPr>
          <p:spPr bwMode="auto">
            <a:xfrm>
              <a:off x="1020" y="1716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Oval 46"/>
            <p:cNvSpPr>
              <a:spLocks noChangeArrowheads="1"/>
            </p:cNvSpPr>
            <p:nvPr/>
          </p:nvSpPr>
          <p:spPr bwMode="auto">
            <a:xfrm>
              <a:off x="1020" y="1884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Oval 47"/>
            <p:cNvSpPr>
              <a:spLocks noChangeArrowheads="1"/>
            </p:cNvSpPr>
            <p:nvPr/>
          </p:nvSpPr>
          <p:spPr bwMode="auto">
            <a:xfrm>
              <a:off x="1180" y="2252"/>
              <a:ext cx="80" cy="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Oval 48"/>
            <p:cNvSpPr>
              <a:spLocks noChangeArrowheads="1"/>
            </p:cNvSpPr>
            <p:nvPr/>
          </p:nvSpPr>
          <p:spPr bwMode="auto">
            <a:xfrm>
              <a:off x="852" y="2268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Oval 49"/>
            <p:cNvSpPr>
              <a:spLocks noChangeArrowheads="1"/>
            </p:cNvSpPr>
            <p:nvPr/>
          </p:nvSpPr>
          <p:spPr bwMode="auto">
            <a:xfrm>
              <a:off x="1036" y="2436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50"/>
            <p:cNvSpPr>
              <a:spLocks noChangeShapeType="1"/>
            </p:cNvSpPr>
            <p:nvPr/>
          </p:nvSpPr>
          <p:spPr bwMode="auto">
            <a:xfrm>
              <a:off x="1064" y="179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Line 51"/>
            <p:cNvSpPr>
              <a:spLocks noChangeShapeType="1"/>
            </p:cNvSpPr>
            <p:nvPr/>
          </p:nvSpPr>
          <p:spPr bwMode="auto">
            <a:xfrm>
              <a:off x="1064" y="197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Line 52"/>
            <p:cNvSpPr>
              <a:spLocks noChangeShapeType="1"/>
            </p:cNvSpPr>
            <p:nvPr/>
          </p:nvSpPr>
          <p:spPr bwMode="auto">
            <a:xfrm>
              <a:off x="1056" y="2152"/>
              <a:ext cx="16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5" name="Line 53"/>
            <p:cNvSpPr>
              <a:spLocks noChangeShapeType="1"/>
            </p:cNvSpPr>
            <p:nvPr/>
          </p:nvSpPr>
          <p:spPr bwMode="auto">
            <a:xfrm flipH="1">
              <a:off x="896" y="2144"/>
              <a:ext cx="16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6" name="Line 54"/>
            <p:cNvSpPr>
              <a:spLocks noChangeShapeType="1"/>
            </p:cNvSpPr>
            <p:nvPr/>
          </p:nvSpPr>
          <p:spPr bwMode="auto">
            <a:xfrm flipH="1">
              <a:off x="1096" y="2328"/>
              <a:ext cx="12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Line 55"/>
            <p:cNvSpPr>
              <a:spLocks noChangeShapeType="1"/>
            </p:cNvSpPr>
            <p:nvPr/>
          </p:nvSpPr>
          <p:spPr bwMode="auto">
            <a:xfrm>
              <a:off x="880" y="2344"/>
              <a:ext cx="16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00" name="Oval 56"/>
          <p:cNvSpPr>
            <a:spLocks noChangeArrowheads="1"/>
          </p:cNvSpPr>
          <p:nvPr/>
        </p:nvSpPr>
        <p:spPr bwMode="auto">
          <a:xfrm>
            <a:off x="7194550" y="41211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Oval 57"/>
          <p:cNvSpPr>
            <a:spLocks noChangeArrowheads="1"/>
          </p:cNvSpPr>
          <p:nvPr/>
        </p:nvSpPr>
        <p:spPr bwMode="auto">
          <a:xfrm>
            <a:off x="7423150" y="4400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Oval 58"/>
          <p:cNvSpPr>
            <a:spLocks noChangeArrowheads="1"/>
          </p:cNvSpPr>
          <p:nvPr/>
        </p:nvSpPr>
        <p:spPr bwMode="auto">
          <a:xfrm>
            <a:off x="7207250" y="46799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Line 59"/>
          <p:cNvSpPr>
            <a:spLocks noChangeShapeType="1"/>
          </p:cNvSpPr>
          <p:nvPr/>
        </p:nvSpPr>
        <p:spPr bwMode="auto">
          <a:xfrm>
            <a:off x="7251700" y="39878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Line 60"/>
          <p:cNvSpPr>
            <a:spLocks noChangeShapeType="1"/>
          </p:cNvSpPr>
          <p:nvPr/>
        </p:nvSpPr>
        <p:spPr bwMode="auto">
          <a:xfrm>
            <a:off x="7315200" y="42418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Line 61"/>
          <p:cNvSpPr>
            <a:spLocks noChangeShapeType="1"/>
          </p:cNvSpPr>
          <p:nvPr/>
        </p:nvSpPr>
        <p:spPr bwMode="auto">
          <a:xfrm flipH="1">
            <a:off x="7327900" y="4533900"/>
            <a:ext cx="1524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Line 62"/>
          <p:cNvSpPr>
            <a:spLocks noChangeShapeType="1"/>
          </p:cNvSpPr>
          <p:nvPr/>
        </p:nvSpPr>
        <p:spPr bwMode="auto">
          <a:xfrm>
            <a:off x="7264400" y="4254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Rectangle 63"/>
          <p:cNvSpPr>
            <a:spLocks noChangeArrowheads="1"/>
          </p:cNvSpPr>
          <p:nvPr/>
        </p:nvSpPr>
        <p:spPr bwMode="auto">
          <a:xfrm>
            <a:off x="784225" y="2511425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ProcA</a:t>
            </a:r>
          </a:p>
        </p:txBody>
      </p:sp>
      <p:sp>
        <p:nvSpPr>
          <p:cNvPr id="45108" name="Rectangle 64"/>
          <p:cNvSpPr>
            <a:spLocks noChangeArrowheads="1"/>
          </p:cNvSpPr>
          <p:nvPr/>
        </p:nvSpPr>
        <p:spPr bwMode="auto">
          <a:xfrm>
            <a:off x="6254750" y="2495550"/>
            <a:ext cx="2108200" cy="260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Rectangle 65"/>
          <p:cNvSpPr>
            <a:spLocks noChangeArrowheads="1"/>
          </p:cNvSpPr>
          <p:nvPr/>
        </p:nvSpPr>
        <p:spPr bwMode="auto">
          <a:xfrm>
            <a:off x="6245225" y="2511425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ProcB</a:t>
            </a:r>
          </a:p>
        </p:txBody>
      </p:sp>
      <p:sp>
        <p:nvSpPr>
          <p:cNvPr id="45110" name="Rectangle 66"/>
          <p:cNvSpPr>
            <a:spLocks noChangeArrowheads="1"/>
          </p:cNvSpPr>
          <p:nvPr/>
        </p:nvSpPr>
        <p:spPr bwMode="auto">
          <a:xfrm>
            <a:off x="3549650" y="4578350"/>
            <a:ext cx="18542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1" name="Line 67"/>
          <p:cNvSpPr>
            <a:spLocks noChangeShapeType="1"/>
          </p:cNvSpPr>
          <p:nvPr/>
        </p:nvSpPr>
        <p:spPr bwMode="auto">
          <a:xfrm flipH="1">
            <a:off x="1676400" y="1485900"/>
            <a:ext cx="2692400" cy="123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2" name="Line 68"/>
          <p:cNvSpPr>
            <a:spLocks noChangeShapeType="1"/>
          </p:cNvSpPr>
          <p:nvPr/>
        </p:nvSpPr>
        <p:spPr bwMode="auto">
          <a:xfrm>
            <a:off x="4406900" y="1778000"/>
            <a:ext cx="2832100" cy="927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3" name="Line 69"/>
          <p:cNvSpPr>
            <a:spLocks noChangeShapeType="1"/>
          </p:cNvSpPr>
          <p:nvPr/>
        </p:nvSpPr>
        <p:spPr bwMode="auto">
          <a:xfrm>
            <a:off x="1943100" y="3632200"/>
            <a:ext cx="2527300" cy="115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70"/>
          <p:cNvSpPr>
            <a:spLocks noChangeShapeType="1"/>
          </p:cNvSpPr>
          <p:nvPr/>
        </p:nvSpPr>
        <p:spPr bwMode="auto">
          <a:xfrm flipH="1">
            <a:off x="4445000" y="3657600"/>
            <a:ext cx="2476500" cy="111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Rectangle 71"/>
          <p:cNvSpPr>
            <a:spLocks noChangeArrowheads="1"/>
          </p:cNvSpPr>
          <p:nvPr/>
        </p:nvSpPr>
        <p:spPr bwMode="auto">
          <a:xfrm>
            <a:off x="3502025" y="4619625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primary objective of unit and integration testing is to ensure that the design has been implemented properly; that is, that the programmers wrote code to do what the </a:t>
            </a:r>
            <a:r>
              <a:rPr lang="en-US" sz="2800" u="sng" smtClean="0"/>
              <a:t>designers</a:t>
            </a:r>
            <a:r>
              <a:rPr lang="en-US" sz="2800" smtClean="0"/>
              <a:t> intended. (Verification)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primary objective of system testing is very different: We want to ensure that the system does what the </a:t>
            </a:r>
            <a:r>
              <a:rPr lang="en-US" sz="2800" u="sng" smtClean="0"/>
              <a:t>customer</a:t>
            </a:r>
            <a:r>
              <a:rPr lang="en-US" sz="2800" smtClean="0"/>
              <a:t> wants it to do. (Validation)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934200" y="6172200"/>
            <a:ext cx="18748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800"/>
              <a:t>[Some notes adapted from Pfleeger 2001]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Steps in system testing</a:t>
            </a:r>
          </a:p>
          <a:p>
            <a:pPr lvl="1"/>
            <a:r>
              <a:rPr lang="en-US" sz="2000" smtClean="0"/>
              <a:t>Function Testing</a:t>
            </a:r>
          </a:p>
          <a:p>
            <a:pPr lvl="1"/>
            <a:r>
              <a:rPr lang="en-US" sz="2000" smtClean="0"/>
              <a:t>Performance Testing</a:t>
            </a:r>
          </a:p>
          <a:p>
            <a:pPr lvl="1"/>
            <a:r>
              <a:rPr lang="en-US" sz="2000" smtClean="0"/>
              <a:t>Acceptance Testing</a:t>
            </a:r>
          </a:p>
          <a:p>
            <a:pPr lvl="1"/>
            <a:r>
              <a:rPr lang="en-US" sz="2000" smtClean="0"/>
              <a:t>Installation Testing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382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Function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9718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Performance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9530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Acceptance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70104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Installation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cxnSp>
        <p:nvCxnSpPr>
          <p:cNvPr id="47112" name="AutoShape 8"/>
          <p:cNvCxnSpPr>
            <a:cxnSpLocks noChangeShapeType="1"/>
            <a:endCxn id="47108" idx="1"/>
          </p:cNvCxnSpPr>
          <p:nvPr/>
        </p:nvCxnSpPr>
        <p:spPr bwMode="auto">
          <a:xfrm>
            <a:off x="228600" y="52578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47113" name="AutoShape 9"/>
          <p:cNvCxnSpPr>
            <a:cxnSpLocks noChangeShapeType="1"/>
            <a:stCxn id="47108" idx="3"/>
            <a:endCxn id="47109" idx="1"/>
          </p:cNvCxnSpPr>
          <p:nvPr/>
        </p:nvCxnSpPr>
        <p:spPr bwMode="auto">
          <a:xfrm>
            <a:off x="2209800" y="52578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47114" name="AutoShape 10"/>
          <p:cNvCxnSpPr>
            <a:cxnSpLocks noChangeShapeType="1"/>
            <a:stCxn id="47109" idx="3"/>
            <a:endCxn id="47110" idx="1"/>
          </p:cNvCxnSpPr>
          <p:nvPr/>
        </p:nvCxnSpPr>
        <p:spPr bwMode="auto">
          <a:xfrm>
            <a:off x="4343400" y="52578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47115" name="AutoShape 11"/>
          <p:cNvCxnSpPr>
            <a:cxnSpLocks noChangeShapeType="1"/>
            <a:stCxn id="47110" idx="3"/>
            <a:endCxn id="47111" idx="1"/>
          </p:cNvCxnSpPr>
          <p:nvPr/>
        </p:nvCxnSpPr>
        <p:spPr bwMode="auto">
          <a:xfrm>
            <a:off x="6324600" y="52578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47116" name="AutoShape 12"/>
          <p:cNvCxnSpPr>
            <a:cxnSpLocks noChangeShapeType="1"/>
            <a:stCxn id="47111" idx="3"/>
          </p:cNvCxnSpPr>
          <p:nvPr/>
        </p:nvCxnSpPr>
        <p:spPr bwMode="auto">
          <a:xfrm>
            <a:off x="8382000" y="52578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47117" name="AutoShape 13"/>
          <p:cNvCxnSpPr>
            <a:cxnSpLocks noChangeShapeType="1"/>
          </p:cNvCxnSpPr>
          <p:nvPr/>
        </p:nvCxnSpPr>
        <p:spPr bwMode="auto">
          <a:xfrm flipV="1">
            <a:off x="4572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47118" name="AutoShape 14"/>
          <p:cNvCxnSpPr>
            <a:cxnSpLocks noChangeShapeType="1"/>
          </p:cNvCxnSpPr>
          <p:nvPr/>
        </p:nvCxnSpPr>
        <p:spPr bwMode="auto">
          <a:xfrm flipV="1">
            <a:off x="25908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47119" name="AutoShape 15"/>
          <p:cNvCxnSpPr>
            <a:cxnSpLocks noChangeShapeType="1"/>
          </p:cNvCxnSpPr>
          <p:nvPr/>
        </p:nvCxnSpPr>
        <p:spPr bwMode="auto">
          <a:xfrm flipV="1">
            <a:off x="46482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47120" name="AutoShape 16"/>
          <p:cNvCxnSpPr>
            <a:cxnSpLocks noChangeShapeType="1"/>
          </p:cNvCxnSpPr>
          <p:nvPr/>
        </p:nvCxnSpPr>
        <p:spPr bwMode="auto">
          <a:xfrm flipV="1">
            <a:off x="66294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47121" name="AutoShape 17"/>
          <p:cNvCxnSpPr>
            <a:cxnSpLocks noChangeShapeType="1"/>
          </p:cNvCxnSpPr>
          <p:nvPr/>
        </p:nvCxnSpPr>
        <p:spPr bwMode="auto">
          <a:xfrm flipV="1">
            <a:off x="8610600" y="54102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</p:cxn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0" y="6096000"/>
            <a:ext cx="862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Integrated</a:t>
            </a:r>
          </a:p>
          <a:p>
            <a:pPr algn="ctr"/>
            <a:r>
              <a:rPr lang="en-US" sz="1000">
                <a:latin typeface="Verdana" pitchFamily="34" charset="0"/>
              </a:rPr>
              <a:t>Modules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2209800" y="6096000"/>
            <a:ext cx="925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Functioning</a:t>
            </a:r>
          </a:p>
          <a:p>
            <a:pPr algn="ctr"/>
            <a:r>
              <a:rPr lang="en-US" sz="1000">
                <a:latin typeface="Verdana" pitchFamily="34" charset="0"/>
              </a:rPr>
              <a:t>System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3962400" y="6096000"/>
            <a:ext cx="13573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Verified, Validated</a:t>
            </a:r>
          </a:p>
          <a:p>
            <a:pPr algn="ctr"/>
            <a:r>
              <a:rPr lang="en-US" sz="1000">
                <a:latin typeface="Verdana" pitchFamily="34" charset="0"/>
              </a:rPr>
              <a:t>Software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6324600" y="6096000"/>
            <a:ext cx="7667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Accepted</a:t>
            </a:r>
          </a:p>
          <a:p>
            <a:pPr algn="ctr"/>
            <a:r>
              <a:rPr lang="en-US" sz="1000">
                <a:latin typeface="Verdana" pitchFamily="34" charset="0"/>
              </a:rPr>
              <a:t>System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8229600" y="6019800"/>
            <a:ext cx="788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Delivered</a:t>
            </a:r>
          </a:p>
          <a:p>
            <a:pPr algn="ctr"/>
            <a:r>
              <a:rPr lang="en-US" sz="1000">
                <a:latin typeface="Verdana" pitchFamily="34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Checks that an integrated system performs its functions as specified in the requirements.</a:t>
            </a:r>
          </a:p>
          <a:p>
            <a:r>
              <a:rPr lang="en-US" sz="2800" smtClean="0"/>
              <a:t>Common functional testing techniques (cause-effect graphs, boundary value analysis, etc.) used here.</a:t>
            </a:r>
          </a:p>
          <a:p>
            <a:r>
              <a:rPr lang="en-US" sz="2800" smtClean="0"/>
              <a:t>View the entire system as a black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Compares the behavior of the functionally verified system to nonfunctional requirements.</a:t>
            </a:r>
          </a:p>
          <a:p>
            <a:r>
              <a:rPr lang="en-US" sz="2400" smtClean="0"/>
              <a:t>System performance is measured against the performance objectives set by the customer and expressed as nonfunctional requirements.</a:t>
            </a:r>
          </a:p>
          <a:p>
            <a:r>
              <a:rPr lang="en-US" sz="2400" smtClean="0"/>
              <a:t>This may involve hardware engineers.</a:t>
            </a:r>
          </a:p>
          <a:p>
            <a:r>
              <a:rPr lang="en-US" sz="2400" smtClean="0"/>
              <a:t>Since this stage and the previous constitute a complete review of requirements, the software is now considered validated.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Performance Tests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Stress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Configuration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Legacy Regression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Security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Timing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Environmental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Quality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Recovery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Documentation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Usability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 Testing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Customer now leads testing and defines the cases to test.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purpose of acceptance testing is to allow the customer and users to determine if the system that was built actually meets their needs and expectations.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Many times, the customer representative involved in requirements gathering will specify the acceptance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After individual components have passed unit testing, they are merged together to form subsystems and ultimately one complete system.</a:t>
            </a:r>
          </a:p>
          <a:p>
            <a:r>
              <a:rPr lang="en-US" smtClean="0"/>
              <a:t>Integration testing is the process of exercising this “hierarchically accumulating”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Acceptance Tests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Benchmark tests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Subset of users operate the system under a set of predefined test cases.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Pilot tests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Subset of users operate the system under normal or “everyday” situations.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Alpha testing if done at developer’s site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Beta testing if done at customer’s site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tests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New system operates in parallel with the previous version. Users gradually transition to the new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Testing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Last stage of testing</a:t>
            </a:r>
          </a:p>
          <a:p>
            <a:r>
              <a:rPr lang="en-US" sz="2800" smtClean="0"/>
              <a:t>May not be needed if acceptance testing was performed at the customer’s site.</a:t>
            </a:r>
          </a:p>
          <a:p>
            <a:r>
              <a:rPr lang="en-US" sz="2800" smtClean="0"/>
              <a:t>The system is installed in the environment in which it will be used, and we verify that it works in the field as it did when tested previously.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We will (normally) view the system as a hierarchy of components.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Class diagram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Call graph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Structure chart, Design tree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Integration testing can begin at the top of this hierarchy and work downward, or it can begin at the bottom of the hierarchy and work upwards.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can also employ a combination of these two approaches.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Example Component Hierarchy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038600" y="21336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A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09800" y="31242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B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038600" y="31242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C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096000" y="31242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41910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E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95600" y="41910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F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096000" y="41910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G</a:t>
            </a:r>
          </a:p>
        </p:txBody>
      </p:sp>
      <p:cxnSp>
        <p:nvCxnSpPr>
          <p:cNvPr id="10250" name="AutoShape 10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 flipH="1">
            <a:off x="2628900" y="2590800"/>
            <a:ext cx="18288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51" name="AutoShape 11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>
            <a:off x="4457700" y="25908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52" name="AutoShape 12"/>
          <p:cNvCxnSpPr>
            <a:cxnSpLocks noChangeShapeType="1"/>
            <a:stCxn id="10243" idx="2"/>
            <a:endCxn id="10246" idx="0"/>
          </p:cNvCxnSpPr>
          <p:nvPr/>
        </p:nvCxnSpPr>
        <p:spPr bwMode="auto">
          <a:xfrm>
            <a:off x="4457700" y="2590800"/>
            <a:ext cx="2057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53" name="AutoShape 13"/>
          <p:cNvCxnSpPr>
            <a:cxnSpLocks noChangeShapeType="1"/>
            <a:stCxn id="10244" idx="2"/>
            <a:endCxn id="10247" idx="0"/>
          </p:cNvCxnSpPr>
          <p:nvPr/>
        </p:nvCxnSpPr>
        <p:spPr bwMode="auto">
          <a:xfrm flipH="1">
            <a:off x="1866900" y="3581400"/>
            <a:ext cx="7620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54" name="AutoShape 14"/>
          <p:cNvCxnSpPr>
            <a:cxnSpLocks noChangeShapeType="1"/>
            <a:stCxn id="10244" idx="2"/>
            <a:endCxn id="10248" idx="0"/>
          </p:cNvCxnSpPr>
          <p:nvPr/>
        </p:nvCxnSpPr>
        <p:spPr bwMode="auto">
          <a:xfrm>
            <a:off x="2628900" y="3581400"/>
            <a:ext cx="6858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55" name="AutoShape 15"/>
          <p:cNvCxnSpPr>
            <a:cxnSpLocks noChangeShapeType="1"/>
            <a:stCxn id="10246" idx="2"/>
            <a:endCxn id="10249" idx="0"/>
          </p:cNvCxnSpPr>
          <p:nvPr/>
        </p:nvCxnSpPr>
        <p:spPr bwMode="auto">
          <a:xfrm>
            <a:off x="6515100" y="3581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410200" y="6172200"/>
            <a:ext cx="33369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/>
              <a:t>[Figure and associated examples adapted from Pfleeger 2001]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Integration Testing Strategies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Big-bang integration</a:t>
            </a:r>
          </a:p>
          <a:p>
            <a:r>
              <a:rPr lang="en-US" smtClean="0"/>
              <a:t>Bottom-up Integration</a:t>
            </a:r>
          </a:p>
          <a:p>
            <a:r>
              <a:rPr lang="en-US" smtClean="0"/>
              <a:t>Top-down Integration</a:t>
            </a:r>
          </a:p>
          <a:p>
            <a:r>
              <a:rPr lang="en-US" smtClean="0"/>
              <a:t>Sandwich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Big-bang Integration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All components are tested in isolation.</a:t>
            </a:r>
          </a:p>
          <a:p>
            <a:r>
              <a:rPr lang="en-US" sz="2800" smtClean="0"/>
              <a:t>Then, the entire system is integrated in one step and testing occurs at the top level.</a:t>
            </a:r>
          </a:p>
          <a:p>
            <a:r>
              <a:rPr lang="en-US" sz="2800" smtClean="0"/>
              <a:t>Often used (perhaps wrongly), particularly for small systems.</a:t>
            </a:r>
          </a:p>
          <a:p>
            <a:r>
              <a:rPr lang="en-US" sz="2800" smtClean="0"/>
              <a:t>Does not scale.</a:t>
            </a:r>
          </a:p>
          <a:p>
            <a:r>
              <a:rPr lang="en-US" sz="2800" smtClean="0"/>
              <a:t>Difficult or impossible to isolate faults.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2749</TotalTime>
  <Words>2929</Words>
  <Application>Microsoft Office PowerPoint</Application>
  <PresentationFormat>On-screen Show (4:3)</PresentationFormat>
  <Paragraphs>672</Paragraphs>
  <Slides>51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Times New Roman</vt:lpstr>
      <vt:lpstr>Arial</vt:lpstr>
      <vt:lpstr>Verdana</vt:lpstr>
      <vt:lpstr>Arial Black</vt:lpstr>
      <vt:lpstr>Courier New</vt:lpstr>
      <vt:lpstr>01_Introduction_To_Software_Engineering</vt:lpstr>
      <vt:lpstr>Document</vt:lpstr>
      <vt:lpstr>Course Notes Set 13: Testing Strategies</vt:lpstr>
      <vt:lpstr>Strategic Approach to Testing</vt:lpstr>
      <vt:lpstr>Testing Strategies</vt:lpstr>
      <vt:lpstr>A Testing Strategy</vt:lpstr>
      <vt:lpstr>Integration Testing</vt:lpstr>
      <vt:lpstr>Integration Testing</vt:lpstr>
      <vt:lpstr>Example Component Hierarchy</vt:lpstr>
      <vt:lpstr>Integration Testing Strategies</vt:lpstr>
      <vt:lpstr>Big-bang Integration</vt:lpstr>
      <vt:lpstr>Big-bang Integration</vt:lpstr>
      <vt:lpstr>Bottom-up Integration</vt:lpstr>
      <vt:lpstr>Bottom-up Integration</vt:lpstr>
      <vt:lpstr>Bottom-up Integration</vt:lpstr>
      <vt:lpstr>Top-down Integration</vt:lpstr>
      <vt:lpstr>Top-down Integration</vt:lpstr>
      <vt:lpstr>Top-down Integration</vt:lpstr>
      <vt:lpstr>Top-down Integration</vt:lpstr>
      <vt:lpstr>Modified Top-down Integration</vt:lpstr>
      <vt:lpstr>Sandwich Integration</vt:lpstr>
      <vt:lpstr>Sandwich Integration</vt:lpstr>
      <vt:lpstr>Measures for Integration Testing</vt:lpstr>
      <vt:lpstr>Subtrees in Architecture vs. Paths in Units</vt:lpstr>
      <vt:lpstr>Design Tree : Complexity of 1</vt:lpstr>
      <vt:lpstr>Design Tree : Complexity &gt; 1</vt:lpstr>
      <vt:lpstr>Design Tree Notation</vt:lpstr>
      <vt:lpstr>Subtrees vs. Paths</vt:lpstr>
      <vt:lpstr>Flowgraph Information</vt:lpstr>
      <vt:lpstr>Reduction Rules</vt:lpstr>
      <vt:lpstr>Example Reduction</vt:lpstr>
      <vt:lpstr>Example Reduction</vt:lpstr>
      <vt:lpstr>Architectural Design Measures</vt:lpstr>
      <vt:lpstr>Design Complexity Example</vt:lpstr>
      <vt:lpstr>Design Complexity Example</vt:lpstr>
      <vt:lpstr>Architectural Design Measures</vt:lpstr>
      <vt:lpstr>Integration Complexity</vt:lpstr>
      <vt:lpstr>Integrated Properties of M and N</vt:lpstr>
      <vt:lpstr>Integration Testing</vt:lpstr>
      <vt:lpstr>Integration Testing</vt:lpstr>
      <vt:lpstr>Design Integration Example</vt:lpstr>
      <vt:lpstr>Integration Path Test Matrix</vt:lpstr>
      <vt:lpstr>Integration Path Test Matrix</vt:lpstr>
      <vt:lpstr>Slide 41</vt:lpstr>
      <vt:lpstr>Slide 42</vt:lpstr>
      <vt:lpstr>System Testing</vt:lpstr>
      <vt:lpstr>System Testing</vt:lpstr>
      <vt:lpstr>Function Testing</vt:lpstr>
      <vt:lpstr>Performance Testing</vt:lpstr>
      <vt:lpstr>Types of Performance Tests</vt:lpstr>
      <vt:lpstr>Acceptance Testing</vt:lpstr>
      <vt:lpstr>Types of Acceptance Tests</vt:lpstr>
      <vt:lpstr>Installation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CHANGKA</cp:lastModifiedBy>
  <cp:revision>216</cp:revision>
  <cp:lastPrinted>2000-02-09T16:50:53Z</cp:lastPrinted>
  <dcterms:created xsi:type="dcterms:W3CDTF">1995-06-17T23:31:02Z</dcterms:created>
  <dcterms:modified xsi:type="dcterms:W3CDTF">2010-07-22T20:32:38Z</dcterms:modified>
</cp:coreProperties>
</file>