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81" r:id="rId21"/>
    <p:sldId id="277" r:id="rId22"/>
    <p:sldId id="278" r:id="rId23"/>
    <p:sldId id="279" r:id="rId24"/>
    <p:sldId id="280" r:id="rId25"/>
    <p:sldId id="282" r:id="rId26"/>
    <p:sldId id="283" r:id="rId27"/>
    <p:sldId id="284" r:id="rId28"/>
  </p:sldIdLst>
  <p:sldSz cx="9144000" cy="6858000" type="screen4x3"/>
  <p:notesSz cx="6985000" cy="9271000"/>
  <p:embeddedFontLst>
    <p:embeddedFont>
      <p:font typeface="Arial Black" pitchFamily="34" charset="0"/>
      <p:bold r:id="rId31"/>
    </p:embeddedFont>
    <p:embeddedFont>
      <p:font typeface="Verdana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2" autoAdjust="0"/>
    <p:restoredTop sz="90929"/>
  </p:normalViewPr>
  <p:slideViewPr>
    <p:cSldViewPr>
      <p:cViewPr>
        <p:scale>
          <a:sx n="75" d="100"/>
          <a:sy n="75" d="100"/>
        </p:scale>
        <p:origin x="-44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726" y="1489"/>
      </p:cViewPr>
      <p:guideLst>
        <p:guide orient="horz" pos="2121"/>
        <p:guide pos="289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1675"/>
            <a:ext cx="4619625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2138"/>
            <a:ext cx="51244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58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/>
            </a:lvl1pPr>
          </a:lstStyle>
          <a:p>
            <a:fld id="{CF816920-9C8D-4F35-91F6-D7FB47EB86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6B62B-94F2-4089-809A-7E318D910BE6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AA3DD-2892-4456-959A-2548FCF2EE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A64D1-5F6C-4F07-B459-6F11FA17C93E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E3DBB-03A6-4C83-86FF-D379E60421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9D208-179E-4FBB-8542-626DB2C487D0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1AF60-B8ED-4D99-AB5A-EF3FA86383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788B17-13DD-4543-9B57-7C4F0F9A59D7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C36E6-B389-4D2B-83F4-928EC02D7F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66EDC-8319-4678-BC44-F705957120B0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DD19F1-1508-4156-852B-F387F5F6D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D835ED-BF26-49D7-8E53-85AB0778C103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4A4EB-52C2-48BA-8ABF-A59E4EEF9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4685E-3FE0-49EB-95E8-B4B3E8BB4705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5E01A-A219-452E-936F-8FE17088E1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8226F-AB5D-48E4-983B-1F0009AF8278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D37B4-6233-40C3-9657-BE516558D6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EF8384-20ED-4E1A-84FE-678C6B551D76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42445-C350-416B-B079-81CE005A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31017-D300-4C6C-9D7F-C554FB0F5FD5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CD744-8ED4-407B-813A-6546DE9475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1CB38-F933-4BF4-B844-8877C820FCC8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5ED57-129A-418F-8389-81CE47FD00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162A6EA-8C4C-4C3F-8836-42E57F5DD96C}" type="datetime5">
              <a:rPr lang="en-US"/>
              <a:pPr/>
              <a:t>22-Jul-10</a:t>
            </a:fld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6CB47E-FC3D-49C0-9F72-DF99A7A006C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US" sz="1000" b="1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COMP 6710 Course Notes	Slide 13-</a:t>
            </a:r>
            <a:fld id="{B3C47779-82EA-4768-9FB6-A435DE72C0AC}" type="slidenum">
              <a:rPr lang="en-US" sz="1000" b="1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4104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7650" y="1987550"/>
            <a:ext cx="8712200" cy="1106488"/>
          </a:xfrm>
          <a:noFill/>
        </p:spPr>
        <p:txBody>
          <a:bodyPr lIns="92075" tIns="46038" rIns="92075" bIns="46038"/>
          <a:lstStyle/>
          <a:p>
            <a:r>
              <a:rPr lang="en-US" sz="2400" b="0" smtClean="0">
                <a:latin typeface="Arial Black" pitchFamily="34" charset="0"/>
              </a:rPr>
              <a:t>Course Notes Set </a:t>
            </a:r>
            <a:r>
              <a:rPr lang="en-US" sz="2400" b="0" smtClean="0">
                <a:latin typeface="Arial Black" pitchFamily="34" charset="0"/>
              </a:rPr>
              <a:t>14:</a:t>
            </a:r>
            <a:r>
              <a:rPr lang="en-US" b="0" smtClean="0">
                <a:latin typeface="Arial Black" pitchFamily="34" charset="0"/>
              </a:rPr>
              <a:t/>
            </a:r>
            <a:br>
              <a:rPr lang="en-US" b="0" smtClean="0">
                <a:latin typeface="Arial Black" pitchFamily="34" charset="0"/>
              </a:rPr>
            </a:br>
            <a:r>
              <a:rPr lang="en-US" b="0" smtClean="0">
                <a:latin typeface="Arial Black" pitchFamily="34" charset="0"/>
              </a:rPr>
              <a:t>Software Metrics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/>
          <a:lstStyle/>
          <a:p>
            <a:endParaRPr lang="en-US" sz="2800" smtClean="0"/>
          </a:p>
          <a:p>
            <a:r>
              <a:rPr lang="en-US" sz="2800" smtClean="0"/>
              <a:t>Computer Science and Software Engineering</a:t>
            </a:r>
          </a:p>
          <a:p>
            <a:r>
              <a:rPr lang="en-US" sz="2800" smtClean="0"/>
              <a:t>Auburn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Function Points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1800" smtClean="0"/>
              <a:t>The FP metric is computed by considering five factors which directly impact the visible, external aspects of software: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Inputs to the application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Outputs generated by the application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User inquiries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Data files to be accessed by the application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Interfaces to other applications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Initial trial and error produced empirical weights for each of the five items along with a complexity adjustment for the overall application.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The weights reflect the approximate difficulty associated with implementing each of the five factors.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The complexity adjustment reflects the approximate overall level of complexity of the application (e.g.: Is distributed processing involved? Is data communications involved?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 lIns="92075" tIns="46038" rIns="92075" bIns="46038"/>
          <a:lstStyle/>
          <a:p>
            <a:r>
              <a:rPr lang="en-US" sz="3200" smtClean="0"/>
              <a:t>FP Counting Method (Original)</a:t>
            </a:r>
          </a:p>
        </p:txBody>
      </p:sp>
      <p:graphicFrame>
        <p:nvGraphicFramePr>
          <p:cNvPr id="1026" name="Object 3"/>
          <p:cNvGraphicFramePr>
            <a:graphicFrameLocks/>
          </p:cNvGraphicFramePr>
          <p:nvPr/>
        </p:nvGraphicFramePr>
        <p:xfrm>
          <a:off x="1252538" y="1100138"/>
          <a:ext cx="6230937" cy="5378450"/>
        </p:xfrm>
        <a:graphic>
          <a:graphicData uri="http://schemas.openxmlformats.org/presentationml/2006/ole">
            <p:oleObj spid="_x0000_s1026" name="Document" r:id="rId3" imgW="6199560" imgH="55717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z="3200" smtClean="0"/>
              <a:t>FP Counting Example</a:t>
            </a:r>
          </a:p>
        </p:txBody>
      </p:sp>
      <p:graphicFrame>
        <p:nvGraphicFramePr>
          <p:cNvPr id="2050" name="Object 3"/>
          <p:cNvGraphicFramePr>
            <a:graphicFrameLocks/>
          </p:cNvGraphicFramePr>
          <p:nvPr/>
        </p:nvGraphicFramePr>
        <p:xfrm>
          <a:off x="1252538" y="1100138"/>
          <a:ext cx="6230937" cy="5378450"/>
        </p:xfrm>
        <a:graphic>
          <a:graphicData uri="http://schemas.openxmlformats.org/presentationml/2006/ole">
            <p:oleObj spid="_x0000_s2050" name="Document" r:id="rId3" imgW="6199560" imgH="55717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Complexity Metrics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1800" smtClean="0"/>
              <a:t>Not a measure of computational complexity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Measures psychological complexity, specifically structural complexity; that is, the complexity that arises from the structure of the software itself, independent of any cognitive issues.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Many complexity metrics exist: H. Zuse lists over 200 in his 1990 taxonomy.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Complexity metrics can be broadly categorized according to the fundamental software attribute measures on which they are based: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software science parameters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control-flow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data-flow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information-flow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hybrid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Halstead Metrics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000" smtClean="0"/>
              <a:t>Software Science is generally agreed to be the beginning of systematic research on metrics as predictors for qualitative attributes of software.</a:t>
            </a:r>
          </a:p>
          <a:p>
            <a:r>
              <a:rPr lang="en-US" sz="2000" smtClean="0"/>
              <a:t>Proposed by Maurice Halstead in 1972 as a mixture of information theory, psychology, and common sense.</a:t>
            </a:r>
          </a:p>
          <a:p>
            <a:r>
              <a:rPr lang="en-US" sz="2000" smtClean="0"/>
              <a:t>These are </a:t>
            </a:r>
            <a:r>
              <a:rPr lang="en-US" sz="2000" b="1" i="1" smtClean="0"/>
              <a:t>linguistic metrics</a:t>
            </a:r>
            <a:r>
              <a:rPr lang="en-US" sz="2000" smtClean="0"/>
              <a:t>.</a:t>
            </a:r>
          </a:p>
          <a:p>
            <a:r>
              <a:rPr lang="en-US" sz="2000" smtClean="0"/>
              <a:t>Based on four measures of two fundamental software attributes, operators and operands:</a:t>
            </a:r>
          </a:p>
          <a:p>
            <a:pPr lvl="1"/>
            <a:r>
              <a:rPr lang="en-US" sz="1800" smtClean="0"/>
              <a:t>n</a:t>
            </a:r>
            <a:r>
              <a:rPr lang="en-US" sz="1800" baseline="-25000" smtClean="0"/>
              <a:t>1</a:t>
            </a:r>
            <a:r>
              <a:rPr lang="en-US" sz="1800" smtClean="0"/>
              <a:t> - number of unique operators</a:t>
            </a:r>
          </a:p>
          <a:p>
            <a:pPr lvl="1"/>
            <a:r>
              <a:rPr lang="en-US" sz="1800" smtClean="0"/>
              <a:t>n</a:t>
            </a:r>
            <a:r>
              <a:rPr lang="en-US" sz="1800" baseline="-25000" smtClean="0"/>
              <a:t>2</a:t>
            </a:r>
            <a:r>
              <a:rPr lang="en-US" sz="1800" smtClean="0"/>
              <a:t> - number of unique operands</a:t>
            </a:r>
          </a:p>
          <a:p>
            <a:pPr lvl="1"/>
            <a:r>
              <a:rPr lang="en-US" sz="1800" smtClean="0"/>
              <a:t>N</a:t>
            </a:r>
            <a:r>
              <a:rPr lang="en-US" sz="1800" baseline="-25000" smtClean="0"/>
              <a:t>1</a:t>
            </a:r>
            <a:r>
              <a:rPr lang="en-US" sz="1800" smtClean="0"/>
              <a:t> - total number of operators</a:t>
            </a:r>
          </a:p>
          <a:p>
            <a:pPr lvl="1"/>
            <a:r>
              <a:rPr lang="en-US" sz="1800" smtClean="0"/>
              <a:t>N</a:t>
            </a:r>
            <a:r>
              <a:rPr lang="en-US" sz="1800" baseline="-25000" smtClean="0"/>
              <a:t>2</a:t>
            </a:r>
            <a:r>
              <a:rPr lang="en-US" sz="1800" smtClean="0"/>
              <a:t> - total number of operands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Halstead Metrics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Halstead conjectures relationships between these fundamental measures and a variety of qualitative attributes: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Length: N = N</a:t>
            </a:r>
            <a:r>
              <a:rPr lang="en-US" sz="1800" baseline="-25000" smtClean="0"/>
              <a:t>1</a:t>
            </a:r>
            <a:r>
              <a:rPr lang="en-US" sz="1800" smtClean="0"/>
              <a:t> + N</a:t>
            </a:r>
            <a:r>
              <a:rPr lang="en-US" sz="1800" baseline="-25000" smtClean="0"/>
              <a:t>2</a:t>
            </a:r>
            <a:endParaRPr lang="en-US" sz="1800" smtClean="0"/>
          </a:p>
          <a:p>
            <a:pPr lvl="1">
              <a:lnSpc>
                <a:spcPct val="90000"/>
              </a:lnSpc>
            </a:pPr>
            <a:r>
              <a:rPr lang="en-US" sz="1800" smtClean="0"/>
              <a:t>Vocabulary: n = n</a:t>
            </a:r>
            <a:r>
              <a:rPr lang="en-US" sz="1800" baseline="-25000" smtClean="0"/>
              <a:t>1</a:t>
            </a:r>
            <a:r>
              <a:rPr lang="en-US" sz="1800" smtClean="0"/>
              <a:t> + n</a:t>
            </a:r>
            <a:r>
              <a:rPr lang="en-US" sz="1800" baseline="-25000" smtClean="0"/>
              <a:t>2</a:t>
            </a:r>
            <a:endParaRPr lang="en-US" sz="1800" smtClean="0"/>
          </a:p>
          <a:p>
            <a:pPr lvl="1">
              <a:lnSpc>
                <a:spcPct val="90000"/>
              </a:lnSpc>
            </a:pPr>
            <a:r>
              <a:rPr lang="en-US" sz="1800" smtClean="0"/>
              <a:t>Volume: V = N*log</a:t>
            </a:r>
            <a:r>
              <a:rPr lang="en-US" sz="1800" baseline="-25000" smtClean="0"/>
              <a:t>2</a:t>
            </a:r>
            <a:r>
              <a:rPr lang="en-US" sz="1800" smtClean="0"/>
              <a:t>(n)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Level:  L = (2*n</a:t>
            </a:r>
            <a:r>
              <a:rPr lang="en-US" sz="1800" baseline="-25000" smtClean="0"/>
              <a:t>2</a:t>
            </a:r>
            <a:r>
              <a:rPr lang="en-US" sz="1800" smtClean="0"/>
              <a:t>)/(n</a:t>
            </a:r>
            <a:r>
              <a:rPr lang="en-US" sz="1800" baseline="-25000" smtClean="0"/>
              <a:t>1</a:t>
            </a:r>
            <a:r>
              <a:rPr lang="en-US" sz="1800" smtClean="0"/>
              <a:t>N</a:t>
            </a:r>
            <a:r>
              <a:rPr lang="en-US" sz="1800" baseline="-25000" smtClean="0"/>
              <a:t>2</a:t>
            </a:r>
            <a:r>
              <a:rPr lang="en-US" sz="18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Difficulty: D = 1/L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Effort: E = V * D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Halstead also defines a number of other attributes: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potential volume, intelligence content, program purity, language level, predicted number of bugs, predicted number of seconds required for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Halstead Metrics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Extensive experiments involving Halstead metrics have been done and the metrics generally hold up well. 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Even the bug prediction metric has been supported: A study of various programs ranging in size from 300 to 12,000 executable statements suggested that the bug prediction metric was accurate to within 8%. </a:t>
            </a:r>
            <a:r>
              <a:rPr lang="en-US" sz="1600" smtClean="0"/>
              <a:t>[Lipow, M. IEEE TSE, 8:437-439(1982)]</a:t>
            </a: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Generally used as maintenance metrics.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 few caveats: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Operator/Operand ambiguity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Is code always code and data always data?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Operator types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Some control structures are inherently more complex than others.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Level of nesting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Nesting adds complexity to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McCabe Metrics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1800" smtClean="0"/>
              <a:t>Tom McCabe was the first to propose that complexity depends only on the decision structure of a program and is therefore derivable from a control flow graph.</a:t>
            </a:r>
          </a:p>
          <a:p>
            <a:r>
              <a:rPr lang="en-US" sz="1800" smtClean="0"/>
              <a:t>In this context, complexity is a synonym for testability and structuredness. McCabe’s premise is that the complexity of a program is related to the difficulty of performing path testing.</a:t>
            </a:r>
          </a:p>
          <a:p>
            <a:r>
              <a:rPr lang="en-US" sz="1800" smtClean="0"/>
              <a:t>These are </a:t>
            </a:r>
            <a:r>
              <a:rPr lang="en-US" sz="1800" b="1" i="1" smtClean="0"/>
              <a:t>structural metrics</a:t>
            </a:r>
            <a:r>
              <a:rPr lang="en-US" sz="1800" smtClean="0"/>
              <a:t>.</a:t>
            </a:r>
          </a:p>
          <a:p>
            <a:r>
              <a:rPr lang="en-US" sz="1800" smtClean="0"/>
              <a:t>McCabe metrics are a family of related metrics including:</a:t>
            </a:r>
          </a:p>
          <a:p>
            <a:pPr lvl="1"/>
            <a:r>
              <a:rPr lang="en-US" sz="1600" smtClean="0"/>
              <a:t>Cyclomatic Complexity</a:t>
            </a:r>
          </a:p>
          <a:p>
            <a:pPr lvl="1"/>
            <a:r>
              <a:rPr lang="en-US" sz="1600" smtClean="0"/>
              <a:t>Essential Complexity</a:t>
            </a:r>
          </a:p>
          <a:p>
            <a:pPr lvl="1"/>
            <a:r>
              <a:rPr lang="en-US" sz="1600" smtClean="0"/>
              <a:t>Module Design Complexity</a:t>
            </a:r>
          </a:p>
          <a:p>
            <a:pPr lvl="1"/>
            <a:r>
              <a:rPr lang="en-US" sz="1600" smtClean="0"/>
              <a:t>Design Complexity</a:t>
            </a:r>
          </a:p>
          <a:p>
            <a:pPr lvl="1"/>
            <a:r>
              <a:rPr lang="en-US" sz="1600" smtClean="0"/>
              <a:t>Pathological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Cyclomatic Complexity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3352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Cyclomatic Complexity, v(G), is a measure of the amount of control structure or decision logic in a program.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Studies have shown a high correlation between v(G) and the occurrence of errors and it has become a widely accepted indicator of software quality.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Based on the flowgraph representation of code: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Nodes - representing one or more procedural statements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Edges - the arrows represent flow of control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Regions - areas bounded by edges and nodes; includes the area outside the graph 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Cyclomatic Complexity is generally computed as: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v(G) = number of regions in the flowgraph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v(G) = number of conditions in the flowgraph + 1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v(G) = number of edges - number of nodes + 2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Cyclomatic Complexity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 smtClean="0"/>
              <a:t>Cyclomatic complexity can be used to</a:t>
            </a:r>
          </a:p>
          <a:p>
            <a:pPr lvl="1"/>
            <a:r>
              <a:rPr lang="en-US" sz="2400" smtClean="0"/>
              <a:t>Determine the maximum number of test cases to ensure that all independent paths through the code have been tested.</a:t>
            </a:r>
          </a:p>
          <a:p>
            <a:pPr lvl="1"/>
            <a:r>
              <a:rPr lang="en-US" sz="2400" smtClean="0"/>
              <a:t>Ensure the code covers all the decisions and control points in the design.</a:t>
            </a:r>
          </a:p>
          <a:p>
            <a:pPr lvl="1"/>
            <a:r>
              <a:rPr lang="en-US" sz="2400" smtClean="0"/>
              <a:t>Determine when modularization can decrease overall complexity.</a:t>
            </a:r>
          </a:p>
          <a:p>
            <a:pPr lvl="1"/>
            <a:r>
              <a:rPr lang="en-US" sz="2400" smtClean="0"/>
              <a:t>Determine when modules are likely to be too buggy.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Metrics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Software metrics is a broad area of research.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Essentially refers to the measurement of certain attributes of a software: [Pressman]</a:t>
            </a:r>
          </a:p>
          <a:p>
            <a:pPr lvl="1">
              <a:lnSpc>
                <a:spcPct val="90000"/>
              </a:lnSpc>
            </a:pPr>
            <a:r>
              <a:rPr lang="en-US" sz="1800" b="1" smtClean="0"/>
              <a:t>Process</a:t>
            </a:r>
            <a:endParaRPr lang="en-US" sz="1800" smtClean="0"/>
          </a:p>
          <a:p>
            <a:pPr lvl="2">
              <a:lnSpc>
                <a:spcPct val="90000"/>
              </a:lnSpc>
            </a:pPr>
            <a:r>
              <a:rPr lang="en-US" sz="1600" smtClean="0"/>
              <a:t>Give insight into what works and what doesn’t in the process (e.g., the model, tasks, milestones, etc.).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The goal is long-term process improvement.</a:t>
            </a:r>
          </a:p>
          <a:p>
            <a:pPr lvl="1">
              <a:lnSpc>
                <a:spcPct val="90000"/>
              </a:lnSpc>
            </a:pPr>
            <a:r>
              <a:rPr lang="en-US" sz="1800" b="1" smtClean="0"/>
              <a:t>Project</a:t>
            </a:r>
            <a:endParaRPr lang="en-US" sz="1800" smtClean="0"/>
          </a:p>
          <a:p>
            <a:pPr lvl="2">
              <a:lnSpc>
                <a:spcPct val="90000"/>
              </a:lnSpc>
            </a:pPr>
            <a:r>
              <a:rPr lang="en-US" sz="1600" smtClean="0"/>
              <a:t>Give insight into the status of an ongoing project, track potential risks, identify problems earlier, adjust workflow and tasks, evaluate the project team’s ability to control quality.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The goal is to keep a project on schedule and within quality boundaries.</a:t>
            </a:r>
          </a:p>
          <a:p>
            <a:pPr lvl="1">
              <a:lnSpc>
                <a:spcPct val="90000"/>
              </a:lnSpc>
            </a:pPr>
            <a:r>
              <a:rPr lang="en-US" sz="1800" b="1" smtClean="0"/>
              <a:t>Product</a:t>
            </a:r>
            <a:endParaRPr lang="en-US" sz="1800" smtClean="0"/>
          </a:p>
          <a:p>
            <a:pPr lvl="2">
              <a:lnSpc>
                <a:spcPct val="90000"/>
              </a:lnSpc>
            </a:pPr>
            <a:r>
              <a:rPr lang="en-US" sz="1600" smtClean="0"/>
              <a:t>Give insight into internal characteristics of the product such as appropriateness of of analysis, design, and code models, the effectiveness of test cases, and the overall product quality.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smtClean="0"/>
              <a:t>Cyclomatic Complexity Thresholds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1-10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simple module, without much risk</a:t>
            </a:r>
          </a:p>
          <a:p>
            <a:pPr>
              <a:lnSpc>
                <a:spcPct val="90000"/>
              </a:lnSpc>
            </a:pPr>
            <a:r>
              <a:rPr lang="en-US" smtClean="0"/>
              <a:t>11-20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More complex, moderate risk</a:t>
            </a:r>
          </a:p>
          <a:p>
            <a:pPr>
              <a:lnSpc>
                <a:spcPct val="90000"/>
              </a:lnSpc>
            </a:pPr>
            <a:r>
              <a:rPr lang="en-US" smtClean="0"/>
              <a:t>21-50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Complex, high risk</a:t>
            </a:r>
          </a:p>
          <a:p>
            <a:pPr>
              <a:lnSpc>
                <a:spcPct val="90000"/>
              </a:lnSpc>
            </a:pPr>
            <a:r>
              <a:rPr lang="en-US" smtClean="0"/>
              <a:t>Greater than 50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Untestable, very high risk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991475" y="6172200"/>
            <a:ext cx="115252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000"/>
              <a:t>[From SEI reports]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Complexity Profile Graph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Algorithmic level graph of complexity profile</a:t>
            </a:r>
          </a:p>
          <a:p>
            <a:r>
              <a:rPr lang="en-US" sz="2400" smtClean="0"/>
              <a:t>Fine-grained metric</a:t>
            </a:r>
          </a:p>
          <a:p>
            <a:pPr lvl="1"/>
            <a:r>
              <a:rPr lang="en-US" sz="2000" smtClean="0"/>
              <a:t>for each production in the grammar</a:t>
            </a:r>
          </a:p>
          <a:p>
            <a:r>
              <a:rPr lang="en-US" sz="2400" smtClean="0"/>
              <a:t>Profile of program unit rather than single-value metric</a:t>
            </a:r>
          </a:p>
          <a:p>
            <a:r>
              <a:rPr lang="en-US" sz="2400" smtClean="0"/>
              <a:t>Complexity values from each </a:t>
            </a:r>
            <a:r>
              <a:rPr lang="en-US" sz="2400" b="1" i="1" smtClean="0"/>
              <a:t>measurable unit</a:t>
            </a:r>
            <a:r>
              <a:rPr lang="en-US" sz="2400" smtClean="0"/>
              <a:t> in a program unit are displayed as a set to form the complexity profile graph.</a:t>
            </a:r>
          </a:p>
          <a:p>
            <a:r>
              <a:rPr lang="en-US" sz="2400" smtClean="0"/>
              <a:t>Adds the advantages of visualization to complexity measurement.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Complexity Profile Graph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smtClean="0"/>
              <a:t>A program unit is parsed and divided into </a:t>
            </a:r>
            <a:r>
              <a:rPr lang="en-US" sz="2400" b="1" i="1" smtClean="0"/>
              <a:t>segments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e.g., each simple declaration or statement is a single segment, composite statements are divided into multiple segments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Each segment is a measurable unit.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Segments are non-overlapping and all code is covered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i.e., all tokens are included in exactly one segment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 complexity for each segment is a bar in the CPG.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Complexity Profile Graph</a:t>
            </a:r>
          </a:p>
        </p:txBody>
      </p:sp>
      <p:graphicFrame>
        <p:nvGraphicFramePr>
          <p:cNvPr id="3074" name="Object 3"/>
          <p:cNvGraphicFramePr>
            <a:graphicFrameLocks/>
          </p:cNvGraphicFramePr>
          <p:nvPr/>
        </p:nvGraphicFramePr>
        <p:xfrm>
          <a:off x="933450" y="1957388"/>
          <a:ext cx="7258050" cy="3838575"/>
        </p:xfrm>
        <a:graphic>
          <a:graphicData uri="http://schemas.openxmlformats.org/presentationml/2006/ole">
            <p:oleObj spid="_x0000_s3074" name="Document" r:id="rId3" imgW="7266667" imgH="3847619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Computing the CPG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b="1" smtClean="0"/>
              <a:t>Content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C = ln(reserved words + operators + operands)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Breadth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B = number of statements within a construct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Reachability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R = 1 + number of operators in predicate path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Inherent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I = assigned value based on type of control structure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Total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T = s</a:t>
            </a:r>
            <a:r>
              <a:rPr lang="en-US" sz="2000" baseline="-25000" smtClean="0"/>
              <a:t>1</a:t>
            </a:r>
            <a:r>
              <a:rPr lang="en-US" sz="2000" smtClean="0"/>
              <a:t>C + s</a:t>
            </a:r>
            <a:r>
              <a:rPr lang="en-US" sz="2000" baseline="-25000" smtClean="0"/>
              <a:t>2</a:t>
            </a:r>
            <a:r>
              <a:rPr lang="en-US" sz="2000" smtClean="0"/>
              <a:t>B + s</a:t>
            </a:r>
            <a:r>
              <a:rPr lang="en-US" sz="2000" baseline="-25000" smtClean="0"/>
              <a:t>3</a:t>
            </a:r>
            <a:r>
              <a:rPr lang="en-US" sz="2000" smtClean="0"/>
              <a:t>R + s</a:t>
            </a:r>
            <a:r>
              <a:rPr lang="en-US" sz="2000" baseline="-25000" smtClean="0"/>
              <a:t>4</a:t>
            </a:r>
            <a:r>
              <a:rPr lang="en-US" sz="2000" smtClean="0"/>
              <a:t>I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where s</a:t>
            </a:r>
            <a:r>
              <a:rPr lang="en-US" sz="2000" baseline="-25000" smtClean="0"/>
              <a:t>1</a:t>
            </a:r>
            <a:r>
              <a:rPr lang="en-US" sz="2000" smtClean="0"/>
              <a:t>, s</a:t>
            </a:r>
            <a:r>
              <a:rPr lang="en-US" sz="2000" baseline="-25000" smtClean="0"/>
              <a:t>2</a:t>
            </a:r>
            <a:r>
              <a:rPr lang="en-US" sz="2000" smtClean="0"/>
              <a:t>, s</a:t>
            </a:r>
            <a:r>
              <a:rPr lang="en-US" sz="2000" baseline="-25000" smtClean="0"/>
              <a:t>3</a:t>
            </a:r>
            <a:r>
              <a:rPr lang="en-US" sz="2000" smtClean="0"/>
              <a:t>, s</a:t>
            </a:r>
            <a:r>
              <a:rPr lang="en-US" sz="2000" baseline="-25000" smtClean="0"/>
              <a:t>4</a:t>
            </a:r>
            <a:r>
              <a:rPr lang="en-US" sz="2000" smtClean="0"/>
              <a:t> are scaling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Maintainability Index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Quantitative measurement of an operational system’s maintainability, developed by industry (Hewlett-Packard, and others) and research groups (Software Engineering Test Laboratory at University of Idaho, and others).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 combination of Halstead metrics, McCabe metrics, LOC, and comment measures. 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MI formula calibrated and validated with actual industrial systems.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Used as both an instantaneous metric as well as a predictor of maintainability over time.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MI measurement applied during software development can help reduce lifecycle costs.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991475" y="6172200"/>
            <a:ext cx="115252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000"/>
              <a:t>[From SEI reports]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 Formula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228600" y="2209800"/>
            <a:ext cx="89154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Verdana" pitchFamily="34" charset="0"/>
              </a:rPr>
              <a:t>171 – 5.2*ln(aveV) – 0.23*aveV(g’)  - 16.2*ln(aveLOC) – 50*sin(sqrt(2.4*perCM))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457200" y="3048000"/>
            <a:ext cx="8188325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Where:</a:t>
            </a:r>
          </a:p>
          <a:p>
            <a:endParaRPr lang="en-US">
              <a:latin typeface="Verdana" pitchFamily="34" charset="0"/>
            </a:endParaRPr>
          </a:p>
          <a:p>
            <a:r>
              <a:rPr lang="en-US">
                <a:latin typeface="Verdana" pitchFamily="34" charset="0"/>
              </a:rPr>
              <a:t>	aveV = average Halstead volume V per module</a:t>
            </a:r>
          </a:p>
          <a:p>
            <a:r>
              <a:rPr lang="en-US">
                <a:latin typeface="Verdana" pitchFamily="34" charset="0"/>
              </a:rPr>
              <a:t>	aveV(g’) = average cyclomatic complexity per module</a:t>
            </a:r>
          </a:p>
          <a:p>
            <a:r>
              <a:rPr lang="en-US">
                <a:latin typeface="Verdana" pitchFamily="34" charset="0"/>
              </a:rPr>
              <a:t>	aveLOC = average LOC per module</a:t>
            </a:r>
          </a:p>
          <a:p>
            <a:r>
              <a:rPr lang="en-US">
                <a:latin typeface="Verdana" pitchFamily="34" charset="0"/>
              </a:rPr>
              <a:t>	perCM = average percent of comment lines per module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7991475" y="6172200"/>
            <a:ext cx="115252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000"/>
              <a:t>[From SEI reports]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MI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Systems can be checked periodically for maintainability.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MI can be integrated into  development to evaluate code quality as it is being built.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MI can be used to assess modules for risk as candiates for modification.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MI can be used to compare systems with each other.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991475" y="6172200"/>
            <a:ext cx="115252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000"/>
              <a:t>[From SEI reports]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Metrics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b="1" u="sng" smtClean="0"/>
              <a:t>Measure</a:t>
            </a:r>
            <a:r>
              <a:rPr lang="en-US" sz="2000" smtClean="0"/>
              <a:t> - a datum that is a quantification of a software attribute</a:t>
            </a:r>
          </a:p>
          <a:p>
            <a:pPr>
              <a:lnSpc>
                <a:spcPct val="90000"/>
              </a:lnSpc>
            </a:pPr>
            <a:r>
              <a:rPr lang="en-US" sz="2000" b="1" u="sng" smtClean="0"/>
              <a:t>Measurement</a:t>
            </a:r>
            <a:r>
              <a:rPr lang="en-US" sz="2000" smtClean="0"/>
              <a:t> - the collection of one or more measures</a:t>
            </a:r>
          </a:p>
          <a:p>
            <a:pPr>
              <a:lnSpc>
                <a:spcPct val="90000"/>
              </a:lnSpc>
            </a:pPr>
            <a:r>
              <a:rPr lang="en-US" sz="2000" b="1" u="sng" smtClean="0"/>
              <a:t>Metric</a:t>
            </a:r>
            <a:r>
              <a:rPr lang="en-US" sz="2000" smtClean="0"/>
              <a:t> - a relation of the individual measures in a meaningful way</a:t>
            </a:r>
          </a:p>
          <a:p>
            <a:pPr>
              <a:lnSpc>
                <a:spcPct val="90000"/>
              </a:lnSpc>
            </a:pPr>
            <a:r>
              <a:rPr lang="en-US" sz="2000" b="1" u="sng" smtClean="0"/>
              <a:t>Indicator</a:t>
            </a:r>
            <a:r>
              <a:rPr lang="en-US" sz="2000" smtClean="0"/>
              <a:t> - a metric or combination of metrics that provide insight which enables process, project, or product improvement.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000" b="1" smtClean="0"/>
              <a:t>Example</a:t>
            </a:r>
            <a:r>
              <a:rPr lang="en-US" sz="200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Measures = # tokens in a statement, # of conditions in an IF, level of nesting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Metric = complexity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001000" y="6248400"/>
            <a:ext cx="933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</a:rPr>
              <a:t>[Pressman 4th Ed]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Metrics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 measurement process</a:t>
            </a:r>
          </a:p>
          <a:p>
            <a:pPr lvl="1"/>
            <a:r>
              <a:rPr lang="en-US" smtClean="0"/>
              <a:t>Derive and formulate appropriate metrics.</a:t>
            </a:r>
          </a:p>
          <a:p>
            <a:pPr lvl="1"/>
            <a:r>
              <a:rPr lang="en-US" smtClean="0"/>
              <a:t>Collect the necessary data.</a:t>
            </a:r>
          </a:p>
          <a:p>
            <a:pPr lvl="1"/>
            <a:r>
              <a:rPr lang="en-US" smtClean="0"/>
              <a:t>Compute the metrics.</a:t>
            </a:r>
          </a:p>
          <a:p>
            <a:pPr lvl="1"/>
            <a:r>
              <a:rPr lang="en-US" smtClean="0"/>
              <a:t>Interpret the metrics.</a:t>
            </a:r>
          </a:p>
          <a:p>
            <a:pPr lvl="1"/>
            <a:r>
              <a:rPr lang="en-US" smtClean="0"/>
              <a:t>Evaluate the product in light of the metrics.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Quality Metrics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1800" smtClean="0"/>
              <a:t>In any assessment of software quality, some form of measurement must occur.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The measurement may be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Direct (errors per KLOC)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Indirect (usability)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Various taxonomies of “quality factors” have been proposed: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McCall, et al.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FURPS (Functionality, Usability, Reliability, Performance, Supportability)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No matter the taxonomy or method of measurement, no real measurement of quality ever occurs; only </a:t>
            </a:r>
            <a:r>
              <a:rPr lang="en-US" sz="1800" b="1" i="1" smtClean="0"/>
              <a:t>surrogates</a:t>
            </a:r>
            <a:r>
              <a:rPr lang="en-US" sz="1800" smtClean="0"/>
              <a:t> can ever be measured.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A fundamental problem is identifying appropriate surrogates to serve as indicators of software quality.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 Few Measures and Metrics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Lines of code (LOC)</a:t>
            </a:r>
          </a:p>
          <a:p>
            <a:r>
              <a:rPr lang="en-US" smtClean="0"/>
              <a:t>Function Points (FP)</a:t>
            </a:r>
          </a:p>
          <a:p>
            <a:r>
              <a:rPr lang="en-US" smtClean="0"/>
              <a:t>Reliability Metrics</a:t>
            </a:r>
          </a:p>
          <a:p>
            <a:r>
              <a:rPr lang="en-US" smtClean="0"/>
              <a:t>Complexity Metrics</a:t>
            </a:r>
          </a:p>
          <a:p>
            <a:pPr lvl="1"/>
            <a:r>
              <a:rPr lang="en-US" smtClean="0"/>
              <a:t>Halstead Metrics</a:t>
            </a:r>
          </a:p>
          <a:p>
            <a:pPr lvl="1"/>
            <a:r>
              <a:rPr lang="en-US" smtClean="0"/>
              <a:t>McCabe Metrics</a:t>
            </a:r>
          </a:p>
          <a:p>
            <a:pPr lvl="1"/>
            <a:r>
              <a:rPr lang="en-US" smtClean="0"/>
              <a:t>Complexity Profile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Lines of Code (LOC)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Direct measurement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Can be used as a productivity indicator (e.g. KLOC per person)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Can be used as the basis of quality indicators (e.g. errors per KLOC)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Positive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Easily measured and computed.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Guaranteed measurable for all programs.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Negative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What to count? Is this count language-independent?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Better suited to procedural languages than non-procedural ones.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Can it devalue shorter, but better-design programs?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A Partial List of Size Metrics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000" smtClean="0"/>
              <a:t>number of lines in the source file</a:t>
            </a:r>
          </a:p>
          <a:p>
            <a:r>
              <a:rPr lang="en-US" sz="2000" smtClean="0"/>
              <a:t>number of language statements in the source file</a:t>
            </a:r>
          </a:p>
          <a:p>
            <a:r>
              <a:rPr lang="en-US" sz="2000" smtClean="0"/>
              <a:t>number of semicolons in the source file</a:t>
            </a:r>
          </a:p>
          <a:p>
            <a:r>
              <a:rPr lang="en-US" sz="2000" smtClean="0"/>
              <a:t>Halstead’s length, vocabulary, and volume</a:t>
            </a:r>
          </a:p>
          <a:p>
            <a:r>
              <a:rPr lang="en-US" sz="2000" smtClean="0"/>
              <a:t>number of bytes in the source file</a:t>
            </a:r>
          </a:p>
          <a:p>
            <a:r>
              <a:rPr lang="en-US" sz="2000" smtClean="0"/>
              <a:t>number of bytes in the object file</a:t>
            </a:r>
          </a:p>
          <a:p>
            <a:r>
              <a:rPr lang="en-US" sz="2000" smtClean="0"/>
              <a:t>number of machine code instructions</a:t>
            </a:r>
          </a:p>
          <a:p>
            <a:r>
              <a:rPr lang="en-US" sz="2000" smtClean="0"/>
              <a:t>number of comments</a:t>
            </a:r>
          </a:p>
          <a:p>
            <a:r>
              <a:rPr lang="en-US" sz="2000" smtClean="0"/>
              <a:t>number of nodes in the parse tree</a:t>
            </a:r>
          </a:p>
          <a:p>
            <a:r>
              <a:rPr lang="en-US" sz="2000" smtClean="0"/>
              <a:t>length of longest branch in the parse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Function Points (FP)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1800" smtClean="0"/>
              <a:t>Subjective, indirect measure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To be measured early in the life cycle (e.g. during requirements analysis), but can be measured at various points.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Measures the functionality of software, with the intent of estimating a project’s size (e.g., Total FP) and monitoring a project’s productivity (e.g., Cost per FP, FP per person-month)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Developed at IBM and rooted in classic information systems applications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Software Productivity Research, Inc. (SPR) developed a FP superset known as “Feature Points” to incorporate software that is high in algorithmic complexity but low in input/output.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A program’s FP metric is computed based on the program’s information domain and functionality complexity, with empirically-derived weighting factors.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Introduction_To_Software_Engineering">
  <a:themeElements>
    <a:clrScheme name="01_Introduction_To_Software_Engineer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1_Introduction_To_Software_Engineer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_Introduction_To_Software_Eng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duction_To_Software_Engineer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C:\hendrix\comp6710\notes\01_Introduction_To_Software_Engineering.ppt</Template>
  <TotalTime>2172</TotalTime>
  <Words>1828</Words>
  <Application>Microsoft Office PowerPoint</Application>
  <PresentationFormat>On-screen Show (4:3)</PresentationFormat>
  <Paragraphs>217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Verdana</vt:lpstr>
      <vt:lpstr>Times New Roman</vt:lpstr>
      <vt:lpstr>01_Introduction_To_Software_Engineering</vt:lpstr>
      <vt:lpstr>Document</vt:lpstr>
      <vt:lpstr>Course Notes Set 14: Software Metrics</vt:lpstr>
      <vt:lpstr>Software Metrics</vt:lpstr>
      <vt:lpstr>Software Metrics</vt:lpstr>
      <vt:lpstr>Software Metrics</vt:lpstr>
      <vt:lpstr>Software Quality Metrics</vt:lpstr>
      <vt:lpstr>A Few Measures and Metrics</vt:lpstr>
      <vt:lpstr>Lines of Code (LOC)</vt:lpstr>
      <vt:lpstr>A Partial List of Size Metrics</vt:lpstr>
      <vt:lpstr>Function Points (FP)</vt:lpstr>
      <vt:lpstr>Function Points</vt:lpstr>
      <vt:lpstr>FP Counting Method (Original)</vt:lpstr>
      <vt:lpstr>FP Counting Example</vt:lpstr>
      <vt:lpstr>Complexity Metrics</vt:lpstr>
      <vt:lpstr>Halstead Metrics</vt:lpstr>
      <vt:lpstr>Halstead Metrics</vt:lpstr>
      <vt:lpstr>Halstead Metrics</vt:lpstr>
      <vt:lpstr>McCabe Metrics</vt:lpstr>
      <vt:lpstr>Cyclomatic Complexity</vt:lpstr>
      <vt:lpstr>Cyclomatic Complexity</vt:lpstr>
      <vt:lpstr>Cyclomatic Complexity Thresholds</vt:lpstr>
      <vt:lpstr>Complexity Profile Graph</vt:lpstr>
      <vt:lpstr>Complexity Profile Graph</vt:lpstr>
      <vt:lpstr>Complexity Profile Graph</vt:lpstr>
      <vt:lpstr>Computing the CPG</vt:lpstr>
      <vt:lpstr>Maintainability Index</vt:lpstr>
      <vt:lpstr>MI Formula</vt:lpstr>
      <vt:lpstr>Using the MI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Introduction</dc:title>
  <dc:creator>CSE</dc:creator>
  <cp:lastModifiedBy>CHANGKA</cp:lastModifiedBy>
  <cp:revision>190</cp:revision>
  <cp:lastPrinted>2000-02-09T16:50:53Z</cp:lastPrinted>
  <dcterms:created xsi:type="dcterms:W3CDTF">1995-06-17T23:31:02Z</dcterms:created>
  <dcterms:modified xsi:type="dcterms:W3CDTF">2010-07-22T20:31:24Z</dcterms:modified>
</cp:coreProperties>
</file>