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0"/>
  </p:notesMasterIdLst>
  <p:sldIdLst>
    <p:sldId id="432" r:id="rId2"/>
    <p:sldId id="442" r:id="rId3"/>
    <p:sldId id="443" r:id="rId4"/>
    <p:sldId id="441" r:id="rId5"/>
    <p:sldId id="439" r:id="rId6"/>
    <p:sldId id="434" r:id="rId7"/>
    <p:sldId id="436" r:id="rId8"/>
    <p:sldId id="435" r:id="rId9"/>
  </p:sldIdLst>
  <p:sldSz cx="12192000" cy="6858000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5pPr>
    <a:lvl6pPr marL="2286000" algn="l" defTabSz="914400" rtl="0" eaLnBrk="1" latinLnBrk="0" hangingPunct="1"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6pPr>
    <a:lvl7pPr marL="2743200" algn="l" defTabSz="914400" rtl="0" eaLnBrk="1" latinLnBrk="0" hangingPunct="1"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7pPr>
    <a:lvl8pPr marL="3200400" algn="l" defTabSz="914400" rtl="0" eaLnBrk="1" latinLnBrk="0" hangingPunct="1"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8pPr>
    <a:lvl9pPr marL="3657600" algn="l" defTabSz="914400" rtl="0" eaLnBrk="1" latinLnBrk="0" hangingPunct="1"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53"/>
    <p:restoredTop sz="55432"/>
  </p:normalViewPr>
  <p:slideViewPr>
    <p:cSldViewPr>
      <p:cViewPr varScale="1">
        <p:scale>
          <a:sx n="76" d="100"/>
          <a:sy n="76" d="100"/>
        </p:scale>
        <p:origin x="208" y="9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Number of 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28</c:v>
                </c:pt>
                <c:pt idx="2">
                  <c:v>27</c:v>
                </c:pt>
                <c:pt idx="3">
                  <c:v>11</c:v>
                </c:pt>
                <c:pt idx="4">
                  <c:v>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76640496"/>
        <c:axId val="676597888"/>
      </c:barChart>
      <c:catAx>
        <c:axId val="67664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597888"/>
        <c:crosses val="autoZero"/>
        <c:auto val="1"/>
        <c:lblAlgn val="ctr"/>
        <c:lblOffset val="100"/>
        <c:noMultiLvlLbl val="0"/>
      </c:catAx>
      <c:valAx>
        <c:axId val="676597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66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Fall’18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&lt;60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28</c:v>
                </c:pt>
                <c:pt idx="2">
                  <c:v>27</c:v>
                </c:pt>
                <c:pt idx="3">
                  <c:v>11</c:v>
                </c:pt>
                <c:pt idx="4">
                  <c:v>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1D-494A-8A1B-DE193FF2920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40440720"/>
        <c:axId val="741613120"/>
      </c:barChart>
      <c:catAx>
        <c:axId val="64044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613120"/>
        <c:crosses val="autoZero"/>
        <c:auto val="1"/>
        <c:lblAlgn val="ctr"/>
        <c:lblOffset val="100"/>
        <c:noMultiLvlLbl val="0"/>
      </c:catAx>
      <c:valAx>
        <c:axId val="741613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044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>
                <a:latin typeface="Calibri" charset="0"/>
                <a:ea typeface="Calibri" charset="0"/>
                <a:cs typeface="Calibri" charset="0"/>
              </a:rPr>
              <a:t>Fall’17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c:rich>
      </c:tx>
      <c:layout>
        <c:manualLayout>
          <c:xMode val="edge"/>
          <c:yMode val="edge"/>
          <c:x val="0.40974885844748898"/>
          <c:y val="4.2857150891854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680365296803599E-2"/>
          <c:y val="0.20070251231768099"/>
          <c:w val="0.94063926940639297"/>
          <c:h val="0.716928330882702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16</c:v>
                </c:pt>
                <c:pt idx="3">
                  <c:v>11</c:v>
                </c:pt>
                <c:pt idx="4">
                  <c:v>9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43922192"/>
        <c:axId val="643844256"/>
      </c:barChart>
      <c:catAx>
        <c:axId val="64392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844256"/>
        <c:crosses val="autoZero"/>
        <c:auto val="1"/>
        <c:lblAlgn val="ctr"/>
        <c:lblOffset val="100"/>
        <c:noMultiLvlLbl val="0"/>
      </c:catAx>
      <c:valAx>
        <c:axId val="64384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392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7314814814815E-2"/>
          <c:y val="0"/>
          <c:w val="0.98726849284684504"/>
          <c:h val="0.900102989451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</c:v>
                </c:pt>
                <c:pt idx="1">
                  <c:v>27</c:v>
                </c:pt>
                <c:pt idx="2">
                  <c:v>7</c:v>
                </c:pt>
                <c:pt idx="3">
                  <c:v>8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14837728"/>
        <c:axId val="625713248"/>
      </c:barChart>
      <c:catAx>
        <c:axId val="71483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713248"/>
        <c:crosses val="autoZero"/>
        <c:auto val="1"/>
        <c:lblAlgn val="ctr"/>
        <c:lblOffset val="100"/>
        <c:noMultiLvlLbl val="0"/>
      </c:catAx>
      <c:valAx>
        <c:axId val="625713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483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7314814814815E-2"/>
          <c:y val="0"/>
          <c:w val="0.98726849284684504"/>
          <c:h val="0.900102989451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25</c:v>
                </c:pt>
                <c:pt idx="2">
                  <c:v>13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41484560"/>
        <c:axId val="640530112"/>
      </c:barChart>
      <c:catAx>
        <c:axId val="74148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530112"/>
        <c:crosses val="autoZero"/>
        <c:auto val="1"/>
        <c:lblAlgn val="ctr"/>
        <c:lblOffset val="100"/>
        <c:noMultiLvlLbl val="0"/>
      </c:catAx>
      <c:valAx>
        <c:axId val="640530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1484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0.46479</cdr:x>
      <cdr:y>0.07003</cdr:y>
    </cdr:from>
    <cdr:to>
      <cdr:x>0.80282</cdr:x>
      <cdr:y>0.16808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14600" y="381000"/>
          <a:ext cx="18288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>
              <a:latin typeface="Calibri" charset="0"/>
              <a:ea typeface="Calibri" charset="0"/>
              <a:cs typeface="Calibri" charset="0"/>
            </a:rPr>
            <a:t>Fall’18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0.46479</cdr:x>
      <cdr:y>0.07003</cdr:y>
    </cdr:from>
    <cdr:to>
      <cdr:x>0.80282</cdr:x>
      <cdr:y>0.16808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14600" y="381000"/>
          <a:ext cx="18288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>
              <a:latin typeface="Calibri" charset="0"/>
              <a:ea typeface="Calibri" charset="0"/>
              <a:cs typeface="Calibri" charset="0"/>
            </a:rPr>
            <a:t>Fall’17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84EEA300-0D81-8740-A1A8-1FDA3392135A}" type="datetimeFigureOut">
              <a:rPr lang="en-US" altLang="en-US"/>
              <a:pPr>
                <a:defRPr/>
              </a:pPr>
              <a:t>10/8/18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7F215E-2BBE-9A4B-82E2-85FF88E004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031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altLang="zh-CN" dirty="0">
              <a:ea typeface="SimSun" charset="0"/>
            </a:endParaRPr>
          </a:p>
        </p:txBody>
      </p:sp>
      <p:sp>
        <p:nvSpPr>
          <p:cNvPr id="5123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55663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87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17</a:t>
            </a:r>
          </a:p>
          <a:p>
            <a:r>
              <a:rPr lang="en-US" dirty="0"/>
              <a:t>A: 7.7%</a:t>
            </a:r>
          </a:p>
          <a:p>
            <a:r>
              <a:rPr lang="en-US" dirty="0"/>
              <a:t>B:</a:t>
            </a:r>
            <a:r>
              <a:rPr lang="en-US" baseline="0" dirty="0"/>
              <a:t> 15.4%</a:t>
            </a:r>
          </a:p>
          <a:p>
            <a:r>
              <a:rPr lang="en-US" baseline="0" dirty="0"/>
              <a:t>C: 29.2%</a:t>
            </a:r>
          </a:p>
          <a:p>
            <a:endParaRPr lang="en-US" baseline="0" dirty="0"/>
          </a:p>
          <a:p>
            <a:r>
              <a:rPr lang="en-US" baseline="0" dirty="0"/>
              <a:t>Fall 17</a:t>
            </a:r>
          </a:p>
          <a:p>
            <a:r>
              <a:rPr lang="en-US" baseline="0" dirty="0"/>
              <a:t>A: 9.4%</a:t>
            </a:r>
          </a:p>
          <a:p>
            <a:r>
              <a:rPr lang="en-US" baseline="0" dirty="0"/>
              <a:t>B: 18.9%</a:t>
            </a:r>
          </a:p>
          <a:p>
            <a:r>
              <a:rPr lang="en-US" baseline="0" dirty="0"/>
              <a:t>C</a:t>
            </a:r>
            <a:r>
              <a:rPr lang="en-US" baseline="0"/>
              <a:t>: 30.2%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56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</a:t>
            </a:r>
            <a:r>
              <a:rPr lang="en-US" baseline="0" dirty="0"/>
              <a:t> 17: </a:t>
            </a:r>
          </a:p>
          <a:p>
            <a:r>
              <a:rPr lang="en-US" baseline="0" dirty="0"/>
              <a:t>A: 15%</a:t>
            </a:r>
          </a:p>
          <a:p>
            <a:r>
              <a:rPr lang="en-US" baseline="0" dirty="0"/>
              <a:t>B: 47%</a:t>
            </a:r>
          </a:p>
          <a:p>
            <a:endParaRPr lang="en-US" baseline="0" dirty="0"/>
          </a:p>
          <a:p>
            <a:r>
              <a:rPr lang="en-US" baseline="0" dirty="0"/>
              <a:t>Fall 17</a:t>
            </a:r>
          </a:p>
          <a:p>
            <a:r>
              <a:rPr lang="en-US" baseline="0" dirty="0"/>
              <a:t>A: 22%</a:t>
            </a:r>
          </a:p>
          <a:p>
            <a:r>
              <a:rPr lang="en-US" baseline="0" dirty="0"/>
              <a:t>B: 47%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1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&gt;=90: 7%</a:t>
            </a:r>
          </a:p>
          <a:p>
            <a:r>
              <a:rPr lang="en-US" dirty="0"/>
              <a:t>&gt;=80: 36%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7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Fall’16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Robert 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Lagen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Erich Wu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Bowen Dong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Brandon Moseley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Thomas Seitz</a:t>
            </a:r>
          </a:p>
          <a:p>
            <a:pPr fontAlgn="ctr"/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595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Fall’16</a:t>
            </a:r>
          </a:p>
          <a:p>
            <a:pPr fontAlgn="ctr"/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Seyoung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Chung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Morgan Hood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Alexei 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Pillen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Daniel Mote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Stephen Shirley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Michael Harrison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22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dirty="0"/>
              <a:t>Fall’16</a:t>
            </a:r>
          </a:p>
          <a:p>
            <a:pPr fontAlgn="ctr"/>
            <a:r>
              <a:rPr lang="en-US" dirty="0" err="1"/>
              <a:t>Tarence</a:t>
            </a:r>
            <a:r>
              <a:rPr lang="en-US" dirty="0"/>
              <a:t> Beard</a:t>
            </a:r>
          </a:p>
          <a:p>
            <a:pPr fontAlgn="ctr"/>
            <a:r>
              <a:rPr lang="en-US" dirty="0"/>
              <a:t>Dustin Spencer</a:t>
            </a:r>
          </a:p>
          <a:p>
            <a:pPr fontAlgn="ctr"/>
            <a:r>
              <a:rPr lang="en-US" dirty="0"/>
              <a:t>Michael Callaway</a:t>
            </a:r>
          </a:p>
          <a:p>
            <a:pPr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12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76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D67858-79AD-5E47-9ADE-A658D4353DCE}" type="datetime1">
              <a:rPr lang="en-US" altLang="en-US"/>
              <a:pPr>
                <a:defRPr/>
              </a:pPr>
              <a:t>10/8/18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7DCF55C9-80E7-1D44-ACC4-8BBCF99562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Copyright © 2008 Pearson Addison-Wesley. All rights reserved.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083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56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2"/>
          </p:nvPr>
        </p:nvSpPr>
        <p:spPr>
          <a:xfrm>
            <a:off x="6502400" y="6324601"/>
            <a:ext cx="121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3DD8242-E7E1-FE45-BEAD-B9C6AC76727A}" type="datetime1">
              <a:rPr lang="en-US" altLang="en-US"/>
              <a:pPr>
                <a:defRPr/>
              </a:pPr>
              <a:t>10/8/18</a:t>
            </a:fld>
            <a:endParaRPr lang="en-US" altLang="en-US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1422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27279C8E-0064-2B46-BD36-855686ECA0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09600" y="6340476"/>
            <a:ext cx="5791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mtClean="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Copyright © 2008 Pearson Addison-Wesley. All rights reserved.</a:t>
            </a:r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 idx="4294967295"/>
          </p:nvPr>
        </p:nvSpPr>
        <p:spPr>
          <a:xfrm>
            <a:off x="2057400" y="762000"/>
            <a:ext cx="8077200" cy="2514600"/>
          </a:xfrm>
        </p:spPr>
        <p:txBody>
          <a:bodyPr/>
          <a:lstStyle/>
          <a:p>
            <a:pPr eaLnBrk="1" hangingPunct="1"/>
            <a:r>
              <a:rPr lang="en-US" altLang="zh-CN" sz="4100">
                <a:latin typeface="Calibri" charset="0"/>
                <a:ea typeface="SimSun" charset="0"/>
              </a:rPr>
              <a:t>COMP 3500 </a:t>
            </a:r>
            <a:br>
              <a:rPr lang="en-US" altLang="zh-CN" sz="4100">
                <a:latin typeface="Calibri" charset="0"/>
                <a:ea typeface="SimSun" charset="0"/>
              </a:rPr>
            </a:br>
            <a:r>
              <a:rPr lang="en-US" altLang="zh-CN" sz="4100">
                <a:latin typeface="Calibri" charset="0"/>
                <a:ea typeface="SimSun" charset="0"/>
              </a:rPr>
              <a:t>Introduction to Operating Systems</a:t>
            </a:r>
            <a:br>
              <a:rPr lang="en-US" altLang="zh-CN" sz="4100">
                <a:latin typeface="Calibri" charset="0"/>
                <a:ea typeface="SimSun" charset="0"/>
              </a:rPr>
            </a:br>
            <a:br>
              <a:rPr lang="en-US" altLang="zh-CN" sz="4100" dirty="0">
                <a:latin typeface="Calibri" charset="0"/>
                <a:ea typeface="SimSun" charset="0"/>
              </a:rPr>
            </a:br>
            <a:r>
              <a:rPr lang="en-US" altLang="zh-CN" sz="4100" dirty="0">
                <a:latin typeface="Calibri" charset="0"/>
                <a:ea typeface="SimSun" charset="0"/>
              </a:rPr>
              <a:t>Midterm Exam 1 - </a:t>
            </a:r>
            <a:r>
              <a:rPr lang="en-US" altLang="zh-CN" dirty="0">
                <a:latin typeface="Calibri" charset="0"/>
                <a:ea typeface="SimSun" charset="0"/>
              </a:rPr>
              <a:t>Feedback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581400" y="3733800"/>
            <a:ext cx="49530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algn="l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algn="l" eaLnBrk="0" hangingPunct="0"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algn="l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algn="l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alibri" charset="0"/>
                <a:ea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en-US" sz="2400" i="1">
                <a:latin typeface="Calibri" charset="0"/>
              </a:rPr>
              <a:t>Auburn University</a:t>
            </a:r>
            <a:br>
              <a:rPr kumimoji="1" lang="en-US" altLang="en-US" sz="2400" i="1">
                <a:latin typeface="Calibri" charset="0"/>
              </a:rPr>
            </a:br>
            <a:r>
              <a:rPr kumimoji="1" lang="en-US" altLang="en-US" sz="2400" i="1">
                <a:latin typeface="Calibri" charset="0"/>
              </a:rPr>
              <a:t>http://www.eng.auburn.edu/~xqin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en-US" sz="2400" i="1">
                <a:latin typeface="Calibri" charset="0"/>
              </a:rPr>
              <a:t>xqin@auburn.edu</a:t>
            </a:r>
            <a:endParaRPr kumimoji="1" lang="en-US" altLang="zh-CN" sz="2400" i="1">
              <a:latin typeface="Calibri" charset="0"/>
              <a:ea typeface="SimSun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Fall’18 Midterm Exam 1 Part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215401"/>
              </p:ext>
            </p:extLst>
          </p:nvPr>
        </p:nvGraphicFramePr>
        <p:xfrm>
          <a:off x="609600" y="1219200"/>
          <a:ext cx="109728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12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566400" cy="1219201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Class Fall’18 vs. Class Fall’17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Round 1: Midterm Exam 1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600614"/>
              </p:ext>
            </p:extLst>
          </p:nvPr>
        </p:nvGraphicFramePr>
        <p:xfrm>
          <a:off x="381000" y="1219201"/>
          <a:ext cx="5791200" cy="533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490775"/>
              </p:ext>
            </p:extLst>
          </p:nvPr>
        </p:nvGraphicFramePr>
        <p:xfrm>
          <a:off x="6629400" y="1219200"/>
          <a:ext cx="5562600" cy="533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06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Letter Grades: Fall’18 vs. Fall’17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324954"/>
              </p:ext>
            </p:extLst>
          </p:nvPr>
        </p:nvGraphicFramePr>
        <p:xfrm>
          <a:off x="609600" y="1219200"/>
          <a:ext cx="54102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374988"/>
              </p:ext>
            </p:extLst>
          </p:nvPr>
        </p:nvGraphicFramePr>
        <p:xfrm>
          <a:off x="6248400" y="1219199"/>
          <a:ext cx="54102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270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66400" cy="1782762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Dr. Qin Spring’17 vs. Dr. Qin Fall’16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Round 1: Midterm Exam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9400"/>
            <a:ext cx="109728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The winner is Dr. Qin-Spring’17</a:t>
            </a:r>
          </a:p>
        </p:txBody>
      </p:sp>
    </p:spTree>
    <p:extLst>
      <p:ext uri="{BB962C8B-B14F-4D97-AF65-F5344CB8AC3E}">
        <p14:creationId xmlns:p14="http://schemas.microsoft.com/office/powerpoint/2010/main" val="30388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Best Performance Award: Third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10210800" cy="4525963"/>
          </a:xfrm>
        </p:spPr>
        <p:txBody>
          <a:bodyPr/>
          <a:lstStyle/>
          <a:p>
            <a:r>
              <a:rPr lang="en-US" sz="3600" dirty="0"/>
              <a:t>Sawyer Labanowski </a:t>
            </a:r>
          </a:p>
          <a:p>
            <a:r>
              <a:rPr lang="en-US" sz="3600" dirty="0"/>
              <a:t>Cory Evans </a:t>
            </a:r>
          </a:p>
          <a:p>
            <a:r>
              <a:rPr lang="en-US" sz="3600" dirty="0"/>
              <a:t>Matthew </a:t>
            </a:r>
            <a:r>
              <a:rPr lang="en-US" sz="3600" dirty="0" err="1"/>
              <a:t>Shiplett</a:t>
            </a:r>
            <a:r>
              <a:rPr lang="en-US" sz="3600" dirty="0"/>
              <a:t> </a:t>
            </a:r>
          </a:p>
          <a:p>
            <a:r>
              <a:rPr lang="en-US" sz="3600" dirty="0"/>
              <a:t>Cody Wheeler</a:t>
            </a:r>
          </a:p>
          <a:p>
            <a:r>
              <a:rPr lang="en-US" sz="3600" dirty="0"/>
              <a:t>Mason Glover</a:t>
            </a:r>
          </a:p>
          <a:p>
            <a:pPr fontAlgn="ctr"/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209800"/>
            <a:ext cx="1405417" cy="25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3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Best Performance Award: Second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10210800" cy="4525963"/>
          </a:xfrm>
        </p:spPr>
        <p:txBody>
          <a:bodyPr/>
          <a:lstStyle/>
          <a:p>
            <a:pPr fontAlgn="ctr"/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Jarad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Gray </a:t>
            </a:r>
          </a:p>
          <a:p>
            <a:pPr fontAlgn="ctr"/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Christina Holmes</a:t>
            </a:r>
          </a:p>
          <a:p>
            <a:pPr fontAlgn="ctr"/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William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Kinzalow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fontAlgn="ctr"/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Austin Andrews</a:t>
            </a:r>
          </a:p>
          <a:p>
            <a:pPr fontAlgn="ctr"/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John Harrison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209800"/>
            <a:ext cx="1370494" cy="271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Best Performance Award: First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10210800" cy="4525963"/>
          </a:xfrm>
        </p:spPr>
        <p:txBody>
          <a:bodyPr/>
          <a:lstStyle/>
          <a:p>
            <a:pPr fontAlgn="ctr"/>
            <a:r>
              <a:rPr lang="en-US" dirty="0"/>
              <a:t>Andrew Stephen </a:t>
            </a:r>
          </a:p>
          <a:p>
            <a:pPr fontAlgn="ctr"/>
            <a:r>
              <a:rPr lang="en-US" dirty="0"/>
              <a:t>Lane Little</a:t>
            </a:r>
          </a:p>
          <a:p>
            <a:pPr fontAlgn="ctr"/>
            <a:r>
              <a:rPr lang="en-US" dirty="0"/>
              <a:t>Tyler Jewell</a:t>
            </a:r>
          </a:p>
          <a:p>
            <a:pPr fontAlgn="ctr"/>
            <a:r>
              <a:rPr lang="en-US" dirty="0"/>
              <a:t>Jacob Laney</a:t>
            </a:r>
          </a:p>
          <a:p>
            <a:pPr fontAlgn="ctr"/>
            <a:r>
              <a:rPr lang="en-US" dirty="0"/>
              <a:t>Ronald Cameron Jewell</a:t>
            </a:r>
          </a:p>
          <a:p>
            <a:pPr fontAlgn="ctr"/>
            <a:endParaRPr lang="en-US" dirty="0"/>
          </a:p>
          <a:p>
            <a:pPr font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133600"/>
            <a:ext cx="1371600" cy="28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5517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196</Words>
  <Application>Microsoft Macintosh PowerPoint</Application>
  <PresentationFormat>Widescreen</PresentationFormat>
  <Paragraphs>74</Paragraphs>
  <Slides>8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MS PGothic</vt:lpstr>
      <vt:lpstr>SimSun</vt:lpstr>
      <vt:lpstr>Arial</vt:lpstr>
      <vt:lpstr>Calibri</vt:lpstr>
      <vt:lpstr>2_Office Theme</vt:lpstr>
      <vt:lpstr>COMP 3500  Introduction to Operating Systems  Midterm Exam 1 - Feedback</vt:lpstr>
      <vt:lpstr>Fall’18 Midterm Exam 1 Part 2</vt:lpstr>
      <vt:lpstr>Class Fall’18 vs. Class Fall’17 Round 1: Midterm Exam 1</vt:lpstr>
      <vt:lpstr>Letter Grades: Fall’18 vs. Fall’17 </vt:lpstr>
      <vt:lpstr>Dr. Qin Spring’17 vs. Dr. Qin Fall’16 Round 1: Midterm Exam 1</vt:lpstr>
      <vt:lpstr>Best Performance Award: Third Place</vt:lpstr>
      <vt:lpstr>Best Performance Award: Second Place</vt:lpstr>
      <vt:lpstr>Best Performance Award: First Place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2710 Software Construction  Midterm Exam 1 - Feedback</dc:title>
  <dc:creator>Xiao Qin</dc:creator>
  <cp:lastModifiedBy>Xiao Qin</cp:lastModifiedBy>
  <cp:revision>31</cp:revision>
  <dcterms:created xsi:type="dcterms:W3CDTF">2016-02-19T13:59:38Z</dcterms:created>
  <dcterms:modified xsi:type="dcterms:W3CDTF">2018-10-08T15:44:42Z</dcterms:modified>
</cp:coreProperties>
</file>