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422" r:id="rId2"/>
    <p:sldId id="423" r:id="rId3"/>
    <p:sldId id="424" r:id="rId4"/>
    <p:sldId id="425" r:id="rId5"/>
    <p:sldId id="426"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6" r:id="rId25"/>
    <p:sldId id="447" r:id="rId26"/>
    <p:sldId id="448" r:id="rId27"/>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00" autoAdjust="0"/>
    <p:restoredTop sz="72836" autoAdjust="0"/>
  </p:normalViewPr>
  <p:slideViewPr>
    <p:cSldViewPr>
      <p:cViewPr varScale="1">
        <p:scale>
          <a:sx n="93" d="100"/>
          <a:sy n="93" d="100"/>
        </p:scale>
        <p:origin x="1080" y="2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55613"/>
          </a:xfrm>
          <a:prstGeom prst="rect">
            <a:avLst/>
          </a:prstGeom>
        </p:spPr>
        <p:txBody>
          <a:bodyPr vert="horz" lIns="91440" tIns="45720" rIns="91440" bIns="45720" rtlCol="0"/>
          <a:lstStyle>
            <a:lvl1pPr algn="r">
              <a:defRPr sz="1200"/>
            </a:lvl1pPr>
          </a:lstStyle>
          <a:p>
            <a:fld id="{C6573688-A4E0-A341-AECD-A4662787415B}" type="datetimeFigureOut">
              <a:rPr lang="en-US" smtClean="0"/>
              <a:t>10/26/18</a:t>
            </a:fld>
            <a:endParaRPr lang="en-US"/>
          </a:p>
        </p:txBody>
      </p:sp>
      <p:sp>
        <p:nvSpPr>
          <p:cNvPr id="4" name="Footer Placeholder 3"/>
          <p:cNvSpPr>
            <a:spLocks noGrp="1"/>
          </p:cNvSpPr>
          <p:nvPr>
            <p:ph type="ftr" sz="quarter" idx="2"/>
          </p:nvPr>
        </p:nvSpPr>
        <p:spPr>
          <a:xfrm>
            <a:off x="0" y="8661400"/>
            <a:ext cx="3005138" cy="4556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661400"/>
            <a:ext cx="3005138" cy="455613"/>
          </a:xfrm>
          <a:prstGeom prst="rect">
            <a:avLst/>
          </a:prstGeom>
        </p:spPr>
        <p:txBody>
          <a:bodyPr vert="horz" lIns="91440" tIns="45720" rIns="91440" bIns="45720" rtlCol="0" anchor="b"/>
          <a:lstStyle>
            <a:lvl1pPr algn="r">
              <a:defRPr sz="1200"/>
            </a:lvl1pPr>
          </a:lstStyle>
          <a:p>
            <a:fld id="{70CE7E04-B5AF-4348-8784-A2E0381CF72A}" type="slidenum">
              <a:rPr lang="en-US" smtClean="0"/>
              <a:t>‹#›</a:t>
            </a:fld>
            <a:endParaRPr lang="en-US"/>
          </a:p>
        </p:txBody>
      </p:sp>
    </p:spTree>
    <p:extLst>
      <p:ext uri="{BB962C8B-B14F-4D97-AF65-F5344CB8AC3E}">
        <p14:creationId xmlns:p14="http://schemas.microsoft.com/office/powerpoint/2010/main" val="39409447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Fall’17:</a:t>
            </a:r>
            <a:r>
              <a:rPr lang="zh-CN" altLang="en-US" dirty="0">
                <a:latin typeface="Times New Roman" charset="0"/>
                <a:ea typeface="宋体" charset="0"/>
                <a:cs typeface="宋体" charset="0"/>
              </a:rPr>
              <a:t> </a:t>
            </a:r>
            <a:r>
              <a:rPr lang="en-US" altLang="zh-CN" dirty="0">
                <a:latin typeface="Times New Roman" charset="0"/>
                <a:ea typeface="宋体" charset="0"/>
                <a:cs typeface="宋体" charset="0"/>
              </a:rPr>
              <a:t>27a-deadlock</a:t>
            </a:r>
            <a:r>
              <a:rPr lang="zh-CN" altLang="en-US" dirty="0">
                <a:latin typeface="Times New Roman" charset="0"/>
                <a:ea typeface="宋体" charset="0"/>
                <a:cs typeface="宋体" charset="0"/>
              </a:rPr>
              <a:t> </a:t>
            </a:r>
            <a:r>
              <a:rPr lang="en-US" altLang="zh-CN" dirty="0">
                <a:latin typeface="Times New Roman" charset="0"/>
                <a:ea typeface="宋体" charset="0"/>
                <a:cs typeface="宋体" charset="0"/>
              </a:rPr>
              <a:t>detection:</a:t>
            </a:r>
            <a:r>
              <a:rPr lang="zh-CN" altLang="en-US" dirty="0">
                <a:latin typeface="Times New Roman" charset="0"/>
                <a:ea typeface="宋体" charset="0"/>
                <a:cs typeface="宋体" charset="0"/>
              </a:rPr>
              <a:t> </a:t>
            </a:r>
            <a:r>
              <a:rPr lang="en-US" altLang="zh-CN" dirty="0">
                <a:latin typeface="Times New Roman" charset="0"/>
                <a:ea typeface="宋体" charset="0"/>
                <a:cs typeface="宋体" charset="0"/>
              </a:rPr>
              <a:t>20</a:t>
            </a:r>
            <a:r>
              <a:rPr lang="zh-CN" altLang="en-US" dirty="0">
                <a:latin typeface="Times New Roman" charset="0"/>
                <a:ea typeface="宋体" charset="0"/>
                <a:cs typeface="宋体" charset="0"/>
              </a:rPr>
              <a:t> </a:t>
            </a:r>
            <a:r>
              <a:rPr lang="en-US" altLang="zh-CN" dirty="0">
                <a:latin typeface="Times New Roman" charset="0"/>
                <a:ea typeface="宋体" charset="0"/>
                <a:cs typeface="宋体" charset="0"/>
              </a:rPr>
              <a:t>Minutes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27b:</a:t>
            </a:r>
            <a:r>
              <a:rPr lang="zh-CN" altLang="en-US" dirty="0">
                <a:latin typeface="Times New Roman" charset="0"/>
                <a:ea typeface="宋体" charset="0"/>
                <a:cs typeface="宋体" charset="0"/>
              </a:rPr>
              <a:t> </a:t>
            </a:r>
            <a:r>
              <a:rPr lang="en-US" altLang="zh-CN" dirty="0">
                <a:latin typeface="Times New Roman" charset="0"/>
                <a:ea typeface="宋体" charset="0"/>
                <a:cs typeface="宋体" charset="0"/>
              </a:rPr>
              <a:t>slides</a:t>
            </a:r>
            <a:r>
              <a:rPr lang="zh-CN" altLang="en-US" dirty="0">
                <a:latin typeface="Times New Roman" charset="0"/>
                <a:ea typeface="宋体" charset="0"/>
                <a:cs typeface="宋体" charset="0"/>
              </a:rPr>
              <a:t> </a:t>
            </a:r>
            <a:r>
              <a:rPr lang="en-US" altLang="zh-CN" dirty="0">
                <a:latin typeface="Times New Roman" charset="0"/>
                <a:ea typeface="宋体" charset="0"/>
                <a:cs typeface="宋体" charset="0"/>
              </a:rPr>
              <a:t>1-10</a:t>
            </a:r>
            <a:r>
              <a:rPr lang="zh-CN" altLang="en-US" baseline="0" dirty="0">
                <a:latin typeface="Times New Roman" charset="0"/>
                <a:ea typeface="宋体" charset="0"/>
                <a:cs typeface="宋体" charset="0"/>
              </a:rPr>
              <a:t> </a:t>
            </a:r>
            <a:r>
              <a:rPr lang="en-US" altLang="zh-CN" baseline="0" dirty="0">
                <a:latin typeface="Times New Roman" charset="0"/>
                <a:ea typeface="宋体" charset="0"/>
                <a:cs typeface="宋体" charset="0"/>
              </a:rPr>
              <a:t>30</a:t>
            </a:r>
            <a:r>
              <a:rPr lang="zh-CN" altLang="en-US" baseline="0" dirty="0">
                <a:latin typeface="Times New Roman" charset="0"/>
                <a:ea typeface="宋体" charset="0"/>
                <a:cs typeface="宋体" charset="0"/>
              </a:rPr>
              <a:t> </a:t>
            </a:r>
            <a:r>
              <a:rPr lang="en-US" altLang="zh-CN" baseline="0" dirty="0">
                <a:latin typeface="Times New Roman" charset="0"/>
                <a:ea typeface="宋体" charset="0"/>
                <a:cs typeface="宋体" charset="0"/>
              </a:rPr>
              <a:t>Minutes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a:latin typeface="Times New Roman" charset="0"/>
                <a:ea typeface="宋体" charset="0"/>
                <a:cs typeface="宋体" charset="0"/>
              </a:rPr>
              <a:t>Cont.</a:t>
            </a:r>
            <a:r>
              <a:rPr lang="zh-CN" altLang="en-US" baseline="0" dirty="0">
                <a:latin typeface="Times New Roman" charset="0"/>
                <a:ea typeface="宋体" charset="0"/>
                <a:cs typeface="宋体" charset="0"/>
              </a:rPr>
              <a:t> </a:t>
            </a:r>
            <a:r>
              <a:rPr lang="en-US" altLang="zh-CN" baseline="0" dirty="0">
                <a:latin typeface="Times New Roman" charset="0"/>
                <a:ea typeface="宋体" charset="0"/>
                <a:cs typeface="宋体" charset="0"/>
              </a:rPr>
              <a:t>from</a:t>
            </a:r>
            <a:r>
              <a:rPr lang="zh-CN" altLang="en-US" baseline="0" dirty="0">
                <a:latin typeface="Times New Roman" charset="0"/>
                <a:ea typeface="宋体" charset="0"/>
                <a:cs typeface="宋体" charset="0"/>
              </a:rPr>
              <a:t> </a:t>
            </a:r>
            <a:r>
              <a:rPr lang="en-US" altLang="zh-CN" baseline="0" dirty="0">
                <a:latin typeface="Times New Roman" charset="0"/>
                <a:ea typeface="宋体" charset="0"/>
                <a:cs typeface="宋体" charset="0"/>
              </a:rPr>
              <a:t>27b</a:t>
            </a:r>
            <a:r>
              <a:rPr lang="zh-CN" altLang="en-US" baseline="0" dirty="0">
                <a:latin typeface="Times New Roman" charset="0"/>
                <a:ea typeface="宋体" charset="0"/>
                <a:cs typeface="宋体" charset="0"/>
              </a:rPr>
              <a:t> </a:t>
            </a:r>
            <a:r>
              <a:rPr lang="en-US" altLang="zh-CN" baseline="0" dirty="0">
                <a:latin typeface="Times New Roman" charset="0"/>
                <a:ea typeface="宋体" charset="0"/>
                <a:cs typeface="宋体" charset="0"/>
              </a:rPr>
              <a:t>Slides</a:t>
            </a:r>
            <a:r>
              <a:rPr lang="zh-CN" altLang="en-US" baseline="0" dirty="0">
                <a:latin typeface="Times New Roman" charset="0"/>
                <a:ea typeface="宋体" charset="0"/>
                <a:cs typeface="宋体" charset="0"/>
              </a:rPr>
              <a:t> </a:t>
            </a:r>
            <a:r>
              <a:rPr lang="en-US" altLang="zh-CN" baseline="0" dirty="0">
                <a:latin typeface="Times New Roman" charset="0"/>
                <a:ea typeface="宋体" charset="0"/>
                <a:cs typeface="宋体" charset="0"/>
              </a:rPr>
              <a:t>11</a:t>
            </a:r>
            <a:endParaRPr lang="en-US" altLang="zh-CN" dirty="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Fall’17 Scheduled is changed: project 4-2,</a:t>
            </a:r>
            <a:r>
              <a:rPr lang="en-US" altLang="zh-CN" baseline="0" dirty="0">
                <a:latin typeface="Times New Roman" charset="0"/>
                <a:ea typeface="宋体" charset="0"/>
                <a:cs typeface="宋体" charset="0"/>
              </a:rPr>
              <a:t> 4-3 is scheduled from week 10/11 to week 9.</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594291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err="1"/>
              <a:t>mips_trap</a:t>
            </a:r>
            <a:r>
              <a:rPr lang="en-US" dirty="0"/>
              <a:t>() and </a:t>
            </a:r>
            <a:r>
              <a:rPr lang="en-US" dirty="0" err="1"/>
              <a:t>mips_syscall</a:t>
            </a:r>
            <a:r>
              <a:rPr lang="en-US" dirty="0"/>
              <a:t>()</a:t>
            </a:r>
            <a:r>
              <a:rPr lang="en-US" baseline="0" dirty="0"/>
              <a:t> can be found in cs161/kern/arch/</a:t>
            </a:r>
            <a:r>
              <a:rPr lang="en-US" baseline="0" dirty="0" err="1"/>
              <a:t>mips</a:t>
            </a:r>
            <a:r>
              <a:rPr lang="en-US" baseline="0" dirty="0"/>
              <a:t>/</a:t>
            </a:r>
            <a:r>
              <a:rPr lang="en-US" baseline="0" dirty="0" err="1"/>
              <a:t>mips</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14</a:t>
            </a:fld>
            <a:endParaRPr lang="en-US"/>
          </a:p>
        </p:txBody>
      </p:sp>
    </p:spTree>
    <p:extLst>
      <p:ext uri="{BB962C8B-B14F-4D97-AF65-F5344CB8AC3E}">
        <p14:creationId xmlns:p14="http://schemas.microsoft.com/office/powerpoint/2010/main" val="1161506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Leave 16 bytes in the bottom</a:t>
            </a:r>
            <a:r>
              <a:rPr lang="en-US" baseline="0" dirty="0"/>
              <a:t> of its stack frame for writing back the value of a0-a3 (four arguments of caller).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15</a:t>
            </a:fld>
            <a:endParaRPr lang="en-US"/>
          </a:p>
        </p:txBody>
      </p:sp>
    </p:spTree>
    <p:extLst>
      <p:ext uri="{BB962C8B-B14F-4D97-AF65-F5344CB8AC3E}">
        <p14:creationId xmlns:p14="http://schemas.microsoft.com/office/powerpoint/2010/main" val="212327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Leave 16 bytes in the bottom</a:t>
            </a:r>
            <a:r>
              <a:rPr lang="en-US" baseline="0" dirty="0"/>
              <a:t> of its stack frame for writing back the value of a0-a3 (four arguments of caller).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16</a:t>
            </a:fld>
            <a:endParaRPr lang="en-US"/>
          </a:p>
        </p:txBody>
      </p:sp>
    </p:spTree>
    <p:extLst>
      <p:ext uri="{BB962C8B-B14F-4D97-AF65-F5344CB8AC3E}">
        <p14:creationId xmlns:p14="http://schemas.microsoft.com/office/powerpoint/2010/main" val="149143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effectLst/>
                <a:latin typeface="Times New Roman" pitchFamily="18" charset="0"/>
                <a:ea typeface="ＭＳ Ｐゴシック" charset="0"/>
                <a:cs typeface="+mn-cs"/>
              </a:rPr>
              <a:t>syscalls.S</a:t>
            </a:r>
            <a:r>
              <a:rPr lang="en-US" sz="1200" kern="1200" dirty="0">
                <a:solidFill>
                  <a:schemeClr val="tx1"/>
                </a:solidFill>
                <a:effectLst/>
                <a:latin typeface="Times New Roman" pitchFamily="18" charset="0"/>
                <a:ea typeface="ＭＳ Ｐゴシック" charset="0"/>
                <a:cs typeface="+mn-cs"/>
              </a:rPr>
              <a:t>: This file is created from </a:t>
            </a:r>
            <a:r>
              <a:rPr lang="en-US" sz="1200" kern="1200" dirty="0" err="1">
                <a:solidFill>
                  <a:schemeClr val="tx1"/>
                </a:solidFill>
                <a:effectLst/>
                <a:latin typeface="Times New Roman" pitchFamily="18" charset="0"/>
                <a:ea typeface="ＭＳ Ｐゴシック" charset="0"/>
                <a:cs typeface="+mn-cs"/>
              </a:rPr>
              <a:t>syscalls-mips.S</a:t>
            </a:r>
            <a:r>
              <a:rPr lang="en-US" sz="1200" kern="1200" dirty="0">
                <a:solidFill>
                  <a:schemeClr val="tx1"/>
                </a:solidFill>
                <a:effectLst/>
                <a:latin typeface="Times New Roman" pitchFamily="18" charset="0"/>
                <a:ea typeface="ＭＳ Ｐゴシック" charset="0"/>
                <a:cs typeface="+mn-cs"/>
              </a:rPr>
              <a:t> at compile time and is the actual file assembled into the C library. The actual names of the system calls are placed in this file using a script calledcallno-parse.sh that reads them from the kernel's header files. This avoids having to make a second list of the system calls. In a real system, typically each system call stub is placed in its own source file, to allow selectively linking them in. OS/161 puts them all together to simplify the </a:t>
            </a:r>
            <a:r>
              <a:rPr lang="en-US" sz="1200" kern="1200" dirty="0" err="1">
                <a:solidFill>
                  <a:schemeClr val="tx1"/>
                </a:solidFill>
                <a:effectLst/>
                <a:latin typeface="Times New Roman" pitchFamily="18" charset="0"/>
                <a:ea typeface="ＭＳ Ｐゴシック" charset="0"/>
                <a:cs typeface="+mn-cs"/>
              </a:rPr>
              <a:t>makefiles</a:t>
            </a:r>
            <a:r>
              <a:rPr lang="en-US" sz="1200" kern="1200" dirty="0">
                <a:solidFill>
                  <a:schemeClr val="tx1"/>
                </a:solidFill>
                <a:effectLst/>
                <a:latin typeface="Times New Roman" pitchFamily="18" charset="0"/>
                <a:ea typeface="ＭＳ Ｐゴシック" charset="0"/>
                <a:cs typeface="+mn-cs"/>
              </a:rPr>
              <a:t>.</a:t>
            </a:r>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17</a:t>
            </a:fld>
            <a:endParaRPr lang="en-US"/>
          </a:p>
        </p:txBody>
      </p:sp>
    </p:spTree>
    <p:extLst>
      <p:ext uri="{BB962C8B-B14F-4D97-AF65-F5344CB8AC3E}">
        <p14:creationId xmlns:p14="http://schemas.microsoft.com/office/powerpoint/2010/main" val="736305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23</a:t>
            </a:fld>
            <a:endParaRPr lang="en-US"/>
          </a:p>
        </p:txBody>
      </p:sp>
    </p:spTree>
    <p:extLst>
      <p:ext uri="{BB962C8B-B14F-4D97-AF65-F5344CB8AC3E}">
        <p14:creationId xmlns:p14="http://schemas.microsoft.com/office/powerpoint/2010/main" val="175775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Leave 16 bytes in the bottom</a:t>
            </a:r>
            <a:r>
              <a:rPr lang="en-US" baseline="0" dirty="0"/>
              <a:t> of its stack frame for writing back the value of a0-a3 (four arguments of caller).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25</a:t>
            </a:fld>
            <a:endParaRPr lang="en-US"/>
          </a:p>
        </p:txBody>
      </p:sp>
    </p:spTree>
    <p:extLst>
      <p:ext uri="{BB962C8B-B14F-4D97-AF65-F5344CB8AC3E}">
        <p14:creationId xmlns:p14="http://schemas.microsoft.com/office/powerpoint/2010/main" val="175833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a:solidFill>
                  <a:schemeClr val="tx1"/>
                </a:solidFill>
                <a:effectLst/>
                <a:latin typeface="Times New Roman" pitchFamily="18" charset="0"/>
                <a:ea typeface="ＭＳ Ｐゴシック" charset="0"/>
                <a:cs typeface="+mn-cs"/>
              </a:rPr>
              <a:t>userland</a:t>
            </a:r>
            <a:r>
              <a:rPr lang="en-US" sz="1200" kern="1200" dirty="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214446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55301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as:</a:t>
            </a:r>
            <a:r>
              <a:rPr lang="en-US" baseline="0" dirty="0"/>
              <a:t> address space</a:t>
            </a:r>
          </a:p>
          <a:p>
            <a:r>
              <a:rPr lang="en-US" baseline="0" dirty="0" err="1"/>
              <a:t>tf</a:t>
            </a:r>
            <a:r>
              <a:rPr lang="en-US" baseline="0" dirty="0"/>
              <a:t>: trap frame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elf: </a:t>
            </a:r>
            <a:r>
              <a:rPr lang="en-US" sz="1200" b="0" i="0" kern="1200" dirty="0">
                <a:solidFill>
                  <a:schemeClr val="tx1"/>
                </a:solidFill>
                <a:effectLst/>
                <a:latin typeface="Times New Roman" pitchFamily="18" charset="0"/>
                <a:ea typeface="ＭＳ Ｐゴシック" charset="0"/>
                <a:cs typeface="+mn-cs"/>
              </a:rPr>
              <a:t>Executable and Linkable Format</a:t>
            </a:r>
          </a:p>
          <a:p>
            <a:endParaRPr lang="en-US" baseline="0" dirty="0"/>
          </a:p>
          <a:p>
            <a:r>
              <a:rPr lang="en-US" baseline="0" dirty="0"/>
              <a:t>Kern/arch/</a:t>
            </a:r>
            <a:r>
              <a:rPr lang="en-US" baseline="0" dirty="0" err="1"/>
              <a:t>mips</a:t>
            </a:r>
            <a:r>
              <a:rPr lang="en-US" baseline="0" dirty="0"/>
              <a:t>/</a:t>
            </a:r>
            <a:r>
              <a:rPr lang="en-US" baseline="0" dirty="0" err="1"/>
              <a:t>mips</a:t>
            </a:r>
            <a:r>
              <a:rPr lang="en-US" baseline="0" dirty="0"/>
              <a:t> are hardware related code.</a:t>
            </a:r>
          </a:p>
          <a:p>
            <a:r>
              <a:rPr lang="en-US" baseline="0" dirty="0" err="1"/>
              <a:t>md_usermode</a:t>
            </a:r>
            <a:r>
              <a:rPr lang="en-US" baseline="0" dirty="0"/>
              <a:t>: create a trap frame to be executed by the hardware.</a:t>
            </a:r>
          </a:p>
          <a:p>
            <a:endParaRPr lang="en-US" baseline="0" dirty="0"/>
          </a:p>
          <a:p>
            <a:r>
              <a:rPr lang="en-US" baseline="0" dirty="0"/>
              <a:t>Data flow: from &amp;v to v; from &amp;</a:t>
            </a:r>
            <a:r>
              <a:rPr lang="en-US" baseline="0" dirty="0" err="1"/>
              <a:t>entrypoint</a:t>
            </a:r>
            <a:r>
              <a:rPr lang="en-US" baseline="0" dirty="0"/>
              <a:t> to </a:t>
            </a:r>
            <a:r>
              <a:rPr lang="en-US" baseline="0" dirty="0" err="1"/>
              <a:t>entrypoint</a:t>
            </a:r>
            <a:r>
              <a:rPr lang="en-US" baseline="0" dirty="0"/>
              <a:t>.</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6</a:t>
            </a:fld>
            <a:endParaRPr lang="en-US"/>
          </a:p>
        </p:txBody>
      </p:sp>
    </p:spTree>
    <p:extLst>
      <p:ext uri="{BB962C8B-B14F-4D97-AF65-F5344CB8AC3E}">
        <p14:creationId xmlns:p14="http://schemas.microsoft.com/office/powerpoint/2010/main" val="101876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as:</a:t>
            </a:r>
            <a:r>
              <a:rPr lang="en-US" baseline="0" dirty="0"/>
              <a:t> address space</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7</a:t>
            </a:fld>
            <a:endParaRPr lang="en-US"/>
          </a:p>
        </p:txBody>
      </p:sp>
    </p:spTree>
    <p:extLst>
      <p:ext uri="{BB962C8B-B14F-4D97-AF65-F5344CB8AC3E}">
        <p14:creationId xmlns:p14="http://schemas.microsoft.com/office/powerpoint/2010/main" val="505698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37 Registers</a:t>
            </a:r>
          </a:p>
          <a:p>
            <a:r>
              <a:rPr lang="en-US" dirty="0"/>
              <a:t>Size = 37</a:t>
            </a:r>
            <a:r>
              <a:rPr lang="en-US" baseline="0" dirty="0"/>
              <a:t> * 4 bytes.</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8</a:t>
            </a:fld>
            <a:endParaRPr lang="en-US"/>
          </a:p>
        </p:txBody>
      </p:sp>
    </p:spTree>
    <p:extLst>
      <p:ext uri="{BB962C8B-B14F-4D97-AF65-F5344CB8AC3E}">
        <p14:creationId xmlns:p14="http://schemas.microsoft.com/office/powerpoint/2010/main" val="562472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11</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a:solidFill>
                  <a:schemeClr val="tx1"/>
                </a:solidFill>
                <a:effectLst/>
                <a:latin typeface="Times New Roman" pitchFamily="18" charset="0"/>
                <a:ea typeface="ＭＳ Ｐゴシック" charset="0"/>
                <a:cs typeface="+mn-cs"/>
              </a:rPr>
              <a:t>userland</a:t>
            </a:r>
            <a:r>
              <a:rPr lang="en-US" sz="1200" kern="1200" dirty="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126848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12</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a:solidFill>
                  <a:schemeClr val="tx1"/>
                </a:solidFill>
                <a:effectLst/>
                <a:latin typeface="Times New Roman" pitchFamily="18" charset="0"/>
                <a:ea typeface="ＭＳ Ｐゴシック" charset="0"/>
                <a:cs typeface="+mn-cs"/>
              </a:rPr>
              <a:t>userland</a:t>
            </a:r>
            <a:r>
              <a:rPr lang="en-US" sz="1200" kern="1200" dirty="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190067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8" charset="0"/>
                <a:ea typeface="ＭＳ Ｐゴシック" charset="0"/>
                <a:cs typeface="+mn-cs"/>
              </a:rPr>
              <a:t>/*</a:t>
            </a:r>
          </a:p>
          <a:p>
            <a:r>
              <a:rPr lang="en-US" sz="1200" kern="1200" dirty="0">
                <a:solidFill>
                  <a:schemeClr val="tx1"/>
                </a:solidFill>
                <a:latin typeface="Times New Roman" pitchFamily="18" charset="0"/>
                <a:ea typeface="ＭＳ Ｐゴシック" charset="0"/>
                <a:cs typeface="+mn-cs"/>
              </a:rPr>
              <a:t> * System call handler.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A pointer to the </a:t>
            </a:r>
            <a:r>
              <a:rPr lang="en-US" sz="1200" kern="1200" dirty="0" err="1">
                <a:solidFill>
                  <a:schemeClr val="tx1"/>
                </a:solidFill>
                <a:latin typeface="Times New Roman" pitchFamily="18" charset="0"/>
                <a:ea typeface="ＭＳ Ｐゴシック" charset="0"/>
                <a:cs typeface="+mn-cs"/>
              </a:rPr>
              <a:t>trapframe</a:t>
            </a:r>
            <a:r>
              <a:rPr lang="en-US" sz="1200" kern="1200" dirty="0">
                <a:solidFill>
                  <a:schemeClr val="tx1"/>
                </a:solidFill>
                <a:latin typeface="Times New Roman" pitchFamily="18" charset="0"/>
                <a:ea typeface="ＭＳ Ｐゴシック" charset="0"/>
                <a:cs typeface="+mn-cs"/>
              </a:rPr>
              <a:t> created during exception entry (in</a:t>
            </a:r>
          </a:p>
          <a:p>
            <a:r>
              <a:rPr lang="en-US" sz="1200" kern="1200" dirty="0">
                <a:solidFill>
                  <a:schemeClr val="tx1"/>
                </a:solidFill>
                <a:latin typeface="Times New Roman" pitchFamily="18" charset="0"/>
                <a:ea typeface="ＭＳ Ｐゴシック" charset="0"/>
                <a:cs typeface="+mn-cs"/>
              </a:rPr>
              <a:t> * </a:t>
            </a:r>
            <a:r>
              <a:rPr lang="en-US" sz="1200" kern="1200" dirty="0" err="1">
                <a:solidFill>
                  <a:schemeClr val="tx1"/>
                </a:solidFill>
                <a:latin typeface="Times New Roman" pitchFamily="18" charset="0"/>
                <a:ea typeface="ＭＳ Ｐゴシック" charset="0"/>
                <a:cs typeface="+mn-cs"/>
              </a:rPr>
              <a:t>exception.S</a:t>
            </a:r>
            <a:r>
              <a:rPr lang="en-US" sz="1200" kern="1200" dirty="0">
                <a:solidFill>
                  <a:schemeClr val="tx1"/>
                </a:solidFill>
                <a:latin typeface="Times New Roman" pitchFamily="18" charset="0"/>
                <a:ea typeface="ＭＳ Ｐゴシック" charset="0"/>
                <a:cs typeface="+mn-cs"/>
              </a:rPr>
              <a:t>) is passed in.</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The calling conventions for </a:t>
            </a:r>
            <a:r>
              <a:rPr lang="en-US" sz="1200" kern="1200" dirty="0" err="1">
                <a:solidFill>
                  <a:schemeClr val="tx1"/>
                </a:solidFill>
                <a:latin typeface="Times New Roman" pitchFamily="18" charset="0"/>
                <a:ea typeface="ＭＳ Ｐゴシック" charset="0"/>
                <a:cs typeface="+mn-cs"/>
              </a:rPr>
              <a:t>syscalls</a:t>
            </a:r>
            <a:r>
              <a:rPr lang="en-US" sz="1200" kern="1200" dirty="0">
                <a:solidFill>
                  <a:schemeClr val="tx1"/>
                </a:solidFill>
                <a:latin typeface="Times New Roman" pitchFamily="18" charset="0"/>
                <a:ea typeface="ＭＳ Ｐゴシック" charset="0"/>
                <a:cs typeface="+mn-cs"/>
              </a:rPr>
              <a:t> are as follows: Like ordinary</a:t>
            </a:r>
          </a:p>
          <a:p>
            <a:r>
              <a:rPr lang="en-US" sz="1200" kern="1200" dirty="0">
                <a:solidFill>
                  <a:schemeClr val="tx1"/>
                </a:solidFill>
                <a:latin typeface="Times New Roman" pitchFamily="18" charset="0"/>
                <a:ea typeface="ＭＳ Ｐゴシック" charset="0"/>
                <a:cs typeface="+mn-cs"/>
              </a:rPr>
              <a:t> * function calls, the first 4 32-bit arguments are passed in the 4</a:t>
            </a:r>
          </a:p>
          <a:p>
            <a:r>
              <a:rPr lang="en-US" sz="1200" kern="1200" dirty="0">
                <a:solidFill>
                  <a:schemeClr val="tx1"/>
                </a:solidFill>
                <a:latin typeface="Times New Roman" pitchFamily="18" charset="0"/>
                <a:ea typeface="ＭＳ Ｐゴシック" charset="0"/>
                <a:cs typeface="+mn-cs"/>
              </a:rPr>
              <a:t> * argument registers a0-a3. In addition, the system call number is</a:t>
            </a:r>
          </a:p>
          <a:p>
            <a:r>
              <a:rPr lang="en-US" sz="1200" kern="1200" dirty="0">
                <a:solidFill>
                  <a:schemeClr val="tx1"/>
                </a:solidFill>
                <a:latin typeface="Times New Roman" pitchFamily="18" charset="0"/>
                <a:ea typeface="ＭＳ Ｐゴシック" charset="0"/>
                <a:cs typeface="+mn-cs"/>
              </a:rPr>
              <a:t> * passed in the v0 register.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On successful return, the return value is passed back in the v0</a:t>
            </a:r>
          </a:p>
          <a:p>
            <a:r>
              <a:rPr lang="en-US" sz="1200" kern="1200" dirty="0">
                <a:solidFill>
                  <a:schemeClr val="tx1"/>
                </a:solidFill>
                <a:latin typeface="Times New Roman" pitchFamily="18" charset="0"/>
                <a:ea typeface="ＭＳ Ｐゴシック" charset="0"/>
                <a:cs typeface="+mn-cs"/>
              </a:rPr>
              <a:t> * register, like an ordinary function call, and the a3 register is</a:t>
            </a:r>
          </a:p>
          <a:p>
            <a:r>
              <a:rPr lang="en-US" sz="1200" kern="1200" dirty="0">
                <a:solidFill>
                  <a:schemeClr val="tx1"/>
                </a:solidFill>
                <a:latin typeface="Times New Roman" pitchFamily="18" charset="0"/>
                <a:ea typeface="ＭＳ Ｐゴシック" charset="0"/>
                <a:cs typeface="+mn-cs"/>
              </a:rPr>
              <a:t> * also set to 0 to indicate success.</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On an error return, the error code is passed back in the v0</a:t>
            </a:r>
          </a:p>
          <a:p>
            <a:r>
              <a:rPr lang="en-US" sz="1200" kern="1200" dirty="0">
                <a:solidFill>
                  <a:schemeClr val="tx1"/>
                </a:solidFill>
                <a:latin typeface="Times New Roman" pitchFamily="18" charset="0"/>
                <a:ea typeface="ＭＳ Ｐゴシック" charset="0"/>
                <a:cs typeface="+mn-cs"/>
              </a:rPr>
              <a:t> * register, and the a3 register is set to 1 to indicate failure.</a:t>
            </a:r>
          </a:p>
          <a:p>
            <a:r>
              <a:rPr lang="en-US" sz="1200" kern="1200" dirty="0">
                <a:solidFill>
                  <a:schemeClr val="tx1"/>
                </a:solidFill>
                <a:latin typeface="Times New Roman" pitchFamily="18" charset="0"/>
                <a:ea typeface="ＭＳ Ｐゴシック" charset="0"/>
                <a:cs typeface="+mn-cs"/>
              </a:rPr>
              <a:t> * (</a:t>
            </a:r>
            <a:r>
              <a:rPr lang="en-US" sz="1200" kern="1200" dirty="0" err="1">
                <a:solidFill>
                  <a:schemeClr val="tx1"/>
                </a:solidFill>
                <a:latin typeface="Times New Roman" pitchFamily="18" charset="0"/>
                <a:ea typeface="ＭＳ Ｐゴシック" charset="0"/>
                <a:cs typeface="+mn-cs"/>
              </a:rPr>
              <a:t>Userlevel</a:t>
            </a:r>
            <a:r>
              <a:rPr lang="en-US" sz="1200" kern="1200" dirty="0">
                <a:solidFill>
                  <a:schemeClr val="tx1"/>
                </a:solidFill>
                <a:latin typeface="Times New Roman" pitchFamily="18" charset="0"/>
                <a:ea typeface="ＭＳ Ｐゴシック" charset="0"/>
                <a:cs typeface="+mn-cs"/>
              </a:rPr>
              <a:t> code takes care of storing the error code in </a:t>
            </a:r>
            <a:r>
              <a:rPr lang="en-US" sz="1200" kern="1200" dirty="0" err="1">
                <a:solidFill>
                  <a:schemeClr val="tx1"/>
                </a:solidFill>
                <a:latin typeface="Times New Roman" pitchFamily="18" charset="0"/>
                <a:ea typeface="ＭＳ Ｐゴシック" charset="0"/>
                <a:cs typeface="+mn-cs"/>
              </a:rPr>
              <a:t>errno</a:t>
            </a:r>
            <a:r>
              <a:rPr lang="en-US" sz="1200" kern="1200" dirty="0">
                <a:solidFill>
                  <a:schemeClr val="tx1"/>
                </a:solidFill>
                <a:latin typeface="Times New Roman" pitchFamily="18" charset="0"/>
                <a:ea typeface="ＭＳ Ｐゴシック" charset="0"/>
                <a:cs typeface="+mn-cs"/>
              </a:rPr>
              <a:t> and</a:t>
            </a:r>
          </a:p>
          <a:p>
            <a:r>
              <a:rPr lang="en-US" sz="1200" kern="1200" dirty="0">
                <a:solidFill>
                  <a:schemeClr val="tx1"/>
                </a:solidFill>
                <a:latin typeface="Times New Roman" pitchFamily="18" charset="0"/>
                <a:ea typeface="ＭＳ Ｐゴシック" charset="0"/>
                <a:cs typeface="+mn-cs"/>
              </a:rPr>
              <a:t> * returning the value -1 from the actual </a:t>
            </a:r>
            <a:r>
              <a:rPr lang="en-US" sz="1200" kern="1200" dirty="0" err="1">
                <a:solidFill>
                  <a:schemeClr val="tx1"/>
                </a:solidFill>
                <a:latin typeface="Times New Roman" pitchFamily="18" charset="0"/>
                <a:ea typeface="ＭＳ Ｐゴシック" charset="0"/>
                <a:cs typeface="+mn-cs"/>
              </a:rPr>
              <a:t>userlevel</a:t>
            </a: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function.</a:t>
            </a:r>
          </a:p>
          <a:p>
            <a:r>
              <a:rPr lang="en-US" sz="1200" kern="1200" dirty="0">
                <a:solidFill>
                  <a:schemeClr val="tx1"/>
                </a:solidFill>
                <a:latin typeface="Times New Roman" pitchFamily="18" charset="0"/>
                <a:ea typeface="ＭＳ Ｐゴシック" charset="0"/>
                <a:cs typeface="+mn-cs"/>
              </a:rPr>
              <a:t> * See </a:t>
            </a:r>
            <a:r>
              <a:rPr lang="en-US" sz="1200" kern="1200" dirty="0" err="1">
                <a:solidFill>
                  <a:schemeClr val="tx1"/>
                </a:solidFill>
                <a:latin typeface="Times New Roman" pitchFamily="18" charset="0"/>
                <a:ea typeface="ＭＳ Ｐゴシック" charset="0"/>
                <a:cs typeface="+mn-cs"/>
              </a:rPr>
              <a:t>src</a:t>
            </a:r>
            <a:r>
              <a:rPr lang="en-US" sz="1200" kern="1200" dirty="0">
                <a:solidFill>
                  <a:schemeClr val="tx1"/>
                </a:solidFill>
                <a:latin typeface="Times New Roman" pitchFamily="18" charset="0"/>
                <a:ea typeface="ＭＳ Ｐゴシック" charset="0"/>
                <a:cs typeface="+mn-cs"/>
              </a:rPr>
              <a:t>/lib/</a:t>
            </a:r>
            <a:r>
              <a:rPr lang="en-US" sz="1200" kern="1200" dirty="0" err="1">
                <a:solidFill>
                  <a:schemeClr val="tx1"/>
                </a:solidFill>
                <a:latin typeface="Times New Roman" pitchFamily="18" charset="0"/>
                <a:ea typeface="ＭＳ Ｐゴシック" charset="0"/>
                <a:cs typeface="+mn-cs"/>
              </a:rPr>
              <a:t>libc</a:t>
            </a:r>
            <a:r>
              <a:rPr lang="en-US" sz="1200" kern="1200" dirty="0">
                <a:solidFill>
                  <a:schemeClr val="tx1"/>
                </a:solidFill>
                <a:latin typeface="Times New Roman" pitchFamily="18" charset="0"/>
                <a:ea typeface="ＭＳ Ｐゴシック" charset="0"/>
                <a:cs typeface="+mn-cs"/>
              </a:rPr>
              <a:t>/</a:t>
            </a:r>
            <a:r>
              <a:rPr lang="en-US" sz="1200" kern="1200" dirty="0" err="1">
                <a:solidFill>
                  <a:schemeClr val="tx1"/>
                </a:solidFill>
                <a:latin typeface="Times New Roman" pitchFamily="18" charset="0"/>
                <a:ea typeface="ＭＳ Ｐゴシック" charset="0"/>
                <a:cs typeface="+mn-cs"/>
              </a:rPr>
              <a:t>syscalls.S</a:t>
            </a:r>
            <a:r>
              <a:rPr lang="en-US" sz="1200" kern="1200" dirty="0">
                <a:solidFill>
                  <a:schemeClr val="tx1"/>
                </a:solidFill>
                <a:latin typeface="Times New Roman" pitchFamily="18" charset="0"/>
                <a:ea typeface="ＭＳ Ｐゴシック" charset="0"/>
                <a:cs typeface="+mn-cs"/>
              </a:rPr>
              <a:t> and related files.)</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Upon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return the program counter stored in the </a:t>
            </a:r>
            <a:r>
              <a:rPr lang="en-US" sz="1200" kern="1200" dirty="0" err="1">
                <a:solidFill>
                  <a:schemeClr val="tx1"/>
                </a:solidFill>
                <a:latin typeface="Times New Roman" pitchFamily="18" charset="0"/>
                <a:ea typeface="ＭＳ Ｐゴシック" charset="0"/>
                <a:cs typeface="+mn-cs"/>
              </a:rPr>
              <a:t>trapframe</a:t>
            </a:r>
            <a:endParaRPr lang="en-US" sz="120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 * must be incremented by one instruction; otherwise the exception</a:t>
            </a:r>
          </a:p>
          <a:p>
            <a:r>
              <a:rPr lang="en-US" sz="1200" kern="1200" dirty="0">
                <a:solidFill>
                  <a:schemeClr val="tx1"/>
                </a:solidFill>
                <a:latin typeface="Times New Roman" pitchFamily="18" charset="0"/>
                <a:ea typeface="ＭＳ Ｐゴシック" charset="0"/>
                <a:cs typeface="+mn-cs"/>
              </a:rPr>
              <a:t> * return code will restart the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instruction and the system</a:t>
            </a:r>
          </a:p>
          <a:p>
            <a:r>
              <a:rPr lang="en-US" sz="1200" kern="1200" dirty="0">
                <a:solidFill>
                  <a:schemeClr val="tx1"/>
                </a:solidFill>
                <a:latin typeface="Times New Roman" pitchFamily="18" charset="0"/>
                <a:ea typeface="ＭＳ Ｐゴシック" charset="0"/>
                <a:cs typeface="+mn-cs"/>
              </a:rPr>
              <a:t> * call will repeat forever.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Since none of the OS/161 system calls have more than 4 arguments,</a:t>
            </a:r>
          </a:p>
          <a:p>
            <a:r>
              <a:rPr lang="en-US" sz="1200" kern="1200" dirty="0">
                <a:solidFill>
                  <a:schemeClr val="tx1"/>
                </a:solidFill>
                <a:latin typeface="Times New Roman" pitchFamily="18" charset="0"/>
                <a:ea typeface="ＭＳ Ｐゴシック" charset="0"/>
                <a:cs typeface="+mn-cs"/>
              </a:rPr>
              <a:t> * there should be no need to fetch additional arguments from the</a:t>
            </a:r>
          </a:p>
          <a:p>
            <a:r>
              <a:rPr lang="en-US" sz="1200" kern="1200" dirty="0">
                <a:solidFill>
                  <a:schemeClr val="tx1"/>
                </a:solidFill>
                <a:latin typeface="Times New Roman" pitchFamily="18" charset="0"/>
                <a:ea typeface="ＭＳ Ｐゴシック" charset="0"/>
                <a:cs typeface="+mn-cs"/>
              </a:rPr>
              <a:t> * user-level stack.</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Watch out: if you make system calls that have 64-bit quantities as</a:t>
            </a:r>
          </a:p>
          <a:p>
            <a:r>
              <a:rPr lang="en-US" sz="1200" kern="1200" dirty="0">
                <a:solidFill>
                  <a:schemeClr val="tx1"/>
                </a:solidFill>
                <a:latin typeface="Times New Roman" pitchFamily="18" charset="0"/>
                <a:ea typeface="ＭＳ Ｐゴシック" charset="0"/>
                <a:cs typeface="+mn-cs"/>
              </a:rPr>
              <a:t> * arguments, they will get passed in pairs of registers, and not</a:t>
            </a:r>
          </a:p>
          <a:p>
            <a:r>
              <a:rPr lang="en-US" sz="1200" kern="1200" dirty="0">
                <a:solidFill>
                  <a:schemeClr val="tx1"/>
                </a:solidFill>
                <a:latin typeface="Times New Roman" pitchFamily="18" charset="0"/>
                <a:ea typeface="ＭＳ Ｐゴシック" charset="0"/>
                <a:cs typeface="+mn-cs"/>
              </a:rPr>
              <a:t> * necessarily in the way you expect. We recommend you don't do it.</a:t>
            </a:r>
          </a:p>
          <a:p>
            <a:r>
              <a:rPr lang="en-US" sz="1200" kern="1200" dirty="0">
                <a:solidFill>
                  <a:schemeClr val="tx1"/>
                </a:solidFill>
                <a:latin typeface="Times New Roman" pitchFamily="18" charset="0"/>
                <a:ea typeface="ＭＳ Ｐゴシック" charset="0"/>
                <a:cs typeface="+mn-cs"/>
              </a:rPr>
              <a:t> * (In fact, we recommend you don't use 64-bit quantities at all. See</a:t>
            </a:r>
          </a:p>
          <a:p>
            <a:r>
              <a:rPr lang="en-US" sz="1200" kern="1200" dirty="0">
                <a:solidFill>
                  <a:schemeClr val="tx1"/>
                </a:solidFill>
                <a:latin typeface="Times New Roman" pitchFamily="18" charset="0"/>
                <a:ea typeface="ＭＳ Ｐゴシック" charset="0"/>
                <a:cs typeface="+mn-cs"/>
              </a:rPr>
              <a:t> * arch/</a:t>
            </a:r>
            <a:r>
              <a:rPr lang="en-US" sz="1200" kern="1200" dirty="0" err="1">
                <a:solidFill>
                  <a:schemeClr val="tx1"/>
                </a:solidFill>
                <a:latin typeface="Times New Roman" pitchFamily="18" charset="0"/>
                <a:ea typeface="ＭＳ Ｐゴシック" charset="0"/>
                <a:cs typeface="+mn-cs"/>
              </a:rPr>
              <a:t>mips</a:t>
            </a:r>
            <a:r>
              <a:rPr lang="en-US" sz="1200" kern="1200" dirty="0">
                <a:solidFill>
                  <a:schemeClr val="tx1"/>
                </a:solidFill>
                <a:latin typeface="Times New Roman" pitchFamily="18" charset="0"/>
                <a:ea typeface="ＭＳ Ｐゴシック" charset="0"/>
                <a:cs typeface="+mn-cs"/>
              </a:rPr>
              <a:t>/include/</a:t>
            </a:r>
            <a:r>
              <a:rPr lang="en-US" sz="1200" kern="1200" dirty="0" err="1">
                <a:solidFill>
                  <a:schemeClr val="tx1"/>
                </a:solidFill>
                <a:latin typeface="Times New Roman" pitchFamily="18" charset="0"/>
                <a:ea typeface="ＭＳ Ｐゴシック" charset="0"/>
                <a:cs typeface="+mn-cs"/>
              </a:rPr>
              <a:t>types.h</a:t>
            </a:r>
            <a:r>
              <a:rPr lang="en-US" sz="1200" kern="1200" dirty="0">
                <a:solidFill>
                  <a:schemeClr val="tx1"/>
                </a:solidFill>
                <a:latin typeface="Times New Roman" pitchFamily="18" charset="0"/>
                <a:ea typeface="ＭＳ Ｐゴシック" charset="0"/>
                <a:cs typeface="+mn-cs"/>
              </a:rPr>
              <a:t>.)</a:t>
            </a:r>
          </a:p>
          <a:p>
            <a:r>
              <a:rPr lang="en-US" sz="1200" kern="1200" dirty="0">
                <a:solidFill>
                  <a:schemeClr val="tx1"/>
                </a:solidFill>
                <a:latin typeface="Times New Roman" pitchFamily="18" charset="0"/>
                <a:ea typeface="ＭＳ Ｐゴシック" charset="0"/>
                <a:cs typeface="+mn-cs"/>
              </a:rPr>
              <a:t> */</a:t>
            </a:r>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13</a:t>
            </a:fld>
            <a:endParaRPr lang="en-US"/>
          </a:p>
        </p:txBody>
      </p:sp>
    </p:spTree>
    <p:extLst>
      <p:ext uri="{BB962C8B-B14F-4D97-AF65-F5344CB8AC3E}">
        <p14:creationId xmlns:p14="http://schemas.microsoft.com/office/powerpoint/2010/main" val="84400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hyperlink" Target="http://stackoverflow.com/users/101616/0x6adb015" TargetMode="External"/><Relationship Id="rId4" Type="http://schemas.openxmlformats.org/officeDocument/2006/relationships/hyperlink" Target="http://stackoverflow.com/questions/926185/about-fork-and-execve-system-cal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2057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5 – </a:t>
            </a:r>
            <a:r>
              <a:rPr lang="en-US" sz="3600" dirty="0">
                <a:latin typeface="Calibri" panose="020F0502020204030204" pitchFamily="34" charset="0"/>
              </a:rPr>
              <a:t>Processes and System Calls </a:t>
            </a:r>
            <a:br>
              <a:rPr lang="en-US" altLang="zh-CN" sz="36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Part 2: Introduction to System Calls</a:t>
            </a:r>
          </a:p>
        </p:txBody>
      </p:sp>
      <p:sp>
        <p:nvSpPr>
          <p:cNvPr id="2052" name="Text Box 3"/>
          <p:cNvSpPr txBox="1">
            <a:spLocks noChangeArrowheads="1"/>
          </p:cNvSpPr>
          <p:nvPr/>
        </p:nvSpPr>
        <p:spPr bwMode="auto">
          <a:xfrm>
            <a:off x="3581400" y="4183064"/>
            <a:ext cx="49530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b="1" dirty="0">
                <a:latin typeface="Calibri" panose="020F0502020204030204" pitchFamily="34" charset="0"/>
                <a:cs typeface="+mj-cs"/>
              </a:rPr>
              <a:t>Dr. Xiao Qin</a:t>
            </a:r>
          </a:p>
          <a:p>
            <a:pPr algn="ctr" eaLnBrk="0" hangingPunct="0">
              <a:spcBef>
                <a:spcPct val="50000"/>
              </a:spcBef>
            </a:pPr>
            <a:r>
              <a:rPr lang="en-US" sz="2400" i="1" dirty="0">
                <a:latin typeface="Calibri" panose="020F0502020204030204" pitchFamily="34" charset="0"/>
                <a:cs typeface="+mj-cs"/>
              </a:rPr>
              <a:t>Auburn University</a:t>
            </a:r>
            <a:br>
              <a:rPr lang="en-US" sz="2400" i="1" dirty="0">
                <a:latin typeface="Calibri" panose="020F0502020204030204" pitchFamily="34" charset="0"/>
                <a:cs typeface="+mj-cs"/>
              </a:rPr>
            </a:br>
            <a:r>
              <a:rPr lang="en-US" sz="2400" i="1" dirty="0">
                <a:latin typeface="Calibri" panose="020F0502020204030204" pitchFamily="34" charset="0"/>
                <a:cs typeface="+mj-cs"/>
              </a:rPr>
              <a:t>http://</a:t>
            </a:r>
            <a:r>
              <a:rPr lang="en-US" sz="2400" i="1" dirty="0" err="1">
                <a:latin typeface="Calibri" panose="020F0502020204030204" pitchFamily="34" charset="0"/>
                <a:cs typeface="+mj-cs"/>
              </a:rPr>
              <a:t>www.eng.auburn.edu</a:t>
            </a:r>
            <a:r>
              <a:rPr lang="en-US" sz="2400" i="1" dirty="0">
                <a:latin typeface="Calibri" panose="020F0502020204030204" pitchFamily="34" charset="0"/>
                <a:cs typeface="+mj-cs"/>
              </a:rPr>
              <a:t>/~</a:t>
            </a:r>
            <a:r>
              <a:rPr lang="en-US" sz="2400" i="1" dirty="0" err="1">
                <a:latin typeface="Calibri" panose="020F0502020204030204" pitchFamily="34" charset="0"/>
                <a:cs typeface="+mj-cs"/>
              </a:rPr>
              <a:t>xqin</a:t>
            </a:r>
            <a:endParaRPr lang="en-US" sz="2400" i="1" dirty="0">
              <a:latin typeface="Calibri" panose="020F0502020204030204" pitchFamily="34" charset="0"/>
              <a:cs typeface="+mj-cs"/>
            </a:endParaRPr>
          </a:p>
          <a:p>
            <a:pPr algn="ctr" eaLnBrk="0" hangingPunct="0">
              <a:lnSpc>
                <a:spcPct val="50000"/>
              </a:lnSpc>
              <a:spcBef>
                <a:spcPct val="50000"/>
              </a:spcBef>
            </a:pPr>
            <a:r>
              <a:rPr lang="en-US" sz="2400" i="1" dirty="0" err="1">
                <a:latin typeface="Calibri" panose="020F0502020204030204" pitchFamily="34" charset="0"/>
                <a:cs typeface="+mj-cs"/>
              </a:rPr>
              <a:t>xqin@auburn.edu</a:t>
            </a:r>
            <a:endParaRPr lang="en-US" altLang="zh-CN" sz="2400" i="1" dirty="0">
              <a:latin typeface="Calibri" panose="020F0502020204030204" pitchFamily="34" charset="0"/>
              <a:cs typeface="+mj-cs"/>
            </a:endParaRPr>
          </a:p>
        </p:txBody>
      </p:sp>
    </p:spTree>
    <p:extLst>
      <p:ext uri="{BB962C8B-B14F-4D97-AF65-F5344CB8AC3E}">
        <p14:creationId xmlns:p14="http://schemas.microsoft.com/office/powerpoint/2010/main" val="38565478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sz="3600" dirty="0">
                <a:latin typeface="Calibri"/>
                <a:cs typeface="Calibri"/>
              </a:rPr>
              <a:t>A Thread Performing a System Call </a:t>
            </a:r>
          </a:p>
        </p:txBody>
      </p:sp>
      <p:sp>
        <p:nvSpPr>
          <p:cNvPr id="3" name="Slide Number Placeholder 2"/>
          <p:cNvSpPr>
            <a:spLocks noGrp="1"/>
          </p:cNvSpPr>
          <p:nvPr>
            <p:ph type="sldNum" sz="quarter" idx="11"/>
          </p:nvPr>
        </p:nvSpPr>
        <p:spPr>
          <a:xfrm>
            <a:off x="1981200" y="6153150"/>
            <a:ext cx="2133600" cy="476250"/>
          </a:xfrm>
        </p:spPr>
        <p:txBody>
          <a:bodyPr/>
          <a:lstStyle/>
          <a:p>
            <a:fld id="{F2AB741D-3059-9749-806A-40E1FE40CF46}" type="slidenum">
              <a:rPr lang="en-US" smtClean="0"/>
              <a:pPr/>
              <a:t>10</a:t>
            </a:fld>
            <a:endParaRPr lang="en-US" dirty="0"/>
          </a:p>
        </p:txBody>
      </p:sp>
      <p:sp>
        <p:nvSpPr>
          <p:cNvPr id="21" name="Rectangle 20"/>
          <p:cNvSpPr/>
          <p:nvPr/>
        </p:nvSpPr>
        <p:spPr>
          <a:xfrm>
            <a:off x="6553200" y="6400801"/>
            <a:ext cx="2743200" cy="307777"/>
          </a:xfrm>
          <a:prstGeom prst="rect">
            <a:avLst/>
          </a:prstGeom>
        </p:spPr>
        <p:txBody>
          <a:bodyPr wrap="square">
            <a:spAutoFit/>
          </a:bodyPr>
          <a:lstStyle/>
          <a:p>
            <a:r>
              <a:rPr lang="en-US" sz="1400" dirty="0">
                <a:latin typeface="Calibri"/>
                <a:cs typeface="Calibri"/>
              </a:rPr>
              <a:t>Slide courtesy of Dr. Gary Nutt</a:t>
            </a:r>
          </a:p>
        </p:txBody>
      </p:sp>
      <p:sp>
        <p:nvSpPr>
          <p:cNvPr id="22" name="Rectangle 3"/>
          <p:cNvSpPr>
            <a:spLocks noChangeArrowheads="1"/>
          </p:cNvSpPr>
          <p:nvPr/>
        </p:nvSpPr>
        <p:spPr bwMode="auto">
          <a:xfrm>
            <a:off x="3505200" y="2057400"/>
            <a:ext cx="1600200" cy="3429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Rectangle 4"/>
          <p:cNvSpPr>
            <a:spLocks noChangeArrowheads="1"/>
          </p:cNvSpPr>
          <p:nvPr/>
        </p:nvSpPr>
        <p:spPr bwMode="auto">
          <a:xfrm>
            <a:off x="6934200" y="2057400"/>
            <a:ext cx="1600200" cy="3429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Text Box 5"/>
          <p:cNvSpPr txBox="1">
            <a:spLocks noChangeArrowheads="1"/>
          </p:cNvSpPr>
          <p:nvPr/>
        </p:nvSpPr>
        <p:spPr bwMode="auto">
          <a:xfrm>
            <a:off x="3429000" y="1676401"/>
            <a:ext cx="13335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User Space</a:t>
            </a:r>
          </a:p>
        </p:txBody>
      </p:sp>
      <p:sp>
        <p:nvSpPr>
          <p:cNvPr id="25" name="Text Box 6"/>
          <p:cNvSpPr txBox="1">
            <a:spLocks noChangeArrowheads="1"/>
          </p:cNvSpPr>
          <p:nvPr/>
        </p:nvSpPr>
        <p:spPr bwMode="auto">
          <a:xfrm>
            <a:off x="6934200" y="1676401"/>
            <a:ext cx="15446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Kernel Space</a:t>
            </a:r>
          </a:p>
        </p:txBody>
      </p:sp>
      <p:sp>
        <p:nvSpPr>
          <p:cNvPr id="26" name="Text Box 7"/>
          <p:cNvSpPr txBox="1">
            <a:spLocks noChangeArrowheads="1"/>
          </p:cNvSpPr>
          <p:nvPr/>
        </p:nvSpPr>
        <p:spPr bwMode="auto">
          <a:xfrm>
            <a:off x="3505200" y="2943226"/>
            <a:ext cx="781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fork();</a:t>
            </a:r>
          </a:p>
        </p:txBody>
      </p:sp>
      <p:sp>
        <p:nvSpPr>
          <p:cNvPr id="27" name="Rectangle 8"/>
          <p:cNvSpPr>
            <a:spLocks noChangeArrowheads="1"/>
          </p:cNvSpPr>
          <p:nvPr/>
        </p:nvSpPr>
        <p:spPr bwMode="auto">
          <a:xfrm>
            <a:off x="6934200" y="3886200"/>
            <a:ext cx="1600200" cy="914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Text Box 9"/>
          <p:cNvSpPr txBox="1">
            <a:spLocks noChangeArrowheads="1"/>
          </p:cNvSpPr>
          <p:nvPr/>
        </p:nvSpPr>
        <p:spPr bwMode="auto">
          <a:xfrm>
            <a:off x="6889750" y="3900489"/>
            <a:ext cx="1290638"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sys_fork() {</a:t>
            </a:r>
          </a:p>
          <a:p>
            <a:pPr eaLnBrk="0" hangingPunct="0"/>
            <a:endParaRPr lang="en-US" sz="1800"/>
          </a:p>
          <a:p>
            <a:pPr eaLnBrk="0" hangingPunct="0"/>
            <a:r>
              <a:rPr lang="en-US" sz="1800"/>
              <a:t>}</a:t>
            </a:r>
          </a:p>
        </p:txBody>
      </p:sp>
      <p:sp>
        <p:nvSpPr>
          <p:cNvPr id="29" name="Freeform 10"/>
          <p:cNvSpPr>
            <a:spLocks/>
          </p:cNvSpPr>
          <p:nvPr/>
        </p:nvSpPr>
        <p:spPr bwMode="auto">
          <a:xfrm>
            <a:off x="3733800" y="2362200"/>
            <a:ext cx="3657600" cy="2133600"/>
          </a:xfrm>
          <a:custGeom>
            <a:avLst/>
            <a:gdLst>
              <a:gd name="T0" fmla="*/ 0 w 2304"/>
              <a:gd name="T1" fmla="*/ 0 h 1392"/>
              <a:gd name="T2" fmla="*/ 0 w 2304"/>
              <a:gd name="T3" fmla="*/ 432 h 1392"/>
              <a:gd name="T4" fmla="*/ 1632 w 2304"/>
              <a:gd name="T5" fmla="*/ 432 h 1392"/>
              <a:gd name="T6" fmla="*/ 1632 w 2304"/>
              <a:gd name="T7" fmla="*/ 1056 h 1392"/>
              <a:gd name="T8" fmla="*/ 2304 w 2304"/>
              <a:gd name="T9" fmla="*/ 1056 h 1392"/>
              <a:gd name="T10" fmla="*/ 2304 w 2304"/>
              <a:gd name="T11" fmla="*/ 1392 h 1392"/>
              <a:gd name="T12" fmla="*/ 1248 w 2304"/>
              <a:gd name="T13" fmla="*/ 1392 h 1392"/>
              <a:gd name="T14" fmla="*/ 1248 w 2304"/>
              <a:gd name="T15" fmla="*/ 576 h 1392"/>
              <a:gd name="T16" fmla="*/ 0 w 2304"/>
              <a:gd name="T17" fmla="*/ 576 h 1392"/>
              <a:gd name="T18" fmla="*/ 0 w 2304"/>
              <a:gd name="T19" fmla="*/ 1008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4" h="1392">
                <a:moveTo>
                  <a:pt x="0" y="0"/>
                </a:moveTo>
                <a:lnTo>
                  <a:pt x="0" y="432"/>
                </a:lnTo>
                <a:lnTo>
                  <a:pt x="1632" y="432"/>
                </a:lnTo>
                <a:lnTo>
                  <a:pt x="1632" y="1056"/>
                </a:lnTo>
                <a:lnTo>
                  <a:pt x="2304" y="1056"/>
                </a:lnTo>
                <a:lnTo>
                  <a:pt x="2304" y="1392"/>
                </a:lnTo>
                <a:lnTo>
                  <a:pt x="1248" y="1392"/>
                </a:lnTo>
                <a:lnTo>
                  <a:pt x="1248" y="576"/>
                </a:lnTo>
                <a:lnTo>
                  <a:pt x="0" y="576"/>
                </a:lnTo>
                <a:lnTo>
                  <a:pt x="0" y="1008"/>
                </a:lnTo>
              </a:path>
            </a:pathLst>
          </a:custGeom>
          <a:noFill/>
          <a:ln w="9525" cap="flat">
            <a:solidFill>
              <a:schemeClr val="tx1"/>
            </a:solidFill>
            <a:prstDash val="dash"/>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 name="Text Box 11"/>
          <p:cNvSpPr txBox="1">
            <a:spLocks noChangeArrowheads="1"/>
          </p:cNvSpPr>
          <p:nvPr/>
        </p:nvSpPr>
        <p:spPr bwMode="auto">
          <a:xfrm>
            <a:off x="5334000" y="2681288"/>
            <a:ext cx="831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Thread</a:t>
            </a:r>
          </a:p>
        </p:txBody>
      </p:sp>
    </p:spTree>
    <p:extLst>
      <p:ext uri="{BB962C8B-B14F-4D97-AF65-F5344CB8AC3E}">
        <p14:creationId xmlns:p14="http://schemas.microsoft.com/office/powerpoint/2010/main" val="16512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152400"/>
            <a:ext cx="7448550" cy="5334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sz="3600" dirty="0">
                <a:latin typeface="Calibri"/>
                <a:ea typeface="MS PGothic" charset="0"/>
                <a:cs typeface="Calibri"/>
              </a:rPr>
              <a:t>System Call: </a:t>
            </a:r>
            <a:r>
              <a:rPr lang="en-US" sz="3600" dirty="0" err="1">
                <a:latin typeface="Courier New"/>
                <a:cs typeface="Courier New"/>
              </a:rPr>
              <a:t>sys_reboot</a:t>
            </a:r>
            <a:r>
              <a:rPr lang="en-US" sz="3600" dirty="0">
                <a:latin typeface="Courier New"/>
                <a:cs typeface="Courier New"/>
              </a:rPr>
              <a:t>()</a:t>
            </a:r>
            <a:endParaRPr lang="en-US" altLang="zh-CN" sz="3600" dirty="0">
              <a:latin typeface="Calibri" charset="0"/>
              <a:ea typeface="宋体" charset="0"/>
              <a:cs typeface="宋体" charset="0"/>
            </a:endParaRPr>
          </a:p>
        </p:txBody>
      </p:sp>
      <p:sp>
        <p:nvSpPr>
          <p:cNvPr id="9" name="Rectangle 8"/>
          <p:cNvSpPr>
            <a:spLocks noChangeArrowheads="1"/>
          </p:cNvSpPr>
          <p:nvPr/>
        </p:nvSpPr>
        <p:spPr bwMode="auto">
          <a:xfrm>
            <a:off x="2438400" y="3657601"/>
            <a:ext cx="69342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main.c</a:t>
            </a:r>
            <a:r>
              <a:rPr lang="en-US" sz="2800" dirty="0">
                <a:latin typeface="Courier New"/>
                <a:cs typeface="Courier New"/>
              </a:rPr>
              <a:t>: </a:t>
            </a:r>
            <a:r>
              <a:rPr lang="en-US" sz="2800" dirty="0" err="1">
                <a:latin typeface="Courier New"/>
                <a:cs typeface="Courier New"/>
              </a:rPr>
              <a:t>sys_reboot</a:t>
            </a:r>
            <a:r>
              <a:rPr lang="en-US" sz="2800" dirty="0">
                <a:latin typeface="Courier New"/>
                <a:cs typeface="Courier New"/>
              </a:rPr>
              <a:t>(RB_POWEROFF)</a:t>
            </a:r>
            <a:endParaRPr lang="en-US" sz="2800" dirty="0">
              <a:solidFill>
                <a:srgbClr val="000681"/>
              </a:solidFill>
              <a:latin typeface="Calibri"/>
              <a:cs typeface="Calibri"/>
            </a:endParaRPr>
          </a:p>
        </p:txBody>
      </p:sp>
      <p:sp>
        <p:nvSpPr>
          <p:cNvPr id="10" name="Down Arrow 9"/>
          <p:cNvSpPr/>
          <p:nvPr/>
        </p:nvSpPr>
        <p:spPr>
          <a:xfrm>
            <a:off x="3962400" y="3026760"/>
            <a:ext cx="457200" cy="59499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a:spLocks noChangeArrowheads="1"/>
          </p:cNvSpPr>
          <p:nvPr/>
        </p:nvSpPr>
        <p:spPr bwMode="auto">
          <a:xfrm>
            <a:off x="2438400" y="2472120"/>
            <a:ext cx="3200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cmd_quit</a:t>
            </a:r>
            <a:r>
              <a:rPr lang="en-US" sz="2800" dirty="0">
                <a:latin typeface="Courier New"/>
                <a:cs typeface="Courier New"/>
              </a:rPr>
              <a:t>()</a:t>
            </a:r>
            <a:endParaRPr lang="en-US" sz="2800" dirty="0">
              <a:solidFill>
                <a:srgbClr val="000681"/>
              </a:solidFill>
              <a:latin typeface="Calibri"/>
              <a:cs typeface="Calibri"/>
            </a:endParaRPr>
          </a:p>
        </p:txBody>
      </p:sp>
      <p:sp>
        <p:nvSpPr>
          <p:cNvPr id="13" name="Rectangle 12"/>
          <p:cNvSpPr>
            <a:spLocks noChangeArrowheads="1"/>
          </p:cNvSpPr>
          <p:nvPr/>
        </p:nvSpPr>
        <p:spPr bwMode="auto">
          <a:xfrm>
            <a:off x="6096000" y="2438401"/>
            <a:ext cx="32004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cmd_shell</a:t>
            </a:r>
            <a:r>
              <a:rPr lang="en-US" sz="2800" dirty="0">
                <a:latin typeface="Courier New"/>
                <a:cs typeface="Courier New"/>
              </a:rPr>
              <a:t>()</a:t>
            </a:r>
          </a:p>
          <a:p>
            <a:pPr algn="ctr"/>
            <a:r>
              <a:rPr lang="en-US" sz="2800" dirty="0" err="1">
                <a:solidFill>
                  <a:srgbClr val="000681"/>
                </a:solidFill>
                <a:latin typeface="Courier New"/>
                <a:cs typeface="Courier New"/>
              </a:rPr>
              <a:t>cmd_prog</a:t>
            </a:r>
            <a:r>
              <a:rPr lang="en-US" sz="2800" dirty="0">
                <a:solidFill>
                  <a:srgbClr val="000681"/>
                </a:solidFill>
                <a:latin typeface="Courier New"/>
                <a:cs typeface="Courier New"/>
              </a:rPr>
              <a:t>()</a:t>
            </a:r>
          </a:p>
        </p:txBody>
      </p:sp>
      <p:sp>
        <p:nvSpPr>
          <p:cNvPr id="14" name="Down Arrow 13"/>
          <p:cNvSpPr/>
          <p:nvPr/>
        </p:nvSpPr>
        <p:spPr>
          <a:xfrm>
            <a:off x="3962400" y="18837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a:spLocks noChangeArrowheads="1"/>
          </p:cNvSpPr>
          <p:nvPr/>
        </p:nvSpPr>
        <p:spPr bwMode="auto">
          <a:xfrm>
            <a:off x="2514600" y="914401"/>
            <a:ext cx="69342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menu.c</a:t>
            </a:r>
            <a:r>
              <a:rPr lang="en-US" sz="2800" dirty="0">
                <a:latin typeface="Courier New"/>
                <a:cs typeface="Courier New"/>
              </a:rPr>
              <a:t>: </a:t>
            </a:r>
            <a:r>
              <a:rPr lang="en-US" sz="2800" dirty="0" err="1">
                <a:latin typeface="Courier New"/>
                <a:cs typeface="Courier New"/>
              </a:rPr>
              <a:t>cmd_disptach</a:t>
            </a:r>
            <a:r>
              <a:rPr lang="en-US" sz="2800" dirty="0">
                <a:latin typeface="Courier New"/>
                <a:cs typeface="Courier New"/>
              </a:rPr>
              <a:t>()</a:t>
            </a:r>
          </a:p>
          <a:p>
            <a:pPr algn="ctr"/>
            <a:r>
              <a:rPr lang="en-US" sz="2800" dirty="0">
                <a:solidFill>
                  <a:srgbClr val="000681"/>
                </a:solidFill>
                <a:latin typeface="Calibri"/>
                <a:cs typeface="Calibri"/>
              </a:rPr>
              <a:t>through</a:t>
            </a:r>
            <a:r>
              <a:rPr lang="en-US" sz="2800" dirty="0">
                <a:solidFill>
                  <a:srgbClr val="000681"/>
                </a:solidFill>
                <a:latin typeface="Courier New"/>
                <a:cs typeface="Courier New"/>
              </a:rPr>
              <a:t> </a:t>
            </a:r>
            <a:r>
              <a:rPr lang="en-US" sz="2800" dirty="0" err="1">
                <a:solidFill>
                  <a:srgbClr val="FF0000"/>
                </a:solidFill>
                <a:latin typeface="Courier New"/>
                <a:cs typeface="Courier New"/>
              </a:rPr>
              <a:t>cmdtable</a:t>
            </a:r>
            <a:r>
              <a:rPr lang="en-US" sz="2800" dirty="0">
                <a:solidFill>
                  <a:srgbClr val="FF0000"/>
                </a:solidFill>
                <a:latin typeface="Courier New"/>
                <a:cs typeface="Courier New"/>
              </a:rPr>
              <a:t>  ‘q’ </a:t>
            </a:r>
            <a:r>
              <a:rPr lang="en-US" sz="2800" dirty="0" err="1">
                <a:solidFill>
                  <a:srgbClr val="FF0000"/>
                </a:solidFill>
                <a:latin typeface="Courier New"/>
                <a:cs typeface="Courier New"/>
              </a:rPr>
              <a:t>cmd_prog</a:t>
            </a:r>
            <a:endParaRPr lang="en-US" sz="2800" dirty="0">
              <a:solidFill>
                <a:srgbClr val="FF0000"/>
              </a:solidFill>
              <a:latin typeface="Calibri"/>
              <a:cs typeface="Calibri"/>
            </a:endParaRPr>
          </a:p>
        </p:txBody>
      </p:sp>
      <p:sp>
        <p:nvSpPr>
          <p:cNvPr id="16" name="Down Arrow 15"/>
          <p:cNvSpPr/>
          <p:nvPr/>
        </p:nvSpPr>
        <p:spPr>
          <a:xfrm>
            <a:off x="7467600" y="18837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362200" y="4620595"/>
            <a:ext cx="3429000" cy="1610799"/>
            <a:chOff x="914400" y="4620594"/>
            <a:chExt cx="6934200" cy="1008936"/>
          </a:xfrm>
        </p:grpSpPr>
        <p:sp>
          <p:nvSpPr>
            <p:cNvPr id="18" name="Down Arrow 17"/>
            <p:cNvSpPr/>
            <p:nvPr/>
          </p:nvSpPr>
          <p:spPr>
            <a:xfrm>
              <a:off x="4036024" y="4620594"/>
              <a:ext cx="457200" cy="408606"/>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a:spLocks noChangeArrowheads="1"/>
            </p:cNvSpPr>
            <p:nvPr/>
          </p:nvSpPr>
          <p:spPr bwMode="auto">
            <a:xfrm>
              <a:off x="914400" y="5031516"/>
              <a:ext cx="6934200" cy="598014"/>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main.c</a:t>
              </a:r>
              <a:r>
                <a:rPr lang="en-US" sz="2800" dirty="0">
                  <a:latin typeface="Courier New"/>
                  <a:cs typeface="Courier New"/>
                </a:rPr>
                <a:t>: shutdown()</a:t>
              </a:r>
              <a:endParaRPr lang="en-US" sz="2800" dirty="0">
                <a:solidFill>
                  <a:srgbClr val="000681"/>
                </a:solidFill>
                <a:latin typeface="Calibri"/>
                <a:cs typeface="Calibri"/>
              </a:endParaRPr>
            </a:p>
          </p:txBody>
        </p:sp>
      </p:grpSp>
      <p:grpSp>
        <p:nvGrpSpPr>
          <p:cNvPr id="4" name="Group 3"/>
          <p:cNvGrpSpPr/>
          <p:nvPr/>
        </p:nvGrpSpPr>
        <p:grpSpPr>
          <a:xfrm>
            <a:off x="6172200" y="4648200"/>
            <a:ext cx="3810000" cy="1869148"/>
            <a:chOff x="914400" y="5638800"/>
            <a:chExt cx="6934200" cy="891295"/>
          </a:xfrm>
        </p:grpSpPr>
        <p:sp>
          <p:nvSpPr>
            <p:cNvPr id="20" name="Down Arrow 19"/>
            <p:cNvSpPr/>
            <p:nvPr/>
          </p:nvSpPr>
          <p:spPr>
            <a:xfrm>
              <a:off x="4036024" y="5638800"/>
              <a:ext cx="457200" cy="399068"/>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noChangeArrowheads="1"/>
            </p:cNvSpPr>
            <p:nvPr/>
          </p:nvSpPr>
          <p:spPr bwMode="auto">
            <a:xfrm>
              <a:off x="914400" y="6074827"/>
              <a:ext cx="6934200" cy="45526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main.c</a:t>
              </a:r>
              <a:r>
                <a:rPr lang="en-US" sz="2800" dirty="0">
                  <a:latin typeface="Courier New"/>
                  <a:cs typeface="Courier New"/>
                </a:rPr>
                <a:t>: </a:t>
              </a:r>
              <a:r>
                <a:rPr lang="en-US" sz="2800" dirty="0" err="1">
                  <a:latin typeface="Courier New"/>
                  <a:cs typeface="Courier New"/>
                </a:rPr>
                <a:t>md_reboot</a:t>
              </a:r>
              <a:r>
                <a:rPr lang="en-US" sz="2800" dirty="0">
                  <a:latin typeface="Courier New"/>
                  <a:cs typeface="Courier New"/>
                </a:rPr>
                <a:t>()</a:t>
              </a:r>
              <a:endParaRPr lang="en-US" sz="2800" dirty="0">
                <a:solidFill>
                  <a:srgbClr val="000681"/>
                </a:solidFill>
                <a:latin typeface="Calibri"/>
                <a:cs typeface="Calibri"/>
              </a:endParaRPr>
            </a:p>
          </p:txBody>
        </p:sp>
      </p:grpSp>
      <p:sp>
        <p:nvSpPr>
          <p:cNvPr id="3" name="Slide Number Placeholder 2"/>
          <p:cNvSpPr>
            <a:spLocks noGrp="1"/>
          </p:cNvSpPr>
          <p:nvPr>
            <p:ph type="sldNum" sz="quarter" idx="11"/>
          </p:nvPr>
        </p:nvSpPr>
        <p:spPr/>
        <p:txBody>
          <a:bodyPr/>
          <a:lstStyle/>
          <a:p>
            <a:fld id="{211DD708-9C6C-BC4A-8ACC-1131D652BA95}" type="slidenum">
              <a:rPr lang="en-US" smtClean="0"/>
              <a:pPr/>
              <a:t>11</a:t>
            </a:fld>
            <a:endParaRPr lang="en-US"/>
          </a:p>
        </p:txBody>
      </p:sp>
    </p:spTree>
    <p:extLst>
      <p:ext uri="{BB962C8B-B14F-4D97-AF65-F5344CB8AC3E}">
        <p14:creationId xmlns:p14="http://schemas.microsoft.com/office/powerpoint/2010/main" val="714583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1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52650" y="609600"/>
            <a:ext cx="7448550" cy="12192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a:ea typeface="MS PGothic" charset="0"/>
                <a:cs typeface="Calibri"/>
              </a:rPr>
              <a:t>System Call: </a:t>
            </a:r>
            <a:r>
              <a:rPr lang="en-US" dirty="0" err="1">
                <a:latin typeface="Courier New"/>
                <a:cs typeface="Courier New"/>
              </a:rPr>
              <a:t>sys_reboot</a:t>
            </a:r>
            <a:r>
              <a:rPr lang="en-US" dirty="0">
                <a:latin typeface="Courier New"/>
                <a:cs typeface="Courier New"/>
              </a:rPr>
              <a:t>()</a:t>
            </a:r>
            <a:br>
              <a:rPr lang="en-US" dirty="0">
                <a:latin typeface="Courier New"/>
                <a:cs typeface="Courier New"/>
              </a:rPr>
            </a:br>
            <a:br>
              <a:rPr lang="en-US" dirty="0">
                <a:latin typeface="Courier New"/>
                <a:cs typeface="Courier New"/>
              </a:rPr>
            </a:br>
            <a:r>
              <a:rPr lang="en-US" sz="3200" dirty="0">
                <a:latin typeface="Courier New"/>
                <a:cs typeface="Courier New"/>
              </a:rPr>
              <a:t>In </a:t>
            </a:r>
            <a:r>
              <a:rPr lang="en-US" sz="3200" dirty="0" err="1">
                <a:latin typeface="Courier New"/>
                <a:cs typeface="Courier New"/>
              </a:rPr>
              <a:t>src</a:t>
            </a:r>
            <a:r>
              <a:rPr lang="en-US" sz="3200" dirty="0">
                <a:latin typeface="Courier New"/>
                <a:cs typeface="Courier New"/>
              </a:rPr>
              <a:t>/kern/include/</a:t>
            </a:r>
            <a:r>
              <a:rPr lang="en-US" sz="3200" dirty="0" err="1">
                <a:latin typeface="Courier New"/>
                <a:cs typeface="Courier New"/>
              </a:rPr>
              <a:t>syscall.h</a:t>
            </a:r>
            <a:endParaRPr lang="en-US" altLang="zh-CN" sz="3200" dirty="0">
              <a:latin typeface="Calibri" charset="0"/>
              <a:ea typeface="宋体" charset="0"/>
              <a:cs typeface="宋体" charset="0"/>
            </a:endParaRPr>
          </a:p>
        </p:txBody>
      </p:sp>
      <p:pic>
        <p:nvPicPr>
          <p:cNvPr id="2" name="Picture 1"/>
          <p:cNvPicPr>
            <a:picLocks noChangeAspect="1"/>
          </p:cNvPicPr>
          <p:nvPr/>
        </p:nvPicPr>
        <p:blipFill>
          <a:blip r:embed="rId3"/>
          <a:stretch>
            <a:fillRect/>
          </a:stretch>
        </p:blipFill>
        <p:spPr>
          <a:xfrm>
            <a:off x="1548014" y="2362201"/>
            <a:ext cx="9119987" cy="2819922"/>
          </a:xfrm>
          <a:prstGeom prst="rect">
            <a:avLst/>
          </a:prstGeom>
        </p:spPr>
      </p:pic>
      <p:sp>
        <p:nvSpPr>
          <p:cNvPr id="3" name="Slide Number Placeholder 2"/>
          <p:cNvSpPr>
            <a:spLocks noGrp="1"/>
          </p:cNvSpPr>
          <p:nvPr>
            <p:ph type="sldNum" sz="quarter" idx="11"/>
          </p:nvPr>
        </p:nvSpPr>
        <p:spPr/>
        <p:txBody>
          <a:bodyPr/>
          <a:lstStyle/>
          <a:p>
            <a:fld id="{211DD708-9C6C-BC4A-8ACC-1131D652BA95}" type="slidenum">
              <a:rPr lang="en-US" smtClean="0"/>
              <a:pPr/>
              <a:t>12</a:t>
            </a:fld>
            <a:endParaRPr lang="en-US"/>
          </a:p>
        </p:txBody>
      </p:sp>
    </p:spTree>
    <p:extLst>
      <p:ext uri="{BB962C8B-B14F-4D97-AF65-F5344CB8AC3E}">
        <p14:creationId xmlns:p14="http://schemas.microsoft.com/office/powerpoint/2010/main" val="13002050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13</a:t>
            </a:fld>
            <a:endParaRPr lang="en-US"/>
          </a:p>
        </p:txBody>
      </p:sp>
      <p:pic>
        <p:nvPicPr>
          <p:cNvPr id="3" name="Picture 2"/>
          <p:cNvPicPr>
            <a:picLocks noChangeAspect="1"/>
          </p:cNvPicPr>
          <p:nvPr/>
        </p:nvPicPr>
        <p:blipFill>
          <a:blip r:embed="rId3"/>
          <a:stretch>
            <a:fillRect/>
          </a:stretch>
        </p:blipFill>
        <p:spPr>
          <a:xfrm>
            <a:off x="381000" y="0"/>
            <a:ext cx="7388453" cy="6858000"/>
          </a:xfrm>
          <a:prstGeom prst="rect">
            <a:avLst/>
          </a:prstGeom>
        </p:spPr>
      </p:pic>
      <p:sp>
        <p:nvSpPr>
          <p:cNvPr id="4" name="Rectangle 3"/>
          <p:cNvSpPr/>
          <p:nvPr/>
        </p:nvSpPr>
        <p:spPr>
          <a:xfrm>
            <a:off x="7921853" y="990600"/>
            <a:ext cx="4270147" cy="3046988"/>
          </a:xfrm>
          <a:prstGeom prst="rect">
            <a:avLst/>
          </a:prstGeom>
        </p:spPr>
        <p:txBody>
          <a:bodyPr wrap="square">
            <a:spAutoFit/>
          </a:bodyPr>
          <a:lstStyle/>
          <a:p>
            <a:r>
              <a:rPr lang="en-US" dirty="0">
                <a:solidFill>
                  <a:srgbClr val="FF0000"/>
                </a:solidFill>
                <a:latin typeface="Calibri"/>
                <a:ea typeface="MS PGothic" charset="0"/>
                <a:cs typeface="Calibri"/>
              </a:rPr>
              <a:t>Exercise 3. </a:t>
            </a:r>
          </a:p>
          <a:p>
            <a:r>
              <a:rPr lang="en-US" dirty="0">
                <a:solidFill>
                  <a:srgbClr val="000681"/>
                </a:solidFill>
                <a:latin typeface="Calibri"/>
                <a:ea typeface="MS PGothic" charset="0"/>
                <a:cs typeface="Calibri"/>
              </a:rPr>
              <a:t>(3.1) Why </a:t>
            </a:r>
            <a:r>
              <a:rPr lang="en-US" dirty="0" err="1">
                <a:solidFill>
                  <a:srgbClr val="000681"/>
                </a:solidFill>
                <a:latin typeface="Courier New" charset="0"/>
                <a:ea typeface="Courier New" charset="0"/>
                <a:cs typeface="Courier New" charset="0"/>
              </a:rPr>
              <a:t>curspl</a:t>
            </a:r>
            <a:r>
              <a:rPr lang="en-US" dirty="0">
                <a:solidFill>
                  <a:srgbClr val="000681"/>
                </a:solidFill>
                <a:latin typeface="Courier New" charset="0"/>
                <a:ea typeface="Courier New" charset="0"/>
                <a:cs typeface="Courier New" charset="0"/>
              </a:rPr>
              <a:t> == 0</a:t>
            </a:r>
            <a:r>
              <a:rPr lang="en-US" dirty="0">
                <a:solidFill>
                  <a:srgbClr val="000681"/>
                </a:solidFill>
                <a:latin typeface="Calibri"/>
                <a:ea typeface="MS PGothic" charset="0"/>
                <a:cs typeface="Calibri"/>
              </a:rPr>
              <a:t>? </a:t>
            </a:r>
          </a:p>
          <a:p>
            <a:endParaRPr lang="en-US" dirty="0">
              <a:solidFill>
                <a:srgbClr val="000681"/>
              </a:solidFill>
              <a:latin typeface="Calibri"/>
              <a:ea typeface="MS PGothic" charset="0"/>
              <a:cs typeface="Calibri"/>
            </a:endParaRPr>
          </a:p>
          <a:p>
            <a:r>
              <a:rPr lang="en-US" dirty="0">
                <a:solidFill>
                  <a:srgbClr val="000681"/>
                </a:solidFill>
                <a:latin typeface="Calibri"/>
                <a:ea typeface="MS PGothic" charset="0"/>
                <a:cs typeface="Calibri"/>
              </a:rPr>
              <a:t>(3.2) What is the </a:t>
            </a:r>
            <a:r>
              <a:rPr lang="en-US" dirty="0" err="1">
                <a:solidFill>
                  <a:srgbClr val="000681"/>
                </a:solidFill>
                <a:latin typeface="Courier New" charset="0"/>
                <a:ea typeface="Courier New" charset="0"/>
                <a:cs typeface="Courier New" charset="0"/>
              </a:rPr>
              <a:t>tf</a:t>
            </a:r>
            <a:r>
              <a:rPr lang="en-US" dirty="0">
                <a:solidFill>
                  <a:srgbClr val="000681"/>
                </a:solidFill>
                <a:latin typeface="Courier New" charset="0"/>
                <a:ea typeface="Courier New" charset="0"/>
                <a:cs typeface="Courier New" charset="0"/>
              </a:rPr>
              <a:t>-&gt;tf_v0</a:t>
            </a:r>
            <a:r>
              <a:rPr lang="en-US" dirty="0">
                <a:solidFill>
                  <a:srgbClr val="000681"/>
                </a:solidFill>
                <a:latin typeface="Calibri"/>
                <a:ea typeface="MS PGothic" charset="0"/>
                <a:cs typeface="Calibri"/>
              </a:rPr>
              <a:t> variable? </a:t>
            </a:r>
          </a:p>
          <a:p>
            <a:endParaRPr lang="en-US" dirty="0">
              <a:solidFill>
                <a:srgbClr val="000681"/>
              </a:solidFill>
              <a:latin typeface="Calibri"/>
              <a:ea typeface="MS PGothic" charset="0"/>
              <a:cs typeface="Calibri"/>
            </a:endParaRPr>
          </a:p>
          <a:p>
            <a:r>
              <a:rPr lang="en-US" dirty="0">
                <a:solidFill>
                  <a:srgbClr val="000681"/>
                </a:solidFill>
                <a:latin typeface="Calibri"/>
                <a:ea typeface="MS PGothic" charset="0"/>
                <a:cs typeface="Calibri"/>
              </a:rPr>
              <a:t>(3.3) Where is the </a:t>
            </a:r>
            <a:r>
              <a:rPr lang="en-US" dirty="0" err="1">
                <a:solidFill>
                  <a:srgbClr val="000681"/>
                </a:solidFill>
                <a:latin typeface="Courier New" charset="0"/>
                <a:ea typeface="Courier New" charset="0"/>
                <a:cs typeface="Courier New" charset="0"/>
              </a:rPr>
              <a:t>tf</a:t>
            </a:r>
            <a:r>
              <a:rPr lang="en-US" dirty="0">
                <a:solidFill>
                  <a:srgbClr val="000681"/>
                </a:solidFill>
                <a:latin typeface="Courier New" charset="0"/>
                <a:ea typeface="Courier New" charset="0"/>
                <a:cs typeface="Courier New" charset="0"/>
              </a:rPr>
              <a:t>-&gt;tf_a0</a:t>
            </a:r>
            <a:r>
              <a:rPr lang="en-US" dirty="0">
                <a:solidFill>
                  <a:srgbClr val="000681"/>
                </a:solidFill>
                <a:latin typeface="Calibri"/>
                <a:ea typeface="MS PGothic" charset="0"/>
                <a:cs typeface="Calibri"/>
              </a:rPr>
              <a:t> variable coming from?</a:t>
            </a:r>
          </a:p>
        </p:txBody>
      </p:sp>
    </p:spTree>
    <p:extLst>
      <p:ext uri="{BB962C8B-B14F-4D97-AF65-F5344CB8AC3E}">
        <p14:creationId xmlns:p14="http://schemas.microsoft.com/office/powerpoint/2010/main" val="76387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ourier New" panose="02070309020205020404" pitchFamily="49" charset="0"/>
              </a:rPr>
              <a:t>Which function calls </a:t>
            </a:r>
            <a:r>
              <a:rPr lang="en-US" dirty="0" err="1">
                <a:latin typeface="Courier New" panose="02070309020205020404" pitchFamily="49" charset="0"/>
                <a:cs typeface="Courier New" panose="02070309020205020404" pitchFamily="49" charset="0"/>
              </a:rPr>
              <a:t>mips_syscall</a:t>
            </a:r>
            <a:r>
              <a:rPr lang="en-US" dirty="0">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1"/>
          </p:nvPr>
        </p:nvSpPr>
        <p:spPr/>
        <p:txBody>
          <a:bodyPr/>
          <a:lstStyle/>
          <a:p>
            <a:fld id="{F2AB741D-3059-9749-806A-40E1FE40CF46}" type="slidenum">
              <a:rPr lang="en-US" smtClean="0"/>
              <a:pPr/>
              <a:t>14</a:t>
            </a:fld>
            <a:endParaRPr lang="en-US"/>
          </a:p>
        </p:txBody>
      </p:sp>
      <p:sp>
        <p:nvSpPr>
          <p:cNvPr id="11" name="Rectangle 10"/>
          <p:cNvSpPr>
            <a:spLocks noChangeArrowheads="1"/>
          </p:cNvSpPr>
          <p:nvPr/>
        </p:nvSpPr>
        <p:spPr bwMode="auto">
          <a:xfrm>
            <a:off x="3200400" y="5004759"/>
            <a:ext cx="60198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panose="02070309020205020404" pitchFamily="49" charset="0"/>
                <a:cs typeface="Courier New" panose="02070309020205020404" pitchFamily="49" charset="0"/>
              </a:rPr>
              <a:t>mips_syscall</a:t>
            </a:r>
            <a:r>
              <a:rPr lang="en-US" sz="2800" dirty="0">
                <a:latin typeface="Courier New" panose="02070309020205020404" pitchFamily="49" charset="0"/>
                <a:cs typeface="Courier New" panose="02070309020205020404" pitchFamily="49" charset="0"/>
              </a:rPr>
              <a:t>()</a:t>
            </a:r>
            <a:endParaRPr lang="en-US" sz="2800" dirty="0">
              <a:solidFill>
                <a:srgbClr val="000681"/>
              </a:solidFill>
              <a:latin typeface="Courier New" panose="02070309020205020404" pitchFamily="49" charset="0"/>
              <a:cs typeface="Courier New" panose="02070309020205020404" pitchFamily="49" charset="0"/>
            </a:endParaRPr>
          </a:p>
        </p:txBody>
      </p:sp>
      <p:grpSp>
        <p:nvGrpSpPr>
          <p:cNvPr id="8" name="Group 7"/>
          <p:cNvGrpSpPr/>
          <p:nvPr/>
        </p:nvGrpSpPr>
        <p:grpSpPr>
          <a:xfrm>
            <a:off x="3200400" y="3480760"/>
            <a:ext cx="5867400" cy="1455515"/>
            <a:chOff x="1676400" y="3480759"/>
            <a:chExt cx="5867400" cy="1455515"/>
          </a:xfrm>
        </p:grpSpPr>
        <p:sp>
          <p:nvSpPr>
            <p:cNvPr id="12" name="Down Arrow 11"/>
            <p:cNvSpPr/>
            <p:nvPr/>
          </p:nvSpPr>
          <p:spPr>
            <a:xfrm>
              <a:off x="4284453" y="4043114"/>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a:spLocks noChangeArrowheads="1"/>
            </p:cNvSpPr>
            <p:nvPr/>
          </p:nvSpPr>
          <p:spPr bwMode="auto">
            <a:xfrm>
              <a:off x="1676400" y="3480759"/>
              <a:ext cx="5867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panose="02070309020205020404" pitchFamily="49" charset="0"/>
                  <a:cs typeface="Courier New" panose="02070309020205020404" pitchFamily="49" charset="0"/>
                </a:rPr>
                <a:t>mips_trap</a:t>
              </a:r>
              <a:r>
                <a:rPr lang="en-US" sz="2800" dirty="0">
                  <a:latin typeface="Courier New" panose="02070309020205020404" pitchFamily="49" charset="0"/>
                  <a:cs typeface="Courier New" panose="02070309020205020404" pitchFamily="49" charset="0"/>
                </a:rPr>
                <a:t>()</a:t>
              </a:r>
              <a:endParaRPr lang="en-US" sz="2800" dirty="0">
                <a:solidFill>
                  <a:srgbClr val="000681"/>
                </a:solidFill>
                <a:latin typeface="Courier New" panose="02070309020205020404" pitchFamily="49" charset="0"/>
                <a:cs typeface="Courier New" panose="02070309020205020404" pitchFamily="49" charset="0"/>
              </a:endParaRPr>
            </a:p>
          </p:txBody>
        </p:sp>
      </p:grpSp>
      <p:grpSp>
        <p:nvGrpSpPr>
          <p:cNvPr id="10" name="Group 9"/>
          <p:cNvGrpSpPr/>
          <p:nvPr/>
        </p:nvGrpSpPr>
        <p:grpSpPr>
          <a:xfrm>
            <a:off x="3657600" y="2028112"/>
            <a:ext cx="4724400" cy="1435395"/>
            <a:chOff x="2133600" y="2028111"/>
            <a:chExt cx="4724400" cy="1435395"/>
          </a:xfrm>
        </p:grpSpPr>
        <p:sp>
          <p:nvSpPr>
            <p:cNvPr id="6" name="Rectangle 5"/>
            <p:cNvSpPr>
              <a:spLocks noChangeArrowheads="1"/>
            </p:cNvSpPr>
            <p:nvPr/>
          </p:nvSpPr>
          <p:spPr bwMode="auto">
            <a:xfrm>
              <a:off x="2133600" y="2028111"/>
              <a:ext cx="4724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exception.S</a:t>
              </a:r>
              <a:endParaRPr lang="en-US" sz="2800" dirty="0">
                <a:solidFill>
                  <a:srgbClr val="000681"/>
                </a:solidFill>
                <a:latin typeface="Calibri"/>
                <a:cs typeface="Calibri"/>
              </a:endParaRPr>
            </a:p>
          </p:txBody>
        </p:sp>
        <p:sp>
          <p:nvSpPr>
            <p:cNvPr id="15" name="Down Arrow 14"/>
            <p:cNvSpPr/>
            <p:nvPr/>
          </p:nvSpPr>
          <p:spPr>
            <a:xfrm>
              <a:off x="4267200" y="2570346"/>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3255753" y="5973418"/>
            <a:ext cx="5562600" cy="83099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See cs161/kern/arch/</a:t>
            </a:r>
            <a:r>
              <a:rPr lang="en-US" dirty="0" err="1">
                <a:latin typeface="Courier New" panose="02070309020205020404" pitchFamily="49" charset="0"/>
                <a:cs typeface="Courier New" panose="02070309020205020404" pitchFamily="49" charset="0"/>
              </a:rPr>
              <a:t>mips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mips</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00832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0" y="685800"/>
            <a:ext cx="4648200" cy="533400"/>
          </a:xfrm>
        </p:spPr>
        <p:txBody>
          <a:bodyPr/>
          <a:lstStyle/>
          <a:p>
            <a:r>
              <a:rPr lang="en-US" sz="3600" dirty="0" err="1">
                <a:latin typeface="Courier New" panose="02070309020205020404" pitchFamily="49" charset="0"/>
                <a:cs typeface="Courier New" panose="02070309020205020404" pitchFamily="49" charset="0"/>
              </a:rPr>
              <a:t>exception.S</a:t>
            </a:r>
            <a:endParaRPr lang="en-US" sz="3600"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15</a:t>
            </a:fld>
            <a:endParaRPr lang="en-US"/>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3000" y="87790"/>
            <a:ext cx="5628647" cy="42556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61114"/>
            <a:ext cx="5657406" cy="1822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41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8686800" cy="533400"/>
          </a:xfrm>
        </p:spPr>
        <p:txBody>
          <a:bodyPr/>
          <a:lstStyle/>
          <a:p>
            <a:r>
              <a:rPr lang="en-US" sz="3600" dirty="0" err="1">
                <a:latin typeface="Courier New" panose="02070309020205020404" pitchFamily="49" charset="0"/>
                <a:cs typeface="Courier New" panose="02070309020205020404" pitchFamily="49" charset="0"/>
              </a:rPr>
              <a:t>mips_trap</a:t>
            </a:r>
            <a:r>
              <a:rPr lang="en-US" sz="3600" dirty="0">
                <a:latin typeface="Courier New" panose="02070309020205020404" pitchFamily="49" charset="0"/>
                <a:cs typeface="Courier New" panose="02070309020205020404" pitchFamily="49" charset="0"/>
              </a:rPr>
              <a:t>() </a:t>
            </a:r>
            <a:r>
              <a:rPr lang="en-US" sz="3600" dirty="0">
                <a:latin typeface="Calibri" panose="020F0502020204030204" pitchFamily="34" charset="0"/>
                <a:cs typeface="Courier New" panose="02070309020205020404" pitchFamily="49" charset="0"/>
              </a:rPr>
              <a:t>calls</a:t>
            </a:r>
            <a:r>
              <a:rPr lang="en-US" sz="3600" dirty="0">
                <a:latin typeface="Courier New" panose="02070309020205020404" pitchFamily="49" charset="0"/>
                <a:cs typeface="Courier New" panose="02070309020205020404" pitchFamily="49" charset="0"/>
              </a:rPr>
              <a:t> </a:t>
            </a:r>
            <a:r>
              <a:rPr lang="en-US" sz="3600" dirty="0" err="1">
                <a:latin typeface="Courier New" panose="02070309020205020404" pitchFamily="49" charset="0"/>
                <a:cs typeface="Courier New" panose="02070309020205020404" pitchFamily="49" charset="0"/>
              </a:rPr>
              <a:t>mips_syscall</a:t>
            </a:r>
            <a:r>
              <a:rPr lang="en-US" sz="3600" dirty="0">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1"/>
          </p:nvPr>
        </p:nvSpPr>
        <p:spPr/>
        <p:txBody>
          <a:bodyPr/>
          <a:lstStyle/>
          <a:p>
            <a:fld id="{F2AB741D-3059-9749-806A-40E1FE40CF46}" type="slidenum">
              <a:rPr lang="en-US" smtClean="0"/>
              <a:pPr/>
              <a:t>16</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835325"/>
            <a:ext cx="8345557" cy="1676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875" y="3200400"/>
            <a:ext cx="8401890" cy="2971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84371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401762"/>
          </a:xfrm>
        </p:spPr>
        <p:txBody>
          <a:bodyPr/>
          <a:lstStyle/>
          <a:p>
            <a:r>
              <a:rPr lang="en-US" dirty="0" err="1">
                <a:latin typeface="Courier New" panose="02070309020205020404" pitchFamily="49" charset="0"/>
                <a:cs typeface="Courier New" panose="02070309020205020404" pitchFamily="49" charset="0"/>
              </a:rPr>
              <a:t>syscalls-mips.s</a:t>
            </a:r>
            <a:r>
              <a:rPr lang="en-US" dirty="0"/>
              <a:t> in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/lib/</a:t>
            </a:r>
            <a:r>
              <a:rPr lang="en-US" dirty="0" err="1">
                <a:latin typeface="Courier New" panose="02070309020205020404" pitchFamily="49" charset="0"/>
                <a:cs typeface="Courier New" panose="02070309020205020404" pitchFamily="49" charset="0"/>
              </a:rPr>
              <a:t>libc</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17</a:t>
            </a:fld>
            <a:endParaRPr lang="en-US"/>
          </a:p>
        </p:txBody>
      </p:sp>
      <p:sp>
        <p:nvSpPr>
          <p:cNvPr id="5" name="Rectangle 3"/>
          <p:cNvSpPr txBox="1">
            <a:spLocks/>
          </p:cNvSpPr>
          <p:nvPr/>
        </p:nvSpPr>
        <p:spPr bwMode="auto">
          <a:xfrm>
            <a:off x="1257300" y="1876714"/>
            <a:ext cx="9677400" cy="457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a:cs typeface="Calibri"/>
              </a:rPr>
              <a:t>Machine-dependent code </a:t>
            </a:r>
          </a:p>
          <a:p>
            <a:endParaRPr lang="en-US" kern="0" dirty="0">
              <a:latin typeface="Calibri"/>
              <a:cs typeface="Calibri"/>
            </a:endParaRPr>
          </a:p>
          <a:p>
            <a:r>
              <a:rPr lang="en-US" kern="0" dirty="0">
                <a:latin typeface="Calibri"/>
                <a:cs typeface="Calibri"/>
              </a:rPr>
              <a:t>To implement the user-level side of MIPS system calls.</a:t>
            </a:r>
          </a:p>
          <a:p>
            <a:endParaRPr lang="en-US" kern="0" dirty="0">
              <a:latin typeface="Calibri"/>
              <a:cs typeface="Courier New"/>
            </a:endParaRPr>
          </a:p>
          <a:p>
            <a:r>
              <a:rPr lang="en-US" kern="0" dirty="0">
                <a:latin typeface="Calibri" panose="020F0502020204030204" pitchFamily="34" charset="0"/>
                <a:cs typeface="Courier New"/>
              </a:rPr>
              <a:t>It is copied to </a:t>
            </a:r>
            <a:r>
              <a:rPr lang="en-US" kern="0" dirty="0" err="1">
                <a:solidFill>
                  <a:srgbClr val="FF0000"/>
                </a:solidFill>
                <a:latin typeface="Calibri" panose="020F0502020204030204" pitchFamily="34" charset="0"/>
                <a:cs typeface="Courier New"/>
              </a:rPr>
              <a:t>syscalls.S</a:t>
            </a:r>
            <a:r>
              <a:rPr lang="en-US" kern="0" dirty="0">
                <a:latin typeface="Calibri" panose="020F0502020204030204" pitchFamily="34" charset="0"/>
                <a:cs typeface="Courier New"/>
              </a:rPr>
              <a:t>, and then the actual </a:t>
            </a:r>
            <a:r>
              <a:rPr lang="en-US" kern="0" dirty="0" err="1">
                <a:latin typeface="Calibri" panose="020F0502020204030204" pitchFamily="34" charset="0"/>
                <a:cs typeface="Courier New"/>
              </a:rPr>
              <a:t>syscalls</a:t>
            </a:r>
            <a:r>
              <a:rPr lang="en-US" kern="0" dirty="0">
                <a:latin typeface="Calibri" panose="020F0502020204030204" pitchFamily="34" charset="0"/>
                <a:cs typeface="Courier New"/>
              </a:rPr>
              <a:t> are appended as lines of the form</a:t>
            </a:r>
          </a:p>
          <a:p>
            <a:pPr marL="400050" lvl="1" indent="0">
              <a:buNone/>
            </a:pPr>
            <a:r>
              <a:rPr lang="en-US" kern="0" dirty="0">
                <a:latin typeface="Calibri" panose="020F0502020204030204" pitchFamily="34" charset="0"/>
                <a:cs typeface="Courier New"/>
              </a:rPr>
              <a:t>		SYSCALL(symbol, number)</a:t>
            </a:r>
          </a:p>
          <a:p>
            <a:endParaRPr lang="en-US" kern="0" dirty="0">
              <a:latin typeface="Calibri" panose="020F0502020204030204" pitchFamily="34" charset="0"/>
              <a:cs typeface="Courier New"/>
            </a:endParaRPr>
          </a:p>
        </p:txBody>
      </p:sp>
    </p:spTree>
    <p:extLst>
      <p:ext uri="{BB962C8B-B14F-4D97-AF65-F5344CB8AC3E}">
        <p14:creationId xmlns:p14="http://schemas.microsoft.com/office/powerpoint/2010/main" val="116431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401762"/>
          </a:xfrm>
        </p:spPr>
        <p:txBody>
          <a:bodyPr/>
          <a:lstStyle/>
          <a:p>
            <a:r>
              <a:rPr lang="en-US" dirty="0" err="1">
                <a:latin typeface="Courier New" panose="02070309020205020404" pitchFamily="49" charset="0"/>
                <a:cs typeface="Courier New" panose="02070309020205020404" pitchFamily="49" charset="0"/>
              </a:rPr>
              <a:t>syscalls-mips.s</a:t>
            </a:r>
            <a:r>
              <a:rPr lang="en-US" dirty="0"/>
              <a:t> in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/lib/</a:t>
            </a:r>
            <a:r>
              <a:rPr lang="en-US" dirty="0" err="1">
                <a:latin typeface="Courier New" panose="02070309020205020404" pitchFamily="49" charset="0"/>
                <a:cs typeface="Courier New" panose="02070309020205020404" pitchFamily="49" charset="0"/>
              </a:rPr>
              <a:t>libc</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472" y="1828800"/>
            <a:ext cx="8863129" cy="39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033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401762"/>
          </a:xfrm>
        </p:spPr>
        <p:txBody>
          <a:bodyPr/>
          <a:lstStyle/>
          <a:p>
            <a:r>
              <a:rPr lang="en-US" dirty="0" err="1">
                <a:latin typeface="Courier New" panose="02070309020205020404" pitchFamily="49" charset="0"/>
                <a:cs typeface="Courier New" panose="02070309020205020404" pitchFamily="49" charset="0"/>
              </a:rPr>
              <a:t>syscalls-mips.s</a:t>
            </a:r>
            <a:r>
              <a:rPr lang="en-US" dirty="0"/>
              <a:t> in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/lib/</a:t>
            </a:r>
            <a:r>
              <a:rPr lang="en-US" dirty="0" err="1">
                <a:latin typeface="Courier New" panose="02070309020205020404" pitchFamily="49" charset="0"/>
                <a:cs typeface="Courier New" panose="02070309020205020404" pitchFamily="49" charset="0"/>
              </a:rPr>
              <a:t>libc</a:t>
            </a:r>
            <a:r>
              <a:rPr lang="en-US" dirty="0">
                <a:latin typeface="Courier New" panose="02070309020205020404" pitchFamily="49" charset="0"/>
                <a:cs typeface="Courier New" panose="02070309020205020404" pitchFamily="49" charset="0"/>
              </a:rPr>
              <a:t> </a:t>
            </a:r>
            <a:r>
              <a:rPr lang="en-US" dirty="0">
                <a:latin typeface="Calibri" panose="020F0502020204030204" pitchFamily="34" charset="0"/>
                <a:cs typeface="Courier New" panose="02070309020205020404" pitchFamily="49" charset="0"/>
              </a:rPr>
              <a:t>(cont.)</a:t>
            </a:r>
          </a:p>
        </p:txBody>
      </p:sp>
      <p:sp>
        <p:nvSpPr>
          <p:cNvPr id="3" name="Slide Number Placeholder 2"/>
          <p:cNvSpPr>
            <a:spLocks noGrp="1"/>
          </p:cNvSpPr>
          <p:nvPr>
            <p:ph type="sldNum" sz="quarter" idx="11"/>
          </p:nvPr>
        </p:nvSpPr>
        <p:spPr/>
        <p:txBody>
          <a:bodyPr/>
          <a:lstStyle/>
          <a:p>
            <a:fld id="{F2AB741D-3059-9749-806A-40E1FE40CF46}" type="slidenum">
              <a:rPr lang="en-US" smtClean="0"/>
              <a:pPr/>
              <a:t>19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771650"/>
            <a:ext cx="8543323" cy="4552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68559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152400"/>
            <a:ext cx="8229600" cy="1143000"/>
          </a:xfrm>
        </p:spPr>
        <p:txBody>
          <a:bodyPr/>
          <a:lstStyle/>
          <a:p>
            <a:pPr eaLnBrk="1" hangingPunct="1"/>
            <a:r>
              <a:rPr lang="en-US" dirty="0" err="1">
                <a:latin typeface="Courier New" charset="0"/>
                <a:ea typeface="Courier New" charset="0"/>
                <a:cs typeface="Courier New" charset="0"/>
              </a:rPr>
              <a:t>runprogram.c</a:t>
            </a:r>
            <a:endParaRPr lang="en-US" dirty="0">
              <a:latin typeface="Courier New" charset="0"/>
              <a:ea typeface="Courier New" charset="0"/>
              <a:cs typeface="Courier New" charset="0"/>
            </a:endParaRPr>
          </a:p>
        </p:txBody>
      </p:sp>
      <p:sp>
        <p:nvSpPr>
          <p:cNvPr id="3075" name="Rectangle 3"/>
          <p:cNvSpPr>
            <a:spLocks noGrp="1"/>
          </p:cNvSpPr>
          <p:nvPr>
            <p:ph type="body" idx="4294967295"/>
          </p:nvPr>
        </p:nvSpPr>
        <p:spPr>
          <a:xfrm>
            <a:off x="1066800" y="1295400"/>
            <a:ext cx="8229600" cy="3962399"/>
          </a:xfrm>
        </p:spPr>
        <p:txBody>
          <a:bodyPr/>
          <a:lstStyle/>
          <a:p>
            <a:pPr marL="0" indent="0">
              <a:buNone/>
            </a:pPr>
            <a:r>
              <a:rPr lang="en-US" sz="2400" dirty="0">
                <a:latin typeface="Courier New"/>
                <a:cs typeface="Courier New"/>
              </a:rPr>
              <a:t>~/cs161/</a:t>
            </a:r>
            <a:r>
              <a:rPr lang="en-US" sz="2400" dirty="0" err="1">
                <a:latin typeface="Courier New"/>
                <a:cs typeface="Courier New"/>
              </a:rPr>
              <a:t>src</a:t>
            </a:r>
            <a:r>
              <a:rPr lang="en-US" sz="2400" dirty="0">
                <a:latin typeface="Courier New"/>
                <a:cs typeface="Courier New"/>
              </a:rPr>
              <a:t>/kern/</a:t>
            </a:r>
            <a:r>
              <a:rPr lang="en-US" sz="2400" dirty="0" err="1">
                <a:latin typeface="Courier New"/>
                <a:cs typeface="Courier New"/>
              </a:rPr>
              <a:t>userprog</a:t>
            </a:r>
            <a:r>
              <a:rPr lang="en-US" sz="2400" dirty="0">
                <a:latin typeface="Courier New"/>
                <a:cs typeface="Courier New"/>
              </a:rPr>
              <a:t>/</a:t>
            </a:r>
            <a:r>
              <a:rPr lang="en-US" sz="2400" dirty="0" err="1">
                <a:latin typeface="Courier New"/>
                <a:cs typeface="Courier New"/>
              </a:rPr>
              <a:t>runprogram.c</a:t>
            </a:r>
            <a:endParaRPr lang="en-US" sz="2400" dirty="0">
              <a:latin typeface="Courier New"/>
              <a:cs typeface="Courier New"/>
            </a:endParaRPr>
          </a:p>
          <a:p>
            <a:pPr lvl="0"/>
            <a:endParaRPr lang="en-US" dirty="0">
              <a:latin typeface="Calibri"/>
              <a:cs typeface="Calibri"/>
            </a:endParaRPr>
          </a:p>
          <a:p>
            <a:pPr lvl="0"/>
            <a:r>
              <a:rPr lang="en-US" dirty="0">
                <a:latin typeface="Calibri"/>
                <a:cs typeface="Calibri"/>
              </a:rPr>
              <a:t>Function:  </a:t>
            </a:r>
            <a:r>
              <a:rPr lang="en-US" dirty="0" err="1">
                <a:latin typeface="Courier New"/>
                <a:cs typeface="Courier New"/>
              </a:rPr>
              <a:t>runprogram</a:t>
            </a:r>
            <a:r>
              <a:rPr lang="en-US" dirty="0">
                <a:latin typeface="Courier New"/>
                <a:cs typeface="Courier New"/>
              </a:rPr>
              <a:t>()</a:t>
            </a:r>
          </a:p>
          <a:p>
            <a:pPr lvl="0"/>
            <a:endParaRPr lang="en-US" dirty="0">
              <a:latin typeface="Calibri"/>
              <a:cs typeface="Calibri"/>
            </a:endParaRPr>
          </a:p>
          <a:p>
            <a:pPr lvl="0"/>
            <a:r>
              <a:rPr lang="en-US" dirty="0">
                <a:latin typeface="Calibri"/>
                <a:cs typeface="Calibri"/>
              </a:rPr>
              <a:t>This is sample code for </a:t>
            </a:r>
            <a:r>
              <a:rPr lang="en-US" sz="2400" dirty="0">
                <a:solidFill>
                  <a:srgbClr val="FF0000"/>
                </a:solidFill>
                <a:latin typeface="Courier New"/>
                <a:cs typeface="Courier New"/>
              </a:rPr>
              <a:t>fork()</a:t>
            </a:r>
            <a:r>
              <a:rPr lang="en-US" dirty="0">
                <a:latin typeface="Courier New"/>
                <a:cs typeface="Courier New"/>
              </a:rPr>
              <a:t> </a:t>
            </a:r>
            <a:r>
              <a:rPr lang="en-US" dirty="0">
                <a:latin typeface="Calibri"/>
                <a:cs typeface="Calibri"/>
              </a:rPr>
              <a:t>and </a:t>
            </a:r>
            <a:r>
              <a:rPr lang="en-US" sz="2400" dirty="0" err="1">
                <a:solidFill>
                  <a:srgbClr val="FF0000"/>
                </a:solidFill>
                <a:latin typeface="Courier New"/>
                <a:cs typeface="Courier New"/>
              </a:rPr>
              <a:t>execv</a:t>
            </a:r>
            <a:r>
              <a:rPr lang="en-US" sz="2400" dirty="0">
                <a:solidFill>
                  <a:srgbClr val="FF0000"/>
                </a:solidFill>
                <a:latin typeface="Courier New"/>
                <a:cs typeface="Courier New"/>
              </a:rPr>
              <a:t>()</a:t>
            </a:r>
            <a:r>
              <a:rPr lang="en-US" sz="2400" dirty="0">
                <a:latin typeface="Calibri"/>
                <a:cs typeface="Calibri"/>
              </a:rPr>
              <a:t> </a:t>
            </a:r>
          </a:p>
          <a:p>
            <a:pPr lvl="0"/>
            <a:endParaRPr lang="en-US" sz="2400" dirty="0">
              <a:latin typeface="Calibri"/>
              <a:cs typeface="Calibri"/>
            </a:endParaRPr>
          </a:p>
          <a:p>
            <a:r>
              <a:rPr lang="en-US" dirty="0">
                <a:latin typeface="Calibri"/>
                <a:ea typeface="MS PGothic" charset="0"/>
                <a:cs typeface="Calibri"/>
              </a:rPr>
              <a:t>Let’s trace </a:t>
            </a:r>
            <a:r>
              <a:rPr lang="en-US" dirty="0" err="1">
                <a:latin typeface="Courier New"/>
                <a:cs typeface="Courier New"/>
              </a:rPr>
              <a:t>runprogram</a:t>
            </a:r>
            <a:r>
              <a:rPr lang="en-US" dirty="0">
                <a:latin typeface="Courier New"/>
                <a:cs typeface="Courier New"/>
              </a:rPr>
              <a:t>()</a:t>
            </a:r>
            <a:endParaRPr lang="en-US" dirty="0">
              <a:latin typeface="Calibri"/>
              <a:ea typeface="MS PGothic" charset="0"/>
              <a:cs typeface="Calibri"/>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a:t>
            </a:fld>
            <a:endParaRPr lang="en-US"/>
          </a:p>
        </p:txBody>
      </p:sp>
      <p:pic>
        <p:nvPicPr>
          <p:cNvPr id="4" name="Picture 3"/>
          <p:cNvPicPr>
            <a:picLocks noChangeAspect="1"/>
          </p:cNvPicPr>
          <p:nvPr/>
        </p:nvPicPr>
        <p:blipFill>
          <a:blip r:embed="rId2"/>
          <a:stretch>
            <a:fillRect/>
          </a:stretch>
        </p:blipFill>
        <p:spPr>
          <a:xfrm>
            <a:off x="8915400" y="381000"/>
            <a:ext cx="2590800" cy="2590800"/>
          </a:xfrm>
          <a:prstGeom prst="rect">
            <a:avLst/>
          </a:prstGeom>
        </p:spPr>
      </p:pic>
    </p:spTree>
    <p:extLst>
      <p:ext uri="{BB962C8B-B14F-4D97-AF65-F5344CB8AC3E}">
        <p14:creationId xmlns:p14="http://schemas.microsoft.com/office/powerpoint/2010/main" val="306344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err="1">
                <a:latin typeface="Courier New" panose="02070309020205020404" pitchFamily="49" charset="0"/>
                <a:cs typeface="Courier New" panose="02070309020205020404" pitchFamily="49" charset="0"/>
              </a:rPr>
              <a:t>syscall</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20</a:t>
            </a:fld>
            <a:endParaRPr lang="en-US" dirty="0"/>
          </a:p>
        </p:txBody>
      </p:sp>
      <p:sp>
        <p:nvSpPr>
          <p:cNvPr id="5" name="Rectangle 3"/>
          <p:cNvSpPr txBox="1">
            <a:spLocks/>
          </p:cNvSpPr>
          <p:nvPr/>
        </p:nvSpPr>
        <p:spPr bwMode="auto">
          <a:xfrm>
            <a:off x="1143000" y="1371602"/>
            <a:ext cx="9067800" cy="396239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a:cs typeface="Calibri"/>
              </a:rPr>
              <a:t>A user program</a:t>
            </a:r>
          </a:p>
          <a:p>
            <a:pPr lvl="1"/>
            <a:r>
              <a:rPr lang="en-US" kern="0" dirty="0">
                <a:latin typeface="Calibri"/>
                <a:cs typeface="Calibri"/>
              </a:rPr>
              <a:t>Loads a system call code into register </a:t>
            </a:r>
            <a:r>
              <a:rPr lang="en-US" kern="0" dirty="0">
                <a:solidFill>
                  <a:srgbClr val="FF0000"/>
                </a:solidFill>
                <a:latin typeface="Courier New" charset="0"/>
                <a:ea typeface="Courier New" charset="0"/>
                <a:cs typeface="Courier New" charset="0"/>
              </a:rPr>
              <a:t>$v0</a:t>
            </a:r>
          </a:p>
          <a:p>
            <a:pPr lvl="1"/>
            <a:r>
              <a:rPr lang="en-US" kern="0" dirty="0">
                <a:latin typeface="Calibri"/>
                <a:cs typeface="Calibri"/>
              </a:rPr>
              <a:t>Loads the arguments into registers </a:t>
            </a:r>
            <a:r>
              <a:rPr lang="en-US" kern="0" dirty="0">
                <a:solidFill>
                  <a:srgbClr val="FF0000"/>
                </a:solidFill>
                <a:latin typeface="Courier New" charset="0"/>
                <a:ea typeface="Courier New" charset="0"/>
                <a:cs typeface="Courier New" charset="0"/>
              </a:rPr>
              <a:t>$a0, ..., $a3</a:t>
            </a:r>
          </a:p>
          <a:p>
            <a:pPr lvl="1"/>
            <a:endParaRPr lang="en-US" kern="0" dirty="0">
              <a:latin typeface="Calibri"/>
              <a:cs typeface="Calibri"/>
            </a:endParaRPr>
          </a:p>
          <a:p>
            <a:r>
              <a:rPr lang="en-US" kern="0" dirty="0">
                <a:latin typeface="Calibri"/>
                <a:cs typeface="Calibri"/>
              </a:rPr>
              <a:t>System calls that return values</a:t>
            </a:r>
          </a:p>
          <a:p>
            <a:pPr lvl="1"/>
            <a:r>
              <a:rPr lang="en-US" kern="0" dirty="0">
                <a:latin typeface="Calibri"/>
                <a:cs typeface="Calibri"/>
              </a:rPr>
              <a:t>Put their result in register </a:t>
            </a:r>
            <a:r>
              <a:rPr lang="en-US" kern="0" dirty="0">
                <a:solidFill>
                  <a:srgbClr val="FF0000"/>
                </a:solidFill>
                <a:latin typeface="Courier New" charset="0"/>
                <a:ea typeface="Courier New" charset="0"/>
                <a:cs typeface="Courier New" charset="0"/>
              </a:rPr>
              <a:t>$v0</a:t>
            </a:r>
          </a:p>
        </p:txBody>
      </p:sp>
    </p:spTree>
    <p:extLst>
      <p:ext uri="{BB962C8B-B14F-4D97-AF65-F5344CB8AC3E}">
        <p14:creationId xmlns:p14="http://schemas.microsoft.com/office/powerpoint/2010/main" val="1576525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10439400" cy="715962"/>
          </a:xfrm>
        </p:spPr>
        <p:txBody>
          <a:bodyPr/>
          <a:lstStyle/>
          <a:p>
            <a:r>
              <a:rPr lang="en-US" dirty="0" err="1">
                <a:latin typeface="Courier New" panose="02070309020205020404" pitchFamily="49" charset="0"/>
                <a:cs typeface="Courier New" panose="02070309020205020404" pitchFamily="49" charset="0"/>
              </a:rPr>
              <a:t>Syscall</a:t>
            </a:r>
            <a:r>
              <a:rPr lang="en-US" dirty="0">
                <a:latin typeface="Courier New" panose="02070309020205020404" pitchFamily="49" charset="0"/>
                <a:cs typeface="Courier New" panose="02070309020205020404" pitchFamily="49" charset="0"/>
              </a:rPr>
              <a:t> </a:t>
            </a:r>
            <a:r>
              <a:rPr lang="en-US" dirty="0">
                <a:latin typeface="Calibri" charset="0"/>
                <a:ea typeface="Calibri" charset="0"/>
                <a:cs typeface="Calibri" charset="0"/>
              </a:rPr>
              <a:t>from a COMP4300 Project</a:t>
            </a:r>
          </a:p>
        </p:txBody>
      </p:sp>
      <p:sp>
        <p:nvSpPr>
          <p:cNvPr id="3" name="Slide Number Placeholder 2"/>
          <p:cNvSpPr>
            <a:spLocks noGrp="1"/>
          </p:cNvSpPr>
          <p:nvPr>
            <p:ph type="sldNum" sz="quarter" idx="11"/>
          </p:nvPr>
        </p:nvSpPr>
        <p:spPr/>
        <p:txBody>
          <a:bodyPr/>
          <a:lstStyle/>
          <a:p>
            <a:fld id="{F2AB741D-3059-9749-806A-40E1FE40CF46}" type="slidenum">
              <a:rPr lang="en-US" smtClean="0"/>
              <a:pPr/>
              <a:t>21</a:t>
            </a:fld>
            <a:endParaRPr lang="en-US"/>
          </a:p>
        </p:txBody>
      </p:sp>
      <p:sp>
        <p:nvSpPr>
          <p:cNvPr id="5" name="Rectangle 3"/>
          <p:cNvSpPr txBox="1">
            <a:spLocks/>
          </p:cNvSpPr>
          <p:nvPr/>
        </p:nvSpPr>
        <p:spPr bwMode="auto">
          <a:xfrm>
            <a:off x="1981200" y="1066801"/>
            <a:ext cx="8229600" cy="205739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400" kern="0" dirty="0">
                <a:latin typeface="Calibri"/>
                <a:cs typeface="Calibri"/>
              </a:rPr>
              <a:t>A user program</a:t>
            </a:r>
          </a:p>
          <a:p>
            <a:pPr lvl="1"/>
            <a:r>
              <a:rPr lang="en-US" sz="2000" kern="0" dirty="0">
                <a:latin typeface="Calibri"/>
                <a:cs typeface="Calibri"/>
              </a:rPr>
              <a:t>Loads a system call code into register $v0</a:t>
            </a:r>
          </a:p>
          <a:p>
            <a:pPr lvl="1"/>
            <a:r>
              <a:rPr lang="en-US" sz="2000" kern="0" dirty="0">
                <a:latin typeface="Calibri"/>
                <a:cs typeface="Calibri"/>
              </a:rPr>
              <a:t>Loads the arguments into registers $a0, ..., $a3</a:t>
            </a:r>
          </a:p>
          <a:p>
            <a:r>
              <a:rPr lang="en-US" sz="2400" kern="0" dirty="0">
                <a:latin typeface="Calibri"/>
                <a:cs typeface="Calibri"/>
              </a:rPr>
              <a:t>System calls that return values</a:t>
            </a:r>
          </a:p>
          <a:p>
            <a:pPr lvl="1"/>
            <a:r>
              <a:rPr lang="en-US" sz="2000" kern="0" dirty="0">
                <a:latin typeface="Calibri"/>
                <a:cs typeface="Calibri"/>
              </a:rPr>
              <a:t>Put their result in register $v0</a:t>
            </a:r>
            <a:endParaRPr lang="en-US" sz="2000" kern="0" dirty="0">
              <a:latin typeface="Calibri"/>
              <a:ea typeface="MS PGothic" charset="0"/>
              <a:cs typeface="Calibri"/>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908" y="3200399"/>
            <a:ext cx="8376184" cy="327660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09312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crt0.s</a:t>
            </a:r>
            <a:r>
              <a:rPr lang="en-US" dirty="0"/>
              <a:t> in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/lib/crt0</a:t>
            </a:r>
          </a:p>
        </p:txBody>
      </p:sp>
      <p:sp>
        <p:nvSpPr>
          <p:cNvPr id="3" name="Slide Number Placeholder 2"/>
          <p:cNvSpPr>
            <a:spLocks noGrp="1"/>
          </p:cNvSpPr>
          <p:nvPr>
            <p:ph type="sldNum" sz="quarter" idx="11"/>
          </p:nvPr>
        </p:nvSpPr>
        <p:spPr/>
        <p:txBody>
          <a:bodyPr/>
          <a:lstStyle/>
          <a:p>
            <a:fld id="{F2AB741D-3059-9749-806A-40E1FE40CF46}" type="slidenum">
              <a:rPr lang="en-US" smtClean="0"/>
              <a:pPr/>
              <a:t>22</a:t>
            </a:fld>
            <a:endParaRPr lang="en-US"/>
          </a:p>
        </p:txBody>
      </p:sp>
      <p:sp>
        <p:nvSpPr>
          <p:cNvPr id="5" name="Rectangle 3"/>
          <p:cNvSpPr txBox="1">
            <a:spLocks/>
          </p:cNvSpPr>
          <p:nvPr/>
        </p:nvSpPr>
        <p:spPr bwMode="auto">
          <a:xfrm>
            <a:off x="838200" y="1752601"/>
            <a:ext cx="10744200" cy="449262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a:cs typeface="Calibri"/>
              </a:rPr>
              <a:t>MIPS assembly code: </a:t>
            </a:r>
            <a:r>
              <a:rPr lang="en-US" kern="0" dirty="0">
                <a:solidFill>
                  <a:srgbClr val="FF0000"/>
                </a:solidFill>
                <a:latin typeface="Calibri"/>
                <a:cs typeface="Calibri"/>
              </a:rPr>
              <a:t>To receive control when a user-level program is started.</a:t>
            </a:r>
            <a:endParaRPr lang="en-US" kern="0" dirty="0">
              <a:solidFill>
                <a:srgbClr val="FF0000"/>
              </a:solidFill>
              <a:latin typeface="Courier New"/>
              <a:cs typeface="Courier New"/>
            </a:endParaRPr>
          </a:p>
          <a:p>
            <a:endParaRPr lang="en-US" kern="0" dirty="0">
              <a:latin typeface="Calibri"/>
              <a:cs typeface="Calibri"/>
            </a:endParaRPr>
          </a:p>
          <a:p>
            <a:r>
              <a:rPr lang="en-US" kern="0" dirty="0">
                <a:latin typeface="Calibri"/>
                <a:cs typeface="Calibri"/>
              </a:rPr>
              <a:t>To call the user program's </a:t>
            </a:r>
            <a:r>
              <a:rPr lang="en-US" kern="0" dirty="0">
                <a:latin typeface="Courier New" panose="02070309020205020404" pitchFamily="49" charset="0"/>
                <a:cs typeface="Courier New" panose="02070309020205020404" pitchFamily="49" charset="0"/>
              </a:rPr>
              <a:t>main()</a:t>
            </a:r>
            <a:r>
              <a:rPr lang="en-US" sz="2400" kern="0" dirty="0">
                <a:latin typeface="Courier New" panose="02070309020205020404" pitchFamily="49" charset="0"/>
                <a:cs typeface="Courier New" panose="02070309020205020404" pitchFamily="49" charset="0"/>
              </a:rPr>
              <a:t> </a:t>
            </a:r>
          </a:p>
          <a:p>
            <a:endParaRPr lang="en-US" sz="2400" kern="0" dirty="0">
              <a:latin typeface="Calibri"/>
              <a:cs typeface="Calibri"/>
            </a:endParaRPr>
          </a:p>
          <a:p>
            <a:r>
              <a:rPr lang="en-US" kern="0" dirty="0">
                <a:latin typeface="Calibri"/>
                <a:ea typeface="MS PGothic" charset="0"/>
                <a:cs typeface="Calibri"/>
              </a:rPr>
              <a:t>To interface with </a:t>
            </a:r>
            <a:r>
              <a:rPr lang="en-US" kern="0" dirty="0" err="1">
                <a:latin typeface="Courier New" charset="0"/>
                <a:ea typeface="Courier New" charset="0"/>
                <a:cs typeface="Courier New" charset="0"/>
              </a:rPr>
              <a:t>execv</a:t>
            </a:r>
            <a:r>
              <a:rPr lang="en-US" kern="0" dirty="0">
                <a:latin typeface="Courier New" charset="0"/>
                <a:ea typeface="Courier New" charset="0"/>
                <a:cs typeface="Courier New" charset="0"/>
              </a:rPr>
              <a:t>()</a:t>
            </a:r>
          </a:p>
          <a:p>
            <a:pPr lvl="1"/>
            <a:r>
              <a:rPr lang="en-US" kern="0" dirty="0" err="1">
                <a:latin typeface="Courier New" panose="02070309020205020404" pitchFamily="49" charset="0"/>
                <a:ea typeface="MS PGothic" charset="0"/>
                <a:cs typeface="Courier New" panose="02070309020205020404" pitchFamily="49" charset="0"/>
              </a:rPr>
              <a:t>execv</a:t>
            </a:r>
            <a:r>
              <a:rPr lang="en-US" kern="0" dirty="0">
                <a:latin typeface="Courier New" panose="02070309020205020404" pitchFamily="49" charset="0"/>
                <a:ea typeface="MS PGothic" charset="0"/>
                <a:cs typeface="Courier New" panose="02070309020205020404" pitchFamily="49" charset="0"/>
              </a:rPr>
              <a:t>() </a:t>
            </a:r>
            <a:r>
              <a:rPr lang="en-US" kern="0" dirty="0">
                <a:latin typeface="Calibri"/>
                <a:ea typeface="MS PGothic" charset="0"/>
                <a:cs typeface="Calibri"/>
              </a:rPr>
              <a:t>runs an executable file in the context of an existing process, replacing the previous executable. </a:t>
            </a:r>
          </a:p>
        </p:txBody>
      </p:sp>
    </p:spTree>
    <p:extLst>
      <p:ext uri="{BB962C8B-B14F-4D97-AF65-F5344CB8AC3E}">
        <p14:creationId xmlns:p14="http://schemas.microsoft.com/office/powerpoint/2010/main" val="539792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dirty="0">
                <a:latin typeface="Courier New" panose="02070309020205020404" pitchFamily="49" charset="0"/>
                <a:cs typeface="Courier New" panose="02070309020205020404" pitchFamily="49" charset="0"/>
              </a:rPr>
              <a:t>exec</a:t>
            </a:r>
            <a:r>
              <a:rPr lang="en-US" dirty="0"/>
              <a:t> and its variations</a:t>
            </a:r>
          </a:p>
        </p:txBody>
      </p:sp>
      <p:sp>
        <p:nvSpPr>
          <p:cNvPr id="3" name="Slide Number Placeholder 2"/>
          <p:cNvSpPr>
            <a:spLocks noGrp="1"/>
          </p:cNvSpPr>
          <p:nvPr>
            <p:ph type="sldNum" sz="quarter" idx="11"/>
          </p:nvPr>
        </p:nvSpPr>
        <p:spPr/>
        <p:txBody>
          <a:bodyPr/>
          <a:lstStyle/>
          <a:p>
            <a:fld id="{F2AB741D-3059-9749-806A-40E1FE40CF46}" type="slidenum">
              <a:rPr lang="en-US" smtClean="0"/>
              <a:pPr/>
              <a:t>23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219200"/>
            <a:ext cx="7644043" cy="4876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2438400" y="6172200"/>
            <a:ext cx="7239000" cy="523220"/>
          </a:xfrm>
          <a:prstGeom prst="rect">
            <a:avLst/>
          </a:prstGeom>
          <a:noFill/>
        </p:spPr>
        <p:txBody>
          <a:bodyPr wrap="square" rtlCol="0">
            <a:spAutoFit/>
          </a:bodyPr>
          <a:lstStyle/>
          <a:p>
            <a:r>
              <a:rPr lang="en-US" sz="1400" dirty="0">
                <a:latin typeface="Calibri" charset="0"/>
                <a:ea typeface="Calibri" charset="0"/>
                <a:cs typeface="Calibri" charset="0"/>
              </a:rPr>
              <a:t>Reference: </a:t>
            </a:r>
            <a:r>
              <a:rPr lang="en-US" sz="1400" dirty="0">
                <a:latin typeface="Calibri" charset="0"/>
                <a:ea typeface="Calibri" charset="0"/>
                <a:cs typeface="Calibri" charset="0"/>
                <a:hlinkClick r:id="rId4"/>
              </a:rPr>
              <a:t>http://stackoverflow.com/questions/926185/about-fork-and-execve-system-call</a:t>
            </a:r>
            <a:endParaRPr lang="en-US" sz="1400" dirty="0">
              <a:latin typeface="Calibri" charset="0"/>
              <a:ea typeface="Calibri" charset="0"/>
              <a:cs typeface="Calibri" charset="0"/>
            </a:endParaRPr>
          </a:p>
          <a:p>
            <a:r>
              <a:rPr lang="en-US" sz="1400" dirty="0">
                <a:latin typeface="Calibri" charset="0"/>
                <a:ea typeface="Calibri" charset="0"/>
                <a:cs typeface="Calibri" charset="0"/>
              </a:rPr>
              <a:t>Courtesy of </a:t>
            </a:r>
            <a:r>
              <a:rPr lang="en-US" sz="1400" dirty="0">
                <a:latin typeface="Calibri" charset="0"/>
                <a:ea typeface="Calibri" charset="0"/>
                <a:cs typeface="Calibri" charset="0"/>
                <a:hlinkClick r:id="rId5"/>
              </a:rPr>
              <a:t>0x6adb015</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323067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crt0.s</a:t>
            </a:r>
            <a:r>
              <a:rPr lang="en-US" dirty="0"/>
              <a:t> in </a:t>
            </a:r>
            <a:r>
              <a:rPr lang="en-US" dirty="0">
                <a:latin typeface="Courier New" panose="02070309020205020404" pitchFamily="49" charset="0"/>
                <a:cs typeface="Courier New" panose="02070309020205020404" pitchFamily="49" charset="0"/>
              </a:rPr>
              <a:t>cs161/</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/lib/crt0</a:t>
            </a:r>
          </a:p>
        </p:txBody>
      </p:sp>
      <p:sp>
        <p:nvSpPr>
          <p:cNvPr id="3" name="Slide Number Placeholder 2"/>
          <p:cNvSpPr>
            <a:spLocks noGrp="1"/>
          </p:cNvSpPr>
          <p:nvPr>
            <p:ph type="sldNum" sz="quarter" idx="11"/>
          </p:nvPr>
        </p:nvSpPr>
        <p:spPr/>
        <p:txBody>
          <a:bodyPr/>
          <a:lstStyle/>
          <a:p>
            <a:fld id="{F2AB741D-3059-9749-806A-40E1FE40CF46}" type="slidenum">
              <a:rPr lang="en-US" smtClean="0"/>
              <a:pPr/>
              <a:t>24</a:t>
            </a:fld>
            <a:endParaRPr lang="en-US"/>
          </a:p>
        </p:txBody>
      </p:sp>
      <p:sp>
        <p:nvSpPr>
          <p:cNvPr id="6" name="Rectangle 5"/>
          <p:cNvSpPr>
            <a:spLocks noChangeArrowheads="1"/>
          </p:cNvSpPr>
          <p:nvPr/>
        </p:nvSpPr>
        <p:spPr bwMode="auto">
          <a:xfrm>
            <a:off x="3657600" y="2028111"/>
            <a:ext cx="4724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crt0.s</a:t>
            </a:r>
            <a:endParaRPr lang="en-US" sz="2800" dirty="0">
              <a:solidFill>
                <a:srgbClr val="000681"/>
              </a:solidFill>
              <a:latin typeface="Calibri"/>
              <a:cs typeface="Calibri"/>
            </a:endParaRPr>
          </a:p>
        </p:txBody>
      </p:sp>
      <p:grpSp>
        <p:nvGrpSpPr>
          <p:cNvPr id="5" name="Group 4"/>
          <p:cNvGrpSpPr/>
          <p:nvPr/>
        </p:nvGrpSpPr>
        <p:grpSpPr>
          <a:xfrm>
            <a:off x="3200400" y="4043115"/>
            <a:ext cx="6019800" cy="1485507"/>
            <a:chOff x="1676400" y="4043114"/>
            <a:chExt cx="6019800" cy="1485507"/>
          </a:xfrm>
        </p:grpSpPr>
        <p:sp>
          <p:nvSpPr>
            <p:cNvPr id="11" name="Rectangle 10"/>
            <p:cNvSpPr>
              <a:spLocks noChangeArrowheads="1"/>
            </p:cNvSpPr>
            <p:nvPr/>
          </p:nvSpPr>
          <p:spPr bwMode="auto">
            <a:xfrm>
              <a:off x="1676400" y="5004759"/>
              <a:ext cx="60198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alibri" panose="020F0502020204030204" pitchFamily="34" charset="0"/>
                  <a:cs typeface="Courier New"/>
                </a:rPr>
                <a:t>Call</a:t>
              </a:r>
              <a:r>
                <a:rPr lang="en-US" sz="2800" dirty="0">
                  <a:latin typeface="Courier New"/>
                  <a:cs typeface="Courier New"/>
                </a:rPr>
                <a:t> exit() </a:t>
              </a:r>
              <a:r>
                <a:rPr lang="en-US" sz="2800" dirty="0">
                  <a:latin typeface="Calibri" panose="020F0502020204030204" pitchFamily="34" charset="0"/>
                  <a:cs typeface="Courier New"/>
                </a:rPr>
                <a:t>when</a:t>
              </a:r>
              <a:r>
                <a:rPr lang="en-US" sz="2800" dirty="0">
                  <a:latin typeface="Courier New"/>
                  <a:cs typeface="Courier New"/>
                </a:rPr>
                <a:t> main() </a:t>
              </a:r>
              <a:r>
                <a:rPr lang="en-US" sz="2800" dirty="0">
                  <a:latin typeface="Calibri" panose="020F0502020204030204" pitchFamily="34" charset="0"/>
                  <a:cs typeface="Courier New"/>
                </a:rPr>
                <a:t>returns</a:t>
              </a:r>
              <a:endParaRPr lang="en-US" sz="2800" dirty="0">
                <a:solidFill>
                  <a:srgbClr val="000681"/>
                </a:solidFill>
                <a:latin typeface="Calibri" panose="020F0502020204030204" pitchFamily="34" charset="0"/>
                <a:cs typeface="Courier New"/>
              </a:endParaRPr>
            </a:p>
          </p:txBody>
        </p:sp>
        <p:sp>
          <p:nvSpPr>
            <p:cNvPr id="12" name="Down Arrow 11"/>
            <p:cNvSpPr/>
            <p:nvPr/>
          </p:nvSpPr>
          <p:spPr>
            <a:xfrm>
              <a:off x="4284453" y="4043114"/>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3200400" y="2570347"/>
            <a:ext cx="5867400" cy="1434275"/>
            <a:chOff x="1676400" y="2570346"/>
            <a:chExt cx="5867400" cy="1434275"/>
          </a:xfrm>
        </p:grpSpPr>
        <p:sp>
          <p:nvSpPr>
            <p:cNvPr id="9" name="Rectangle 8"/>
            <p:cNvSpPr>
              <a:spLocks noChangeArrowheads="1"/>
            </p:cNvSpPr>
            <p:nvPr/>
          </p:nvSpPr>
          <p:spPr bwMode="auto">
            <a:xfrm>
              <a:off x="1676400" y="3480759"/>
              <a:ext cx="5867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alibri" panose="020F0502020204030204" pitchFamily="34" charset="0"/>
                  <a:cs typeface="Courier New"/>
                </a:rPr>
                <a:t>Call</a:t>
              </a:r>
              <a:r>
                <a:rPr lang="en-US" sz="2800" dirty="0">
                  <a:latin typeface="Courier New"/>
                  <a:cs typeface="Courier New"/>
                </a:rPr>
                <a:t> main() </a:t>
              </a:r>
              <a:r>
                <a:rPr lang="en-US" sz="2800" dirty="0">
                  <a:latin typeface="Calibri" panose="020F0502020204030204" pitchFamily="34" charset="0"/>
                  <a:cs typeface="Courier New"/>
                </a:rPr>
                <a:t>in a user program</a:t>
              </a:r>
              <a:endParaRPr lang="en-US" sz="2800" dirty="0">
                <a:solidFill>
                  <a:srgbClr val="000681"/>
                </a:solidFill>
                <a:latin typeface="Calibri" panose="020F0502020204030204" pitchFamily="34" charset="0"/>
                <a:cs typeface="Courier New"/>
              </a:endParaRPr>
            </a:p>
          </p:txBody>
        </p:sp>
        <p:sp>
          <p:nvSpPr>
            <p:cNvPr id="15" name="Down Arrow 14"/>
            <p:cNvSpPr/>
            <p:nvPr/>
          </p:nvSpPr>
          <p:spPr>
            <a:xfrm>
              <a:off x="4267200" y="2570346"/>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332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1"/>
            <a:ext cx="8229600" cy="619539"/>
          </a:xfrm>
        </p:spPr>
        <p:txBody>
          <a:bodyPr/>
          <a:lstStyle/>
          <a:p>
            <a:r>
              <a:rPr lang="en-US" sz="3600" dirty="0">
                <a:latin typeface="Courier New" panose="02070309020205020404" pitchFamily="49" charset="0"/>
                <a:cs typeface="Courier New" panose="02070309020205020404" pitchFamily="49" charset="0"/>
              </a:rPr>
              <a:t>crt0.S</a:t>
            </a:r>
          </a:p>
        </p:txBody>
      </p:sp>
      <p:sp>
        <p:nvSpPr>
          <p:cNvPr id="3" name="Slide Number Placeholder 2"/>
          <p:cNvSpPr>
            <a:spLocks noGrp="1"/>
          </p:cNvSpPr>
          <p:nvPr>
            <p:ph type="sldNum" sz="quarter" idx="11"/>
          </p:nvPr>
        </p:nvSpPr>
        <p:spPr/>
        <p:txBody>
          <a:bodyPr/>
          <a:lstStyle/>
          <a:p>
            <a:fld id="{F2AB741D-3059-9749-806A-40E1FE40CF46}" type="slidenum">
              <a:rPr lang="en-US" smtClean="0"/>
              <a:pPr/>
              <a:t>25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414"/>
            <a:ext cx="8832845" cy="60860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8832845" y="423494"/>
            <a:ext cx="3200400" cy="5755422"/>
          </a:xfrm>
          <a:prstGeom prst="rect">
            <a:avLst/>
          </a:prstGeom>
        </p:spPr>
        <p:txBody>
          <a:bodyPr wrap="square">
            <a:spAutoFit/>
          </a:bodyPr>
          <a:lstStyle/>
          <a:p>
            <a:pPr marL="0" marR="0">
              <a:spcBef>
                <a:spcPts val="0"/>
              </a:spcBef>
              <a:spcAft>
                <a:spcPts val="0"/>
              </a:spcAft>
            </a:pPr>
            <a:r>
              <a:rPr lang="en-US" sz="3200" dirty="0">
                <a:solidFill>
                  <a:srgbClr val="FF0000"/>
                </a:solidFill>
                <a:latin typeface="Calibri" charset="0"/>
                <a:ea typeface="Calibri" charset="0"/>
                <a:cs typeface="Calibri" charset="0"/>
              </a:rPr>
              <a:t>Exercise 4 </a:t>
            </a:r>
            <a:r>
              <a:rPr lang="en-NZ" sz="3200" dirty="0">
                <a:solidFill>
                  <a:srgbClr val="FF0000"/>
                </a:solidFill>
                <a:latin typeface="Calibri" charset="0"/>
                <a:ea typeface="Calibri" charset="0"/>
                <a:cs typeface="Calibri" charset="0"/>
              </a:rPr>
              <a:t>(</a:t>
            </a:r>
            <a:r>
              <a:rPr lang="en-NZ" sz="3200" dirty="0" err="1">
                <a:solidFill>
                  <a:srgbClr val="FF0000"/>
                </a:solidFill>
                <a:latin typeface="Calibri" charset="0"/>
                <a:ea typeface="Calibri" charset="0"/>
                <a:cs typeface="Calibri" charset="0"/>
              </a:rPr>
              <a:t>Plickers</a:t>
            </a:r>
            <a:r>
              <a:rPr lang="en-NZ" sz="3200" dirty="0">
                <a:solidFill>
                  <a:srgbClr val="FF0000"/>
                </a:solidFill>
                <a:latin typeface="Calibri" charset="0"/>
                <a:ea typeface="Calibri" charset="0"/>
                <a:cs typeface="Calibri" charset="0"/>
              </a:rPr>
              <a:t>): </a:t>
            </a:r>
            <a:r>
              <a:rPr lang="en-US" sz="3200" dirty="0">
                <a:solidFill>
                  <a:srgbClr val="000681"/>
                </a:solidFill>
                <a:latin typeface="Calibri" charset="0"/>
                <a:ea typeface="Calibri" charset="0"/>
                <a:cs typeface="Calibri" charset="0"/>
              </a:rPr>
              <a:t>How does the main() function return a value back to controller crt0.s?</a:t>
            </a:r>
          </a:p>
          <a:p>
            <a:pPr marL="0" marR="0">
              <a:spcBef>
                <a:spcPts val="0"/>
              </a:spcBef>
              <a:spcAft>
                <a:spcPts val="0"/>
              </a:spcAft>
            </a:pPr>
            <a:endParaRPr lang="en-US" sz="3200" dirty="0">
              <a:solidFill>
                <a:srgbClr val="000681"/>
              </a:solidFill>
              <a:latin typeface="Calibri" charset="0"/>
              <a:ea typeface="Calibri" charset="0"/>
              <a:cs typeface="Calibri" charset="0"/>
            </a:endParaRPr>
          </a:p>
          <a:p>
            <a:pPr marL="514350" indent="-514350">
              <a:spcBef>
                <a:spcPts val="0"/>
              </a:spcBef>
              <a:spcAft>
                <a:spcPts val="0"/>
              </a:spcAft>
              <a:buAutoNum type="alphaUcPeriod"/>
            </a:pPr>
            <a:r>
              <a:rPr lang="en-US" sz="2800" dirty="0">
                <a:solidFill>
                  <a:srgbClr val="000681"/>
                </a:solidFill>
                <a:latin typeface="Courier New" charset="0"/>
                <a:ea typeface="Courier New" charset="0"/>
                <a:cs typeface="Courier New" charset="0"/>
              </a:rPr>
              <a:t>return	</a:t>
            </a:r>
          </a:p>
          <a:p>
            <a:pPr marL="514350" indent="-514350">
              <a:spcBef>
                <a:spcPts val="0"/>
              </a:spcBef>
              <a:spcAft>
                <a:spcPts val="0"/>
              </a:spcAft>
              <a:buAutoNum type="alphaUcPeriod"/>
            </a:pPr>
            <a:r>
              <a:rPr lang="en-US" sz="2800" dirty="0">
                <a:solidFill>
                  <a:srgbClr val="000681"/>
                </a:solidFill>
                <a:latin typeface="Courier New" charset="0"/>
                <a:ea typeface="Courier New" charset="0"/>
                <a:cs typeface="Courier New" charset="0"/>
              </a:rPr>
              <a:t>move s0, v0</a:t>
            </a:r>
          </a:p>
          <a:p>
            <a:pPr marL="514350" indent="-514350">
              <a:spcBef>
                <a:spcPts val="0"/>
              </a:spcBef>
              <a:spcAft>
                <a:spcPts val="0"/>
              </a:spcAft>
              <a:buAutoNum type="alphaUcPeriod"/>
            </a:pPr>
            <a:r>
              <a:rPr lang="en-US" sz="2800" dirty="0" err="1">
                <a:solidFill>
                  <a:srgbClr val="000681"/>
                </a:solidFill>
                <a:latin typeface="Courier New" charset="0"/>
                <a:ea typeface="Courier New" charset="0"/>
                <a:cs typeface="Courier New" charset="0"/>
              </a:rPr>
              <a:t>jal</a:t>
            </a:r>
            <a:r>
              <a:rPr lang="en-US" sz="2800" dirty="0">
                <a:solidFill>
                  <a:srgbClr val="000681"/>
                </a:solidFill>
                <a:latin typeface="Courier New" charset="0"/>
                <a:ea typeface="Courier New" charset="0"/>
                <a:cs typeface="Courier New" charset="0"/>
              </a:rPr>
              <a:t> main	 </a:t>
            </a:r>
          </a:p>
          <a:p>
            <a:pPr marL="514350" indent="-514350">
              <a:spcBef>
                <a:spcPts val="0"/>
              </a:spcBef>
              <a:spcAft>
                <a:spcPts val="0"/>
              </a:spcAft>
              <a:buAutoNum type="alphaUcPeriod"/>
            </a:pPr>
            <a:r>
              <a:rPr lang="en-US" sz="2800" dirty="0">
                <a:solidFill>
                  <a:srgbClr val="000681"/>
                </a:solidFill>
                <a:latin typeface="Courier New" charset="0"/>
                <a:ea typeface="Courier New" charset="0"/>
                <a:cs typeface="Courier New" charset="0"/>
              </a:rPr>
              <a:t>move a0, s0</a:t>
            </a:r>
          </a:p>
          <a:p>
            <a:pPr marL="0" marR="0">
              <a:spcBef>
                <a:spcPts val="0"/>
              </a:spcBef>
              <a:spcAft>
                <a:spcPts val="0"/>
              </a:spcAft>
            </a:pPr>
            <a:r>
              <a:rPr lang="en-US" sz="3200" dirty="0">
                <a:solidFill>
                  <a:srgbClr val="000681"/>
                </a:solidFill>
                <a:latin typeface="Calibri" charset="0"/>
                <a:ea typeface="Calibri" charset="0"/>
                <a:cs typeface="Calibri" charset="0"/>
              </a:rPr>
              <a:t> </a:t>
            </a:r>
          </a:p>
        </p:txBody>
      </p:sp>
    </p:spTree>
    <p:extLst>
      <p:ext uri="{BB962C8B-B14F-4D97-AF65-F5344CB8AC3E}">
        <p14:creationId xmlns:p14="http://schemas.microsoft.com/office/powerpoint/2010/main" val="1675466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2011362"/>
          </a:xfrm>
        </p:spPr>
        <p:txBody>
          <a:bodyPr/>
          <a:lstStyle/>
          <a:p>
            <a:r>
              <a:rPr lang="en-NZ" sz="4000" dirty="0">
                <a:solidFill>
                  <a:srgbClr val="FF0000"/>
                </a:solidFill>
                <a:latin typeface="Calibri" charset="0"/>
                <a:ea typeface="Calibri" charset="0"/>
                <a:cs typeface="Calibri" charset="0"/>
              </a:rPr>
              <a:t>Exercise 5 </a:t>
            </a:r>
            <a:r>
              <a:rPr lang="en-NZ" sz="4000" dirty="0">
                <a:latin typeface="Calibri" charset="0"/>
                <a:ea typeface="Calibri" charset="0"/>
                <a:cs typeface="Calibri" charset="0"/>
              </a:rPr>
              <a:t>(</a:t>
            </a:r>
            <a:r>
              <a:rPr lang="en-NZ" sz="4000" dirty="0" err="1">
                <a:latin typeface="Calibri" charset="0"/>
                <a:ea typeface="Calibri" charset="0"/>
                <a:cs typeface="Calibri" charset="0"/>
              </a:rPr>
              <a:t>Plickers</a:t>
            </a:r>
            <a:r>
              <a:rPr lang="en-NZ" sz="4000" dirty="0">
                <a:latin typeface="Calibri" charset="0"/>
                <a:ea typeface="Calibri" charset="0"/>
                <a:cs typeface="Calibri" charset="0"/>
              </a:rPr>
              <a:t>):</a:t>
            </a:r>
            <a:r>
              <a:rPr lang="en-US" sz="4000" dirty="0">
                <a:latin typeface="Calibri" charset="0"/>
                <a:ea typeface="Calibri" charset="0"/>
                <a:cs typeface="Calibri" charset="0"/>
              </a:rPr>
              <a:t> Is this program an application or a part of the kernel? </a:t>
            </a:r>
            <a:br>
              <a:rPr lang="en-US" sz="4000" dirty="0">
                <a:latin typeface="Calibri" charset="0"/>
                <a:ea typeface="Calibri" charset="0"/>
                <a:cs typeface="Calibri" charset="0"/>
              </a:rPr>
            </a:br>
            <a:r>
              <a:rPr lang="en-US" sz="4000" dirty="0">
                <a:latin typeface="Calibri" charset="0"/>
                <a:ea typeface="Calibri" charset="0"/>
                <a:cs typeface="Calibri" charset="0"/>
              </a:rPr>
              <a:t>A. Application 		B. Part of Kernel</a:t>
            </a:r>
          </a:p>
        </p:txBody>
      </p:sp>
      <p:sp>
        <p:nvSpPr>
          <p:cNvPr id="3" name="Slide Number Placeholder 2"/>
          <p:cNvSpPr>
            <a:spLocks noGrp="1"/>
          </p:cNvSpPr>
          <p:nvPr>
            <p:ph type="sldNum" sz="quarter" idx="11"/>
          </p:nvPr>
        </p:nvSpPr>
        <p:spPr/>
        <p:txBody>
          <a:bodyPr/>
          <a:lstStyle/>
          <a:p>
            <a:fld id="{F2AB741D-3059-9749-806A-40E1FE40CF46}" type="slidenum">
              <a:rPr lang="en-US" smtClean="0"/>
              <a:pPr/>
              <a:t>26</a:t>
            </a:fld>
            <a:endParaRPr lang="en-US"/>
          </a:p>
        </p:txBody>
      </p:sp>
      <p:pic>
        <p:nvPicPr>
          <p:cNvPr id="4" name="Picture 3"/>
          <p:cNvPicPr/>
          <p:nvPr/>
        </p:nvPicPr>
        <p:blipFill>
          <a:blip r:embed="rId2"/>
          <a:stretch>
            <a:fillRect/>
          </a:stretch>
        </p:blipFill>
        <p:spPr>
          <a:xfrm>
            <a:off x="2286000" y="2311400"/>
            <a:ext cx="7620000" cy="4038600"/>
          </a:xfrm>
          <a:prstGeom prst="rect">
            <a:avLst/>
          </a:prstGeom>
        </p:spPr>
      </p:pic>
    </p:spTree>
    <p:extLst>
      <p:ext uri="{BB962C8B-B14F-4D97-AF65-F5344CB8AC3E}">
        <p14:creationId xmlns:p14="http://schemas.microsoft.com/office/powerpoint/2010/main" val="97129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152400"/>
            <a:ext cx="7448550" cy="7620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a:ea typeface="MS PGothic" charset="0"/>
                <a:cs typeface="Calibri"/>
              </a:rPr>
              <a:t>Trace </a:t>
            </a:r>
            <a:r>
              <a:rPr lang="en-US" dirty="0" err="1">
                <a:latin typeface="Courier New"/>
                <a:cs typeface="Courier New"/>
              </a:rPr>
              <a:t>runprogram</a:t>
            </a:r>
            <a:r>
              <a:rPr lang="en-US" dirty="0">
                <a:latin typeface="Courier New"/>
                <a:cs typeface="Courier New"/>
              </a:rPr>
              <a:t>()</a:t>
            </a:r>
            <a:endParaRPr lang="en-US" altLang="zh-CN" dirty="0">
              <a:latin typeface="Calibri" charset="0"/>
              <a:ea typeface="宋体" charset="0"/>
              <a:cs typeface="宋体" charset="0"/>
            </a:endParaRPr>
          </a:p>
        </p:txBody>
      </p:sp>
      <p:sp>
        <p:nvSpPr>
          <p:cNvPr id="6" name="Rectangle 5"/>
          <p:cNvSpPr>
            <a:spLocks noChangeArrowheads="1"/>
          </p:cNvSpPr>
          <p:nvPr/>
        </p:nvSpPr>
        <p:spPr bwMode="auto">
          <a:xfrm>
            <a:off x="1752600" y="5876938"/>
            <a:ext cx="87630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userprog</a:t>
            </a:r>
            <a:r>
              <a:rPr lang="en-US" sz="2800" dirty="0">
                <a:latin typeface="Courier New"/>
                <a:cs typeface="Courier New"/>
              </a:rPr>
              <a:t>/</a:t>
            </a:r>
            <a:r>
              <a:rPr lang="en-US" sz="2800" dirty="0" err="1">
                <a:latin typeface="Courier New"/>
                <a:cs typeface="Courier New"/>
              </a:rPr>
              <a:t>runprogram.c</a:t>
            </a:r>
            <a:r>
              <a:rPr lang="en-US" sz="2800" dirty="0">
                <a:latin typeface="Courier New"/>
                <a:cs typeface="Courier New"/>
              </a:rPr>
              <a:t>: </a:t>
            </a:r>
            <a:r>
              <a:rPr lang="en-US" sz="2800" dirty="0" err="1">
                <a:latin typeface="Courier New"/>
                <a:cs typeface="Courier New"/>
              </a:rPr>
              <a:t>runprogram</a:t>
            </a:r>
            <a:r>
              <a:rPr lang="en-US" sz="2800" dirty="0">
                <a:latin typeface="Courier New"/>
                <a:cs typeface="Courier New"/>
              </a:rPr>
              <a:t>()</a:t>
            </a:r>
            <a:endParaRPr lang="en-US" sz="2800" dirty="0">
              <a:solidFill>
                <a:srgbClr val="000681"/>
              </a:solidFill>
              <a:latin typeface="Calibri"/>
              <a:cs typeface="Calibri"/>
            </a:endParaRPr>
          </a:p>
        </p:txBody>
      </p:sp>
      <p:sp>
        <p:nvSpPr>
          <p:cNvPr id="3" name="Down Arrow 2"/>
          <p:cNvSpPr/>
          <p:nvPr/>
        </p:nvSpPr>
        <p:spPr>
          <a:xfrm>
            <a:off x="5562600" y="53127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a:spLocks noChangeArrowheads="1"/>
          </p:cNvSpPr>
          <p:nvPr/>
        </p:nvSpPr>
        <p:spPr bwMode="auto">
          <a:xfrm>
            <a:off x="2438400" y="4758120"/>
            <a:ext cx="69342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menu.c</a:t>
            </a:r>
            <a:r>
              <a:rPr lang="en-US" sz="2800" dirty="0">
                <a:latin typeface="Courier New"/>
                <a:cs typeface="Courier New"/>
              </a:rPr>
              <a:t>: </a:t>
            </a:r>
            <a:r>
              <a:rPr lang="en-US" sz="2800" dirty="0" err="1">
                <a:latin typeface="Courier New"/>
                <a:cs typeface="Courier New"/>
              </a:rPr>
              <a:t>cmd_progthread</a:t>
            </a:r>
            <a:r>
              <a:rPr lang="en-US" sz="2800" dirty="0">
                <a:latin typeface="Courier New"/>
                <a:cs typeface="Courier New"/>
              </a:rPr>
              <a:t>()</a:t>
            </a:r>
            <a:endParaRPr lang="en-US" sz="2800" dirty="0">
              <a:solidFill>
                <a:srgbClr val="000681"/>
              </a:solidFill>
              <a:latin typeface="Calibri"/>
              <a:cs typeface="Calibri"/>
            </a:endParaRPr>
          </a:p>
        </p:txBody>
      </p:sp>
      <p:sp>
        <p:nvSpPr>
          <p:cNvPr id="8" name="Down Arrow 7"/>
          <p:cNvSpPr/>
          <p:nvPr/>
        </p:nvSpPr>
        <p:spPr>
          <a:xfrm>
            <a:off x="5562600" y="419100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a:spLocks noChangeArrowheads="1"/>
          </p:cNvSpPr>
          <p:nvPr/>
        </p:nvSpPr>
        <p:spPr bwMode="auto">
          <a:xfrm>
            <a:off x="2438400" y="3636360"/>
            <a:ext cx="69342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menu.c</a:t>
            </a:r>
            <a:r>
              <a:rPr lang="en-US" sz="2800" dirty="0">
                <a:latin typeface="Courier New"/>
                <a:cs typeface="Courier New"/>
              </a:rPr>
              <a:t>: </a:t>
            </a:r>
            <a:r>
              <a:rPr lang="en-US" sz="2800" dirty="0" err="1">
                <a:latin typeface="Courier New"/>
                <a:cs typeface="Courier New"/>
              </a:rPr>
              <a:t>common_prog</a:t>
            </a:r>
            <a:r>
              <a:rPr lang="en-US" sz="2800" dirty="0">
                <a:latin typeface="Courier New"/>
                <a:cs typeface="Courier New"/>
              </a:rPr>
              <a:t>()</a:t>
            </a:r>
            <a:endParaRPr lang="en-US" sz="2800" dirty="0">
              <a:solidFill>
                <a:srgbClr val="000681"/>
              </a:solidFill>
              <a:latin typeface="Calibri"/>
              <a:cs typeface="Calibri"/>
            </a:endParaRPr>
          </a:p>
        </p:txBody>
      </p:sp>
      <p:sp>
        <p:nvSpPr>
          <p:cNvPr id="10" name="Down Arrow 9"/>
          <p:cNvSpPr/>
          <p:nvPr/>
        </p:nvSpPr>
        <p:spPr>
          <a:xfrm>
            <a:off x="3962400" y="3102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a:spLocks noChangeArrowheads="1"/>
          </p:cNvSpPr>
          <p:nvPr/>
        </p:nvSpPr>
        <p:spPr bwMode="auto">
          <a:xfrm>
            <a:off x="2438400" y="2548320"/>
            <a:ext cx="3200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cmd_prog</a:t>
            </a:r>
            <a:r>
              <a:rPr lang="en-US" sz="2800" dirty="0">
                <a:latin typeface="Courier New"/>
                <a:cs typeface="Courier New"/>
              </a:rPr>
              <a:t>()</a:t>
            </a:r>
            <a:endParaRPr lang="en-US" sz="2800" dirty="0">
              <a:solidFill>
                <a:srgbClr val="000681"/>
              </a:solidFill>
              <a:latin typeface="Calibri"/>
              <a:cs typeface="Calibri"/>
            </a:endParaRPr>
          </a:p>
        </p:txBody>
      </p:sp>
      <p:sp>
        <p:nvSpPr>
          <p:cNvPr id="12" name="Down Arrow 11"/>
          <p:cNvSpPr/>
          <p:nvPr/>
        </p:nvSpPr>
        <p:spPr>
          <a:xfrm>
            <a:off x="7467600" y="3102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noChangeArrowheads="1"/>
          </p:cNvSpPr>
          <p:nvPr/>
        </p:nvSpPr>
        <p:spPr bwMode="auto">
          <a:xfrm>
            <a:off x="6096000" y="2548320"/>
            <a:ext cx="3200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cmd_shell</a:t>
            </a:r>
            <a:r>
              <a:rPr lang="en-US" sz="2800" dirty="0">
                <a:latin typeface="Courier New"/>
                <a:cs typeface="Courier New"/>
              </a:rPr>
              <a:t>()</a:t>
            </a:r>
            <a:endParaRPr lang="en-US" sz="2800" dirty="0">
              <a:solidFill>
                <a:srgbClr val="000681"/>
              </a:solidFill>
              <a:latin typeface="Courier New"/>
              <a:cs typeface="Courier New"/>
            </a:endParaRPr>
          </a:p>
        </p:txBody>
      </p:sp>
      <p:sp>
        <p:nvSpPr>
          <p:cNvPr id="14" name="Down Arrow 13"/>
          <p:cNvSpPr/>
          <p:nvPr/>
        </p:nvSpPr>
        <p:spPr>
          <a:xfrm>
            <a:off x="3962400" y="1959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a:spLocks noChangeArrowheads="1"/>
          </p:cNvSpPr>
          <p:nvPr/>
        </p:nvSpPr>
        <p:spPr bwMode="auto">
          <a:xfrm>
            <a:off x="2514600" y="990601"/>
            <a:ext cx="69342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main/</a:t>
            </a:r>
            <a:r>
              <a:rPr lang="en-US" sz="2800" dirty="0" err="1">
                <a:latin typeface="Courier New"/>
                <a:cs typeface="Courier New"/>
              </a:rPr>
              <a:t>menu.c</a:t>
            </a:r>
            <a:r>
              <a:rPr lang="en-US" sz="2800" dirty="0">
                <a:latin typeface="Courier New"/>
                <a:cs typeface="Courier New"/>
              </a:rPr>
              <a:t>: </a:t>
            </a:r>
            <a:r>
              <a:rPr lang="en-US" sz="2800" dirty="0" err="1">
                <a:latin typeface="Courier New"/>
                <a:cs typeface="Courier New"/>
              </a:rPr>
              <a:t>cmd_disptach</a:t>
            </a:r>
            <a:r>
              <a:rPr lang="en-US" sz="2800" dirty="0">
                <a:latin typeface="Courier New"/>
                <a:cs typeface="Courier New"/>
              </a:rPr>
              <a:t>()</a:t>
            </a:r>
          </a:p>
          <a:p>
            <a:pPr algn="ctr"/>
            <a:r>
              <a:rPr lang="en-US" sz="2800" dirty="0">
                <a:solidFill>
                  <a:srgbClr val="000681"/>
                </a:solidFill>
                <a:latin typeface="Calibri"/>
                <a:cs typeface="Calibri"/>
              </a:rPr>
              <a:t>through</a:t>
            </a:r>
            <a:r>
              <a:rPr lang="en-US" sz="2800" dirty="0">
                <a:solidFill>
                  <a:srgbClr val="000681"/>
                </a:solidFill>
                <a:latin typeface="Courier New"/>
                <a:cs typeface="Courier New"/>
              </a:rPr>
              <a:t> </a:t>
            </a:r>
            <a:r>
              <a:rPr lang="en-US" sz="2800" dirty="0" err="1">
                <a:solidFill>
                  <a:srgbClr val="FF0000"/>
                </a:solidFill>
                <a:latin typeface="Courier New"/>
                <a:cs typeface="Courier New"/>
              </a:rPr>
              <a:t>cmdtable</a:t>
            </a:r>
            <a:r>
              <a:rPr lang="en-US" sz="2800" dirty="0">
                <a:solidFill>
                  <a:srgbClr val="FF0000"/>
                </a:solidFill>
                <a:latin typeface="Courier New"/>
                <a:cs typeface="Courier New"/>
              </a:rPr>
              <a:t>  ‘p’ </a:t>
            </a:r>
            <a:r>
              <a:rPr lang="en-US" sz="2800" dirty="0" err="1">
                <a:solidFill>
                  <a:srgbClr val="FF0000"/>
                </a:solidFill>
                <a:latin typeface="Courier New"/>
                <a:cs typeface="Courier New"/>
              </a:rPr>
              <a:t>cmd_prog</a:t>
            </a:r>
            <a:endParaRPr lang="en-US" sz="2800" dirty="0">
              <a:solidFill>
                <a:srgbClr val="FF0000"/>
              </a:solidFill>
              <a:latin typeface="Calibri"/>
              <a:cs typeface="Calibri"/>
            </a:endParaRPr>
          </a:p>
        </p:txBody>
      </p:sp>
      <p:sp>
        <p:nvSpPr>
          <p:cNvPr id="16" name="Down Arrow 15"/>
          <p:cNvSpPr/>
          <p:nvPr/>
        </p:nvSpPr>
        <p:spPr>
          <a:xfrm>
            <a:off x="7467600" y="1959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1"/>
          </p:nvPr>
        </p:nvSpPr>
        <p:spPr/>
        <p:txBody>
          <a:bodyPr/>
          <a:lstStyle/>
          <a:p>
            <a:fld id="{211DD708-9C6C-BC4A-8ACC-1131D652BA95}" type="slidenum">
              <a:rPr lang="en-US" smtClean="0"/>
              <a:pPr/>
              <a:t>3</a:t>
            </a:fld>
            <a:endParaRPr lang="en-US"/>
          </a:p>
        </p:txBody>
      </p:sp>
    </p:spTree>
    <p:extLst>
      <p:ext uri="{BB962C8B-B14F-4D97-AF65-F5344CB8AC3E}">
        <p14:creationId xmlns:p14="http://schemas.microsoft.com/office/powerpoint/2010/main" val="1212835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4</a:t>
            </a:fld>
            <a:endParaRPr lang="en-US"/>
          </a:p>
        </p:txBody>
      </p:sp>
      <p:pic>
        <p:nvPicPr>
          <p:cNvPr id="3" name="Picture 2"/>
          <p:cNvPicPr>
            <a:picLocks noChangeAspect="1"/>
          </p:cNvPicPr>
          <p:nvPr/>
        </p:nvPicPr>
        <p:blipFill>
          <a:blip r:embed="rId2"/>
          <a:stretch>
            <a:fillRect/>
          </a:stretch>
        </p:blipFill>
        <p:spPr>
          <a:xfrm>
            <a:off x="838200" y="6927"/>
            <a:ext cx="7359499" cy="6858000"/>
          </a:xfrm>
          <a:prstGeom prst="rect">
            <a:avLst/>
          </a:prstGeom>
        </p:spPr>
      </p:pic>
      <p:sp>
        <p:nvSpPr>
          <p:cNvPr id="4" name="Rectangle 3"/>
          <p:cNvSpPr>
            <a:spLocks noChangeArrowheads="1"/>
          </p:cNvSpPr>
          <p:nvPr/>
        </p:nvSpPr>
        <p:spPr bwMode="auto">
          <a:xfrm>
            <a:off x="6553200" y="457200"/>
            <a:ext cx="4800600" cy="954750"/>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solidFill>
                  <a:srgbClr val="000681"/>
                </a:solidFill>
                <a:latin typeface="Calibri"/>
                <a:cs typeface="Calibri"/>
              </a:rPr>
              <a:t>An Example of Separating Policies </a:t>
            </a:r>
            <a:r>
              <a:rPr lang="en-US" sz="2800">
                <a:solidFill>
                  <a:srgbClr val="000681"/>
                </a:solidFill>
                <a:latin typeface="Calibri"/>
                <a:cs typeface="Calibri"/>
              </a:rPr>
              <a:t>from Mechanisms.</a:t>
            </a:r>
            <a:endParaRPr lang="en-US" sz="2800" dirty="0">
              <a:solidFill>
                <a:srgbClr val="FF0000"/>
              </a:solidFill>
              <a:latin typeface="Calibri"/>
              <a:cs typeface="Calibri"/>
            </a:endParaRPr>
          </a:p>
        </p:txBody>
      </p:sp>
    </p:spTree>
    <p:extLst>
      <p:ext uri="{BB962C8B-B14F-4D97-AF65-F5344CB8AC3E}">
        <p14:creationId xmlns:p14="http://schemas.microsoft.com/office/powerpoint/2010/main" val="71661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5</a:t>
            </a:fld>
            <a:endParaRPr lang="en-US"/>
          </a:p>
        </p:txBody>
      </p:sp>
      <p:pic>
        <p:nvPicPr>
          <p:cNvPr id="3" name="Picture 2"/>
          <p:cNvPicPr>
            <a:picLocks noChangeAspect="1"/>
          </p:cNvPicPr>
          <p:nvPr/>
        </p:nvPicPr>
        <p:blipFill>
          <a:blip r:embed="rId3"/>
          <a:stretch>
            <a:fillRect/>
          </a:stretch>
        </p:blipFill>
        <p:spPr>
          <a:xfrm>
            <a:off x="381000" y="0"/>
            <a:ext cx="8377778" cy="6858000"/>
          </a:xfrm>
          <a:prstGeom prst="rect">
            <a:avLst/>
          </a:prstGeom>
        </p:spPr>
      </p:pic>
      <p:sp>
        <p:nvSpPr>
          <p:cNvPr id="5" name="Rectangle 4"/>
          <p:cNvSpPr/>
          <p:nvPr/>
        </p:nvSpPr>
        <p:spPr>
          <a:xfrm>
            <a:off x="8758778" y="304800"/>
            <a:ext cx="3280821" cy="5324535"/>
          </a:xfrm>
          <a:prstGeom prst="rect">
            <a:avLst/>
          </a:prstGeom>
        </p:spPr>
        <p:txBody>
          <a:bodyPr wrap="square">
            <a:spAutoFit/>
          </a:bodyPr>
          <a:lstStyle/>
          <a:p>
            <a:r>
              <a:rPr lang="en-US" dirty="0">
                <a:solidFill>
                  <a:srgbClr val="FF0000"/>
                </a:solidFill>
                <a:latin typeface="Calibri"/>
                <a:ea typeface="MS PGothic" charset="0"/>
                <a:cs typeface="Calibri"/>
              </a:rPr>
              <a:t>Exercise 1. </a:t>
            </a:r>
            <a:r>
              <a:rPr lang="en-US" dirty="0">
                <a:solidFill>
                  <a:srgbClr val="000681"/>
                </a:solidFill>
                <a:latin typeface="Calibri"/>
                <a:ea typeface="MS PGothic" charset="0"/>
                <a:cs typeface="Calibri"/>
              </a:rPr>
              <a:t>(1.1) What does </a:t>
            </a:r>
            <a:r>
              <a:rPr lang="en-US" dirty="0">
                <a:solidFill>
                  <a:srgbClr val="000681"/>
                </a:solidFill>
                <a:latin typeface="Courier New" charset="0"/>
                <a:ea typeface="Courier New" charset="0"/>
                <a:cs typeface="Courier New" charset="0"/>
              </a:rPr>
              <a:t>word</a:t>
            </a:r>
            <a:r>
              <a:rPr lang="en-US" dirty="0">
                <a:solidFill>
                  <a:srgbClr val="000681"/>
                </a:solidFill>
                <a:latin typeface="Calibri"/>
                <a:ea typeface="MS PGothic" charset="0"/>
                <a:cs typeface="Calibri"/>
              </a:rPr>
              <a:t> represent in this command-line parser? </a:t>
            </a:r>
          </a:p>
          <a:p>
            <a:endParaRPr lang="en-US" dirty="0">
              <a:solidFill>
                <a:srgbClr val="000681"/>
              </a:solidFill>
              <a:latin typeface="Calibri"/>
              <a:ea typeface="MS PGothic" charset="0"/>
              <a:cs typeface="Calibri"/>
            </a:endParaRPr>
          </a:p>
          <a:p>
            <a:r>
              <a:rPr lang="en-US" dirty="0">
                <a:solidFill>
                  <a:srgbClr val="000681"/>
                </a:solidFill>
                <a:latin typeface="Calibri"/>
                <a:ea typeface="MS PGothic" charset="0"/>
                <a:cs typeface="Calibri"/>
              </a:rPr>
              <a:t>(1.2) </a:t>
            </a:r>
            <a:r>
              <a:rPr lang="en-US" dirty="0">
                <a:solidFill>
                  <a:srgbClr val="FF0000"/>
                </a:solidFill>
                <a:latin typeface="Calibri"/>
                <a:ea typeface="MS PGothic" charset="0"/>
                <a:cs typeface="Calibri"/>
              </a:rPr>
              <a:t>(</a:t>
            </a:r>
            <a:r>
              <a:rPr lang="en-US" dirty="0" err="1">
                <a:solidFill>
                  <a:srgbClr val="FF0000"/>
                </a:solidFill>
                <a:latin typeface="Calibri"/>
                <a:ea typeface="MS PGothic" charset="0"/>
                <a:cs typeface="Calibri"/>
              </a:rPr>
              <a:t>Plickers</a:t>
            </a:r>
            <a:r>
              <a:rPr lang="en-US" dirty="0">
                <a:solidFill>
                  <a:srgbClr val="FF0000"/>
                </a:solidFill>
                <a:latin typeface="Calibri"/>
                <a:ea typeface="MS PGothic" charset="0"/>
                <a:cs typeface="Calibri"/>
              </a:rPr>
              <a:t>)</a:t>
            </a:r>
            <a:r>
              <a:rPr lang="en-US" dirty="0">
                <a:solidFill>
                  <a:srgbClr val="000681"/>
                </a:solidFill>
                <a:latin typeface="Calibri"/>
                <a:ea typeface="MS PGothic" charset="0"/>
                <a:cs typeface="Calibri"/>
              </a:rPr>
              <a:t> Which variable holds a command?</a:t>
            </a:r>
          </a:p>
          <a:p>
            <a:endParaRPr lang="en-US" dirty="0">
              <a:solidFill>
                <a:srgbClr val="000681"/>
              </a:solidFill>
              <a:latin typeface="Calibri"/>
              <a:ea typeface="MS PGothic" charset="0"/>
              <a:cs typeface="Calibri"/>
            </a:endParaRPr>
          </a:p>
          <a:p>
            <a:endParaRPr lang="en-US" dirty="0">
              <a:solidFill>
                <a:srgbClr val="000681"/>
              </a:solidFill>
              <a:latin typeface="Calibri"/>
              <a:ea typeface="MS PGothic" charset="0"/>
              <a:cs typeface="Calibri"/>
            </a:endParaRPr>
          </a:p>
          <a:p>
            <a:r>
              <a:rPr lang="en-US" dirty="0">
                <a:solidFill>
                  <a:srgbClr val="000681"/>
                </a:solidFill>
                <a:latin typeface="Calibri"/>
                <a:ea typeface="MS PGothic" charset="0"/>
                <a:cs typeface="Calibri"/>
              </a:rPr>
              <a:t>(1.3) </a:t>
            </a:r>
            <a:r>
              <a:rPr lang="en-US" dirty="0">
                <a:solidFill>
                  <a:srgbClr val="FF0000"/>
                </a:solidFill>
                <a:latin typeface="Calibri"/>
                <a:ea typeface="MS PGothic" charset="0"/>
                <a:cs typeface="Calibri"/>
              </a:rPr>
              <a:t>(</a:t>
            </a:r>
            <a:r>
              <a:rPr lang="en-US" dirty="0" err="1">
                <a:solidFill>
                  <a:srgbClr val="FF0000"/>
                </a:solidFill>
                <a:latin typeface="Calibri"/>
                <a:ea typeface="MS PGothic" charset="0"/>
                <a:cs typeface="Calibri"/>
              </a:rPr>
              <a:t>Plickers</a:t>
            </a:r>
            <a:r>
              <a:rPr lang="en-US" dirty="0">
                <a:solidFill>
                  <a:srgbClr val="FF0000"/>
                </a:solidFill>
                <a:latin typeface="Calibri"/>
                <a:ea typeface="MS PGothic" charset="0"/>
                <a:cs typeface="Calibri"/>
              </a:rPr>
              <a:t>)</a:t>
            </a:r>
            <a:r>
              <a:rPr lang="en-US" dirty="0">
                <a:solidFill>
                  <a:srgbClr val="000681"/>
                </a:solidFill>
                <a:latin typeface="Calibri"/>
                <a:ea typeface="MS PGothic" charset="0"/>
                <a:cs typeface="Calibri"/>
              </a:rPr>
              <a:t> Which line invokes the command function?</a:t>
            </a:r>
          </a:p>
          <a:p>
            <a:endParaRPr lang="en-US" sz="2800" dirty="0">
              <a:solidFill>
                <a:srgbClr val="000681"/>
              </a:solidFill>
              <a:latin typeface="Calibri"/>
              <a:ea typeface="MS PGothic" charset="0"/>
              <a:cs typeface="Calibri"/>
            </a:endParaRPr>
          </a:p>
        </p:txBody>
      </p:sp>
    </p:spTree>
    <p:extLst>
      <p:ext uri="{BB962C8B-B14F-4D97-AF65-F5344CB8AC3E}">
        <p14:creationId xmlns:p14="http://schemas.microsoft.com/office/powerpoint/2010/main" val="105058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685800" y="152400"/>
            <a:ext cx="11114809" cy="533400"/>
          </a:xfrm>
        </p:spPr>
        <p:txBody>
          <a:bodyPr/>
          <a:lstStyle/>
          <a:p>
            <a:pPr eaLnBrk="1" hangingPunct="1"/>
            <a:r>
              <a:rPr lang="en-US" sz="4000" dirty="0">
                <a:solidFill>
                  <a:srgbClr val="FF0000"/>
                </a:solidFill>
                <a:latin typeface="Calibri" charset="0"/>
                <a:ea typeface="MS PGothic" charset="0"/>
                <a:cs typeface="MS PGothic" charset="0"/>
              </a:rPr>
              <a:t>Exercise 2: </a:t>
            </a:r>
            <a:r>
              <a:rPr lang="en-US" sz="4000" dirty="0">
                <a:latin typeface="Calibri" charset="0"/>
                <a:ea typeface="MS PGothic" charset="0"/>
                <a:cs typeface="MS PGothic" charset="0"/>
              </a:rPr>
              <a:t>How to implement </a:t>
            </a:r>
            <a:r>
              <a:rPr lang="en-US" sz="4000" dirty="0" err="1">
                <a:latin typeface="Courier New"/>
                <a:ea typeface="MS PGothic" charset="0"/>
                <a:cs typeface="Courier New"/>
              </a:rPr>
              <a:t>runprogram</a:t>
            </a:r>
            <a:r>
              <a:rPr lang="en-US" sz="4000" dirty="0">
                <a:latin typeface="Courier New"/>
                <a:ea typeface="MS PGothic" charset="0"/>
                <a:cs typeface="Courier New"/>
              </a:rPr>
              <a:t>()</a:t>
            </a:r>
            <a:r>
              <a:rPr lang="en-US" sz="4000" dirty="0">
                <a:latin typeface="Calibri"/>
                <a:ea typeface="MS PGothic" charset="0"/>
                <a:cs typeface="Calibri"/>
              </a:rPr>
              <a:t>?</a:t>
            </a:r>
          </a:p>
        </p:txBody>
      </p:sp>
      <p:sp>
        <p:nvSpPr>
          <p:cNvPr id="4" name="Rectangle 3"/>
          <p:cNvSpPr>
            <a:spLocks noChangeArrowheads="1"/>
          </p:cNvSpPr>
          <p:nvPr/>
        </p:nvSpPr>
        <p:spPr bwMode="auto">
          <a:xfrm>
            <a:off x="1752600" y="1039520"/>
            <a:ext cx="8763000" cy="462307"/>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dirty="0" err="1">
                <a:latin typeface="Courier New"/>
                <a:cs typeface="Courier New"/>
              </a:rPr>
              <a:t>userprog</a:t>
            </a:r>
            <a:r>
              <a:rPr lang="en-US" dirty="0">
                <a:latin typeface="Courier New"/>
                <a:cs typeface="Courier New"/>
              </a:rPr>
              <a:t>/</a:t>
            </a:r>
            <a:r>
              <a:rPr lang="en-US" dirty="0" err="1">
                <a:latin typeface="Courier New"/>
                <a:cs typeface="Courier New"/>
              </a:rPr>
              <a:t>runprogram.c</a:t>
            </a:r>
            <a:r>
              <a:rPr lang="en-US" dirty="0">
                <a:latin typeface="Courier New"/>
                <a:cs typeface="Courier New"/>
              </a:rPr>
              <a:t>: </a:t>
            </a:r>
            <a:r>
              <a:rPr lang="en-US" dirty="0" err="1">
                <a:latin typeface="Courier New"/>
                <a:cs typeface="Courier New"/>
              </a:rPr>
              <a:t>runprogram</a:t>
            </a:r>
            <a:r>
              <a:rPr lang="en-US" dirty="0">
                <a:latin typeface="Courier New"/>
                <a:cs typeface="Courier New"/>
              </a:rPr>
              <a:t>()</a:t>
            </a:r>
            <a:endParaRPr lang="en-US" dirty="0">
              <a:solidFill>
                <a:srgbClr val="000681"/>
              </a:solidFill>
              <a:latin typeface="Calibri"/>
              <a:cs typeface="Calibri"/>
            </a:endParaRPr>
          </a:p>
        </p:txBody>
      </p:sp>
      <p:grpSp>
        <p:nvGrpSpPr>
          <p:cNvPr id="2" name="Group 1"/>
          <p:cNvGrpSpPr/>
          <p:nvPr/>
        </p:nvGrpSpPr>
        <p:grpSpPr>
          <a:xfrm>
            <a:off x="1676400" y="1533072"/>
            <a:ext cx="3429000" cy="1321625"/>
            <a:chOff x="152400" y="1438729"/>
            <a:chExt cx="4038600" cy="1321625"/>
          </a:xfrm>
        </p:grpSpPr>
        <p:sp>
          <p:nvSpPr>
            <p:cNvPr id="5" name="Down Arrow 4"/>
            <p:cNvSpPr/>
            <p:nvPr/>
          </p:nvSpPr>
          <p:spPr>
            <a:xfrm>
              <a:off x="1828800" y="1438729"/>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a:spLocks noChangeArrowheads="1"/>
            </p:cNvSpPr>
            <p:nvPr/>
          </p:nvSpPr>
          <p:spPr bwMode="auto">
            <a:xfrm>
              <a:off x="152400" y="2051826"/>
              <a:ext cx="4038600" cy="70852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a:latin typeface="Courier New"/>
                  <a:cs typeface="Courier New"/>
                </a:rPr>
                <a:t>vfs_open</a:t>
              </a:r>
              <a:r>
                <a:rPr lang="en-US" sz="2000" dirty="0">
                  <a:latin typeface="Courier New"/>
                  <a:cs typeface="Courier New"/>
                </a:rPr>
                <a:t>(…, </a:t>
              </a:r>
              <a:r>
                <a:rPr lang="en-US" sz="2000" dirty="0">
                  <a:solidFill>
                    <a:srgbClr val="FF0000"/>
                  </a:solidFill>
                  <a:latin typeface="Courier New"/>
                  <a:cs typeface="Courier New"/>
                </a:rPr>
                <a:t>&amp;v</a:t>
              </a:r>
              <a:r>
                <a:rPr lang="en-US" sz="2000" dirty="0">
                  <a:latin typeface="Courier New"/>
                  <a:cs typeface="Courier New"/>
                </a:rPr>
                <a:t>) in</a:t>
              </a:r>
            </a:p>
            <a:p>
              <a:pPr algn="ctr"/>
              <a:r>
                <a:rPr lang="en-US" sz="2000" dirty="0">
                  <a:solidFill>
                    <a:srgbClr val="000681"/>
                  </a:solidFill>
                  <a:latin typeface="Courier New"/>
                  <a:cs typeface="Courier New"/>
                </a:rPr>
                <a:t>kern/</a:t>
              </a:r>
              <a:r>
                <a:rPr lang="en-US" sz="2000" dirty="0" err="1">
                  <a:solidFill>
                    <a:srgbClr val="000681"/>
                  </a:solidFill>
                  <a:latin typeface="Courier New"/>
                  <a:cs typeface="Courier New"/>
                </a:rPr>
                <a:t>fs</a:t>
              </a:r>
              <a:r>
                <a:rPr lang="en-US" sz="2000" dirty="0">
                  <a:solidFill>
                    <a:srgbClr val="000681"/>
                  </a:solidFill>
                  <a:latin typeface="Courier New"/>
                  <a:cs typeface="Courier New"/>
                </a:rPr>
                <a:t>/</a:t>
              </a:r>
              <a:r>
                <a:rPr lang="en-US" sz="2000" dirty="0" err="1">
                  <a:solidFill>
                    <a:srgbClr val="000681"/>
                  </a:solidFill>
                  <a:latin typeface="Courier New"/>
                  <a:cs typeface="Courier New"/>
                </a:rPr>
                <a:t>vfs</a:t>
              </a:r>
              <a:r>
                <a:rPr lang="en-US" sz="2000" dirty="0">
                  <a:solidFill>
                    <a:srgbClr val="000681"/>
                  </a:solidFill>
                  <a:latin typeface="Courier New"/>
                  <a:cs typeface="Courier New"/>
                </a:rPr>
                <a:t>/</a:t>
              </a:r>
              <a:r>
                <a:rPr lang="en-US" sz="2000" dirty="0" err="1">
                  <a:solidFill>
                    <a:srgbClr val="000681"/>
                  </a:solidFill>
                  <a:latin typeface="Courier New"/>
                  <a:cs typeface="Courier New"/>
                </a:rPr>
                <a:t>vfspath.c</a:t>
              </a:r>
              <a:endParaRPr lang="en-US" sz="2000" dirty="0">
                <a:solidFill>
                  <a:srgbClr val="000681"/>
                </a:solidFill>
                <a:latin typeface="Courier New"/>
                <a:cs typeface="Courier New"/>
              </a:endParaRPr>
            </a:p>
          </p:txBody>
        </p:sp>
      </p:grpSp>
      <p:grpSp>
        <p:nvGrpSpPr>
          <p:cNvPr id="3" name="Group 2"/>
          <p:cNvGrpSpPr/>
          <p:nvPr/>
        </p:nvGrpSpPr>
        <p:grpSpPr>
          <a:xfrm>
            <a:off x="5791200" y="1542142"/>
            <a:ext cx="4648200" cy="1600200"/>
            <a:chOff x="4267200" y="1770742"/>
            <a:chExt cx="4648200" cy="1600200"/>
          </a:xfrm>
        </p:grpSpPr>
        <p:sp>
          <p:nvSpPr>
            <p:cNvPr id="9" name="Down Arrow 8"/>
            <p:cNvSpPr/>
            <p:nvPr/>
          </p:nvSpPr>
          <p:spPr>
            <a:xfrm>
              <a:off x="6172200" y="1770742"/>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a:spLocks noChangeArrowheads="1"/>
            </p:cNvSpPr>
            <p:nvPr/>
          </p:nvSpPr>
          <p:spPr bwMode="auto">
            <a:xfrm>
              <a:off x="4267200" y="2354637"/>
              <a:ext cx="4648200" cy="1016305"/>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a:latin typeface="Courier New"/>
                  <a:cs typeface="Courier New"/>
                </a:rPr>
                <a:t>as_create</a:t>
              </a:r>
              <a:r>
                <a:rPr lang="en-US" sz="2000" dirty="0">
                  <a:latin typeface="Courier New"/>
                  <a:cs typeface="Courier New"/>
                </a:rPr>
                <a:t>(), </a:t>
              </a:r>
              <a:r>
                <a:rPr lang="en-US" sz="2000" dirty="0" err="1">
                  <a:latin typeface="Courier New"/>
                  <a:cs typeface="Courier New"/>
                </a:rPr>
                <a:t>as_activate</a:t>
              </a:r>
              <a:r>
                <a:rPr lang="en-US" sz="2000" dirty="0">
                  <a:latin typeface="Courier New"/>
                  <a:cs typeface="Courier New"/>
                </a:rPr>
                <a:t>(), </a:t>
              </a:r>
              <a:r>
                <a:rPr lang="en-US" sz="2000" dirty="0" err="1">
                  <a:latin typeface="Courier New"/>
                  <a:cs typeface="Courier New"/>
                </a:rPr>
                <a:t>as_define_stack</a:t>
              </a:r>
              <a:r>
                <a:rPr lang="en-US" sz="2000" dirty="0">
                  <a:latin typeface="Courier New"/>
                  <a:cs typeface="Courier New"/>
                </a:rPr>
                <a:t>(</a:t>
              </a:r>
              <a:r>
                <a:rPr lang="en-US" sz="2000" dirty="0">
                  <a:solidFill>
                    <a:srgbClr val="FF0000"/>
                  </a:solidFill>
                  <a:latin typeface="Courier New"/>
                  <a:cs typeface="Courier New"/>
                </a:rPr>
                <a:t>&amp;</a:t>
              </a:r>
              <a:r>
                <a:rPr lang="en-US" sz="2000" dirty="0" err="1">
                  <a:solidFill>
                    <a:srgbClr val="FF0000"/>
                  </a:solidFill>
                  <a:latin typeface="Courier New"/>
                  <a:cs typeface="Courier New"/>
                </a:rPr>
                <a:t>stackptr</a:t>
              </a:r>
              <a:r>
                <a:rPr lang="en-US" sz="2000" dirty="0">
                  <a:latin typeface="Courier New"/>
                  <a:cs typeface="Courier New"/>
                </a:rPr>
                <a:t>) in</a:t>
              </a:r>
            </a:p>
            <a:p>
              <a:pPr algn="ctr"/>
              <a:r>
                <a:rPr lang="en-US" sz="2000" dirty="0">
                  <a:solidFill>
                    <a:srgbClr val="000681"/>
                  </a:solidFill>
                  <a:latin typeface="Courier New"/>
                  <a:cs typeface="Courier New"/>
                </a:rPr>
                <a:t>kern/arch/</a:t>
              </a:r>
              <a:r>
                <a:rPr lang="en-US" sz="2000" dirty="0" err="1">
                  <a:solidFill>
                    <a:srgbClr val="000681"/>
                  </a:solidFill>
                  <a:latin typeface="Courier New"/>
                  <a:cs typeface="Courier New"/>
                </a:rPr>
                <a:t>mips</a:t>
              </a:r>
              <a:r>
                <a:rPr lang="en-US" sz="2000" dirty="0">
                  <a:solidFill>
                    <a:srgbClr val="000681"/>
                  </a:solidFill>
                  <a:latin typeface="Courier New"/>
                  <a:cs typeface="Courier New"/>
                </a:rPr>
                <a:t>/</a:t>
              </a:r>
              <a:r>
                <a:rPr lang="en-US" sz="2000" dirty="0" err="1">
                  <a:solidFill>
                    <a:srgbClr val="000681"/>
                  </a:solidFill>
                  <a:latin typeface="Courier New"/>
                  <a:cs typeface="Courier New"/>
                </a:rPr>
                <a:t>mips</a:t>
              </a:r>
              <a:r>
                <a:rPr lang="en-US" sz="2000" dirty="0">
                  <a:solidFill>
                    <a:srgbClr val="000681"/>
                  </a:solidFill>
                  <a:latin typeface="Courier New"/>
                  <a:cs typeface="Courier New"/>
                </a:rPr>
                <a:t>/</a:t>
              </a:r>
              <a:r>
                <a:rPr lang="en-US" sz="2000" dirty="0" err="1">
                  <a:solidFill>
                    <a:srgbClr val="000681"/>
                  </a:solidFill>
                  <a:latin typeface="Courier New"/>
                  <a:cs typeface="Courier New"/>
                </a:rPr>
                <a:t>dumbvm.c</a:t>
              </a:r>
              <a:endParaRPr lang="en-US" sz="2000" dirty="0">
                <a:solidFill>
                  <a:srgbClr val="000681"/>
                </a:solidFill>
                <a:latin typeface="Courier New"/>
                <a:cs typeface="Courier New"/>
              </a:endParaRPr>
            </a:p>
          </p:txBody>
        </p:sp>
      </p:grpSp>
      <p:grpSp>
        <p:nvGrpSpPr>
          <p:cNvPr id="7" name="Group 6"/>
          <p:cNvGrpSpPr/>
          <p:nvPr/>
        </p:nvGrpSpPr>
        <p:grpSpPr>
          <a:xfrm>
            <a:off x="1676400" y="2873826"/>
            <a:ext cx="4419600" cy="1281844"/>
            <a:chOff x="152400" y="3102426"/>
            <a:chExt cx="4419600" cy="1281844"/>
          </a:xfrm>
        </p:grpSpPr>
        <p:sp>
          <p:nvSpPr>
            <p:cNvPr id="12" name="Rectangle 11"/>
            <p:cNvSpPr>
              <a:spLocks noChangeArrowheads="1"/>
            </p:cNvSpPr>
            <p:nvPr/>
          </p:nvSpPr>
          <p:spPr bwMode="auto">
            <a:xfrm>
              <a:off x="152400" y="3675742"/>
              <a:ext cx="4419600" cy="70852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a:latin typeface="Courier New"/>
                  <a:cs typeface="Courier New"/>
                </a:rPr>
                <a:t>load_elf</a:t>
              </a:r>
              <a:r>
                <a:rPr lang="en-US" sz="2000" dirty="0">
                  <a:latin typeface="Courier New"/>
                  <a:cs typeface="Courier New"/>
                </a:rPr>
                <a:t>(v, </a:t>
              </a:r>
              <a:r>
                <a:rPr lang="en-US" sz="2000" dirty="0">
                  <a:solidFill>
                    <a:srgbClr val="FF0000"/>
                  </a:solidFill>
                  <a:latin typeface="Courier New"/>
                  <a:cs typeface="Courier New"/>
                </a:rPr>
                <a:t>&amp;</a:t>
              </a:r>
              <a:r>
                <a:rPr lang="en-US" sz="2000" dirty="0" err="1">
                  <a:solidFill>
                    <a:srgbClr val="FF0000"/>
                  </a:solidFill>
                  <a:latin typeface="Courier New"/>
                  <a:cs typeface="Courier New"/>
                </a:rPr>
                <a:t>entrypoint</a:t>
              </a:r>
              <a:r>
                <a:rPr lang="en-US" sz="2000" dirty="0">
                  <a:latin typeface="Courier New"/>
                  <a:cs typeface="Courier New"/>
                </a:rPr>
                <a:t>)</a:t>
              </a:r>
            </a:p>
            <a:p>
              <a:pPr algn="ctr"/>
              <a:r>
                <a:rPr lang="en-US" sz="2000" dirty="0">
                  <a:solidFill>
                    <a:srgbClr val="000681"/>
                  </a:solidFill>
                  <a:latin typeface="Courier New"/>
                  <a:cs typeface="Courier New"/>
                </a:rPr>
                <a:t>In kern/</a:t>
              </a:r>
              <a:r>
                <a:rPr lang="en-US" sz="2000" dirty="0" err="1">
                  <a:solidFill>
                    <a:srgbClr val="000681"/>
                  </a:solidFill>
                  <a:latin typeface="Courier New"/>
                  <a:cs typeface="Courier New"/>
                </a:rPr>
                <a:t>userprog</a:t>
              </a:r>
              <a:r>
                <a:rPr lang="en-US" sz="2000" dirty="0">
                  <a:solidFill>
                    <a:srgbClr val="000681"/>
                  </a:solidFill>
                  <a:latin typeface="Courier New"/>
                  <a:cs typeface="Courier New"/>
                </a:rPr>
                <a:t>/</a:t>
              </a:r>
              <a:r>
                <a:rPr lang="en-US" sz="2000" dirty="0" err="1">
                  <a:solidFill>
                    <a:srgbClr val="000681"/>
                  </a:solidFill>
                  <a:latin typeface="Courier New"/>
                  <a:cs typeface="Courier New"/>
                </a:rPr>
                <a:t>load_elf.c</a:t>
              </a:r>
              <a:endParaRPr lang="en-US" sz="2000" dirty="0">
                <a:solidFill>
                  <a:srgbClr val="000681"/>
                </a:solidFill>
                <a:latin typeface="Courier New"/>
                <a:cs typeface="Courier New"/>
              </a:endParaRPr>
            </a:p>
          </p:txBody>
        </p:sp>
        <p:sp>
          <p:nvSpPr>
            <p:cNvPr id="13" name="Down Arrow 12"/>
            <p:cNvSpPr/>
            <p:nvPr/>
          </p:nvSpPr>
          <p:spPr>
            <a:xfrm>
              <a:off x="1524000" y="3102426"/>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676400" y="3142342"/>
            <a:ext cx="5791200" cy="2344058"/>
            <a:chOff x="152400" y="3370942"/>
            <a:chExt cx="5791200" cy="2344058"/>
          </a:xfrm>
        </p:grpSpPr>
        <p:sp>
          <p:nvSpPr>
            <p:cNvPr id="14" name="Rectangle 13"/>
            <p:cNvSpPr>
              <a:spLocks noChangeArrowheads="1"/>
            </p:cNvSpPr>
            <p:nvPr/>
          </p:nvSpPr>
          <p:spPr bwMode="auto">
            <a:xfrm>
              <a:off x="152400" y="5006472"/>
              <a:ext cx="5791200" cy="70852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a:latin typeface="Courier New"/>
                  <a:cs typeface="Courier New"/>
                </a:rPr>
                <a:t>md_usermode</a:t>
              </a:r>
              <a:r>
                <a:rPr lang="en-US" sz="2000" dirty="0">
                  <a:latin typeface="Courier New"/>
                  <a:cs typeface="Courier New"/>
                </a:rPr>
                <a:t>(…, </a:t>
              </a:r>
              <a:r>
                <a:rPr lang="en-US" sz="2000" dirty="0" err="1">
                  <a:latin typeface="Courier New"/>
                  <a:cs typeface="Courier New"/>
                </a:rPr>
                <a:t>stackptr</a:t>
              </a:r>
              <a:r>
                <a:rPr lang="en-US" sz="2000" dirty="0">
                  <a:latin typeface="Courier New"/>
                  <a:cs typeface="Courier New"/>
                </a:rPr>
                <a:t>, </a:t>
              </a:r>
              <a:r>
                <a:rPr lang="en-US" sz="2000" dirty="0" err="1">
                  <a:latin typeface="Courier New"/>
                  <a:cs typeface="Courier New"/>
                </a:rPr>
                <a:t>entrypoint</a:t>
              </a:r>
              <a:r>
                <a:rPr lang="en-US" sz="2000" dirty="0">
                  <a:latin typeface="Courier New"/>
                  <a:cs typeface="Courier New"/>
                </a:rPr>
                <a:t>)</a:t>
              </a:r>
            </a:p>
            <a:p>
              <a:pPr algn="ctr"/>
              <a:r>
                <a:rPr lang="en-US" sz="2000" dirty="0">
                  <a:solidFill>
                    <a:srgbClr val="000681"/>
                  </a:solidFill>
                  <a:latin typeface="Courier New"/>
                  <a:cs typeface="Courier New"/>
                </a:rPr>
                <a:t>In </a:t>
              </a:r>
              <a:r>
                <a:rPr lang="en-US" sz="2000" dirty="0">
                  <a:solidFill>
                    <a:srgbClr val="FF0000"/>
                  </a:solidFill>
                  <a:latin typeface="Courier New"/>
                  <a:cs typeface="Courier New"/>
                </a:rPr>
                <a:t>kern/arch/</a:t>
              </a:r>
              <a:r>
                <a:rPr lang="en-US" sz="2000" dirty="0" err="1">
                  <a:solidFill>
                    <a:srgbClr val="FF0000"/>
                  </a:solidFill>
                  <a:latin typeface="Courier New"/>
                  <a:cs typeface="Courier New"/>
                </a:rPr>
                <a:t>mips</a:t>
              </a:r>
              <a:r>
                <a:rPr lang="en-US" sz="2000" dirty="0">
                  <a:solidFill>
                    <a:srgbClr val="FF0000"/>
                  </a:solidFill>
                  <a:latin typeface="Courier New"/>
                  <a:cs typeface="Courier New"/>
                </a:rPr>
                <a:t>/</a:t>
              </a:r>
              <a:r>
                <a:rPr lang="en-US" sz="2000" dirty="0" err="1">
                  <a:solidFill>
                    <a:srgbClr val="FF0000"/>
                  </a:solidFill>
                  <a:latin typeface="Courier New"/>
                  <a:cs typeface="Courier New"/>
                </a:rPr>
                <a:t>mips</a:t>
              </a:r>
              <a:r>
                <a:rPr lang="en-US" sz="2000" dirty="0">
                  <a:solidFill>
                    <a:srgbClr val="FF0000"/>
                  </a:solidFill>
                  <a:latin typeface="Courier New"/>
                  <a:cs typeface="Courier New"/>
                </a:rPr>
                <a:t>/</a:t>
              </a:r>
              <a:r>
                <a:rPr lang="en-US" sz="2000" dirty="0" err="1">
                  <a:solidFill>
                    <a:srgbClr val="FF0000"/>
                  </a:solidFill>
                  <a:latin typeface="Courier New"/>
                  <a:cs typeface="Courier New"/>
                </a:rPr>
                <a:t>trap.c</a:t>
              </a:r>
              <a:endParaRPr lang="en-US" sz="2000" dirty="0">
                <a:solidFill>
                  <a:srgbClr val="FF0000"/>
                </a:solidFill>
                <a:latin typeface="Courier New"/>
                <a:cs typeface="Courier New"/>
              </a:endParaRPr>
            </a:p>
          </p:txBody>
        </p:sp>
        <p:sp>
          <p:nvSpPr>
            <p:cNvPr id="15" name="Down Arrow 14"/>
            <p:cNvSpPr/>
            <p:nvPr/>
          </p:nvSpPr>
          <p:spPr>
            <a:xfrm>
              <a:off x="1524000" y="4419600"/>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4876800" y="3370942"/>
              <a:ext cx="457200" cy="16002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1676400" y="5504672"/>
            <a:ext cx="5791200" cy="972328"/>
            <a:chOff x="152400" y="5504672"/>
            <a:chExt cx="5791200" cy="972328"/>
          </a:xfrm>
        </p:grpSpPr>
        <p:sp>
          <p:nvSpPr>
            <p:cNvPr id="20" name="Down Arrow 19"/>
            <p:cNvSpPr/>
            <p:nvPr/>
          </p:nvSpPr>
          <p:spPr>
            <a:xfrm>
              <a:off x="1728158" y="5504672"/>
              <a:ext cx="388189"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noChangeArrowheads="1"/>
            </p:cNvSpPr>
            <p:nvPr/>
          </p:nvSpPr>
          <p:spPr bwMode="auto">
            <a:xfrm>
              <a:off x="152400" y="6076248"/>
              <a:ext cx="5791200" cy="40075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a:latin typeface="Courier New"/>
                  <a:cs typeface="Courier New"/>
                </a:rPr>
                <a:t>mips_usermode</a:t>
              </a:r>
              <a:r>
                <a:rPr lang="en-US" sz="2000" dirty="0">
                  <a:latin typeface="Courier New"/>
                  <a:cs typeface="Courier New"/>
                </a:rPr>
                <a:t>(</a:t>
              </a:r>
              <a:r>
                <a:rPr lang="en-US" sz="2000" dirty="0">
                  <a:solidFill>
                    <a:srgbClr val="FF0000"/>
                  </a:solidFill>
                  <a:latin typeface="Courier New"/>
                  <a:cs typeface="Courier New"/>
                </a:rPr>
                <a:t>&amp;</a:t>
              </a:r>
              <a:r>
                <a:rPr lang="en-US" sz="2000" dirty="0" err="1">
                  <a:solidFill>
                    <a:srgbClr val="FF0000"/>
                  </a:solidFill>
                  <a:latin typeface="Courier New"/>
                  <a:cs typeface="Courier New"/>
                </a:rPr>
                <a:t>tf</a:t>
              </a:r>
              <a:r>
                <a:rPr lang="en-US" sz="2000" dirty="0">
                  <a:latin typeface="Courier New"/>
                  <a:cs typeface="Courier New"/>
                </a:rPr>
                <a:t>) in </a:t>
              </a:r>
              <a:r>
                <a:rPr lang="en-US" sz="2000" dirty="0" err="1">
                  <a:latin typeface="Courier New"/>
                  <a:cs typeface="Courier New"/>
                </a:rPr>
                <a:t>trap</a:t>
              </a:r>
              <a:r>
                <a:rPr lang="en-US" sz="2000" dirty="0" err="1">
                  <a:solidFill>
                    <a:srgbClr val="000681"/>
                  </a:solidFill>
                  <a:latin typeface="Courier New"/>
                  <a:cs typeface="Courier New"/>
                </a:rPr>
                <a:t>.c</a:t>
              </a:r>
              <a:endParaRPr lang="en-US" sz="2000" dirty="0">
                <a:solidFill>
                  <a:srgbClr val="000681"/>
                </a:solidFill>
                <a:latin typeface="Courier New"/>
                <a:cs typeface="Courier New"/>
              </a:endParaRPr>
            </a:p>
          </p:txBody>
        </p:sp>
      </p:grpSp>
      <p:sp>
        <p:nvSpPr>
          <p:cNvPr id="11" name="Slide Number Placeholder 10"/>
          <p:cNvSpPr>
            <a:spLocks noGrp="1"/>
          </p:cNvSpPr>
          <p:nvPr>
            <p:ph type="sldNum" sz="quarter" idx="11"/>
          </p:nvPr>
        </p:nvSpPr>
        <p:spPr/>
        <p:txBody>
          <a:bodyPr/>
          <a:lstStyle/>
          <a:p>
            <a:fld id="{B9013FDC-CDB6-0145-BBEC-8B9E418D6794}" type="slidenum">
              <a:rPr lang="en-US" smtClean="0"/>
              <a:pPr/>
              <a:t>6</a:t>
            </a:fld>
            <a:endParaRPr lang="en-US"/>
          </a:p>
        </p:txBody>
      </p:sp>
      <p:sp>
        <p:nvSpPr>
          <p:cNvPr id="22" name="Rectangle 21"/>
          <p:cNvSpPr>
            <a:spLocks noChangeArrowheads="1"/>
          </p:cNvSpPr>
          <p:nvPr/>
        </p:nvSpPr>
        <p:spPr bwMode="auto">
          <a:xfrm>
            <a:off x="7633854" y="3282738"/>
            <a:ext cx="4333009" cy="1816524"/>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r>
              <a:rPr lang="en-US" sz="2800">
                <a:solidFill>
                  <a:srgbClr val="000681"/>
                </a:solidFill>
                <a:latin typeface="Calibri"/>
                <a:cs typeface="Calibri"/>
              </a:rPr>
              <a:t>(2.1) What </a:t>
            </a:r>
            <a:r>
              <a:rPr lang="en-US" sz="2800" dirty="0">
                <a:solidFill>
                  <a:srgbClr val="000681"/>
                </a:solidFill>
                <a:latin typeface="Calibri"/>
                <a:cs typeface="Calibri"/>
              </a:rPr>
              <a:t>is the first thing to do when an OS runs a program? (Hint: where is the program stored?)</a:t>
            </a:r>
            <a:endParaRPr lang="en-US" sz="2800" dirty="0">
              <a:solidFill>
                <a:srgbClr val="FF0000"/>
              </a:solidFill>
              <a:latin typeface="Calibri"/>
              <a:cs typeface="Calibri"/>
            </a:endParaRPr>
          </a:p>
        </p:txBody>
      </p:sp>
      <p:sp>
        <p:nvSpPr>
          <p:cNvPr id="23" name="Rectangle 22"/>
          <p:cNvSpPr>
            <a:spLocks noChangeArrowheads="1"/>
          </p:cNvSpPr>
          <p:nvPr/>
        </p:nvSpPr>
        <p:spPr bwMode="auto">
          <a:xfrm>
            <a:off x="7633854" y="5319963"/>
            <a:ext cx="4333009" cy="1385637"/>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r>
              <a:rPr lang="en-US" sz="2800">
                <a:solidFill>
                  <a:srgbClr val="000681"/>
                </a:solidFill>
                <a:latin typeface="Calibri"/>
                <a:cs typeface="Calibri"/>
              </a:rPr>
              <a:t>(2.2) Can </a:t>
            </a:r>
            <a:r>
              <a:rPr lang="en-US" sz="2800" dirty="0">
                <a:solidFill>
                  <a:srgbClr val="000681"/>
                </a:solidFill>
                <a:latin typeface="Calibri"/>
                <a:cs typeface="Calibri"/>
              </a:rPr>
              <a:t>you figure out how the data are flowed from one module into another?</a:t>
            </a:r>
            <a:endParaRPr lang="en-US" sz="2800" dirty="0">
              <a:solidFill>
                <a:srgbClr val="FF0000"/>
              </a:solidFill>
              <a:latin typeface="Calibri"/>
              <a:cs typeface="Calibri"/>
            </a:endParaRPr>
          </a:p>
        </p:txBody>
      </p:sp>
    </p:spTree>
    <p:extLst>
      <p:ext uri="{BB962C8B-B14F-4D97-AF65-F5344CB8AC3E}">
        <p14:creationId xmlns:p14="http://schemas.microsoft.com/office/powerpoint/2010/main" val="205235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152400"/>
            <a:ext cx="8229600" cy="533400"/>
          </a:xfrm>
        </p:spPr>
        <p:txBody>
          <a:bodyPr/>
          <a:lstStyle/>
          <a:p>
            <a:pPr eaLnBrk="1" hangingPunct="1"/>
            <a:r>
              <a:rPr lang="en-US" sz="4000" dirty="0" err="1">
                <a:latin typeface="Courier New"/>
                <a:ea typeface="MS PGothic" charset="0"/>
                <a:cs typeface="Courier New"/>
              </a:rPr>
              <a:t>md_usermode</a:t>
            </a:r>
            <a:r>
              <a:rPr lang="en-US" sz="4000" dirty="0">
                <a:latin typeface="Courier New"/>
                <a:ea typeface="MS PGothic" charset="0"/>
                <a:cs typeface="Courier New"/>
              </a:rPr>
              <a:t>()</a:t>
            </a:r>
            <a:endParaRPr lang="en-US" sz="4000" dirty="0">
              <a:latin typeface="Calibri"/>
              <a:ea typeface="MS PGothic" charset="0"/>
              <a:cs typeface="Calibri"/>
            </a:endParaRPr>
          </a:p>
        </p:txBody>
      </p:sp>
      <p:pic>
        <p:nvPicPr>
          <p:cNvPr id="8" name="Picture 7"/>
          <p:cNvPicPr>
            <a:picLocks noChangeAspect="1"/>
          </p:cNvPicPr>
          <p:nvPr/>
        </p:nvPicPr>
        <p:blipFill>
          <a:blip r:embed="rId3"/>
          <a:stretch>
            <a:fillRect/>
          </a:stretch>
        </p:blipFill>
        <p:spPr>
          <a:xfrm>
            <a:off x="1524000" y="859632"/>
            <a:ext cx="9144000" cy="5845969"/>
          </a:xfrm>
          <a:prstGeom prst="rect">
            <a:avLst/>
          </a:prstGeom>
        </p:spPr>
      </p:pic>
      <p:sp>
        <p:nvSpPr>
          <p:cNvPr id="2" name="Slide Number Placeholder 1"/>
          <p:cNvSpPr>
            <a:spLocks noGrp="1"/>
          </p:cNvSpPr>
          <p:nvPr>
            <p:ph type="sldNum" sz="quarter" idx="11"/>
          </p:nvPr>
        </p:nvSpPr>
        <p:spPr/>
        <p:txBody>
          <a:bodyPr/>
          <a:lstStyle/>
          <a:p>
            <a:fld id="{B9013FDC-CDB6-0145-BBEC-8B9E418D6794}" type="slidenum">
              <a:rPr lang="en-US" smtClean="0"/>
              <a:pPr/>
              <a:t>7</a:t>
            </a:fld>
            <a:endParaRPr lang="en-US"/>
          </a:p>
        </p:txBody>
      </p:sp>
    </p:spTree>
    <p:extLst>
      <p:ext uri="{BB962C8B-B14F-4D97-AF65-F5344CB8AC3E}">
        <p14:creationId xmlns:p14="http://schemas.microsoft.com/office/powerpoint/2010/main" val="55086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8</a:t>
            </a:fld>
            <a:endParaRPr lang="en-US"/>
          </a:p>
        </p:txBody>
      </p:sp>
      <p:pic>
        <p:nvPicPr>
          <p:cNvPr id="3" name="Picture 2"/>
          <p:cNvPicPr>
            <a:picLocks noChangeAspect="1"/>
          </p:cNvPicPr>
          <p:nvPr/>
        </p:nvPicPr>
        <p:blipFill>
          <a:blip r:embed="rId3"/>
          <a:stretch>
            <a:fillRect/>
          </a:stretch>
        </p:blipFill>
        <p:spPr>
          <a:xfrm>
            <a:off x="1393542" y="1066799"/>
            <a:ext cx="9731658" cy="5638801"/>
          </a:xfrm>
          <a:prstGeom prst="rect">
            <a:avLst/>
          </a:prstGeom>
        </p:spPr>
      </p:pic>
      <p:sp>
        <p:nvSpPr>
          <p:cNvPr id="4" name="Rectangle 2"/>
          <p:cNvSpPr txBox="1">
            <a:spLocks/>
          </p:cNvSpPr>
          <p:nvPr/>
        </p:nvSpPr>
        <p:spPr bwMode="auto">
          <a:xfrm>
            <a:off x="1981200" y="152400"/>
            <a:ext cx="8229600" cy="838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a:lstStyle>
          <a:p>
            <a:pPr eaLnBrk="1" hangingPunct="1"/>
            <a:r>
              <a:rPr lang="en-US" sz="4000" dirty="0">
                <a:latin typeface="Calibri"/>
                <a:ea typeface="MS PGothic" charset="0"/>
                <a:cs typeface="Calibri"/>
              </a:rPr>
              <a:t>Data Structure:</a:t>
            </a:r>
            <a:r>
              <a:rPr lang="en-US" sz="4000" dirty="0">
                <a:latin typeface="Courier New"/>
                <a:ea typeface="MS PGothic" charset="0"/>
                <a:cs typeface="Courier New"/>
              </a:rPr>
              <a:t> </a:t>
            </a:r>
            <a:r>
              <a:rPr lang="en-US" sz="4000" dirty="0" err="1">
                <a:latin typeface="Courier New"/>
                <a:ea typeface="MS PGothic" charset="0"/>
                <a:cs typeface="Courier New"/>
              </a:rPr>
              <a:t>trapframe</a:t>
            </a:r>
            <a:endParaRPr lang="en-US" sz="4000" dirty="0">
              <a:latin typeface="Calibri"/>
              <a:ea typeface="MS PGothic" charset="0"/>
              <a:cs typeface="Calibri"/>
            </a:endParaRPr>
          </a:p>
        </p:txBody>
      </p:sp>
    </p:spTree>
    <p:extLst>
      <p:ext uri="{BB962C8B-B14F-4D97-AF65-F5344CB8AC3E}">
        <p14:creationId xmlns:p14="http://schemas.microsoft.com/office/powerpoint/2010/main" val="168216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sz="3600" dirty="0">
                <a:latin typeface="Calibri"/>
                <a:cs typeface="Calibri"/>
              </a:rPr>
              <a:t>System Call Using the trap Instruction</a:t>
            </a:r>
          </a:p>
        </p:txBody>
      </p:sp>
      <p:sp>
        <p:nvSpPr>
          <p:cNvPr id="3" name="Slide Number Placeholder 2"/>
          <p:cNvSpPr>
            <a:spLocks noGrp="1"/>
          </p:cNvSpPr>
          <p:nvPr>
            <p:ph type="sldNum" sz="quarter" idx="11"/>
          </p:nvPr>
        </p:nvSpPr>
        <p:spPr>
          <a:xfrm>
            <a:off x="1981200" y="6153150"/>
            <a:ext cx="2133600" cy="476250"/>
          </a:xfrm>
        </p:spPr>
        <p:txBody>
          <a:bodyPr/>
          <a:lstStyle/>
          <a:p>
            <a:fld id="{F2AB741D-3059-9749-806A-40E1FE40CF46}" type="slidenum">
              <a:rPr lang="en-US" smtClean="0"/>
              <a:pPr/>
              <a:t>9</a:t>
            </a:fld>
            <a:endParaRPr lang="en-US" dirty="0"/>
          </a:p>
        </p:txBody>
      </p:sp>
      <p:sp>
        <p:nvSpPr>
          <p:cNvPr id="5" name="Rectangle 2"/>
          <p:cNvSpPr>
            <a:spLocks noChangeArrowheads="1"/>
          </p:cNvSpPr>
          <p:nvPr/>
        </p:nvSpPr>
        <p:spPr bwMode="auto">
          <a:xfrm>
            <a:off x="5257800" y="1752600"/>
            <a:ext cx="5105400" cy="44196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6" name="Rectangle 4"/>
          <p:cNvSpPr>
            <a:spLocks noChangeArrowheads="1"/>
          </p:cNvSpPr>
          <p:nvPr/>
        </p:nvSpPr>
        <p:spPr bwMode="auto">
          <a:xfrm>
            <a:off x="1905000" y="1066800"/>
            <a:ext cx="28194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7" name="Text Box 5"/>
          <p:cNvSpPr txBox="1">
            <a:spLocks noChangeArrowheads="1"/>
          </p:cNvSpPr>
          <p:nvPr/>
        </p:nvSpPr>
        <p:spPr bwMode="auto">
          <a:xfrm>
            <a:off x="1981201" y="1066800"/>
            <a:ext cx="1139825"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latin typeface="Courier New" charset="0"/>
              </a:rPr>
              <a:t>…</a:t>
            </a:r>
          </a:p>
          <a:p>
            <a:pPr eaLnBrk="0" hangingPunct="0"/>
            <a:r>
              <a:rPr lang="en-US" sz="1800">
                <a:latin typeface="Courier New" charset="0"/>
              </a:rPr>
              <a:t>fork();</a:t>
            </a:r>
          </a:p>
          <a:p>
            <a:pPr eaLnBrk="0" hangingPunct="0"/>
            <a:r>
              <a:rPr lang="en-US" sz="1800">
                <a:latin typeface="Courier New" charset="0"/>
              </a:rPr>
              <a:t>…</a:t>
            </a:r>
          </a:p>
        </p:txBody>
      </p:sp>
      <p:sp>
        <p:nvSpPr>
          <p:cNvPr id="8" name="Rectangle 6"/>
          <p:cNvSpPr>
            <a:spLocks noChangeArrowheads="1"/>
          </p:cNvSpPr>
          <p:nvPr/>
        </p:nvSpPr>
        <p:spPr bwMode="auto">
          <a:xfrm>
            <a:off x="1905000" y="2209801"/>
            <a:ext cx="2819400" cy="1357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9" name="Text Box 7"/>
          <p:cNvSpPr txBox="1">
            <a:spLocks noChangeArrowheads="1"/>
          </p:cNvSpPr>
          <p:nvPr/>
        </p:nvSpPr>
        <p:spPr bwMode="auto">
          <a:xfrm>
            <a:off x="1905000" y="2209801"/>
            <a:ext cx="2736850" cy="1330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90000"/>
              </a:lnSpc>
            </a:pPr>
            <a:r>
              <a:rPr lang="en-US" sz="1800">
                <a:latin typeface="Courier New" charset="0"/>
              </a:rPr>
              <a:t>fork() {</a:t>
            </a:r>
          </a:p>
          <a:p>
            <a:pPr eaLnBrk="0" hangingPunct="0">
              <a:lnSpc>
                <a:spcPct val="90000"/>
              </a:lnSpc>
            </a:pPr>
            <a:r>
              <a:rPr lang="en-US" sz="1800">
                <a:latin typeface="Courier New" charset="0"/>
              </a:rPr>
              <a:t>…</a:t>
            </a:r>
          </a:p>
          <a:p>
            <a:pPr eaLnBrk="0" hangingPunct="0">
              <a:lnSpc>
                <a:spcPct val="90000"/>
              </a:lnSpc>
            </a:pPr>
            <a:r>
              <a:rPr lang="en-US" sz="1800">
                <a:latin typeface="Courier New" charset="0"/>
              </a:rPr>
              <a:t>trap	N_SYS_FORK()</a:t>
            </a:r>
          </a:p>
          <a:p>
            <a:pPr eaLnBrk="0" hangingPunct="0">
              <a:lnSpc>
                <a:spcPct val="90000"/>
              </a:lnSpc>
            </a:pPr>
            <a:r>
              <a:rPr lang="en-US" sz="1800">
                <a:latin typeface="Courier New" charset="0"/>
              </a:rPr>
              <a:t>…</a:t>
            </a:r>
          </a:p>
          <a:p>
            <a:pPr eaLnBrk="0" hangingPunct="0">
              <a:lnSpc>
                <a:spcPct val="90000"/>
              </a:lnSpc>
            </a:pPr>
            <a:r>
              <a:rPr lang="en-US" sz="1800">
                <a:latin typeface="Courier New" charset="0"/>
              </a:rPr>
              <a:t>}</a:t>
            </a:r>
          </a:p>
        </p:txBody>
      </p:sp>
      <p:sp>
        <p:nvSpPr>
          <p:cNvPr id="10" name="Rectangle 8"/>
          <p:cNvSpPr>
            <a:spLocks noChangeArrowheads="1"/>
          </p:cNvSpPr>
          <p:nvPr/>
        </p:nvSpPr>
        <p:spPr bwMode="auto">
          <a:xfrm>
            <a:off x="5715000" y="2133600"/>
            <a:ext cx="1600200" cy="19050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Text Box 9"/>
          <p:cNvSpPr txBox="1">
            <a:spLocks noChangeArrowheads="1"/>
          </p:cNvSpPr>
          <p:nvPr/>
        </p:nvSpPr>
        <p:spPr bwMode="auto">
          <a:xfrm>
            <a:off x="5791200" y="2895601"/>
            <a:ext cx="1549400"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90000"/>
              </a:lnSpc>
            </a:pPr>
            <a:r>
              <a:rPr lang="en-US" sz="1800">
                <a:latin typeface="Courier New" charset="0"/>
              </a:rPr>
              <a:t>sys_fork()</a:t>
            </a:r>
          </a:p>
        </p:txBody>
      </p:sp>
      <p:sp>
        <p:nvSpPr>
          <p:cNvPr id="12" name="Rectangle 10"/>
          <p:cNvSpPr>
            <a:spLocks noChangeArrowheads="1"/>
          </p:cNvSpPr>
          <p:nvPr/>
        </p:nvSpPr>
        <p:spPr bwMode="auto">
          <a:xfrm>
            <a:off x="5715000" y="2895600"/>
            <a:ext cx="160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1"/>
          <p:cNvSpPr>
            <a:spLocks noChangeArrowheads="1"/>
          </p:cNvSpPr>
          <p:nvPr/>
        </p:nvSpPr>
        <p:spPr bwMode="auto">
          <a:xfrm>
            <a:off x="7010400" y="4572000"/>
            <a:ext cx="3048000" cy="1295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2"/>
          <p:cNvSpPr txBox="1">
            <a:spLocks noChangeArrowheads="1"/>
          </p:cNvSpPr>
          <p:nvPr/>
        </p:nvSpPr>
        <p:spPr bwMode="auto">
          <a:xfrm>
            <a:off x="7010400" y="4572000"/>
            <a:ext cx="3060700" cy="133985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90000"/>
              </a:lnSpc>
            </a:pPr>
            <a:r>
              <a:rPr lang="en-US" sz="1800">
                <a:latin typeface="Courier New" charset="0"/>
              </a:rPr>
              <a:t>sys_fork() {</a:t>
            </a:r>
          </a:p>
          <a:p>
            <a:pPr eaLnBrk="0" hangingPunct="0">
              <a:lnSpc>
                <a:spcPct val="90000"/>
              </a:lnSpc>
            </a:pPr>
            <a:r>
              <a:rPr lang="en-US" sz="1800">
                <a:latin typeface="Courier New" charset="0"/>
              </a:rPr>
              <a:t>/* system function */</a:t>
            </a:r>
          </a:p>
          <a:p>
            <a:pPr eaLnBrk="0" hangingPunct="0">
              <a:lnSpc>
                <a:spcPct val="90000"/>
              </a:lnSpc>
            </a:pPr>
            <a:r>
              <a:rPr lang="en-US" sz="1800">
                <a:latin typeface="Courier New" charset="0"/>
              </a:rPr>
              <a:t>  …</a:t>
            </a:r>
          </a:p>
          <a:p>
            <a:pPr eaLnBrk="0" hangingPunct="0">
              <a:lnSpc>
                <a:spcPct val="90000"/>
              </a:lnSpc>
            </a:pPr>
            <a:r>
              <a:rPr lang="en-US" sz="1800">
                <a:latin typeface="Courier New" charset="0"/>
              </a:rPr>
              <a:t>  return;</a:t>
            </a:r>
          </a:p>
          <a:p>
            <a:pPr eaLnBrk="0" hangingPunct="0">
              <a:lnSpc>
                <a:spcPct val="90000"/>
              </a:lnSpc>
            </a:pPr>
            <a:r>
              <a:rPr lang="en-US" sz="1800">
                <a:latin typeface="Courier New" charset="0"/>
              </a:rPr>
              <a:t>}</a:t>
            </a:r>
          </a:p>
        </p:txBody>
      </p:sp>
      <p:sp>
        <p:nvSpPr>
          <p:cNvPr id="15" name="Text Box 13"/>
          <p:cNvSpPr txBox="1">
            <a:spLocks noChangeArrowheads="1"/>
          </p:cNvSpPr>
          <p:nvPr/>
        </p:nvSpPr>
        <p:spPr bwMode="auto">
          <a:xfrm>
            <a:off x="9372601" y="1828801"/>
            <a:ext cx="8747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Kernel</a:t>
            </a:r>
          </a:p>
        </p:txBody>
      </p:sp>
      <p:sp>
        <p:nvSpPr>
          <p:cNvPr id="16" name="Freeform 14"/>
          <p:cNvSpPr>
            <a:spLocks/>
          </p:cNvSpPr>
          <p:nvPr/>
        </p:nvSpPr>
        <p:spPr bwMode="auto">
          <a:xfrm>
            <a:off x="1752600" y="1524000"/>
            <a:ext cx="304800" cy="838200"/>
          </a:xfrm>
          <a:custGeom>
            <a:avLst/>
            <a:gdLst>
              <a:gd name="T0" fmla="*/ 192 w 192"/>
              <a:gd name="T1" fmla="*/ 0 h 528"/>
              <a:gd name="T2" fmla="*/ 0 w 192"/>
              <a:gd name="T3" fmla="*/ 0 h 528"/>
              <a:gd name="T4" fmla="*/ 0 w 192"/>
              <a:gd name="T5" fmla="*/ 528 h 528"/>
              <a:gd name="T6" fmla="*/ 144 w 192"/>
              <a:gd name="T7" fmla="*/ 528 h 528"/>
            </a:gdLst>
            <a:ahLst/>
            <a:cxnLst>
              <a:cxn ang="0">
                <a:pos x="T0" y="T1"/>
              </a:cxn>
              <a:cxn ang="0">
                <a:pos x="T2" y="T3"/>
              </a:cxn>
              <a:cxn ang="0">
                <a:pos x="T4" y="T5"/>
              </a:cxn>
              <a:cxn ang="0">
                <a:pos x="T6" y="T7"/>
              </a:cxn>
            </a:cxnLst>
            <a:rect l="0" t="0" r="r" b="b"/>
            <a:pathLst>
              <a:path w="192" h="528">
                <a:moveTo>
                  <a:pt x="192" y="0"/>
                </a:moveTo>
                <a:lnTo>
                  <a:pt x="0" y="0"/>
                </a:lnTo>
                <a:lnTo>
                  <a:pt x="0" y="528"/>
                </a:lnTo>
                <a:lnTo>
                  <a:pt x="144" y="52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7" name="Freeform 15"/>
          <p:cNvSpPr>
            <a:spLocks/>
          </p:cNvSpPr>
          <p:nvPr/>
        </p:nvSpPr>
        <p:spPr bwMode="auto">
          <a:xfrm>
            <a:off x="4572000" y="2895600"/>
            <a:ext cx="1143000" cy="152400"/>
          </a:xfrm>
          <a:custGeom>
            <a:avLst/>
            <a:gdLst>
              <a:gd name="T0" fmla="*/ 0 w 720"/>
              <a:gd name="T1" fmla="*/ 0 h 96"/>
              <a:gd name="T2" fmla="*/ 240 w 720"/>
              <a:gd name="T3" fmla="*/ 0 h 96"/>
              <a:gd name="T4" fmla="*/ 240 w 720"/>
              <a:gd name="T5" fmla="*/ 96 h 96"/>
              <a:gd name="T6" fmla="*/ 720 w 720"/>
              <a:gd name="T7" fmla="*/ 96 h 96"/>
            </a:gdLst>
            <a:ahLst/>
            <a:cxnLst>
              <a:cxn ang="0">
                <a:pos x="T0" y="T1"/>
              </a:cxn>
              <a:cxn ang="0">
                <a:pos x="T2" y="T3"/>
              </a:cxn>
              <a:cxn ang="0">
                <a:pos x="T4" y="T5"/>
              </a:cxn>
              <a:cxn ang="0">
                <a:pos x="T6" y="T7"/>
              </a:cxn>
            </a:cxnLst>
            <a:rect l="0" t="0" r="r" b="b"/>
            <a:pathLst>
              <a:path w="720" h="96">
                <a:moveTo>
                  <a:pt x="0" y="0"/>
                </a:moveTo>
                <a:lnTo>
                  <a:pt x="240" y="0"/>
                </a:lnTo>
                <a:lnTo>
                  <a:pt x="240" y="96"/>
                </a:lnTo>
                <a:lnTo>
                  <a:pt x="720" y="96"/>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8" name="Freeform 16"/>
          <p:cNvSpPr>
            <a:spLocks/>
          </p:cNvSpPr>
          <p:nvPr/>
        </p:nvSpPr>
        <p:spPr bwMode="auto">
          <a:xfrm>
            <a:off x="6629400" y="3048000"/>
            <a:ext cx="990600" cy="1600200"/>
          </a:xfrm>
          <a:custGeom>
            <a:avLst/>
            <a:gdLst>
              <a:gd name="T0" fmla="*/ 384 w 624"/>
              <a:gd name="T1" fmla="*/ 0 h 1008"/>
              <a:gd name="T2" fmla="*/ 624 w 624"/>
              <a:gd name="T3" fmla="*/ 0 h 1008"/>
              <a:gd name="T4" fmla="*/ 624 w 624"/>
              <a:gd name="T5" fmla="*/ 816 h 1008"/>
              <a:gd name="T6" fmla="*/ 0 w 624"/>
              <a:gd name="T7" fmla="*/ 816 h 1008"/>
              <a:gd name="T8" fmla="*/ 0 w 624"/>
              <a:gd name="T9" fmla="*/ 1008 h 1008"/>
              <a:gd name="T10" fmla="*/ 288 w 624"/>
              <a:gd name="T11" fmla="*/ 1008 h 1008"/>
            </a:gdLst>
            <a:ahLst/>
            <a:cxnLst>
              <a:cxn ang="0">
                <a:pos x="T0" y="T1"/>
              </a:cxn>
              <a:cxn ang="0">
                <a:pos x="T2" y="T3"/>
              </a:cxn>
              <a:cxn ang="0">
                <a:pos x="T4" y="T5"/>
              </a:cxn>
              <a:cxn ang="0">
                <a:pos x="T6" y="T7"/>
              </a:cxn>
              <a:cxn ang="0">
                <a:pos x="T8" y="T9"/>
              </a:cxn>
              <a:cxn ang="0">
                <a:pos x="T10" y="T11"/>
              </a:cxn>
            </a:cxnLst>
            <a:rect l="0" t="0" r="r" b="b"/>
            <a:pathLst>
              <a:path w="624" h="1008">
                <a:moveTo>
                  <a:pt x="384" y="0"/>
                </a:moveTo>
                <a:lnTo>
                  <a:pt x="624" y="0"/>
                </a:lnTo>
                <a:lnTo>
                  <a:pt x="624" y="816"/>
                </a:lnTo>
                <a:lnTo>
                  <a:pt x="0" y="816"/>
                </a:lnTo>
                <a:lnTo>
                  <a:pt x="0" y="1008"/>
                </a:lnTo>
                <a:lnTo>
                  <a:pt x="288" y="100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9" name="Freeform 17"/>
          <p:cNvSpPr>
            <a:spLocks/>
          </p:cNvSpPr>
          <p:nvPr/>
        </p:nvSpPr>
        <p:spPr bwMode="auto">
          <a:xfrm>
            <a:off x="3048000" y="1600200"/>
            <a:ext cx="5638800" cy="4419600"/>
          </a:xfrm>
          <a:custGeom>
            <a:avLst/>
            <a:gdLst>
              <a:gd name="T0" fmla="*/ 3408 w 3552"/>
              <a:gd name="T1" fmla="*/ 2448 h 2832"/>
              <a:gd name="T2" fmla="*/ 3552 w 3552"/>
              <a:gd name="T3" fmla="*/ 2448 h 2832"/>
              <a:gd name="T4" fmla="*/ 3552 w 3552"/>
              <a:gd name="T5" fmla="*/ 2832 h 2832"/>
              <a:gd name="T6" fmla="*/ 1296 w 3552"/>
              <a:gd name="T7" fmla="*/ 2832 h 2832"/>
              <a:gd name="T8" fmla="*/ 1296 w 3552"/>
              <a:gd name="T9" fmla="*/ 0 h 2832"/>
              <a:gd name="T10" fmla="*/ 0 w 3552"/>
              <a:gd name="T11" fmla="*/ 0 h 2832"/>
            </a:gdLst>
            <a:ahLst/>
            <a:cxnLst>
              <a:cxn ang="0">
                <a:pos x="T0" y="T1"/>
              </a:cxn>
              <a:cxn ang="0">
                <a:pos x="T2" y="T3"/>
              </a:cxn>
              <a:cxn ang="0">
                <a:pos x="T4" y="T5"/>
              </a:cxn>
              <a:cxn ang="0">
                <a:pos x="T6" y="T7"/>
              </a:cxn>
              <a:cxn ang="0">
                <a:pos x="T8" y="T9"/>
              </a:cxn>
              <a:cxn ang="0">
                <a:pos x="T10" y="T11"/>
              </a:cxn>
            </a:cxnLst>
            <a:rect l="0" t="0" r="r" b="b"/>
            <a:pathLst>
              <a:path w="3552" h="2832">
                <a:moveTo>
                  <a:pt x="3408" y="2448"/>
                </a:moveTo>
                <a:lnTo>
                  <a:pt x="3552" y="2448"/>
                </a:lnTo>
                <a:lnTo>
                  <a:pt x="3552" y="2832"/>
                </a:lnTo>
                <a:lnTo>
                  <a:pt x="1296" y="2832"/>
                </a:lnTo>
                <a:lnTo>
                  <a:pt x="1296" y="0"/>
                </a:lnTo>
                <a:lnTo>
                  <a:pt x="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 name="Text Box 18"/>
          <p:cNvSpPr txBox="1">
            <a:spLocks noChangeArrowheads="1"/>
          </p:cNvSpPr>
          <p:nvPr/>
        </p:nvSpPr>
        <p:spPr bwMode="auto">
          <a:xfrm>
            <a:off x="5638800" y="1828801"/>
            <a:ext cx="1193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Trap Table</a:t>
            </a:r>
          </a:p>
        </p:txBody>
      </p:sp>
      <p:sp>
        <p:nvSpPr>
          <p:cNvPr id="21" name="Rectangle 20"/>
          <p:cNvSpPr/>
          <p:nvPr/>
        </p:nvSpPr>
        <p:spPr>
          <a:xfrm>
            <a:off x="6553200" y="6400801"/>
            <a:ext cx="2743200" cy="307777"/>
          </a:xfrm>
          <a:prstGeom prst="rect">
            <a:avLst/>
          </a:prstGeom>
        </p:spPr>
        <p:txBody>
          <a:bodyPr wrap="square">
            <a:spAutoFit/>
          </a:bodyPr>
          <a:lstStyle/>
          <a:p>
            <a:r>
              <a:rPr lang="en-US" sz="1400" dirty="0">
                <a:latin typeface="Calibri"/>
                <a:cs typeface="Calibri"/>
              </a:rPr>
              <a:t>Slide courtesy of Dr. Gary Nutt</a:t>
            </a:r>
          </a:p>
        </p:txBody>
      </p:sp>
    </p:spTree>
    <p:extLst>
      <p:ext uri="{BB962C8B-B14F-4D97-AF65-F5344CB8AC3E}">
        <p14:creationId xmlns:p14="http://schemas.microsoft.com/office/powerpoint/2010/main" val="248528638"/>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3620</TotalTime>
  <Words>1805</Words>
  <Application>Microsoft Macintosh PowerPoint</Application>
  <PresentationFormat>Widescreen</PresentationFormat>
  <Paragraphs>239</Paragraphs>
  <Slides>26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ＭＳ Ｐゴシック</vt:lpstr>
      <vt:lpstr>ＭＳ Ｐゴシック</vt:lpstr>
      <vt:lpstr>宋体</vt:lpstr>
      <vt:lpstr>Arial</vt:lpstr>
      <vt:lpstr>Calibri</vt:lpstr>
      <vt:lpstr>Courier New</vt:lpstr>
      <vt:lpstr>Times New Roman</vt:lpstr>
      <vt:lpstr>1_Default Design</vt:lpstr>
      <vt:lpstr>COMP 3500  Introduction to Operating Systems  Project 5 – Processes and System Calls  Part 2: Introduction to System Calls</vt:lpstr>
      <vt:lpstr>runprogram.c</vt:lpstr>
      <vt:lpstr>Trace runprogram()</vt:lpstr>
      <vt:lpstr>PowerPoint Presentation</vt:lpstr>
      <vt:lpstr>PowerPoint Presentation</vt:lpstr>
      <vt:lpstr>Exercise 2: How to implement runprogram()?</vt:lpstr>
      <vt:lpstr>md_usermode()</vt:lpstr>
      <vt:lpstr>PowerPoint Presentation</vt:lpstr>
      <vt:lpstr>System Call Using the trap Instruction</vt:lpstr>
      <vt:lpstr>A Thread Performing a System Call </vt:lpstr>
      <vt:lpstr>System Call: sys_reboot()</vt:lpstr>
      <vt:lpstr>System Call: sys_reboot()  In src/kern/include/syscall.h</vt:lpstr>
      <vt:lpstr>PowerPoint Presentation</vt:lpstr>
      <vt:lpstr>Which function calls mips_syscall()?</vt:lpstr>
      <vt:lpstr>exception.S</vt:lpstr>
      <vt:lpstr>mips_trap() calls mips_syscall()</vt:lpstr>
      <vt:lpstr>syscalls-mips.s in cs161/src/lib/libc</vt:lpstr>
      <vt:lpstr>syscalls-mips.s in cs161/src/lib/libc</vt:lpstr>
      <vt:lpstr>syscalls-mips.s in cs161/src/lib/libc (cont.)</vt:lpstr>
      <vt:lpstr>syscall</vt:lpstr>
      <vt:lpstr>Syscall from a COMP4300 Project</vt:lpstr>
      <vt:lpstr>crt0.s in cs161/src/lib/crt0</vt:lpstr>
      <vt:lpstr>exec and its variations</vt:lpstr>
      <vt:lpstr>crt0.s in cs161/src/lib/crt0</vt:lpstr>
      <vt:lpstr>crt0.S</vt:lpstr>
      <vt:lpstr>Exercise 5 (Plickers): Is this program an application or a part of the kernel?  A. Application   B. Part of Kernel</vt:lpstr>
    </vt:vector>
  </TitlesOfParts>
  <Company>New Mexico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332</cp:revision>
  <dcterms:created xsi:type="dcterms:W3CDTF">2006-08-22T22:53:10Z</dcterms:created>
  <dcterms:modified xsi:type="dcterms:W3CDTF">2018-10-26T15:50:48Z</dcterms:modified>
</cp:coreProperties>
</file>