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56" r:id="rId2"/>
    <p:sldId id="418" r:id="rId3"/>
    <p:sldId id="422" r:id="rId4"/>
    <p:sldId id="419" r:id="rId5"/>
    <p:sldId id="420" r:id="rId6"/>
    <p:sldId id="424" r:id="rId7"/>
    <p:sldId id="421" r:id="rId8"/>
    <p:sldId id="360" r:id="rId9"/>
    <p:sldId id="426" r:id="rId10"/>
    <p:sldId id="427" r:id="rId11"/>
    <p:sldId id="428" r:id="rId12"/>
    <p:sldId id="429" r:id="rId13"/>
    <p:sldId id="430" r:id="rId14"/>
    <p:sldId id="431" r:id="rId15"/>
    <p:sldId id="432" r:id="rId16"/>
    <p:sldId id="433" r:id="rId17"/>
    <p:sldId id="434" r:id="rId18"/>
    <p:sldId id="435" r:id="rId19"/>
    <p:sldId id="437" r:id="rId20"/>
    <p:sldId id="436" r:id="rId21"/>
    <p:sldId id="438" r:id="rId22"/>
    <p:sldId id="439" r:id="rId23"/>
    <p:sldId id="440" r:id="rId24"/>
    <p:sldId id="441" r:id="rId25"/>
    <p:sldId id="442" r:id="rId26"/>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2836" autoAdjust="0"/>
  </p:normalViewPr>
  <p:slideViewPr>
    <p:cSldViewPr>
      <p:cViewPr varScale="1">
        <p:scale>
          <a:sx n="93" d="100"/>
          <a:sy n="93" d="100"/>
        </p:scale>
        <p:origin x="1864"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55613"/>
          </a:xfrm>
          <a:prstGeom prst="rect">
            <a:avLst/>
          </a:prstGeom>
        </p:spPr>
        <p:txBody>
          <a:bodyPr vert="horz" lIns="91440" tIns="45720" rIns="91440" bIns="45720" rtlCol="0"/>
          <a:lstStyle>
            <a:lvl1pPr algn="r">
              <a:defRPr sz="1200"/>
            </a:lvl1pPr>
          </a:lstStyle>
          <a:p>
            <a:fld id="{01516234-EB16-5D43-AAA8-315941C1C964}" type="datetimeFigureOut">
              <a:rPr lang="en-US" smtClean="0"/>
              <a:t>10/25/17</a:t>
            </a:fld>
            <a:endParaRPr lang="en-US"/>
          </a:p>
        </p:txBody>
      </p:sp>
      <p:sp>
        <p:nvSpPr>
          <p:cNvPr id="4" name="Footer Placeholder 3"/>
          <p:cNvSpPr>
            <a:spLocks noGrp="1"/>
          </p:cNvSpPr>
          <p:nvPr>
            <p:ph type="ftr" sz="quarter" idx="2"/>
          </p:nvPr>
        </p:nvSpPr>
        <p:spPr>
          <a:xfrm>
            <a:off x="0" y="8661400"/>
            <a:ext cx="3005138" cy="4556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661400"/>
            <a:ext cx="3005138" cy="455613"/>
          </a:xfrm>
          <a:prstGeom prst="rect">
            <a:avLst/>
          </a:prstGeom>
        </p:spPr>
        <p:txBody>
          <a:bodyPr vert="horz" lIns="91440" tIns="45720" rIns="91440" bIns="45720" rtlCol="0" anchor="b"/>
          <a:lstStyle>
            <a:lvl1pPr algn="r">
              <a:defRPr sz="1200"/>
            </a:lvl1pPr>
          </a:lstStyle>
          <a:p>
            <a:fld id="{F6966ECC-81FC-2345-83E5-CA81A93D7CBC}" type="slidenum">
              <a:rPr lang="en-US" smtClean="0"/>
              <a:t>‹#›</a:t>
            </a:fld>
            <a:endParaRPr lang="en-US"/>
          </a:p>
        </p:txBody>
      </p:sp>
    </p:spTree>
    <p:extLst>
      <p:ext uri="{BB962C8B-B14F-4D97-AF65-F5344CB8AC3E}">
        <p14:creationId xmlns:p14="http://schemas.microsoft.com/office/powerpoint/2010/main" val="29522156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Fall’17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Lec28: Slides</a:t>
            </a:r>
            <a:r>
              <a:rPr lang="en-US" altLang="zh-CN" baseline="0" dirty="0" smtClean="0">
                <a:latin typeface="Times New Roman" charset="0"/>
                <a:ea typeface="宋体" charset="0"/>
                <a:cs typeface="宋体" charset="0"/>
              </a:rPr>
              <a:t> 1-25: 35 Minutes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Lec29: Slides 1-10:</a:t>
            </a:r>
            <a:r>
              <a:rPr lang="en-US" altLang="zh-CN" baseline="0" dirty="0" smtClean="0">
                <a:latin typeface="Times New Roman" charset="0"/>
                <a:ea typeface="宋体" charset="0"/>
                <a:cs typeface="宋体" charset="0"/>
              </a:rPr>
              <a:t> 15 </a:t>
            </a:r>
            <a:r>
              <a:rPr lang="en-US" altLang="zh-CN" baseline="0" dirty="0" err="1" smtClean="0">
                <a:latin typeface="Times New Roman" charset="0"/>
                <a:ea typeface="宋体" charset="0"/>
                <a:cs typeface="宋体" charset="0"/>
              </a:rPr>
              <a:t>Mintues</a:t>
            </a: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Spring’17</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9c2</a:t>
            </a:r>
            <a:r>
              <a:rPr lang="en-US" altLang="zh-CN" dirty="0">
                <a:latin typeface="Times New Roman" charset="0"/>
                <a:ea typeface="宋体" charset="0"/>
                <a:cs typeface="宋体" charset="0"/>
              </a:rPr>
              <a:t>: only spend</a:t>
            </a:r>
            <a:r>
              <a:rPr lang="en-US" altLang="zh-CN" baseline="0" dirty="0">
                <a:latin typeface="Times New Roman" charset="0"/>
                <a:ea typeface="宋体" charset="0"/>
                <a:cs typeface="宋体" charset="0"/>
              </a:rPr>
              <a:t> 5 minutes to cover slides 1-3.</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a:latin typeface="Times New Roman" charset="0"/>
                <a:ea typeface="宋体" charset="0"/>
                <a:cs typeface="宋体" charset="0"/>
              </a:rPr>
              <a:t>10a: spend 10 minutes to quickly go through 4-26.</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74732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2</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t>
            </a:r>
            <a:r>
              <a:rPr lang="en-US" sz="1200" kern="1200" dirty="0" err="1">
                <a:solidFill>
                  <a:schemeClr val="tx1"/>
                </a:solidFill>
                <a:effectLst/>
                <a:latin typeface="Times New Roman" pitchFamily="18" charset="0"/>
                <a:ea typeface="ＭＳ Ｐゴシック" charset="0"/>
                <a:cs typeface="+mn-cs"/>
              </a:rPr>
              <a:t>sbin</a:t>
            </a:r>
            <a:r>
              <a:rPr lang="en-US" sz="1200" kern="1200" dirty="0">
                <a:solidFill>
                  <a:schemeClr val="tx1"/>
                </a:solidFill>
                <a:effectLst/>
                <a:latin typeface="Times New Roman" pitchFamily="18" charset="0"/>
                <a:ea typeface="ＭＳ Ｐゴシック" charset="0"/>
                <a:cs typeface="+mn-cs"/>
              </a:rPr>
              <a:t> is under ~/cs161/root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All</a:t>
            </a:r>
            <a:r>
              <a:rPr lang="en-US" sz="1200" kern="1200" baseline="0" dirty="0">
                <a:solidFill>
                  <a:schemeClr val="tx1"/>
                </a:solidFill>
                <a:effectLst/>
                <a:latin typeface="Times New Roman" pitchFamily="18" charset="0"/>
                <a:ea typeface="ＭＳ Ｐゴシック" charset="0"/>
                <a:cs typeface="+mn-cs"/>
              </a:rPr>
              <a:t> executable code can be found here.</a:t>
            </a:r>
            <a:endParaRPr lang="en-US" sz="1200" kern="1200" dirty="0">
              <a:solidFill>
                <a:schemeClr val="tx1"/>
              </a:solidFill>
              <a:effectLst/>
              <a:latin typeface="Times New Roman" pitchFamily="18" charset="0"/>
              <a:ea typeface="ＭＳ Ｐゴシック"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ＭＳ Ｐゴシック"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In a real operating system, the kernel's main function is to provide support for user-level programs. Most such support is accessed via "system calls." We give you one system call, reboot(), which is implemented in the function </a:t>
            </a:r>
            <a:r>
              <a:rPr lang="en-US" sz="1200" u="sng" kern="1200" dirty="0" err="1">
                <a:solidFill>
                  <a:schemeClr val="tx1"/>
                </a:solidFill>
                <a:effectLst/>
                <a:latin typeface="Times New Roman" pitchFamily="18" charset="0"/>
                <a:ea typeface="ＭＳ Ｐゴシック" charset="0"/>
                <a:cs typeface="+mn-cs"/>
              </a:rPr>
              <a:t>sys_reboot</a:t>
            </a:r>
            <a:r>
              <a:rPr lang="en-US" sz="1200" kern="1200" dirty="0">
                <a:solidFill>
                  <a:schemeClr val="tx1"/>
                </a:solidFill>
                <a:effectLst/>
                <a:latin typeface="Times New Roman" pitchFamily="18" charset="0"/>
                <a:ea typeface="ＭＳ Ｐゴシック" charset="0"/>
                <a:cs typeface="+mn-cs"/>
              </a:rPr>
              <a:t>() in </a:t>
            </a:r>
            <a:r>
              <a:rPr lang="en-US" sz="1200" u="sng" kern="1200" dirty="0" err="1">
                <a:solidFill>
                  <a:schemeClr val="tx1"/>
                </a:solidFill>
                <a:effectLst/>
                <a:latin typeface="Times New Roman" pitchFamily="18" charset="0"/>
                <a:ea typeface="ＭＳ Ｐゴシック" charset="0"/>
                <a:cs typeface="+mn-cs"/>
              </a:rPr>
              <a:t>src</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kern</a:t>
            </a:r>
            <a:r>
              <a:rPr lang="en-US" sz="1200" kern="1200" dirty="0">
                <a:solidFill>
                  <a:schemeClr val="tx1"/>
                </a:solidFill>
                <a:effectLst/>
                <a:latin typeface="Times New Roman" pitchFamily="18" charset="0"/>
                <a:ea typeface="ＭＳ Ｐゴシック" charset="0"/>
                <a:cs typeface="+mn-cs"/>
              </a:rPr>
              <a:t>/main/</a:t>
            </a:r>
            <a:r>
              <a:rPr lang="en-US" sz="1200" kern="1200" dirty="0" err="1">
                <a:solidFill>
                  <a:schemeClr val="tx1"/>
                </a:solidFill>
                <a:effectLst/>
                <a:latin typeface="Times New Roman" pitchFamily="18" charset="0"/>
                <a:ea typeface="ＭＳ Ｐゴシック" charset="0"/>
                <a:cs typeface="+mn-cs"/>
              </a:rPr>
              <a:t>main.c</a:t>
            </a:r>
            <a:r>
              <a:rPr lang="en-US" sz="1200" kern="1200" dirty="0">
                <a:solidFill>
                  <a:schemeClr val="tx1"/>
                </a:solidFill>
                <a:effectLst/>
                <a:latin typeface="Times New Roman" pitchFamily="18" charset="0"/>
                <a:ea typeface="ＭＳ Ｐゴシック" charset="0"/>
                <a:cs typeface="+mn-cs"/>
              </a:rPr>
              <a:t>. In </a:t>
            </a:r>
            <a:r>
              <a:rPr lang="en-US" sz="1200" u="sng" kern="1200" dirty="0">
                <a:solidFill>
                  <a:schemeClr val="tx1"/>
                </a:solidFill>
                <a:effectLst/>
                <a:latin typeface="Times New Roman" pitchFamily="18" charset="0"/>
                <a:ea typeface="ＭＳ Ｐゴシック" charset="0"/>
                <a:cs typeface="+mn-cs"/>
              </a:rPr>
              <a:t>GDB</a:t>
            </a:r>
            <a:r>
              <a:rPr lang="en-US" sz="1200" kern="1200" dirty="0">
                <a:solidFill>
                  <a:schemeClr val="tx1"/>
                </a:solidFill>
                <a:effectLst/>
                <a:latin typeface="Times New Roman" pitchFamily="18" charset="0"/>
                <a:ea typeface="ＭＳ Ｐゴシック" charset="0"/>
                <a:cs typeface="+mn-cs"/>
              </a:rPr>
              <a:t>, if you put a breakpoint on </a:t>
            </a:r>
            <a:r>
              <a:rPr lang="en-US" sz="1200" u="sng" kern="1200" dirty="0" err="1">
                <a:solidFill>
                  <a:schemeClr val="tx1"/>
                </a:solidFill>
                <a:effectLst/>
                <a:latin typeface="Times New Roman" pitchFamily="18" charset="0"/>
                <a:ea typeface="ＭＳ Ｐゴシック" charset="0"/>
                <a:cs typeface="+mn-cs"/>
              </a:rPr>
              <a:t>sys_reboot</a:t>
            </a:r>
            <a:r>
              <a:rPr lang="en-US" sz="1200" kern="1200" dirty="0">
                <a:solidFill>
                  <a:schemeClr val="tx1"/>
                </a:solidFill>
                <a:effectLst/>
                <a:latin typeface="Times New Roman" pitchFamily="18" charset="0"/>
                <a:ea typeface="ＭＳ Ｐゴシック" charset="0"/>
                <a:cs typeface="+mn-cs"/>
              </a:rPr>
              <a:t> and run the "reboot" program (by typing "p /</a:t>
            </a:r>
            <a:r>
              <a:rPr lang="en-US" sz="1200" u="sng" kern="1200" dirty="0" err="1">
                <a:solidFill>
                  <a:schemeClr val="tx1"/>
                </a:solidFill>
                <a:effectLst/>
                <a:latin typeface="Times New Roman" pitchFamily="18" charset="0"/>
                <a:ea typeface="ＭＳ Ｐゴシック" charset="0"/>
                <a:cs typeface="+mn-cs"/>
              </a:rPr>
              <a:t>sbin</a:t>
            </a:r>
            <a:r>
              <a:rPr lang="en-US" sz="1200" kern="1200" dirty="0">
                <a:solidFill>
                  <a:schemeClr val="tx1"/>
                </a:solidFill>
                <a:effectLst/>
                <a:latin typeface="Times New Roman" pitchFamily="18" charset="0"/>
                <a:ea typeface="ＭＳ Ｐゴシック" charset="0"/>
                <a:cs typeface="+mn-cs"/>
              </a:rPr>
              <a:t>/reboot" at the OS/161 menu prompt), you can use "</a:t>
            </a:r>
            <a:r>
              <a:rPr lang="en-US" sz="1200" u="sng" kern="1200" dirty="0" err="1">
                <a:solidFill>
                  <a:schemeClr val="tx1"/>
                </a:solidFill>
                <a:effectLst/>
                <a:latin typeface="Times New Roman" pitchFamily="18" charset="0"/>
                <a:ea typeface="ＭＳ Ｐゴシック" charset="0"/>
                <a:cs typeface="+mn-cs"/>
              </a:rPr>
              <a:t>backtrace</a:t>
            </a:r>
            <a:r>
              <a:rPr lang="en-US" sz="1200" kern="1200" dirty="0">
                <a:solidFill>
                  <a:schemeClr val="tx1"/>
                </a:solidFill>
                <a:effectLst/>
                <a:latin typeface="Times New Roman" pitchFamily="18" charset="0"/>
                <a:ea typeface="ＭＳ Ｐゴシック" charset="0"/>
                <a:cs typeface="+mn-cs"/>
              </a:rPr>
              <a:t>" to see how it got there.</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1692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2013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 System call handler.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A pointer to the </a:t>
            </a:r>
            <a:r>
              <a:rPr lang="en-US" sz="1200" kern="1200" dirty="0" err="1">
                <a:solidFill>
                  <a:schemeClr val="tx1"/>
                </a:solidFill>
                <a:latin typeface="Times New Roman" pitchFamily="18" charset="0"/>
                <a:ea typeface="ＭＳ Ｐゴシック" charset="0"/>
                <a:cs typeface="+mn-cs"/>
              </a:rPr>
              <a:t>trapframe</a:t>
            </a:r>
            <a:r>
              <a:rPr lang="en-US" sz="1200" kern="1200" dirty="0">
                <a:solidFill>
                  <a:schemeClr val="tx1"/>
                </a:solidFill>
                <a:latin typeface="Times New Roman" pitchFamily="18" charset="0"/>
                <a:ea typeface="ＭＳ Ｐゴシック" charset="0"/>
                <a:cs typeface="+mn-cs"/>
              </a:rPr>
              <a:t> created during exception entry (in</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exception.S</a:t>
            </a:r>
            <a:r>
              <a:rPr lang="en-US" sz="1200" kern="1200" dirty="0">
                <a:solidFill>
                  <a:schemeClr val="tx1"/>
                </a:solidFill>
                <a:latin typeface="Times New Roman" pitchFamily="18" charset="0"/>
                <a:ea typeface="ＭＳ Ｐゴシック" charset="0"/>
                <a:cs typeface="+mn-cs"/>
              </a:rPr>
              <a:t>) is passed in.</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The calling conventions for </a:t>
            </a:r>
            <a:r>
              <a:rPr lang="en-US" sz="1200" kern="1200" dirty="0" err="1">
                <a:solidFill>
                  <a:schemeClr val="tx1"/>
                </a:solidFill>
                <a:latin typeface="Times New Roman" pitchFamily="18" charset="0"/>
                <a:ea typeface="ＭＳ Ｐゴシック" charset="0"/>
                <a:cs typeface="+mn-cs"/>
              </a:rPr>
              <a:t>syscalls</a:t>
            </a:r>
            <a:r>
              <a:rPr lang="en-US" sz="1200" kern="1200" dirty="0">
                <a:solidFill>
                  <a:schemeClr val="tx1"/>
                </a:solidFill>
                <a:latin typeface="Times New Roman" pitchFamily="18" charset="0"/>
                <a:ea typeface="ＭＳ Ｐゴシック" charset="0"/>
                <a:cs typeface="+mn-cs"/>
              </a:rPr>
              <a:t> are as follows: Like ordinary</a:t>
            </a:r>
          </a:p>
          <a:p>
            <a:r>
              <a:rPr lang="en-US" sz="1200" kern="1200" dirty="0">
                <a:solidFill>
                  <a:schemeClr val="tx1"/>
                </a:solidFill>
                <a:latin typeface="Times New Roman" pitchFamily="18" charset="0"/>
                <a:ea typeface="ＭＳ Ｐゴシック" charset="0"/>
                <a:cs typeface="+mn-cs"/>
              </a:rPr>
              <a:t> * function calls, the first 4 32-bit arguments are passed in the 4</a:t>
            </a:r>
          </a:p>
          <a:p>
            <a:r>
              <a:rPr lang="en-US" sz="1200" kern="1200" dirty="0">
                <a:solidFill>
                  <a:schemeClr val="tx1"/>
                </a:solidFill>
                <a:latin typeface="Times New Roman" pitchFamily="18" charset="0"/>
                <a:ea typeface="ＭＳ Ｐゴシック" charset="0"/>
                <a:cs typeface="+mn-cs"/>
              </a:rPr>
              <a:t> * argument registers a0-a3. In addition, the system call number is</a:t>
            </a:r>
          </a:p>
          <a:p>
            <a:r>
              <a:rPr lang="en-US" sz="1200" kern="1200" dirty="0">
                <a:solidFill>
                  <a:schemeClr val="tx1"/>
                </a:solidFill>
                <a:latin typeface="Times New Roman" pitchFamily="18" charset="0"/>
                <a:ea typeface="ＭＳ Ｐゴシック" charset="0"/>
                <a:cs typeface="+mn-cs"/>
              </a:rPr>
              <a:t> * passed in the v0 register.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successful return, the return value is passed back in the v0</a:t>
            </a:r>
          </a:p>
          <a:p>
            <a:r>
              <a:rPr lang="en-US" sz="1200" kern="1200" dirty="0">
                <a:solidFill>
                  <a:schemeClr val="tx1"/>
                </a:solidFill>
                <a:latin typeface="Times New Roman" pitchFamily="18" charset="0"/>
                <a:ea typeface="ＭＳ Ｐゴシック" charset="0"/>
                <a:cs typeface="+mn-cs"/>
              </a:rPr>
              <a:t> * register, like an ordinary function call, and the a3 register is</a:t>
            </a:r>
          </a:p>
          <a:p>
            <a:r>
              <a:rPr lang="en-US" sz="1200" kern="1200" dirty="0">
                <a:solidFill>
                  <a:schemeClr val="tx1"/>
                </a:solidFill>
                <a:latin typeface="Times New Roman" pitchFamily="18" charset="0"/>
                <a:ea typeface="ＭＳ Ｐゴシック" charset="0"/>
                <a:cs typeface="+mn-cs"/>
              </a:rPr>
              <a:t> * also set to 0 to indicate success.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an error return, the error code is passed back in the v0</a:t>
            </a:r>
          </a:p>
          <a:p>
            <a:r>
              <a:rPr lang="en-US" sz="1200" kern="1200" dirty="0">
                <a:solidFill>
                  <a:schemeClr val="tx1"/>
                </a:solidFill>
                <a:latin typeface="Times New Roman" pitchFamily="18" charset="0"/>
                <a:ea typeface="ＭＳ Ｐゴシック" charset="0"/>
                <a:cs typeface="+mn-cs"/>
              </a:rPr>
              <a:t> * register, and the a3 register is set to 1 to indicate failure.</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code takes care of storing the error code in </a:t>
            </a:r>
            <a:r>
              <a:rPr lang="en-US" sz="1200" kern="1200" dirty="0" err="1">
                <a:solidFill>
                  <a:schemeClr val="tx1"/>
                </a:solidFill>
                <a:latin typeface="Times New Roman" pitchFamily="18" charset="0"/>
                <a:ea typeface="ＭＳ Ｐゴシック" charset="0"/>
                <a:cs typeface="+mn-cs"/>
              </a:rPr>
              <a:t>errno</a:t>
            </a:r>
            <a:r>
              <a:rPr lang="en-US" sz="1200" kern="1200" dirty="0">
                <a:solidFill>
                  <a:schemeClr val="tx1"/>
                </a:solidFill>
                <a:latin typeface="Times New Roman" pitchFamily="18" charset="0"/>
                <a:ea typeface="ＭＳ Ｐゴシック" charset="0"/>
                <a:cs typeface="+mn-cs"/>
              </a:rPr>
              <a:t> and</a:t>
            </a:r>
          </a:p>
          <a:p>
            <a:r>
              <a:rPr lang="en-US" sz="1200" kern="1200" dirty="0">
                <a:solidFill>
                  <a:schemeClr val="tx1"/>
                </a:solidFill>
                <a:latin typeface="Times New Roman" pitchFamily="18" charset="0"/>
                <a:ea typeface="ＭＳ Ｐゴシック" charset="0"/>
                <a:cs typeface="+mn-cs"/>
              </a:rPr>
              <a:t> * returning the value -1 from the actual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function.</a:t>
            </a:r>
          </a:p>
          <a:p>
            <a:r>
              <a:rPr lang="en-US" sz="1200" kern="1200" dirty="0">
                <a:solidFill>
                  <a:schemeClr val="tx1"/>
                </a:solidFill>
                <a:latin typeface="Times New Roman" pitchFamily="18" charset="0"/>
                <a:ea typeface="ＭＳ Ｐゴシック" charset="0"/>
                <a:cs typeface="+mn-cs"/>
              </a:rPr>
              <a:t> * See </a:t>
            </a:r>
            <a:r>
              <a:rPr lang="en-US" sz="1200" kern="1200" dirty="0" err="1">
                <a:solidFill>
                  <a:schemeClr val="tx1"/>
                </a:solidFill>
                <a:latin typeface="Times New Roman" pitchFamily="18" charset="0"/>
                <a:ea typeface="ＭＳ Ｐゴシック" charset="0"/>
                <a:cs typeface="+mn-cs"/>
              </a:rPr>
              <a:t>src</a:t>
            </a:r>
            <a:r>
              <a:rPr lang="en-US" sz="1200" kern="1200" dirty="0">
                <a:solidFill>
                  <a:schemeClr val="tx1"/>
                </a:solidFill>
                <a:latin typeface="Times New Roman" pitchFamily="18" charset="0"/>
                <a:ea typeface="ＭＳ Ｐゴシック" charset="0"/>
                <a:cs typeface="+mn-cs"/>
              </a:rPr>
              <a:t>/lib/</a:t>
            </a:r>
            <a:r>
              <a:rPr lang="en-US" sz="1200" kern="1200" dirty="0" err="1">
                <a:solidFill>
                  <a:schemeClr val="tx1"/>
                </a:solidFill>
                <a:latin typeface="Times New Roman" pitchFamily="18" charset="0"/>
                <a:ea typeface="ＭＳ Ｐゴシック" charset="0"/>
                <a:cs typeface="+mn-cs"/>
              </a:rPr>
              <a:t>libc</a:t>
            </a:r>
            <a:r>
              <a:rPr lang="en-US" sz="1200" kern="1200" dirty="0">
                <a:solidFill>
                  <a:schemeClr val="tx1"/>
                </a:solidFill>
                <a:latin typeface="Times New Roman" pitchFamily="18" charset="0"/>
                <a:ea typeface="ＭＳ Ｐゴシック" charset="0"/>
                <a:cs typeface="+mn-cs"/>
              </a:rPr>
              <a:t>/</a:t>
            </a:r>
            <a:r>
              <a:rPr lang="en-US" sz="1200" kern="1200" dirty="0" err="1">
                <a:solidFill>
                  <a:schemeClr val="tx1"/>
                </a:solidFill>
                <a:latin typeface="Times New Roman" pitchFamily="18" charset="0"/>
                <a:ea typeface="ＭＳ Ｐゴシック" charset="0"/>
                <a:cs typeface="+mn-cs"/>
              </a:rPr>
              <a:t>syscalls.S</a:t>
            </a:r>
            <a:r>
              <a:rPr lang="en-US" sz="1200" kern="1200" dirty="0">
                <a:solidFill>
                  <a:schemeClr val="tx1"/>
                </a:solidFill>
                <a:latin typeface="Times New Roman" pitchFamily="18" charset="0"/>
                <a:ea typeface="ＭＳ Ｐゴシック" charset="0"/>
                <a:cs typeface="+mn-cs"/>
              </a:rPr>
              <a:t> and related files.)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Upon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return the program counter stored in the </a:t>
            </a:r>
            <a:r>
              <a:rPr lang="en-US" sz="1200" kern="1200" dirty="0" err="1">
                <a:solidFill>
                  <a:schemeClr val="tx1"/>
                </a:solidFill>
                <a:latin typeface="Times New Roman" pitchFamily="18" charset="0"/>
                <a:ea typeface="ＭＳ Ｐゴシック" charset="0"/>
                <a:cs typeface="+mn-cs"/>
              </a:rPr>
              <a:t>trapframe</a:t>
            </a:r>
            <a:endParaRPr lang="en-US" sz="120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 * must be incremented by one instruction; otherwise the exception</a:t>
            </a:r>
          </a:p>
          <a:p>
            <a:r>
              <a:rPr lang="en-US" sz="1200" kern="1200" dirty="0">
                <a:solidFill>
                  <a:schemeClr val="tx1"/>
                </a:solidFill>
                <a:latin typeface="Times New Roman" pitchFamily="18" charset="0"/>
                <a:ea typeface="ＭＳ Ｐゴシック" charset="0"/>
                <a:cs typeface="+mn-cs"/>
              </a:rPr>
              <a:t> * return code will restart the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instruction and the system</a:t>
            </a:r>
          </a:p>
          <a:p>
            <a:r>
              <a:rPr lang="en-US" sz="1200" kern="1200" dirty="0">
                <a:solidFill>
                  <a:schemeClr val="tx1"/>
                </a:solidFill>
                <a:latin typeface="Times New Roman" pitchFamily="18" charset="0"/>
                <a:ea typeface="ＭＳ Ｐゴシック" charset="0"/>
                <a:cs typeface="+mn-cs"/>
              </a:rPr>
              <a:t> * call will repeat forever.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Since none of the OS/161 system calls have more than 4 arguments,</a:t>
            </a:r>
          </a:p>
          <a:p>
            <a:r>
              <a:rPr lang="en-US" sz="1200" kern="1200" dirty="0">
                <a:solidFill>
                  <a:schemeClr val="tx1"/>
                </a:solidFill>
                <a:latin typeface="Times New Roman" pitchFamily="18" charset="0"/>
                <a:ea typeface="ＭＳ Ｐゴシック" charset="0"/>
                <a:cs typeface="+mn-cs"/>
              </a:rPr>
              <a:t> * there should be no need to fetch additional arguments from the</a:t>
            </a:r>
          </a:p>
          <a:p>
            <a:r>
              <a:rPr lang="en-US" sz="1200" kern="1200" dirty="0">
                <a:solidFill>
                  <a:schemeClr val="tx1"/>
                </a:solidFill>
                <a:latin typeface="Times New Roman" pitchFamily="18" charset="0"/>
                <a:ea typeface="ＭＳ Ｐゴシック" charset="0"/>
                <a:cs typeface="+mn-cs"/>
              </a:rPr>
              <a:t> * user-level stack.</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Watch out: if you make system calls that have 64-bit quantities as</a:t>
            </a:r>
          </a:p>
          <a:p>
            <a:r>
              <a:rPr lang="en-US" sz="1200" kern="1200" dirty="0">
                <a:solidFill>
                  <a:schemeClr val="tx1"/>
                </a:solidFill>
                <a:latin typeface="Times New Roman" pitchFamily="18" charset="0"/>
                <a:ea typeface="ＭＳ Ｐゴシック" charset="0"/>
                <a:cs typeface="+mn-cs"/>
              </a:rPr>
              <a:t> * arguments, they will get passed in pairs of registers, and not</a:t>
            </a:r>
          </a:p>
          <a:p>
            <a:r>
              <a:rPr lang="en-US" sz="1200" kern="1200" dirty="0">
                <a:solidFill>
                  <a:schemeClr val="tx1"/>
                </a:solidFill>
                <a:latin typeface="Times New Roman" pitchFamily="18" charset="0"/>
                <a:ea typeface="ＭＳ Ｐゴシック" charset="0"/>
                <a:cs typeface="+mn-cs"/>
              </a:rPr>
              <a:t> * necessarily in the way you expect. We recommend you don't do it.</a:t>
            </a:r>
          </a:p>
          <a:p>
            <a:r>
              <a:rPr lang="en-US" sz="1200" kern="1200" dirty="0">
                <a:solidFill>
                  <a:schemeClr val="tx1"/>
                </a:solidFill>
                <a:latin typeface="Times New Roman" pitchFamily="18" charset="0"/>
                <a:ea typeface="ＭＳ Ｐゴシック" charset="0"/>
                <a:cs typeface="+mn-cs"/>
              </a:rPr>
              <a:t> * (In fact, we recommend you don't use 64-bit quantities at all. See</a:t>
            </a:r>
          </a:p>
          <a:p>
            <a:r>
              <a:rPr lang="en-US" sz="1200" kern="1200" dirty="0">
                <a:solidFill>
                  <a:schemeClr val="tx1"/>
                </a:solidFill>
                <a:latin typeface="Times New Roman" pitchFamily="18" charset="0"/>
                <a:ea typeface="ＭＳ Ｐゴシック" charset="0"/>
                <a:cs typeface="+mn-cs"/>
              </a:rPr>
              <a:t> * arch/</a:t>
            </a:r>
            <a:r>
              <a:rPr lang="en-US" sz="1200" kern="1200" dirty="0" err="1">
                <a:solidFill>
                  <a:schemeClr val="tx1"/>
                </a:solidFill>
                <a:latin typeface="Times New Roman" pitchFamily="18" charset="0"/>
                <a:ea typeface="ＭＳ Ｐゴシック" charset="0"/>
                <a:cs typeface="+mn-cs"/>
              </a:rPr>
              <a:t>mips</a:t>
            </a:r>
            <a:r>
              <a:rPr lang="en-US" sz="1200" kern="1200" dirty="0">
                <a:solidFill>
                  <a:schemeClr val="tx1"/>
                </a:solidFill>
                <a:latin typeface="Times New Roman" pitchFamily="18" charset="0"/>
                <a:ea typeface="ＭＳ Ｐゴシック" charset="0"/>
                <a:cs typeface="+mn-cs"/>
              </a:rPr>
              <a:t>/include/</a:t>
            </a:r>
            <a:r>
              <a:rPr lang="en-US" sz="1200" kern="1200" dirty="0" err="1">
                <a:solidFill>
                  <a:schemeClr val="tx1"/>
                </a:solidFill>
                <a:latin typeface="Times New Roman" pitchFamily="18" charset="0"/>
                <a:ea typeface="ＭＳ Ｐゴシック" charset="0"/>
                <a:cs typeface="+mn-cs"/>
              </a:rPr>
              <a:t>types.h</a:t>
            </a:r>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333011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err="1"/>
              <a:t>mips_trap</a:t>
            </a:r>
            <a:r>
              <a:rPr lang="en-US" dirty="0"/>
              <a:t>() and </a:t>
            </a:r>
            <a:r>
              <a:rPr lang="en-US" dirty="0" err="1"/>
              <a:t>mips_syscall</a:t>
            </a:r>
            <a:r>
              <a:rPr lang="en-US" dirty="0"/>
              <a:t>()</a:t>
            </a:r>
            <a:r>
              <a:rPr lang="en-US" baseline="0" dirty="0"/>
              <a:t> can be found in cs161/kern/arch/</a:t>
            </a:r>
            <a:r>
              <a:rPr lang="en-US" baseline="0" dirty="0" err="1"/>
              <a:t>mips</a:t>
            </a:r>
            <a:r>
              <a:rPr lang="en-US" baseline="0" dirty="0"/>
              <a:t>/</a:t>
            </a:r>
            <a:r>
              <a:rPr lang="en-US" baseline="0" dirty="0" err="1"/>
              <a:t>mips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1417952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141795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Demonstrate</a:t>
            </a:r>
            <a:r>
              <a:rPr lang="en-US" baseline="0" dirty="0"/>
              <a:t> file: ~/cs161/</a:t>
            </a:r>
            <a:r>
              <a:rPr lang="en-US" sz="1200" dirty="0" err="1">
                <a:latin typeface="Courier New"/>
                <a:cs typeface="Courier New"/>
              </a:rPr>
              <a:t>src</a:t>
            </a:r>
            <a:r>
              <a:rPr lang="en-US" sz="1200" dirty="0">
                <a:latin typeface="Courier New"/>
                <a:cs typeface="Courier New"/>
              </a:rPr>
              <a:t>/include/</a:t>
            </a:r>
            <a:r>
              <a:rPr lang="en-US" sz="1200" dirty="0" err="1">
                <a:latin typeface="Courier New"/>
                <a:cs typeface="Courier New"/>
              </a:rPr>
              <a:t>unistd.h</a:t>
            </a:r>
            <a:endParaRPr lang="en-US" sz="1200" dirty="0">
              <a:latin typeface="Courier New"/>
              <a:cs typeface="Courier New"/>
            </a:endParaRPr>
          </a:p>
          <a:p>
            <a:endParaRPr lang="en-US" sz="1200" dirty="0">
              <a:latin typeface="Courier New"/>
              <a:cs typeface="Courier New"/>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a:cs typeface="Courier New"/>
              </a:rPr>
              <a:t>Also show: ~/cs161/</a:t>
            </a:r>
            <a:r>
              <a:rPr lang="en-US" sz="2400" kern="0" dirty="0" err="1">
                <a:latin typeface="Courier New"/>
                <a:cs typeface="Courier New"/>
              </a:rPr>
              <a:t>src</a:t>
            </a:r>
            <a:r>
              <a:rPr lang="en-US" sz="2400" kern="0" dirty="0">
                <a:latin typeface="Courier New"/>
                <a:cs typeface="Courier New"/>
              </a:rPr>
              <a:t>/kern/include/</a:t>
            </a:r>
            <a:r>
              <a:rPr lang="en-US" sz="2400" kern="0" dirty="0" err="1">
                <a:latin typeface="Courier New"/>
                <a:cs typeface="Courier New"/>
              </a:rPr>
              <a:t>syscall.h</a:t>
            </a:r>
            <a:endParaRPr lang="en-US" sz="2400" kern="0" dirty="0">
              <a:latin typeface="Calibri" panose="020F0502020204030204" pitchFamily="34" charset="0"/>
              <a:cs typeface="Courier New"/>
            </a:endParaRP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284051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Show</a:t>
            </a:r>
            <a:r>
              <a:rPr lang="en-US" baseline="0" dirty="0"/>
              <a:t> source code file: ~/cs161/</a:t>
            </a:r>
            <a:r>
              <a:rPr lang="en-US" baseline="0" dirty="0" err="1"/>
              <a:t>src</a:t>
            </a:r>
            <a:r>
              <a:rPr lang="en-US" baseline="0" dirty="0"/>
              <a:t>/</a:t>
            </a:r>
            <a:r>
              <a:rPr lang="en-US" sz="1200" dirty="0">
                <a:latin typeface="Courier New"/>
                <a:cs typeface="Courier New"/>
              </a:rPr>
              <a:t>kern/include/</a:t>
            </a:r>
            <a:r>
              <a:rPr lang="en-US" sz="1200" dirty="0" err="1">
                <a:latin typeface="Courier New"/>
                <a:cs typeface="Courier New"/>
              </a:rPr>
              <a:t>thread.h</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1583136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Show </a:t>
            </a:r>
            <a:r>
              <a:rPr lang="en-US" dirty="0" err="1"/>
              <a:t>conf.kern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139278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4 – </a:t>
            </a:r>
            <a:r>
              <a:rPr lang="en-US" sz="3600" dirty="0">
                <a:latin typeface="Calibri" panose="020F0502020204030204" pitchFamily="34" charset="0"/>
              </a:rPr>
              <a:t>Processes and System Calls </a:t>
            </a:r>
            <a:r>
              <a:rPr lang="en-US" altLang="zh-CN" sz="3600" dirty="0">
                <a:solidFill>
                  <a:schemeClr val="accent2"/>
                </a:solidFill>
                <a:latin typeface="Calibri" charset="0"/>
                <a:ea typeface="宋体" charset="0"/>
                <a:cs typeface="宋体" charset="0"/>
              </a:rPr>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Part 3: Adding System Calls to OS/161</a:t>
            </a:r>
          </a:p>
        </p:txBody>
      </p:sp>
      <p:sp>
        <p:nvSpPr>
          <p:cNvPr id="6"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latin typeface="Calibri" panose="020F0502020204030204" pitchFamily="34" charset="0"/>
                <a:cs typeface="+mj-cs"/>
              </a:rPr>
              <a:t>Dr. Xiao Qin</a:t>
            </a:r>
          </a:p>
          <a:p>
            <a:pPr algn="ctr" eaLnBrk="0" hangingPunct="0">
              <a:spcBef>
                <a:spcPct val="50000"/>
              </a:spcBef>
            </a:pPr>
            <a:r>
              <a:rPr lang="en-US" sz="2400" i="1" dirty="0">
                <a:latin typeface="Calibri" panose="020F0502020204030204" pitchFamily="34" charset="0"/>
                <a:cs typeface="+mj-cs"/>
              </a:rPr>
              <a:t>Auburn University</a:t>
            </a:r>
            <a:br>
              <a:rPr lang="en-US" sz="2400" i="1" dirty="0">
                <a:latin typeface="Calibri" panose="020F0502020204030204" pitchFamily="34" charset="0"/>
                <a:cs typeface="+mj-cs"/>
              </a:rPr>
            </a:br>
            <a:r>
              <a:rPr lang="en-US" sz="2400" i="1" dirty="0">
                <a:latin typeface="Calibri" panose="020F0502020204030204" pitchFamily="34" charset="0"/>
                <a:cs typeface="+mj-cs"/>
              </a:rPr>
              <a:t>http://</a:t>
            </a:r>
            <a:r>
              <a:rPr lang="en-US" sz="2400" i="1" dirty="0" err="1">
                <a:latin typeface="Calibri" panose="020F0502020204030204" pitchFamily="34" charset="0"/>
                <a:cs typeface="+mj-cs"/>
              </a:rPr>
              <a:t>www.eng.auburn.edu</a:t>
            </a:r>
            <a:r>
              <a:rPr lang="en-US" sz="2400" i="1" dirty="0">
                <a:latin typeface="Calibri" panose="020F0502020204030204" pitchFamily="34" charset="0"/>
                <a:cs typeface="+mj-cs"/>
              </a:rPr>
              <a:t>/~</a:t>
            </a:r>
            <a:r>
              <a:rPr lang="en-US" sz="2400" i="1" dirty="0" err="1">
                <a:latin typeface="Calibri" panose="020F0502020204030204" pitchFamily="34" charset="0"/>
                <a:cs typeface="+mj-cs"/>
              </a:rPr>
              <a:t>xqin</a:t>
            </a:r>
            <a:endParaRPr lang="en-US" sz="2400" i="1" dirty="0">
              <a:latin typeface="Calibri" panose="020F0502020204030204" pitchFamily="34" charset="0"/>
              <a:cs typeface="+mj-cs"/>
            </a:endParaRPr>
          </a:p>
          <a:p>
            <a:pPr algn="ctr" eaLnBrk="0" hangingPunct="0">
              <a:lnSpc>
                <a:spcPct val="50000"/>
              </a:lnSpc>
              <a:spcBef>
                <a:spcPct val="50000"/>
              </a:spcBef>
            </a:pPr>
            <a:r>
              <a:rPr lang="en-US" sz="2400" i="1" dirty="0" err="1">
                <a:latin typeface="Calibri" panose="020F0502020204030204" pitchFamily="34" charset="0"/>
                <a:cs typeface="+mj-cs"/>
              </a:rPr>
              <a:t>xqin@auburn.edu</a:t>
            </a:r>
            <a:endParaRPr lang="en-US" altLang="zh-CN" sz="2400" i="1" dirty="0">
              <a:latin typeface="Calibri" panose="020F0502020204030204" pitchFamily="34" charset="0"/>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 System Call Implementation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latin typeface="Calibri" panose="020F0502020204030204" pitchFamily="34" charset="0"/>
                <a:cs typeface="Courier New"/>
              </a:rPr>
              <a:t>2.1 Create a System Call Implementation File</a:t>
            </a:r>
          </a:p>
          <a:p>
            <a:pPr marL="400050" lvl="1" indent="0">
              <a:buNone/>
            </a:pPr>
            <a:r>
              <a:rPr lang="en-US" sz="2400" dirty="0">
                <a:latin typeface="Courier New"/>
                <a:cs typeface="Courier New"/>
              </a:rPr>
              <a:t>~/cs161/</a:t>
            </a:r>
            <a:r>
              <a:rPr lang="en-US" sz="2400" dirty="0" err="1">
                <a:latin typeface="Courier New"/>
                <a:cs typeface="Courier New"/>
              </a:rPr>
              <a:t>src</a:t>
            </a:r>
            <a:r>
              <a:rPr lang="en-US" sz="2400" dirty="0">
                <a:latin typeface="Courier New"/>
                <a:cs typeface="Courier New"/>
              </a:rPr>
              <a:t>/kern/</a:t>
            </a:r>
            <a:r>
              <a:rPr lang="en-US" sz="2400" dirty="0" err="1">
                <a:latin typeface="Courier New"/>
                <a:cs typeface="Courier New"/>
              </a:rPr>
              <a:t>userprog</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10</a:t>
            </a:fld>
            <a:endParaRPr lang="en-US"/>
          </a:p>
        </p:txBody>
      </p:sp>
    </p:spTree>
    <p:extLst>
      <p:ext uri="{BB962C8B-B14F-4D97-AF65-F5344CB8AC3E}">
        <p14:creationId xmlns:p14="http://schemas.microsoft.com/office/powerpoint/2010/main" val="14426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228600"/>
            <a:ext cx="8229600" cy="1143000"/>
          </a:xfrm>
        </p:spPr>
        <p:txBody>
          <a:bodyPr/>
          <a:lstStyle/>
          <a:p>
            <a:pPr eaLnBrk="1" hangingPunct="1"/>
            <a:r>
              <a:rPr lang="en-US" sz="4000" dirty="0">
                <a:latin typeface="Calibri"/>
                <a:cs typeface="Calibri"/>
              </a:rPr>
              <a:t>Step 2.1: System Call Implementation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447800"/>
            <a:ext cx="8229600" cy="495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latin typeface="Calibri" panose="020F0502020204030204" pitchFamily="34" charset="0"/>
                <a:cs typeface="Courier New"/>
              </a:rPr>
              <a:t>Example: </a:t>
            </a:r>
            <a:r>
              <a:rPr lang="en-US" sz="2800" kern="0" dirty="0" err="1">
                <a:latin typeface="Calibri" panose="020F0502020204030204" pitchFamily="34" charset="0"/>
                <a:cs typeface="Courier New"/>
              </a:rPr>
              <a:t>getpid_syscall.c</a:t>
            </a:r>
            <a:r>
              <a:rPr lang="en-US" sz="2800" kern="0" dirty="0">
                <a:latin typeface="Calibri" panose="020F0502020204030204" pitchFamily="34" charset="0"/>
                <a:cs typeface="Courier New"/>
              </a:rPr>
              <a:t>   </a:t>
            </a:r>
          </a:p>
          <a:p>
            <a:pPr marL="400050" lvl="1" indent="0">
              <a:buNone/>
            </a:pPr>
            <a:r>
              <a:rPr lang="en-US" sz="2000" dirty="0">
                <a:latin typeface="Courier New"/>
                <a:cs typeface="Courier New"/>
              </a:rPr>
              <a:t>#include &lt;</a:t>
            </a:r>
            <a:r>
              <a:rPr lang="en-US" sz="2000" dirty="0" err="1">
                <a:latin typeface="Courier New"/>
                <a:cs typeface="Courier New"/>
              </a:rPr>
              <a:t>types.h</a:t>
            </a:r>
            <a:r>
              <a:rPr lang="en-US" sz="2000" dirty="0">
                <a:latin typeface="Courier New"/>
                <a:cs typeface="Courier New"/>
              </a:rPr>
              <a:t>&gt;</a:t>
            </a:r>
          </a:p>
          <a:p>
            <a:pPr marL="400050" lvl="1" indent="0">
              <a:buNone/>
            </a:pPr>
            <a:r>
              <a:rPr lang="en-US" sz="2000" dirty="0">
                <a:latin typeface="Courier New"/>
                <a:cs typeface="Courier New"/>
              </a:rPr>
              <a:t>#include &lt;</a:t>
            </a:r>
            <a:r>
              <a:rPr lang="en-US" sz="2000" dirty="0" err="1">
                <a:latin typeface="Courier New"/>
                <a:cs typeface="Courier New"/>
              </a:rPr>
              <a:t>syscall.h</a:t>
            </a:r>
            <a:r>
              <a:rPr lang="en-US" sz="2000" dirty="0">
                <a:latin typeface="Courier New"/>
                <a:cs typeface="Courier New"/>
              </a:rPr>
              <a:t>&gt;</a:t>
            </a:r>
          </a:p>
          <a:p>
            <a:pPr marL="400050" lvl="1" indent="0">
              <a:buNone/>
            </a:pPr>
            <a:r>
              <a:rPr lang="en-US" sz="2000" dirty="0">
                <a:latin typeface="Courier New"/>
                <a:cs typeface="Courier New"/>
              </a:rPr>
              <a:t>#include &lt;</a:t>
            </a:r>
            <a:r>
              <a:rPr lang="en-US" sz="2000" dirty="0" err="1">
                <a:latin typeface="Courier New"/>
                <a:cs typeface="Courier New"/>
              </a:rPr>
              <a:t>thread.h</a:t>
            </a:r>
            <a:r>
              <a:rPr lang="en-US" sz="2000" dirty="0">
                <a:latin typeface="Courier New"/>
                <a:cs typeface="Courier New"/>
              </a:rPr>
              <a:t>&gt;</a:t>
            </a:r>
          </a:p>
          <a:p>
            <a:pPr marL="400050" lvl="1" indent="0">
              <a:buNone/>
            </a:pPr>
            <a:r>
              <a:rPr lang="en-US" sz="2000" dirty="0">
                <a:latin typeface="Courier New"/>
                <a:cs typeface="Courier New"/>
              </a:rPr>
              <a:t>#include &lt;</a:t>
            </a:r>
            <a:r>
              <a:rPr lang="en-US" sz="2000" dirty="0" err="1">
                <a:latin typeface="Courier New"/>
                <a:cs typeface="Courier New"/>
              </a:rPr>
              <a:t>curthread.h</a:t>
            </a:r>
            <a:r>
              <a:rPr lang="en-US" sz="2000" dirty="0">
                <a:latin typeface="Courier New"/>
                <a:cs typeface="Courier New"/>
              </a:rPr>
              <a:t>&gt;</a:t>
            </a:r>
          </a:p>
          <a:p>
            <a:pPr marL="400050" lvl="1" indent="0">
              <a:buNone/>
            </a:pPr>
            <a:r>
              <a:rPr lang="en-US" sz="2000" dirty="0">
                <a:latin typeface="Courier New"/>
                <a:cs typeface="Courier New"/>
              </a:rPr>
              <a:t> </a:t>
            </a:r>
          </a:p>
          <a:p>
            <a:pPr marL="400050" lvl="1" indent="0">
              <a:buNone/>
            </a:pPr>
            <a:r>
              <a:rPr lang="en-US" sz="2000" dirty="0">
                <a:latin typeface="Courier New"/>
                <a:cs typeface="Courier New"/>
              </a:rPr>
              <a:t>/* Sample implementation of </a:t>
            </a:r>
            <a:r>
              <a:rPr lang="en-US" sz="2000" dirty="0" err="1">
                <a:latin typeface="Courier New"/>
                <a:cs typeface="Courier New"/>
              </a:rPr>
              <a:t>sys_getpid</a:t>
            </a:r>
            <a:r>
              <a:rPr lang="en-US" sz="2000" dirty="0">
                <a:latin typeface="Courier New"/>
                <a:cs typeface="Courier New"/>
              </a:rPr>
              <a:t>() */</a:t>
            </a:r>
          </a:p>
          <a:p>
            <a:pPr marL="400050" lvl="1" indent="0">
              <a:buNone/>
            </a:pPr>
            <a:r>
              <a:rPr lang="en-US" sz="2000" dirty="0" err="1">
                <a:latin typeface="Courier New"/>
                <a:cs typeface="Courier New"/>
              </a:rPr>
              <a:t>int</a:t>
            </a:r>
            <a:endParaRPr lang="en-US" sz="2000" dirty="0">
              <a:latin typeface="Courier New"/>
              <a:cs typeface="Courier New"/>
            </a:endParaRPr>
          </a:p>
          <a:p>
            <a:pPr marL="400050" lvl="1" indent="0">
              <a:buNone/>
            </a:pPr>
            <a:r>
              <a:rPr lang="en-US" sz="2000" dirty="0" err="1">
                <a:latin typeface="Courier New"/>
                <a:cs typeface="Courier New"/>
              </a:rPr>
              <a:t>sys_getpid</a:t>
            </a:r>
            <a:r>
              <a:rPr lang="en-US" sz="2000" dirty="0">
                <a:latin typeface="Courier New"/>
                <a:cs typeface="Courier New"/>
              </a:rPr>
              <a:t>(</a:t>
            </a:r>
            <a:r>
              <a:rPr lang="en-US" sz="2000" dirty="0" err="1">
                <a:solidFill>
                  <a:srgbClr val="FF0000"/>
                </a:solidFill>
                <a:latin typeface="Courier New"/>
                <a:cs typeface="Courier New"/>
              </a:rPr>
              <a:t>pid_t</a:t>
            </a:r>
            <a:r>
              <a:rPr lang="en-US" sz="2000" dirty="0">
                <a:solidFill>
                  <a:srgbClr val="FF0000"/>
                </a:solidFill>
                <a:latin typeface="Courier New"/>
                <a:cs typeface="Courier New"/>
              </a:rPr>
              <a:t> *</a:t>
            </a:r>
            <a:r>
              <a:rPr lang="en-US" sz="2000" dirty="0" err="1">
                <a:solidFill>
                  <a:srgbClr val="FF0000"/>
                </a:solidFill>
                <a:latin typeface="Courier New"/>
                <a:cs typeface="Courier New"/>
              </a:rPr>
              <a:t>retval</a:t>
            </a:r>
            <a:r>
              <a:rPr lang="en-US" sz="2000" dirty="0">
                <a:latin typeface="Courier New"/>
                <a:cs typeface="Courier New"/>
              </a:rPr>
              <a:t>)</a:t>
            </a:r>
          </a:p>
          <a:p>
            <a:pPr marL="400050" lvl="1" indent="0">
              <a:buNone/>
            </a:pPr>
            <a:r>
              <a:rPr lang="en-US" sz="2000" dirty="0">
                <a:latin typeface="Courier New"/>
                <a:cs typeface="Courier New"/>
              </a:rPr>
              <a:t>{</a:t>
            </a:r>
          </a:p>
          <a:p>
            <a:pPr marL="400050" lvl="1" indent="0">
              <a:buNone/>
            </a:pPr>
            <a:r>
              <a:rPr lang="en-US" sz="2000" dirty="0">
                <a:latin typeface="Courier New"/>
                <a:cs typeface="Courier New"/>
              </a:rPr>
              <a:t>	</a:t>
            </a:r>
            <a:r>
              <a:rPr lang="en-US" sz="2000" dirty="0">
                <a:solidFill>
                  <a:srgbClr val="FF0000"/>
                </a:solidFill>
                <a:latin typeface="Courier New"/>
                <a:cs typeface="Courier New"/>
              </a:rPr>
              <a:t>*</a:t>
            </a:r>
            <a:r>
              <a:rPr lang="en-US" sz="2000" dirty="0" err="1">
                <a:solidFill>
                  <a:srgbClr val="FF0000"/>
                </a:solidFill>
                <a:latin typeface="Courier New"/>
                <a:cs typeface="Courier New"/>
              </a:rPr>
              <a:t>retval</a:t>
            </a:r>
            <a:r>
              <a:rPr lang="en-US" sz="2000" dirty="0">
                <a:solidFill>
                  <a:srgbClr val="FF0000"/>
                </a:solidFill>
                <a:latin typeface="Courier New"/>
                <a:cs typeface="Courier New"/>
              </a:rPr>
              <a:t> = </a:t>
            </a:r>
            <a:r>
              <a:rPr lang="en-US" sz="2000" dirty="0" err="1">
                <a:solidFill>
                  <a:srgbClr val="FF0000"/>
                </a:solidFill>
                <a:latin typeface="Courier New"/>
                <a:cs typeface="Courier New"/>
              </a:rPr>
              <a:t>curthread</a:t>
            </a:r>
            <a:r>
              <a:rPr lang="en-US" sz="2000" dirty="0">
                <a:solidFill>
                  <a:srgbClr val="FF0000"/>
                </a:solidFill>
                <a:latin typeface="Courier New"/>
                <a:cs typeface="Courier New"/>
              </a:rPr>
              <a:t>-&gt;</a:t>
            </a:r>
            <a:r>
              <a:rPr lang="en-US" sz="2000" dirty="0" err="1">
                <a:solidFill>
                  <a:srgbClr val="FF0000"/>
                </a:solidFill>
                <a:latin typeface="Courier New"/>
                <a:cs typeface="Courier New"/>
              </a:rPr>
              <a:t>t_pid</a:t>
            </a:r>
            <a:r>
              <a:rPr lang="en-US" sz="2000" dirty="0">
                <a:solidFill>
                  <a:srgbClr val="FF0000"/>
                </a:solidFill>
                <a:latin typeface="Courier New"/>
                <a:cs typeface="Courier New"/>
              </a:rPr>
              <a:t>;</a:t>
            </a:r>
          </a:p>
          <a:p>
            <a:pPr marL="400050" lvl="1" indent="0">
              <a:buNone/>
            </a:pPr>
            <a:r>
              <a:rPr lang="en-US" sz="2000" dirty="0">
                <a:latin typeface="Courier New"/>
                <a:cs typeface="Courier New"/>
              </a:rPr>
              <a:t>	return 0;</a:t>
            </a:r>
          </a:p>
          <a:p>
            <a:pPr marL="400050" lvl="1" indent="0">
              <a:buNone/>
            </a:pPr>
            <a:r>
              <a:rPr lang="en-US" sz="200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11</a:t>
            </a:fld>
            <a:endParaRPr lang="en-US"/>
          </a:p>
        </p:txBody>
      </p:sp>
    </p:spTree>
    <p:extLst>
      <p:ext uri="{BB962C8B-B14F-4D97-AF65-F5344CB8AC3E}">
        <p14:creationId xmlns:p14="http://schemas.microsoft.com/office/powerpoint/2010/main" val="98268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2.1: System Call Implementation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Update data structure </a:t>
            </a:r>
            <a:r>
              <a:rPr lang="en-US" sz="2800" dirty="0" err="1">
                <a:latin typeface="Courier New"/>
                <a:cs typeface="Courier New"/>
              </a:rPr>
              <a:t>struct</a:t>
            </a:r>
            <a:r>
              <a:rPr lang="en-US" sz="2800" dirty="0">
                <a:latin typeface="Courier New"/>
                <a:cs typeface="Courier New"/>
              </a:rPr>
              <a:t> thread</a:t>
            </a:r>
            <a:r>
              <a:rPr lang="en-US" sz="2800" dirty="0"/>
              <a:t> </a:t>
            </a:r>
            <a:r>
              <a:rPr lang="en-US" sz="2800" dirty="0">
                <a:latin typeface="Calibri"/>
                <a:cs typeface="Calibri"/>
              </a:rPr>
              <a:t>in</a:t>
            </a:r>
            <a:r>
              <a:rPr lang="en-US" sz="2800" dirty="0"/>
              <a:t> </a:t>
            </a:r>
            <a:r>
              <a:rPr lang="en-US" sz="2800" dirty="0">
                <a:latin typeface="Courier New"/>
                <a:cs typeface="Courier New"/>
              </a:rPr>
              <a:t>kern/include/</a:t>
            </a:r>
            <a:r>
              <a:rPr lang="en-US" sz="2800" dirty="0" err="1">
                <a:latin typeface="Courier New"/>
                <a:cs typeface="Courier New"/>
              </a:rPr>
              <a:t>thread.h</a:t>
            </a:r>
            <a:r>
              <a:rPr lang="en-US" sz="2800" dirty="0"/>
              <a:t> </a:t>
            </a:r>
            <a:r>
              <a:rPr lang="en-US" sz="2800" dirty="0">
                <a:latin typeface="Calibri"/>
                <a:cs typeface="Calibri"/>
              </a:rPr>
              <a:t>by adding the following data item:</a:t>
            </a:r>
          </a:p>
          <a:p>
            <a:endParaRPr lang="en-US" sz="2800" dirty="0"/>
          </a:p>
          <a:p>
            <a:pPr marL="457200" lvl="1" indent="0">
              <a:buNone/>
            </a:pPr>
            <a:r>
              <a:rPr lang="en-US" sz="2400" dirty="0"/>
              <a:t>	</a:t>
            </a:r>
            <a:r>
              <a:rPr lang="en-US" sz="2400" dirty="0" err="1">
                <a:latin typeface="Courier New"/>
                <a:cs typeface="Courier New"/>
              </a:rPr>
              <a:t>pid_t</a:t>
            </a:r>
            <a:r>
              <a:rPr lang="en-US" sz="2400" dirty="0">
                <a:latin typeface="Courier New"/>
                <a:cs typeface="Courier New"/>
              </a:rPr>
              <a:t> </a:t>
            </a:r>
            <a:r>
              <a:rPr lang="en-US" sz="2400" dirty="0" err="1">
                <a:latin typeface="Courier New"/>
                <a:cs typeface="Courier New"/>
              </a:rPr>
              <a:t>t_pid</a:t>
            </a:r>
            <a:r>
              <a:rPr lang="en-US" sz="240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12</a:t>
            </a:fld>
            <a:endParaRPr lang="en-US"/>
          </a:p>
        </p:txBody>
      </p:sp>
    </p:spTree>
    <p:extLst>
      <p:ext uri="{BB962C8B-B14F-4D97-AF65-F5344CB8AC3E}">
        <p14:creationId xmlns:p14="http://schemas.microsoft.com/office/powerpoint/2010/main" val="189262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2.2: Update Configuration File and Reconfigure the Project   </a:t>
            </a:r>
            <a:endParaRPr lang="en-US" sz="4000" dirty="0">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Now you can update the configuration file (i.e., </a:t>
            </a:r>
            <a:r>
              <a:rPr lang="en-US" sz="2800" dirty="0" err="1">
                <a:solidFill>
                  <a:srgbClr val="FF0000"/>
                </a:solidFill>
                <a:latin typeface="Courier New"/>
                <a:cs typeface="Courier New"/>
              </a:rPr>
              <a:t>conf.kern</a:t>
            </a:r>
            <a:r>
              <a:rPr lang="en-US" sz="2800" dirty="0">
                <a:latin typeface="Calibri"/>
                <a:cs typeface="Calibri"/>
              </a:rPr>
              <a:t>) located in </a:t>
            </a:r>
            <a:r>
              <a:rPr lang="en-US" sz="2800" dirty="0" err="1">
                <a:latin typeface="Courier New"/>
                <a:cs typeface="Courier New"/>
              </a:rPr>
              <a:t>src</a:t>
            </a:r>
            <a:r>
              <a:rPr lang="en-US" sz="2800" dirty="0">
                <a:latin typeface="Courier New"/>
                <a:cs typeface="Courier New"/>
              </a:rPr>
              <a:t>/kern/</a:t>
            </a:r>
            <a:r>
              <a:rPr lang="en-US" sz="2800" dirty="0" err="1">
                <a:latin typeface="Courier New"/>
                <a:cs typeface="Courier New"/>
              </a:rPr>
              <a:t>conf</a:t>
            </a:r>
            <a:r>
              <a:rPr lang="en-US" sz="2800" dirty="0">
                <a:latin typeface="Courier New"/>
                <a:cs typeface="Courier New"/>
              </a:rPr>
              <a:t> </a:t>
            </a:r>
          </a:p>
          <a:p>
            <a:endParaRPr lang="en-US" sz="2800" dirty="0">
              <a:latin typeface="Courier New"/>
              <a:cs typeface="Courier New"/>
            </a:endParaRPr>
          </a:p>
          <a:p>
            <a:r>
              <a:rPr lang="en-US" sz="2800" dirty="0">
                <a:latin typeface="Calibri"/>
                <a:cs typeface="Calibri"/>
              </a:rPr>
              <a:t>The following line should be added:</a:t>
            </a:r>
          </a:p>
          <a:p>
            <a:pPr marL="400050" lvl="1" indent="0">
              <a:buNone/>
            </a:pPr>
            <a:endParaRPr lang="en-US" sz="2400" dirty="0">
              <a:latin typeface="Courier New"/>
              <a:cs typeface="Courier New"/>
            </a:endParaRPr>
          </a:p>
          <a:p>
            <a:pPr marL="400050" lvl="1" indent="0">
              <a:buNone/>
            </a:pPr>
            <a:r>
              <a:rPr lang="en-US" sz="2400" dirty="0">
                <a:latin typeface="Courier New"/>
                <a:cs typeface="Courier New"/>
              </a:rPr>
              <a:t>file </a:t>
            </a:r>
            <a:r>
              <a:rPr lang="en-US" sz="2400" dirty="0" err="1">
                <a:latin typeface="Courier New"/>
                <a:cs typeface="Courier New"/>
              </a:rPr>
              <a:t>userprog</a:t>
            </a:r>
            <a:r>
              <a:rPr lang="en-US" sz="2400" dirty="0">
                <a:latin typeface="Courier New"/>
                <a:cs typeface="Courier New"/>
              </a:rPr>
              <a:t>/</a:t>
            </a:r>
            <a:r>
              <a:rPr lang="en-US" sz="2400" dirty="0" err="1">
                <a:latin typeface="Courier New"/>
                <a:cs typeface="Courier New"/>
              </a:rPr>
              <a:t>getpid_syscall.c</a:t>
            </a:r>
            <a:endParaRPr lang="en-US" sz="2400" dirty="0">
              <a:latin typeface="Courier New"/>
              <a:cs typeface="Courier New"/>
            </a:endParaRPr>
          </a:p>
          <a:p>
            <a:endParaRPr lang="en-US" sz="2800" dirty="0">
              <a:latin typeface="Calibri"/>
              <a:cs typeface="Calibri"/>
            </a:endParaRPr>
          </a:p>
          <a:p>
            <a:r>
              <a:rPr lang="en-US" sz="2800" dirty="0">
                <a:solidFill>
                  <a:srgbClr val="FF0000"/>
                </a:solidFill>
                <a:latin typeface="Calibri"/>
                <a:cs typeface="Calibri"/>
              </a:rPr>
              <a:t>Reconfigure</a:t>
            </a:r>
            <a:r>
              <a:rPr lang="en-US" sz="2800" dirty="0">
                <a:latin typeface="Calibri"/>
                <a:cs typeface="Calibri"/>
              </a:rPr>
              <a:t> the project (see Step 1 for details)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13</a:t>
            </a:fld>
            <a:endParaRPr lang="en-US"/>
          </a:p>
        </p:txBody>
      </p:sp>
    </p:spTree>
    <p:extLst>
      <p:ext uri="{BB962C8B-B14F-4D97-AF65-F5344CB8AC3E}">
        <p14:creationId xmlns:p14="http://schemas.microsoft.com/office/powerpoint/2010/main" val="56802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2.3: Update the header file of system call functions in the kernel</a:t>
            </a:r>
            <a:endParaRPr lang="en-US" sz="4000" dirty="0">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The prototype of </a:t>
            </a:r>
            <a:r>
              <a:rPr lang="en-US" sz="2800" dirty="0" err="1">
                <a:latin typeface="Calibri"/>
                <a:cs typeface="Calibri"/>
              </a:rPr>
              <a:t>sys_getpid</a:t>
            </a:r>
            <a:r>
              <a:rPr lang="en-US" sz="2800" dirty="0">
                <a:latin typeface="Calibri"/>
                <a:cs typeface="Calibri"/>
              </a:rPr>
              <a:t> may be included in the following file: </a:t>
            </a:r>
          </a:p>
          <a:p>
            <a:pPr marL="400050" lvl="1" indent="0">
              <a:buNone/>
            </a:pPr>
            <a:r>
              <a:rPr lang="en-US" sz="2400" dirty="0">
                <a:solidFill>
                  <a:srgbClr val="FF0000"/>
                </a:solidFill>
                <a:latin typeface="Courier New"/>
                <a:cs typeface="Courier New"/>
              </a:rPr>
              <a:t>~/cs161/</a:t>
            </a:r>
            <a:r>
              <a:rPr lang="en-US" sz="2400" dirty="0" err="1">
                <a:solidFill>
                  <a:srgbClr val="FF0000"/>
                </a:solidFill>
                <a:latin typeface="Courier New"/>
                <a:cs typeface="Courier New"/>
              </a:rPr>
              <a:t>src</a:t>
            </a:r>
            <a:r>
              <a:rPr lang="en-US" sz="2400" dirty="0">
                <a:solidFill>
                  <a:srgbClr val="FF0000"/>
                </a:solidFill>
                <a:latin typeface="Courier New"/>
                <a:cs typeface="Courier New"/>
              </a:rPr>
              <a:t>/kern/include/</a:t>
            </a:r>
            <a:r>
              <a:rPr lang="en-US" sz="2400" dirty="0" err="1">
                <a:solidFill>
                  <a:srgbClr val="FF0000"/>
                </a:solidFill>
                <a:latin typeface="Courier New"/>
                <a:cs typeface="Courier New"/>
              </a:rPr>
              <a:t>syscall.h</a:t>
            </a:r>
            <a:endParaRPr lang="en-US" sz="2400" dirty="0">
              <a:solidFill>
                <a:srgbClr val="FF0000"/>
              </a:solidFill>
              <a:latin typeface="Courier New"/>
              <a:cs typeface="Courier New"/>
            </a:endParaRPr>
          </a:p>
          <a:p>
            <a:pPr marL="400050" lvl="1" indent="0">
              <a:buNone/>
            </a:pPr>
            <a:endParaRPr lang="en-US" sz="2400" dirty="0">
              <a:latin typeface="Courier New"/>
              <a:cs typeface="Courier New"/>
            </a:endParaRPr>
          </a:p>
          <a:p>
            <a:r>
              <a:rPr lang="en-US" sz="2800" dirty="0">
                <a:latin typeface="Calibri"/>
                <a:cs typeface="Calibri"/>
              </a:rPr>
              <a:t>Add the following function prototype in the above file: </a:t>
            </a:r>
          </a:p>
          <a:p>
            <a:pPr marL="457200" lvl="1" indent="0">
              <a:buNone/>
            </a:pP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sys_getpid</a:t>
            </a:r>
            <a:r>
              <a:rPr lang="en-US" sz="2400" dirty="0">
                <a:latin typeface="Courier New"/>
                <a:cs typeface="Courier New"/>
              </a:rPr>
              <a:t>(</a:t>
            </a:r>
            <a:r>
              <a:rPr lang="en-US" sz="2400" dirty="0" err="1">
                <a:latin typeface="Courier New"/>
                <a:cs typeface="Courier New"/>
              </a:rPr>
              <a:t>pid_t</a:t>
            </a:r>
            <a:r>
              <a:rPr lang="en-US" sz="2400" dirty="0">
                <a:latin typeface="Courier New"/>
                <a:cs typeface="Courier New"/>
              </a:rPr>
              <a:t> *</a:t>
            </a:r>
            <a:r>
              <a:rPr lang="en-US" sz="2400" dirty="0" err="1">
                <a:latin typeface="Courier New"/>
                <a:cs typeface="Courier New"/>
              </a:rPr>
              <a:t>retval</a:t>
            </a:r>
            <a:r>
              <a:rPr lang="en-US" sz="240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14</a:t>
            </a:fld>
            <a:endParaRPr lang="en-US"/>
          </a:p>
        </p:txBody>
      </p:sp>
    </p:spTree>
    <p:extLst>
      <p:ext uri="{BB962C8B-B14F-4D97-AF65-F5344CB8AC3E}">
        <p14:creationId xmlns:p14="http://schemas.microsoft.com/office/powerpoint/2010/main" val="143716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2.4: Update the system call handler </a:t>
            </a:r>
            <a:r>
              <a:rPr lang="en-US" sz="4000" dirty="0" err="1">
                <a:solidFill>
                  <a:srgbClr val="FF0000"/>
                </a:solidFill>
                <a:latin typeface="Courier New"/>
                <a:cs typeface="Courier New"/>
              </a:rPr>
              <a:t>syscall.c</a:t>
            </a:r>
            <a:endParaRPr lang="en-US" sz="4000" dirty="0">
              <a:solidFill>
                <a:srgbClr val="FF0000"/>
              </a:solidFill>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The system call handler </a:t>
            </a:r>
            <a:r>
              <a:rPr lang="en-US" sz="2800" dirty="0" err="1">
                <a:latin typeface="Calibri"/>
                <a:cs typeface="Calibri"/>
              </a:rPr>
              <a:t>syscall.c</a:t>
            </a:r>
            <a:r>
              <a:rPr lang="en-US" sz="2800" dirty="0">
                <a:latin typeface="Calibri"/>
                <a:cs typeface="Calibri"/>
              </a:rPr>
              <a:t> is located in the following directory: </a:t>
            </a:r>
          </a:p>
          <a:p>
            <a:pPr marL="0" indent="0">
              <a:buNone/>
            </a:pPr>
            <a:r>
              <a:rPr lang="en-US" sz="2400" dirty="0">
                <a:latin typeface="Courier New"/>
                <a:cs typeface="Courier New"/>
              </a:rPr>
              <a:t>	</a:t>
            </a:r>
            <a:r>
              <a:rPr lang="en-US" sz="2800" dirty="0">
                <a:solidFill>
                  <a:srgbClr val="FF0000"/>
                </a:solidFill>
                <a:latin typeface="Courier New"/>
                <a:cs typeface="Courier New"/>
              </a:rPr>
              <a:t>~/cs161/</a:t>
            </a:r>
            <a:r>
              <a:rPr lang="en-US" sz="2800" dirty="0" err="1">
                <a:solidFill>
                  <a:srgbClr val="FF0000"/>
                </a:solidFill>
                <a:latin typeface="Courier New"/>
                <a:cs typeface="Courier New"/>
              </a:rPr>
              <a:t>src</a:t>
            </a:r>
            <a:r>
              <a:rPr lang="en-US" sz="2800" dirty="0">
                <a:solidFill>
                  <a:srgbClr val="FF0000"/>
                </a:solidFill>
                <a:latin typeface="Courier New"/>
                <a:cs typeface="Courier New"/>
              </a:rPr>
              <a:t>/kern/arch/</a:t>
            </a:r>
            <a:r>
              <a:rPr lang="en-US" sz="2800" dirty="0" err="1">
                <a:solidFill>
                  <a:srgbClr val="FF0000"/>
                </a:solidFill>
                <a:latin typeface="Courier New"/>
                <a:cs typeface="Courier New"/>
              </a:rPr>
              <a:t>mips</a:t>
            </a:r>
            <a:r>
              <a:rPr lang="en-US" sz="2800" dirty="0">
                <a:solidFill>
                  <a:srgbClr val="FF0000"/>
                </a:solidFill>
                <a:latin typeface="Courier New"/>
                <a:cs typeface="Courier New"/>
              </a:rPr>
              <a:t>/</a:t>
            </a:r>
            <a:r>
              <a:rPr lang="en-US" sz="2800" dirty="0" err="1">
                <a:solidFill>
                  <a:srgbClr val="FF0000"/>
                </a:solidFill>
                <a:latin typeface="Courier New"/>
                <a:cs typeface="Courier New"/>
              </a:rPr>
              <a:t>mips</a:t>
            </a:r>
            <a:endParaRPr lang="en-US" sz="2800" dirty="0">
              <a:solidFill>
                <a:srgbClr val="FF0000"/>
              </a:solidFill>
              <a:latin typeface="Courier New"/>
              <a:cs typeface="Courier New"/>
            </a:endParaRPr>
          </a:p>
          <a:p>
            <a:pPr marL="400050" lvl="1" indent="0">
              <a:buNone/>
            </a:pPr>
            <a:endParaRPr lang="en-US" sz="2400" dirty="0">
              <a:latin typeface="Courier New"/>
              <a:cs typeface="Courier New"/>
            </a:endParaRPr>
          </a:p>
          <a:p>
            <a:r>
              <a:rPr lang="en-US" sz="2800" dirty="0">
                <a:latin typeface="Calibri"/>
                <a:cs typeface="Calibri"/>
              </a:rPr>
              <a:t>Add the following segment in the switch-case statement of the </a:t>
            </a:r>
            <a:r>
              <a:rPr lang="en-US" sz="2800" dirty="0" err="1">
                <a:latin typeface="Courier New"/>
                <a:cs typeface="Courier New"/>
              </a:rPr>
              <a:t>mips_syscall</a:t>
            </a:r>
            <a:r>
              <a:rPr lang="en-US" sz="2800" dirty="0">
                <a:latin typeface="Courier New"/>
                <a:cs typeface="Courier New"/>
              </a:rPr>
              <a:t>()</a:t>
            </a:r>
            <a:r>
              <a:rPr lang="en-US" sz="2800" dirty="0">
                <a:latin typeface="Calibri"/>
                <a:cs typeface="Calibri"/>
              </a:rPr>
              <a:t> function in </a:t>
            </a:r>
            <a:r>
              <a:rPr lang="en-US" sz="2800" dirty="0" err="1">
                <a:latin typeface="Courier New"/>
                <a:cs typeface="Courier New"/>
              </a:rPr>
              <a:t>syscall.c</a:t>
            </a:r>
            <a:endParaRPr lang="en-US" sz="2800" dirty="0">
              <a:latin typeface="Courier New"/>
              <a:cs typeface="Courier New"/>
            </a:endParaRPr>
          </a:p>
          <a:p>
            <a:pPr marL="0" indent="0">
              <a:buNone/>
            </a:pPr>
            <a:r>
              <a:rPr lang="en-US" sz="2800" dirty="0">
                <a:latin typeface="Calibri"/>
                <a:cs typeface="Calibri"/>
              </a:rPr>
              <a:t>	</a:t>
            </a:r>
            <a:r>
              <a:rPr lang="en-US" sz="2400" dirty="0">
                <a:latin typeface="Courier New"/>
                <a:cs typeface="Courier New"/>
              </a:rPr>
              <a:t>case </a:t>
            </a:r>
            <a:r>
              <a:rPr lang="en-US" sz="2400" dirty="0" err="1">
                <a:latin typeface="Courier New"/>
                <a:cs typeface="Courier New"/>
              </a:rPr>
              <a:t>SYS_getpid</a:t>
            </a:r>
            <a:r>
              <a:rPr lang="en-US" sz="2400" dirty="0">
                <a:latin typeface="Courier New"/>
                <a:cs typeface="Courier New"/>
              </a:rPr>
              <a:t>:</a:t>
            </a:r>
          </a:p>
          <a:p>
            <a:pPr marL="0" indent="0">
              <a:buNone/>
            </a:pPr>
            <a:r>
              <a:rPr lang="en-US" sz="2400" dirty="0">
                <a:latin typeface="Courier New"/>
                <a:cs typeface="Courier New"/>
              </a:rPr>
              <a:t>		err = </a:t>
            </a:r>
            <a:r>
              <a:rPr lang="en-US" sz="2400" dirty="0" err="1">
                <a:latin typeface="Courier New"/>
                <a:cs typeface="Courier New"/>
              </a:rPr>
              <a:t>sys_getpid</a:t>
            </a:r>
            <a:r>
              <a:rPr lang="en-US" sz="2400" dirty="0">
                <a:latin typeface="Courier New"/>
                <a:cs typeface="Courier New"/>
              </a:rPr>
              <a:t>(</a:t>
            </a:r>
            <a:r>
              <a:rPr lang="en-US" sz="2400" dirty="0">
                <a:solidFill>
                  <a:srgbClr val="FF0000"/>
                </a:solidFill>
                <a:latin typeface="Courier New"/>
                <a:cs typeface="Courier New"/>
              </a:rPr>
              <a:t>&amp;</a:t>
            </a:r>
            <a:r>
              <a:rPr lang="en-US" sz="2400" dirty="0" err="1">
                <a:solidFill>
                  <a:srgbClr val="FF0000"/>
                </a:solidFill>
                <a:latin typeface="Courier New"/>
                <a:cs typeface="Courier New"/>
              </a:rPr>
              <a:t>retval</a:t>
            </a:r>
            <a:r>
              <a:rPr lang="en-US" sz="2400" dirty="0">
                <a:latin typeface="Courier New"/>
                <a:cs typeface="Courier New"/>
              </a:rPr>
              <a:t>);</a:t>
            </a:r>
          </a:p>
          <a:p>
            <a:pPr marL="0" indent="0">
              <a:buNone/>
            </a:pPr>
            <a:r>
              <a:rPr lang="en-US" sz="2400" dirty="0">
                <a:latin typeface="Courier New"/>
                <a:cs typeface="Courier New"/>
              </a:rPr>
              <a:t>		break;</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15</a:t>
            </a:fld>
            <a:endParaRPr lang="en-US"/>
          </a:p>
        </p:txBody>
      </p:sp>
    </p:spTree>
    <p:extLst>
      <p:ext uri="{BB962C8B-B14F-4D97-AF65-F5344CB8AC3E}">
        <p14:creationId xmlns:p14="http://schemas.microsoft.com/office/powerpoint/2010/main" val="429222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2.5: Rebuild the OS/161 Kernel </a:t>
            </a:r>
            <a:endParaRPr lang="en-US" sz="4000" dirty="0">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Follow the commands below to rebuild the kernel. </a:t>
            </a:r>
          </a:p>
          <a:p>
            <a:endParaRPr lang="en-US" sz="2800" dirty="0">
              <a:latin typeface="Calibri"/>
              <a:cs typeface="Calibri"/>
            </a:endParaRPr>
          </a:p>
          <a:p>
            <a:pPr marL="400050" lvl="1" indent="0">
              <a:buNone/>
            </a:pPr>
            <a:r>
              <a:rPr lang="en-US" sz="2400" dirty="0">
                <a:latin typeface="Calibri"/>
                <a:cs typeface="Calibri"/>
              </a:rPr>
              <a:t>  </a:t>
            </a:r>
            <a:r>
              <a:rPr lang="en-US" sz="2400" dirty="0">
                <a:latin typeface="Courier New"/>
                <a:cs typeface="Courier New"/>
              </a:rPr>
              <a:t>%cd ~/cs161/</a:t>
            </a:r>
            <a:r>
              <a:rPr lang="en-US" sz="2400" dirty="0" err="1">
                <a:latin typeface="Courier New"/>
                <a:cs typeface="Courier New"/>
              </a:rPr>
              <a:t>src</a:t>
            </a:r>
            <a:r>
              <a:rPr lang="en-US" sz="2400" dirty="0">
                <a:latin typeface="Courier New"/>
                <a:cs typeface="Courier New"/>
              </a:rPr>
              <a:t>/kern/compile/ASST2</a:t>
            </a:r>
          </a:p>
          <a:p>
            <a:pPr marL="400050" lvl="1" indent="0">
              <a:buNone/>
            </a:pPr>
            <a:r>
              <a:rPr lang="en-US" sz="2400" dirty="0">
                <a:latin typeface="Courier New"/>
                <a:cs typeface="Courier New"/>
              </a:rPr>
              <a:t> %make depend</a:t>
            </a:r>
          </a:p>
          <a:p>
            <a:pPr marL="400050" lvl="1" indent="0">
              <a:buNone/>
            </a:pPr>
            <a:r>
              <a:rPr lang="en-US" sz="2400" dirty="0">
                <a:latin typeface="Courier New"/>
                <a:cs typeface="Courier New"/>
              </a:rPr>
              <a:t> %make</a:t>
            </a:r>
          </a:p>
          <a:p>
            <a:pPr marL="400050" lvl="1" indent="0">
              <a:buNone/>
            </a:pPr>
            <a:r>
              <a:rPr lang="en-US" sz="2400" dirty="0">
                <a:latin typeface="Courier New"/>
                <a:cs typeface="Courier New"/>
              </a:rPr>
              <a:t> %make install</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16</a:t>
            </a:fld>
            <a:endParaRPr lang="en-US"/>
          </a:p>
        </p:txBody>
      </p:sp>
    </p:spTree>
    <p:extLst>
      <p:ext uri="{BB962C8B-B14F-4D97-AF65-F5344CB8AC3E}">
        <p14:creationId xmlns:p14="http://schemas.microsoft.com/office/powerpoint/2010/main" val="120064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3: Test System Calls  </a:t>
            </a:r>
            <a:endParaRPr lang="en-US" sz="4000" dirty="0">
              <a:latin typeface="Courier New"/>
              <a:ea typeface="MS PGothic" charset="0"/>
              <a:cs typeface="Courier New"/>
            </a:endParaRPr>
          </a:p>
        </p:txBody>
      </p:sp>
      <p:sp>
        <p:nvSpPr>
          <p:cNvPr id="4" name="Rectangle 3"/>
          <p:cNvSpPr txBox="1">
            <a:spLocks/>
          </p:cNvSpPr>
          <p:nvPr/>
        </p:nvSpPr>
        <p:spPr bwMode="auto">
          <a:xfrm>
            <a:off x="1295400" y="1905000"/>
            <a:ext cx="96012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Step 3.1 Create a User Program for the New System Call</a:t>
            </a:r>
          </a:p>
          <a:p>
            <a:endParaRPr lang="en-US" sz="2800" dirty="0">
              <a:latin typeface="Calibri"/>
              <a:cs typeface="Calibri"/>
            </a:endParaRPr>
          </a:p>
          <a:p>
            <a:r>
              <a:rPr lang="en-US" sz="2800" dirty="0">
                <a:latin typeface="Calibri"/>
                <a:cs typeface="Calibri"/>
              </a:rPr>
              <a:t> Step 3.2 Run the User Program in OS/161 </a:t>
            </a: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17</a:t>
            </a:fld>
            <a:endParaRPr lang="en-US"/>
          </a:p>
        </p:txBody>
      </p:sp>
    </p:spTree>
    <p:extLst>
      <p:ext uri="{BB962C8B-B14F-4D97-AF65-F5344CB8AC3E}">
        <p14:creationId xmlns:p14="http://schemas.microsoft.com/office/powerpoint/2010/main" val="278109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3.1-1 Create a new directory using </a:t>
            </a:r>
            <a:r>
              <a:rPr lang="en-US" sz="4000" dirty="0" err="1">
                <a:latin typeface="Courier New"/>
                <a:cs typeface="Courier New"/>
              </a:rPr>
              <a:t>forktest</a:t>
            </a:r>
            <a:r>
              <a:rPr lang="en-US" sz="4000" dirty="0">
                <a:latin typeface="Calibri"/>
                <a:cs typeface="Calibri"/>
              </a:rPr>
              <a:t> as a template </a:t>
            </a:r>
            <a:endParaRPr lang="en-US" sz="4000" dirty="0">
              <a:latin typeface="Courier New"/>
              <a:ea typeface="MS PGothic" charset="0"/>
              <a:cs typeface="Courier New"/>
            </a:endParaRPr>
          </a:p>
        </p:txBody>
      </p:sp>
      <p:sp>
        <p:nvSpPr>
          <p:cNvPr id="4" name="Rectangle 3"/>
          <p:cNvSpPr txBox="1">
            <a:spLocks/>
          </p:cNvSpPr>
          <p:nvPr/>
        </p:nvSpPr>
        <p:spPr bwMode="auto">
          <a:xfrm>
            <a:off x="990600" y="1676400"/>
            <a:ext cx="102870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We place all the test programs in the following directory: </a:t>
            </a:r>
          </a:p>
          <a:p>
            <a:pPr marL="400050" lvl="1" indent="0">
              <a:buNone/>
            </a:pPr>
            <a:r>
              <a:rPr lang="en-US" sz="2400" dirty="0">
                <a:latin typeface="Courier New"/>
                <a:cs typeface="Courier New"/>
              </a:rPr>
              <a:t>~/cs161/</a:t>
            </a:r>
            <a:r>
              <a:rPr lang="en-US" sz="2400" dirty="0" err="1">
                <a:latin typeface="Courier New"/>
                <a:cs typeface="Courier New"/>
              </a:rPr>
              <a:t>src</a:t>
            </a:r>
            <a:r>
              <a:rPr lang="en-US" sz="2400" dirty="0">
                <a:latin typeface="Courier New"/>
                <a:cs typeface="Courier New"/>
              </a:rPr>
              <a:t>/</a:t>
            </a:r>
            <a:r>
              <a:rPr lang="en-US" sz="2400" dirty="0" err="1">
                <a:latin typeface="Courier New"/>
                <a:cs typeface="Courier New"/>
              </a:rPr>
              <a:t>testbin</a:t>
            </a:r>
            <a:endParaRPr lang="en-US" sz="2400" dirty="0">
              <a:latin typeface="Courier New"/>
              <a:cs typeface="Courier New"/>
            </a:endParaRPr>
          </a:p>
          <a:p>
            <a:endParaRPr lang="en-US" sz="2800" dirty="0">
              <a:latin typeface="Calibri"/>
              <a:cs typeface="Calibri"/>
            </a:endParaRPr>
          </a:p>
          <a:p>
            <a:r>
              <a:rPr lang="en-US" sz="2800" dirty="0">
                <a:latin typeface="Calibri"/>
                <a:cs typeface="Calibri"/>
              </a:rPr>
              <a:t>Each test program and its associated files (e.g., </a:t>
            </a:r>
            <a:r>
              <a:rPr lang="en-US" sz="2800" dirty="0" err="1">
                <a:latin typeface="Calibri"/>
                <a:cs typeface="Calibri"/>
              </a:rPr>
              <a:t>Makefile</a:t>
            </a:r>
            <a:r>
              <a:rPr lang="en-US" sz="2800" dirty="0">
                <a:latin typeface="Calibri"/>
                <a:cs typeface="Calibri"/>
              </a:rPr>
              <a:t>) are organized in a dedicated directory. </a:t>
            </a:r>
          </a:p>
          <a:p>
            <a:endParaRPr lang="en-US" sz="2800" dirty="0">
              <a:latin typeface="Calibri"/>
              <a:cs typeface="Calibri"/>
            </a:endParaRPr>
          </a:p>
          <a:p>
            <a:r>
              <a:rPr lang="en-US" sz="2800" dirty="0">
                <a:latin typeface="Calibri"/>
                <a:cs typeface="Calibri"/>
              </a:rPr>
              <a:t>Create a new directory </a:t>
            </a:r>
            <a:r>
              <a:rPr lang="en-US" sz="2800" dirty="0">
                <a:solidFill>
                  <a:srgbClr val="FF0000"/>
                </a:solidFill>
                <a:latin typeface="Calibri"/>
                <a:cs typeface="Calibri"/>
              </a:rPr>
              <a:t>using </a:t>
            </a:r>
            <a:r>
              <a:rPr lang="en-US" sz="2800" dirty="0" err="1">
                <a:solidFill>
                  <a:srgbClr val="FF0000"/>
                </a:solidFill>
                <a:latin typeface="Calibri"/>
                <a:cs typeface="Calibri"/>
              </a:rPr>
              <a:t>forktest</a:t>
            </a:r>
            <a:r>
              <a:rPr lang="en-US" sz="2800" dirty="0">
                <a:solidFill>
                  <a:srgbClr val="FF0000"/>
                </a:solidFill>
                <a:latin typeface="Calibri"/>
                <a:cs typeface="Calibri"/>
              </a:rPr>
              <a:t> as a template  </a:t>
            </a:r>
          </a:p>
          <a:p>
            <a:pPr marL="400050" lvl="1" indent="0">
              <a:buNone/>
            </a:pPr>
            <a:r>
              <a:rPr lang="en-US" sz="2400" dirty="0">
                <a:latin typeface="Courier New"/>
                <a:cs typeface="Courier New"/>
              </a:rPr>
              <a:t>%cd ~/cs161/</a:t>
            </a:r>
            <a:r>
              <a:rPr lang="en-US" sz="2400" dirty="0" err="1">
                <a:latin typeface="Courier New"/>
                <a:cs typeface="Courier New"/>
              </a:rPr>
              <a:t>src</a:t>
            </a:r>
            <a:r>
              <a:rPr lang="en-US" sz="2400" dirty="0">
                <a:latin typeface="Courier New"/>
                <a:cs typeface="Courier New"/>
              </a:rPr>
              <a:t>/</a:t>
            </a:r>
            <a:r>
              <a:rPr lang="en-US" sz="2400" dirty="0" err="1">
                <a:latin typeface="Courier New"/>
                <a:cs typeface="Courier New"/>
              </a:rPr>
              <a:t>testbin</a:t>
            </a:r>
            <a:endParaRPr lang="en-US" sz="2400" dirty="0">
              <a:latin typeface="Courier New"/>
              <a:cs typeface="Courier New"/>
            </a:endParaRPr>
          </a:p>
          <a:p>
            <a:pPr marL="400050" lvl="1" indent="0">
              <a:buNone/>
            </a:pPr>
            <a:r>
              <a:rPr lang="en-US" sz="2400" dirty="0">
                <a:latin typeface="Courier New"/>
                <a:cs typeface="Courier New"/>
              </a:rPr>
              <a:t>%</a:t>
            </a:r>
            <a:r>
              <a:rPr lang="en-US" sz="2400" dirty="0" err="1">
                <a:latin typeface="Courier New"/>
                <a:cs typeface="Courier New"/>
              </a:rPr>
              <a:t>cp</a:t>
            </a:r>
            <a:r>
              <a:rPr lang="en-US" sz="2400" dirty="0">
                <a:latin typeface="Courier New"/>
                <a:cs typeface="Courier New"/>
              </a:rPr>
              <a:t> –r </a:t>
            </a:r>
            <a:r>
              <a:rPr lang="en-US" sz="2400" dirty="0" err="1">
                <a:latin typeface="Courier New"/>
                <a:cs typeface="Courier New"/>
              </a:rPr>
              <a:t>forktest</a:t>
            </a:r>
            <a:r>
              <a:rPr lang="en-US" sz="2400" dirty="0">
                <a:latin typeface="Courier New"/>
                <a:cs typeface="Courier New"/>
              </a:rPr>
              <a:t> </a:t>
            </a:r>
            <a:r>
              <a:rPr lang="en-US" sz="2400" dirty="0" err="1">
                <a:latin typeface="Courier New"/>
                <a:cs typeface="Courier New"/>
              </a:rPr>
              <a:t>getpidtest</a:t>
            </a:r>
            <a:endParaRPr lang="en-US" sz="2400" dirty="0">
              <a:latin typeface="Courier New"/>
              <a:cs typeface="Courier New"/>
            </a:endParaRP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18</a:t>
            </a:fld>
            <a:endParaRPr lang="en-US"/>
          </a:p>
        </p:txBody>
      </p:sp>
    </p:spTree>
    <p:extLst>
      <p:ext uri="{BB962C8B-B14F-4D97-AF65-F5344CB8AC3E}">
        <p14:creationId xmlns:p14="http://schemas.microsoft.com/office/powerpoint/2010/main" val="1025537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3.1-2 </a:t>
            </a:r>
            <a:br>
              <a:rPr lang="en-US" sz="4000" dirty="0">
                <a:latin typeface="Calibri"/>
                <a:cs typeface="Calibri"/>
              </a:rPr>
            </a:br>
            <a:r>
              <a:rPr lang="en-US" sz="4000" dirty="0">
                <a:latin typeface="Calibri"/>
                <a:cs typeface="Calibri"/>
              </a:rPr>
              <a:t>Change source code name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400050" lvl="1" indent="0">
              <a:buNone/>
            </a:pPr>
            <a:r>
              <a:rPr lang="en-US" dirty="0">
                <a:latin typeface="Courier New"/>
                <a:cs typeface="Courier New"/>
              </a:rPr>
              <a:t>%cd </a:t>
            </a:r>
            <a:r>
              <a:rPr lang="en-US" dirty="0" err="1">
                <a:latin typeface="Courier New"/>
                <a:cs typeface="Courier New"/>
              </a:rPr>
              <a:t>getpidtest</a:t>
            </a:r>
            <a:endParaRPr lang="en-US" dirty="0">
              <a:latin typeface="Courier New"/>
              <a:cs typeface="Courier New"/>
            </a:endParaRPr>
          </a:p>
          <a:p>
            <a:pPr marL="400050" lvl="1" indent="0">
              <a:buNone/>
            </a:pPr>
            <a:r>
              <a:rPr lang="en-US" dirty="0">
                <a:latin typeface="Courier New"/>
                <a:cs typeface="Courier New"/>
              </a:rPr>
              <a:t>%mv </a:t>
            </a:r>
            <a:r>
              <a:rPr lang="en-US" dirty="0" err="1">
                <a:latin typeface="Courier New"/>
                <a:cs typeface="Courier New"/>
              </a:rPr>
              <a:t>forktest.c</a:t>
            </a:r>
            <a:r>
              <a:rPr lang="en-US" dirty="0">
                <a:latin typeface="Courier New"/>
                <a:cs typeface="Courier New"/>
              </a:rPr>
              <a:t> </a:t>
            </a:r>
            <a:r>
              <a:rPr lang="en-US" dirty="0" err="1">
                <a:latin typeface="Courier New"/>
                <a:cs typeface="Courier New"/>
              </a:rPr>
              <a:t>getpidtest.c</a:t>
            </a:r>
            <a:r>
              <a:rPr lang="en-US" dirty="0">
                <a:latin typeface="Courier New"/>
                <a:cs typeface="Courier New"/>
              </a:rPr>
              <a:t> </a:t>
            </a:r>
          </a:p>
          <a:p>
            <a:endParaRPr lang="en-US" sz="2800" dirty="0">
              <a:latin typeface="Calibri"/>
              <a:cs typeface="Calibri"/>
            </a:endParaRP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19</a:t>
            </a:fld>
            <a:endParaRPr lang="en-US"/>
          </a:p>
        </p:txBody>
      </p:sp>
    </p:spTree>
    <p:extLst>
      <p:ext uri="{BB962C8B-B14F-4D97-AF65-F5344CB8AC3E}">
        <p14:creationId xmlns:p14="http://schemas.microsoft.com/office/powerpoint/2010/main" val="195062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95400" y="77788"/>
            <a:ext cx="9982200" cy="1674812"/>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sz="2400" dirty="0">
                <a:latin typeface="Calibri"/>
                <a:ea typeface="MS PGothic" charset="0"/>
                <a:cs typeface="Calibri"/>
              </a:rPr>
              <a:t>Use System Call: </a:t>
            </a:r>
            <a:r>
              <a:rPr lang="en-US" sz="2400" dirty="0" err="1">
                <a:latin typeface="Courier New"/>
                <a:cs typeface="Courier New"/>
              </a:rPr>
              <a:t>sys_reboot</a:t>
            </a:r>
            <a:r>
              <a:rPr lang="en-US" sz="2400" dirty="0">
                <a:latin typeface="Courier New"/>
                <a:cs typeface="Courier New"/>
              </a:rPr>
              <a:t>()</a:t>
            </a:r>
            <a:br>
              <a:rPr lang="en-US" sz="2400" dirty="0">
                <a:latin typeface="Courier New"/>
                <a:cs typeface="Courier New"/>
              </a:rPr>
            </a:br>
            <a:r>
              <a:rPr lang="en-US" sz="2400" dirty="0">
                <a:latin typeface="Calibri"/>
                <a:cs typeface="Calibri"/>
              </a:rPr>
              <a:t>Is this program an application or a part of the kernel? </a:t>
            </a:r>
            <a:r>
              <a:rPr lang="en-US" sz="2400" dirty="0">
                <a:latin typeface="Courier New"/>
                <a:cs typeface="Courier New"/>
              </a:rPr>
              <a:t/>
            </a:r>
            <a:br>
              <a:rPr lang="en-US" sz="2400" dirty="0">
                <a:latin typeface="Courier New"/>
                <a:cs typeface="Courier New"/>
              </a:rPr>
            </a:br>
            <a:r>
              <a:rPr lang="en-US" sz="2400" dirty="0">
                <a:latin typeface="Courier New"/>
                <a:cs typeface="Courier New"/>
              </a:rPr>
              <a:t>In </a:t>
            </a:r>
            <a:r>
              <a:rPr lang="en-US" sz="2400" dirty="0" err="1">
                <a:latin typeface="Courier New"/>
                <a:cs typeface="Courier New"/>
              </a:rPr>
              <a:t>src</a:t>
            </a:r>
            <a:r>
              <a:rPr lang="en-US" sz="2400" dirty="0">
                <a:latin typeface="Courier New"/>
                <a:cs typeface="Courier New"/>
              </a:rPr>
              <a:t>/</a:t>
            </a:r>
            <a:r>
              <a:rPr lang="en-US" sz="2400" dirty="0" err="1">
                <a:latin typeface="Courier New"/>
                <a:cs typeface="Courier New"/>
              </a:rPr>
              <a:t>sbin</a:t>
            </a:r>
            <a:r>
              <a:rPr lang="en-US" sz="2400" dirty="0">
                <a:latin typeface="Courier New"/>
                <a:cs typeface="Courier New"/>
              </a:rPr>
              <a:t>/reboot/</a:t>
            </a:r>
            <a:r>
              <a:rPr lang="en-US" sz="2400" dirty="0" err="1">
                <a:latin typeface="Courier New"/>
                <a:cs typeface="Courier New"/>
              </a:rPr>
              <a:t>reboot.c</a:t>
            </a:r>
            <a:r>
              <a:rPr lang="en-US" sz="2400" dirty="0">
                <a:latin typeface="Courier New"/>
                <a:cs typeface="Courier New"/>
              </a:rPr>
              <a:t/>
            </a:r>
            <a:br>
              <a:rPr lang="en-US" sz="2400" dirty="0">
                <a:latin typeface="Courier New"/>
                <a:cs typeface="Courier New"/>
              </a:rPr>
            </a:br>
            <a:r>
              <a:rPr lang="en-US" sz="2400" dirty="0">
                <a:latin typeface="Calibri" panose="020F0502020204030204" pitchFamily="34" charset="0"/>
                <a:cs typeface="Calibri" panose="020F0502020204030204" pitchFamily="34" charset="0"/>
              </a:rPr>
              <a:t>A. Application 		B. Part of Kernel</a:t>
            </a:r>
            <a:endParaRPr lang="en-US" altLang="zh-CN" sz="2400" dirty="0">
              <a:latin typeface="Calibri" panose="020F0502020204030204" pitchFamily="34" charset="0"/>
              <a:ea typeface="宋体"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2438400" y="1674812"/>
            <a:ext cx="6921500" cy="4267200"/>
          </a:xfrm>
          <a:prstGeom prst="rect">
            <a:avLst/>
          </a:prstGeom>
        </p:spPr>
      </p:pic>
      <p:sp>
        <p:nvSpPr>
          <p:cNvPr id="6" name="Rectangle 2"/>
          <p:cNvSpPr txBox="1">
            <a:spLocks noChangeArrowheads="1"/>
          </p:cNvSpPr>
          <p:nvPr/>
        </p:nvSpPr>
        <p:spPr bwMode="auto">
          <a:xfrm>
            <a:off x="2057400" y="5867400"/>
            <a:ext cx="7448550" cy="762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r>
              <a:rPr lang="en-US" sz="2400" dirty="0">
                <a:latin typeface="Calibri"/>
                <a:cs typeface="Calibri"/>
              </a:rPr>
              <a:t>How to run the reboot program? </a:t>
            </a:r>
            <a:br>
              <a:rPr lang="en-US" sz="2400" dirty="0">
                <a:latin typeface="Calibri"/>
                <a:cs typeface="Calibri"/>
              </a:rPr>
            </a:br>
            <a:r>
              <a:rPr lang="en-US" sz="2400" dirty="0">
                <a:latin typeface="Calibri"/>
                <a:cs typeface="Calibri"/>
              </a:rPr>
              <a:t>Type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p /</a:t>
            </a:r>
            <a:r>
              <a:rPr lang="en-US" sz="2400" dirty="0" err="1">
                <a:solidFill>
                  <a:srgbClr val="FF0000"/>
                </a:solidFill>
                <a:latin typeface="Courier New" panose="02070309020205020404" pitchFamily="49" charset="0"/>
                <a:cs typeface="Courier New" panose="02070309020205020404" pitchFamily="49" charset="0"/>
              </a:rPr>
              <a:t>sbin</a:t>
            </a:r>
            <a:r>
              <a:rPr lang="en-US" sz="2400" dirty="0">
                <a:solidFill>
                  <a:srgbClr val="FF0000"/>
                </a:solidFill>
                <a:latin typeface="Courier New" panose="02070309020205020404" pitchFamily="49" charset="0"/>
                <a:cs typeface="Courier New" panose="02070309020205020404" pitchFamily="49" charset="0"/>
              </a:rPr>
              <a:t>/reboot</a:t>
            </a:r>
            <a:r>
              <a:rPr lang="en-US" sz="2400" dirty="0">
                <a:latin typeface="Courier New" panose="02070309020205020404" pitchFamily="49" charset="0"/>
                <a:cs typeface="Courier New" panose="02070309020205020404" pitchFamily="49" charset="0"/>
              </a:rPr>
              <a:t>”</a:t>
            </a:r>
            <a:endParaRPr lang="en-US" altLang="zh-CN" sz="2400" dirty="0">
              <a:latin typeface="Calibri" charset="0"/>
              <a:ea typeface="宋体" charset="0"/>
              <a:cs typeface="宋体" charset="0"/>
            </a:endParaRPr>
          </a:p>
        </p:txBody>
      </p:sp>
      <p:sp>
        <p:nvSpPr>
          <p:cNvPr id="2" name="Slide Number Placeholder 1"/>
          <p:cNvSpPr>
            <a:spLocks noGrp="1"/>
          </p:cNvSpPr>
          <p:nvPr>
            <p:ph type="sldNum" sz="quarter" idx="11"/>
          </p:nvPr>
        </p:nvSpPr>
        <p:spPr/>
        <p:txBody>
          <a:bodyPr/>
          <a:lstStyle/>
          <a:p>
            <a:fld id="{211DD708-9C6C-BC4A-8ACC-1131D652BA95}" type="slidenum">
              <a:rPr lang="en-US" smtClean="0"/>
              <a:pPr/>
              <a:t>2</a:t>
            </a:fld>
            <a:endParaRPr lang="en-US"/>
          </a:p>
        </p:txBody>
      </p:sp>
    </p:spTree>
    <p:extLst>
      <p:ext uri="{BB962C8B-B14F-4D97-AF65-F5344CB8AC3E}">
        <p14:creationId xmlns:p14="http://schemas.microsoft.com/office/powerpoint/2010/main" val="648300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3.1-3 </a:t>
            </a:r>
            <a:br>
              <a:rPr lang="en-US" sz="4000" dirty="0">
                <a:latin typeface="Calibri"/>
                <a:cs typeface="Calibri"/>
              </a:rPr>
            </a:br>
            <a:r>
              <a:rPr lang="en-US" sz="4000" dirty="0">
                <a:latin typeface="Calibri"/>
                <a:cs typeface="Calibri"/>
              </a:rPr>
              <a:t>Modify </a:t>
            </a:r>
            <a:r>
              <a:rPr lang="en-US" sz="4000" dirty="0" err="1">
                <a:latin typeface="Courier New"/>
                <a:cs typeface="Courier New"/>
              </a:rPr>
              <a:t>getpidtest.c</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400050" lvl="1" indent="0">
              <a:buNone/>
            </a:pPr>
            <a:r>
              <a:rPr lang="en-US" sz="2400" dirty="0">
                <a:latin typeface="Courier New"/>
                <a:cs typeface="Courier New"/>
              </a:rPr>
              <a:t>#include &lt;</a:t>
            </a:r>
            <a:r>
              <a:rPr lang="en-US" sz="2400" dirty="0" err="1">
                <a:latin typeface="Courier New"/>
                <a:cs typeface="Courier New"/>
              </a:rPr>
              <a:t>unistd.h</a:t>
            </a:r>
            <a:r>
              <a:rPr lang="en-US" sz="2400" dirty="0">
                <a:latin typeface="Courier New"/>
                <a:cs typeface="Courier New"/>
              </a:rPr>
              <a:t>&gt;</a:t>
            </a:r>
          </a:p>
          <a:p>
            <a:pPr marL="400050" lvl="1" indent="0">
              <a:buNone/>
            </a:pPr>
            <a:r>
              <a:rPr lang="en-US" sz="2400" dirty="0">
                <a:latin typeface="Courier New"/>
                <a:cs typeface="Courier New"/>
              </a:rPr>
              <a:t>#include &lt;</a:t>
            </a:r>
            <a:r>
              <a:rPr lang="en-US" sz="2400" dirty="0" err="1">
                <a:latin typeface="Courier New"/>
                <a:cs typeface="Courier New"/>
              </a:rPr>
              <a:t>stdio.h</a:t>
            </a:r>
            <a:r>
              <a:rPr lang="en-US" sz="2400" dirty="0">
                <a:latin typeface="Courier New"/>
                <a:cs typeface="Courier New"/>
              </a:rPr>
              <a:t>&gt;</a:t>
            </a:r>
          </a:p>
          <a:p>
            <a:pPr marL="400050" lvl="1" indent="0">
              <a:buNone/>
            </a:pPr>
            <a:r>
              <a:rPr lang="en-US" sz="2400" dirty="0">
                <a:latin typeface="Courier New"/>
                <a:cs typeface="Courier New"/>
              </a:rPr>
              <a:t> </a:t>
            </a:r>
          </a:p>
          <a:p>
            <a:pPr marL="400050" lvl="1" indent="0">
              <a:buNone/>
            </a:pPr>
            <a:r>
              <a:rPr lang="en-US" sz="2400" dirty="0" err="1">
                <a:latin typeface="Courier New"/>
                <a:cs typeface="Courier New"/>
              </a:rPr>
              <a:t>int</a:t>
            </a:r>
            <a:r>
              <a:rPr lang="en-US" sz="2400" dirty="0">
                <a:latin typeface="Courier New"/>
                <a:cs typeface="Courier New"/>
              </a:rPr>
              <a:t> main() {</a:t>
            </a:r>
          </a:p>
          <a:p>
            <a:pPr marL="400050" lvl="1"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mypid</a:t>
            </a:r>
            <a:r>
              <a:rPr lang="en-US" sz="2400" dirty="0">
                <a:latin typeface="Courier New"/>
                <a:cs typeface="Courier New"/>
              </a:rPr>
              <a:t>;	</a:t>
            </a:r>
          </a:p>
          <a:p>
            <a:pPr marL="400050" lvl="1" indent="0">
              <a:buNone/>
            </a:pPr>
            <a:r>
              <a:rPr lang="en-US" sz="2400" dirty="0">
                <a:latin typeface="Courier New"/>
                <a:cs typeface="Courier New"/>
              </a:rPr>
              <a:t>        </a:t>
            </a:r>
          </a:p>
          <a:p>
            <a:pPr marL="400050" lvl="1" indent="0">
              <a:buNone/>
            </a:pPr>
            <a:r>
              <a:rPr lang="en-US" sz="2400" dirty="0">
                <a:latin typeface="Courier New"/>
                <a:cs typeface="Courier New"/>
              </a:rPr>
              <a:t>	</a:t>
            </a:r>
            <a:r>
              <a:rPr lang="en-US" sz="2400" dirty="0" err="1">
                <a:latin typeface="Courier New"/>
                <a:cs typeface="Courier New"/>
              </a:rPr>
              <a:t>mypid</a:t>
            </a:r>
            <a:r>
              <a:rPr lang="en-US" sz="2400" dirty="0">
                <a:latin typeface="Courier New"/>
                <a:cs typeface="Courier New"/>
              </a:rPr>
              <a:t> = </a:t>
            </a:r>
            <a:r>
              <a:rPr lang="en-US" sz="2400" dirty="0" err="1">
                <a:latin typeface="Courier New"/>
                <a:cs typeface="Courier New"/>
              </a:rPr>
              <a:t>getpid</a:t>
            </a:r>
            <a:r>
              <a:rPr lang="en-US" sz="2400" dirty="0">
                <a:latin typeface="Courier New"/>
                <a:cs typeface="Courier New"/>
              </a:rPr>
              <a:t>();</a:t>
            </a:r>
          </a:p>
          <a:p>
            <a:pPr marL="400050" lvl="1" indent="0">
              <a:buNone/>
            </a:pPr>
            <a:r>
              <a:rPr lang="en-US" sz="2400" dirty="0">
                <a:latin typeface="Courier New"/>
                <a:cs typeface="Courier New"/>
              </a:rPr>
              <a:t>  	reboot(RB_REBOOT);</a:t>
            </a:r>
          </a:p>
          <a:p>
            <a:pPr marL="400050" lvl="1" indent="0">
              <a:buNone/>
            </a:pPr>
            <a:r>
              <a:rPr lang="en-US" sz="2400" dirty="0">
                <a:latin typeface="Courier New"/>
                <a:cs typeface="Courier New"/>
              </a:rPr>
              <a:t> 	return 0;</a:t>
            </a:r>
          </a:p>
          <a:p>
            <a:pPr marL="400050" lvl="1" indent="0">
              <a:buNone/>
            </a:pPr>
            <a:r>
              <a:rPr lang="en-US" sz="2400" dirty="0">
                <a:latin typeface="Courier New"/>
                <a:cs typeface="Courier New"/>
              </a:rPr>
              <a:t>} </a:t>
            </a: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20</a:t>
            </a:fld>
            <a:endParaRPr lang="en-US"/>
          </a:p>
        </p:txBody>
      </p:sp>
    </p:spTree>
    <p:extLst>
      <p:ext uri="{BB962C8B-B14F-4D97-AF65-F5344CB8AC3E}">
        <p14:creationId xmlns:p14="http://schemas.microsoft.com/office/powerpoint/2010/main" val="405590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3.1-4 </a:t>
            </a:r>
            <a:br>
              <a:rPr lang="en-US" sz="4000" dirty="0">
                <a:latin typeface="Calibri"/>
                <a:cs typeface="Calibri"/>
              </a:rPr>
            </a:br>
            <a:r>
              <a:rPr lang="en-US" sz="4000" dirty="0">
                <a:latin typeface="Calibri"/>
                <a:cs typeface="Calibri"/>
              </a:rPr>
              <a:t>Modify </a:t>
            </a:r>
            <a:r>
              <a:rPr lang="en-US" sz="4000" dirty="0" err="1">
                <a:latin typeface="Courier New"/>
                <a:cs typeface="Courier New"/>
              </a:rPr>
              <a:t>Makefile</a:t>
            </a:r>
            <a:r>
              <a:rPr lang="en-US" sz="4000" dirty="0">
                <a:latin typeface="Calibri"/>
                <a:cs typeface="Calibri"/>
              </a:rPr>
              <a:t> and </a:t>
            </a:r>
            <a:r>
              <a:rPr lang="en-US" sz="4000" dirty="0" err="1">
                <a:latin typeface="Courier New"/>
                <a:cs typeface="Courier New"/>
              </a:rPr>
              <a:t>depend.mk</a:t>
            </a:r>
            <a:r>
              <a:rPr lang="en-US" sz="4000" dirty="0">
                <a:latin typeface="Calibri"/>
                <a:cs typeface="Calibri"/>
              </a:rPr>
              <a:t> </a:t>
            </a:r>
            <a:endParaRPr lang="en-US" sz="4000" dirty="0">
              <a:latin typeface="Courier New"/>
              <a:ea typeface="MS PGothic" charset="0"/>
              <a:cs typeface="Courier New"/>
            </a:endParaRPr>
          </a:p>
        </p:txBody>
      </p:sp>
      <p:sp>
        <p:nvSpPr>
          <p:cNvPr id="4" name="Rectangle 3"/>
          <p:cNvSpPr txBox="1">
            <a:spLocks/>
          </p:cNvSpPr>
          <p:nvPr/>
        </p:nvSpPr>
        <p:spPr bwMode="auto">
          <a:xfrm>
            <a:off x="1981200" y="2133600"/>
            <a:ext cx="8229600" cy="40386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Modify </a:t>
            </a:r>
            <a:r>
              <a:rPr lang="en-US" sz="2800" dirty="0" err="1">
                <a:latin typeface="Courier New"/>
                <a:cs typeface="Courier New"/>
              </a:rPr>
              <a:t>Makefile</a:t>
            </a:r>
            <a:r>
              <a:rPr lang="en-US" sz="2800" dirty="0">
                <a:latin typeface="Calibri"/>
                <a:cs typeface="Calibri"/>
              </a:rPr>
              <a:t> and </a:t>
            </a:r>
            <a:r>
              <a:rPr lang="en-US" sz="2800" dirty="0" err="1">
                <a:latin typeface="Courier New"/>
                <a:cs typeface="Courier New"/>
              </a:rPr>
              <a:t>depend.mk</a:t>
            </a:r>
            <a:r>
              <a:rPr lang="en-US" sz="2800" dirty="0">
                <a:latin typeface="Courier New"/>
                <a:cs typeface="Courier New"/>
              </a:rPr>
              <a:t> </a:t>
            </a:r>
            <a:r>
              <a:rPr lang="en-US" sz="2800" dirty="0">
                <a:latin typeface="Calibri"/>
                <a:cs typeface="Calibri"/>
              </a:rPr>
              <a:t>by replacing </a:t>
            </a:r>
            <a:r>
              <a:rPr lang="en-US" sz="2800" dirty="0" err="1">
                <a:latin typeface="Courier New"/>
                <a:cs typeface="Courier New"/>
              </a:rPr>
              <a:t>forktest</a:t>
            </a:r>
            <a:r>
              <a:rPr lang="en-US" sz="2800" dirty="0">
                <a:latin typeface="Calibri"/>
                <a:cs typeface="Calibri"/>
              </a:rPr>
              <a:t> with </a:t>
            </a:r>
            <a:r>
              <a:rPr lang="en-US" sz="2800" dirty="0" err="1">
                <a:latin typeface="Courier New"/>
                <a:cs typeface="Courier New"/>
              </a:rPr>
              <a:t>getpidtest</a:t>
            </a:r>
            <a:endParaRPr lang="en-US" sz="2800" dirty="0">
              <a:latin typeface="Courier New"/>
              <a:cs typeface="Courier New"/>
            </a:endParaRP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21</a:t>
            </a:fld>
            <a:endParaRPr lang="en-US"/>
          </a:p>
        </p:txBody>
      </p:sp>
    </p:spTree>
    <p:extLst>
      <p:ext uri="{BB962C8B-B14F-4D97-AF65-F5344CB8AC3E}">
        <p14:creationId xmlns:p14="http://schemas.microsoft.com/office/powerpoint/2010/main" val="374964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3.1-5 </a:t>
            </a:r>
            <a:br>
              <a:rPr lang="en-US" sz="4000" dirty="0">
                <a:latin typeface="Calibri"/>
                <a:cs typeface="Calibri"/>
              </a:rPr>
            </a:br>
            <a:r>
              <a:rPr lang="en-US" sz="4000" dirty="0">
                <a:latin typeface="Calibri"/>
                <a:cs typeface="Calibri"/>
              </a:rPr>
              <a:t>Compile </a:t>
            </a:r>
            <a:r>
              <a:rPr lang="en-US" sz="4000" dirty="0" err="1">
                <a:latin typeface="Courier New"/>
                <a:cs typeface="Courier New"/>
              </a:rPr>
              <a:t>getpidtest.c</a:t>
            </a:r>
            <a:r>
              <a:rPr lang="en-US" sz="4000" dirty="0">
                <a:latin typeface="Calibri"/>
                <a:cs typeface="Calibri"/>
              </a:rPr>
              <a:t>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495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Compile </a:t>
            </a:r>
            <a:r>
              <a:rPr lang="en-US" sz="2800" dirty="0" err="1">
                <a:latin typeface="Courier New"/>
                <a:cs typeface="Courier New"/>
              </a:rPr>
              <a:t>getpidtest.c</a:t>
            </a:r>
            <a:r>
              <a:rPr lang="en-US" sz="2800" dirty="0">
                <a:latin typeface="Calibri"/>
                <a:cs typeface="Calibri"/>
              </a:rPr>
              <a:t> using </a:t>
            </a:r>
            <a:r>
              <a:rPr lang="en-US" sz="2800" dirty="0">
                <a:latin typeface="Courier New"/>
                <a:cs typeface="Courier New"/>
              </a:rPr>
              <a:t>cs161-gcc</a:t>
            </a:r>
            <a:r>
              <a:rPr lang="en-US" sz="2800" dirty="0">
                <a:latin typeface="Calibri"/>
                <a:cs typeface="Calibri"/>
              </a:rPr>
              <a:t>. This can be done through running </a:t>
            </a:r>
            <a:r>
              <a:rPr lang="en-US" sz="2800" dirty="0" err="1">
                <a:latin typeface="Calibri"/>
                <a:cs typeface="Calibri"/>
              </a:rPr>
              <a:t>Makefile</a:t>
            </a:r>
            <a:r>
              <a:rPr lang="en-US" sz="2800" dirty="0">
                <a:latin typeface="Calibri"/>
                <a:cs typeface="Calibri"/>
              </a:rPr>
              <a:t> as below. </a:t>
            </a:r>
          </a:p>
          <a:p>
            <a:pPr marL="800100" lvl="2" indent="0">
              <a:buNone/>
            </a:pPr>
            <a:r>
              <a:rPr lang="en-US" sz="2800" dirty="0">
                <a:latin typeface="Courier New"/>
                <a:cs typeface="Courier New"/>
              </a:rPr>
              <a:t>%make</a:t>
            </a:r>
          </a:p>
          <a:p>
            <a:pPr marL="800100" lvl="2" indent="0">
              <a:buNone/>
            </a:pPr>
            <a:endParaRPr lang="en-US" sz="2800" dirty="0">
              <a:latin typeface="Courier New"/>
              <a:cs typeface="Courier New"/>
            </a:endParaRPr>
          </a:p>
          <a:p>
            <a:r>
              <a:rPr lang="en-US" sz="2800" dirty="0">
                <a:latin typeface="Calibri"/>
                <a:cs typeface="Calibri"/>
              </a:rPr>
              <a:t>The make utility program compile </a:t>
            </a:r>
            <a:r>
              <a:rPr lang="en-US" sz="2800" dirty="0" err="1">
                <a:latin typeface="Courier New"/>
                <a:cs typeface="Courier New"/>
              </a:rPr>
              <a:t>getpidtest.c</a:t>
            </a:r>
            <a:r>
              <a:rPr lang="en-US" sz="2800" dirty="0">
                <a:latin typeface="Courier New"/>
                <a:cs typeface="Courier New"/>
              </a:rPr>
              <a:t> </a:t>
            </a:r>
            <a:r>
              <a:rPr lang="en-US" sz="2800" dirty="0">
                <a:latin typeface="Calibri"/>
                <a:cs typeface="Calibri"/>
              </a:rPr>
              <a:t>and generate an execute file called </a:t>
            </a:r>
            <a:r>
              <a:rPr lang="en-US" sz="2800" dirty="0" err="1">
                <a:latin typeface="Courier New"/>
                <a:cs typeface="Courier New"/>
              </a:rPr>
              <a:t>getpidtest</a:t>
            </a:r>
            <a:r>
              <a:rPr lang="en-US" sz="2800" dirty="0">
                <a:latin typeface="Courier New"/>
                <a:cs typeface="Courier New"/>
              </a:rPr>
              <a:t> </a:t>
            </a:r>
            <a:endParaRPr lang="en-US" sz="2400" dirty="0">
              <a:latin typeface="Courier New"/>
              <a:cs typeface="Courier New"/>
            </a:endParaRPr>
          </a:p>
          <a:p>
            <a:endParaRPr lang="en-US" sz="2800" dirty="0">
              <a:latin typeface="Calibri"/>
              <a:cs typeface="Calibri"/>
            </a:endParaRP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22</a:t>
            </a:fld>
            <a:endParaRPr lang="en-US"/>
          </a:p>
        </p:txBody>
      </p:sp>
    </p:spTree>
    <p:extLst>
      <p:ext uri="{BB962C8B-B14F-4D97-AF65-F5344CB8AC3E}">
        <p14:creationId xmlns:p14="http://schemas.microsoft.com/office/powerpoint/2010/main" val="407974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905000"/>
          </a:xfrm>
        </p:spPr>
        <p:txBody>
          <a:bodyPr/>
          <a:lstStyle/>
          <a:p>
            <a:pPr eaLnBrk="1" hangingPunct="1"/>
            <a:r>
              <a:rPr lang="en-US" sz="4000" dirty="0">
                <a:latin typeface="Calibri"/>
                <a:cs typeface="Calibri"/>
              </a:rPr>
              <a:t>    Step 3.1-6 </a:t>
            </a:r>
            <a:br>
              <a:rPr lang="en-US" sz="4000" dirty="0">
                <a:latin typeface="Calibri"/>
                <a:cs typeface="Calibri"/>
              </a:rPr>
            </a:br>
            <a:r>
              <a:rPr lang="en-US" sz="4000" dirty="0">
                <a:latin typeface="Calibri"/>
                <a:cs typeface="Calibri"/>
              </a:rPr>
              <a:t>Copy the executable file to the root directory  </a:t>
            </a:r>
            <a:endParaRPr lang="en-US" sz="4000" dirty="0">
              <a:latin typeface="Courier New"/>
              <a:ea typeface="MS PGothic" charset="0"/>
              <a:cs typeface="Courier New"/>
            </a:endParaRPr>
          </a:p>
        </p:txBody>
      </p:sp>
      <p:sp>
        <p:nvSpPr>
          <p:cNvPr id="4" name="Rectangle 3"/>
          <p:cNvSpPr txBox="1">
            <a:spLocks/>
          </p:cNvSpPr>
          <p:nvPr/>
        </p:nvSpPr>
        <p:spPr bwMode="auto">
          <a:xfrm>
            <a:off x="1905000" y="2514600"/>
            <a:ext cx="8686800" cy="36576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Copy the executable file </a:t>
            </a:r>
            <a:r>
              <a:rPr lang="en-US" sz="2800" dirty="0" err="1">
                <a:latin typeface="Calibri"/>
                <a:cs typeface="Calibri"/>
              </a:rPr>
              <a:t>getpidtest</a:t>
            </a:r>
            <a:r>
              <a:rPr lang="en-US" sz="2800" dirty="0">
                <a:latin typeface="Calibri"/>
                <a:cs typeface="Calibri"/>
              </a:rPr>
              <a:t> into ~/cs161/root/</a:t>
            </a:r>
            <a:r>
              <a:rPr lang="en-US" sz="2800" dirty="0" err="1">
                <a:latin typeface="Calibri"/>
                <a:cs typeface="Calibri"/>
              </a:rPr>
              <a:t>testbin</a:t>
            </a:r>
            <a:r>
              <a:rPr lang="en-US" sz="2800" dirty="0">
                <a:latin typeface="Calibri"/>
                <a:cs typeface="Calibri"/>
              </a:rPr>
              <a:t> </a:t>
            </a:r>
          </a:p>
          <a:p>
            <a:pPr marL="0" indent="0">
              <a:buNone/>
            </a:pPr>
            <a:r>
              <a:rPr lang="en-US" sz="2000" dirty="0">
                <a:latin typeface="Courier New"/>
                <a:cs typeface="Courier New"/>
              </a:rPr>
              <a:t> </a:t>
            </a:r>
          </a:p>
          <a:p>
            <a:pPr marL="0" indent="0">
              <a:buNone/>
            </a:pPr>
            <a:r>
              <a:rPr lang="en-US" sz="2400" dirty="0">
                <a:latin typeface="Courier New"/>
                <a:cs typeface="Courier New"/>
              </a:rPr>
              <a:t>%</a:t>
            </a:r>
            <a:r>
              <a:rPr lang="en-US" sz="2400" dirty="0" err="1">
                <a:latin typeface="Courier New"/>
                <a:cs typeface="Courier New"/>
              </a:rPr>
              <a:t>cp</a:t>
            </a:r>
            <a:r>
              <a:rPr lang="en-US" sz="2400" dirty="0">
                <a:latin typeface="Courier New"/>
                <a:cs typeface="Courier New"/>
              </a:rPr>
              <a:t> </a:t>
            </a:r>
            <a:r>
              <a:rPr lang="en-US" sz="2400" dirty="0" err="1">
                <a:latin typeface="Courier New"/>
                <a:cs typeface="Courier New"/>
              </a:rPr>
              <a:t>getpidtest</a:t>
            </a:r>
            <a:r>
              <a:rPr lang="en-US" sz="2400" dirty="0">
                <a:latin typeface="Courier New"/>
                <a:cs typeface="Courier New"/>
              </a:rPr>
              <a:t> ~/cs161/root/</a:t>
            </a:r>
            <a:r>
              <a:rPr lang="en-US" sz="2400" dirty="0" err="1">
                <a:latin typeface="Courier New"/>
                <a:cs typeface="Courier New"/>
              </a:rPr>
              <a:t>testbin</a:t>
            </a:r>
            <a:r>
              <a:rPr lang="en-US" sz="2400" dirty="0">
                <a:latin typeface="Courier New"/>
                <a:cs typeface="Courier New"/>
              </a:rPr>
              <a:t>/</a:t>
            </a:r>
            <a:r>
              <a:rPr lang="en-US" sz="2400" dirty="0" err="1">
                <a:latin typeface="Courier New"/>
                <a:cs typeface="Courier New"/>
              </a:rPr>
              <a:t>getpidtest</a:t>
            </a:r>
            <a:endParaRPr lang="en-US" sz="2400" dirty="0">
              <a:latin typeface="Courier New"/>
              <a:cs typeface="Courier New"/>
            </a:endParaRPr>
          </a:p>
          <a:p>
            <a:endParaRPr lang="en-US" sz="2800" dirty="0">
              <a:latin typeface="Calibri"/>
              <a:cs typeface="Calibri"/>
            </a:endParaRPr>
          </a:p>
          <a:p>
            <a:r>
              <a:rPr lang="en-US" sz="2800" dirty="0">
                <a:latin typeface="Calibri"/>
                <a:cs typeface="Calibri"/>
              </a:rPr>
              <a:t>The above executable file will be loaded by OS/161 through the p command in the main menu. </a:t>
            </a: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23</a:t>
            </a:fld>
            <a:endParaRPr lang="en-US"/>
          </a:p>
        </p:txBody>
      </p:sp>
    </p:spTree>
    <p:extLst>
      <p:ext uri="{BB962C8B-B14F-4D97-AF65-F5344CB8AC3E}">
        <p14:creationId xmlns:p14="http://schemas.microsoft.com/office/powerpoint/2010/main" val="3531688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295400" y="304800"/>
            <a:ext cx="9982200" cy="1905000"/>
          </a:xfrm>
        </p:spPr>
        <p:txBody>
          <a:bodyPr/>
          <a:lstStyle/>
          <a:p>
            <a:pPr eaLnBrk="1" hangingPunct="1"/>
            <a:r>
              <a:rPr lang="en-US" sz="4000" dirty="0">
                <a:latin typeface="Calibri"/>
                <a:cs typeface="Calibri"/>
              </a:rPr>
              <a:t>    Step 3.2 Run the User Program in OS/161 </a:t>
            </a:r>
            <a:endParaRPr lang="en-US" sz="4000" dirty="0">
              <a:latin typeface="Courier New"/>
              <a:ea typeface="MS PGothic" charset="0"/>
              <a:cs typeface="Courier New"/>
            </a:endParaRPr>
          </a:p>
        </p:txBody>
      </p:sp>
      <p:sp>
        <p:nvSpPr>
          <p:cNvPr id="4" name="Rectangle 3"/>
          <p:cNvSpPr txBox="1">
            <a:spLocks/>
          </p:cNvSpPr>
          <p:nvPr/>
        </p:nvSpPr>
        <p:spPr bwMode="auto">
          <a:xfrm>
            <a:off x="1981200" y="2514600"/>
            <a:ext cx="8229600" cy="36576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You can follow the instructions below to run the testing program created in Step 3.1:  </a:t>
            </a:r>
          </a:p>
          <a:p>
            <a:pPr marL="400050" lvl="1" indent="0">
              <a:buNone/>
            </a:pPr>
            <a:r>
              <a:rPr lang="en-US" sz="2400" dirty="0">
                <a:latin typeface="Courier New"/>
                <a:cs typeface="Courier New"/>
              </a:rPr>
              <a:t>%cd ~/cs161/root</a:t>
            </a:r>
          </a:p>
          <a:p>
            <a:pPr marL="400050" lvl="1" indent="0">
              <a:buNone/>
            </a:pPr>
            <a:r>
              <a:rPr lang="en-US" sz="2400" dirty="0">
                <a:latin typeface="Courier New"/>
                <a:cs typeface="Courier New"/>
              </a:rPr>
              <a:t>%./sys161 kernel</a:t>
            </a:r>
          </a:p>
          <a:p>
            <a:pPr marL="400050" lvl="1" indent="0">
              <a:buNone/>
            </a:pPr>
            <a:endParaRPr lang="en-US" sz="2400" dirty="0">
              <a:latin typeface="Courier New"/>
              <a:cs typeface="Courier New"/>
            </a:endParaRPr>
          </a:p>
          <a:p>
            <a:r>
              <a:rPr lang="en-US" sz="2800">
                <a:latin typeface="Calibri"/>
                <a:cs typeface="Calibri"/>
              </a:rPr>
              <a:t>In </a:t>
            </a:r>
            <a:r>
              <a:rPr lang="en-US" sz="2800" dirty="0">
                <a:latin typeface="Calibri"/>
                <a:cs typeface="Calibri"/>
              </a:rPr>
              <a:t>the menu prompt type:</a:t>
            </a:r>
          </a:p>
          <a:p>
            <a:pPr marL="400050" lvl="1" indent="0">
              <a:buNone/>
            </a:pPr>
            <a:r>
              <a:rPr lang="en-US" sz="2400" dirty="0">
                <a:latin typeface="Courier New"/>
                <a:cs typeface="Courier New"/>
              </a:rPr>
              <a:t>p /</a:t>
            </a:r>
            <a:r>
              <a:rPr lang="en-US" sz="2400" dirty="0" err="1">
                <a:latin typeface="Courier New"/>
                <a:cs typeface="Courier New"/>
              </a:rPr>
              <a:t>testbin</a:t>
            </a:r>
            <a:r>
              <a:rPr lang="en-US" sz="2400" dirty="0">
                <a:latin typeface="Courier New"/>
                <a:cs typeface="Courier New"/>
              </a:rPr>
              <a:t>/</a:t>
            </a:r>
            <a:r>
              <a:rPr lang="en-US" sz="2400" dirty="0" err="1">
                <a:latin typeface="Courier New"/>
                <a:cs typeface="Courier New"/>
              </a:rPr>
              <a:t>getpidtest</a:t>
            </a:r>
            <a:endParaRPr lang="en-US" sz="2400" dirty="0">
              <a:latin typeface="Courier New"/>
              <a:cs typeface="Courier New"/>
            </a:endParaRP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24</a:t>
            </a:fld>
            <a:endParaRPr lang="en-US"/>
          </a:p>
        </p:txBody>
      </p:sp>
    </p:spTree>
    <p:extLst>
      <p:ext uri="{BB962C8B-B14F-4D97-AF65-F5344CB8AC3E}">
        <p14:creationId xmlns:p14="http://schemas.microsoft.com/office/powerpoint/2010/main" val="65750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905000"/>
          </a:xfrm>
        </p:spPr>
        <p:txBody>
          <a:bodyPr/>
          <a:lstStyle/>
          <a:p>
            <a:pPr eaLnBrk="1" hangingPunct="1"/>
            <a:r>
              <a:rPr lang="en-US" dirty="0">
                <a:latin typeface="Calibri"/>
                <a:cs typeface="Calibri"/>
              </a:rPr>
              <a:t>    Reference</a:t>
            </a:r>
            <a:endParaRPr lang="en-US" dirty="0">
              <a:latin typeface="Courier New"/>
              <a:ea typeface="MS PGothic" charset="0"/>
              <a:cs typeface="Courier New"/>
            </a:endParaRPr>
          </a:p>
        </p:txBody>
      </p:sp>
      <p:sp>
        <p:nvSpPr>
          <p:cNvPr id="4" name="Rectangle 3"/>
          <p:cNvSpPr txBox="1">
            <a:spLocks/>
          </p:cNvSpPr>
          <p:nvPr/>
        </p:nvSpPr>
        <p:spPr bwMode="auto">
          <a:xfrm>
            <a:off x="1981200" y="2057400"/>
            <a:ext cx="8229600" cy="36576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dirty="0">
                <a:latin typeface="Calibri"/>
                <a:cs typeface="Calibri"/>
              </a:rPr>
              <a:t>A PDF file:</a:t>
            </a:r>
          </a:p>
          <a:p>
            <a:pPr marL="0" indent="0">
              <a:buNone/>
            </a:pPr>
            <a:endParaRPr lang="en-US" dirty="0">
              <a:latin typeface="Calibri"/>
              <a:cs typeface="Calibri"/>
            </a:endParaRPr>
          </a:p>
          <a:p>
            <a:pPr marL="0" indent="0">
              <a:buNone/>
            </a:pPr>
            <a:r>
              <a:rPr lang="en-US" dirty="0">
                <a:latin typeface="Calibri"/>
                <a:cs typeface="Calibri"/>
              </a:rPr>
              <a:t>Project 4 Adding System </a:t>
            </a:r>
            <a:r>
              <a:rPr lang="en-US" dirty="0" err="1">
                <a:latin typeface="Calibri"/>
                <a:cs typeface="Calibri"/>
              </a:rPr>
              <a:t>Calls.pdf</a:t>
            </a:r>
            <a:endParaRPr lang="en-US" dirty="0">
              <a:latin typeface="Calibri"/>
              <a:cs typeface="Calibri"/>
            </a:endParaRP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25</a:t>
            </a:fld>
            <a:endParaRPr lang="en-US"/>
          </a:p>
        </p:txBody>
      </p:sp>
    </p:spTree>
    <p:extLst>
      <p:ext uri="{BB962C8B-B14F-4D97-AF65-F5344CB8AC3E}">
        <p14:creationId xmlns:p14="http://schemas.microsoft.com/office/powerpoint/2010/main" val="30708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52650" y="609600"/>
            <a:ext cx="7448550" cy="12192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ea typeface="MS PGothic" charset="0"/>
                <a:cs typeface="Calibri"/>
              </a:rPr>
              <a:t>System Call: </a:t>
            </a:r>
            <a:r>
              <a:rPr lang="en-US" dirty="0" err="1">
                <a:latin typeface="Courier New"/>
                <a:cs typeface="Courier New"/>
              </a:rPr>
              <a:t>sys_reboot</a:t>
            </a:r>
            <a:r>
              <a:rPr lang="en-US" dirty="0">
                <a:latin typeface="Courier New"/>
                <a:cs typeface="Courier New"/>
              </a:rPr>
              <a:t>()</a:t>
            </a:r>
            <a:br>
              <a:rPr lang="en-US" dirty="0">
                <a:latin typeface="Courier New"/>
                <a:cs typeface="Courier New"/>
              </a:rPr>
            </a:br>
            <a:r>
              <a:rPr lang="en-US" dirty="0">
                <a:latin typeface="Courier New"/>
                <a:cs typeface="Courier New"/>
              </a:rPr>
              <a:t/>
            </a:r>
            <a:br>
              <a:rPr lang="en-US" dirty="0">
                <a:latin typeface="Courier New"/>
                <a:cs typeface="Courier New"/>
              </a:rPr>
            </a:br>
            <a:r>
              <a:rPr lang="en-US" sz="3200" dirty="0">
                <a:latin typeface="Courier New"/>
                <a:cs typeface="Courier New"/>
              </a:rPr>
              <a:t>In </a:t>
            </a:r>
            <a:r>
              <a:rPr lang="en-US" sz="3200" dirty="0" err="1">
                <a:latin typeface="Courier New"/>
                <a:cs typeface="Courier New"/>
              </a:rPr>
              <a:t>src</a:t>
            </a:r>
            <a:r>
              <a:rPr lang="en-US" sz="3200" dirty="0">
                <a:latin typeface="Courier New"/>
                <a:cs typeface="Courier New"/>
              </a:rPr>
              <a:t>/kern/include/</a:t>
            </a:r>
            <a:r>
              <a:rPr lang="en-US" sz="3200" dirty="0" err="1">
                <a:latin typeface="Courier New"/>
                <a:cs typeface="Courier New"/>
              </a:rPr>
              <a:t>syscall.h</a:t>
            </a:r>
            <a:endParaRPr lang="en-US" altLang="zh-CN" sz="3200" dirty="0">
              <a:latin typeface="Calibri" charset="0"/>
              <a:ea typeface="宋体" charset="0"/>
              <a:cs typeface="宋体" charset="0"/>
            </a:endParaRPr>
          </a:p>
        </p:txBody>
      </p:sp>
      <p:pic>
        <p:nvPicPr>
          <p:cNvPr id="2" name="Picture 1"/>
          <p:cNvPicPr>
            <a:picLocks noChangeAspect="1"/>
          </p:cNvPicPr>
          <p:nvPr/>
        </p:nvPicPr>
        <p:blipFill>
          <a:blip r:embed="rId3"/>
          <a:stretch>
            <a:fillRect/>
          </a:stretch>
        </p:blipFill>
        <p:spPr>
          <a:xfrm>
            <a:off x="1548014" y="2362201"/>
            <a:ext cx="9119987" cy="2819922"/>
          </a:xfrm>
          <a:prstGeom prst="rect">
            <a:avLst/>
          </a:prstGeom>
        </p:spPr>
      </p:pic>
      <p:sp>
        <p:nvSpPr>
          <p:cNvPr id="3" name="Slide Number Placeholder 2"/>
          <p:cNvSpPr>
            <a:spLocks noGrp="1"/>
          </p:cNvSpPr>
          <p:nvPr>
            <p:ph type="sldNum" sz="quarter" idx="11"/>
          </p:nvPr>
        </p:nvSpPr>
        <p:spPr/>
        <p:txBody>
          <a:bodyPr/>
          <a:lstStyle/>
          <a:p>
            <a:fld id="{211DD708-9C6C-BC4A-8ACC-1131D652BA95}" type="slidenum">
              <a:rPr lang="en-US" smtClean="0"/>
              <a:pPr/>
              <a:t>3</a:t>
            </a:fld>
            <a:endParaRPr lang="en-US"/>
          </a:p>
        </p:txBody>
      </p:sp>
    </p:spTree>
    <p:extLst>
      <p:ext uri="{BB962C8B-B14F-4D97-AF65-F5344CB8AC3E}">
        <p14:creationId xmlns:p14="http://schemas.microsoft.com/office/powerpoint/2010/main" val="22464997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4</a:t>
            </a:fld>
            <a:endParaRPr lang="en-US"/>
          </a:p>
        </p:txBody>
      </p:sp>
      <p:pic>
        <p:nvPicPr>
          <p:cNvPr id="3" name="Picture 2"/>
          <p:cNvPicPr>
            <a:picLocks noChangeAspect="1"/>
          </p:cNvPicPr>
          <p:nvPr/>
        </p:nvPicPr>
        <p:blipFill>
          <a:blip r:embed="rId3"/>
          <a:stretch>
            <a:fillRect/>
          </a:stretch>
        </p:blipFill>
        <p:spPr>
          <a:xfrm>
            <a:off x="2400300" y="0"/>
            <a:ext cx="7581900" cy="6858000"/>
          </a:xfrm>
          <a:prstGeom prst="rect">
            <a:avLst/>
          </a:prstGeom>
        </p:spPr>
      </p:pic>
      <p:sp>
        <p:nvSpPr>
          <p:cNvPr id="4" name="Rectangle 3"/>
          <p:cNvSpPr/>
          <p:nvPr/>
        </p:nvSpPr>
        <p:spPr>
          <a:xfrm>
            <a:off x="4953000" y="457201"/>
            <a:ext cx="7010400" cy="461665"/>
          </a:xfrm>
          <a:prstGeom prst="rect">
            <a:avLst/>
          </a:prstGeom>
        </p:spPr>
        <p:txBody>
          <a:bodyPr wrap="square">
            <a:spAutoFit/>
          </a:bodyPr>
          <a:lstStyle/>
          <a:p>
            <a:r>
              <a:rPr lang="en-US" dirty="0">
                <a:solidFill>
                  <a:srgbClr val="FF0000"/>
                </a:solidFill>
                <a:latin typeface="Courier New"/>
                <a:cs typeface="Courier New"/>
              </a:rPr>
              <a:t>In </a:t>
            </a:r>
            <a:r>
              <a:rPr lang="en-US" dirty="0" err="1">
                <a:solidFill>
                  <a:srgbClr val="FF0000"/>
                </a:solidFill>
                <a:latin typeface="Courier New"/>
                <a:cs typeface="Courier New"/>
              </a:rPr>
              <a:t>src</a:t>
            </a:r>
            <a:r>
              <a:rPr lang="en-US" dirty="0">
                <a:solidFill>
                  <a:srgbClr val="FF0000"/>
                </a:solidFill>
                <a:latin typeface="Courier New"/>
                <a:cs typeface="Courier New"/>
              </a:rPr>
              <a:t>/kern/arch/</a:t>
            </a:r>
            <a:r>
              <a:rPr lang="en-US" dirty="0" err="1">
                <a:solidFill>
                  <a:srgbClr val="FF0000"/>
                </a:solidFill>
                <a:latin typeface="Courier New"/>
                <a:cs typeface="Courier New"/>
              </a:rPr>
              <a:t>mips</a:t>
            </a:r>
            <a:r>
              <a:rPr lang="en-US" dirty="0">
                <a:solidFill>
                  <a:srgbClr val="FF0000"/>
                </a:solidFill>
                <a:latin typeface="Courier New"/>
                <a:cs typeface="Courier New"/>
              </a:rPr>
              <a:t>/</a:t>
            </a:r>
            <a:r>
              <a:rPr lang="en-US" dirty="0" err="1">
                <a:solidFill>
                  <a:srgbClr val="FF0000"/>
                </a:solidFill>
                <a:latin typeface="Courier New"/>
                <a:cs typeface="Courier New"/>
              </a:rPr>
              <a:t>mips</a:t>
            </a:r>
            <a:r>
              <a:rPr lang="en-US" dirty="0">
                <a:solidFill>
                  <a:srgbClr val="FF0000"/>
                </a:solidFill>
                <a:latin typeface="Courier New"/>
                <a:cs typeface="Courier New"/>
              </a:rPr>
              <a:t>/</a:t>
            </a:r>
            <a:r>
              <a:rPr lang="en-US" dirty="0" err="1">
                <a:solidFill>
                  <a:srgbClr val="FF0000"/>
                </a:solidFill>
                <a:latin typeface="Courier New"/>
                <a:cs typeface="Courier New"/>
              </a:rPr>
              <a:t>syscall.c</a:t>
            </a:r>
            <a:endParaRPr lang="en-US" dirty="0">
              <a:solidFill>
                <a:srgbClr val="FF0000"/>
              </a:solidFill>
            </a:endParaRPr>
          </a:p>
        </p:txBody>
      </p:sp>
    </p:spTree>
    <p:extLst>
      <p:ext uri="{BB962C8B-B14F-4D97-AF65-F5344CB8AC3E}">
        <p14:creationId xmlns:p14="http://schemas.microsoft.com/office/powerpoint/2010/main" val="390106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ourier New" panose="02070309020205020404" pitchFamily="49" charset="0"/>
              </a:rPr>
              <a:t>Which function calls </a:t>
            </a:r>
            <a:r>
              <a:rPr lang="en-US" dirty="0" err="1">
                <a:latin typeface="Courier New" panose="02070309020205020404" pitchFamily="49" charset="0"/>
                <a:cs typeface="Courier New" panose="02070309020205020404" pitchFamily="49" charset="0"/>
              </a:rPr>
              <a:t>mips_syscall</a:t>
            </a:r>
            <a:r>
              <a:rPr lang="en-US"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5</a:t>
            </a:fld>
            <a:endParaRPr lang="en-US"/>
          </a:p>
        </p:txBody>
      </p:sp>
      <p:sp>
        <p:nvSpPr>
          <p:cNvPr id="11" name="Rectangle 10"/>
          <p:cNvSpPr>
            <a:spLocks noChangeArrowheads="1"/>
          </p:cNvSpPr>
          <p:nvPr/>
        </p:nvSpPr>
        <p:spPr bwMode="auto">
          <a:xfrm>
            <a:off x="3200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mips_syscall</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3200400" y="3480760"/>
            <a:ext cx="5867400" cy="1455515"/>
            <a:chOff x="1676400" y="3480759"/>
            <a:chExt cx="5867400" cy="1455515"/>
          </a:xfrm>
        </p:grpSpPr>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mips_trap</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3657600" y="2028112"/>
            <a:ext cx="4724400" cy="1435395"/>
            <a:chOff x="2133600" y="2028111"/>
            <a:chExt cx="4724400" cy="1435395"/>
          </a:xfrm>
        </p:grpSpPr>
        <p:sp>
          <p:nvSpPr>
            <p:cNvPr id="6" name="Rectangle 5"/>
            <p:cNvSpPr>
              <a:spLocks noChangeArrowheads="1"/>
            </p:cNvSpPr>
            <p:nvPr/>
          </p:nvSpPr>
          <p:spPr bwMode="auto">
            <a:xfrm>
              <a:off x="2133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exception.S</a:t>
              </a:r>
              <a:endParaRPr lang="en-US" sz="2800" dirty="0">
                <a:solidFill>
                  <a:srgbClr val="000681"/>
                </a:solidFill>
                <a:latin typeface="Calibri"/>
                <a:cs typeface="Calibri"/>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3255753" y="5973418"/>
            <a:ext cx="5562600" cy="83099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See cs161/kern/arch/</a:t>
            </a:r>
            <a:r>
              <a:rPr lang="en-US" dirty="0" err="1">
                <a:latin typeface="Courier New" panose="02070309020205020404" pitchFamily="49" charset="0"/>
                <a:cs typeface="Courier New" panose="02070309020205020404" pitchFamily="49" charset="0"/>
              </a:rPr>
              <a:t>mips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mips</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57246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AB741D-3059-9749-806A-40E1FE40CF46}" type="slidenum">
              <a:rPr lang="en-US" smtClean="0"/>
              <a:pPr/>
              <a:t>6</a:t>
            </a:fld>
            <a:endParaRPr lang="en-US"/>
          </a:p>
        </p:txBody>
      </p:sp>
      <p:sp>
        <p:nvSpPr>
          <p:cNvPr id="5" name="Rectangle 3"/>
          <p:cNvSpPr txBox="1">
            <a:spLocks/>
          </p:cNvSpPr>
          <p:nvPr/>
        </p:nvSpPr>
        <p:spPr bwMode="auto">
          <a:xfrm>
            <a:off x="1981200" y="1066801"/>
            <a:ext cx="8229600" cy="2057399"/>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400" kern="0" dirty="0">
                <a:latin typeface="Calibri"/>
                <a:cs typeface="Calibri"/>
              </a:rPr>
              <a:t>A user program</a:t>
            </a:r>
          </a:p>
          <a:p>
            <a:pPr lvl="1"/>
            <a:r>
              <a:rPr lang="en-US" sz="2000" kern="0" dirty="0">
                <a:latin typeface="Calibri"/>
                <a:cs typeface="Calibri"/>
              </a:rPr>
              <a:t>Loads a system call code into register $v0</a:t>
            </a:r>
          </a:p>
          <a:p>
            <a:pPr lvl="1"/>
            <a:r>
              <a:rPr lang="en-US" sz="2000" kern="0" dirty="0">
                <a:latin typeface="Calibri"/>
                <a:cs typeface="Calibri"/>
              </a:rPr>
              <a:t>Loads the arguments into registers $a0, ..., $a3</a:t>
            </a:r>
          </a:p>
          <a:p>
            <a:r>
              <a:rPr lang="en-US" sz="2400" kern="0" dirty="0">
                <a:latin typeface="Calibri"/>
                <a:cs typeface="Calibri"/>
              </a:rPr>
              <a:t>System calls that return values</a:t>
            </a:r>
          </a:p>
          <a:p>
            <a:pPr lvl="1"/>
            <a:r>
              <a:rPr lang="en-US" sz="2000" kern="0" dirty="0">
                <a:latin typeface="Calibri"/>
                <a:cs typeface="Calibri"/>
              </a:rPr>
              <a:t>Put their result in register $v0</a:t>
            </a:r>
            <a:endParaRPr lang="en-US" sz="2000" kern="0" dirty="0">
              <a:latin typeface="Calibri"/>
              <a:ea typeface="MS PGothic" charset="0"/>
              <a:cs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08" y="3200399"/>
            <a:ext cx="8376184" cy="32766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itle 1"/>
          <p:cNvSpPr txBox="1">
            <a:spLocks/>
          </p:cNvSpPr>
          <p:nvPr/>
        </p:nvSpPr>
        <p:spPr bwMode="auto">
          <a:xfrm>
            <a:off x="1905000" y="76200"/>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r>
              <a:rPr lang="en-US" sz="4000" dirty="0">
                <a:latin typeface="Calibri" panose="020F0502020204030204" pitchFamily="34" charset="0"/>
                <a:cs typeface="Courier New" panose="02070309020205020404" pitchFamily="49" charset="0"/>
              </a:rPr>
              <a:t>Which function calls </a:t>
            </a:r>
            <a:r>
              <a:rPr lang="en-US" sz="4000" dirty="0" err="1">
                <a:latin typeface="Courier New"/>
                <a:cs typeface="Courier New"/>
              </a:rPr>
              <a:t>exception.S</a:t>
            </a:r>
            <a:r>
              <a:rPr lang="en-US" sz="4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8092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sz="2800" dirty="0">
                <a:latin typeface="Calibri" panose="020F0502020204030204" pitchFamily="34" charset="0"/>
                <a:cs typeface="Courier New" panose="02070309020205020404" pitchFamily="49" charset="0"/>
              </a:rPr>
              <a:t>Using cs161-gdb to trace </a:t>
            </a:r>
            <a:r>
              <a:rPr lang="en-US" sz="2800" dirty="0" err="1">
                <a:latin typeface="Courier New" panose="02070309020205020404" pitchFamily="49" charset="0"/>
                <a:cs typeface="Courier New" panose="02070309020205020404" pitchFamily="49" charset="0"/>
              </a:rPr>
              <a:t>sys_reboot</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b </a:t>
            </a:r>
            <a:r>
              <a:rPr lang="en-US" sz="2000" dirty="0" err="1">
                <a:latin typeface="Courier New" panose="02070309020205020404" pitchFamily="49" charset="0"/>
                <a:cs typeface="Courier New" panose="02070309020205020404" pitchFamily="49" charset="0"/>
              </a:rPr>
              <a:t>sys_reboot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alibri"/>
                <a:cs typeface="Calibri"/>
              </a:rPr>
              <a:t>type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p /</a:t>
            </a:r>
            <a:r>
              <a:rPr lang="en-US" sz="2000" dirty="0" err="1">
                <a:solidFill>
                  <a:srgbClr val="FF0000"/>
                </a:solidFill>
                <a:latin typeface="Courier New" panose="02070309020205020404" pitchFamily="49" charset="0"/>
                <a:cs typeface="Courier New" panose="02070309020205020404" pitchFamily="49" charset="0"/>
              </a:rPr>
              <a:t>sbin</a:t>
            </a:r>
            <a:r>
              <a:rPr lang="en-US" sz="2000" dirty="0">
                <a:solidFill>
                  <a:srgbClr val="FF0000"/>
                </a:solidFill>
                <a:latin typeface="Courier New" panose="02070309020205020404" pitchFamily="49" charset="0"/>
                <a:cs typeface="Courier New" panose="02070309020205020404" pitchFamily="49" charset="0"/>
              </a:rPr>
              <a:t>/reboot</a:t>
            </a:r>
            <a:r>
              <a:rPr lang="en-US" sz="2000" dirty="0">
                <a:latin typeface="Courier New" panose="02070309020205020404" pitchFamily="49" charset="0"/>
                <a:cs typeface="Courier New" panose="02070309020205020404" pitchFamily="49" charset="0"/>
              </a:rPr>
              <a:t>” </a:t>
            </a:r>
            <a:r>
              <a:rPr lang="en-US" sz="2000" dirty="0">
                <a:latin typeface="Calibri"/>
                <a:cs typeface="Calibri"/>
              </a:rPr>
              <a:t>at the OS161 menu prompt</a:t>
            </a:r>
            <a:br>
              <a:rPr lang="en-US" sz="2000" dirty="0">
                <a:latin typeface="Calibri"/>
                <a:cs typeface="Calibri"/>
              </a:rPr>
            </a:br>
            <a:r>
              <a:rPr lang="en-US" sz="2000" dirty="0" err="1">
                <a:latin typeface="Courier New" panose="02070309020205020404" pitchFamily="49" charset="0"/>
                <a:cs typeface="Courier New" panose="02070309020205020404" pitchFamily="49" charset="0"/>
              </a:rPr>
              <a:t>bt</a:t>
            </a:r>
            <a:r>
              <a:rPr lang="en-US" sz="2000" dirty="0">
                <a:latin typeface="Courier New" panose="02070309020205020404" pitchFamily="49" charset="0"/>
                <a:cs typeface="Courier New" panose="02070309020205020404" pitchFamily="49" charset="0"/>
              </a:rPr>
              <a:t> (back trace)</a:t>
            </a:r>
          </a:p>
        </p:txBody>
      </p:sp>
      <p:sp>
        <p:nvSpPr>
          <p:cNvPr id="3" name="Slide Number Placeholder 2"/>
          <p:cNvSpPr>
            <a:spLocks noGrp="1"/>
          </p:cNvSpPr>
          <p:nvPr>
            <p:ph type="sldNum" sz="quarter" idx="11"/>
          </p:nvPr>
        </p:nvSpPr>
        <p:spPr/>
        <p:txBody>
          <a:bodyPr/>
          <a:lstStyle/>
          <a:p>
            <a:fld id="{F2AB741D-3059-9749-806A-40E1FE40CF46}" type="slidenum">
              <a:rPr lang="en-US" smtClean="0"/>
              <a:pPr/>
              <a:t>7</a:t>
            </a:fld>
            <a:endParaRPr lang="en-US"/>
          </a:p>
        </p:txBody>
      </p:sp>
      <p:pic>
        <p:nvPicPr>
          <p:cNvPr id="4" name="Picture 3"/>
          <p:cNvPicPr>
            <a:picLocks noChangeAspect="1"/>
          </p:cNvPicPr>
          <p:nvPr/>
        </p:nvPicPr>
        <p:blipFill>
          <a:blip r:embed="rId3"/>
          <a:stretch>
            <a:fillRect/>
          </a:stretch>
        </p:blipFill>
        <p:spPr>
          <a:xfrm>
            <a:off x="1600200" y="1474694"/>
            <a:ext cx="9008828" cy="5078506"/>
          </a:xfrm>
          <a:prstGeom prst="rect">
            <a:avLst/>
          </a:prstGeom>
        </p:spPr>
      </p:pic>
    </p:spTree>
    <p:extLst>
      <p:ext uri="{BB962C8B-B14F-4D97-AF65-F5344CB8AC3E}">
        <p14:creationId xmlns:p14="http://schemas.microsoft.com/office/powerpoint/2010/main" val="182898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User-Level Interface for System Calls</a:t>
            </a:r>
            <a:br>
              <a:rPr lang="en-US" sz="4000" dirty="0">
                <a:latin typeface="Calibri"/>
                <a:cs typeface="Calibri"/>
              </a:rPr>
            </a:br>
            <a:r>
              <a:rPr lang="en-US" sz="4000" dirty="0" err="1">
                <a:latin typeface="Courier New"/>
                <a:cs typeface="Courier New"/>
              </a:rPr>
              <a:t>src</a:t>
            </a:r>
            <a:r>
              <a:rPr lang="en-US" sz="4000" dirty="0">
                <a:latin typeface="Courier New"/>
                <a:cs typeface="Courier New"/>
              </a:rPr>
              <a:t>/include/</a:t>
            </a:r>
            <a:r>
              <a:rPr lang="en-US" sz="4000" dirty="0" err="1">
                <a:latin typeface="Courier New"/>
                <a:cs typeface="Courier New"/>
              </a:rPr>
              <a:t>unistd.h</a:t>
            </a:r>
            <a:endParaRPr lang="en-US" sz="4000" dirty="0">
              <a:latin typeface="Courier New"/>
              <a:ea typeface="MS PGothic" charset="0"/>
              <a:cs typeface="Courier New"/>
            </a:endParaRPr>
          </a:p>
        </p:txBody>
      </p:sp>
      <p:sp>
        <p:nvSpPr>
          <p:cNvPr id="4" name="Rectangle 3"/>
          <p:cNvSpPr txBox="1">
            <a:spLocks/>
          </p:cNvSpPr>
          <p:nvPr/>
        </p:nvSpPr>
        <p:spPr bwMode="auto">
          <a:xfrm>
            <a:off x="990600" y="1676400"/>
            <a:ext cx="10744200" cy="48006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This file contains the </a:t>
            </a:r>
            <a:r>
              <a:rPr lang="en-US" sz="2800" dirty="0">
                <a:solidFill>
                  <a:srgbClr val="FF0000"/>
                </a:solidFill>
                <a:latin typeface="Calibri"/>
                <a:cs typeface="Calibri"/>
              </a:rPr>
              <a:t>user-level interface</a:t>
            </a:r>
            <a:r>
              <a:rPr lang="en-US" sz="2800" dirty="0">
                <a:latin typeface="Calibri"/>
                <a:cs typeface="Calibri"/>
              </a:rPr>
              <a:t> definition of the system calls for OS/161 </a:t>
            </a:r>
          </a:p>
          <a:p>
            <a:endParaRPr lang="en-US" sz="2800" kern="0" dirty="0">
              <a:latin typeface="Calibri"/>
              <a:cs typeface="Calibri"/>
            </a:endParaRPr>
          </a:p>
          <a:p>
            <a:r>
              <a:rPr lang="en-US" sz="2800" kern="0" dirty="0">
                <a:latin typeface="Calibri" panose="020F0502020204030204" pitchFamily="34" charset="0"/>
                <a:cs typeface="Courier New"/>
              </a:rPr>
              <a:t>Note that the</a:t>
            </a:r>
            <a:r>
              <a:rPr lang="en-US" sz="2800" kern="0" dirty="0">
                <a:solidFill>
                  <a:srgbClr val="FF0000"/>
                </a:solidFill>
                <a:latin typeface="Calibri" panose="020F0502020204030204" pitchFamily="34" charset="0"/>
                <a:cs typeface="Courier New"/>
              </a:rPr>
              <a:t> user-level interface</a:t>
            </a:r>
            <a:r>
              <a:rPr lang="en-US" sz="2800" kern="0" dirty="0">
                <a:latin typeface="Calibri" panose="020F0502020204030204" pitchFamily="34" charset="0"/>
                <a:cs typeface="Courier New"/>
              </a:rPr>
              <a:t> defined in </a:t>
            </a:r>
            <a:r>
              <a:rPr lang="en-US" sz="2800" kern="0" dirty="0" err="1">
                <a:latin typeface="Courier"/>
                <a:cs typeface="Courier"/>
              </a:rPr>
              <a:t>unistd.h</a:t>
            </a:r>
            <a:r>
              <a:rPr lang="en-US" sz="2800" kern="0" dirty="0">
                <a:latin typeface="Calibri" panose="020F0502020204030204" pitchFamily="34" charset="0"/>
                <a:cs typeface="Courier New"/>
              </a:rPr>
              <a:t> is </a:t>
            </a:r>
            <a:r>
              <a:rPr lang="en-US" sz="2800" b="1" u="sng" kern="0" dirty="0">
                <a:solidFill>
                  <a:srgbClr val="FF0000"/>
                </a:solidFill>
                <a:latin typeface="Calibri" panose="020F0502020204030204" pitchFamily="34" charset="0"/>
                <a:cs typeface="Courier New"/>
              </a:rPr>
              <a:t>different</a:t>
            </a:r>
            <a:r>
              <a:rPr lang="en-US" sz="2800" kern="0" dirty="0">
                <a:latin typeface="Calibri" panose="020F0502020204030204" pitchFamily="34" charset="0"/>
                <a:cs typeface="Courier New"/>
              </a:rPr>
              <a:t> from that of the </a:t>
            </a:r>
            <a:r>
              <a:rPr lang="en-US" sz="2800" kern="0" dirty="0">
                <a:solidFill>
                  <a:srgbClr val="FF0000"/>
                </a:solidFill>
                <a:latin typeface="Calibri" panose="020F0502020204030204" pitchFamily="34" charset="0"/>
                <a:cs typeface="Courier New"/>
              </a:rPr>
              <a:t>kernel functions</a:t>
            </a:r>
            <a:r>
              <a:rPr lang="en-US" sz="2800" kern="0" dirty="0">
                <a:latin typeface="Calibri" panose="020F0502020204030204" pitchFamily="34" charset="0"/>
                <a:cs typeface="Courier New"/>
              </a:rPr>
              <a:t> that you will define to implement these calls. </a:t>
            </a:r>
          </a:p>
          <a:p>
            <a:endParaRPr lang="en-US" sz="2800" kern="0" dirty="0">
              <a:latin typeface="Calibri" panose="020F0502020204030204" pitchFamily="34" charset="0"/>
              <a:cs typeface="Courier New"/>
            </a:endParaRPr>
          </a:p>
          <a:p>
            <a:r>
              <a:rPr lang="en-US" sz="2800" kern="0" dirty="0">
                <a:latin typeface="Calibri" panose="020F0502020204030204" pitchFamily="34" charset="0"/>
                <a:cs typeface="Courier New"/>
              </a:rPr>
              <a:t>You need to declare the kernel functions in </a:t>
            </a:r>
          </a:p>
          <a:p>
            <a:pPr marL="457200" lvl="1" indent="0">
              <a:buNone/>
            </a:pPr>
            <a:r>
              <a:rPr lang="en-US" sz="2400" kern="0" dirty="0" err="1">
                <a:latin typeface="Courier New"/>
                <a:cs typeface="Courier New"/>
              </a:rPr>
              <a:t>src</a:t>
            </a:r>
            <a:r>
              <a:rPr lang="en-US" sz="2400" kern="0" dirty="0">
                <a:latin typeface="Courier New"/>
                <a:cs typeface="Courier New"/>
              </a:rPr>
              <a:t>/kern/include/</a:t>
            </a:r>
            <a:r>
              <a:rPr lang="en-US" sz="2400" kern="0" dirty="0" err="1">
                <a:latin typeface="Courier New"/>
                <a:cs typeface="Courier New"/>
              </a:rPr>
              <a:t>syscall.h</a:t>
            </a:r>
            <a:endParaRPr lang="en-US" sz="2400" kern="0" dirty="0">
              <a:latin typeface="Calibri" panose="020F0502020204030204" pitchFamily="34" charset="0"/>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1: Configuration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latin typeface="Calibri" panose="020F0502020204030204" pitchFamily="34" charset="0"/>
                <a:cs typeface="Courier New"/>
              </a:rPr>
              <a:t>Configure the source code tree </a:t>
            </a:r>
          </a:p>
          <a:p>
            <a:pPr marL="400050" lvl="1" indent="0">
              <a:buNone/>
            </a:pPr>
            <a:r>
              <a:rPr lang="en-US" sz="2400" dirty="0">
                <a:latin typeface="Courier New"/>
                <a:cs typeface="Courier New"/>
              </a:rPr>
              <a:t>%cd ~/cs161/</a:t>
            </a:r>
            <a:r>
              <a:rPr lang="en-US" sz="2400" dirty="0" err="1">
                <a:latin typeface="Courier New"/>
                <a:cs typeface="Courier New"/>
              </a:rPr>
              <a:t>src</a:t>
            </a:r>
            <a:endParaRPr lang="en-US" sz="2400" dirty="0">
              <a:latin typeface="Courier New"/>
              <a:cs typeface="Courier New"/>
            </a:endParaRPr>
          </a:p>
          <a:p>
            <a:pPr marL="400050" lvl="1" indent="0">
              <a:buNone/>
            </a:pPr>
            <a:r>
              <a:rPr lang="en-US" sz="2400" dirty="0">
                <a:latin typeface="Courier New"/>
                <a:cs typeface="Courier New"/>
              </a:rPr>
              <a:t>%./configure</a:t>
            </a:r>
          </a:p>
          <a:p>
            <a:endParaRPr lang="en-US" sz="2800" kern="0" dirty="0">
              <a:latin typeface="Calibri" panose="020F0502020204030204" pitchFamily="34" charset="0"/>
              <a:cs typeface="Courier New"/>
            </a:endParaRPr>
          </a:p>
          <a:p>
            <a:r>
              <a:rPr lang="en-US" sz="2800" kern="0" dirty="0">
                <a:latin typeface="Calibri" panose="020F0502020204030204" pitchFamily="34" charset="0"/>
                <a:cs typeface="Courier New"/>
              </a:rPr>
              <a:t>Configure a kernel named ASST2  </a:t>
            </a:r>
          </a:p>
          <a:p>
            <a:pPr marL="457200" lvl="1" indent="0">
              <a:buNone/>
            </a:pPr>
            <a:r>
              <a:rPr lang="en-US" sz="2400" kern="0" dirty="0">
                <a:latin typeface="Courier New"/>
                <a:cs typeface="Courier New"/>
              </a:rPr>
              <a:t>%cd ~/cs161/</a:t>
            </a:r>
            <a:r>
              <a:rPr lang="en-US" sz="2400" kern="0" dirty="0" err="1">
                <a:latin typeface="Courier New"/>
                <a:cs typeface="Courier New"/>
              </a:rPr>
              <a:t>src</a:t>
            </a:r>
            <a:r>
              <a:rPr lang="en-US" sz="2400" kern="0" dirty="0">
                <a:latin typeface="Courier New"/>
                <a:cs typeface="Courier New"/>
              </a:rPr>
              <a:t>/kern/</a:t>
            </a:r>
            <a:r>
              <a:rPr lang="en-US" sz="2400" kern="0" dirty="0" err="1">
                <a:latin typeface="Courier New"/>
                <a:cs typeface="Courier New"/>
              </a:rPr>
              <a:t>conf</a:t>
            </a:r>
            <a:endParaRPr lang="en-US" sz="2400" kern="0" dirty="0">
              <a:latin typeface="Courier New"/>
              <a:cs typeface="Courier New"/>
            </a:endParaRPr>
          </a:p>
          <a:p>
            <a:pPr marL="457200" lvl="1" indent="0">
              <a:buNone/>
            </a:pPr>
            <a:r>
              <a:rPr lang="en-US" sz="2400" kern="0" dirty="0">
                <a:latin typeface="Courier New"/>
                <a:cs typeface="Courier New"/>
              </a:rPr>
              <a:t>%./</a:t>
            </a:r>
            <a:r>
              <a:rPr lang="en-US" sz="2400" kern="0" dirty="0" err="1">
                <a:latin typeface="Courier New"/>
                <a:cs typeface="Courier New"/>
              </a:rPr>
              <a:t>config</a:t>
            </a:r>
            <a:r>
              <a:rPr lang="en-US" sz="2400" kern="0" dirty="0">
                <a:latin typeface="Courier New"/>
                <a:cs typeface="Courier New"/>
              </a:rPr>
              <a:t> ASST2</a:t>
            </a:r>
          </a:p>
        </p:txBody>
      </p:sp>
      <p:sp>
        <p:nvSpPr>
          <p:cNvPr id="2" name="Slide Number Placeholder 1"/>
          <p:cNvSpPr>
            <a:spLocks noGrp="1"/>
          </p:cNvSpPr>
          <p:nvPr>
            <p:ph type="sldNum" sz="quarter" idx="11"/>
          </p:nvPr>
        </p:nvSpPr>
        <p:spPr/>
        <p:txBody>
          <a:bodyPr/>
          <a:lstStyle/>
          <a:p>
            <a:fld id="{B9013FDC-CDB6-0145-BBEC-8B9E418D6794}" type="slidenum">
              <a:rPr lang="en-US" smtClean="0"/>
              <a:pPr/>
              <a:t>9</a:t>
            </a:fld>
            <a:endParaRPr lang="en-US"/>
          </a:p>
        </p:txBody>
      </p:sp>
    </p:spTree>
    <p:extLst>
      <p:ext uri="{BB962C8B-B14F-4D97-AF65-F5344CB8AC3E}">
        <p14:creationId xmlns:p14="http://schemas.microsoft.com/office/powerpoint/2010/main" val="2848958746"/>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3791</TotalTime>
  <Words>1263</Words>
  <Application>Microsoft Macintosh PowerPoint</Application>
  <PresentationFormat>Widescreen</PresentationFormat>
  <Paragraphs>235</Paragraphs>
  <Slides>25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vt:lpstr>
      <vt:lpstr>Courier New</vt:lpstr>
      <vt:lpstr>MS PGothic</vt:lpstr>
      <vt:lpstr>ＭＳ Ｐゴシック</vt:lpstr>
      <vt:lpstr>Times New Roman</vt:lpstr>
      <vt:lpstr>宋体</vt:lpstr>
      <vt:lpstr>1_Default Design</vt:lpstr>
      <vt:lpstr>COMP 3500  Introduction to Operating Systems  Project 4 – Processes and System Calls  Part 3: Adding System Calls to OS/161</vt:lpstr>
      <vt:lpstr>Use System Call: sys_reboot() Is this program an application or a part of the kernel?  In src/sbin/reboot/reboot.c A. Application   B. Part of Kernel</vt:lpstr>
      <vt:lpstr>System Call: sys_reboot()  In src/kern/include/syscall.h</vt:lpstr>
      <vt:lpstr>PowerPoint Presentation</vt:lpstr>
      <vt:lpstr>Which function calls mips_syscall()?</vt:lpstr>
      <vt:lpstr>PowerPoint Presentation</vt:lpstr>
      <vt:lpstr>Using cs161-gdb to trace sys_reboot()? b sys_reboot type “p /sbin/reboot” at the OS161 menu prompt bt (back trace)</vt:lpstr>
      <vt:lpstr>User-Level Interface for System Calls src/include/unistd.h</vt:lpstr>
      <vt:lpstr>Step 1: Configuration </vt:lpstr>
      <vt:lpstr>Step 2: System Call Implementation  </vt:lpstr>
      <vt:lpstr>Step 2.1: System Call Implementation  </vt:lpstr>
      <vt:lpstr>Step 2.1: System Call Implementation  </vt:lpstr>
      <vt:lpstr>Step 2.2: Update Configuration File and Reconfigure the Project   </vt:lpstr>
      <vt:lpstr>Step 2.3: Update the header file of system call functions in the kernel</vt:lpstr>
      <vt:lpstr>Step 2.4: Update the system call handler syscall.c</vt:lpstr>
      <vt:lpstr>Step 2.5: Rebuild the OS/161 Kernel </vt:lpstr>
      <vt:lpstr>Step 3: Test System Calls  </vt:lpstr>
      <vt:lpstr>    Step 3.1-1 Create a new directory using forktest as a template </vt:lpstr>
      <vt:lpstr>    Step 3.1-2  Change source code name  </vt:lpstr>
      <vt:lpstr>    Step 3.1-3  Modify getpidtest.c</vt:lpstr>
      <vt:lpstr>    Step 3.1-4  Modify Makefile and depend.mk </vt:lpstr>
      <vt:lpstr>    Step 3.1-5  Compile getpidtest.c  </vt:lpstr>
      <vt:lpstr>    Step 3.1-6  Copy the executable file to the root directory  </vt:lpstr>
      <vt:lpstr>    Step 3.2 Run the User Program in OS/161 </vt:lpstr>
      <vt:lpstr>    Reference</vt:lpstr>
    </vt:vector>
  </TitlesOfParts>
  <Company>New Mexico Tech</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356</cp:revision>
  <dcterms:created xsi:type="dcterms:W3CDTF">2006-08-22T22:53:10Z</dcterms:created>
  <dcterms:modified xsi:type="dcterms:W3CDTF">2017-10-25T18:48:23Z</dcterms:modified>
</cp:coreProperties>
</file>